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7" Type="http://schemas.openxmlformats.org/officeDocument/2006/relationships/image" Target="../media/image82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6" Type="http://schemas.openxmlformats.org/officeDocument/2006/relationships/image" Target="../media/image88.wmf"/><Relationship Id="rId5" Type="http://schemas.openxmlformats.org/officeDocument/2006/relationships/image" Target="../media/image87.wmf"/><Relationship Id="rId4" Type="http://schemas.openxmlformats.org/officeDocument/2006/relationships/image" Target="../media/image8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5" Type="http://schemas.openxmlformats.org/officeDocument/2006/relationships/image" Target="../media/image97.wmf"/><Relationship Id="rId4" Type="http://schemas.openxmlformats.org/officeDocument/2006/relationships/image" Target="../media/image96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3" Type="http://schemas.openxmlformats.org/officeDocument/2006/relationships/image" Target="../media/image100.wmf"/><Relationship Id="rId7" Type="http://schemas.openxmlformats.org/officeDocument/2006/relationships/image" Target="../media/image104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6" Type="http://schemas.openxmlformats.org/officeDocument/2006/relationships/image" Target="../media/image103.wmf"/><Relationship Id="rId5" Type="http://schemas.openxmlformats.org/officeDocument/2006/relationships/image" Target="../media/image102.wmf"/><Relationship Id="rId10" Type="http://schemas.openxmlformats.org/officeDocument/2006/relationships/image" Target="../media/image107.wmf"/><Relationship Id="rId4" Type="http://schemas.openxmlformats.org/officeDocument/2006/relationships/image" Target="../media/image101.wmf"/><Relationship Id="rId9" Type="http://schemas.openxmlformats.org/officeDocument/2006/relationships/image" Target="../media/image106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3" Type="http://schemas.openxmlformats.org/officeDocument/2006/relationships/image" Target="../media/image103.wmf"/><Relationship Id="rId7" Type="http://schemas.openxmlformats.org/officeDocument/2006/relationships/image" Target="../media/image113.wmf"/><Relationship Id="rId2" Type="http://schemas.openxmlformats.org/officeDocument/2006/relationships/image" Target="../media/image109.wmf"/><Relationship Id="rId1" Type="http://schemas.openxmlformats.org/officeDocument/2006/relationships/image" Target="../media/image108.wmf"/><Relationship Id="rId6" Type="http://schemas.openxmlformats.org/officeDocument/2006/relationships/image" Target="../media/image112.wmf"/><Relationship Id="rId5" Type="http://schemas.openxmlformats.org/officeDocument/2006/relationships/image" Target="../media/image111.wmf"/><Relationship Id="rId4" Type="http://schemas.openxmlformats.org/officeDocument/2006/relationships/image" Target="../media/image11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5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wmf"/><Relationship Id="rId3" Type="http://schemas.openxmlformats.org/officeDocument/2006/relationships/image" Target="../media/image118.wmf"/><Relationship Id="rId7" Type="http://schemas.openxmlformats.org/officeDocument/2006/relationships/image" Target="../media/image122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6" Type="http://schemas.openxmlformats.org/officeDocument/2006/relationships/image" Target="../media/image121.wmf"/><Relationship Id="rId5" Type="http://schemas.openxmlformats.org/officeDocument/2006/relationships/image" Target="../media/image120.wmf"/><Relationship Id="rId4" Type="http://schemas.openxmlformats.org/officeDocument/2006/relationships/image" Target="../media/image119.wmf"/><Relationship Id="rId9" Type="http://schemas.openxmlformats.org/officeDocument/2006/relationships/image" Target="../media/image124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3" Type="http://schemas.openxmlformats.org/officeDocument/2006/relationships/image" Target="../media/image127.wmf"/><Relationship Id="rId7" Type="http://schemas.openxmlformats.org/officeDocument/2006/relationships/image" Target="../media/image131.wmf"/><Relationship Id="rId2" Type="http://schemas.openxmlformats.org/officeDocument/2006/relationships/image" Target="../media/image126.wmf"/><Relationship Id="rId1" Type="http://schemas.openxmlformats.org/officeDocument/2006/relationships/image" Target="../media/image125.wmf"/><Relationship Id="rId6" Type="http://schemas.openxmlformats.org/officeDocument/2006/relationships/image" Target="../media/image130.wmf"/><Relationship Id="rId11" Type="http://schemas.openxmlformats.org/officeDocument/2006/relationships/image" Target="../media/image134.wmf"/><Relationship Id="rId5" Type="http://schemas.openxmlformats.org/officeDocument/2006/relationships/image" Target="../media/image129.wmf"/><Relationship Id="rId10" Type="http://schemas.openxmlformats.org/officeDocument/2006/relationships/image" Target="../media/image133.wmf"/><Relationship Id="rId4" Type="http://schemas.openxmlformats.org/officeDocument/2006/relationships/image" Target="../media/image128.wmf"/><Relationship Id="rId9" Type="http://schemas.openxmlformats.org/officeDocument/2006/relationships/image" Target="../media/image12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5" Type="http://schemas.openxmlformats.org/officeDocument/2006/relationships/image" Target="../media/image2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Relationship Id="rId14" Type="http://schemas.openxmlformats.org/officeDocument/2006/relationships/image" Target="../media/image22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wmf"/><Relationship Id="rId3" Type="http://schemas.openxmlformats.org/officeDocument/2006/relationships/image" Target="../media/image128.wmf"/><Relationship Id="rId7" Type="http://schemas.openxmlformats.org/officeDocument/2006/relationships/image" Target="../media/image140.wmf"/><Relationship Id="rId2" Type="http://schemas.openxmlformats.org/officeDocument/2006/relationships/image" Target="../media/image136.wmf"/><Relationship Id="rId1" Type="http://schemas.openxmlformats.org/officeDocument/2006/relationships/image" Target="../media/image135.wmf"/><Relationship Id="rId6" Type="http://schemas.openxmlformats.org/officeDocument/2006/relationships/image" Target="../media/image139.wmf"/><Relationship Id="rId5" Type="http://schemas.openxmlformats.org/officeDocument/2006/relationships/image" Target="../media/image138.wmf"/><Relationship Id="rId4" Type="http://schemas.openxmlformats.org/officeDocument/2006/relationships/image" Target="../media/image137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wmf"/><Relationship Id="rId2" Type="http://schemas.openxmlformats.org/officeDocument/2006/relationships/image" Target="../media/image144.wmf"/><Relationship Id="rId1" Type="http://schemas.openxmlformats.org/officeDocument/2006/relationships/image" Target="../media/image143.wmf"/><Relationship Id="rId4" Type="http://schemas.openxmlformats.org/officeDocument/2006/relationships/image" Target="../media/image14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12" Type="http://schemas.openxmlformats.org/officeDocument/2006/relationships/image" Target="../media/image48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11" Type="http://schemas.openxmlformats.org/officeDocument/2006/relationships/image" Target="../media/image47.wmf"/><Relationship Id="rId5" Type="http://schemas.openxmlformats.org/officeDocument/2006/relationships/image" Target="../media/image41.wmf"/><Relationship Id="rId10" Type="http://schemas.openxmlformats.org/officeDocument/2006/relationships/image" Target="../media/image46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B2E71-0398-49F3-A050-CDB7C888970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E261F-8C28-4D6C-9FF7-DAA439BAD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60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EAB0A7-17D7-4EBD-B3AF-258E551FECB6}" type="slidenum">
              <a:rPr lang="en-US" smtClean="0">
                <a:latin typeface="Arial" pitchFamily="34" charset="0"/>
              </a:rPr>
              <a:pPr/>
              <a:t>23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1208-57C4-4A4A-BAD0-205929193D0D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2259-7B78-4F28-9263-C61A174F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700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1208-57C4-4A4A-BAD0-205929193D0D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2259-7B78-4F28-9263-C61A174F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24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1208-57C4-4A4A-BAD0-205929193D0D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2259-7B78-4F28-9263-C61A174F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1208-57C4-4A4A-BAD0-205929193D0D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2259-7B78-4F28-9263-C61A174F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0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1208-57C4-4A4A-BAD0-205929193D0D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2259-7B78-4F28-9263-C61A174F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1208-57C4-4A4A-BAD0-205929193D0D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2259-7B78-4F28-9263-C61A174F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1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1208-57C4-4A4A-BAD0-205929193D0D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2259-7B78-4F28-9263-C61A174F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8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1208-57C4-4A4A-BAD0-205929193D0D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2259-7B78-4F28-9263-C61A174F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3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1208-57C4-4A4A-BAD0-205929193D0D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2259-7B78-4F28-9263-C61A174F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3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1208-57C4-4A4A-BAD0-205929193D0D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2259-7B78-4F28-9263-C61A174F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7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1208-57C4-4A4A-BAD0-205929193D0D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2259-7B78-4F28-9263-C61A174F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9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21208-57C4-4A4A-BAD0-205929193D0D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2259-7B78-4F28-9263-C61A174F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4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image" Target="../media/image8.jpe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oleObject" Target="../embeddings/oleObject72.bin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73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5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8.bin"/><Relationship Id="rId15" Type="http://schemas.openxmlformats.org/officeDocument/2006/relationships/oleObject" Target="../embeddings/oleObject73.bin"/><Relationship Id="rId10" Type="http://schemas.openxmlformats.org/officeDocument/2006/relationships/image" Target="../media/image72.wmf"/><Relationship Id="rId4" Type="http://schemas.openxmlformats.org/officeDocument/2006/relationships/image" Target="../media/image69.w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7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13" Type="http://schemas.openxmlformats.org/officeDocument/2006/relationships/oleObject" Target="../embeddings/oleObject79.bin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6.bin"/><Relationship Id="rId12" Type="http://schemas.openxmlformats.org/officeDocument/2006/relationships/image" Target="../media/image80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2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77.wmf"/><Relationship Id="rId11" Type="http://schemas.openxmlformats.org/officeDocument/2006/relationships/oleObject" Target="../embeddings/oleObject78.bin"/><Relationship Id="rId5" Type="http://schemas.openxmlformats.org/officeDocument/2006/relationships/oleObject" Target="../embeddings/oleObject75.bin"/><Relationship Id="rId15" Type="http://schemas.openxmlformats.org/officeDocument/2006/relationships/oleObject" Target="../embeddings/oleObject80.bin"/><Relationship Id="rId10" Type="http://schemas.openxmlformats.org/officeDocument/2006/relationships/image" Target="../media/image79.wmf"/><Relationship Id="rId4" Type="http://schemas.openxmlformats.org/officeDocument/2006/relationships/image" Target="../media/image76.wmf"/><Relationship Id="rId9" Type="http://schemas.openxmlformats.org/officeDocument/2006/relationships/oleObject" Target="../embeddings/oleObject77.bin"/><Relationship Id="rId14" Type="http://schemas.openxmlformats.org/officeDocument/2006/relationships/image" Target="../media/image8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13" Type="http://schemas.openxmlformats.org/officeDocument/2006/relationships/image" Target="../media/image89.jpeg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3.bin"/><Relationship Id="rId12" Type="http://schemas.openxmlformats.org/officeDocument/2006/relationships/image" Target="../media/image8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84.wmf"/><Relationship Id="rId11" Type="http://schemas.openxmlformats.org/officeDocument/2006/relationships/oleObject" Target="../embeddings/oleObject85.bin"/><Relationship Id="rId5" Type="http://schemas.openxmlformats.org/officeDocument/2006/relationships/oleObject" Target="../embeddings/oleObject82.bin"/><Relationship Id="rId15" Type="http://schemas.openxmlformats.org/officeDocument/2006/relationships/image" Target="../media/image88.wmf"/><Relationship Id="rId10" Type="http://schemas.openxmlformats.org/officeDocument/2006/relationships/image" Target="../media/image86.wmf"/><Relationship Id="rId4" Type="http://schemas.openxmlformats.org/officeDocument/2006/relationships/image" Target="../media/image83.wmf"/><Relationship Id="rId9" Type="http://schemas.openxmlformats.org/officeDocument/2006/relationships/oleObject" Target="../embeddings/oleObject84.bin"/><Relationship Id="rId14" Type="http://schemas.openxmlformats.org/officeDocument/2006/relationships/oleObject" Target="../embeddings/oleObject8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3" Type="http://schemas.openxmlformats.org/officeDocument/2006/relationships/oleObject" Target="../embeddings/oleObject87.bin"/><Relationship Id="rId7" Type="http://schemas.openxmlformats.org/officeDocument/2006/relationships/oleObject" Target="../embeddings/oleObject8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91.wmf"/><Relationship Id="rId5" Type="http://schemas.openxmlformats.org/officeDocument/2006/relationships/oleObject" Target="../embeddings/oleObject88.bin"/><Relationship Id="rId4" Type="http://schemas.openxmlformats.org/officeDocument/2006/relationships/image" Target="../media/image9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2.bin"/><Relationship Id="rId12" Type="http://schemas.openxmlformats.org/officeDocument/2006/relationships/image" Target="../media/image9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94.wmf"/><Relationship Id="rId11" Type="http://schemas.openxmlformats.org/officeDocument/2006/relationships/oleObject" Target="../embeddings/oleObject94.bin"/><Relationship Id="rId5" Type="http://schemas.openxmlformats.org/officeDocument/2006/relationships/oleObject" Target="../embeddings/oleObject91.bin"/><Relationship Id="rId10" Type="http://schemas.openxmlformats.org/officeDocument/2006/relationships/image" Target="../media/image96.wmf"/><Relationship Id="rId4" Type="http://schemas.openxmlformats.org/officeDocument/2006/relationships/image" Target="../media/image93.wmf"/><Relationship Id="rId9" Type="http://schemas.openxmlformats.org/officeDocument/2006/relationships/oleObject" Target="../embeddings/oleObject9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13" Type="http://schemas.openxmlformats.org/officeDocument/2006/relationships/oleObject" Target="../embeddings/oleObject100.bin"/><Relationship Id="rId18" Type="http://schemas.openxmlformats.org/officeDocument/2006/relationships/image" Target="../media/image105.wmf"/><Relationship Id="rId3" Type="http://schemas.openxmlformats.org/officeDocument/2006/relationships/oleObject" Target="../embeddings/oleObject95.bin"/><Relationship Id="rId21" Type="http://schemas.openxmlformats.org/officeDocument/2006/relationships/oleObject" Target="../embeddings/oleObject104.bin"/><Relationship Id="rId7" Type="http://schemas.openxmlformats.org/officeDocument/2006/relationships/oleObject" Target="../embeddings/oleObject97.bin"/><Relationship Id="rId12" Type="http://schemas.openxmlformats.org/officeDocument/2006/relationships/image" Target="../media/image102.wmf"/><Relationship Id="rId17" Type="http://schemas.openxmlformats.org/officeDocument/2006/relationships/oleObject" Target="../embeddings/oleObject10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4.wmf"/><Relationship Id="rId20" Type="http://schemas.openxmlformats.org/officeDocument/2006/relationships/image" Target="../media/image106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99.wmf"/><Relationship Id="rId11" Type="http://schemas.openxmlformats.org/officeDocument/2006/relationships/oleObject" Target="../embeddings/oleObject99.bin"/><Relationship Id="rId5" Type="http://schemas.openxmlformats.org/officeDocument/2006/relationships/oleObject" Target="../embeddings/oleObject96.bin"/><Relationship Id="rId15" Type="http://schemas.openxmlformats.org/officeDocument/2006/relationships/oleObject" Target="../embeddings/oleObject101.bin"/><Relationship Id="rId10" Type="http://schemas.openxmlformats.org/officeDocument/2006/relationships/image" Target="../media/image101.wmf"/><Relationship Id="rId19" Type="http://schemas.openxmlformats.org/officeDocument/2006/relationships/oleObject" Target="../embeddings/oleObject103.bin"/><Relationship Id="rId4" Type="http://schemas.openxmlformats.org/officeDocument/2006/relationships/image" Target="../media/image98.wmf"/><Relationship Id="rId9" Type="http://schemas.openxmlformats.org/officeDocument/2006/relationships/oleObject" Target="../embeddings/oleObject98.bin"/><Relationship Id="rId14" Type="http://schemas.openxmlformats.org/officeDocument/2006/relationships/image" Target="../media/image103.wmf"/><Relationship Id="rId22" Type="http://schemas.openxmlformats.org/officeDocument/2006/relationships/image" Target="../media/image10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13" Type="http://schemas.openxmlformats.org/officeDocument/2006/relationships/oleObject" Target="../embeddings/oleObject110.bin"/><Relationship Id="rId18" Type="http://schemas.openxmlformats.org/officeDocument/2006/relationships/image" Target="../media/image114.wmf"/><Relationship Id="rId3" Type="http://schemas.openxmlformats.org/officeDocument/2006/relationships/oleObject" Target="../embeddings/oleObject105.bin"/><Relationship Id="rId7" Type="http://schemas.openxmlformats.org/officeDocument/2006/relationships/oleObject" Target="../embeddings/oleObject107.bin"/><Relationship Id="rId12" Type="http://schemas.openxmlformats.org/officeDocument/2006/relationships/image" Target="../media/image111.wmf"/><Relationship Id="rId17" Type="http://schemas.openxmlformats.org/officeDocument/2006/relationships/oleObject" Target="../embeddings/oleObject1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3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09.wmf"/><Relationship Id="rId11" Type="http://schemas.openxmlformats.org/officeDocument/2006/relationships/oleObject" Target="../embeddings/oleObject109.bin"/><Relationship Id="rId5" Type="http://schemas.openxmlformats.org/officeDocument/2006/relationships/oleObject" Target="../embeddings/oleObject106.bin"/><Relationship Id="rId15" Type="http://schemas.openxmlformats.org/officeDocument/2006/relationships/oleObject" Target="../embeddings/oleObject111.bin"/><Relationship Id="rId10" Type="http://schemas.openxmlformats.org/officeDocument/2006/relationships/image" Target="../media/image110.wmf"/><Relationship Id="rId4" Type="http://schemas.openxmlformats.org/officeDocument/2006/relationships/image" Target="../media/image108.wmf"/><Relationship Id="rId9" Type="http://schemas.openxmlformats.org/officeDocument/2006/relationships/oleObject" Target="../embeddings/oleObject108.bin"/><Relationship Id="rId14" Type="http://schemas.openxmlformats.org/officeDocument/2006/relationships/image" Target="../media/image11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15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16.wmf"/><Relationship Id="rId26" Type="http://schemas.openxmlformats.org/officeDocument/2006/relationships/image" Target="../media/image20.wmf"/><Relationship Id="rId3" Type="http://schemas.openxmlformats.org/officeDocument/2006/relationships/oleObject" Target="../embeddings/oleObject8.bin"/><Relationship Id="rId21" Type="http://schemas.openxmlformats.org/officeDocument/2006/relationships/oleObject" Target="../embeddings/oleObject17.bin"/><Relationship Id="rId34" Type="http://schemas.openxmlformats.org/officeDocument/2006/relationships/oleObject" Target="../embeddings/oleObject23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5.bin"/><Relationship Id="rId25" Type="http://schemas.openxmlformats.org/officeDocument/2006/relationships/oleObject" Target="../embeddings/oleObject19.bin"/><Relationship Id="rId33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29" Type="http://schemas.openxmlformats.org/officeDocument/2006/relationships/image" Target="../media/image2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2.bin"/><Relationship Id="rId24" Type="http://schemas.openxmlformats.org/officeDocument/2006/relationships/image" Target="../media/image19.wmf"/><Relationship Id="rId32" Type="http://schemas.openxmlformats.org/officeDocument/2006/relationships/oleObject" Target="../embeddings/oleObject2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23" Type="http://schemas.openxmlformats.org/officeDocument/2006/relationships/oleObject" Target="../embeddings/oleObject18.bin"/><Relationship Id="rId28" Type="http://schemas.openxmlformats.org/officeDocument/2006/relationships/oleObject" Target="../embeddings/oleObject20.bin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16.bin"/><Relationship Id="rId31" Type="http://schemas.openxmlformats.org/officeDocument/2006/relationships/image" Target="../media/image2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4.wmf"/><Relationship Id="rId22" Type="http://schemas.openxmlformats.org/officeDocument/2006/relationships/image" Target="../media/image18.wmf"/><Relationship Id="rId27" Type="http://schemas.openxmlformats.org/officeDocument/2006/relationships/image" Target="../media/image8.jpeg"/><Relationship Id="rId30" Type="http://schemas.openxmlformats.org/officeDocument/2006/relationships/oleObject" Target="../embeddings/oleObject21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wmf"/><Relationship Id="rId13" Type="http://schemas.openxmlformats.org/officeDocument/2006/relationships/oleObject" Target="../embeddings/oleObject119.bin"/><Relationship Id="rId18" Type="http://schemas.openxmlformats.org/officeDocument/2006/relationships/oleObject" Target="../embeddings/oleObject122.bin"/><Relationship Id="rId3" Type="http://schemas.openxmlformats.org/officeDocument/2006/relationships/oleObject" Target="../embeddings/oleObject114.bin"/><Relationship Id="rId21" Type="http://schemas.openxmlformats.org/officeDocument/2006/relationships/image" Target="../media/image124.wmf"/><Relationship Id="rId7" Type="http://schemas.openxmlformats.org/officeDocument/2006/relationships/oleObject" Target="../embeddings/oleObject116.bin"/><Relationship Id="rId12" Type="http://schemas.openxmlformats.org/officeDocument/2006/relationships/image" Target="../media/image120.wmf"/><Relationship Id="rId17" Type="http://schemas.openxmlformats.org/officeDocument/2006/relationships/image" Target="../media/image12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21.bin"/><Relationship Id="rId20" Type="http://schemas.openxmlformats.org/officeDocument/2006/relationships/oleObject" Target="../embeddings/oleObject123.bin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17.wmf"/><Relationship Id="rId11" Type="http://schemas.openxmlformats.org/officeDocument/2006/relationships/oleObject" Target="../embeddings/oleObject118.bin"/><Relationship Id="rId5" Type="http://schemas.openxmlformats.org/officeDocument/2006/relationships/oleObject" Target="../embeddings/oleObject115.bin"/><Relationship Id="rId15" Type="http://schemas.openxmlformats.org/officeDocument/2006/relationships/oleObject" Target="../embeddings/oleObject120.bin"/><Relationship Id="rId10" Type="http://schemas.openxmlformats.org/officeDocument/2006/relationships/image" Target="../media/image119.wmf"/><Relationship Id="rId19" Type="http://schemas.openxmlformats.org/officeDocument/2006/relationships/image" Target="../media/image123.wmf"/><Relationship Id="rId4" Type="http://schemas.openxmlformats.org/officeDocument/2006/relationships/image" Target="../media/image116.wmf"/><Relationship Id="rId9" Type="http://schemas.openxmlformats.org/officeDocument/2006/relationships/oleObject" Target="../embeddings/oleObject117.bin"/><Relationship Id="rId14" Type="http://schemas.openxmlformats.org/officeDocument/2006/relationships/image" Target="../media/image121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wmf"/><Relationship Id="rId13" Type="http://schemas.openxmlformats.org/officeDocument/2006/relationships/oleObject" Target="../embeddings/oleObject129.bin"/><Relationship Id="rId18" Type="http://schemas.openxmlformats.org/officeDocument/2006/relationships/oleObject" Target="../embeddings/oleObject132.bin"/><Relationship Id="rId3" Type="http://schemas.openxmlformats.org/officeDocument/2006/relationships/oleObject" Target="../embeddings/oleObject124.bin"/><Relationship Id="rId21" Type="http://schemas.openxmlformats.org/officeDocument/2006/relationships/image" Target="../media/image121.wmf"/><Relationship Id="rId7" Type="http://schemas.openxmlformats.org/officeDocument/2006/relationships/oleObject" Target="../embeddings/oleObject126.bin"/><Relationship Id="rId12" Type="http://schemas.openxmlformats.org/officeDocument/2006/relationships/image" Target="../media/image129.wmf"/><Relationship Id="rId17" Type="http://schemas.openxmlformats.org/officeDocument/2006/relationships/image" Target="../media/image131.wmf"/><Relationship Id="rId25" Type="http://schemas.openxmlformats.org/officeDocument/2006/relationships/image" Target="../media/image13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1.bin"/><Relationship Id="rId20" Type="http://schemas.openxmlformats.org/officeDocument/2006/relationships/oleObject" Target="../embeddings/oleObject133.bin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26.wmf"/><Relationship Id="rId11" Type="http://schemas.openxmlformats.org/officeDocument/2006/relationships/oleObject" Target="../embeddings/oleObject128.bin"/><Relationship Id="rId24" Type="http://schemas.openxmlformats.org/officeDocument/2006/relationships/oleObject" Target="../embeddings/oleObject135.bin"/><Relationship Id="rId5" Type="http://schemas.openxmlformats.org/officeDocument/2006/relationships/oleObject" Target="../embeddings/oleObject125.bin"/><Relationship Id="rId15" Type="http://schemas.openxmlformats.org/officeDocument/2006/relationships/oleObject" Target="../embeddings/oleObject130.bin"/><Relationship Id="rId23" Type="http://schemas.openxmlformats.org/officeDocument/2006/relationships/image" Target="../media/image133.wmf"/><Relationship Id="rId10" Type="http://schemas.openxmlformats.org/officeDocument/2006/relationships/image" Target="../media/image128.wmf"/><Relationship Id="rId19" Type="http://schemas.openxmlformats.org/officeDocument/2006/relationships/image" Target="../media/image132.wmf"/><Relationship Id="rId4" Type="http://schemas.openxmlformats.org/officeDocument/2006/relationships/image" Target="../media/image125.wmf"/><Relationship Id="rId9" Type="http://schemas.openxmlformats.org/officeDocument/2006/relationships/oleObject" Target="../embeddings/oleObject127.bin"/><Relationship Id="rId14" Type="http://schemas.openxmlformats.org/officeDocument/2006/relationships/image" Target="../media/image130.wmf"/><Relationship Id="rId22" Type="http://schemas.openxmlformats.org/officeDocument/2006/relationships/oleObject" Target="../embeddings/oleObject13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8.bin"/><Relationship Id="rId13" Type="http://schemas.openxmlformats.org/officeDocument/2006/relationships/image" Target="../media/image138.wmf"/><Relationship Id="rId18" Type="http://schemas.openxmlformats.org/officeDocument/2006/relationships/oleObject" Target="../embeddings/oleObject143.bin"/><Relationship Id="rId3" Type="http://schemas.openxmlformats.org/officeDocument/2006/relationships/image" Target="../media/image142.jpeg"/><Relationship Id="rId7" Type="http://schemas.openxmlformats.org/officeDocument/2006/relationships/image" Target="../media/image136.wmf"/><Relationship Id="rId12" Type="http://schemas.openxmlformats.org/officeDocument/2006/relationships/oleObject" Target="../embeddings/oleObject140.bin"/><Relationship Id="rId17" Type="http://schemas.openxmlformats.org/officeDocument/2006/relationships/image" Target="../media/image14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42.bin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37.bin"/><Relationship Id="rId11" Type="http://schemas.openxmlformats.org/officeDocument/2006/relationships/image" Target="../media/image137.wmf"/><Relationship Id="rId5" Type="http://schemas.openxmlformats.org/officeDocument/2006/relationships/image" Target="../media/image135.wmf"/><Relationship Id="rId15" Type="http://schemas.openxmlformats.org/officeDocument/2006/relationships/image" Target="../media/image139.wmf"/><Relationship Id="rId10" Type="http://schemas.openxmlformats.org/officeDocument/2006/relationships/oleObject" Target="../embeddings/oleObject139.bin"/><Relationship Id="rId19" Type="http://schemas.openxmlformats.org/officeDocument/2006/relationships/image" Target="../media/image141.wmf"/><Relationship Id="rId4" Type="http://schemas.openxmlformats.org/officeDocument/2006/relationships/oleObject" Target="../embeddings/oleObject136.bin"/><Relationship Id="rId9" Type="http://schemas.openxmlformats.org/officeDocument/2006/relationships/image" Target="../media/image128.wmf"/><Relationship Id="rId14" Type="http://schemas.openxmlformats.org/officeDocument/2006/relationships/oleObject" Target="../embeddings/oleObject141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wmf"/><Relationship Id="rId13" Type="http://schemas.openxmlformats.org/officeDocument/2006/relationships/oleObject" Target="../embeddings/oleObject148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45.bin"/><Relationship Id="rId12" Type="http://schemas.openxmlformats.org/officeDocument/2006/relationships/oleObject" Target="../embeddings/oleObject1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47.jpeg"/><Relationship Id="rId11" Type="http://schemas.openxmlformats.org/officeDocument/2006/relationships/image" Target="../media/image145.wmf"/><Relationship Id="rId5" Type="http://schemas.openxmlformats.org/officeDocument/2006/relationships/image" Target="../media/image143.wmf"/><Relationship Id="rId10" Type="http://schemas.openxmlformats.org/officeDocument/2006/relationships/oleObject" Target="../embeddings/oleObject146.bin"/><Relationship Id="rId4" Type="http://schemas.openxmlformats.org/officeDocument/2006/relationships/oleObject" Target="../embeddings/oleObject144.bin"/><Relationship Id="rId9" Type="http://schemas.openxmlformats.org/officeDocument/2006/relationships/image" Target="../media/image142.jpeg"/><Relationship Id="rId14" Type="http://schemas.openxmlformats.org/officeDocument/2006/relationships/image" Target="../media/image14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28.wmf"/><Relationship Id="rId3" Type="http://schemas.openxmlformats.org/officeDocument/2006/relationships/oleObject" Target="../embeddings/oleObject24.bin"/><Relationship Id="rId7" Type="http://schemas.openxmlformats.org/officeDocument/2006/relationships/image" Target="../media/image29.jpeg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5.wmf"/><Relationship Id="rId11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10" Type="http://schemas.openxmlformats.org/officeDocument/2006/relationships/oleObject" Target="../embeddings/oleObject27.bin"/><Relationship Id="rId4" Type="http://schemas.openxmlformats.org/officeDocument/2006/relationships/image" Target="../media/image24.wmf"/><Relationship Id="rId9" Type="http://schemas.openxmlformats.org/officeDocument/2006/relationships/image" Target="../media/image2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6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44.wmf"/><Relationship Id="rId26" Type="http://schemas.openxmlformats.org/officeDocument/2006/relationships/image" Target="../media/image48.wmf"/><Relationship Id="rId3" Type="http://schemas.openxmlformats.org/officeDocument/2006/relationships/oleObject" Target="../embeddings/oleObject36.bin"/><Relationship Id="rId21" Type="http://schemas.openxmlformats.org/officeDocument/2006/relationships/oleObject" Target="../embeddings/oleObject45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1.wmf"/><Relationship Id="rId17" Type="http://schemas.openxmlformats.org/officeDocument/2006/relationships/oleObject" Target="../embeddings/oleObject43.bin"/><Relationship Id="rId25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3.wmf"/><Relationship Id="rId20" Type="http://schemas.openxmlformats.org/officeDocument/2006/relationships/image" Target="../media/image45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0.bin"/><Relationship Id="rId24" Type="http://schemas.openxmlformats.org/officeDocument/2006/relationships/image" Target="../media/image47.wmf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23" Type="http://schemas.openxmlformats.org/officeDocument/2006/relationships/oleObject" Target="../embeddings/oleObject46.bin"/><Relationship Id="rId10" Type="http://schemas.openxmlformats.org/officeDocument/2006/relationships/image" Target="../media/image40.wmf"/><Relationship Id="rId19" Type="http://schemas.openxmlformats.org/officeDocument/2006/relationships/oleObject" Target="../embeddings/oleObject44.bin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42.wmf"/><Relationship Id="rId22" Type="http://schemas.openxmlformats.org/officeDocument/2006/relationships/image" Target="../media/image4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5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5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oleObject" Target="../embeddings/oleObject6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65.wmf"/><Relationship Id="rId17" Type="http://schemas.openxmlformats.org/officeDocument/2006/relationships/image" Target="../media/image68.jpe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7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5" Type="http://schemas.openxmlformats.org/officeDocument/2006/relationships/oleObject" Target="../embeddings/oleObject66.bin"/><Relationship Id="rId10" Type="http://schemas.openxmlformats.org/officeDocument/2006/relationships/image" Target="../media/image64.wmf"/><Relationship Id="rId4" Type="http://schemas.openxmlformats.org/officeDocument/2006/relationships/image" Target="../media/image61.wmf"/><Relationship Id="rId9" Type="http://schemas.openxmlformats.org/officeDocument/2006/relationships/oleObject" Target="../embeddings/oleObject63.bin"/><Relationship Id="rId14" Type="http://schemas.openxmlformats.org/officeDocument/2006/relationships/image" Target="../media/image6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52400"/>
            <a:ext cx="8100807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Nonlinear Susceptibilities: Quantum Mechanical Treatment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323661" y="744310"/>
            <a:ext cx="8776826" cy="3970318"/>
            <a:chOff x="323661" y="744310"/>
            <a:chExt cx="8776826" cy="3970318"/>
          </a:xfrm>
        </p:grpSpPr>
        <p:sp>
          <p:nvSpPr>
            <p:cNvPr id="5" name="TextBox 4"/>
            <p:cNvSpPr txBox="1"/>
            <p:nvPr/>
          </p:nvSpPr>
          <p:spPr>
            <a:xfrm>
              <a:off x="323661" y="744310"/>
              <a:ext cx="8776826" cy="3970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nonlinear harmonic oscillator model used earlier for calculating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</a:t>
              </a:r>
              <a:r>
                <a:rPr lang="en-US" sz="2000" baseline="30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(2)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 did not capture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t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he essential physics of the nonlinear interaction of radiation with molecules. It was useful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b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ecause knowledge of the sign of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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(2)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 is not usually important and because normally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e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xperimentally measured nonlinear susceptibilities are used in calculations. BUT, there is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no reliable way to evaluate the required nonlinear force constant        .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In contrast to the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nonlinear harmonic oscillator model, the quantum treatment</a:t>
              </a:r>
              <a:r>
                <a:rPr lang="en-US" dirty="0" smtClean="0"/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uses first order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perturbation theory for allowed electric dipole transitions to derive formulas for the second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and third order nonlinear susceptibilities of a single isolated molecule with a given set of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energy levels. The results, called the “some over states (SOS)”, will be expressed in terms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of the energy separations between the excited state energy levels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m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and the ground state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,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    , between excited states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and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n,  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, the photon energy of the incident light       and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transition electric dipole moments       and       between the states. The average electron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lifetime in the excited state is        . All of these parameters can either be calculated from first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principles or can be obtained from linear and nonlinear spectroscopy.</a:t>
              </a:r>
              <a:endParaRPr lang="en-US" dirty="0" smtClean="0">
                <a:latin typeface="Times New Roman" pitchFamily="18" charset="0"/>
                <a:cs typeface="Times New Roman" pitchFamily="18" charset="0"/>
                <a:sym typeface="Symbol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0587105"/>
                </p:ext>
              </p:extLst>
            </p:nvPr>
          </p:nvGraphicFramePr>
          <p:xfrm>
            <a:off x="6343461" y="1825182"/>
            <a:ext cx="403004" cy="4213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9" name="Equation" r:id="rId3" imgW="279360" imgH="291960" progId="Equation.3">
                    <p:embed/>
                  </p:oleObj>
                </mc:Choice>
                <mc:Fallback>
                  <p:oleObj name="Equation" r:id="rId3" imgW="279360" imgH="29196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343461" y="1825182"/>
                          <a:ext cx="403004" cy="42132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58248910"/>
                </p:ext>
              </p:extLst>
            </p:nvPr>
          </p:nvGraphicFramePr>
          <p:xfrm>
            <a:off x="431514" y="3482939"/>
            <a:ext cx="566468" cy="3493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0" name="Equation" r:id="rId5" imgW="380835" imgH="241195" progId="Equation.3">
                    <p:embed/>
                  </p:oleObj>
                </mc:Choice>
                <mc:Fallback>
                  <p:oleObj name="Equation" r:id="rId5" imgW="380835" imgH="241195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514" y="3482939"/>
                          <a:ext cx="566468" cy="34932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0923282"/>
                </p:ext>
              </p:extLst>
            </p:nvPr>
          </p:nvGraphicFramePr>
          <p:xfrm>
            <a:off x="3986372" y="3534309"/>
            <a:ext cx="501966" cy="308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1" name="Equation" r:id="rId7" imgW="368300" imgH="228600" progId="Equation.3">
                    <p:embed/>
                  </p:oleObj>
                </mc:Choice>
                <mc:Fallback>
                  <p:oleObj name="Equation" r:id="rId7" imgW="368300" imgH="22860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6372" y="3534309"/>
                          <a:ext cx="501966" cy="30822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0371386"/>
                </p:ext>
              </p:extLst>
            </p:nvPr>
          </p:nvGraphicFramePr>
          <p:xfrm>
            <a:off x="8123238" y="3521824"/>
            <a:ext cx="381000" cy="323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2" name="Equation" r:id="rId9" imgW="266400" imgH="215640" progId="Equation.3">
                    <p:embed/>
                  </p:oleObj>
                </mc:Choice>
                <mc:Fallback>
                  <p:oleObj name="Equation" r:id="rId9" imgW="266400" imgH="21564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23238" y="3521824"/>
                          <a:ext cx="381000" cy="3238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89264799"/>
                </p:ext>
              </p:extLst>
            </p:nvPr>
          </p:nvGraphicFramePr>
          <p:xfrm>
            <a:off x="3860898" y="3801438"/>
            <a:ext cx="421518" cy="3390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3" name="Equation" r:id="rId11" imgW="291973" imgH="241195" progId="Equation.3">
                    <p:embed/>
                  </p:oleObj>
                </mc:Choice>
                <mc:Fallback>
                  <p:oleObj name="Equation" r:id="rId11" imgW="291973" imgH="241195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0898" y="3801438"/>
                          <a:ext cx="421518" cy="33904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1623408"/>
                </p:ext>
              </p:extLst>
            </p:nvPr>
          </p:nvGraphicFramePr>
          <p:xfrm>
            <a:off x="4583803" y="3807450"/>
            <a:ext cx="422275" cy="322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4" name="Equation" r:id="rId13" imgW="291960" imgH="228600" progId="Equation.3">
                    <p:embed/>
                  </p:oleObj>
                </mc:Choice>
                <mc:Fallback>
                  <p:oleObj name="Equation" r:id="rId13" imgW="291960" imgH="22860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83803" y="3807450"/>
                          <a:ext cx="422275" cy="3222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58393565"/>
                </p:ext>
              </p:extLst>
            </p:nvPr>
          </p:nvGraphicFramePr>
          <p:xfrm>
            <a:off x="3113068" y="4078839"/>
            <a:ext cx="458123" cy="3801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5" name="Equation" r:id="rId15" imgW="279279" imgH="253890" progId="Equation.3">
                    <p:embed/>
                  </p:oleObj>
                </mc:Choice>
                <mc:Fallback>
                  <p:oleObj name="Equation" r:id="rId15" imgW="279279" imgH="253890" progId="Equation.3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3068" y="4078839"/>
                          <a:ext cx="458123" cy="38014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1" name="Picture 30"/>
          <p:cNvPicPr/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41" r="61850" b="13508"/>
          <a:stretch/>
        </p:blipFill>
        <p:spPr bwMode="auto">
          <a:xfrm>
            <a:off x="650158" y="4798031"/>
            <a:ext cx="2668396" cy="1387012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3791164" y="4931596"/>
            <a:ext cx="525881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electrons are assumed to be initially in the ground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tate. This theory can be extended to electrons already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excited states when the optical field is incident. This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density matrix approach which deals with state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populations in addition to the parameters stated above.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87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9651" y="252919"/>
            <a:ext cx="760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Adding in the approximate local field correction term from lecture 1, and writing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337261"/>
              </p:ext>
            </p:extLst>
          </p:nvPr>
        </p:nvGraphicFramePr>
        <p:xfrm>
          <a:off x="407988" y="603250"/>
          <a:ext cx="7546975" cy="212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4" name="Equation" r:id="rId3" imgW="5486400" imgH="1549080" progId="Equation.3">
                  <p:embed/>
                </p:oleObj>
              </mc:Choice>
              <mc:Fallback>
                <p:oleObj name="Equation" r:id="rId3" imgW="5486400" imgH="1549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8" y="603250"/>
                        <a:ext cx="7546975" cy="2122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3735" y="2753087"/>
            <a:ext cx="882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hich is almost identical to the SHO result, with physical quantities for the oscillator strength.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735" y="3287789"/>
            <a:ext cx="2762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Second Order Susceptibility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56944"/>
              </p:ext>
            </p:extLst>
          </p:nvPr>
        </p:nvGraphicFramePr>
        <p:xfrm>
          <a:off x="2994499" y="3297674"/>
          <a:ext cx="6064036" cy="3696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5" name="Equation" r:id="rId5" imgW="4368800" imgH="266700" progId="Equation.3">
                  <p:embed/>
                </p:oleObj>
              </mc:Choice>
              <mc:Fallback>
                <p:oleObj name="Equation" r:id="rId5" imgW="4368800" imgH="266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4499" y="3297674"/>
                        <a:ext cx="6064036" cy="3696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7392005"/>
              </p:ext>
            </p:extLst>
          </p:nvPr>
        </p:nvGraphicFramePr>
        <p:xfrm>
          <a:off x="1375257" y="3726013"/>
          <a:ext cx="7768743" cy="1437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6" name="Equation" r:id="rId7" imgW="5651500" imgH="1041400" progId="Equation.3">
                  <p:embed/>
                </p:oleObj>
              </mc:Choice>
              <mc:Fallback>
                <p:oleObj name="Equation" r:id="rId7" imgW="5651500" imgH="1041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5257" y="3726013"/>
                        <a:ext cx="7768743" cy="14370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2140910"/>
              </p:ext>
            </p:extLst>
          </p:nvPr>
        </p:nvGraphicFramePr>
        <p:xfrm>
          <a:off x="1355725" y="5357813"/>
          <a:ext cx="7743825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" name="Equation" r:id="rId9" imgW="5663880" imgH="1091880" progId="Equation.3">
                  <p:embed/>
                </p:oleObj>
              </mc:Choice>
              <mc:Fallback>
                <p:oleObj name="Equation" r:id="rId9" imgW="5663880" imgH="10918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5725" y="5357813"/>
                        <a:ext cx="7743825" cy="1482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6146" y="3842745"/>
            <a:ext cx="1165704" cy="931712"/>
            <a:chOff x="16146" y="3726013"/>
            <a:chExt cx="1165704" cy="931712"/>
          </a:xfrm>
        </p:grpSpPr>
        <p:sp>
          <p:nvSpPr>
            <p:cNvPr id="15" name="TextBox 14"/>
            <p:cNvSpPr txBox="1"/>
            <p:nvPr/>
          </p:nvSpPr>
          <p:spPr>
            <a:xfrm>
              <a:off x="16146" y="3726013"/>
              <a:ext cx="1165704" cy="92333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Sum</a:t>
              </a:r>
            </a:p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frequency</a:t>
              </a:r>
            </a:p>
            <a:p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880553"/>
                </p:ext>
              </p:extLst>
            </p:nvPr>
          </p:nvGraphicFramePr>
          <p:xfrm>
            <a:off x="201613" y="4292600"/>
            <a:ext cx="793750" cy="365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48" name="Equation" r:id="rId11" imgW="533160" imgH="241200" progId="Equation.3">
                    <p:embed/>
                  </p:oleObj>
                </mc:Choice>
                <mc:Fallback>
                  <p:oleObj name="Equation" r:id="rId11" imgW="533160" imgH="24120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13" y="4292600"/>
                          <a:ext cx="793750" cy="36512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Group 18"/>
          <p:cNvGrpSpPr/>
          <p:nvPr/>
        </p:nvGrpSpPr>
        <p:grpSpPr>
          <a:xfrm>
            <a:off x="90725" y="5541843"/>
            <a:ext cx="1165704" cy="931712"/>
            <a:chOff x="16146" y="3726013"/>
            <a:chExt cx="1165704" cy="931712"/>
          </a:xfrm>
        </p:grpSpPr>
        <p:sp>
          <p:nvSpPr>
            <p:cNvPr id="20" name="TextBox 19"/>
            <p:cNvSpPr txBox="1"/>
            <p:nvPr/>
          </p:nvSpPr>
          <p:spPr>
            <a:xfrm>
              <a:off x="16146" y="3726013"/>
              <a:ext cx="1165704" cy="92333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Difference</a:t>
              </a:r>
            </a:p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frequency</a:t>
              </a:r>
            </a:p>
            <a:p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97463363"/>
                </p:ext>
              </p:extLst>
            </p:nvPr>
          </p:nvGraphicFramePr>
          <p:xfrm>
            <a:off x="201613" y="4292600"/>
            <a:ext cx="793750" cy="365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49" name="Equation" r:id="rId13" imgW="533160" imgH="241200" progId="Equation.3">
                    <p:embed/>
                  </p:oleObj>
                </mc:Choice>
                <mc:Fallback>
                  <p:oleObj name="Equation" r:id="rId13" imgW="5331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13" y="4292600"/>
                          <a:ext cx="793750" cy="36512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467023"/>
              </p:ext>
            </p:extLst>
          </p:nvPr>
        </p:nvGraphicFramePr>
        <p:xfrm>
          <a:off x="7594769" y="622251"/>
          <a:ext cx="1390202" cy="525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" name="Equation" r:id="rId15" imgW="1041120" imgH="393480" progId="Equation.3">
                  <p:embed/>
                </p:oleObj>
              </mc:Choice>
              <mc:Fallback>
                <p:oleObj name="Equation" r:id="rId15" imgW="10411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594769" y="622251"/>
                        <a:ext cx="1390202" cy="5255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25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2966"/>
            <a:ext cx="878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Local Field Corrections in Nonlinear Optics 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just                                        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!)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8817"/>
              </p:ext>
            </p:extLst>
          </p:nvPr>
        </p:nvGraphicFramePr>
        <p:xfrm>
          <a:off x="5071499" y="141005"/>
          <a:ext cx="2143327" cy="637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5" name="Equation" r:id="rId3" imgW="1409400" imgH="419040" progId="Equation.3">
                  <p:embed/>
                </p:oleObj>
              </mc:Choice>
              <mc:Fallback>
                <p:oleObj name="Equation" r:id="rId3" imgW="14094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71499" y="141005"/>
                        <a:ext cx="2143327" cy="6372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833821"/>
              </p:ext>
            </p:extLst>
          </p:nvPr>
        </p:nvGraphicFramePr>
        <p:xfrm>
          <a:off x="7643272" y="296357"/>
          <a:ext cx="79375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6" name="Equation" r:id="rId5" imgW="533160" imgH="241200" progId="Equation.3">
                  <p:embed/>
                </p:oleObj>
              </mc:Choice>
              <mc:Fallback>
                <p:oleObj name="Equation" r:id="rId5" imgW="533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3272" y="296357"/>
                        <a:ext cx="793750" cy="365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6187" y="807555"/>
            <a:ext cx="87960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Maxwell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polarization exists throughout the medium at the nonlinearly generated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frequency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ʹ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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q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359988"/>
              </p:ext>
            </p:extLst>
          </p:nvPr>
        </p:nvGraphicFramePr>
        <p:xfrm>
          <a:off x="2986391" y="1237986"/>
          <a:ext cx="2548647" cy="601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7" name="Equation" r:id="rId7" imgW="1828800" imgH="431800" progId="Equation.3">
                  <p:embed/>
                </p:oleObj>
              </mc:Choice>
              <mc:Fallback>
                <p:oleObj name="Equation" r:id="rId7" imgW="18288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391" y="1237986"/>
                        <a:ext cx="2548647" cy="6017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6187" y="1789889"/>
            <a:ext cx="492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total dipole moment induced at the molecule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</a:t>
            </a: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156898"/>
              </p:ext>
            </p:extLst>
          </p:nvPr>
        </p:nvGraphicFramePr>
        <p:xfrm>
          <a:off x="5126038" y="1660525"/>
          <a:ext cx="3735387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8" name="Equation" r:id="rId9" imgW="2565360" imgH="431640" progId="Equation.3">
                  <p:embed/>
                </p:oleObj>
              </mc:Choice>
              <mc:Fallback>
                <p:oleObj name="Equation" r:id="rId9" imgW="2565360" imgH="431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6038" y="1660525"/>
                        <a:ext cx="3735387" cy="627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651010" y="1115572"/>
            <a:ext cx="1717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Maxwell field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(spatial average)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85032" y="2159221"/>
            <a:ext cx="21659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Maxwell polarization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(induced on walls of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pherical cavity)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1010" y="2276273"/>
            <a:ext cx="24929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Nonlinear polarization at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olecule due to mixing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 fields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321898" y="1453886"/>
            <a:ext cx="516647" cy="33600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8190690" y="2042810"/>
            <a:ext cx="0" cy="2334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460247" y="2042810"/>
            <a:ext cx="942502" cy="34037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885273"/>
              </p:ext>
            </p:extLst>
          </p:nvPr>
        </p:nvGraphicFramePr>
        <p:xfrm>
          <a:off x="0" y="2367873"/>
          <a:ext cx="3402013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9" name="Equation" r:id="rId11" imgW="2247840" imgH="660240" progId="Equation.3">
                  <p:embed/>
                </p:oleObj>
              </mc:Choice>
              <mc:Fallback>
                <p:oleObj name="Equation" r:id="rId11" imgW="2247840" imgH="6602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67873"/>
                        <a:ext cx="3402013" cy="9286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036820"/>
              </p:ext>
            </p:extLst>
          </p:nvPr>
        </p:nvGraphicFramePr>
        <p:xfrm>
          <a:off x="136187" y="3199603"/>
          <a:ext cx="9004962" cy="1965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0" name="Equation" r:id="rId13" imgW="6680160" imgH="1460160" progId="Equation.3">
                  <p:embed/>
                </p:oleObj>
              </mc:Choice>
              <mc:Fallback>
                <p:oleObj name="Equation" r:id="rId13" imgW="6680160" imgH="146016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187" y="3199603"/>
                        <a:ext cx="9004962" cy="19657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473075" y="5019632"/>
            <a:ext cx="8123238" cy="1809793"/>
            <a:chOff x="473075" y="5019632"/>
            <a:chExt cx="8123238" cy="1809793"/>
          </a:xfrm>
        </p:grpSpPr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83868378"/>
                </p:ext>
              </p:extLst>
            </p:nvPr>
          </p:nvGraphicFramePr>
          <p:xfrm>
            <a:off x="473075" y="5353050"/>
            <a:ext cx="8123238" cy="1476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21" name="Equation" r:id="rId15" imgW="5371920" imgH="990360" progId="Equation.3">
                    <p:embed/>
                  </p:oleObj>
                </mc:Choice>
                <mc:Fallback>
                  <p:oleObj name="Equation" r:id="rId15" imgW="5371920" imgH="990360" progId="Equation.3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3075" y="5353050"/>
                          <a:ext cx="8123238" cy="14763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Oval 29"/>
            <p:cNvSpPr/>
            <p:nvPr/>
          </p:nvSpPr>
          <p:spPr>
            <a:xfrm>
              <a:off x="3832696" y="5204298"/>
              <a:ext cx="1643975" cy="80739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925180" y="5019632"/>
              <a:ext cx="11671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Extra term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206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3898" y="311284"/>
            <a:ext cx="5027402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Examples of Second Order Processes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4825" y="895104"/>
            <a:ext cx="8775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e.g.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 Sum Frequency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Generation [                                  input;                       generated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59809"/>
              </p:ext>
            </p:extLst>
          </p:nvPr>
        </p:nvGraphicFramePr>
        <p:xfrm>
          <a:off x="3988339" y="904512"/>
          <a:ext cx="1964158" cy="359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8" name="Equation" r:id="rId3" imgW="1206500" imgH="228600" progId="Equation.3">
                  <p:embed/>
                </p:oleObj>
              </mc:Choice>
              <mc:Fallback>
                <p:oleObj name="Equation" r:id="rId3" imgW="12065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8339" y="904512"/>
                        <a:ext cx="1964158" cy="3599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035455"/>
              </p:ext>
            </p:extLst>
          </p:nvPr>
        </p:nvGraphicFramePr>
        <p:xfrm>
          <a:off x="6460340" y="860586"/>
          <a:ext cx="1292605" cy="399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9" name="Equation" r:id="rId5" imgW="863280" imgH="266400" progId="Equation.3">
                  <p:embed/>
                </p:oleObj>
              </mc:Choice>
              <mc:Fallback>
                <p:oleObj name="Equation" r:id="rId5" imgW="86328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60340" y="860586"/>
                        <a:ext cx="1292605" cy="3991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204270"/>
              </p:ext>
            </p:extLst>
          </p:nvPr>
        </p:nvGraphicFramePr>
        <p:xfrm>
          <a:off x="611188" y="1390650"/>
          <a:ext cx="75977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0" name="Equation" r:id="rId7" imgW="5321160" imgH="393480" progId="Equation.3">
                  <p:embed/>
                </p:oleObj>
              </mc:Choice>
              <mc:Fallback>
                <p:oleObj name="Equation" r:id="rId7" imgW="532116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390650"/>
                        <a:ext cx="7597775" cy="555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1284" y="2004057"/>
            <a:ext cx="8603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Note that order of polarization subscripts must match order of frequencies in susceptibility!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6345" y="2519464"/>
            <a:ext cx="476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e.g. nonlinear DC field generation by mixing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8414050"/>
              </p:ext>
            </p:extLst>
          </p:nvPr>
        </p:nvGraphicFramePr>
        <p:xfrm>
          <a:off x="4981575" y="2492172"/>
          <a:ext cx="1800225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1" name="Equation" r:id="rId9" imgW="1104840" imgH="266400" progId="Equation.3">
                  <p:embed/>
                </p:oleObj>
              </mc:Choice>
              <mc:Fallback>
                <p:oleObj name="Equation" r:id="rId9" imgW="1104840" imgH="266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1575" y="2492172"/>
                        <a:ext cx="1800225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58564"/>
              </p:ext>
            </p:extLst>
          </p:nvPr>
        </p:nvGraphicFramePr>
        <p:xfrm>
          <a:off x="571500" y="2889250"/>
          <a:ext cx="553085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2" name="Equation" r:id="rId11" imgW="3924000" imgH="393480" progId="Equation.3">
                  <p:embed/>
                </p:oleObj>
              </mc:Choice>
              <mc:Fallback>
                <p:oleObj name="Equation" r:id="rId11" imgW="392400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2889250"/>
                        <a:ext cx="5530850" cy="544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921242" y="3375497"/>
            <a:ext cx="6666332" cy="2315183"/>
            <a:chOff x="921242" y="3375497"/>
            <a:chExt cx="6666332" cy="2315183"/>
          </a:xfrm>
        </p:grpSpPr>
        <p:pic>
          <p:nvPicPr>
            <p:cNvPr id="18" name="Picture 17"/>
            <p:cNvPicPr/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1242" y="3375497"/>
              <a:ext cx="6666332" cy="2315183"/>
            </a:xfrm>
            <a:prstGeom prst="rect">
              <a:avLst/>
            </a:prstGeom>
            <a:noFill/>
          </p:spPr>
        </p:pic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91393894"/>
                </p:ext>
              </p:extLst>
            </p:nvPr>
          </p:nvGraphicFramePr>
          <p:xfrm>
            <a:off x="1128408" y="3467773"/>
            <a:ext cx="2771977" cy="4337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53" name="Equation" r:id="rId14" imgW="1866600" imgH="291960" progId="Equation.3">
                    <p:embed/>
                  </p:oleObj>
                </mc:Choice>
                <mc:Fallback>
                  <p:oleObj name="Equation" r:id="rId14" imgW="1866600" imgH="29196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1128408" y="3467773"/>
                          <a:ext cx="2771977" cy="4337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TextBox 20"/>
          <p:cNvSpPr txBox="1"/>
          <p:nvPr/>
        </p:nvSpPr>
        <p:spPr>
          <a:xfrm>
            <a:off x="456345" y="5797685"/>
            <a:ext cx="8507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the summations are over all states,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include the ground state which produces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ivergences as marked by red circles – unphysical divergences!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43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5" y="165370"/>
            <a:ext cx="92320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divergences can be removed, see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B. J. Orr and J. F. Ward, “Perturbation Theory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Nonlinear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Optical Polarization of an Isolated System”, Molecular Physics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(3),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513-26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(1971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5122959"/>
              </p:ext>
            </p:extLst>
          </p:nvPr>
        </p:nvGraphicFramePr>
        <p:xfrm>
          <a:off x="798513" y="895350"/>
          <a:ext cx="6840537" cy="143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0" name="Equation" r:id="rId3" imgW="4673520" imgH="990360" progId="Equation.3">
                  <p:embed/>
                </p:oleObj>
              </mc:Choice>
              <mc:Fallback>
                <p:oleObj name="Equation" r:id="rId3" imgW="4673520" imgH="9903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13" y="895350"/>
                        <a:ext cx="6840537" cy="1433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791" y="2422187"/>
            <a:ext cx="90204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prime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ground state is excluded from the summation over the states, i.e.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summation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is taken over only the excited states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Note that the summation includes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contributions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permanent dipole moments in the ground state and excited states (case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5098" y="3385385"/>
            <a:ext cx="273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Non-resonant Limit (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u="sng" dirty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0)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770455"/>
              </p:ext>
            </p:extLst>
          </p:nvPr>
        </p:nvGraphicFramePr>
        <p:xfrm>
          <a:off x="175098" y="3754717"/>
          <a:ext cx="7454901" cy="211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1" name="Equation" r:id="rId5" imgW="5321160" imgH="1523880" progId="Equation.3">
                  <p:embed/>
                </p:oleObj>
              </mc:Choice>
              <mc:Fallback>
                <p:oleObj name="Equation" r:id="rId5" imgW="5321160" imgH="1523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098" y="3754717"/>
                        <a:ext cx="7454901" cy="2117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1790" y="6024204"/>
            <a:ext cx="9208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same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susceptibility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obtained for SHG, sum frequency and difference frequency generation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as expected for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Kleinman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symmetry.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824643"/>
              </p:ext>
            </p:extLst>
          </p:nvPr>
        </p:nvGraphicFramePr>
        <p:xfrm>
          <a:off x="2905332" y="3385384"/>
          <a:ext cx="2357332" cy="507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2" name="Equation" r:id="rId7" imgW="1828800" imgH="393480" progId="Equation.3">
                  <p:embed/>
                </p:oleObj>
              </mc:Choice>
              <mc:Fallback>
                <p:oleObj name="Equation" r:id="rId7" imgW="18288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05332" y="3385384"/>
                        <a:ext cx="2357332" cy="507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67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3225" y="276838"/>
            <a:ext cx="7437549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Third Order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Susceptibility (Corrected for Divergences)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168587"/>
              </p:ext>
            </p:extLst>
          </p:nvPr>
        </p:nvGraphicFramePr>
        <p:xfrm>
          <a:off x="305983" y="833877"/>
          <a:ext cx="8356600" cy="345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8" name="Equation" r:id="rId3" imgW="6045120" imgH="2501640" progId="Equation.3">
                  <p:embed/>
                </p:oleObj>
              </mc:Choice>
              <mc:Fallback>
                <p:oleObj name="Equation" r:id="rId3" imgW="6045120" imgH="2501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" y="833877"/>
                        <a:ext cx="8356600" cy="3455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164981"/>
              </p:ext>
            </p:extLst>
          </p:nvPr>
        </p:nvGraphicFramePr>
        <p:xfrm>
          <a:off x="1371599" y="4299627"/>
          <a:ext cx="5856052" cy="5864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9" name="Equation" r:id="rId5" imgW="4292600" imgH="431800" progId="Equation.3">
                  <p:embed/>
                </p:oleObj>
              </mc:Choice>
              <mc:Fallback>
                <p:oleObj name="Equation" r:id="rId5" imgW="42926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599" y="4299627"/>
                        <a:ext cx="5856052" cy="5864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-1" y="4860022"/>
            <a:ext cx="8760334" cy="1666988"/>
            <a:chOff x="-1" y="4860022"/>
            <a:chExt cx="8760334" cy="1666988"/>
          </a:xfrm>
        </p:grpSpPr>
        <p:sp>
          <p:nvSpPr>
            <p:cNvPr id="17" name="Text Box 5"/>
            <p:cNvSpPr txBox="1">
              <a:spLocks noChangeArrowheads="1"/>
            </p:cNvSpPr>
            <p:nvPr/>
          </p:nvSpPr>
          <p:spPr bwMode="auto">
            <a:xfrm>
              <a:off x="-1" y="4860022"/>
              <a:ext cx="380424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 dirty="0">
                  <a:latin typeface="Times New Roman" pitchFamily="18" charset="0"/>
                  <a:cs typeface="Times New Roman" pitchFamily="18" charset="0"/>
                </a:rPr>
                <a:t>In general for </a:t>
              </a:r>
              <a:r>
                <a:rPr lang="en-US" sz="2000" i="1" u="sng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2400" u="sng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u="sng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</a:t>
              </a:r>
              <a:r>
                <a:rPr lang="en-US" u="sng" dirty="0">
                  <a:latin typeface="Times New Roman" pitchFamily="18" charset="0"/>
                  <a:cs typeface="Times New Roman" pitchFamily="18" charset="0"/>
                  <a:sym typeface="WP IconicSymbolsA" pitchFamily="2" charset="2"/>
                </a:rPr>
                <a:t> 0 </a:t>
              </a:r>
              <a:r>
                <a:rPr lang="en-US" u="sng" dirty="0" smtClean="0">
                  <a:latin typeface="Times New Roman" pitchFamily="18" charset="0"/>
                  <a:cs typeface="Times New Roman" pitchFamily="18" charset="0"/>
                  <a:sym typeface="WP IconicSymbolsA" pitchFamily="2" charset="2"/>
                </a:rPr>
                <a:t>(</a:t>
              </a:r>
              <a:r>
                <a:rPr lang="en-US" u="sng" dirty="0" err="1" smtClean="0">
                  <a:latin typeface="Times New Roman" pitchFamily="18" charset="0"/>
                  <a:cs typeface="Times New Roman" pitchFamily="18" charset="0"/>
                  <a:sym typeface="WP IconicSymbolsA" pitchFamily="2" charset="2"/>
                </a:rPr>
                <a:t>Kleinman</a:t>
              </a:r>
              <a:r>
                <a:rPr lang="en-US" u="sng" dirty="0" smtClean="0">
                  <a:latin typeface="Times New Roman" pitchFamily="18" charset="0"/>
                  <a:cs typeface="Times New Roman" pitchFamily="18" charset="0"/>
                  <a:sym typeface="WP IconicSymbolsA" pitchFamily="2" charset="2"/>
                </a:rPr>
                <a:t> limit)</a:t>
              </a:r>
              <a:endParaRPr lang="en-US" dirty="0">
                <a:latin typeface="Times New Roman" pitchFamily="18" charset="0"/>
                <a:cs typeface="Times New Roman" pitchFamily="18" charset="0"/>
                <a:sym typeface="WP IconicSymbolsA" pitchFamily="2" charset="2"/>
              </a:endParaRPr>
            </a:p>
          </p:txBody>
        </p:sp>
        <p:graphicFrame>
          <p:nvGraphicFramePr>
            <p:cNvPr id="1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6286765"/>
                </p:ext>
              </p:extLst>
            </p:nvPr>
          </p:nvGraphicFramePr>
          <p:xfrm>
            <a:off x="3945445" y="4889206"/>
            <a:ext cx="4814888" cy="471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50" name="Equation" r:id="rId7" imgW="3949560" imgH="393480" progId="Equation.3">
                    <p:embed/>
                  </p:oleObj>
                </mc:Choice>
                <mc:Fallback>
                  <p:oleObj name="Equation" r:id="rId7" imgW="39495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45445" y="4889206"/>
                          <a:ext cx="4814888" cy="4714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72824670"/>
                </p:ext>
              </p:extLst>
            </p:nvPr>
          </p:nvGraphicFramePr>
          <p:xfrm>
            <a:off x="347386" y="5467350"/>
            <a:ext cx="6888293" cy="4276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51" name="Equation" r:id="rId9" imgW="4686120" imgH="291960" progId="Equation.3">
                    <p:embed/>
                  </p:oleObj>
                </mc:Choice>
                <mc:Fallback>
                  <p:oleObj name="Equation" r:id="rId9" imgW="4686120" imgH="29196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386" y="5467350"/>
                          <a:ext cx="6888293" cy="4276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" name="Group 7"/>
            <p:cNvGrpSpPr/>
            <p:nvPr/>
          </p:nvGrpSpPr>
          <p:grpSpPr>
            <a:xfrm>
              <a:off x="136187" y="6025457"/>
              <a:ext cx="5787958" cy="501553"/>
              <a:chOff x="136187" y="6025457"/>
              <a:chExt cx="5787958" cy="501553"/>
            </a:xfrm>
          </p:grpSpPr>
          <p:sp>
            <p:nvSpPr>
              <p:cNvPr id="21" name="Text Box 6"/>
              <p:cNvSpPr txBox="1">
                <a:spLocks noChangeArrowheads="1"/>
              </p:cNvSpPr>
              <p:nvPr/>
            </p:nvSpPr>
            <p:spPr bwMode="auto">
              <a:xfrm>
                <a:off x="136187" y="6025457"/>
                <a:ext cx="5787958" cy="4770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5000"/>
                  </a:lnSpc>
                  <a:buFont typeface="Symbol"/>
                  <a:buChar char="\"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In the limit </a:t>
                </a:r>
                <a:r>
                  <a:rPr lang="en-US" sz="2000" b="1" i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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  <a:sym typeface="WP IconicSymbolsA" pitchFamily="2" charset="2"/>
                  </a:rPr>
                  <a:t> 0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  <a:sym typeface="WP IconicSymbolsA" pitchFamily="2" charset="2"/>
                  </a:rPr>
                  <a:t>, all the third order              are equal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  <a:sym typeface="WP IconicSymbolsA" pitchFamily="2" charset="2"/>
                  </a:rPr>
                  <a:t>!</a:t>
                </a:r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  <a:sym typeface="WP IconicSymbolsA" pitchFamily="2" charset="2"/>
                  </a:rPr>
                  <a:t>  </a:t>
                </a:r>
                <a:endParaRPr lang="en-US" sz="1800" dirty="0">
                  <a:latin typeface="Times New Roman" pitchFamily="18" charset="0"/>
                  <a:cs typeface="Times New Roman" pitchFamily="18" charset="0"/>
                  <a:sym typeface="WP IconicSymbolsA" pitchFamily="2" charset="2"/>
                </a:endParaRPr>
              </a:p>
            </p:txBody>
          </p:sp>
          <p:graphicFrame>
            <p:nvGraphicFramePr>
              <p:cNvPr id="7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4064532"/>
                  </p:ext>
                </p:extLst>
              </p:nvPr>
            </p:nvGraphicFramePr>
            <p:xfrm>
              <a:off x="3924707" y="6025457"/>
              <a:ext cx="719619" cy="5015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452" name="Equation" r:id="rId11" imgW="419040" imgH="291960" progId="Equation.3">
                      <p:embed/>
                    </p:oleObj>
                  </mc:Choice>
                  <mc:Fallback>
                    <p:oleObj name="Equation" r:id="rId11" imgW="419040" imgH="29196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3924707" y="6025457"/>
                            <a:ext cx="719619" cy="50155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15145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2456" y="768806"/>
            <a:ext cx="6357831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Isotropic media: simplest case of relationships between elements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2541" y="1138138"/>
            <a:ext cx="8218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an isotropic medium, all co-ordinate systems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equivalent, i.e. any rotation of axes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yield the same results!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369806" y="1672674"/>
            <a:ext cx="8624458" cy="1283251"/>
            <a:chOff x="608299" y="2927543"/>
            <a:chExt cx="8624458" cy="1283251"/>
          </a:xfrm>
        </p:grpSpPr>
        <p:sp>
          <p:nvSpPr>
            <p:cNvPr id="8" name="TextBox 7"/>
            <p:cNvSpPr txBox="1"/>
            <p:nvPr/>
          </p:nvSpPr>
          <p:spPr>
            <a:xfrm>
              <a:off x="608299" y="2995801"/>
              <a:ext cx="7409464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xxxx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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yyyy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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zzzz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; in general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for         , 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yyzz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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yyxx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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xxzz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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xxyy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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zzxx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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zzyy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; in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general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for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                  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xyyx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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xzzx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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yxxy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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yzzy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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zxxz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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zyyz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; in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general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for 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                                    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xyxy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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xzxz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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yxyx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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yzyz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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zxzx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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zyzy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in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general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for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6391888"/>
                </p:ext>
              </p:extLst>
            </p:nvPr>
          </p:nvGraphicFramePr>
          <p:xfrm>
            <a:off x="3755154" y="2927543"/>
            <a:ext cx="2037978" cy="4535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76" name="Equation" r:id="rId3" imgW="1307880" imgH="291960" progId="Equation.3">
                    <p:embed/>
                  </p:oleObj>
                </mc:Choice>
                <mc:Fallback>
                  <p:oleObj name="Equation" r:id="rId3" imgW="1307880" imgH="291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5154" y="2927543"/>
                          <a:ext cx="2037978" cy="4535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64452750"/>
                </p:ext>
              </p:extLst>
            </p:nvPr>
          </p:nvGraphicFramePr>
          <p:xfrm>
            <a:off x="7635732" y="3802807"/>
            <a:ext cx="1597025" cy="4079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77" name="Equation" r:id="rId5" imgW="1143000" imgH="291960" progId="Equation.3">
                    <p:embed/>
                  </p:oleObj>
                </mc:Choice>
                <mc:Fallback>
                  <p:oleObj name="Equation" r:id="rId5" imgW="1143000" imgH="291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35732" y="3802807"/>
                          <a:ext cx="1597025" cy="4079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68293806"/>
                </p:ext>
              </p:extLst>
            </p:nvPr>
          </p:nvGraphicFramePr>
          <p:xfrm>
            <a:off x="6661007" y="3531344"/>
            <a:ext cx="1579563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78" name="Equation" r:id="rId7" imgW="1130040" imgH="291960" progId="Equation.3">
                    <p:embed/>
                  </p:oleObj>
                </mc:Choice>
                <mc:Fallback>
                  <p:oleObj name="Equation" r:id="rId7" imgW="1130040" imgH="291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61007" y="3531344"/>
                          <a:ext cx="1579563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72380091"/>
                </p:ext>
              </p:extLst>
            </p:nvPr>
          </p:nvGraphicFramePr>
          <p:xfrm>
            <a:off x="5613016" y="3248769"/>
            <a:ext cx="15621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79" name="Equation" r:id="rId9" imgW="1117440" imgH="291960" progId="Equation.3">
                    <p:embed/>
                  </p:oleObj>
                </mc:Choice>
                <mc:Fallback>
                  <p:oleObj name="Equation" r:id="rId9" imgW="1117440" imgH="291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13016" y="3248769"/>
                          <a:ext cx="1562100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-37565" y="3054480"/>
            <a:ext cx="8795998" cy="660867"/>
            <a:chOff x="108193" y="4688731"/>
            <a:chExt cx="8795998" cy="660867"/>
          </a:xfrm>
        </p:grpSpPr>
        <p:sp>
          <p:nvSpPr>
            <p:cNvPr id="27" name="TextBox 26"/>
            <p:cNvSpPr txBox="1"/>
            <p:nvPr/>
          </p:nvSpPr>
          <p:spPr>
            <a:xfrm>
              <a:off x="108193" y="4688731"/>
              <a:ext cx="87959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Assume the general case of three, parallel, co-polarized (along, for example, the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-axis)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input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ields                                                 with arbitrary frequencies                  .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6195705"/>
                </p:ext>
              </p:extLst>
            </p:nvPr>
          </p:nvGraphicFramePr>
          <p:xfrm>
            <a:off x="763417" y="5002168"/>
            <a:ext cx="2680174" cy="3474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80" name="Equation" r:id="rId11" imgW="1701720" imgH="228600" progId="Equation.3">
                    <p:embed/>
                  </p:oleObj>
                </mc:Choice>
                <mc:Fallback>
                  <p:oleObj name="Equation" r:id="rId11" imgW="17017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3417" y="5002168"/>
                          <a:ext cx="2680174" cy="34743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5484363"/>
                </p:ext>
              </p:extLst>
            </p:nvPr>
          </p:nvGraphicFramePr>
          <p:xfrm>
            <a:off x="5943596" y="4994594"/>
            <a:ext cx="982495" cy="3404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81" name="Equation" r:id="rId13" imgW="647700" imgH="228600" progId="Equation.3">
                    <p:embed/>
                  </p:oleObj>
                </mc:Choice>
                <mc:Fallback>
                  <p:oleObj name="Equation" r:id="rId13" imgW="6477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3596" y="4994594"/>
                          <a:ext cx="982495" cy="34046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2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7015206"/>
              </p:ext>
            </p:extLst>
          </p:nvPr>
        </p:nvGraphicFramePr>
        <p:xfrm>
          <a:off x="1206500" y="3789363"/>
          <a:ext cx="580866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2" name="Equation" r:id="rId15" imgW="3835080" imgH="393480" progId="Equation.3">
                  <p:embed/>
                </p:oleObj>
              </mc:Choice>
              <mc:Fallback>
                <p:oleObj name="Equation" r:id="rId15" imgW="3835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0" y="3789363"/>
                        <a:ext cx="5808663" cy="568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195261" y="4571838"/>
            <a:ext cx="8753475" cy="904340"/>
            <a:chOff x="-101308" y="4387172"/>
            <a:chExt cx="8753475" cy="904340"/>
          </a:xfrm>
        </p:grpSpPr>
        <p:sp>
          <p:nvSpPr>
            <p:cNvPr id="34" name="TextBox 33"/>
            <p:cNvSpPr txBox="1"/>
            <p:nvPr/>
          </p:nvSpPr>
          <p:spPr>
            <a:xfrm>
              <a:off x="126617" y="4387172"/>
              <a:ext cx="73276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he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axis system (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',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')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is rotated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45</a:t>
              </a:r>
              <a:r>
                <a:rPr lang="en-US" baseline="30000" dirty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from the original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-axis in the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plane. </a:t>
              </a:r>
            </a:p>
          </p:txBody>
        </p:sp>
        <p:graphicFrame>
          <p:nvGraphicFramePr>
            <p:cNvPr id="37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81093453"/>
                </p:ext>
              </p:extLst>
            </p:nvPr>
          </p:nvGraphicFramePr>
          <p:xfrm>
            <a:off x="-101308" y="4667625"/>
            <a:ext cx="8753475" cy="623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83" name="Equation" r:id="rId17" imgW="5790960" imgH="419040" progId="Equation.3">
                    <p:embed/>
                  </p:oleObj>
                </mc:Choice>
                <mc:Fallback>
                  <p:oleObj name="Equation" r:id="rId17" imgW="579096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101308" y="4667625"/>
                          <a:ext cx="8753475" cy="6238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1" name="Group 40"/>
          <p:cNvGrpSpPr/>
          <p:nvPr/>
        </p:nvGrpSpPr>
        <p:grpSpPr>
          <a:xfrm>
            <a:off x="1392251" y="193762"/>
            <a:ext cx="6359498" cy="495300"/>
            <a:chOff x="113482" y="188486"/>
            <a:chExt cx="6359498" cy="495300"/>
          </a:xfrm>
        </p:grpSpPr>
        <p:sp>
          <p:nvSpPr>
            <p:cNvPr id="2" name="TextBox 1"/>
            <p:cNvSpPr txBox="1"/>
            <p:nvPr/>
          </p:nvSpPr>
          <p:spPr>
            <a:xfrm>
              <a:off x="113482" y="207942"/>
              <a:ext cx="6359498" cy="461665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Symmetry Properties 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of       : Isotropic Media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0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5792139"/>
                </p:ext>
              </p:extLst>
            </p:nvPr>
          </p:nvGraphicFramePr>
          <p:xfrm>
            <a:off x="3338315" y="188486"/>
            <a:ext cx="496888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84" name="Equation" r:id="rId19" imgW="291960" imgH="291960" progId="Equation.3">
                    <p:embed/>
                  </p:oleObj>
                </mc:Choice>
                <mc:Fallback>
                  <p:oleObj name="Equation" r:id="rId19" imgW="291960" imgH="291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8315" y="188486"/>
                          <a:ext cx="496888" cy="495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2" name="Rectangle 41"/>
          <p:cNvSpPr/>
          <p:nvPr/>
        </p:nvSpPr>
        <p:spPr>
          <a:xfrm>
            <a:off x="369806" y="5989721"/>
            <a:ext cx="2701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arbitrary choice of axes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929759"/>
              </p:ext>
            </p:extLst>
          </p:nvPr>
        </p:nvGraphicFramePr>
        <p:xfrm>
          <a:off x="3258765" y="5731940"/>
          <a:ext cx="4823917" cy="86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5" name="Equation" r:id="rId21" imgW="3251200" imgH="584200" progId="Equation.3">
                  <p:embed/>
                </p:oleObj>
              </mc:Choice>
              <mc:Fallback>
                <p:oleObj name="Equation" r:id="rId21" imgW="32512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8765" y="5731940"/>
                        <a:ext cx="4823917" cy="860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7127662" y="3496689"/>
            <a:ext cx="1655084" cy="1153697"/>
            <a:chOff x="7127662" y="3496689"/>
            <a:chExt cx="1655084" cy="1153697"/>
          </a:xfrm>
        </p:grpSpPr>
        <p:grpSp>
          <p:nvGrpSpPr>
            <p:cNvPr id="38" name="Group 37"/>
            <p:cNvGrpSpPr/>
            <p:nvPr/>
          </p:nvGrpSpPr>
          <p:grpSpPr>
            <a:xfrm>
              <a:off x="7850221" y="3784060"/>
              <a:ext cx="723090" cy="710119"/>
              <a:chOff x="7305472" y="885217"/>
              <a:chExt cx="723090" cy="710119"/>
            </a:xfrm>
          </p:grpSpPr>
          <p:cxnSp>
            <p:nvCxnSpPr>
              <p:cNvPr id="39" name="Straight Arrow Connector 38"/>
              <p:cNvCxnSpPr/>
              <p:nvPr/>
            </p:nvCxnSpPr>
            <p:spPr>
              <a:xfrm flipV="1">
                <a:off x="7305472" y="885217"/>
                <a:ext cx="0" cy="71011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 rot="5400000" flipV="1">
                <a:off x="7673503" y="1230549"/>
                <a:ext cx="0" cy="71011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 45"/>
            <p:cNvGrpSpPr/>
            <p:nvPr/>
          </p:nvGrpSpPr>
          <p:grpSpPr>
            <a:xfrm rot="18961833">
              <a:off x="7501647" y="3613114"/>
              <a:ext cx="723090" cy="710120"/>
              <a:chOff x="7305472" y="885217"/>
              <a:chExt cx="723090" cy="710120"/>
            </a:xfrm>
          </p:grpSpPr>
          <p:cxnSp>
            <p:nvCxnSpPr>
              <p:cNvPr id="47" name="Straight Arrow Connector 46"/>
              <p:cNvCxnSpPr/>
              <p:nvPr/>
            </p:nvCxnSpPr>
            <p:spPr>
              <a:xfrm flipV="1">
                <a:off x="7305472" y="885217"/>
                <a:ext cx="0" cy="71011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/>
              <p:nvPr/>
            </p:nvCxnSpPr>
            <p:spPr>
              <a:xfrm rot="5400000" flipV="1">
                <a:off x="7673503" y="1240277"/>
                <a:ext cx="0" cy="71011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TextBox 2"/>
            <p:cNvSpPr txBox="1"/>
            <p:nvPr/>
          </p:nvSpPr>
          <p:spPr>
            <a:xfrm>
              <a:off x="8495488" y="4281054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705864" y="3496689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332733" y="3737363"/>
              <a:ext cx="3449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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127662" y="3691084"/>
              <a:ext cx="3449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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100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569521"/>
              </p:ext>
            </p:extLst>
          </p:nvPr>
        </p:nvGraphicFramePr>
        <p:xfrm>
          <a:off x="50417" y="163773"/>
          <a:ext cx="8292162" cy="2172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8" name="Equation" r:id="rId3" imgW="5435280" imgH="1422360" progId="Equation.3">
                  <p:embed/>
                </p:oleObj>
              </mc:Choice>
              <mc:Fallback>
                <p:oleObj name="Equation" r:id="rId3" imgW="5435280" imgH="1422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17" y="163773"/>
                        <a:ext cx="8292162" cy="21721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44996" y="4349271"/>
            <a:ext cx="8848879" cy="1033933"/>
            <a:chOff x="204900" y="5542513"/>
            <a:chExt cx="8620786" cy="829322"/>
          </a:xfrm>
        </p:grpSpPr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1619515"/>
                </p:ext>
              </p:extLst>
            </p:nvPr>
          </p:nvGraphicFramePr>
          <p:xfrm>
            <a:off x="204900" y="5867590"/>
            <a:ext cx="8620786" cy="504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899" name="Equation" r:id="rId5" imgW="5968800" imgH="393480" progId="Equation.3">
                    <p:embed/>
                  </p:oleObj>
                </mc:Choice>
                <mc:Fallback>
                  <p:oleObj name="Equation" r:id="rId5" imgW="596880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900" y="5867590"/>
                          <a:ext cx="8620786" cy="504245"/>
                        </a:xfrm>
                        <a:prstGeom prst="rect">
                          <a:avLst/>
                        </a:prstGeom>
                        <a:noFill/>
                        <a:ln w="57150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TextBox 17"/>
            <p:cNvSpPr txBox="1"/>
            <p:nvPr/>
          </p:nvSpPr>
          <p:spPr>
            <a:xfrm>
              <a:off x="369651" y="5542513"/>
              <a:ext cx="23022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Kleinman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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0) limit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76378" y="3297037"/>
            <a:ext cx="8872086" cy="798179"/>
            <a:chOff x="282102" y="3754714"/>
            <a:chExt cx="8872086" cy="798179"/>
          </a:xfrm>
        </p:grpSpPr>
        <p:grpSp>
          <p:nvGrpSpPr>
            <p:cNvPr id="15" name="Group 14"/>
            <p:cNvGrpSpPr/>
            <p:nvPr/>
          </p:nvGrpSpPr>
          <p:grpSpPr>
            <a:xfrm>
              <a:off x="282102" y="3754714"/>
              <a:ext cx="4815642" cy="379060"/>
              <a:chOff x="474444" y="4046706"/>
              <a:chExt cx="4815642" cy="379060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474444" y="4046706"/>
                <a:ext cx="39293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Valid for </a:t>
                </a:r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</a:rPr>
                  <a:t>any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arbitrary set of frequencies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14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71055512"/>
                  </p:ext>
                </p:extLst>
              </p:nvPr>
            </p:nvGraphicFramePr>
            <p:xfrm>
              <a:off x="4307591" y="4085297"/>
              <a:ext cx="982495" cy="34046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7900" name="Equation" r:id="rId7" imgW="647700" imgH="228600" progId="Equation.3">
                      <p:embed/>
                    </p:oleObj>
                  </mc:Choice>
                  <mc:Fallback>
                    <p:oleObj name="Equation" r:id="rId7" imgW="64770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07591" y="4085297"/>
                            <a:ext cx="982495" cy="340469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42671240"/>
                </p:ext>
              </p:extLst>
            </p:nvPr>
          </p:nvGraphicFramePr>
          <p:xfrm>
            <a:off x="282102" y="4142838"/>
            <a:ext cx="8872086" cy="4100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01" name="Equation" r:id="rId9" imgW="6045120" imgH="279360" progId="Equation.3">
                    <p:embed/>
                  </p:oleObj>
                </mc:Choice>
                <mc:Fallback>
                  <p:oleObj name="Equation" r:id="rId9" imgW="6045120" imgH="27936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82102" y="4142838"/>
                          <a:ext cx="8872086" cy="410055"/>
                        </a:xfrm>
                        <a:prstGeom prst="rect">
                          <a:avLst/>
                        </a:prstGeom>
                        <a:ln w="50800">
                          <a:solidFill>
                            <a:srgbClr val="FF0000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Group 22"/>
          <p:cNvGrpSpPr/>
          <p:nvPr/>
        </p:nvGrpSpPr>
        <p:grpSpPr>
          <a:xfrm>
            <a:off x="144996" y="5550665"/>
            <a:ext cx="8697446" cy="1258695"/>
            <a:chOff x="491567" y="885215"/>
            <a:chExt cx="8697446" cy="1258695"/>
          </a:xfrm>
        </p:grpSpPr>
        <p:sp>
          <p:nvSpPr>
            <p:cNvPr id="24" name="TextBox 23"/>
            <p:cNvSpPr txBox="1"/>
            <p:nvPr/>
          </p:nvSpPr>
          <p:spPr>
            <a:xfrm>
              <a:off x="491567" y="943581"/>
              <a:ext cx="869744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There is a maximum of 3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=81 terms in the          tensor. The symmetry properties of the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medium reduce this number and the number of independent terms for different symmetry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lasses was given in lecture 4.  The inter-relationships between the non-zero terms are given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n the Appendix. All materials have some non-zero elements.</a:t>
              </a:r>
              <a:endParaRPr lang="en-US" dirty="0"/>
            </a:p>
          </p:txBody>
        </p:sp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8341105"/>
                </p:ext>
              </p:extLst>
            </p:nvPr>
          </p:nvGraphicFramePr>
          <p:xfrm>
            <a:off x="4435814" y="885215"/>
            <a:ext cx="496110" cy="4961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02" name="Equation" r:id="rId11" imgW="291960" imgH="291960" progId="Equation.3">
                    <p:embed/>
                  </p:oleObj>
                </mc:Choice>
                <mc:Fallback>
                  <p:oleObj name="Equation" r:id="rId11" imgW="291960" imgH="29196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435814" y="885215"/>
                          <a:ext cx="496110" cy="49611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" name="Group 1"/>
          <p:cNvGrpSpPr/>
          <p:nvPr/>
        </p:nvGrpSpPr>
        <p:grpSpPr>
          <a:xfrm>
            <a:off x="6855352" y="1852571"/>
            <a:ext cx="2175650" cy="1349664"/>
            <a:chOff x="6530605" y="1070368"/>
            <a:chExt cx="2175650" cy="1349664"/>
          </a:xfrm>
        </p:grpSpPr>
        <p:grpSp>
          <p:nvGrpSpPr>
            <p:cNvPr id="27" name="Group 26"/>
            <p:cNvGrpSpPr/>
            <p:nvPr/>
          </p:nvGrpSpPr>
          <p:grpSpPr>
            <a:xfrm>
              <a:off x="6530605" y="1070368"/>
              <a:ext cx="1895942" cy="1349664"/>
              <a:chOff x="7127662" y="3417292"/>
              <a:chExt cx="1895942" cy="1349664"/>
            </a:xfrm>
          </p:grpSpPr>
          <p:grpSp>
            <p:nvGrpSpPr>
              <p:cNvPr id="28" name="Group 27"/>
              <p:cNvGrpSpPr/>
              <p:nvPr/>
            </p:nvGrpSpPr>
            <p:grpSpPr>
              <a:xfrm>
                <a:off x="7850221" y="3784060"/>
                <a:ext cx="723090" cy="710119"/>
                <a:chOff x="7305472" y="885217"/>
                <a:chExt cx="723090" cy="710119"/>
              </a:xfrm>
            </p:grpSpPr>
            <p:cxnSp>
              <p:nvCxnSpPr>
                <p:cNvPr id="36" name="Straight Arrow Connector 35"/>
                <p:cNvCxnSpPr/>
                <p:nvPr/>
              </p:nvCxnSpPr>
              <p:spPr>
                <a:xfrm flipV="1">
                  <a:off x="7305472" y="885217"/>
                  <a:ext cx="0" cy="7101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Arrow Connector 36"/>
                <p:cNvCxnSpPr/>
                <p:nvPr/>
              </p:nvCxnSpPr>
              <p:spPr>
                <a:xfrm rot="5400000" flipV="1">
                  <a:off x="7673503" y="1230549"/>
                  <a:ext cx="0" cy="7101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" name="Group 28"/>
              <p:cNvGrpSpPr/>
              <p:nvPr/>
            </p:nvGrpSpPr>
            <p:grpSpPr>
              <a:xfrm rot="18961833">
                <a:off x="7601167" y="3417292"/>
                <a:ext cx="1108619" cy="1152451"/>
                <a:chOff x="7305472" y="885217"/>
                <a:chExt cx="1108619" cy="1152451"/>
              </a:xfrm>
            </p:grpSpPr>
            <p:cxnSp>
              <p:nvCxnSpPr>
                <p:cNvPr id="34" name="Straight Arrow Connector 33"/>
                <p:cNvCxnSpPr/>
                <p:nvPr/>
              </p:nvCxnSpPr>
              <p:spPr>
                <a:xfrm flipV="1">
                  <a:off x="7305472" y="885217"/>
                  <a:ext cx="0" cy="71011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prstDash val="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/>
                <p:cNvCxnSpPr/>
                <p:nvPr/>
              </p:nvCxnSpPr>
              <p:spPr>
                <a:xfrm rot="2638167" flipV="1">
                  <a:off x="7492576" y="1164012"/>
                  <a:ext cx="921515" cy="87365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prstDash val="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" name="TextBox 29"/>
              <p:cNvSpPr txBox="1"/>
              <p:nvPr/>
            </p:nvSpPr>
            <p:spPr>
              <a:xfrm>
                <a:off x="8263634" y="4397624"/>
                <a:ext cx="2872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en-US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705864" y="3496689"/>
                <a:ext cx="2872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>
                    <a:latin typeface="Times New Roman" pitchFamily="18" charset="0"/>
                    <a:cs typeface="Times New Roman" pitchFamily="18" charset="0"/>
                  </a:rPr>
                  <a:t>y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8678638" y="3478570"/>
                <a:ext cx="3449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</a:t>
                </a:r>
                <a:endParaRPr lang="en-US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127662" y="3691084"/>
                <a:ext cx="3449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</a:t>
                </a:r>
                <a:endParaRPr lang="en-US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8" name="Right Arrow 37"/>
            <p:cNvSpPr/>
            <p:nvPr/>
          </p:nvSpPr>
          <p:spPr>
            <a:xfrm>
              <a:off x="7275656" y="2111103"/>
              <a:ext cx="978408" cy="45719"/>
            </a:xfrm>
            <a:prstGeom prst="rightArrow">
              <a:avLst/>
            </a:prstGeom>
            <a:solidFill>
              <a:srgbClr val="FF0000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ight Arrow 39"/>
            <p:cNvSpPr/>
            <p:nvPr/>
          </p:nvSpPr>
          <p:spPr>
            <a:xfrm rot="19137154" flipV="1">
              <a:off x="7179628" y="1835806"/>
              <a:ext cx="702051" cy="92969"/>
            </a:xfrm>
            <a:prstGeom prst="rightArrow">
              <a:avLst/>
            </a:prstGeom>
            <a:solidFill>
              <a:srgbClr val="FF0000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/>
            <p:nvPr/>
          </p:nvCxnSpPr>
          <p:spPr>
            <a:xfrm flipH="1" flipV="1">
              <a:off x="7810206" y="1616721"/>
              <a:ext cx="443859" cy="499375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6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0498090"/>
                </p:ext>
              </p:extLst>
            </p:nvPr>
          </p:nvGraphicFramePr>
          <p:xfrm>
            <a:off x="8275651" y="1872260"/>
            <a:ext cx="430604" cy="4110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03" name="Equation" r:id="rId13" imgW="279360" imgH="266400" progId="Equation.3">
                    <p:embed/>
                  </p:oleObj>
                </mc:Choice>
                <mc:Fallback>
                  <p:oleObj name="Equation" r:id="rId13" imgW="279360" imgH="2664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8275651" y="1872260"/>
                          <a:ext cx="430604" cy="41103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" name="Object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5314296"/>
                </p:ext>
              </p:extLst>
            </p:nvPr>
          </p:nvGraphicFramePr>
          <p:xfrm>
            <a:off x="7396065" y="1361983"/>
            <a:ext cx="430213" cy="430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04" name="Equation" r:id="rId15" imgW="279360" imgH="279360" progId="Equation.3">
                    <p:embed/>
                  </p:oleObj>
                </mc:Choice>
                <mc:Fallback>
                  <p:oleObj name="Equation" r:id="rId15" imgW="27936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96065" y="1361983"/>
                          <a:ext cx="430213" cy="430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7"/>
          <p:cNvGrpSpPr/>
          <p:nvPr/>
        </p:nvGrpSpPr>
        <p:grpSpPr>
          <a:xfrm>
            <a:off x="271914" y="2495695"/>
            <a:ext cx="6046692" cy="630419"/>
            <a:chOff x="340460" y="2196026"/>
            <a:chExt cx="6591065" cy="731679"/>
          </a:xfrm>
        </p:grpSpPr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2749099"/>
                </p:ext>
              </p:extLst>
            </p:nvPr>
          </p:nvGraphicFramePr>
          <p:xfrm>
            <a:off x="340460" y="2196026"/>
            <a:ext cx="6591065" cy="7316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05" name="Equation" r:id="rId17" imgW="3771720" imgH="419040" progId="Equation.3">
                    <p:embed/>
                  </p:oleObj>
                </mc:Choice>
                <mc:Fallback>
                  <p:oleObj name="Equation" r:id="rId17" imgW="3771720" imgH="4190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340460" y="2196026"/>
                          <a:ext cx="6591065" cy="73167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" name="Oval 47"/>
            <p:cNvSpPr/>
            <p:nvPr/>
          </p:nvSpPr>
          <p:spPr>
            <a:xfrm>
              <a:off x="2736369" y="2251861"/>
              <a:ext cx="392149" cy="66419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05767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97167"/>
            <a:ext cx="9256060" cy="6740307"/>
            <a:chOff x="0" y="97167"/>
            <a:chExt cx="9256060" cy="6740307"/>
          </a:xfrm>
        </p:grpSpPr>
        <p:sp>
          <p:nvSpPr>
            <p:cNvPr id="21" name="TextBox 20"/>
            <p:cNvSpPr txBox="1"/>
            <p:nvPr/>
          </p:nvSpPr>
          <p:spPr>
            <a:xfrm>
              <a:off x="0" y="97167"/>
              <a:ext cx="9256060" cy="67403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Appendix: 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Symmetry Properties For Different Crystal Classes</a:t>
              </a:r>
            </a:p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Triclinic 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For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both classes (1 and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)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there are 81 independent non-zero elements.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Monoclinic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For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all three classes (2, m and 2/m) there are 41 independent non-zero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elements: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	3 elements with suffixes all equal,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	18 elements with suffixes equal in pairs,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	12 elements with suffixes having two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y’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, one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and one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,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	4 elements with suffixes having three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x’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and one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,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	4 elements with suffixes having three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z’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and one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 </a:t>
              </a:r>
            </a:p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Orthorhombic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For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all three classes (222, mm2 and mmm) there are 21 independent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nonzero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        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elements, 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	3 elements with all suffixes equal,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	18 elements with suffixes equal in pairs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 </a:t>
              </a:r>
            </a:p>
            <a:p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Tetragonal 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For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 three classes 4, and 4/m, there are 41 nonzero elements of which only 21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are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        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independent. They are: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xxxx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yyyy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   	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zzzz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    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zzxx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zzyy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xyzz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=-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yxzz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xxyy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yyxx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xxxy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=-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yyyx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xxzz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yyzz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zzxy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=-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zzyx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xyxy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yxyx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xxyx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=-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yyxy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zxzx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zyzy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xzyz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=-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yzxz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xyyx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yxxy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xyxx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=-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yxyy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xzxz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yzyz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zxzy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=-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zyzx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			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yxxx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=-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xyyy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zxxz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zyyz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zxyz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=-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zyxz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xzzx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yzzy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xzzy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=-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yzzx</a:t>
              </a:r>
              <a:endParaRPr lang="en-US" dirty="0"/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30507619"/>
                </p:ext>
              </p:extLst>
            </p:nvPr>
          </p:nvGraphicFramePr>
          <p:xfrm>
            <a:off x="3225611" y="382136"/>
            <a:ext cx="197892" cy="2968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15" name="Equation" r:id="rId3" imgW="126720" imgH="190440" progId="Equation.3">
                    <p:embed/>
                  </p:oleObj>
                </mc:Choice>
                <mc:Fallback>
                  <p:oleObj name="Equation" r:id="rId3" imgW="126720" imgH="1904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225611" y="382136"/>
                          <a:ext cx="197892" cy="2968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91174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978" y="254450"/>
            <a:ext cx="9065302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four classes 422, 4mm, 4/mmm and 2m, there are 21 nonzero elements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which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only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 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independent. They are: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xxxx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yyyy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zzzz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yyzz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xxzz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yzzy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xzzx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xxyy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yyxx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zzyy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zzxx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yzyz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xzzx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xyxy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yxyx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zyyz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zxxz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zyzy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zxzx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xyyx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yxxy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Cubic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two classes 23 and m3, there are 21 nonzero elements of which only 7 are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independent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They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are: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xxxx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yyyy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=zzzz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yyzz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zzxx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zzyy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xxzz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yyxx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yzyz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zxzx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xyxy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zyzy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xzxz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yxyx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yzzy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zxxz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xyyx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zyyz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xzzx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yxxy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three classes 432, 3m and m3m, there are 21 nonzero elements of which only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4 are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independent. They are: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xxxx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yyyy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=zzzz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yyzz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zzxx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zzyy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xxzz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yyxx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yzyz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zxzx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xyxy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zyzy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xzxz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yxyx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yzzy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zxxz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xyyx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zyyz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xzzx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yxxy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Trigonal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two classes 3 and , there are 73 nonzero elements of which only 27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independent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They are: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zzzz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yyyy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xxyy+xyyx+xyxy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yyxx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xyyx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yxxy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xyxy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yxyx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yyzz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zzxx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xyzz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yxzz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zzyy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zzxx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zzxy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zzyx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zyyz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zxxz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zxyz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zyxz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yzzy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xzzx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xzzy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yzzx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yyyx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yyxy+yxyy+xyyy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yyxy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xxyx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yxyy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xyxx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xyyy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1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8541" y="165369"/>
            <a:ext cx="9052478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yyyz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yxxz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xyxz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xxyz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yyzy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yxzx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xyxz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xxzy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yzyy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yzxx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zxyx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xxzy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zyyy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zyxx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zxyx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zxxy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xxxz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xyyz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yxyz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zzxz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xxzx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xyzy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xyzy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yyzx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xzxx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yzxy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yzyx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xzyy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zxxx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zxyy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zyxy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zyyx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three classes 3m, m and 3,2 there are 37 nonzero elements of which only 14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independent. They are: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	zzzz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yyyy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xxyy+xyyx+xyxy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yyxx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xyyx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yxxy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xyxy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yxyx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yyzz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xxzz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zzyy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zzxx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zyyz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zxxz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yzzy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xzzx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yzyz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xzxz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zyzy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zxzx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xxxz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xyyz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yxyz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yyxz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xxzx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xyzy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yxzy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yyzx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zxxx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zxyy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zyxy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zyyx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Hexagonal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three classes 6,  and 6/m there are 41 non-zero elements of which only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independent. They are: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zzzz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xxxx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yyyy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xxyy+xyyx+xyxy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xxyy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yyxx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xyyx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yxxy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xyxy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yxyx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yyzz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zzxx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xyzz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yxzz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zzyy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zzxx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zzxy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zzyx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zyyz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zxxz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zxyz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zyxz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yzzy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xzzx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xzzy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yzzx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yzyz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xzxz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xzyz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yzxz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zyzy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zxzx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zxzy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zyzx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xxyy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yyyx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yyxy+yxyy+xyyy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yyxy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xxyx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yxyy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xyxx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xyyy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yxxx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four classes 622, 6mm, 6/mmm and m2, there are 21 nonzero elements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which only 10 are independent. They are: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zzzz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xxxx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yyyy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xxyy+xyyx+xyxy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xxyy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yyxx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xyyx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yxxy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xyxy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yxyx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yyzz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xxzz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zzyy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zzxx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zyyz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zxxz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yzzy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xzzx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yzyz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xzxz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zyzy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zxzx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89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8482" y="184822"/>
            <a:ext cx="7594580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Perturbation Theory of Field Interaction with Molecules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55544" y="727595"/>
            <a:ext cx="8900193" cy="3605590"/>
            <a:chOff x="255544" y="902699"/>
            <a:chExt cx="8900193" cy="3605590"/>
          </a:xfrm>
        </p:grpSpPr>
        <p:sp>
          <p:nvSpPr>
            <p:cNvPr id="5" name="TextBox 4"/>
            <p:cNvSpPr txBox="1"/>
            <p:nvPr/>
          </p:nvSpPr>
          <p:spPr>
            <a:xfrm>
              <a:off x="255544" y="953470"/>
              <a:ext cx="8900193" cy="355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      is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 electron wave function and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           is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 probability of finding an electron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in</a:t>
              </a:r>
            </a:p>
            <a:p>
              <a:pPr>
                <a:lnSpc>
                  <a:spcPct val="125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volume                     at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time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with the normalization                                        . The stationary</a:t>
              </a:r>
            </a:p>
            <a:p>
              <a:pPr>
                <a:lnSpc>
                  <a:spcPct val="125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discrete states are solutions of Schrödinger’s equation                         . The wave function for</a:t>
              </a:r>
            </a:p>
            <a:p>
              <a:pPr>
                <a:lnSpc>
                  <a:spcPct val="125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m’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th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eigenstate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is written as                              where           is the spatial distribution of the</a:t>
              </a:r>
            </a:p>
            <a:p>
              <a:pPr>
                <a:lnSpc>
                  <a:spcPct val="125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wave function and                                is a complex quantity with usually                     which</a:t>
              </a:r>
            </a:p>
            <a:p>
              <a:pPr>
                <a:lnSpc>
                  <a:spcPct val="125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reduces to               for the ground state which does not decay.</a:t>
              </a:r>
              <a:r>
                <a:rPr lang="en-US" dirty="0"/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eigenstates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are</a:t>
              </a:r>
            </a:p>
            <a:p>
              <a:pPr>
                <a:lnSpc>
                  <a:spcPct val="125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orthogonal” in the sense that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                                                   The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ground state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wave</a:t>
              </a:r>
            </a:p>
            <a:p>
              <a:pPr>
                <a:lnSpc>
                  <a:spcPct val="125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function is                                              .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 superscript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=0 identifies the case that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no</a:t>
              </a:r>
            </a:p>
            <a:p>
              <a:pPr>
                <a:lnSpc>
                  <a:spcPct val="125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interaction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has yet occurred and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&gt;0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identifies the number of interactions between the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electron</a:t>
              </a:r>
            </a:p>
            <a:p>
              <a:pPr>
                <a:lnSpc>
                  <a:spcPct val="125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and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an electromagnetic field. </a:t>
              </a: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140431"/>
                </p:ext>
              </p:extLst>
            </p:nvPr>
          </p:nvGraphicFramePr>
          <p:xfrm>
            <a:off x="355945" y="934259"/>
            <a:ext cx="668084" cy="397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4" name="Equation" r:id="rId3" imgW="469800" imgH="279360" progId="Equation.3">
                    <p:embed/>
                  </p:oleObj>
                </mc:Choice>
                <mc:Fallback>
                  <p:oleObj name="Equation" r:id="rId3" imgW="469800" imgH="27936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55945" y="934259"/>
                          <a:ext cx="668084" cy="3972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38353564"/>
                </p:ext>
              </p:extLst>
            </p:nvPr>
          </p:nvGraphicFramePr>
          <p:xfrm>
            <a:off x="4099320" y="902699"/>
            <a:ext cx="981144" cy="541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5" name="Equation" r:id="rId5" imgW="736560" imgH="406080" progId="Equation.3">
                    <p:embed/>
                  </p:oleObj>
                </mc:Choice>
                <mc:Fallback>
                  <p:oleObj name="Equation" r:id="rId5" imgW="736560" imgH="4060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099320" y="902699"/>
                          <a:ext cx="981144" cy="54132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32430556"/>
                </p:ext>
              </p:extLst>
            </p:nvPr>
          </p:nvGraphicFramePr>
          <p:xfrm>
            <a:off x="1000445" y="1384091"/>
            <a:ext cx="1176877" cy="3037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6" name="Equation" r:id="rId7" imgW="787320" imgH="203040" progId="Equation.3">
                    <p:embed/>
                  </p:oleObj>
                </mc:Choice>
                <mc:Fallback>
                  <p:oleObj name="Equation" r:id="rId7" imgW="787320" imgH="2030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000445" y="1384091"/>
                          <a:ext cx="1176877" cy="30371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00337301"/>
                </p:ext>
              </p:extLst>
            </p:nvPr>
          </p:nvGraphicFramePr>
          <p:xfrm>
            <a:off x="5110446" y="1220598"/>
            <a:ext cx="2295523" cy="5876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7" name="Equation" r:id="rId9" imgW="1587240" imgH="406080" progId="Equation.3">
                    <p:embed/>
                  </p:oleObj>
                </mc:Choice>
                <mc:Fallback>
                  <p:oleObj name="Equation" r:id="rId9" imgW="1587240" imgH="4060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5110446" y="1220598"/>
                          <a:ext cx="2295523" cy="58765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7203602"/>
                </p:ext>
              </p:extLst>
            </p:nvPr>
          </p:nvGraphicFramePr>
          <p:xfrm>
            <a:off x="5298259" y="1675699"/>
            <a:ext cx="1439718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8" name="Equation" r:id="rId11" imgW="1091880" imgH="279360" progId="Equation.3">
                    <p:embed/>
                  </p:oleObj>
                </mc:Choice>
                <mc:Fallback>
                  <p:oleObj name="Equation" r:id="rId11" imgW="1091880" imgH="27936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298259" y="1675699"/>
                          <a:ext cx="1439718" cy="368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58952436"/>
                </p:ext>
              </p:extLst>
            </p:nvPr>
          </p:nvGraphicFramePr>
          <p:xfrm>
            <a:off x="3284929" y="1961359"/>
            <a:ext cx="1629682" cy="421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9" name="Equation" r:id="rId13" imgW="1130040" imgH="291960" progId="Equation.3">
                    <p:embed/>
                  </p:oleObj>
                </mc:Choice>
                <mc:Fallback>
                  <p:oleObj name="Equation" r:id="rId13" imgW="1130040" imgH="29196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284929" y="1961359"/>
                          <a:ext cx="1629682" cy="42115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4957704"/>
                </p:ext>
              </p:extLst>
            </p:nvPr>
          </p:nvGraphicFramePr>
          <p:xfrm>
            <a:off x="5557268" y="2057364"/>
            <a:ext cx="585787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0" name="Equation" r:id="rId15" imgW="406080" imgH="228600" progId="Equation.3">
                    <p:embed/>
                  </p:oleObj>
                </mc:Choice>
                <mc:Fallback>
                  <p:oleObj name="Equation" r:id="rId15" imgW="406080" imgH="2286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57268" y="2057364"/>
                          <a:ext cx="585787" cy="330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09127537"/>
                </p:ext>
              </p:extLst>
            </p:nvPr>
          </p:nvGraphicFramePr>
          <p:xfrm>
            <a:off x="2057759" y="2370976"/>
            <a:ext cx="1776825" cy="3927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1" name="Equation" r:id="rId17" imgW="1206360" imgH="266400" progId="Equation.3">
                    <p:embed/>
                  </p:oleObj>
                </mc:Choice>
                <mc:Fallback>
                  <p:oleObj name="Equation" r:id="rId17" imgW="1206360" imgH="2664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2057759" y="2370976"/>
                          <a:ext cx="1776825" cy="39277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5306393"/>
                </p:ext>
              </p:extLst>
            </p:nvPr>
          </p:nvGraphicFramePr>
          <p:xfrm>
            <a:off x="7028167" y="2404153"/>
            <a:ext cx="1106937" cy="333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2" name="Equation" r:id="rId19" imgW="799920" imgH="241200" progId="Equation.3">
                    <p:embed/>
                  </p:oleObj>
                </mc:Choice>
                <mc:Fallback>
                  <p:oleObj name="Equation" r:id="rId19" imgW="799920" imgH="241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7028167" y="2404153"/>
                          <a:ext cx="1106937" cy="3338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0401255"/>
                </p:ext>
              </p:extLst>
            </p:nvPr>
          </p:nvGraphicFramePr>
          <p:xfrm>
            <a:off x="1287331" y="2710023"/>
            <a:ext cx="804247" cy="3927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3" name="Equation" r:id="rId21" imgW="545760" imgH="266400" progId="Equation.3">
                    <p:embed/>
                  </p:oleObj>
                </mc:Choice>
                <mc:Fallback>
                  <p:oleObj name="Equation" r:id="rId21" imgW="545760" imgH="2664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1287331" y="2710023"/>
                          <a:ext cx="804247" cy="39277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8731059"/>
                </p:ext>
              </p:extLst>
            </p:nvPr>
          </p:nvGraphicFramePr>
          <p:xfrm>
            <a:off x="3060609" y="2953249"/>
            <a:ext cx="3285447" cy="5226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4" name="Equation" r:id="rId23" imgW="2234880" imgH="355320" progId="Equation.3">
                    <p:embed/>
                  </p:oleObj>
                </mc:Choice>
                <mc:Fallback>
                  <p:oleObj name="Equation" r:id="rId23" imgW="2234880" imgH="35532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3060609" y="2953249"/>
                          <a:ext cx="3285447" cy="52268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27659285"/>
                </p:ext>
              </p:extLst>
            </p:nvPr>
          </p:nvGraphicFramePr>
          <p:xfrm>
            <a:off x="1349269" y="3387055"/>
            <a:ext cx="2651873" cy="4452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5" name="Equation" r:id="rId25" imgW="1739880" imgH="291960" progId="Equation.3">
                    <p:embed/>
                  </p:oleObj>
                </mc:Choice>
                <mc:Fallback>
                  <p:oleObj name="Equation" r:id="rId25" imgW="1739880" imgH="29196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1349269" y="3387055"/>
                          <a:ext cx="2651873" cy="44520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241765" y="3960732"/>
            <a:ext cx="8817208" cy="2706768"/>
            <a:chOff x="241765" y="3960732"/>
            <a:chExt cx="8817208" cy="2706768"/>
          </a:xfrm>
        </p:grpSpPr>
        <p:pic>
          <p:nvPicPr>
            <p:cNvPr id="23" name="Picture 22"/>
            <p:cNvPicPr/>
            <p:nvPr/>
          </p:nvPicPr>
          <p:blipFill rotWithShape="1"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121" t="16318"/>
            <a:stretch/>
          </p:blipFill>
          <p:spPr bwMode="auto">
            <a:xfrm>
              <a:off x="5425967" y="4089607"/>
              <a:ext cx="3633006" cy="1675962"/>
            </a:xfrm>
            <a:prstGeom prst="rect">
              <a:avLst/>
            </a:prstGeom>
            <a:noFill/>
          </p:spPr>
        </p:pic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65266033"/>
                </p:ext>
              </p:extLst>
            </p:nvPr>
          </p:nvGraphicFramePr>
          <p:xfrm>
            <a:off x="273050" y="5849938"/>
            <a:ext cx="6219825" cy="8175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6" name="Equation" r:id="rId28" imgW="4140000" imgH="558720" progId="Equation.3">
                    <p:embed/>
                  </p:oleObj>
                </mc:Choice>
                <mc:Fallback>
                  <p:oleObj name="Equation" r:id="rId28" imgW="4140000" imgH="558720" progId="Equation.3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050" y="5849938"/>
                          <a:ext cx="6219825" cy="81756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9" name="Group 28"/>
            <p:cNvGrpSpPr/>
            <p:nvPr/>
          </p:nvGrpSpPr>
          <p:grpSpPr>
            <a:xfrm>
              <a:off x="241765" y="4275544"/>
              <a:ext cx="5513048" cy="1554617"/>
              <a:chOff x="309861" y="4275544"/>
              <a:chExt cx="5513048" cy="1554617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309861" y="4275544"/>
                <a:ext cx="5513048" cy="1490025"/>
                <a:chOff x="339045" y="4598333"/>
                <a:chExt cx="5513048" cy="1490025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339045" y="4611030"/>
                  <a:ext cx="5513048" cy="147732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An incident field                distorts the molecular (atomic)</a:t>
                  </a:r>
                </a:p>
                <a:p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electron cloud and mixes the states via the induced </a:t>
                  </a:r>
                </a:p>
                <a:p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electric dipole interaction for the duration of the field. </a:t>
                  </a:r>
                </a:p>
                <a:p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The probability of the electron in the </a:t>
                  </a:r>
                  <a:r>
                    <a:rPr lang="en-US" i="1" dirty="0" err="1" smtClean="0"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r>
                    <a:rPr lang="en-US" dirty="0" err="1" smtClean="0">
                      <a:latin typeface="Times New Roman" pitchFamily="18" charset="0"/>
                      <a:cs typeface="Times New Roman" pitchFamily="18" charset="0"/>
                    </a:rPr>
                    <a:t>’th</a:t>
                  </a:r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 excited state</a:t>
                  </a:r>
                </a:p>
                <a:p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is proportional to         . The total </a:t>
                  </a:r>
                  <a:r>
                    <a:rPr lang="en-US" dirty="0" err="1" smtClean="0">
                      <a:latin typeface="Times New Roman" pitchFamily="18" charset="0"/>
                      <a:cs typeface="Times New Roman" pitchFamily="18" charset="0"/>
                    </a:rPr>
                    <a:t>wavefunction</a:t>
                  </a:r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 becomes</a:t>
                  </a:r>
                  <a:endParaRPr lang="en-US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aphicFrame>
              <p:nvGraphicFramePr>
                <p:cNvPr id="22" name="Object 2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466263610"/>
                    </p:ext>
                  </p:extLst>
                </p:nvPr>
              </p:nvGraphicFramePr>
              <p:xfrm>
                <a:off x="1982357" y="4598333"/>
                <a:ext cx="925513" cy="4016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87" name="Equation" r:id="rId30" imgW="583920" imgH="253800" progId="Equation.3">
                        <p:embed/>
                      </p:oleObj>
                    </mc:Choice>
                    <mc:Fallback>
                      <p:oleObj name="Equation" r:id="rId30" imgW="583920" imgH="253800" progId="Equation.3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31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982357" y="4598333"/>
                              <a:ext cx="925513" cy="401637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28" name="Object 2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36037587"/>
                  </p:ext>
                </p:extLst>
              </p:nvPr>
            </p:nvGraphicFramePr>
            <p:xfrm>
              <a:off x="1998222" y="5288681"/>
              <a:ext cx="560152" cy="541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88" name="Equation" r:id="rId32" imgW="380880" imgH="368280" progId="Equation.3">
                      <p:embed/>
                    </p:oleObj>
                  </mc:Choice>
                  <mc:Fallback>
                    <p:oleObj name="Equation" r:id="rId32" imgW="380880" imgH="36828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33"/>
                          <a:stretch>
                            <a:fillRect/>
                          </a:stretch>
                        </p:blipFill>
                        <p:spPr>
                          <a:xfrm>
                            <a:off x="1998222" y="5288681"/>
                            <a:ext cx="560152" cy="54148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44438412"/>
                </p:ext>
              </p:extLst>
            </p:nvPr>
          </p:nvGraphicFramePr>
          <p:xfrm>
            <a:off x="7900305" y="3960732"/>
            <a:ext cx="925513" cy="401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9" name="Equation" r:id="rId34" imgW="583920" imgH="253800" progId="Equation.3">
                    <p:embed/>
                  </p:oleObj>
                </mc:Choice>
                <mc:Fallback>
                  <p:oleObj name="Equation" r:id="rId34" imgW="583920" imgH="253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1"/>
                        <a:stretch>
                          <a:fillRect/>
                        </a:stretch>
                      </p:blipFill>
                      <p:spPr>
                        <a:xfrm>
                          <a:off x="7900305" y="3960732"/>
                          <a:ext cx="925513" cy="401637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55901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838202" y="800102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003214"/>
              </p:ext>
            </p:extLst>
          </p:nvPr>
        </p:nvGraphicFramePr>
        <p:xfrm>
          <a:off x="145913" y="1169990"/>
          <a:ext cx="8899286" cy="454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" name="Equation" r:id="rId3" imgW="5727600" imgH="291960" progId="Equation.3">
                  <p:embed/>
                </p:oleObj>
              </mc:Choice>
              <mc:Fallback>
                <p:oleObj name="Equation" r:id="rId3" imgW="572760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913" y="1169990"/>
                        <a:ext cx="8899286" cy="4545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523847" y="1845116"/>
            <a:ext cx="2500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Each is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total field!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Line 22"/>
          <p:cNvSpPr>
            <a:spLocks noChangeShapeType="1"/>
          </p:cNvSpPr>
          <p:nvPr/>
        </p:nvSpPr>
        <p:spPr bwMode="auto">
          <a:xfrm flipV="1">
            <a:off x="4010264" y="1542579"/>
            <a:ext cx="0" cy="384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97747" y="204280"/>
            <a:ext cx="6134308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Common Third Order Nonlinear Phenomena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4281" y="800102"/>
            <a:ext cx="777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general expression  for the nonlinear polarization in the frequency domain 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22"/>
          <p:cNvSpPr>
            <a:spLocks noChangeShapeType="1"/>
          </p:cNvSpPr>
          <p:nvPr/>
        </p:nvSpPr>
        <p:spPr bwMode="auto">
          <a:xfrm flipV="1">
            <a:off x="5252162" y="1542579"/>
            <a:ext cx="0" cy="384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ine 22"/>
          <p:cNvSpPr>
            <a:spLocks noChangeShapeType="1"/>
          </p:cNvSpPr>
          <p:nvPr/>
        </p:nvSpPr>
        <p:spPr bwMode="auto">
          <a:xfrm flipV="1">
            <a:off x="4566758" y="1542579"/>
            <a:ext cx="0" cy="384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" name="Group 51"/>
          <p:cNvGrpSpPr>
            <a:grpSpLocks/>
          </p:cNvGrpSpPr>
          <p:nvPr/>
        </p:nvGrpSpPr>
        <p:grpSpPr bwMode="auto">
          <a:xfrm>
            <a:off x="3024386" y="2979868"/>
            <a:ext cx="2866800" cy="952500"/>
            <a:chOff x="6220688" y="55420"/>
            <a:chExt cx="2867891" cy="952916"/>
          </a:xfrm>
        </p:grpSpPr>
        <p:grpSp>
          <p:nvGrpSpPr>
            <p:cNvPr id="33" name="Group 28"/>
            <p:cNvGrpSpPr>
              <a:grpSpLocks/>
            </p:cNvGrpSpPr>
            <p:nvPr/>
          </p:nvGrpSpPr>
          <p:grpSpPr bwMode="auto">
            <a:xfrm>
              <a:off x="7994070" y="180508"/>
              <a:ext cx="1094509" cy="563031"/>
              <a:chOff x="3452" y="2030"/>
              <a:chExt cx="961" cy="370"/>
            </a:xfrm>
          </p:grpSpPr>
          <p:grpSp>
            <p:nvGrpSpPr>
              <p:cNvPr id="40" name="Group 29"/>
              <p:cNvGrpSpPr>
                <a:grpSpLocks/>
              </p:cNvGrpSpPr>
              <p:nvPr/>
            </p:nvGrpSpPr>
            <p:grpSpPr bwMode="auto">
              <a:xfrm>
                <a:off x="3452" y="2223"/>
                <a:ext cx="961" cy="177"/>
                <a:chOff x="768" y="1392"/>
                <a:chExt cx="4059" cy="1215"/>
              </a:xfrm>
            </p:grpSpPr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768" y="1392"/>
                  <a:ext cx="2649" cy="1215"/>
                </a:xfrm>
                <a:custGeom>
                  <a:avLst/>
                  <a:gdLst>
                    <a:gd name="T0" fmla="*/ 12 w 2649"/>
                    <a:gd name="T1" fmla="*/ 1 h 2410"/>
                    <a:gd name="T2" fmla="*/ 72 w 2649"/>
                    <a:gd name="T3" fmla="*/ 1 h 2410"/>
                    <a:gd name="T4" fmla="*/ 134 w 2649"/>
                    <a:gd name="T5" fmla="*/ 1 h 2410"/>
                    <a:gd name="T6" fmla="*/ 195 w 2649"/>
                    <a:gd name="T7" fmla="*/ 1 h 2410"/>
                    <a:gd name="T8" fmla="*/ 255 w 2649"/>
                    <a:gd name="T9" fmla="*/ 1 h 2410"/>
                    <a:gd name="T10" fmla="*/ 315 w 2649"/>
                    <a:gd name="T11" fmla="*/ 1 h 2410"/>
                    <a:gd name="T12" fmla="*/ 375 w 2649"/>
                    <a:gd name="T13" fmla="*/ 0 h 2410"/>
                    <a:gd name="T14" fmla="*/ 435 w 2649"/>
                    <a:gd name="T15" fmla="*/ 1 h 2410"/>
                    <a:gd name="T16" fmla="*/ 497 w 2649"/>
                    <a:gd name="T17" fmla="*/ 1 h 2410"/>
                    <a:gd name="T18" fmla="*/ 557 w 2649"/>
                    <a:gd name="T19" fmla="*/ 1 h 2410"/>
                    <a:gd name="T20" fmla="*/ 618 w 2649"/>
                    <a:gd name="T21" fmla="*/ 1 h 2410"/>
                    <a:gd name="T22" fmla="*/ 678 w 2649"/>
                    <a:gd name="T23" fmla="*/ 1 h 2410"/>
                    <a:gd name="T24" fmla="*/ 738 w 2649"/>
                    <a:gd name="T25" fmla="*/ 1 h 2410"/>
                    <a:gd name="T26" fmla="*/ 800 w 2649"/>
                    <a:gd name="T27" fmla="*/ 1 h 2410"/>
                    <a:gd name="T28" fmla="*/ 860 w 2649"/>
                    <a:gd name="T29" fmla="*/ 1 h 2410"/>
                    <a:gd name="T30" fmla="*/ 920 w 2649"/>
                    <a:gd name="T31" fmla="*/ 1 h 2410"/>
                    <a:gd name="T32" fmla="*/ 981 w 2649"/>
                    <a:gd name="T33" fmla="*/ 1 h 2410"/>
                    <a:gd name="T34" fmla="*/ 1041 w 2649"/>
                    <a:gd name="T35" fmla="*/ 1 h 2410"/>
                    <a:gd name="T36" fmla="*/ 1101 w 2649"/>
                    <a:gd name="T37" fmla="*/ 1 h 2410"/>
                    <a:gd name="T38" fmla="*/ 1163 w 2649"/>
                    <a:gd name="T39" fmla="*/ 1 h 2410"/>
                    <a:gd name="T40" fmla="*/ 1223 w 2649"/>
                    <a:gd name="T41" fmla="*/ 1 h 2410"/>
                    <a:gd name="T42" fmla="*/ 1283 w 2649"/>
                    <a:gd name="T43" fmla="*/ 1 h 2410"/>
                    <a:gd name="T44" fmla="*/ 1344 w 2649"/>
                    <a:gd name="T45" fmla="*/ 1 h 2410"/>
                    <a:gd name="T46" fmla="*/ 1404 w 2649"/>
                    <a:gd name="T47" fmla="*/ 1 h 2410"/>
                    <a:gd name="T48" fmla="*/ 1464 w 2649"/>
                    <a:gd name="T49" fmla="*/ 1 h 2410"/>
                    <a:gd name="T50" fmla="*/ 1526 w 2649"/>
                    <a:gd name="T51" fmla="*/ 1 h 2410"/>
                    <a:gd name="T52" fmla="*/ 1586 w 2649"/>
                    <a:gd name="T53" fmla="*/ 1 h 2410"/>
                    <a:gd name="T54" fmla="*/ 1646 w 2649"/>
                    <a:gd name="T55" fmla="*/ 1 h 2410"/>
                    <a:gd name="T56" fmla="*/ 1707 w 2649"/>
                    <a:gd name="T57" fmla="*/ 1 h 2410"/>
                    <a:gd name="T58" fmla="*/ 1767 w 2649"/>
                    <a:gd name="T59" fmla="*/ 1 h 2410"/>
                    <a:gd name="T60" fmla="*/ 1829 w 2649"/>
                    <a:gd name="T61" fmla="*/ 1 h 2410"/>
                    <a:gd name="T62" fmla="*/ 1889 w 2649"/>
                    <a:gd name="T63" fmla="*/ 0 h 2410"/>
                    <a:gd name="T64" fmla="*/ 1949 w 2649"/>
                    <a:gd name="T65" fmla="*/ 1 h 2410"/>
                    <a:gd name="T66" fmla="*/ 2009 w 2649"/>
                    <a:gd name="T67" fmla="*/ 1 h 2410"/>
                    <a:gd name="T68" fmla="*/ 2070 w 2649"/>
                    <a:gd name="T69" fmla="*/ 1 h 2410"/>
                    <a:gd name="T70" fmla="*/ 2130 w 2649"/>
                    <a:gd name="T71" fmla="*/ 1 h 2410"/>
                    <a:gd name="T72" fmla="*/ 2192 w 2649"/>
                    <a:gd name="T73" fmla="*/ 1 h 2410"/>
                    <a:gd name="T74" fmla="*/ 2252 w 2649"/>
                    <a:gd name="T75" fmla="*/ 1 h 2410"/>
                    <a:gd name="T76" fmla="*/ 2312 w 2649"/>
                    <a:gd name="T77" fmla="*/ 1 h 2410"/>
                    <a:gd name="T78" fmla="*/ 2372 w 2649"/>
                    <a:gd name="T79" fmla="*/ 1 h 2410"/>
                    <a:gd name="T80" fmla="*/ 2432 w 2649"/>
                    <a:gd name="T81" fmla="*/ 1 h 2410"/>
                    <a:gd name="T82" fmla="*/ 2495 w 2649"/>
                    <a:gd name="T83" fmla="*/ 1 h 2410"/>
                    <a:gd name="T84" fmla="*/ 2555 w 2649"/>
                    <a:gd name="T85" fmla="*/ 1 h 2410"/>
                    <a:gd name="T86" fmla="*/ 2615 w 2649"/>
                    <a:gd name="T87" fmla="*/ 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6600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3414" y="1996"/>
                  <a:ext cx="1413" cy="611"/>
                </a:xfrm>
                <a:custGeom>
                  <a:avLst/>
                  <a:gdLst>
                    <a:gd name="T0" fmla="*/ 0 w 1413"/>
                    <a:gd name="T1" fmla="*/ 1 h 1212"/>
                    <a:gd name="T2" fmla="*/ 20 w 1413"/>
                    <a:gd name="T3" fmla="*/ 1 h 1212"/>
                    <a:gd name="T4" fmla="*/ 41 w 1413"/>
                    <a:gd name="T5" fmla="*/ 1 h 1212"/>
                    <a:gd name="T6" fmla="*/ 60 w 1413"/>
                    <a:gd name="T7" fmla="*/ 1 h 1212"/>
                    <a:gd name="T8" fmla="*/ 81 w 1413"/>
                    <a:gd name="T9" fmla="*/ 1 h 1212"/>
                    <a:gd name="T10" fmla="*/ 101 w 1413"/>
                    <a:gd name="T11" fmla="*/ 1 h 1212"/>
                    <a:gd name="T12" fmla="*/ 122 w 1413"/>
                    <a:gd name="T13" fmla="*/ 1 h 1212"/>
                    <a:gd name="T14" fmla="*/ 143 w 1413"/>
                    <a:gd name="T15" fmla="*/ 1 h 1212"/>
                    <a:gd name="T16" fmla="*/ 162 w 1413"/>
                    <a:gd name="T17" fmla="*/ 1 h 1212"/>
                    <a:gd name="T18" fmla="*/ 183 w 1413"/>
                    <a:gd name="T19" fmla="*/ 1 h 1212"/>
                    <a:gd name="T20" fmla="*/ 203 w 1413"/>
                    <a:gd name="T21" fmla="*/ 1 h 1212"/>
                    <a:gd name="T22" fmla="*/ 224 w 1413"/>
                    <a:gd name="T23" fmla="*/ 1 h 1212"/>
                    <a:gd name="T24" fmla="*/ 245 w 1413"/>
                    <a:gd name="T25" fmla="*/ 1 h 1212"/>
                    <a:gd name="T26" fmla="*/ 264 w 1413"/>
                    <a:gd name="T27" fmla="*/ 1 h 1212"/>
                    <a:gd name="T28" fmla="*/ 285 w 1413"/>
                    <a:gd name="T29" fmla="*/ 1 h 1212"/>
                    <a:gd name="T30" fmla="*/ 305 w 1413"/>
                    <a:gd name="T31" fmla="*/ 1 h 1212"/>
                    <a:gd name="T32" fmla="*/ 326 w 1413"/>
                    <a:gd name="T33" fmla="*/ 1 h 1212"/>
                    <a:gd name="T34" fmla="*/ 347 w 1413"/>
                    <a:gd name="T35" fmla="*/ 1 h 1212"/>
                    <a:gd name="T36" fmla="*/ 366 w 1413"/>
                    <a:gd name="T37" fmla="*/ 1 h 1212"/>
                    <a:gd name="T38" fmla="*/ 387 w 1413"/>
                    <a:gd name="T39" fmla="*/ 1 h 1212"/>
                    <a:gd name="T40" fmla="*/ 407 w 1413"/>
                    <a:gd name="T41" fmla="*/ 1 h 1212"/>
                    <a:gd name="T42" fmla="*/ 428 w 1413"/>
                    <a:gd name="T43" fmla="*/ 1 h 1212"/>
                    <a:gd name="T44" fmla="*/ 447 w 1413"/>
                    <a:gd name="T45" fmla="*/ 1 h 1212"/>
                    <a:gd name="T46" fmla="*/ 468 w 1413"/>
                    <a:gd name="T47" fmla="*/ 1 h 1212"/>
                    <a:gd name="T48" fmla="*/ 489 w 1413"/>
                    <a:gd name="T49" fmla="*/ 1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57150">
                  <a:solidFill>
                    <a:srgbClr val="6600CC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aphicFrame>
            <p:nvGraphicFramePr>
              <p:cNvPr id="41" name="Object 2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18143892"/>
                  </p:ext>
                </p:extLst>
              </p:nvPr>
            </p:nvGraphicFramePr>
            <p:xfrm>
              <a:off x="3845" y="2030"/>
              <a:ext cx="537" cy="23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9949" name="Equation" r:id="rId5" imgW="368280" imgH="228600" progId="Equation.3">
                      <p:embed/>
                    </p:oleObj>
                  </mc:Choice>
                  <mc:Fallback>
                    <p:oleObj name="Equation" r:id="rId5" imgW="36828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45" y="2030"/>
                            <a:ext cx="537" cy="235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4" name="Cube 33"/>
            <p:cNvSpPr/>
            <p:nvPr/>
          </p:nvSpPr>
          <p:spPr>
            <a:xfrm flipH="1">
              <a:off x="7149728" y="55420"/>
              <a:ext cx="968743" cy="952916"/>
            </a:xfrm>
            <a:prstGeom prst="cube">
              <a:avLst/>
            </a:prstGeom>
            <a:solidFill>
              <a:srgbClr val="BBE0E3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5" name="Group 28"/>
            <p:cNvGrpSpPr>
              <a:grpSpLocks/>
            </p:cNvGrpSpPr>
            <p:nvPr/>
          </p:nvGrpSpPr>
          <p:grpSpPr bwMode="auto">
            <a:xfrm>
              <a:off x="6220688" y="149437"/>
              <a:ext cx="1094509" cy="538684"/>
              <a:chOff x="3452" y="2046"/>
              <a:chExt cx="961" cy="354"/>
            </a:xfrm>
          </p:grpSpPr>
          <p:grpSp>
            <p:nvGrpSpPr>
              <p:cNvPr id="36" name="Group 29"/>
              <p:cNvGrpSpPr>
                <a:grpSpLocks/>
              </p:cNvGrpSpPr>
              <p:nvPr/>
            </p:nvGrpSpPr>
            <p:grpSpPr bwMode="auto">
              <a:xfrm>
                <a:off x="3452" y="2223"/>
                <a:ext cx="961" cy="177"/>
                <a:chOff x="768" y="1392"/>
                <a:chExt cx="4059" cy="1215"/>
              </a:xfrm>
            </p:grpSpPr>
            <p:sp>
              <p:nvSpPr>
                <p:cNvPr id="38" name="Freeform 30"/>
                <p:cNvSpPr>
                  <a:spLocks/>
                </p:cNvSpPr>
                <p:nvPr/>
              </p:nvSpPr>
              <p:spPr bwMode="auto">
                <a:xfrm>
                  <a:off x="768" y="1392"/>
                  <a:ext cx="2649" cy="1215"/>
                </a:xfrm>
                <a:custGeom>
                  <a:avLst/>
                  <a:gdLst>
                    <a:gd name="T0" fmla="*/ 12 w 2649"/>
                    <a:gd name="T1" fmla="*/ 1 h 2410"/>
                    <a:gd name="T2" fmla="*/ 72 w 2649"/>
                    <a:gd name="T3" fmla="*/ 1 h 2410"/>
                    <a:gd name="T4" fmla="*/ 134 w 2649"/>
                    <a:gd name="T5" fmla="*/ 1 h 2410"/>
                    <a:gd name="T6" fmla="*/ 195 w 2649"/>
                    <a:gd name="T7" fmla="*/ 1 h 2410"/>
                    <a:gd name="T8" fmla="*/ 255 w 2649"/>
                    <a:gd name="T9" fmla="*/ 1 h 2410"/>
                    <a:gd name="T10" fmla="*/ 315 w 2649"/>
                    <a:gd name="T11" fmla="*/ 1 h 2410"/>
                    <a:gd name="T12" fmla="*/ 375 w 2649"/>
                    <a:gd name="T13" fmla="*/ 0 h 2410"/>
                    <a:gd name="T14" fmla="*/ 435 w 2649"/>
                    <a:gd name="T15" fmla="*/ 1 h 2410"/>
                    <a:gd name="T16" fmla="*/ 497 w 2649"/>
                    <a:gd name="T17" fmla="*/ 1 h 2410"/>
                    <a:gd name="T18" fmla="*/ 557 w 2649"/>
                    <a:gd name="T19" fmla="*/ 1 h 2410"/>
                    <a:gd name="T20" fmla="*/ 618 w 2649"/>
                    <a:gd name="T21" fmla="*/ 1 h 2410"/>
                    <a:gd name="T22" fmla="*/ 678 w 2649"/>
                    <a:gd name="T23" fmla="*/ 1 h 2410"/>
                    <a:gd name="T24" fmla="*/ 738 w 2649"/>
                    <a:gd name="T25" fmla="*/ 1 h 2410"/>
                    <a:gd name="T26" fmla="*/ 800 w 2649"/>
                    <a:gd name="T27" fmla="*/ 1 h 2410"/>
                    <a:gd name="T28" fmla="*/ 860 w 2649"/>
                    <a:gd name="T29" fmla="*/ 1 h 2410"/>
                    <a:gd name="T30" fmla="*/ 920 w 2649"/>
                    <a:gd name="T31" fmla="*/ 1 h 2410"/>
                    <a:gd name="T32" fmla="*/ 981 w 2649"/>
                    <a:gd name="T33" fmla="*/ 1 h 2410"/>
                    <a:gd name="T34" fmla="*/ 1041 w 2649"/>
                    <a:gd name="T35" fmla="*/ 1 h 2410"/>
                    <a:gd name="T36" fmla="*/ 1101 w 2649"/>
                    <a:gd name="T37" fmla="*/ 1 h 2410"/>
                    <a:gd name="T38" fmla="*/ 1163 w 2649"/>
                    <a:gd name="T39" fmla="*/ 1 h 2410"/>
                    <a:gd name="T40" fmla="*/ 1223 w 2649"/>
                    <a:gd name="T41" fmla="*/ 1 h 2410"/>
                    <a:gd name="T42" fmla="*/ 1283 w 2649"/>
                    <a:gd name="T43" fmla="*/ 1 h 2410"/>
                    <a:gd name="T44" fmla="*/ 1344 w 2649"/>
                    <a:gd name="T45" fmla="*/ 1 h 2410"/>
                    <a:gd name="T46" fmla="*/ 1404 w 2649"/>
                    <a:gd name="T47" fmla="*/ 1 h 2410"/>
                    <a:gd name="T48" fmla="*/ 1464 w 2649"/>
                    <a:gd name="T49" fmla="*/ 1 h 2410"/>
                    <a:gd name="T50" fmla="*/ 1526 w 2649"/>
                    <a:gd name="T51" fmla="*/ 1 h 2410"/>
                    <a:gd name="T52" fmla="*/ 1586 w 2649"/>
                    <a:gd name="T53" fmla="*/ 1 h 2410"/>
                    <a:gd name="T54" fmla="*/ 1646 w 2649"/>
                    <a:gd name="T55" fmla="*/ 1 h 2410"/>
                    <a:gd name="T56" fmla="*/ 1707 w 2649"/>
                    <a:gd name="T57" fmla="*/ 1 h 2410"/>
                    <a:gd name="T58" fmla="*/ 1767 w 2649"/>
                    <a:gd name="T59" fmla="*/ 1 h 2410"/>
                    <a:gd name="T60" fmla="*/ 1829 w 2649"/>
                    <a:gd name="T61" fmla="*/ 1 h 2410"/>
                    <a:gd name="T62" fmla="*/ 1889 w 2649"/>
                    <a:gd name="T63" fmla="*/ 0 h 2410"/>
                    <a:gd name="T64" fmla="*/ 1949 w 2649"/>
                    <a:gd name="T65" fmla="*/ 1 h 2410"/>
                    <a:gd name="T66" fmla="*/ 2009 w 2649"/>
                    <a:gd name="T67" fmla="*/ 1 h 2410"/>
                    <a:gd name="T68" fmla="*/ 2070 w 2649"/>
                    <a:gd name="T69" fmla="*/ 1 h 2410"/>
                    <a:gd name="T70" fmla="*/ 2130 w 2649"/>
                    <a:gd name="T71" fmla="*/ 1 h 2410"/>
                    <a:gd name="T72" fmla="*/ 2192 w 2649"/>
                    <a:gd name="T73" fmla="*/ 1 h 2410"/>
                    <a:gd name="T74" fmla="*/ 2252 w 2649"/>
                    <a:gd name="T75" fmla="*/ 1 h 2410"/>
                    <a:gd name="T76" fmla="*/ 2312 w 2649"/>
                    <a:gd name="T77" fmla="*/ 1 h 2410"/>
                    <a:gd name="T78" fmla="*/ 2372 w 2649"/>
                    <a:gd name="T79" fmla="*/ 1 h 2410"/>
                    <a:gd name="T80" fmla="*/ 2432 w 2649"/>
                    <a:gd name="T81" fmla="*/ 1 h 2410"/>
                    <a:gd name="T82" fmla="*/ 2495 w 2649"/>
                    <a:gd name="T83" fmla="*/ 1 h 2410"/>
                    <a:gd name="T84" fmla="*/ 2555 w 2649"/>
                    <a:gd name="T85" fmla="*/ 1 h 2410"/>
                    <a:gd name="T86" fmla="*/ 2615 w 2649"/>
                    <a:gd name="T87" fmla="*/ 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9" name="Freeform 31"/>
                <p:cNvSpPr>
                  <a:spLocks/>
                </p:cNvSpPr>
                <p:nvPr/>
              </p:nvSpPr>
              <p:spPr bwMode="auto">
                <a:xfrm>
                  <a:off x="3414" y="1996"/>
                  <a:ext cx="1413" cy="611"/>
                </a:xfrm>
                <a:custGeom>
                  <a:avLst/>
                  <a:gdLst>
                    <a:gd name="T0" fmla="*/ 0 w 1413"/>
                    <a:gd name="T1" fmla="*/ 1 h 1212"/>
                    <a:gd name="T2" fmla="*/ 20 w 1413"/>
                    <a:gd name="T3" fmla="*/ 1 h 1212"/>
                    <a:gd name="T4" fmla="*/ 41 w 1413"/>
                    <a:gd name="T5" fmla="*/ 1 h 1212"/>
                    <a:gd name="T6" fmla="*/ 60 w 1413"/>
                    <a:gd name="T7" fmla="*/ 1 h 1212"/>
                    <a:gd name="T8" fmla="*/ 81 w 1413"/>
                    <a:gd name="T9" fmla="*/ 1 h 1212"/>
                    <a:gd name="T10" fmla="*/ 101 w 1413"/>
                    <a:gd name="T11" fmla="*/ 1 h 1212"/>
                    <a:gd name="T12" fmla="*/ 122 w 1413"/>
                    <a:gd name="T13" fmla="*/ 1 h 1212"/>
                    <a:gd name="T14" fmla="*/ 143 w 1413"/>
                    <a:gd name="T15" fmla="*/ 1 h 1212"/>
                    <a:gd name="T16" fmla="*/ 162 w 1413"/>
                    <a:gd name="T17" fmla="*/ 1 h 1212"/>
                    <a:gd name="T18" fmla="*/ 183 w 1413"/>
                    <a:gd name="T19" fmla="*/ 1 h 1212"/>
                    <a:gd name="T20" fmla="*/ 203 w 1413"/>
                    <a:gd name="T21" fmla="*/ 1 h 1212"/>
                    <a:gd name="T22" fmla="*/ 224 w 1413"/>
                    <a:gd name="T23" fmla="*/ 1 h 1212"/>
                    <a:gd name="T24" fmla="*/ 245 w 1413"/>
                    <a:gd name="T25" fmla="*/ 1 h 1212"/>
                    <a:gd name="T26" fmla="*/ 264 w 1413"/>
                    <a:gd name="T27" fmla="*/ 1 h 1212"/>
                    <a:gd name="T28" fmla="*/ 285 w 1413"/>
                    <a:gd name="T29" fmla="*/ 1 h 1212"/>
                    <a:gd name="T30" fmla="*/ 305 w 1413"/>
                    <a:gd name="T31" fmla="*/ 1 h 1212"/>
                    <a:gd name="T32" fmla="*/ 326 w 1413"/>
                    <a:gd name="T33" fmla="*/ 1 h 1212"/>
                    <a:gd name="T34" fmla="*/ 347 w 1413"/>
                    <a:gd name="T35" fmla="*/ 1 h 1212"/>
                    <a:gd name="T36" fmla="*/ 366 w 1413"/>
                    <a:gd name="T37" fmla="*/ 1 h 1212"/>
                    <a:gd name="T38" fmla="*/ 387 w 1413"/>
                    <a:gd name="T39" fmla="*/ 1 h 1212"/>
                    <a:gd name="T40" fmla="*/ 407 w 1413"/>
                    <a:gd name="T41" fmla="*/ 1 h 1212"/>
                    <a:gd name="T42" fmla="*/ 428 w 1413"/>
                    <a:gd name="T43" fmla="*/ 1 h 1212"/>
                    <a:gd name="T44" fmla="*/ 447 w 1413"/>
                    <a:gd name="T45" fmla="*/ 1 h 1212"/>
                    <a:gd name="T46" fmla="*/ 468 w 1413"/>
                    <a:gd name="T47" fmla="*/ 1 h 1212"/>
                    <a:gd name="T48" fmla="*/ 489 w 1413"/>
                    <a:gd name="T49" fmla="*/ 1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57150">
                  <a:solidFill>
                    <a:srgbClr val="FF33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aphicFrame>
            <p:nvGraphicFramePr>
              <p:cNvPr id="37" name="Object 3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40336826"/>
                  </p:ext>
                </p:extLst>
              </p:nvPr>
            </p:nvGraphicFramePr>
            <p:xfrm>
              <a:off x="3526" y="2046"/>
              <a:ext cx="381" cy="2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9950" name="Equation" r:id="rId7" imgW="291960" imgH="228600" progId="Equation.3">
                      <p:embed/>
                    </p:oleObj>
                  </mc:Choice>
                  <mc:Fallback>
                    <p:oleObj name="Equation" r:id="rId7" imgW="29196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26" y="2046"/>
                            <a:ext cx="381" cy="238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116731" y="3212081"/>
            <a:ext cx="27622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Third Harmonic Generation</a:t>
            </a:r>
          </a:p>
        </p:txBody>
      </p:sp>
      <p:graphicFrame>
        <p:nvGraphicFramePr>
          <p:cNvPr id="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219037"/>
              </p:ext>
            </p:extLst>
          </p:nvPr>
        </p:nvGraphicFramePr>
        <p:xfrm>
          <a:off x="146050" y="4078288"/>
          <a:ext cx="6024563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1" name="Equation" r:id="rId9" imgW="3924000" imgH="393480" progId="Equation.3">
                  <p:embed/>
                </p:oleObj>
              </mc:Choice>
              <mc:Fallback>
                <p:oleObj name="Equation" r:id="rId9" imgW="3924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" y="4078288"/>
                        <a:ext cx="6024563" cy="603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76809" y="4686986"/>
            <a:ext cx="8402558" cy="1366890"/>
            <a:chOff x="0" y="4901498"/>
            <a:chExt cx="8402558" cy="1366890"/>
          </a:xfrm>
        </p:grpSpPr>
        <p:sp>
          <p:nvSpPr>
            <p:cNvPr id="48" name="Text Box 14"/>
            <p:cNvSpPr txBox="1">
              <a:spLocks noChangeArrowheads="1"/>
            </p:cNvSpPr>
            <p:nvPr/>
          </p:nvSpPr>
          <p:spPr bwMode="auto">
            <a:xfrm>
              <a:off x="0" y="4961123"/>
              <a:ext cx="457695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 dirty="0">
                  <a:latin typeface="Times New Roman" pitchFamily="18" charset="0"/>
                  <a:cs typeface="Times New Roman" pitchFamily="18" charset="0"/>
                </a:rPr>
                <a:t>Intensity-Dependent Refraction and Absorption</a:t>
              </a:r>
            </a:p>
          </p:txBody>
        </p:sp>
        <p:grpSp>
          <p:nvGrpSpPr>
            <p:cNvPr id="49" name="Group 50"/>
            <p:cNvGrpSpPr>
              <a:grpSpLocks/>
            </p:cNvGrpSpPr>
            <p:nvPr/>
          </p:nvGrpSpPr>
          <p:grpSpPr bwMode="auto">
            <a:xfrm>
              <a:off x="5533945" y="4901498"/>
              <a:ext cx="2868613" cy="952500"/>
              <a:chOff x="5985161" y="3879274"/>
              <a:chExt cx="2867892" cy="952916"/>
            </a:xfrm>
          </p:grpSpPr>
          <p:grpSp>
            <p:nvGrpSpPr>
              <p:cNvPr id="58" name="Group 29"/>
              <p:cNvGrpSpPr>
                <a:grpSpLocks/>
              </p:cNvGrpSpPr>
              <p:nvPr/>
            </p:nvGrpSpPr>
            <p:grpSpPr bwMode="auto">
              <a:xfrm>
                <a:off x="7758544" y="4298053"/>
                <a:ext cx="1094509" cy="269342"/>
                <a:chOff x="768" y="1392"/>
                <a:chExt cx="4059" cy="1215"/>
              </a:xfrm>
            </p:grpSpPr>
            <p:sp>
              <p:nvSpPr>
                <p:cNvPr id="60" name="Freeform 30"/>
                <p:cNvSpPr>
                  <a:spLocks/>
                </p:cNvSpPr>
                <p:nvPr/>
              </p:nvSpPr>
              <p:spPr bwMode="auto">
                <a:xfrm>
                  <a:off x="768" y="1392"/>
                  <a:ext cx="2649" cy="1215"/>
                </a:xfrm>
                <a:custGeom>
                  <a:avLst/>
                  <a:gdLst>
                    <a:gd name="T0" fmla="*/ 12 w 2649"/>
                    <a:gd name="T1" fmla="*/ 1 h 2410"/>
                    <a:gd name="T2" fmla="*/ 72 w 2649"/>
                    <a:gd name="T3" fmla="*/ 1 h 2410"/>
                    <a:gd name="T4" fmla="*/ 134 w 2649"/>
                    <a:gd name="T5" fmla="*/ 1 h 2410"/>
                    <a:gd name="T6" fmla="*/ 195 w 2649"/>
                    <a:gd name="T7" fmla="*/ 1 h 2410"/>
                    <a:gd name="T8" fmla="*/ 255 w 2649"/>
                    <a:gd name="T9" fmla="*/ 1 h 2410"/>
                    <a:gd name="T10" fmla="*/ 315 w 2649"/>
                    <a:gd name="T11" fmla="*/ 1 h 2410"/>
                    <a:gd name="T12" fmla="*/ 375 w 2649"/>
                    <a:gd name="T13" fmla="*/ 0 h 2410"/>
                    <a:gd name="T14" fmla="*/ 435 w 2649"/>
                    <a:gd name="T15" fmla="*/ 1 h 2410"/>
                    <a:gd name="T16" fmla="*/ 497 w 2649"/>
                    <a:gd name="T17" fmla="*/ 1 h 2410"/>
                    <a:gd name="T18" fmla="*/ 557 w 2649"/>
                    <a:gd name="T19" fmla="*/ 1 h 2410"/>
                    <a:gd name="T20" fmla="*/ 618 w 2649"/>
                    <a:gd name="T21" fmla="*/ 1 h 2410"/>
                    <a:gd name="T22" fmla="*/ 678 w 2649"/>
                    <a:gd name="T23" fmla="*/ 1 h 2410"/>
                    <a:gd name="T24" fmla="*/ 738 w 2649"/>
                    <a:gd name="T25" fmla="*/ 1 h 2410"/>
                    <a:gd name="T26" fmla="*/ 800 w 2649"/>
                    <a:gd name="T27" fmla="*/ 1 h 2410"/>
                    <a:gd name="T28" fmla="*/ 860 w 2649"/>
                    <a:gd name="T29" fmla="*/ 1 h 2410"/>
                    <a:gd name="T30" fmla="*/ 920 w 2649"/>
                    <a:gd name="T31" fmla="*/ 1 h 2410"/>
                    <a:gd name="T32" fmla="*/ 981 w 2649"/>
                    <a:gd name="T33" fmla="*/ 1 h 2410"/>
                    <a:gd name="T34" fmla="*/ 1041 w 2649"/>
                    <a:gd name="T35" fmla="*/ 1 h 2410"/>
                    <a:gd name="T36" fmla="*/ 1101 w 2649"/>
                    <a:gd name="T37" fmla="*/ 1 h 2410"/>
                    <a:gd name="T38" fmla="*/ 1163 w 2649"/>
                    <a:gd name="T39" fmla="*/ 1 h 2410"/>
                    <a:gd name="T40" fmla="*/ 1223 w 2649"/>
                    <a:gd name="T41" fmla="*/ 1 h 2410"/>
                    <a:gd name="T42" fmla="*/ 1283 w 2649"/>
                    <a:gd name="T43" fmla="*/ 1 h 2410"/>
                    <a:gd name="T44" fmla="*/ 1344 w 2649"/>
                    <a:gd name="T45" fmla="*/ 1 h 2410"/>
                    <a:gd name="T46" fmla="*/ 1404 w 2649"/>
                    <a:gd name="T47" fmla="*/ 1 h 2410"/>
                    <a:gd name="T48" fmla="*/ 1464 w 2649"/>
                    <a:gd name="T49" fmla="*/ 1 h 2410"/>
                    <a:gd name="T50" fmla="*/ 1526 w 2649"/>
                    <a:gd name="T51" fmla="*/ 1 h 2410"/>
                    <a:gd name="T52" fmla="*/ 1586 w 2649"/>
                    <a:gd name="T53" fmla="*/ 1 h 2410"/>
                    <a:gd name="T54" fmla="*/ 1646 w 2649"/>
                    <a:gd name="T55" fmla="*/ 1 h 2410"/>
                    <a:gd name="T56" fmla="*/ 1707 w 2649"/>
                    <a:gd name="T57" fmla="*/ 1 h 2410"/>
                    <a:gd name="T58" fmla="*/ 1767 w 2649"/>
                    <a:gd name="T59" fmla="*/ 1 h 2410"/>
                    <a:gd name="T60" fmla="*/ 1829 w 2649"/>
                    <a:gd name="T61" fmla="*/ 1 h 2410"/>
                    <a:gd name="T62" fmla="*/ 1889 w 2649"/>
                    <a:gd name="T63" fmla="*/ 0 h 2410"/>
                    <a:gd name="T64" fmla="*/ 1949 w 2649"/>
                    <a:gd name="T65" fmla="*/ 1 h 2410"/>
                    <a:gd name="T66" fmla="*/ 2009 w 2649"/>
                    <a:gd name="T67" fmla="*/ 1 h 2410"/>
                    <a:gd name="T68" fmla="*/ 2070 w 2649"/>
                    <a:gd name="T69" fmla="*/ 1 h 2410"/>
                    <a:gd name="T70" fmla="*/ 2130 w 2649"/>
                    <a:gd name="T71" fmla="*/ 1 h 2410"/>
                    <a:gd name="T72" fmla="*/ 2192 w 2649"/>
                    <a:gd name="T73" fmla="*/ 1 h 2410"/>
                    <a:gd name="T74" fmla="*/ 2252 w 2649"/>
                    <a:gd name="T75" fmla="*/ 1 h 2410"/>
                    <a:gd name="T76" fmla="*/ 2312 w 2649"/>
                    <a:gd name="T77" fmla="*/ 1 h 2410"/>
                    <a:gd name="T78" fmla="*/ 2372 w 2649"/>
                    <a:gd name="T79" fmla="*/ 1 h 2410"/>
                    <a:gd name="T80" fmla="*/ 2432 w 2649"/>
                    <a:gd name="T81" fmla="*/ 1 h 2410"/>
                    <a:gd name="T82" fmla="*/ 2495 w 2649"/>
                    <a:gd name="T83" fmla="*/ 1 h 2410"/>
                    <a:gd name="T84" fmla="*/ 2555 w 2649"/>
                    <a:gd name="T85" fmla="*/ 1 h 2410"/>
                    <a:gd name="T86" fmla="*/ 2615 w 2649"/>
                    <a:gd name="T87" fmla="*/ 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1" name="Freeform 31"/>
                <p:cNvSpPr>
                  <a:spLocks/>
                </p:cNvSpPr>
                <p:nvPr/>
              </p:nvSpPr>
              <p:spPr bwMode="auto">
                <a:xfrm>
                  <a:off x="3414" y="1996"/>
                  <a:ext cx="1413" cy="611"/>
                </a:xfrm>
                <a:custGeom>
                  <a:avLst/>
                  <a:gdLst>
                    <a:gd name="T0" fmla="*/ 0 w 1413"/>
                    <a:gd name="T1" fmla="*/ 1 h 1212"/>
                    <a:gd name="T2" fmla="*/ 20 w 1413"/>
                    <a:gd name="T3" fmla="*/ 1 h 1212"/>
                    <a:gd name="T4" fmla="*/ 41 w 1413"/>
                    <a:gd name="T5" fmla="*/ 1 h 1212"/>
                    <a:gd name="T6" fmla="*/ 60 w 1413"/>
                    <a:gd name="T7" fmla="*/ 1 h 1212"/>
                    <a:gd name="T8" fmla="*/ 81 w 1413"/>
                    <a:gd name="T9" fmla="*/ 1 h 1212"/>
                    <a:gd name="T10" fmla="*/ 101 w 1413"/>
                    <a:gd name="T11" fmla="*/ 1 h 1212"/>
                    <a:gd name="T12" fmla="*/ 122 w 1413"/>
                    <a:gd name="T13" fmla="*/ 1 h 1212"/>
                    <a:gd name="T14" fmla="*/ 143 w 1413"/>
                    <a:gd name="T15" fmla="*/ 1 h 1212"/>
                    <a:gd name="T16" fmla="*/ 162 w 1413"/>
                    <a:gd name="T17" fmla="*/ 1 h 1212"/>
                    <a:gd name="T18" fmla="*/ 183 w 1413"/>
                    <a:gd name="T19" fmla="*/ 1 h 1212"/>
                    <a:gd name="T20" fmla="*/ 203 w 1413"/>
                    <a:gd name="T21" fmla="*/ 1 h 1212"/>
                    <a:gd name="T22" fmla="*/ 224 w 1413"/>
                    <a:gd name="T23" fmla="*/ 1 h 1212"/>
                    <a:gd name="T24" fmla="*/ 245 w 1413"/>
                    <a:gd name="T25" fmla="*/ 1 h 1212"/>
                    <a:gd name="T26" fmla="*/ 264 w 1413"/>
                    <a:gd name="T27" fmla="*/ 1 h 1212"/>
                    <a:gd name="T28" fmla="*/ 285 w 1413"/>
                    <a:gd name="T29" fmla="*/ 1 h 1212"/>
                    <a:gd name="T30" fmla="*/ 305 w 1413"/>
                    <a:gd name="T31" fmla="*/ 1 h 1212"/>
                    <a:gd name="T32" fmla="*/ 326 w 1413"/>
                    <a:gd name="T33" fmla="*/ 1 h 1212"/>
                    <a:gd name="T34" fmla="*/ 347 w 1413"/>
                    <a:gd name="T35" fmla="*/ 1 h 1212"/>
                    <a:gd name="T36" fmla="*/ 366 w 1413"/>
                    <a:gd name="T37" fmla="*/ 1 h 1212"/>
                    <a:gd name="T38" fmla="*/ 387 w 1413"/>
                    <a:gd name="T39" fmla="*/ 1 h 1212"/>
                    <a:gd name="T40" fmla="*/ 407 w 1413"/>
                    <a:gd name="T41" fmla="*/ 1 h 1212"/>
                    <a:gd name="T42" fmla="*/ 428 w 1413"/>
                    <a:gd name="T43" fmla="*/ 1 h 1212"/>
                    <a:gd name="T44" fmla="*/ 447 w 1413"/>
                    <a:gd name="T45" fmla="*/ 1 h 1212"/>
                    <a:gd name="T46" fmla="*/ 468 w 1413"/>
                    <a:gd name="T47" fmla="*/ 1 h 1212"/>
                    <a:gd name="T48" fmla="*/ 489 w 1413"/>
                    <a:gd name="T49" fmla="*/ 1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51" name="Cube 50"/>
              <p:cNvSpPr/>
              <p:nvPr/>
            </p:nvSpPr>
            <p:spPr>
              <a:xfrm flipH="1">
                <a:off x="6913616" y="3879274"/>
                <a:ext cx="969718" cy="952916"/>
              </a:xfrm>
              <a:prstGeom prst="cube">
                <a:avLst/>
              </a:prstGeom>
              <a:solidFill>
                <a:srgbClr val="BBE0E3">
                  <a:alpha val="4117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52" name="Group 28"/>
              <p:cNvGrpSpPr>
                <a:grpSpLocks/>
              </p:cNvGrpSpPr>
              <p:nvPr/>
            </p:nvGrpSpPr>
            <p:grpSpPr bwMode="auto">
              <a:xfrm>
                <a:off x="5985161" y="3938291"/>
                <a:ext cx="1094509" cy="573683"/>
                <a:chOff x="3452" y="2023"/>
                <a:chExt cx="961" cy="377"/>
              </a:xfrm>
            </p:grpSpPr>
            <p:grpSp>
              <p:nvGrpSpPr>
                <p:cNvPr id="54" name="Group 29"/>
                <p:cNvGrpSpPr>
                  <a:grpSpLocks/>
                </p:cNvGrpSpPr>
                <p:nvPr/>
              </p:nvGrpSpPr>
              <p:grpSpPr bwMode="auto">
                <a:xfrm>
                  <a:off x="3452" y="2223"/>
                  <a:ext cx="961" cy="177"/>
                  <a:chOff x="768" y="1392"/>
                  <a:chExt cx="4059" cy="1215"/>
                </a:xfrm>
              </p:grpSpPr>
              <p:sp>
                <p:nvSpPr>
                  <p:cNvPr id="56" name="Freeform 30"/>
                  <p:cNvSpPr>
                    <a:spLocks/>
                  </p:cNvSpPr>
                  <p:nvPr/>
                </p:nvSpPr>
                <p:spPr bwMode="auto">
                  <a:xfrm>
                    <a:off x="768" y="1392"/>
                    <a:ext cx="2649" cy="1215"/>
                  </a:xfrm>
                  <a:custGeom>
                    <a:avLst/>
                    <a:gdLst>
                      <a:gd name="T0" fmla="*/ 12 w 2649"/>
                      <a:gd name="T1" fmla="*/ 1 h 2410"/>
                      <a:gd name="T2" fmla="*/ 72 w 2649"/>
                      <a:gd name="T3" fmla="*/ 1 h 2410"/>
                      <a:gd name="T4" fmla="*/ 134 w 2649"/>
                      <a:gd name="T5" fmla="*/ 1 h 2410"/>
                      <a:gd name="T6" fmla="*/ 195 w 2649"/>
                      <a:gd name="T7" fmla="*/ 1 h 2410"/>
                      <a:gd name="T8" fmla="*/ 255 w 2649"/>
                      <a:gd name="T9" fmla="*/ 1 h 2410"/>
                      <a:gd name="T10" fmla="*/ 315 w 2649"/>
                      <a:gd name="T11" fmla="*/ 1 h 2410"/>
                      <a:gd name="T12" fmla="*/ 375 w 2649"/>
                      <a:gd name="T13" fmla="*/ 0 h 2410"/>
                      <a:gd name="T14" fmla="*/ 435 w 2649"/>
                      <a:gd name="T15" fmla="*/ 1 h 2410"/>
                      <a:gd name="T16" fmla="*/ 497 w 2649"/>
                      <a:gd name="T17" fmla="*/ 1 h 2410"/>
                      <a:gd name="T18" fmla="*/ 557 w 2649"/>
                      <a:gd name="T19" fmla="*/ 1 h 2410"/>
                      <a:gd name="T20" fmla="*/ 618 w 2649"/>
                      <a:gd name="T21" fmla="*/ 1 h 2410"/>
                      <a:gd name="T22" fmla="*/ 678 w 2649"/>
                      <a:gd name="T23" fmla="*/ 1 h 2410"/>
                      <a:gd name="T24" fmla="*/ 738 w 2649"/>
                      <a:gd name="T25" fmla="*/ 1 h 2410"/>
                      <a:gd name="T26" fmla="*/ 800 w 2649"/>
                      <a:gd name="T27" fmla="*/ 1 h 2410"/>
                      <a:gd name="T28" fmla="*/ 860 w 2649"/>
                      <a:gd name="T29" fmla="*/ 1 h 2410"/>
                      <a:gd name="T30" fmla="*/ 920 w 2649"/>
                      <a:gd name="T31" fmla="*/ 1 h 2410"/>
                      <a:gd name="T32" fmla="*/ 981 w 2649"/>
                      <a:gd name="T33" fmla="*/ 1 h 2410"/>
                      <a:gd name="T34" fmla="*/ 1041 w 2649"/>
                      <a:gd name="T35" fmla="*/ 1 h 2410"/>
                      <a:gd name="T36" fmla="*/ 1101 w 2649"/>
                      <a:gd name="T37" fmla="*/ 1 h 2410"/>
                      <a:gd name="T38" fmla="*/ 1163 w 2649"/>
                      <a:gd name="T39" fmla="*/ 1 h 2410"/>
                      <a:gd name="T40" fmla="*/ 1223 w 2649"/>
                      <a:gd name="T41" fmla="*/ 1 h 2410"/>
                      <a:gd name="T42" fmla="*/ 1283 w 2649"/>
                      <a:gd name="T43" fmla="*/ 1 h 2410"/>
                      <a:gd name="T44" fmla="*/ 1344 w 2649"/>
                      <a:gd name="T45" fmla="*/ 1 h 2410"/>
                      <a:gd name="T46" fmla="*/ 1404 w 2649"/>
                      <a:gd name="T47" fmla="*/ 1 h 2410"/>
                      <a:gd name="T48" fmla="*/ 1464 w 2649"/>
                      <a:gd name="T49" fmla="*/ 1 h 2410"/>
                      <a:gd name="T50" fmla="*/ 1526 w 2649"/>
                      <a:gd name="T51" fmla="*/ 1 h 2410"/>
                      <a:gd name="T52" fmla="*/ 1586 w 2649"/>
                      <a:gd name="T53" fmla="*/ 1 h 2410"/>
                      <a:gd name="T54" fmla="*/ 1646 w 2649"/>
                      <a:gd name="T55" fmla="*/ 1 h 2410"/>
                      <a:gd name="T56" fmla="*/ 1707 w 2649"/>
                      <a:gd name="T57" fmla="*/ 1 h 2410"/>
                      <a:gd name="T58" fmla="*/ 1767 w 2649"/>
                      <a:gd name="T59" fmla="*/ 1 h 2410"/>
                      <a:gd name="T60" fmla="*/ 1829 w 2649"/>
                      <a:gd name="T61" fmla="*/ 1 h 2410"/>
                      <a:gd name="T62" fmla="*/ 1889 w 2649"/>
                      <a:gd name="T63" fmla="*/ 0 h 2410"/>
                      <a:gd name="T64" fmla="*/ 1949 w 2649"/>
                      <a:gd name="T65" fmla="*/ 1 h 2410"/>
                      <a:gd name="T66" fmla="*/ 2009 w 2649"/>
                      <a:gd name="T67" fmla="*/ 1 h 2410"/>
                      <a:gd name="T68" fmla="*/ 2070 w 2649"/>
                      <a:gd name="T69" fmla="*/ 1 h 2410"/>
                      <a:gd name="T70" fmla="*/ 2130 w 2649"/>
                      <a:gd name="T71" fmla="*/ 1 h 2410"/>
                      <a:gd name="T72" fmla="*/ 2192 w 2649"/>
                      <a:gd name="T73" fmla="*/ 1 h 2410"/>
                      <a:gd name="T74" fmla="*/ 2252 w 2649"/>
                      <a:gd name="T75" fmla="*/ 1 h 2410"/>
                      <a:gd name="T76" fmla="*/ 2312 w 2649"/>
                      <a:gd name="T77" fmla="*/ 1 h 2410"/>
                      <a:gd name="T78" fmla="*/ 2372 w 2649"/>
                      <a:gd name="T79" fmla="*/ 1 h 2410"/>
                      <a:gd name="T80" fmla="*/ 2432 w 2649"/>
                      <a:gd name="T81" fmla="*/ 1 h 2410"/>
                      <a:gd name="T82" fmla="*/ 2495 w 2649"/>
                      <a:gd name="T83" fmla="*/ 1 h 2410"/>
                      <a:gd name="T84" fmla="*/ 2555 w 2649"/>
                      <a:gd name="T85" fmla="*/ 1 h 2410"/>
                      <a:gd name="T86" fmla="*/ 2615 w 2649"/>
                      <a:gd name="T87" fmla="*/ 1 h 2410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w 2649"/>
                      <a:gd name="T133" fmla="*/ 0 h 2410"/>
                      <a:gd name="T134" fmla="*/ 2649 w 2649"/>
                      <a:gd name="T135" fmla="*/ 2410 h 2410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T132" t="T133" r="T134" b="T135"/>
                    <a:pathLst>
                      <a:path w="2649" h="2410">
                        <a:moveTo>
                          <a:pt x="0" y="1198"/>
                        </a:moveTo>
                        <a:lnTo>
                          <a:pt x="12" y="1130"/>
                        </a:lnTo>
                        <a:lnTo>
                          <a:pt x="43" y="979"/>
                        </a:lnTo>
                        <a:lnTo>
                          <a:pt x="72" y="833"/>
                        </a:lnTo>
                        <a:lnTo>
                          <a:pt x="103" y="691"/>
                        </a:lnTo>
                        <a:lnTo>
                          <a:pt x="134" y="558"/>
                        </a:lnTo>
                        <a:lnTo>
                          <a:pt x="163" y="437"/>
                        </a:lnTo>
                        <a:lnTo>
                          <a:pt x="195" y="326"/>
                        </a:lnTo>
                        <a:lnTo>
                          <a:pt x="224" y="230"/>
                        </a:lnTo>
                        <a:lnTo>
                          <a:pt x="255" y="149"/>
                        </a:lnTo>
                        <a:lnTo>
                          <a:pt x="284" y="83"/>
                        </a:lnTo>
                        <a:lnTo>
                          <a:pt x="315" y="36"/>
                        </a:lnTo>
                        <a:lnTo>
                          <a:pt x="346" y="9"/>
                        </a:lnTo>
                        <a:lnTo>
                          <a:pt x="375" y="0"/>
                        </a:lnTo>
                        <a:lnTo>
                          <a:pt x="406" y="9"/>
                        </a:lnTo>
                        <a:lnTo>
                          <a:pt x="435" y="36"/>
                        </a:lnTo>
                        <a:lnTo>
                          <a:pt x="466" y="83"/>
                        </a:lnTo>
                        <a:lnTo>
                          <a:pt x="497" y="149"/>
                        </a:lnTo>
                        <a:lnTo>
                          <a:pt x="526" y="230"/>
                        </a:lnTo>
                        <a:lnTo>
                          <a:pt x="557" y="326"/>
                        </a:lnTo>
                        <a:lnTo>
                          <a:pt x="587" y="437"/>
                        </a:lnTo>
                        <a:lnTo>
                          <a:pt x="618" y="558"/>
                        </a:lnTo>
                        <a:lnTo>
                          <a:pt x="649" y="691"/>
                        </a:lnTo>
                        <a:lnTo>
                          <a:pt x="678" y="833"/>
                        </a:lnTo>
                        <a:lnTo>
                          <a:pt x="709" y="979"/>
                        </a:lnTo>
                        <a:lnTo>
                          <a:pt x="738" y="1130"/>
                        </a:lnTo>
                        <a:lnTo>
                          <a:pt x="769" y="1280"/>
                        </a:lnTo>
                        <a:lnTo>
                          <a:pt x="800" y="1431"/>
                        </a:lnTo>
                        <a:lnTo>
                          <a:pt x="829" y="1577"/>
                        </a:lnTo>
                        <a:lnTo>
                          <a:pt x="860" y="1719"/>
                        </a:lnTo>
                        <a:lnTo>
                          <a:pt x="889" y="1852"/>
                        </a:lnTo>
                        <a:lnTo>
                          <a:pt x="920" y="1973"/>
                        </a:lnTo>
                        <a:lnTo>
                          <a:pt x="950" y="2084"/>
                        </a:lnTo>
                        <a:lnTo>
                          <a:pt x="981" y="2180"/>
                        </a:lnTo>
                        <a:lnTo>
                          <a:pt x="1012" y="2261"/>
                        </a:lnTo>
                        <a:lnTo>
                          <a:pt x="1041" y="2327"/>
                        </a:lnTo>
                        <a:lnTo>
                          <a:pt x="1072" y="2374"/>
                        </a:lnTo>
                        <a:lnTo>
                          <a:pt x="1101" y="2401"/>
                        </a:lnTo>
                        <a:lnTo>
                          <a:pt x="1132" y="2410"/>
                        </a:lnTo>
                        <a:lnTo>
                          <a:pt x="1163" y="2401"/>
                        </a:lnTo>
                        <a:lnTo>
                          <a:pt x="1192" y="2374"/>
                        </a:lnTo>
                        <a:lnTo>
                          <a:pt x="1223" y="2327"/>
                        </a:lnTo>
                        <a:lnTo>
                          <a:pt x="1252" y="2261"/>
                        </a:lnTo>
                        <a:lnTo>
                          <a:pt x="1283" y="2180"/>
                        </a:lnTo>
                        <a:lnTo>
                          <a:pt x="1314" y="2084"/>
                        </a:lnTo>
                        <a:lnTo>
                          <a:pt x="1344" y="1973"/>
                        </a:lnTo>
                        <a:lnTo>
                          <a:pt x="1375" y="1852"/>
                        </a:lnTo>
                        <a:lnTo>
                          <a:pt x="1404" y="1719"/>
                        </a:lnTo>
                        <a:lnTo>
                          <a:pt x="1435" y="1577"/>
                        </a:lnTo>
                        <a:lnTo>
                          <a:pt x="1464" y="1431"/>
                        </a:lnTo>
                        <a:lnTo>
                          <a:pt x="1495" y="1280"/>
                        </a:lnTo>
                        <a:lnTo>
                          <a:pt x="1526" y="1130"/>
                        </a:lnTo>
                        <a:lnTo>
                          <a:pt x="1555" y="979"/>
                        </a:lnTo>
                        <a:lnTo>
                          <a:pt x="1586" y="833"/>
                        </a:lnTo>
                        <a:lnTo>
                          <a:pt x="1615" y="691"/>
                        </a:lnTo>
                        <a:lnTo>
                          <a:pt x="1646" y="558"/>
                        </a:lnTo>
                        <a:lnTo>
                          <a:pt x="1677" y="437"/>
                        </a:lnTo>
                        <a:lnTo>
                          <a:pt x="1707" y="326"/>
                        </a:lnTo>
                        <a:lnTo>
                          <a:pt x="1738" y="230"/>
                        </a:lnTo>
                        <a:lnTo>
                          <a:pt x="1767" y="149"/>
                        </a:lnTo>
                        <a:lnTo>
                          <a:pt x="1798" y="83"/>
                        </a:lnTo>
                        <a:lnTo>
                          <a:pt x="1829" y="36"/>
                        </a:lnTo>
                        <a:lnTo>
                          <a:pt x="1858" y="9"/>
                        </a:lnTo>
                        <a:lnTo>
                          <a:pt x="1889" y="0"/>
                        </a:lnTo>
                        <a:lnTo>
                          <a:pt x="1918" y="9"/>
                        </a:lnTo>
                        <a:lnTo>
                          <a:pt x="1949" y="36"/>
                        </a:lnTo>
                        <a:lnTo>
                          <a:pt x="1980" y="83"/>
                        </a:lnTo>
                        <a:lnTo>
                          <a:pt x="2009" y="149"/>
                        </a:lnTo>
                        <a:lnTo>
                          <a:pt x="2040" y="230"/>
                        </a:lnTo>
                        <a:lnTo>
                          <a:pt x="2070" y="326"/>
                        </a:lnTo>
                        <a:lnTo>
                          <a:pt x="2101" y="437"/>
                        </a:lnTo>
                        <a:lnTo>
                          <a:pt x="2130" y="558"/>
                        </a:lnTo>
                        <a:lnTo>
                          <a:pt x="2161" y="691"/>
                        </a:lnTo>
                        <a:lnTo>
                          <a:pt x="2192" y="833"/>
                        </a:lnTo>
                        <a:lnTo>
                          <a:pt x="2221" y="979"/>
                        </a:lnTo>
                        <a:lnTo>
                          <a:pt x="2252" y="1130"/>
                        </a:lnTo>
                        <a:lnTo>
                          <a:pt x="2281" y="1280"/>
                        </a:lnTo>
                        <a:lnTo>
                          <a:pt x="2312" y="1431"/>
                        </a:lnTo>
                        <a:lnTo>
                          <a:pt x="2343" y="1577"/>
                        </a:lnTo>
                        <a:lnTo>
                          <a:pt x="2372" y="1719"/>
                        </a:lnTo>
                        <a:lnTo>
                          <a:pt x="2403" y="1852"/>
                        </a:lnTo>
                        <a:lnTo>
                          <a:pt x="2432" y="1973"/>
                        </a:lnTo>
                        <a:lnTo>
                          <a:pt x="2464" y="2084"/>
                        </a:lnTo>
                        <a:lnTo>
                          <a:pt x="2495" y="2180"/>
                        </a:lnTo>
                        <a:lnTo>
                          <a:pt x="2524" y="2261"/>
                        </a:lnTo>
                        <a:lnTo>
                          <a:pt x="2555" y="2327"/>
                        </a:lnTo>
                        <a:lnTo>
                          <a:pt x="2584" y="2374"/>
                        </a:lnTo>
                        <a:lnTo>
                          <a:pt x="2615" y="2401"/>
                        </a:lnTo>
                        <a:lnTo>
                          <a:pt x="2649" y="2408"/>
                        </a:lnTo>
                      </a:path>
                    </a:pathLst>
                  </a:custGeom>
                  <a:noFill/>
                  <a:ln w="57150">
                    <a:solidFill>
                      <a:srgbClr val="FF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7" name="Freeform 31"/>
                  <p:cNvSpPr>
                    <a:spLocks/>
                  </p:cNvSpPr>
                  <p:nvPr/>
                </p:nvSpPr>
                <p:spPr bwMode="auto">
                  <a:xfrm>
                    <a:off x="3414" y="1996"/>
                    <a:ext cx="1413" cy="611"/>
                  </a:xfrm>
                  <a:custGeom>
                    <a:avLst/>
                    <a:gdLst>
                      <a:gd name="T0" fmla="*/ 0 w 1413"/>
                      <a:gd name="T1" fmla="*/ 1 h 1212"/>
                      <a:gd name="T2" fmla="*/ 20 w 1413"/>
                      <a:gd name="T3" fmla="*/ 1 h 1212"/>
                      <a:gd name="T4" fmla="*/ 41 w 1413"/>
                      <a:gd name="T5" fmla="*/ 1 h 1212"/>
                      <a:gd name="T6" fmla="*/ 60 w 1413"/>
                      <a:gd name="T7" fmla="*/ 1 h 1212"/>
                      <a:gd name="T8" fmla="*/ 81 w 1413"/>
                      <a:gd name="T9" fmla="*/ 1 h 1212"/>
                      <a:gd name="T10" fmla="*/ 101 w 1413"/>
                      <a:gd name="T11" fmla="*/ 1 h 1212"/>
                      <a:gd name="T12" fmla="*/ 122 w 1413"/>
                      <a:gd name="T13" fmla="*/ 1 h 1212"/>
                      <a:gd name="T14" fmla="*/ 143 w 1413"/>
                      <a:gd name="T15" fmla="*/ 1 h 1212"/>
                      <a:gd name="T16" fmla="*/ 162 w 1413"/>
                      <a:gd name="T17" fmla="*/ 1 h 1212"/>
                      <a:gd name="T18" fmla="*/ 183 w 1413"/>
                      <a:gd name="T19" fmla="*/ 1 h 1212"/>
                      <a:gd name="T20" fmla="*/ 203 w 1413"/>
                      <a:gd name="T21" fmla="*/ 1 h 1212"/>
                      <a:gd name="T22" fmla="*/ 224 w 1413"/>
                      <a:gd name="T23" fmla="*/ 1 h 1212"/>
                      <a:gd name="T24" fmla="*/ 245 w 1413"/>
                      <a:gd name="T25" fmla="*/ 1 h 1212"/>
                      <a:gd name="T26" fmla="*/ 264 w 1413"/>
                      <a:gd name="T27" fmla="*/ 1 h 1212"/>
                      <a:gd name="T28" fmla="*/ 285 w 1413"/>
                      <a:gd name="T29" fmla="*/ 1 h 1212"/>
                      <a:gd name="T30" fmla="*/ 305 w 1413"/>
                      <a:gd name="T31" fmla="*/ 1 h 1212"/>
                      <a:gd name="T32" fmla="*/ 326 w 1413"/>
                      <a:gd name="T33" fmla="*/ 1 h 1212"/>
                      <a:gd name="T34" fmla="*/ 347 w 1413"/>
                      <a:gd name="T35" fmla="*/ 1 h 1212"/>
                      <a:gd name="T36" fmla="*/ 366 w 1413"/>
                      <a:gd name="T37" fmla="*/ 1 h 1212"/>
                      <a:gd name="T38" fmla="*/ 387 w 1413"/>
                      <a:gd name="T39" fmla="*/ 1 h 1212"/>
                      <a:gd name="T40" fmla="*/ 407 w 1413"/>
                      <a:gd name="T41" fmla="*/ 1 h 1212"/>
                      <a:gd name="T42" fmla="*/ 428 w 1413"/>
                      <a:gd name="T43" fmla="*/ 1 h 1212"/>
                      <a:gd name="T44" fmla="*/ 447 w 1413"/>
                      <a:gd name="T45" fmla="*/ 1 h 1212"/>
                      <a:gd name="T46" fmla="*/ 468 w 1413"/>
                      <a:gd name="T47" fmla="*/ 1 h 1212"/>
                      <a:gd name="T48" fmla="*/ 489 w 1413"/>
                      <a:gd name="T49" fmla="*/ 1 h 1212"/>
                      <a:gd name="T50" fmla="*/ 544 w 1413"/>
                      <a:gd name="T51" fmla="*/ 0 h 1212"/>
                      <a:gd name="T52" fmla="*/ 1413 w 1413"/>
                      <a:gd name="T53" fmla="*/ 0 h 1212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w 1413"/>
                      <a:gd name="T82" fmla="*/ 0 h 1212"/>
                      <a:gd name="T83" fmla="*/ 1413 w 1413"/>
                      <a:gd name="T84" fmla="*/ 1212 h 1212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T81" t="T82" r="T83" b="T84"/>
                    <a:pathLst>
                      <a:path w="1413" h="1212">
                        <a:moveTo>
                          <a:pt x="0" y="1212"/>
                        </a:moveTo>
                        <a:lnTo>
                          <a:pt x="20" y="1208"/>
                        </a:lnTo>
                        <a:lnTo>
                          <a:pt x="41" y="1194"/>
                        </a:lnTo>
                        <a:lnTo>
                          <a:pt x="60" y="1170"/>
                        </a:lnTo>
                        <a:lnTo>
                          <a:pt x="81" y="1138"/>
                        </a:lnTo>
                        <a:lnTo>
                          <a:pt x="101" y="1097"/>
                        </a:lnTo>
                        <a:lnTo>
                          <a:pt x="122" y="1049"/>
                        </a:lnTo>
                        <a:lnTo>
                          <a:pt x="143" y="994"/>
                        </a:lnTo>
                        <a:lnTo>
                          <a:pt x="162" y="933"/>
                        </a:lnTo>
                        <a:lnTo>
                          <a:pt x="183" y="867"/>
                        </a:lnTo>
                        <a:lnTo>
                          <a:pt x="203" y="796"/>
                        </a:lnTo>
                        <a:lnTo>
                          <a:pt x="224" y="723"/>
                        </a:lnTo>
                        <a:lnTo>
                          <a:pt x="245" y="648"/>
                        </a:lnTo>
                        <a:lnTo>
                          <a:pt x="264" y="572"/>
                        </a:lnTo>
                        <a:lnTo>
                          <a:pt x="285" y="497"/>
                        </a:lnTo>
                        <a:lnTo>
                          <a:pt x="305" y="424"/>
                        </a:lnTo>
                        <a:lnTo>
                          <a:pt x="326" y="353"/>
                        </a:lnTo>
                        <a:lnTo>
                          <a:pt x="347" y="287"/>
                        </a:lnTo>
                        <a:lnTo>
                          <a:pt x="366" y="226"/>
                        </a:lnTo>
                        <a:lnTo>
                          <a:pt x="387" y="171"/>
                        </a:lnTo>
                        <a:lnTo>
                          <a:pt x="407" y="123"/>
                        </a:lnTo>
                        <a:lnTo>
                          <a:pt x="428" y="82"/>
                        </a:lnTo>
                        <a:lnTo>
                          <a:pt x="447" y="50"/>
                        </a:lnTo>
                        <a:lnTo>
                          <a:pt x="468" y="26"/>
                        </a:lnTo>
                        <a:lnTo>
                          <a:pt x="489" y="12"/>
                        </a:lnTo>
                        <a:lnTo>
                          <a:pt x="544" y="0"/>
                        </a:lnTo>
                        <a:lnTo>
                          <a:pt x="1413" y="0"/>
                        </a:lnTo>
                      </a:path>
                    </a:pathLst>
                  </a:custGeom>
                  <a:noFill/>
                  <a:ln w="57150">
                    <a:solidFill>
                      <a:srgbClr val="FF3300"/>
                    </a:solidFill>
                    <a:round/>
                    <a:headEnd/>
                    <a:tailEnd type="triangle" w="lg" len="lg"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aphicFrame>
              <p:nvGraphicFramePr>
                <p:cNvPr id="55" name="Object 2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196539244"/>
                    </p:ext>
                  </p:extLst>
                </p:nvPr>
              </p:nvGraphicFramePr>
              <p:xfrm>
                <a:off x="3616" y="2023"/>
                <a:ext cx="415" cy="26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9952" name="Equation" r:id="rId11" imgW="291960" imgH="228600" progId="Equation.3">
                        <p:embed/>
                      </p:oleObj>
                    </mc:Choice>
                    <mc:Fallback>
                      <p:oleObj name="Equation" r:id="rId11" imgW="291960" imgH="228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616" y="2023"/>
                              <a:ext cx="415" cy="260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53" name="Object 24"/>
              <p:cNvGraphicFramePr>
                <a:graphicFrameLocks noChangeAspect="1"/>
              </p:cNvGraphicFramePr>
              <p:nvPr/>
            </p:nvGraphicFramePr>
            <p:xfrm>
              <a:off x="7200756" y="4135582"/>
              <a:ext cx="452437" cy="431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9953" name="Equation" r:id="rId13" imgW="253800" imgH="241200" progId="Equation.3">
                      <p:embed/>
                    </p:oleObj>
                  </mc:Choice>
                  <mc:Fallback>
                    <p:oleObj name="Equation" r:id="rId13" imgW="25380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200756" y="4135582"/>
                            <a:ext cx="452437" cy="4318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62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49812437"/>
                </p:ext>
              </p:extLst>
            </p:nvPr>
          </p:nvGraphicFramePr>
          <p:xfrm>
            <a:off x="7785869" y="4901498"/>
            <a:ext cx="472774" cy="3954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54" name="Equation" r:id="rId15" imgW="291960" imgH="228600" progId="Equation.3">
                    <p:embed/>
                  </p:oleObj>
                </mc:Choice>
                <mc:Fallback>
                  <p:oleObj name="Equation" r:id="rId15" imgW="2919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85869" y="4901498"/>
                          <a:ext cx="472774" cy="39547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3" name="Object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5135423"/>
                </p:ext>
              </p:extLst>
            </p:nvPr>
          </p:nvGraphicFramePr>
          <p:xfrm>
            <a:off x="157492" y="5330455"/>
            <a:ext cx="5865422" cy="9379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55" name="Equation" r:id="rId16" imgW="4101840" imgH="660240" progId="Equation.3">
                    <p:embed/>
                  </p:oleObj>
                </mc:Choice>
                <mc:Fallback>
                  <p:oleObj name="Equation" r:id="rId16" imgW="4101840" imgH="6602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7492" y="5330455"/>
                          <a:ext cx="5865422" cy="9379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4" name="TextBox 63"/>
          <p:cNvSpPr txBox="1"/>
          <p:nvPr/>
        </p:nvSpPr>
        <p:spPr>
          <a:xfrm>
            <a:off x="97276" y="2852858"/>
            <a:ext cx="2287806" cy="3693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Single Incident Beam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38622" y="2402732"/>
            <a:ext cx="834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Consider just isotropic media, more complicated but same physics for anisotropic media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993409"/>
              </p:ext>
            </p:extLst>
          </p:nvPr>
        </p:nvGraphicFramePr>
        <p:xfrm>
          <a:off x="6247618" y="3009044"/>
          <a:ext cx="268605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6" name="Equation" r:id="rId18" imgW="1841400" imgH="812520" progId="Equation.3">
                  <p:embed/>
                </p:oleObj>
              </mc:Choice>
              <mc:Fallback>
                <p:oleObj name="Equation" r:id="rId18" imgW="18414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7618" y="3009044"/>
                        <a:ext cx="2686050" cy="1206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488774"/>
              </p:ext>
            </p:extLst>
          </p:nvPr>
        </p:nvGraphicFramePr>
        <p:xfrm>
          <a:off x="149342" y="6086902"/>
          <a:ext cx="8885476" cy="685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7" name="Equation" r:id="rId20" imgW="5105160" imgH="393480" progId="Equation.3">
                  <p:embed/>
                </p:oleObj>
              </mc:Choice>
              <mc:Fallback>
                <p:oleObj name="Equation" r:id="rId20" imgW="51051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49342" y="6086902"/>
                        <a:ext cx="8885476" cy="6851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549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6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074762"/>
              </p:ext>
            </p:extLst>
          </p:nvPr>
        </p:nvGraphicFramePr>
        <p:xfrm>
          <a:off x="117534" y="5080631"/>
          <a:ext cx="8907463" cy="149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4" name="Equation" r:id="rId3" imgW="5968800" imgH="990360" progId="Equation.3">
                  <p:embed/>
                </p:oleObj>
              </mc:Choice>
              <mc:Fallback>
                <p:oleObj name="Equation" r:id="rId3" imgW="596880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534" y="5080631"/>
                        <a:ext cx="8907463" cy="149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154032" y="248215"/>
            <a:ext cx="2901307" cy="369332"/>
          </a:xfrm>
          <a:prstGeom prst="rect">
            <a:avLst/>
          </a:prstGeom>
          <a:ln w="317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Two Coherent Input Beams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4032" y="797667"/>
            <a:ext cx="493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Case I  Equal Frequencies, Orthogonal Polarization</a:t>
            </a:r>
            <a:endParaRPr lang="en-US" dirty="0"/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154031" y="1190660"/>
            <a:ext cx="27622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Third Harmonic Generation</a:t>
            </a: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001427"/>
              </p:ext>
            </p:extLst>
          </p:nvPr>
        </p:nvGraphicFramePr>
        <p:xfrm>
          <a:off x="132381" y="1546759"/>
          <a:ext cx="7954111" cy="2118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5" name="Equation" r:id="rId5" imgW="5435280" imgH="1447560" progId="Equation.3">
                  <p:embed/>
                </p:oleObj>
              </mc:Choice>
              <mc:Fallback>
                <p:oleObj name="Equation" r:id="rId5" imgW="543528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81" y="1546759"/>
                        <a:ext cx="7954111" cy="21188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4820670" y="4765502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4965480" y="617547"/>
            <a:ext cx="4003685" cy="1485150"/>
            <a:chOff x="4605557" y="1267870"/>
            <a:chExt cx="4003685" cy="1485150"/>
          </a:xfrm>
        </p:grpSpPr>
        <p:grpSp>
          <p:nvGrpSpPr>
            <p:cNvPr id="6" name="Group 28"/>
            <p:cNvGrpSpPr>
              <a:grpSpLocks/>
            </p:cNvGrpSpPr>
            <p:nvPr/>
          </p:nvGrpSpPr>
          <p:grpSpPr bwMode="auto">
            <a:xfrm>
              <a:off x="7514142" y="1665427"/>
              <a:ext cx="1095100" cy="551191"/>
              <a:chOff x="3452" y="2038"/>
              <a:chExt cx="961" cy="362"/>
            </a:xfrm>
          </p:grpSpPr>
          <p:grpSp>
            <p:nvGrpSpPr>
              <p:cNvPr id="7" name="Group 29"/>
              <p:cNvGrpSpPr>
                <a:grpSpLocks/>
              </p:cNvGrpSpPr>
              <p:nvPr/>
            </p:nvGrpSpPr>
            <p:grpSpPr bwMode="auto">
              <a:xfrm>
                <a:off x="3452" y="2223"/>
                <a:ext cx="961" cy="177"/>
                <a:chOff x="768" y="1392"/>
                <a:chExt cx="4059" cy="1215"/>
              </a:xfrm>
            </p:grpSpPr>
            <p:sp>
              <p:nvSpPr>
                <p:cNvPr id="9" name="Freeform 30"/>
                <p:cNvSpPr>
                  <a:spLocks/>
                </p:cNvSpPr>
                <p:nvPr/>
              </p:nvSpPr>
              <p:spPr bwMode="auto">
                <a:xfrm>
                  <a:off x="768" y="1392"/>
                  <a:ext cx="2649" cy="1215"/>
                </a:xfrm>
                <a:custGeom>
                  <a:avLst/>
                  <a:gdLst>
                    <a:gd name="T0" fmla="*/ 12 w 2649"/>
                    <a:gd name="T1" fmla="*/ 1 h 2410"/>
                    <a:gd name="T2" fmla="*/ 72 w 2649"/>
                    <a:gd name="T3" fmla="*/ 1 h 2410"/>
                    <a:gd name="T4" fmla="*/ 134 w 2649"/>
                    <a:gd name="T5" fmla="*/ 1 h 2410"/>
                    <a:gd name="T6" fmla="*/ 195 w 2649"/>
                    <a:gd name="T7" fmla="*/ 1 h 2410"/>
                    <a:gd name="T8" fmla="*/ 255 w 2649"/>
                    <a:gd name="T9" fmla="*/ 1 h 2410"/>
                    <a:gd name="T10" fmla="*/ 315 w 2649"/>
                    <a:gd name="T11" fmla="*/ 1 h 2410"/>
                    <a:gd name="T12" fmla="*/ 375 w 2649"/>
                    <a:gd name="T13" fmla="*/ 0 h 2410"/>
                    <a:gd name="T14" fmla="*/ 435 w 2649"/>
                    <a:gd name="T15" fmla="*/ 1 h 2410"/>
                    <a:gd name="T16" fmla="*/ 497 w 2649"/>
                    <a:gd name="T17" fmla="*/ 1 h 2410"/>
                    <a:gd name="T18" fmla="*/ 557 w 2649"/>
                    <a:gd name="T19" fmla="*/ 1 h 2410"/>
                    <a:gd name="T20" fmla="*/ 618 w 2649"/>
                    <a:gd name="T21" fmla="*/ 1 h 2410"/>
                    <a:gd name="T22" fmla="*/ 678 w 2649"/>
                    <a:gd name="T23" fmla="*/ 1 h 2410"/>
                    <a:gd name="T24" fmla="*/ 738 w 2649"/>
                    <a:gd name="T25" fmla="*/ 1 h 2410"/>
                    <a:gd name="T26" fmla="*/ 800 w 2649"/>
                    <a:gd name="T27" fmla="*/ 1 h 2410"/>
                    <a:gd name="T28" fmla="*/ 860 w 2649"/>
                    <a:gd name="T29" fmla="*/ 1 h 2410"/>
                    <a:gd name="T30" fmla="*/ 920 w 2649"/>
                    <a:gd name="T31" fmla="*/ 1 h 2410"/>
                    <a:gd name="T32" fmla="*/ 981 w 2649"/>
                    <a:gd name="T33" fmla="*/ 1 h 2410"/>
                    <a:gd name="T34" fmla="*/ 1041 w 2649"/>
                    <a:gd name="T35" fmla="*/ 1 h 2410"/>
                    <a:gd name="T36" fmla="*/ 1101 w 2649"/>
                    <a:gd name="T37" fmla="*/ 1 h 2410"/>
                    <a:gd name="T38" fmla="*/ 1163 w 2649"/>
                    <a:gd name="T39" fmla="*/ 1 h 2410"/>
                    <a:gd name="T40" fmla="*/ 1223 w 2649"/>
                    <a:gd name="T41" fmla="*/ 1 h 2410"/>
                    <a:gd name="T42" fmla="*/ 1283 w 2649"/>
                    <a:gd name="T43" fmla="*/ 1 h 2410"/>
                    <a:gd name="T44" fmla="*/ 1344 w 2649"/>
                    <a:gd name="T45" fmla="*/ 1 h 2410"/>
                    <a:gd name="T46" fmla="*/ 1404 w 2649"/>
                    <a:gd name="T47" fmla="*/ 1 h 2410"/>
                    <a:gd name="T48" fmla="*/ 1464 w 2649"/>
                    <a:gd name="T49" fmla="*/ 1 h 2410"/>
                    <a:gd name="T50" fmla="*/ 1526 w 2649"/>
                    <a:gd name="T51" fmla="*/ 1 h 2410"/>
                    <a:gd name="T52" fmla="*/ 1586 w 2649"/>
                    <a:gd name="T53" fmla="*/ 1 h 2410"/>
                    <a:gd name="T54" fmla="*/ 1646 w 2649"/>
                    <a:gd name="T55" fmla="*/ 1 h 2410"/>
                    <a:gd name="T56" fmla="*/ 1707 w 2649"/>
                    <a:gd name="T57" fmla="*/ 1 h 2410"/>
                    <a:gd name="T58" fmla="*/ 1767 w 2649"/>
                    <a:gd name="T59" fmla="*/ 1 h 2410"/>
                    <a:gd name="T60" fmla="*/ 1829 w 2649"/>
                    <a:gd name="T61" fmla="*/ 1 h 2410"/>
                    <a:gd name="T62" fmla="*/ 1889 w 2649"/>
                    <a:gd name="T63" fmla="*/ 0 h 2410"/>
                    <a:gd name="T64" fmla="*/ 1949 w 2649"/>
                    <a:gd name="T65" fmla="*/ 1 h 2410"/>
                    <a:gd name="T66" fmla="*/ 2009 w 2649"/>
                    <a:gd name="T67" fmla="*/ 1 h 2410"/>
                    <a:gd name="T68" fmla="*/ 2070 w 2649"/>
                    <a:gd name="T69" fmla="*/ 1 h 2410"/>
                    <a:gd name="T70" fmla="*/ 2130 w 2649"/>
                    <a:gd name="T71" fmla="*/ 1 h 2410"/>
                    <a:gd name="T72" fmla="*/ 2192 w 2649"/>
                    <a:gd name="T73" fmla="*/ 1 h 2410"/>
                    <a:gd name="T74" fmla="*/ 2252 w 2649"/>
                    <a:gd name="T75" fmla="*/ 1 h 2410"/>
                    <a:gd name="T76" fmla="*/ 2312 w 2649"/>
                    <a:gd name="T77" fmla="*/ 1 h 2410"/>
                    <a:gd name="T78" fmla="*/ 2372 w 2649"/>
                    <a:gd name="T79" fmla="*/ 1 h 2410"/>
                    <a:gd name="T80" fmla="*/ 2432 w 2649"/>
                    <a:gd name="T81" fmla="*/ 1 h 2410"/>
                    <a:gd name="T82" fmla="*/ 2495 w 2649"/>
                    <a:gd name="T83" fmla="*/ 1 h 2410"/>
                    <a:gd name="T84" fmla="*/ 2555 w 2649"/>
                    <a:gd name="T85" fmla="*/ 1 h 2410"/>
                    <a:gd name="T86" fmla="*/ 2615 w 2649"/>
                    <a:gd name="T87" fmla="*/ 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28575">
                  <a:solidFill>
                    <a:srgbClr val="6600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" name="Freeform 31"/>
                <p:cNvSpPr>
                  <a:spLocks/>
                </p:cNvSpPr>
                <p:nvPr/>
              </p:nvSpPr>
              <p:spPr bwMode="auto">
                <a:xfrm>
                  <a:off x="3414" y="1996"/>
                  <a:ext cx="1413" cy="611"/>
                </a:xfrm>
                <a:custGeom>
                  <a:avLst/>
                  <a:gdLst>
                    <a:gd name="T0" fmla="*/ 0 w 1413"/>
                    <a:gd name="T1" fmla="*/ 1 h 1212"/>
                    <a:gd name="T2" fmla="*/ 20 w 1413"/>
                    <a:gd name="T3" fmla="*/ 1 h 1212"/>
                    <a:gd name="T4" fmla="*/ 41 w 1413"/>
                    <a:gd name="T5" fmla="*/ 1 h 1212"/>
                    <a:gd name="T6" fmla="*/ 60 w 1413"/>
                    <a:gd name="T7" fmla="*/ 1 h 1212"/>
                    <a:gd name="T8" fmla="*/ 81 w 1413"/>
                    <a:gd name="T9" fmla="*/ 1 h 1212"/>
                    <a:gd name="T10" fmla="*/ 101 w 1413"/>
                    <a:gd name="T11" fmla="*/ 1 h 1212"/>
                    <a:gd name="T12" fmla="*/ 122 w 1413"/>
                    <a:gd name="T13" fmla="*/ 1 h 1212"/>
                    <a:gd name="T14" fmla="*/ 143 w 1413"/>
                    <a:gd name="T15" fmla="*/ 1 h 1212"/>
                    <a:gd name="T16" fmla="*/ 162 w 1413"/>
                    <a:gd name="T17" fmla="*/ 1 h 1212"/>
                    <a:gd name="T18" fmla="*/ 183 w 1413"/>
                    <a:gd name="T19" fmla="*/ 1 h 1212"/>
                    <a:gd name="T20" fmla="*/ 203 w 1413"/>
                    <a:gd name="T21" fmla="*/ 1 h 1212"/>
                    <a:gd name="T22" fmla="*/ 224 w 1413"/>
                    <a:gd name="T23" fmla="*/ 1 h 1212"/>
                    <a:gd name="T24" fmla="*/ 245 w 1413"/>
                    <a:gd name="T25" fmla="*/ 1 h 1212"/>
                    <a:gd name="T26" fmla="*/ 264 w 1413"/>
                    <a:gd name="T27" fmla="*/ 1 h 1212"/>
                    <a:gd name="T28" fmla="*/ 285 w 1413"/>
                    <a:gd name="T29" fmla="*/ 1 h 1212"/>
                    <a:gd name="T30" fmla="*/ 305 w 1413"/>
                    <a:gd name="T31" fmla="*/ 1 h 1212"/>
                    <a:gd name="T32" fmla="*/ 326 w 1413"/>
                    <a:gd name="T33" fmla="*/ 1 h 1212"/>
                    <a:gd name="T34" fmla="*/ 347 w 1413"/>
                    <a:gd name="T35" fmla="*/ 1 h 1212"/>
                    <a:gd name="T36" fmla="*/ 366 w 1413"/>
                    <a:gd name="T37" fmla="*/ 1 h 1212"/>
                    <a:gd name="T38" fmla="*/ 387 w 1413"/>
                    <a:gd name="T39" fmla="*/ 1 h 1212"/>
                    <a:gd name="T40" fmla="*/ 407 w 1413"/>
                    <a:gd name="T41" fmla="*/ 1 h 1212"/>
                    <a:gd name="T42" fmla="*/ 428 w 1413"/>
                    <a:gd name="T43" fmla="*/ 1 h 1212"/>
                    <a:gd name="T44" fmla="*/ 447 w 1413"/>
                    <a:gd name="T45" fmla="*/ 1 h 1212"/>
                    <a:gd name="T46" fmla="*/ 468 w 1413"/>
                    <a:gd name="T47" fmla="*/ 1 h 1212"/>
                    <a:gd name="T48" fmla="*/ 489 w 1413"/>
                    <a:gd name="T49" fmla="*/ 1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28575">
                  <a:solidFill>
                    <a:srgbClr val="6600CC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aphicFrame>
            <p:nvGraphicFramePr>
              <p:cNvPr id="8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38688346"/>
                  </p:ext>
                </p:extLst>
              </p:nvPr>
            </p:nvGraphicFramePr>
            <p:xfrm>
              <a:off x="3867" y="2038"/>
              <a:ext cx="464" cy="1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0976" name="Equation" r:id="rId7" imgW="304560" imgH="177480" progId="Equation.3">
                      <p:embed/>
                    </p:oleObj>
                  </mc:Choice>
                  <mc:Fallback>
                    <p:oleObj name="Equation" r:id="rId7" imgW="30456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67" y="2038"/>
                            <a:ext cx="464" cy="192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cxnSp>
          <p:nvCxnSpPr>
            <p:cNvPr id="11" name="Straight Arrow Connector 10"/>
            <p:cNvCxnSpPr/>
            <p:nvPr/>
          </p:nvCxnSpPr>
          <p:spPr>
            <a:xfrm flipV="1">
              <a:off x="8014821" y="1521329"/>
              <a:ext cx="1" cy="429472"/>
            </a:xfrm>
            <a:prstGeom prst="straightConnector1">
              <a:avLst/>
            </a:prstGeom>
            <a:ln w="19050">
              <a:solidFill>
                <a:srgbClr val="66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Cube 12"/>
            <p:cNvSpPr/>
            <p:nvPr/>
          </p:nvSpPr>
          <p:spPr bwMode="auto">
            <a:xfrm flipH="1">
              <a:off x="6115050" y="1402556"/>
              <a:ext cx="1344613" cy="1246187"/>
            </a:xfrm>
            <a:prstGeom prst="cube">
              <a:avLst/>
            </a:prstGeom>
            <a:solidFill>
              <a:srgbClr val="BBE0E3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3" name="Group 29"/>
            <p:cNvGrpSpPr>
              <a:grpSpLocks/>
            </p:cNvGrpSpPr>
            <p:nvPr/>
          </p:nvGrpSpPr>
          <p:grpSpPr bwMode="auto">
            <a:xfrm>
              <a:off x="5186635" y="1765249"/>
              <a:ext cx="1094933" cy="269328"/>
              <a:chOff x="768" y="1392"/>
              <a:chExt cx="4059" cy="1215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768" y="1392"/>
                <a:ext cx="2649" cy="1215"/>
              </a:xfrm>
              <a:custGeom>
                <a:avLst/>
                <a:gdLst>
                  <a:gd name="T0" fmla="*/ 12 w 2649"/>
                  <a:gd name="T1" fmla="*/ 1 h 2410"/>
                  <a:gd name="T2" fmla="*/ 72 w 2649"/>
                  <a:gd name="T3" fmla="*/ 1 h 2410"/>
                  <a:gd name="T4" fmla="*/ 134 w 2649"/>
                  <a:gd name="T5" fmla="*/ 1 h 2410"/>
                  <a:gd name="T6" fmla="*/ 195 w 2649"/>
                  <a:gd name="T7" fmla="*/ 1 h 2410"/>
                  <a:gd name="T8" fmla="*/ 255 w 2649"/>
                  <a:gd name="T9" fmla="*/ 1 h 2410"/>
                  <a:gd name="T10" fmla="*/ 315 w 2649"/>
                  <a:gd name="T11" fmla="*/ 1 h 2410"/>
                  <a:gd name="T12" fmla="*/ 375 w 2649"/>
                  <a:gd name="T13" fmla="*/ 0 h 2410"/>
                  <a:gd name="T14" fmla="*/ 435 w 2649"/>
                  <a:gd name="T15" fmla="*/ 1 h 2410"/>
                  <a:gd name="T16" fmla="*/ 497 w 2649"/>
                  <a:gd name="T17" fmla="*/ 1 h 2410"/>
                  <a:gd name="T18" fmla="*/ 557 w 2649"/>
                  <a:gd name="T19" fmla="*/ 1 h 2410"/>
                  <a:gd name="T20" fmla="*/ 618 w 2649"/>
                  <a:gd name="T21" fmla="*/ 1 h 2410"/>
                  <a:gd name="T22" fmla="*/ 678 w 2649"/>
                  <a:gd name="T23" fmla="*/ 1 h 2410"/>
                  <a:gd name="T24" fmla="*/ 738 w 2649"/>
                  <a:gd name="T25" fmla="*/ 1 h 2410"/>
                  <a:gd name="T26" fmla="*/ 800 w 2649"/>
                  <a:gd name="T27" fmla="*/ 1 h 2410"/>
                  <a:gd name="T28" fmla="*/ 860 w 2649"/>
                  <a:gd name="T29" fmla="*/ 1 h 2410"/>
                  <a:gd name="T30" fmla="*/ 920 w 2649"/>
                  <a:gd name="T31" fmla="*/ 1 h 2410"/>
                  <a:gd name="T32" fmla="*/ 981 w 2649"/>
                  <a:gd name="T33" fmla="*/ 1 h 2410"/>
                  <a:gd name="T34" fmla="*/ 1041 w 2649"/>
                  <a:gd name="T35" fmla="*/ 1 h 2410"/>
                  <a:gd name="T36" fmla="*/ 1101 w 2649"/>
                  <a:gd name="T37" fmla="*/ 1 h 2410"/>
                  <a:gd name="T38" fmla="*/ 1163 w 2649"/>
                  <a:gd name="T39" fmla="*/ 1 h 2410"/>
                  <a:gd name="T40" fmla="*/ 1223 w 2649"/>
                  <a:gd name="T41" fmla="*/ 1 h 2410"/>
                  <a:gd name="T42" fmla="*/ 1283 w 2649"/>
                  <a:gd name="T43" fmla="*/ 1 h 2410"/>
                  <a:gd name="T44" fmla="*/ 1344 w 2649"/>
                  <a:gd name="T45" fmla="*/ 1 h 2410"/>
                  <a:gd name="T46" fmla="*/ 1404 w 2649"/>
                  <a:gd name="T47" fmla="*/ 1 h 2410"/>
                  <a:gd name="T48" fmla="*/ 1464 w 2649"/>
                  <a:gd name="T49" fmla="*/ 1 h 2410"/>
                  <a:gd name="T50" fmla="*/ 1526 w 2649"/>
                  <a:gd name="T51" fmla="*/ 1 h 2410"/>
                  <a:gd name="T52" fmla="*/ 1586 w 2649"/>
                  <a:gd name="T53" fmla="*/ 1 h 2410"/>
                  <a:gd name="T54" fmla="*/ 1646 w 2649"/>
                  <a:gd name="T55" fmla="*/ 1 h 2410"/>
                  <a:gd name="T56" fmla="*/ 1707 w 2649"/>
                  <a:gd name="T57" fmla="*/ 1 h 2410"/>
                  <a:gd name="T58" fmla="*/ 1767 w 2649"/>
                  <a:gd name="T59" fmla="*/ 1 h 2410"/>
                  <a:gd name="T60" fmla="*/ 1829 w 2649"/>
                  <a:gd name="T61" fmla="*/ 1 h 2410"/>
                  <a:gd name="T62" fmla="*/ 1889 w 2649"/>
                  <a:gd name="T63" fmla="*/ 0 h 2410"/>
                  <a:gd name="T64" fmla="*/ 1949 w 2649"/>
                  <a:gd name="T65" fmla="*/ 1 h 2410"/>
                  <a:gd name="T66" fmla="*/ 2009 w 2649"/>
                  <a:gd name="T67" fmla="*/ 1 h 2410"/>
                  <a:gd name="T68" fmla="*/ 2070 w 2649"/>
                  <a:gd name="T69" fmla="*/ 1 h 2410"/>
                  <a:gd name="T70" fmla="*/ 2130 w 2649"/>
                  <a:gd name="T71" fmla="*/ 1 h 2410"/>
                  <a:gd name="T72" fmla="*/ 2192 w 2649"/>
                  <a:gd name="T73" fmla="*/ 1 h 2410"/>
                  <a:gd name="T74" fmla="*/ 2252 w 2649"/>
                  <a:gd name="T75" fmla="*/ 1 h 2410"/>
                  <a:gd name="T76" fmla="*/ 2312 w 2649"/>
                  <a:gd name="T77" fmla="*/ 1 h 2410"/>
                  <a:gd name="T78" fmla="*/ 2372 w 2649"/>
                  <a:gd name="T79" fmla="*/ 1 h 2410"/>
                  <a:gd name="T80" fmla="*/ 2432 w 2649"/>
                  <a:gd name="T81" fmla="*/ 1 h 2410"/>
                  <a:gd name="T82" fmla="*/ 2495 w 2649"/>
                  <a:gd name="T83" fmla="*/ 1 h 2410"/>
                  <a:gd name="T84" fmla="*/ 2555 w 2649"/>
                  <a:gd name="T85" fmla="*/ 1 h 2410"/>
                  <a:gd name="T86" fmla="*/ 2615 w 2649"/>
                  <a:gd name="T87" fmla="*/ 1 h 241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649"/>
                  <a:gd name="T133" fmla="*/ 0 h 2410"/>
                  <a:gd name="T134" fmla="*/ 2649 w 2649"/>
                  <a:gd name="T135" fmla="*/ 2410 h 241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649" h="2410">
                    <a:moveTo>
                      <a:pt x="0" y="1198"/>
                    </a:moveTo>
                    <a:lnTo>
                      <a:pt x="12" y="1130"/>
                    </a:lnTo>
                    <a:lnTo>
                      <a:pt x="43" y="979"/>
                    </a:lnTo>
                    <a:lnTo>
                      <a:pt x="72" y="833"/>
                    </a:lnTo>
                    <a:lnTo>
                      <a:pt x="103" y="691"/>
                    </a:lnTo>
                    <a:lnTo>
                      <a:pt x="134" y="558"/>
                    </a:lnTo>
                    <a:lnTo>
                      <a:pt x="163" y="437"/>
                    </a:lnTo>
                    <a:lnTo>
                      <a:pt x="195" y="326"/>
                    </a:lnTo>
                    <a:lnTo>
                      <a:pt x="224" y="230"/>
                    </a:lnTo>
                    <a:lnTo>
                      <a:pt x="255" y="149"/>
                    </a:lnTo>
                    <a:lnTo>
                      <a:pt x="284" y="83"/>
                    </a:lnTo>
                    <a:lnTo>
                      <a:pt x="315" y="36"/>
                    </a:lnTo>
                    <a:lnTo>
                      <a:pt x="346" y="9"/>
                    </a:lnTo>
                    <a:lnTo>
                      <a:pt x="375" y="0"/>
                    </a:lnTo>
                    <a:lnTo>
                      <a:pt x="406" y="9"/>
                    </a:lnTo>
                    <a:lnTo>
                      <a:pt x="435" y="36"/>
                    </a:lnTo>
                    <a:lnTo>
                      <a:pt x="466" y="83"/>
                    </a:lnTo>
                    <a:lnTo>
                      <a:pt x="497" y="149"/>
                    </a:lnTo>
                    <a:lnTo>
                      <a:pt x="526" y="230"/>
                    </a:lnTo>
                    <a:lnTo>
                      <a:pt x="557" y="326"/>
                    </a:lnTo>
                    <a:lnTo>
                      <a:pt x="587" y="437"/>
                    </a:lnTo>
                    <a:lnTo>
                      <a:pt x="618" y="558"/>
                    </a:lnTo>
                    <a:lnTo>
                      <a:pt x="649" y="691"/>
                    </a:lnTo>
                    <a:lnTo>
                      <a:pt x="678" y="833"/>
                    </a:lnTo>
                    <a:lnTo>
                      <a:pt x="709" y="979"/>
                    </a:lnTo>
                    <a:lnTo>
                      <a:pt x="738" y="1130"/>
                    </a:lnTo>
                    <a:lnTo>
                      <a:pt x="769" y="1280"/>
                    </a:lnTo>
                    <a:lnTo>
                      <a:pt x="800" y="1431"/>
                    </a:lnTo>
                    <a:lnTo>
                      <a:pt x="829" y="1577"/>
                    </a:lnTo>
                    <a:lnTo>
                      <a:pt x="860" y="1719"/>
                    </a:lnTo>
                    <a:lnTo>
                      <a:pt x="889" y="1852"/>
                    </a:lnTo>
                    <a:lnTo>
                      <a:pt x="920" y="1973"/>
                    </a:lnTo>
                    <a:lnTo>
                      <a:pt x="950" y="2084"/>
                    </a:lnTo>
                    <a:lnTo>
                      <a:pt x="981" y="2180"/>
                    </a:lnTo>
                    <a:lnTo>
                      <a:pt x="1012" y="2261"/>
                    </a:lnTo>
                    <a:lnTo>
                      <a:pt x="1041" y="2327"/>
                    </a:lnTo>
                    <a:lnTo>
                      <a:pt x="1072" y="2374"/>
                    </a:lnTo>
                    <a:lnTo>
                      <a:pt x="1101" y="2401"/>
                    </a:lnTo>
                    <a:lnTo>
                      <a:pt x="1132" y="2410"/>
                    </a:lnTo>
                    <a:lnTo>
                      <a:pt x="1163" y="2401"/>
                    </a:lnTo>
                    <a:lnTo>
                      <a:pt x="1192" y="2374"/>
                    </a:lnTo>
                    <a:lnTo>
                      <a:pt x="1223" y="2327"/>
                    </a:lnTo>
                    <a:lnTo>
                      <a:pt x="1252" y="2261"/>
                    </a:lnTo>
                    <a:lnTo>
                      <a:pt x="1283" y="2180"/>
                    </a:lnTo>
                    <a:lnTo>
                      <a:pt x="1314" y="2084"/>
                    </a:lnTo>
                    <a:lnTo>
                      <a:pt x="1344" y="1973"/>
                    </a:lnTo>
                    <a:lnTo>
                      <a:pt x="1375" y="1852"/>
                    </a:lnTo>
                    <a:lnTo>
                      <a:pt x="1404" y="1719"/>
                    </a:lnTo>
                    <a:lnTo>
                      <a:pt x="1435" y="1577"/>
                    </a:lnTo>
                    <a:lnTo>
                      <a:pt x="1464" y="1431"/>
                    </a:lnTo>
                    <a:lnTo>
                      <a:pt x="1495" y="1280"/>
                    </a:lnTo>
                    <a:lnTo>
                      <a:pt x="1526" y="1130"/>
                    </a:lnTo>
                    <a:lnTo>
                      <a:pt x="1555" y="979"/>
                    </a:lnTo>
                    <a:lnTo>
                      <a:pt x="1586" y="833"/>
                    </a:lnTo>
                    <a:lnTo>
                      <a:pt x="1615" y="691"/>
                    </a:lnTo>
                    <a:lnTo>
                      <a:pt x="1646" y="558"/>
                    </a:lnTo>
                    <a:lnTo>
                      <a:pt x="1677" y="437"/>
                    </a:lnTo>
                    <a:lnTo>
                      <a:pt x="1707" y="326"/>
                    </a:lnTo>
                    <a:lnTo>
                      <a:pt x="1738" y="230"/>
                    </a:lnTo>
                    <a:lnTo>
                      <a:pt x="1767" y="149"/>
                    </a:lnTo>
                    <a:lnTo>
                      <a:pt x="1798" y="83"/>
                    </a:lnTo>
                    <a:lnTo>
                      <a:pt x="1829" y="36"/>
                    </a:lnTo>
                    <a:lnTo>
                      <a:pt x="1858" y="9"/>
                    </a:lnTo>
                    <a:lnTo>
                      <a:pt x="1889" y="0"/>
                    </a:lnTo>
                    <a:lnTo>
                      <a:pt x="1918" y="9"/>
                    </a:lnTo>
                    <a:lnTo>
                      <a:pt x="1949" y="36"/>
                    </a:lnTo>
                    <a:lnTo>
                      <a:pt x="1980" y="83"/>
                    </a:lnTo>
                    <a:lnTo>
                      <a:pt x="2009" y="149"/>
                    </a:lnTo>
                    <a:lnTo>
                      <a:pt x="2040" y="230"/>
                    </a:lnTo>
                    <a:lnTo>
                      <a:pt x="2070" y="326"/>
                    </a:lnTo>
                    <a:lnTo>
                      <a:pt x="2101" y="437"/>
                    </a:lnTo>
                    <a:lnTo>
                      <a:pt x="2130" y="558"/>
                    </a:lnTo>
                    <a:lnTo>
                      <a:pt x="2161" y="691"/>
                    </a:lnTo>
                    <a:lnTo>
                      <a:pt x="2192" y="833"/>
                    </a:lnTo>
                    <a:lnTo>
                      <a:pt x="2221" y="979"/>
                    </a:lnTo>
                    <a:lnTo>
                      <a:pt x="2252" y="1130"/>
                    </a:lnTo>
                    <a:lnTo>
                      <a:pt x="2281" y="1280"/>
                    </a:lnTo>
                    <a:lnTo>
                      <a:pt x="2312" y="1431"/>
                    </a:lnTo>
                    <a:lnTo>
                      <a:pt x="2343" y="1577"/>
                    </a:lnTo>
                    <a:lnTo>
                      <a:pt x="2372" y="1719"/>
                    </a:lnTo>
                    <a:lnTo>
                      <a:pt x="2403" y="1852"/>
                    </a:lnTo>
                    <a:lnTo>
                      <a:pt x="2432" y="1973"/>
                    </a:lnTo>
                    <a:lnTo>
                      <a:pt x="2464" y="2084"/>
                    </a:lnTo>
                    <a:lnTo>
                      <a:pt x="2495" y="2180"/>
                    </a:lnTo>
                    <a:lnTo>
                      <a:pt x="2524" y="2261"/>
                    </a:lnTo>
                    <a:lnTo>
                      <a:pt x="2555" y="2327"/>
                    </a:lnTo>
                    <a:lnTo>
                      <a:pt x="2584" y="2374"/>
                    </a:lnTo>
                    <a:lnTo>
                      <a:pt x="2615" y="2401"/>
                    </a:lnTo>
                    <a:lnTo>
                      <a:pt x="2649" y="2408"/>
                    </a:lnTo>
                  </a:path>
                </a:pathLst>
              </a:cu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Freeform 31"/>
              <p:cNvSpPr>
                <a:spLocks/>
              </p:cNvSpPr>
              <p:nvPr/>
            </p:nvSpPr>
            <p:spPr bwMode="auto">
              <a:xfrm>
                <a:off x="3414" y="1996"/>
                <a:ext cx="1413" cy="611"/>
              </a:xfrm>
              <a:custGeom>
                <a:avLst/>
                <a:gdLst>
                  <a:gd name="T0" fmla="*/ 0 w 1413"/>
                  <a:gd name="T1" fmla="*/ 1 h 1212"/>
                  <a:gd name="T2" fmla="*/ 20 w 1413"/>
                  <a:gd name="T3" fmla="*/ 1 h 1212"/>
                  <a:gd name="T4" fmla="*/ 41 w 1413"/>
                  <a:gd name="T5" fmla="*/ 1 h 1212"/>
                  <a:gd name="T6" fmla="*/ 60 w 1413"/>
                  <a:gd name="T7" fmla="*/ 1 h 1212"/>
                  <a:gd name="T8" fmla="*/ 81 w 1413"/>
                  <a:gd name="T9" fmla="*/ 1 h 1212"/>
                  <a:gd name="T10" fmla="*/ 101 w 1413"/>
                  <a:gd name="T11" fmla="*/ 1 h 1212"/>
                  <a:gd name="T12" fmla="*/ 122 w 1413"/>
                  <a:gd name="T13" fmla="*/ 1 h 1212"/>
                  <a:gd name="T14" fmla="*/ 143 w 1413"/>
                  <a:gd name="T15" fmla="*/ 1 h 1212"/>
                  <a:gd name="T16" fmla="*/ 162 w 1413"/>
                  <a:gd name="T17" fmla="*/ 1 h 1212"/>
                  <a:gd name="T18" fmla="*/ 183 w 1413"/>
                  <a:gd name="T19" fmla="*/ 1 h 1212"/>
                  <a:gd name="T20" fmla="*/ 203 w 1413"/>
                  <a:gd name="T21" fmla="*/ 1 h 1212"/>
                  <a:gd name="T22" fmla="*/ 224 w 1413"/>
                  <a:gd name="T23" fmla="*/ 1 h 1212"/>
                  <a:gd name="T24" fmla="*/ 245 w 1413"/>
                  <a:gd name="T25" fmla="*/ 1 h 1212"/>
                  <a:gd name="T26" fmla="*/ 264 w 1413"/>
                  <a:gd name="T27" fmla="*/ 1 h 1212"/>
                  <a:gd name="T28" fmla="*/ 285 w 1413"/>
                  <a:gd name="T29" fmla="*/ 1 h 1212"/>
                  <a:gd name="T30" fmla="*/ 305 w 1413"/>
                  <a:gd name="T31" fmla="*/ 1 h 1212"/>
                  <a:gd name="T32" fmla="*/ 326 w 1413"/>
                  <a:gd name="T33" fmla="*/ 1 h 1212"/>
                  <a:gd name="T34" fmla="*/ 347 w 1413"/>
                  <a:gd name="T35" fmla="*/ 1 h 1212"/>
                  <a:gd name="T36" fmla="*/ 366 w 1413"/>
                  <a:gd name="T37" fmla="*/ 1 h 1212"/>
                  <a:gd name="T38" fmla="*/ 387 w 1413"/>
                  <a:gd name="T39" fmla="*/ 1 h 1212"/>
                  <a:gd name="T40" fmla="*/ 407 w 1413"/>
                  <a:gd name="T41" fmla="*/ 1 h 1212"/>
                  <a:gd name="T42" fmla="*/ 428 w 1413"/>
                  <a:gd name="T43" fmla="*/ 1 h 1212"/>
                  <a:gd name="T44" fmla="*/ 447 w 1413"/>
                  <a:gd name="T45" fmla="*/ 1 h 1212"/>
                  <a:gd name="T46" fmla="*/ 468 w 1413"/>
                  <a:gd name="T47" fmla="*/ 1 h 1212"/>
                  <a:gd name="T48" fmla="*/ 489 w 1413"/>
                  <a:gd name="T49" fmla="*/ 1 h 1212"/>
                  <a:gd name="T50" fmla="*/ 544 w 1413"/>
                  <a:gd name="T51" fmla="*/ 0 h 1212"/>
                  <a:gd name="T52" fmla="*/ 1413 w 1413"/>
                  <a:gd name="T53" fmla="*/ 0 h 121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413"/>
                  <a:gd name="T82" fmla="*/ 0 h 1212"/>
                  <a:gd name="T83" fmla="*/ 1413 w 1413"/>
                  <a:gd name="T84" fmla="*/ 1212 h 121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413" h="1212">
                    <a:moveTo>
                      <a:pt x="0" y="1212"/>
                    </a:moveTo>
                    <a:lnTo>
                      <a:pt x="20" y="1208"/>
                    </a:lnTo>
                    <a:lnTo>
                      <a:pt x="41" y="1194"/>
                    </a:lnTo>
                    <a:lnTo>
                      <a:pt x="60" y="1170"/>
                    </a:lnTo>
                    <a:lnTo>
                      <a:pt x="81" y="1138"/>
                    </a:lnTo>
                    <a:lnTo>
                      <a:pt x="101" y="1097"/>
                    </a:lnTo>
                    <a:lnTo>
                      <a:pt x="122" y="1049"/>
                    </a:lnTo>
                    <a:lnTo>
                      <a:pt x="143" y="994"/>
                    </a:lnTo>
                    <a:lnTo>
                      <a:pt x="162" y="933"/>
                    </a:lnTo>
                    <a:lnTo>
                      <a:pt x="183" y="867"/>
                    </a:lnTo>
                    <a:lnTo>
                      <a:pt x="203" y="796"/>
                    </a:lnTo>
                    <a:lnTo>
                      <a:pt x="224" y="723"/>
                    </a:lnTo>
                    <a:lnTo>
                      <a:pt x="245" y="648"/>
                    </a:lnTo>
                    <a:lnTo>
                      <a:pt x="264" y="572"/>
                    </a:lnTo>
                    <a:lnTo>
                      <a:pt x="285" y="497"/>
                    </a:lnTo>
                    <a:lnTo>
                      <a:pt x="305" y="424"/>
                    </a:lnTo>
                    <a:lnTo>
                      <a:pt x="326" y="353"/>
                    </a:lnTo>
                    <a:lnTo>
                      <a:pt x="347" y="287"/>
                    </a:lnTo>
                    <a:lnTo>
                      <a:pt x="366" y="226"/>
                    </a:lnTo>
                    <a:lnTo>
                      <a:pt x="387" y="171"/>
                    </a:lnTo>
                    <a:lnTo>
                      <a:pt x="407" y="123"/>
                    </a:lnTo>
                    <a:lnTo>
                      <a:pt x="428" y="82"/>
                    </a:lnTo>
                    <a:lnTo>
                      <a:pt x="447" y="50"/>
                    </a:lnTo>
                    <a:lnTo>
                      <a:pt x="468" y="26"/>
                    </a:lnTo>
                    <a:lnTo>
                      <a:pt x="489" y="12"/>
                    </a:lnTo>
                    <a:lnTo>
                      <a:pt x="544" y="0"/>
                    </a:lnTo>
                    <a:lnTo>
                      <a:pt x="1413" y="0"/>
                    </a:lnTo>
                  </a:path>
                </a:pathLst>
              </a:custGeom>
              <a:noFill/>
              <a:ln w="57150">
                <a:solidFill>
                  <a:srgbClr val="FF33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aphicFrame>
          <p:nvGraphicFramePr>
            <p:cNvPr id="24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66219998"/>
                </p:ext>
              </p:extLst>
            </p:nvPr>
          </p:nvGraphicFramePr>
          <p:xfrm>
            <a:off x="4605557" y="1791117"/>
            <a:ext cx="431878" cy="3390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77" name="Equation" r:id="rId9" imgW="241200" imgH="177480" progId="Equation.3">
                    <p:embed/>
                  </p:oleObj>
                </mc:Choice>
                <mc:Fallback>
                  <p:oleObj name="Equation" r:id="rId9" imgW="24120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05557" y="1791117"/>
                          <a:ext cx="431878" cy="33902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411233"/>
                </p:ext>
              </p:extLst>
            </p:nvPr>
          </p:nvGraphicFramePr>
          <p:xfrm>
            <a:off x="4854235" y="1267870"/>
            <a:ext cx="471528" cy="4325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78" name="Equation" r:id="rId11" imgW="164880" imgH="228600" progId="Equation.3">
                    <p:embed/>
                  </p:oleObj>
                </mc:Choice>
                <mc:Fallback>
                  <p:oleObj name="Equation" r:id="rId11" imgW="1648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54235" y="1267870"/>
                          <a:ext cx="471528" cy="43259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6" name="Straight Arrow Connector 15"/>
            <p:cNvCxnSpPr/>
            <p:nvPr/>
          </p:nvCxnSpPr>
          <p:spPr bwMode="auto">
            <a:xfrm rot="5400000" flipH="1" flipV="1">
              <a:off x="5067299" y="1520031"/>
              <a:ext cx="430213" cy="1587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53"/>
            <p:cNvGrpSpPr>
              <a:grpSpLocks/>
            </p:cNvGrpSpPr>
            <p:nvPr/>
          </p:nvGrpSpPr>
          <p:grpSpPr bwMode="auto">
            <a:xfrm>
              <a:off x="5275897" y="2275069"/>
              <a:ext cx="478794" cy="477951"/>
              <a:chOff x="1793331" y="3020673"/>
              <a:chExt cx="478608" cy="477976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 rot="16200000" flipH="1">
                <a:off x="1960046" y="3026296"/>
                <a:ext cx="317516" cy="306269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20" name="Object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81440252"/>
                  </p:ext>
                </p:extLst>
              </p:nvPr>
            </p:nvGraphicFramePr>
            <p:xfrm>
              <a:off x="1793331" y="3072582"/>
              <a:ext cx="478608" cy="42606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0979" name="Equation" r:id="rId13" imgW="177480" imgH="241200" progId="Equation.3">
                      <p:embed/>
                    </p:oleObj>
                  </mc:Choice>
                  <mc:Fallback>
                    <p:oleObj name="Equation" r:id="rId13" imgW="17748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93331" y="3072582"/>
                            <a:ext cx="478608" cy="426067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8" name="Group 29"/>
            <p:cNvGrpSpPr>
              <a:grpSpLocks/>
            </p:cNvGrpSpPr>
            <p:nvPr/>
          </p:nvGrpSpPr>
          <p:grpSpPr bwMode="auto">
            <a:xfrm>
              <a:off x="5183387" y="1995473"/>
              <a:ext cx="1094933" cy="269328"/>
              <a:chOff x="768" y="1392"/>
              <a:chExt cx="4059" cy="1215"/>
            </a:xfrm>
          </p:grpSpPr>
          <p:sp>
            <p:nvSpPr>
              <p:cNvPr id="29" name="Freeform 30"/>
              <p:cNvSpPr>
                <a:spLocks/>
              </p:cNvSpPr>
              <p:nvPr/>
            </p:nvSpPr>
            <p:spPr bwMode="auto">
              <a:xfrm>
                <a:off x="768" y="1392"/>
                <a:ext cx="2649" cy="1215"/>
              </a:xfrm>
              <a:custGeom>
                <a:avLst/>
                <a:gdLst>
                  <a:gd name="T0" fmla="*/ 12 w 2649"/>
                  <a:gd name="T1" fmla="*/ 1 h 2410"/>
                  <a:gd name="T2" fmla="*/ 72 w 2649"/>
                  <a:gd name="T3" fmla="*/ 1 h 2410"/>
                  <a:gd name="T4" fmla="*/ 134 w 2649"/>
                  <a:gd name="T5" fmla="*/ 1 h 2410"/>
                  <a:gd name="T6" fmla="*/ 195 w 2649"/>
                  <a:gd name="T7" fmla="*/ 1 h 2410"/>
                  <a:gd name="T8" fmla="*/ 255 w 2649"/>
                  <a:gd name="T9" fmla="*/ 1 h 2410"/>
                  <a:gd name="T10" fmla="*/ 315 w 2649"/>
                  <a:gd name="T11" fmla="*/ 1 h 2410"/>
                  <a:gd name="T12" fmla="*/ 375 w 2649"/>
                  <a:gd name="T13" fmla="*/ 0 h 2410"/>
                  <a:gd name="T14" fmla="*/ 435 w 2649"/>
                  <a:gd name="T15" fmla="*/ 1 h 2410"/>
                  <a:gd name="T16" fmla="*/ 497 w 2649"/>
                  <a:gd name="T17" fmla="*/ 1 h 2410"/>
                  <a:gd name="T18" fmla="*/ 557 w 2649"/>
                  <a:gd name="T19" fmla="*/ 1 h 2410"/>
                  <a:gd name="T20" fmla="*/ 618 w 2649"/>
                  <a:gd name="T21" fmla="*/ 1 h 2410"/>
                  <a:gd name="T22" fmla="*/ 678 w 2649"/>
                  <a:gd name="T23" fmla="*/ 1 h 2410"/>
                  <a:gd name="T24" fmla="*/ 738 w 2649"/>
                  <a:gd name="T25" fmla="*/ 1 h 2410"/>
                  <a:gd name="T26" fmla="*/ 800 w 2649"/>
                  <a:gd name="T27" fmla="*/ 1 h 2410"/>
                  <a:gd name="T28" fmla="*/ 860 w 2649"/>
                  <a:gd name="T29" fmla="*/ 1 h 2410"/>
                  <a:gd name="T30" fmla="*/ 920 w 2649"/>
                  <a:gd name="T31" fmla="*/ 1 h 2410"/>
                  <a:gd name="T32" fmla="*/ 981 w 2649"/>
                  <a:gd name="T33" fmla="*/ 1 h 2410"/>
                  <a:gd name="T34" fmla="*/ 1041 w 2649"/>
                  <a:gd name="T35" fmla="*/ 1 h 2410"/>
                  <a:gd name="T36" fmla="*/ 1101 w 2649"/>
                  <a:gd name="T37" fmla="*/ 1 h 2410"/>
                  <a:gd name="T38" fmla="*/ 1163 w 2649"/>
                  <a:gd name="T39" fmla="*/ 1 h 2410"/>
                  <a:gd name="T40" fmla="*/ 1223 w 2649"/>
                  <a:gd name="T41" fmla="*/ 1 h 2410"/>
                  <a:gd name="T42" fmla="*/ 1283 w 2649"/>
                  <a:gd name="T43" fmla="*/ 1 h 2410"/>
                  <a:gd name="T44" fmla="*/ 1344 w 2649"/>
                  <a:gd name="T45" fmla="*/ 1 h 2410"/>
                  <a:gd name="T46" fmla="*/ 1404 w 2649"/>
                  <a:gd name="T47" fmla="*/ 1 h 2410"/>
                  <a:gd name="T48" fmla="*/ 1464 w 2649"/>
                  <a:gd name="T49" fmla="*/ 1 h 2410"/>
                  <a:gd name="T50" fmla="*/ 1526 w 2649"/>
                  <a:gd name="T51" fmla="*/ 1 h 2410"/>
                  <a:gd name="T52" fmla="*/ 1586 w 2649"/>
                  <a:gd name="T53" fmla="*/ 1 h 2410"/>
                  <a:gd name="T54" fmla="*/ 1646 w 2649"/>
                  <a:gd name="T55" fmla="*/ 1 h 2410"/>
                  <a:gd name="T56" fmla="*/ 1707 w 2649"/>
                  <a:gd name="T57" fmla="*/ 1 h 2410"/>
                  <a:gd name="T58" fmla="*/ 1767 w 2649"/>
                  <a:gd name="T59" fmla="*/ 1 h 2410"/>
                  <a:gd name="T60" fmla="*/ 1829 w 2649"/>
                  <a:gd name="T61" fmla="*/ 1 h 2410"/>
                  <a:gd name="T62" fmla="*/ 1889 w 2649"/>
                  <a:gd name="T63" fmla="*/ 0 h 2410"/>
                  <a:gd name="T64" fmla="*/ 1949 w 2649"/>
                  <a:gd name="T65" fmla="*/ 1 h 2410"/>
                  <a:gd name="T66" fmla="*/ 2009 w 2649"/>
                  <a:gd name="T67" fmla="*/ 1 h 2410"/>
                  <a:gd name="T68" fmla="*/ 2070 w 2649"/>
                  <a:gd name="T69" fmla="*/ 1 h 2410"/>
                  <a:gd name="T70" fmla="*/ 2130 w 2649"/>
                  <a:gd name="T71" fmla="*/ 1 h 2410"/>
                  <a:gd name="T72" fmla="*/ 2192 w 2649"/>
                  <a:gd name="T73" fmla="*/ 1 h 2410"/>
                  <a:gd name="T74" fmla="*/ 2252 w 2649"/>
                  <a:gd name="T75" fmla="*/ 1 h 2410"/>
                  <a:gd name="T76" fmla="*/ 2312 w 2649"/>
                  <a:gd name="T77" fmla="*/ 1 h 2410"/>
                  <a:gd name="T78" fmla="*/ 2372 w 2649"/>
                  <a:gd name="T79" fmla="*/ 1 h 2410"/>
                  <a:gd name="T80" fmla="*/ 2432 w 2649"/>
                  <a:gd name="T81" fmla="*/ 1 h 2410"/>
                  <a:gd name="T82" fmla="*/ 2495 w 2649"/>
                  <a:gd name="T83" fmla="*/ 1 h 2410"/>
                  <a:gd name="T84" fmla="*/ 2555 w 2649"/>
                  <a:gd name="T85" fmla="*/ 1 h 2410"/>
                  <a:gd name="T86" fmla="*/ 2615 w 2649"/>
                  <a:gd name="T87" fmla="*/ 1 h 241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649"/>
                  <a:gd name="T133" fmla="*/ 0 h 2410"/>
                  <a:gd name="T134" fmla="*/ 2649 w 2649"/>
                  <a:gd name="T135" fmla="*/ 2410 h 241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649" h="2410">
                    <a:moveTo>
                      <a:pt x="0" y="1198"/>
                    </a:moveTo>
                    <a:lnTo>
                      <a:pt x="12" y="1130"/>
                    </a:lnTo>
                    <a:lnTo>
                      <a:pt x="43" y="979"/>
                    </a:lnTo>
                    <a:lnTo>
                      <a:pt x="72" y="833"/>
                    </a:lnTo>
                    <a:lnTo>
                      <a:pt x="103" y="691"/>
                    </a:lnTo>
                    <a:lnTo>
                      <a:pt x="134" y="558"/>
                    </a:lnTo>
                    <a:lnTo>
                      <a:pt x="163" y="437"/>
                    </a:lnTo>
                    <a:lnTo>
                      <a:pt x="195" y="326"/>
                    </a:lnTo>
                    <a:lnTo>
                      <a:pt x="224" y="230"/>
                    </a:lnTo>
                    <a:lnTo>
                      <a:pt x="255" y="149"/>
                    </a:lnTo>
                    <a:lnTo>
                      <a:pt x="284" y="83"/>
                    </a:lnTo>
                    <a:lnTo>
                      <a:pt x="315" y="36"/>
                    </a:lnTo>
                    <a:lnTo>
                      <a:pt x="346" y="9"/>
                    </a:lnTo>
                    <a:lnTo>
                      <a:pt x="375" y="0"/>
                    </a:lnTo>
                    <a:lnTo>
                      <a:pt x="406" y="9"/>
                    </a:lnTo>
                    <a:lnTo>
                      <a:pt x="435" y="36"/>
                    </a:lnTo>
                    <a:lnTo>
                      <a:pt x="466" y="83"/>
                    </a:lnTo>
                    <a:lnTo>
                      <a:pt x="497" y="149"/>
                    </a:lnTo>
                    <a:lnTo>
                      <a:pt x="526" y="230"/>
                    </a:lnTo>
                    <a:lnTo>
                      <a:pt x="557" y="326"/>
                    </a:lnTo>
                    <a:lnTo>
                      <a:pt x="587" y="437"/>
                    </a:lnTo>
                    <a:lnTo>
                      <a:pt x="618" y="558"/>
                    </a:lnTo>
                    <a:lnTo>
                      <a:pt x="649" y="691"/>
                    </a:lnTo>
                    <a:lnTo>
                      <a:pt x="678" y="833"/>
                    </a:lnTo>
                    <a:lnTo>
                      <a:pt x="709" y="979"/>
                    </a:lnTo>
                    <a:lnTo>
                      <a:pt x="738" y="1130"/>
                    </a:lnTo>
                    <a:lnTo>
                      <a:pt x="769" y="1280"/>
                    </a:lnTo>
                    <a:lnTo>
                      <a:pt x="800" y="1431"/>
                    </a:lnTo>
                    <a:lnTo>
                      <a:pt x="829" y="1577"/>
                    </a:lnTo>
                    <a:lnTo>
                      <a:pt x="860" y="1719"/>
                    </a:lnTo>
                    <a:lnTo>
                      <a:pt x="889" y="1852"/>
                    </a:lnTo>
                    <a:lnTo>
                      <a:pt x="920" y="1973"/>
                    </a:lnTo>
                    <a:lnTo>
                      <a:pt x="950" y="2084"/>
                    </a:lnTo>
                    <a:lnTo>
                      <a:pt x="981" y="2180"/>
                    </a:lnTo>
                    <a:lnTo>
                      <a:pt x="1012" y="2261"/>
                    </a:lnTo>
                    <a:lnTo>
                      <a:pt x="1041" y="2327"/>
                    </a:lnTo>
                    <a:lnTo>
                      <a:pt x="1072" y="2374"/>
                    </a:lnTo>
                    <a:lnTo>
                      <a:pt x="1101" y="2401"/>
                    </a:lnTo>
                    <a:lnTo>
                      <a:pt x="1132" y="2410"/>
                    </a:lnTo>
                    <a:lnTo>
                      <a:pt x="1163" y="2401"/>
                    </a:lnTo>
                    <a:lnTo>
                      <a:pt x="1192" y="2374"/>
                    </a:lnTo>
                    <a:lnTo>
                      <a:pt x="1223" y="2327"/>
                    </a:lnTo>
                    <a:lnTo>
                      <a:pt x="1252" y="2261"/>
                    </a:lnTo>
                    <a:lnTo>
                      <a:pt x="1283" y="2180"/>
                    </a:lnTo>
                    <a:lnTo>
                      <a:pt x="1314" y="2084"/>
                    </a:lnTo>
                    <a:lnTo>
                      <a:pt x="1344" y="1973"/>
                    </a:lnTo>
                    <a:lnTo>
                      <a:pt x="1375" y="1852"/>
                    </a:lnTo>
                    <a:lnTo>
                      <a:pt x="1404" y="1719"/>
                    </a:lnTo>
                    <a:lnTo>
                      <a:pt x="1435" y="1577"/>
                    </a:lnTo>
                    <a:lnTo>
                      <a:pt x="1464" y="1431"/>
                    </a:lnTo>
                    <a:lnTo>
                      <a:pt x="1495" y="1280"/>
                    </a:lnTo>
                    <a:lnTo>
                      <a:pt x="1526" y="1130"/>
                    </a:lnTo>
                    <a:lnTo>
                      <a:pt x="1555" y="979"/>
                    </a:lnTo>
                    <a:lnTo>
                      <a:pt x="1586" y="833"/>
                    </a:lnTo>
                    <a:lnTo>
                      <a:pt x="1615" y="691"/>
                    </a:lnTo>
                    <a:lnTo>
                      <a:pt x="1646" y="558"/>
                    </a:lnTo>
                    <a:lnTo>
                      <a:pt x="1677" y="437"/>
                    </a:lnTo>
                    <a:lnTo>
                      <a:pt x="1707" y="326"/>
                    </a:lnTo>
                    <a:lnTo>
                      <a:pt x="1738" y="230"/>
                    </a:lnTo>
                    <a:lnTo>
                      <a:pt x="1767" y="149"/>
                    </a:lnTo>
                    <a:lnTo>
                      <a:pt x="1798" y="83"/>
                    </a:lnTo>
                    <a:lnTo>
                      <a:pt x="1829" y="36"/>
                    </a:lnTo>
                    <a:lnTo>
                      <a:pt x="1858" y="9"/>
                    </a:lnTo>
                    <a:lnTo>
                      <a:pt x="1889" y="0"/>
                    </a:lnTo>
                    <a:lnTo>
                      <a:pt x="1918" y="9"/>
                    </a:lnTo>
                    <a:lnTo>
                      <a:pt x="1949" y="36"/>
                    </a:lnTo>
                    <a:lnTo>
                      <a:pt x="1980" y="83"/>
                    </a:lnTo>
                    <a:lnTo>
                      <a:pt x="2009" y="149"/>
                    </a:lnTo>
                    <a:lnTo>
                      <a:pt x="2040" y="230"/>
                    </a:lnTo>
                    <a:lnTo>
                      <a:pt x="2070" y="326"/>
                    </a:lnTo>
                    <a:lnTo>
                      <a:pt x="2101" y="437"/>
                    </a:lnTo>
                    <a:lnTo>
                      <a:pt x="2130" y="558"/>
                    </a:lnTo>
                    <a:lnTo>
                      <a:pt x="2161" y="691"/>
                    </a:lnTo>
                    <a:lnTo>
                      <a:pt x="2192" y="833"/>
                    </a:lnTo>
                    <a:lnTo>
                      <a:pt x="2221" y="979"/>
                    </a:lnTo>
                    <a:lnTo>
                      <a:pt x="2252" y="1130"/>
                    </a:lnTo>
                    <a:lnTo>
                      <a:pt x="2281" y="1280"/>
                    </a:lnTo>
                    <a:lnTo>
                      <a:pt x="2312" y="1431"/>
                    </a:lnTo>
                    <a:lnTo>
                      <a:pt x="2343" y="1577"/>
                    </a:lnTo>
                    <a:lnTo>
                      <a:pt x="2372" y="1719"/>
                    </a:lnTo>
                    <a:lnTo>
                      <a:pt x="2403" y="1852"/>
                    </a:lnTo>
                    <a:lnTo>
                      <a:pt x="2432" y="1973"/>
                    </a:lnTo>
                    <a:lnTo>
                      <a:pt x="2464" y="2084"/>
                    </a:lnTo>
                    <a:lnTo>
                      <a:pt x="2495" y="2180"/>
                    </a:lnTo>
                    <a:lnTo>
                      <a:pt x="2524" y="2261"/>
                    </a:lnTo>
                    <a:lnTo>
                      <a:pt x="2555" y="2327"/>
                    </a:lnTo>
                    <a:lnTo>
                      <a:pt x="2584" y="2374"/>
                    </a:lnTo>
                    <a:lnTo>
                      <a:pt x="2615" y="2401"/>
                    </a:lnTo>
                    <a:lnTo>
                      <a:pt x="2649" y="2408"/>
                    </a:lnTo>
                  </a:path>
                </a:pathLst>
              </a:cu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Freeform 31"/>
              <p:cNvSpPr>
                <a:spLocks/>
              </p:cNvSpPr>
              <p:nvPr/>
            </p:nvSpPr>
            <p:spPr bwMode="auto">
              <a:xfrm>
                <a:off x="3414" y="1996"/>
                <a:ext cx="1413" cy="611"/>
              </a:xfrm>
              <a:custGeom>
                <a:avLst/>
                <a:gdLst>
                  <a:gd name="T0" fmla="*/ 0 w 1413"/>
                  <a:gd name="T1" fmla="*/ 1 h 1212"/>
                  <a:gd name="T2" fmla="*/ 20 w 1413"/>
                  <a:gd name="T3" fmla="*/ 1 h 1212"/>
                  <a:gd name="T4" fmla="*/ 41 w 1413"/>
                  <a:gd name="T5" fmla="*/ 1 h 1212"/>
                  <a:gd name="T6" fmla="*/ 60 w 1413"/>
                  <a:gd name="T7" fmla="*/ 1 h 1212"/>
                  <a:gd name="T8" fmla="*/ 81 w 1413"/>
                  <a:gd name="T9" fmla="*/ 1 h 1212"/>
                  <a:gd name="T10" fmla="*/ 101 w 1413"/>
                  <a:gd name="T11" fmla="*/ 1 h 1212"/>
                  <a:gd name="T12" fmla="*/ 122 w 1413"/>
                  <a:gd name="T13" fmla="*/ 1 h 1212"/>
                  <a:gd name="T14" fmla="*/ 143 w 1413"/>
                  <a:gd name="T15" fmla="*/ 1 h 1212"/>
                  <a:gd name="T16" fmla="*/ 162 w 1413"/>
                  <a:gd name="T17" fmla="*/ 1 h 1212"/>
                  <a:gd name="T18" fmla="*/ 183 w 1413"/>
                  <a:gd name="T19" fmla="*/ 1 h 1212"/>
                  <a:gd name="T20" fmla="*/ 203 w 1413"/>
                  <a:gd name="T21" fmla="*/ 1 h 1212"/>
                  <a:gd name="T22" fmla="*/ 224 w 1413"/>
                  <a:gd name="T23" fmla="*/ 1 h 1212"/>
                  <a:gd name="T24" fmla="*/ 245 w 1413"/>
                  <a:gd name="T25" fmla="*/ 1 h 1212"/>
                  <a:gd name="T26" fmla="*/ 264 w 1413"/>
                  <a:gd name="T27" fmla="*/ 1 h 1212"/>
                  <a:gd name="T28" fmla="*/ 285 w 1413"/>
                  <a:gd name="T29" fmla="*/ 1 h 1212"/>
                  <a:gd name="T30" fmla="*/ 305 w 1413"/>
                  <a:gd name="T31" fmla="*/ 1 h 1212"/>
                  <a:gd name="T32" fmla="*/ 326 w 1413"/>
                  <a:gd name="T33" fmla="*/ 1 h 1212"/>
                  <a:gd name="T34" fmla="*/ 347 w 1413"/>
                  <a:gd name="T35" fmla="*/ 1 h 1212"/>
                  <a:gd name="T36" fmla="*/ 366 w 1413"/>
                  <a:gd name="T37" fmla="*/ 1 h 1212"/>
                  <a:gd name="T38" fmla="*/ 387 w 1413"/>
                  <a:gd name="T39" fmla="*/ 1 h 1212"/>
                  <a:gd name="T40" fmla="*/ 407 w 1413"/>
                  <a:gd name="T41" fmla="*/ 1 h 1212"/>
                  <a:gd name="T42" fmla="*/ 428 w 1413"/>
                  <a:gd name="T43" fmla="*/ 1 h 1212"/>
                  <a:gd name="T44" fmla="*/ 447 w 1413"/>
                  <a:gd name="T45" fmla="*/ 1 h 1212"/>
                  <a:gd name="T46" fmla="*/ 468 w 1413"/>
                  <a:gd name="T47" fmla="*/ 1 h 1212"/>
                  <a:gd name="T48" fmla="*/ 489 w 1413"/>
                  <a:gd name="T49" fmla="*/ 1 h 1212"/>
                  <a:gd name="T50" fmla="*/ 544 w 1413"/>
                  <a:gd name="T51" fmla="*/ 0 h 1212"/>
                  <a:gd name="T52" fmla="*/ 1413 w 1413"/>
                  <a:gd name="T53" fmla="*/ 0 h 121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413"/>
                  <a:gd name="T82" fmla="*/ 0 h 1212"/>
                  <a:gd name="T83" fmla="*/ 1413 w 1413"/>
                  <a:gd name="T84" fmla="*/ 1212 h 121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413" h="1212">
                    <a:moveTo>
                      <a:pt x="0" y="1212"/>
                    </a:moveTo>
                    <a:lnTo>
                      <a:pt x="20" y="1208"/>
                    </a:lnTo>
                    <a:lnTo>
                      <a:pt x="41" y="1194"/>
                    </a:lnTo>
                    <a:lnTo>
                      <a:pt x="60" y="1170"/>
                    </a:lnTo>
                    <a:lnTo>
                      <a:pt x="81" y="1138"/>
                    </a:lnTo>
                    <a:lnTo>
                      <a:pt x="101" y="1097"/>
                    </a:lnTo>
                    <a:lnTo>
                      <a:pt x="122" y="1049"/>
                    </a:lnTo>
                    <a:lnTo>
                      <a:pt x="143" y="994"/>
                    </a:lnTo>
                    <a:lnTo>
                      <a:pt x="162" y="933"/>
                    </a:lnTo>
                    <a:lnTo>
                      <a:pt x="183" y="867"/>
                    </a:lnTo>
                    <a:lnTo>
                      <a:pt x="203" y="796"/>
                    </a:lnTo>
                    <a:lnTo>
                      <a:pt x="224" y="723"/>
                    </a:lnTo>
                    <a:lnTo>
                      <a:pt x="245" y="648"/>
                    </a:lnTo>
                    <a:lnTo>
                      <a:pt x="264" y="572"/>
                    </a:lnTo>
                    <a:lnTo>
                      <a:pt x="285" y="497"/>
                    </a:lnTo>
                    <a:lnTo>
                      <a:pt x="305" y="424"/>
                    </a:lnTo>
                    <a:lnTo>
                      <a:pt x="326" y="353"/>
                    </a:lnTo>
                    <a:lnTo>
                      <a:pt x="347" y="287"/>
                    </a:lnTo>
                    <a:lnTo>
                      <a:pt x="366" y="226"/>
                    </a:lnTo>
                    <a:lnTo>
                      <a:pt x="387" y="171"/>
                    </a:lnTo>
                    <a:lnTo>
                      <a:pt x="407" y="123"/>
                    </a:lnTo>
                    <a:lnTo>
                      <a:pt x="428" y="82"/>
                    </a:lnTo>
                    <a:lnTo>
                      <a:pt x="447" y="50"/>
                    </a:lnTo>
                    <a:lnTo>
                      <a:pt x="468" y="26"/>
                    </a:lnTo>
                    <a:lnTo>
                      <a:pt x="489" y="12"/>
                    </a:lnTo>
                    <a:lnTo>
                      <a:pt x="544" y="0"/>
                    </a:lnTo>
                    <a:lnTo>
                      <a:pt x="1413" y="0"/>
                    </a:lnTo>
                  </a:path>
                </a:pathLst>
              </a:custGeom>
              <a:noFill/>
              <a:ln w="57150">
                <a:solidFill>
                  <a:srgbClr val="FF33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33" name="Straight Arrow Connector 32"/>
            <p:cNvCxnSpPr/>
            <p:nvPr/>
          </p:nvCxnSpPr>
          <p:spPr>
            <a:xfrm>
              <a:off x="8251254" y="2244681"/>
              <a:ext cx="334753" cy="330617"/>
            </a:xfrm>
            <a:prstGeom prst="straightConnector1">
              <a:avLst/>
            </a:prstGeom>
            <a:ln w="19050">
              <a:solidFill>
                <a:srgbClr val="66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76425" y="4388203"/>
            <a:ext cx="89820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Cross Intensity-Dependent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Refraction and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Absorption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(also known as cross-phase modulation)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5886018" y="4832261"/>
            <a:ext cx="3184726" cy="1241425"/>
            <a:chOff x="5959274" y="4973031"/>
            <a:chExt cx="3184726" cy="1241425"/>
          </a:xfrm>
        </p:grpSpPr>
        <p:grpSp>
          <p:nvGrpSpPr>
            <p:cNvPr id="38" name="Group 29"/>
            <p:cNvGrpSpPr>
              <a:grpSpLocks/>
            </p:cNvGrpSpPr>
            <p:nvPr/>
          </p:nvGrpSpPr>
          <p:grpSpPr bwMode="auto">
            <a:xfrm>
              <a:off x="8172055" y="5474629"/>
              <a:ext cx="971945" cy="248953"/>
              <a:chOff x="768" y="1392"/>
              <a:chExt cx="4059" cy="1215"/>
            </a:xfrm>
          </p:grpSpPr>
          <p:sp>
            <p:nvSpPr>
              <p:cNvPr id="58" name="Freeform 30"/>
              <p:cNvSpPr>
                <a:spLocks/>
              </p:cNvSpPr>
              <p:nvPr/>
            </p:nvSpPr>
            <p:spPr bwMode="auto">
              <a:xfrm>
                <a:off x="768" y="1392"/>
                <a:ext cx="2649" cy="1215"/>
              </a:xfrm>
              <a:custGeom>
                <a:avLst/>
                <a:gdLst>
                  <a:gd name="T0" fmla="*/ 12 w 2649"/>
                  <a:gd name="T1" fmla="*/ 1 h 2410"/>
                  <a:gd name="T2" fmla="*/ 72 w 2649"/>
                  <a:gd name="T3" fmla="*/ 1 h 2410"/>
                  <a:gd name="T4" fmla="*/ 134 w 2649"/>
                  <a:gd name="T5" fmla="*/ 1 h 2410"/>
                  <a:gd name="T6" fmla="*/ 195 w 2649"/>
                  <a:gd name="T7" fmla="*/ 1 h 2410"/>
                  <a:gd name="T8" fmla="*/ 255 w 2649"/>
                  <a:gd name="T9" fmla="*/ 1 h 2410"/>
                  <a:gd name="T10" fmla="*/ 315 w 2649"/>
                  <a:gd name="T11" fmla="*/ 1 h 2410"/>
                  <a:gd name="T12" fmla="*/ 375 w 2649"/>
                  <a:gd name="T13" fmla="*/ 0 h 2410"/>
                  <a:gd name="T14" fmla="*/ 435 w 2649"/>
                  <a:gd name="T15" fmla="*/ 1 h 2410"/>
                  <a:gd name="T16" fmla="*/ 497 w 2649"/>
                  <a:gd name="T17" fmla="*/ 1 h 2410"/>
                  <a:gd name="T18" fmla="*/ 557 w 2649"/>
                  <a:gd name="T19" fmla="*/ 1 h 2410"/>
                  <a:gd name="T20" fmla="*/ 618 w 2649"/>
                  <a:gd name="T21" fmla="*/ 1 h 2410"/>
                  <a:gd name="T22" fmla="*/ 678 w 2649"/>
                  <a:gd name="T23" fmla="*/ 1 h 2410"/>
                  <a:gd name="T24" fmla="*/ 738 w 2649"/>
                  <a:gd name="T25" fmla="*/ 1 h 2410"/>
                  <a:gd name="T26" fmla="*/ 800 w 2649"/>
                  <a:gd name="T27" fmla="*/ 1 h 2410"/>
                  <a:gd name="T28" fmla="*/ 860 w 2649"/>
                  <a:gd name="T29" fmla="*/ 1 h 2410"/>
                  <a:gd name="T30" fmla="*/ 920 w 2649"/>
                  <a:gd name="T31" fmla="*/ 1 h 2410"/>
                  <a:gd name="T32" fmla="*/ 981 w 2649"/>
                  <a:gd name="T33" fmla="*/ 1 h 2410"/>
                  <a:gd name="T34" fmla="*/ 1041 w 2649"/>
                  <a:gd name="T35" fmla="*/ 1 h 2410"/>
                  <a:gd name="T36" fmla="*/ 1101 w 2649"/>
                  <a:gd name="T37" fmla="*/ 1 h 2410"/>
                  <a:gd name="T38" fmla="*/ 1163 w 2649"/>
                  <a:gd name="T39" fmla="*/ 1 h 2410"/>
                  <a:gd name="T40" fmla="*/ 1223 w 2649"/>
                  <a:gd name="T41" fmla="*/ 1 h 2410"/>
                  <a:gd name="T42" fmla="*/ 1283 w 2649"/>
                  <a:gd name="T43" fmla="*/ 1 h 2410"/>
                  <a:gd name="T44" fmla="*/ 1344 w 2649"/>
                  <a:gd name="T45" fmla="*/ 1 h 2410"/>
                  <a:gd name="T46" fmla="*/ 1404 w 2649"/>
                  <a:gd name="T47" fmla="*/ 1 h 2410"/>
                  <a:gd name="T48" fmla="*/ 1464 w 2649"/>
                  <a:gd name="T49" fmla="*/ 1 h 2410"/>
                  <a:gd name="T50" fmla="*/ 1526 w 2649"/>
                  <a:gd name="T51" fmla="*/ 1 h 2410"/>
                  <a:gd name="T52" fmla="*/ 1586 w 2649"/>
                  <a:gd name="T53" fmla="*/ 1 h 2410"/>
                  <a:gd name="T54" fmla="*/ 1646 w 2649"/>
                  <a:gd name="T55" fmla="*/ 1 h 2410"/>
                  <a:gd name="T56" fmla="*/ 1707 w 2649"/>
                  <a:gd name="T57" fmla="*/ 1 h 2410"/>
                  <a:gd name="T58" fmla="*/ 1767 w 2649"/>
                  <a:gd name="T59" fmla="*/ 1 h 2410"/>
                  <a:gd name="T60" fmla="*/ 1829 w 2649"/>
                  <a:gd name="T61" fmla="*/ 1 h 2410"/>
                  <a:gd name="T62" fmla="*/ 1889 w 2649"/>
                  <a:gd name="T63" fmla="*/ 0 h 2410"/>
                  <a:gd name="T64" fmla="*/ 1949 w 2649"/>
                  <a:gd name="T65" fmla="*/ 1 h 2410"/>
                  <a:gd name="T66" fmla="*/ 2009 w 2649"/>
                  <a:gd name="T67" fmla="*/ 1 h 2410"/>
                  <a:gd name="T68" fmla="*/ 2070 w 2649"/>
                  <a:gd name="T69" fmla="*/ 1 h 2410"/>
                  <a:gd name="T70" fmla="*/ 2130 w 2649"/>
                  <a:gd name="T71" fmla="*/ 1 h 2410"/>
                  <a:gd name="T72" fmla="*/ 2192 w 2649"/>
                  <a:gd name="T73" fmla="*/ 1 h 2410"/>
                  <a:gd name="T74" fmla="*/ 2252 w 2649"/>
                  <a:gd name="T75" fmla="*/ 1 h 2410"/>
                  <a:gd name="T76" fmla="*/ 2312 w 2649"/>
                  <a:gd name="T77" fmla="*/ 1 h 2410"/>
                  <a:gd name="T78" fmla="*/ 2372 w 2649"/>
                  <a:gd name="T79" fmla="*/ 1 h 2410"/>
                  <a:gd name="T80" fmla="*/ 2432 w 2649"/>
                  <a:gd name="T81" fmla="*/ 1 h 2410"/>
                  <a:gd name="T82" fmla="*/ 2495 w 2649"/>
                  <a:gd name="T83" fmla="*/ 1 h 2410"/>
                  <a:gd name="T84" fmla="*/ 2555 w 2649"/>
                  <a:gd name="T85" fmla="*/ 1 h 2410"/>
                  <a:gd name="T86" fmla="*/ 2615 w 2649"/>
                  <a:gd name="T87" fmla="*/ 1 h 241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649"/>
                  <a:gd name="T133" fmla="*/ 0 h 2410"/>
                  <a:gd name="T134" fmla="*/ 2649 w 2649"/>
                  <a:gd name="T135" fmla="*/ 2410 h 241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649" h="2410">
                    <a:moveTo>
                      <a:pt x="0" y="1198"/>
                    </a:moveTo>
                    <a:lnTo>
                      <a:pt x="12" y="1130"/>
                    </a:lnTo>
                    <a:lnTo>
                      <a:pt x="43" y="979"/>
                    </a:lnTo>
                    <a:lnTo>
                      <a:pt x="72" y="833"/>
                    </a:lnTo>
                    <a:lnTo>
                      <a:pt x="103" y="691"/>
                    </a:lnTo>
                    <a:lnTo>
                      <a:pt x="134" y="558"/>
                    </a:lnTo>
                    <a:lnTo>
                      <a:pt x="163" y="437"/>
                    </a:lnTo>
                    <a:lnTo>
                      <a:pt x="195" y="326"/>
                    </a:lnTo>
                    <a:lnTo>
                      <a:pt x="224" y="230"/>
                    </a:lnTo>
                    <a:lnTo>
                      <a:pt x="255" y="149"/>
                    </a:lnTo>
                    <a:lnTo>
                      <a:pt x="284" y="83"/>
                    </a:lnTo>
                    <a:lnTo>
                      <a:pt x="315" y="36"/>
                    </a:lnTo>
                    <a:lnTo>
                      <a:pt x="346" y="9"/>
                    </a:lnTo>
                    <a:lnTo>
                      <a:pt x="375" y="0"/>
                    </a:lnTo>
                    <a:lnTo>
                      <a:pt x="406" y="9"/>
                    </a:lnTo>
                    <a:lnTo>
                      <a:pt x="435" y="36"/>
                    </a:lnTo>
                    <a:lnTo>
                      <a:pt x="466" y="83"/>
                    </a:lnTo>
                    <a:lnTo>
                      <a:pt x="497" y="149"/>
                    </a:lnTo>
                    <a:lnTo>
                      <a:pt x="526" y="230"/>
                    </a:lnTo>
                    <a:lnTo>
                      <a:pt x="557" y="326"/>
                    </a:lnTo>
                    <a:lnTo>
                      <a:pt x="587" y="437"/>
                    </a:lnTo>
                    <a:lnTo>
                      <a:pt x="618" y="558"/>
                    </a:lnTo>
                    <a:lnTo>
                      <a:pt x="649" y="691"/>
                    </a:lnTo>
                    <a:lnTo>
                      <a:pt x="678" y="833"/>
                    </a:lnTo>
                    <a:lnTo>
                      <a:pt x="709" y="979"/>
                    </a:lnTo>
                    <a:lnTo>
                      <a:pt x="738" y="1130"/>
                    </a:lnTo>
                    <a:lnTo>
                      <a:pt x="769" y="1280"/>
                    </a:lnTo>
                    <a:lnTo>
                      <a:pt x="800" y="1431"/>
                    </a:lnTo>
                    <a:lnTo>
                      <a:pt x="829" y="1577"/>
                    </a:lnTo>
                    <a:lnTo>
                      <a:pt x="860" y="1719"/>
                    </a:lnTo>
                    <a:lnTo>
                      <a:pt x="889" y="1852"/>
                    </a:lnTo>
                    <a:lnTo>
                      <a:pt x="920" y="1973"/>
                    </a:lnTo>
                    <a:lnTo>
                      <a:pt x="950" y="2084"/>
                    </a:lnTo>
                    <a:lnTo>
                      <a:pt x="981" y="2180"/>
                    </a:lnTo>
                    <a:lnTo>
                      <a:pt x="1012" y="2261"/>
                    </a:lnTo>
                    <a:lnTo>
                      <a:pt x="1041" y="2327"/>
                    </a:lnTo>
                    <a:lnTo>
                      <a:pt x="1072" y="2374"/>
                    </a:lnTo>
                    <a:lnTo>
                      <a:pt x="1101" y="2401"/>
                    </a:lnTo>
                    <a:lnTo>
                      <a:pt x="1132" y="2410"/>
                    </a:lnTo>
                    <a:lnTo>
                      <a:pt x="1163" y="2401"/>
                    </a:lnTo>
                    <a:lnTo>
                      <a:pt x="1192" y="2374"/>
                    </a:lnTo>
                    <a:lnTo>
                      <a:pt x="1223" y="2327"/>
                    </a:lnTo>
                    <a:lnTo>
                      <a:pt x="1252" y="2261"/>
                    </a:lnTo>
                    <a:lnTo>
                      <a:pt x="1283" y="2180"/>
                    </a:lnTo>
                    <a:lnTo>
                      <a:pt x="1314" y="2084"/>
                    </a:lnTo>
                    <a:lnTo>
                      <a:pt x="1344" y="1973"/>
                    </a:lnTo>
                    <a:lnTo>
                      <a:pt x="1375" y="1852"/>
                    </a:lnTo>
                    <a:lnTo>
                      <a:pt x="1404" y="1719"/>
                    </a:lnTo>
                    <a:lnTo>
                      <a:pt x="1435" y="1577"/>
                    </a:lnTo>
                    <a:lnTo>
                      <a:pt x="1464" y="1431"/>
                    </a:lnTo>
                    <a:lnTo>
                      <a:pt x="1495" y="1280"/>
                    </a:lnTo>
                    <a:lnTo>
                      <a:pt x="1526" y="1130"/>
                    </a:lnTo>
                    <a:lnTo>
                      <a:pt x="1555" y="979"/>
                    </a:lnTo>
                    <a:lnTo>
                      <a:pt x="1586" y="833"/>
                    </a:lnTo>
                    <a:lnTo>
                      <a:pt x="1615" y="691"/>
                    </a:lnTo>
                    <a:lnTo>
                      <a:pt x="1646" y="558"/>
                    </a:lnTo>
                    <a:lnTo>
                      <a:pt x="1677" y="437"/>
                    </a:lnTo>
                    <a:lnTo>
                      <a:pt x="1707" y="326"/>
                    </a:lnTo>
                    <a:lnTo>
                      <a:pt x="1738" y="230"/>
                    </a:lnTo>
                    <a:lnTo>
                      <a:pt x="1767" y="149"/>
                    </a:lnTo>
                    <a:lnTo>
                      <a:pt x="1798" y="83"/>
                    </a:lnTo>
                    <a:lnTo>
                      <a:pt x="1829" y="36"/>
                    </a:lnTo>
                    <a:lnTo>
                      <a:pt x="1858" y="9"/>
                    </a:lnTo>
                    <a:lnTo>
                      <a:pt x="1889" y="0"/>
                    </a:lnTo>
                    <a:lnTo>
                      <a:pt x="1918" y="9"/>
                    </a:lnTo>
                    <a:lnTo>
                      <a:pt x="1949" y="36"/>
                    </a:lnTo>
                    <a:lnTo>
                      <a:pt x="1980" y="83"/>
                    </a:lnTo>
                    <a:lnTo>
                      <a:pt x="2009" y="149"/>
                    </a:lnTo>
                    <a:lnTo>
                      <a:pt x="2040" y="230"/>
                    </a:lnTo>
                    <a:lnTo>
                      <a:pt x="2070" y="326"/>
                    </a:lnTo>
                    <a:lnTo>
                      <a:pt x="2101" y="437"/>
                    </a:lnTo>
                    <a:lnTo>
                      <a:pt x="2130" y="558"/>
                    </a:lnTo>
                    <a:lnTo>
                      <a:pt x="2161" y="691"/>
                    </a:lnTo>
                    <a:lnTo>
                      <a:pt x="2192" y="833"/>
                    </a:lnTo>
                    <a:lnTo>
                      <a:pt x="2221" y="979"/>
                    </a:lnTo>
                    <a:lnTo>
                      <a:pt x="2252" y="1130"/>
                    </a:lnTo>
                    <a:lnTo>
                      <a:pt x="2281" y="1280"/>
                    </a:lnTo>
                    <a:lnTo>
                      <a:pt x="2312" y="1431"/>
                    </a:lnTo>
                    <a:lnTo>
                      <a:pt x="2343" y="1577"/>
                    </a:lnTo>
                    <a:lnTo>
                      <a:pt x="2372" y="1719"/>
                    </a:lnTo>
                    <a:lnTo>
                      <a:pt x="2403" y="1852"/>
                    </a:lnTo>
                    <a:lnTo>
                      <a:pt x="2432" y="1973"/>
                    </a:lnTo>
                    <a:lnTo>
                      <a:pt x="2464" y="2084"/>
                    </a:lnTo>
                    <a:lnTo>
                      <a:pt x="2495" y="2180"/>
                    </a:lnTo>
                    <a:lnTo>
                      <a:pt x="2524" y="2261"/>
                    </a:lnTo>
                    <a:lnTo>
                      <a:pt x="2555" y="2327"/>
                    </a:lnTo>
                    <a:lnTo>
                      <a:pt x="2584" y="2374"/>
                    </a:lnTo>
                    <a:lnTo>
                      <a:pt x="2615" y="2401"/>
                    </a:lnTo>
                    <a:lnTo>
                      <a:pt x="2649" y="2408"/>
                    </a:lnTo>
                  </a:path>
                </a:pathLst>
              </a:cu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9" name="Freeform 31"/>
              <p:cNvSpPr>
                <a:spLocks/>
              </p:cNvSpPr>
              <p:nvPr/>
            </p:nvSpPr>
            <p:spPr bwMode="auto">
              <a:xfrm>
                <a:off x="3414" y="1996"/>
                <a:ext cx="1413" cy="611"/>
              </a:xfrm>
              <a:custGeom>
                <a:avLst/>
                <a:gdLst>
                  <a:gd name="T0" fmla="*/ 0 w 1413"/>
                  <a:gd name="T1" fmla="*/ 1 h 1212"/>
                  <a:gd name="T2" fmla="*/ 20 w 1413"/>
                  <a:gd name="T3" fmla="*/ 1 h 1212"/>
                  <a:gd name="T4" fmla="*/ 41 w 1413"/>
                  <a:gd name="T5" fmla="*/ 1 h 1212"/>
                  <a:gd name="T6" fmla="*/ 60 w 1413"/>
                  <a:gd name="T7" fmla="*/ 1 h 1212"/>
                  <a:gd name="T8" fmla="*/ 81 w 1413"/>
                  <a:gd name="T9" fmla="*/ 1 h 1212"/>
                  <a:gd name="T10" fmla="*/ 101 w 1413"/>
                  <a:gd name="T11" fmla="*/ 1 h 1212"/>
                  <a:gd name="T12" fmla="*/ 122 w 1413"/>
                  <a:gd name="T13" fmla="*/ 1 h 1212"/>
                  <a:gd name="T14" fmla="*/ 143 w 1413"/>
                  <a:gd name="T15" fmla="*/ 1 h 1212"/>
                  <a:gd name="T16" fmla="*/ 162 w 1413"/>
                  <a:gd name="T17" fmla="*/ 1 h 1212"/>
                  <a:gd name="T18" fmla="*/ 183 w 1413"/>
                  <a:gd name="T19" fmla="*/ 1 h 1212"/>
                  <a:gd name="T20" fmla="*/ 203 w 1413"/>
                  <a:gd name="T21" fmla="*/ 1 h 1212"/>
                  <a:gd name="T22" fmla="*/ 224 w 1413"/>
                  <a:gd name="T23" fmla="*/ 1 h 1212"/>
                  <a:gd name="T24" fmla="*/ 245 w 1413"/>
                  <a:gd name="T25" fmla="*/ 1 h 1212"/>
                  <a:gd name="T26" fmla="*/ 264 w 1413"/>
                  <a:gd name="T27" fmla="*/ 1 h 1212"/>
                  <a:gd name="T28" fmla="*/ 285 w 1413"/>
                  <a:gd name="T29" fmla="*/ 1 h 1212"/>
                  <a:gd name="T30" fmla="*/ 305 w 1413"/>
                  <a:gd name="T31" fmla="*/ 1 h 1212"/>
                  <a:gd name="T32" fmla="*/ 326 w 1413"/>
                  <a:gd name="T33" fmla="*/ 1 h 1212"/>
                  <a:gd name="T34" fmla="*/ 347 w 1413"/>
                  <a:gd name="T35" fmla="*/ 1 h 1212"/>
                  <a:gd name="T36" fmla="*/ 366 w 1413"/>
                  <a:gd name="T37" fmla="*/ 1 h 1212"/>
                  <a:gd name="T38" fmla="*/ 387 w 1413"/>
                  <a:gd name="T39" fmla="*/ 1 h 1212"/>
                  <a:gd name="T40" fmla="*/ 407 w 1413"/>
                  <a:gd name="T41" fmla="*/ 1 h 1212"/>
                  <a:gd name="T42" fmla="*/ 428 w 1413"/>
                  <a:gd name="T43" fmla="*/ 1 h 1212"/>
                  <a:gd name="T44" fmla="*/ 447 w 1413"/>
                  <a:gd name="T45" fmla="*/ 1 h 1212"/>
                  <a:gd name="T46" fmla="*/ 468 w 1413"/>
                  <a:gd name="T47" fmla="*/ 1 h 1212"/>
                  <a:gd name="T48" fmla="*/ 489 w 1413"/>
                  <a:gd name="T49" fmla="*/ 1 h 1212"/>
                  <a:gd name="T50" fmla="*/ 544 w 1413"/>
                  <a:gd name="T51" fmla="*/ 0 h 1212"/>
                  <a:gd name="T52" fmla="*/ 1413 w 1413"/>
                  <a:gd name="T53" fmla="*/ 0 h 121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413"/>
                  <a:gd name="T82" fmla="*/ 0 h 1212"/>
                  <a:gd name="T83" fmla="*/ 1413 w 1413"/>
                  <a:gd name="T84" fmla="*/ 1212 h 121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413" h="1212">
                    <a:moveTo>
                      <a:pt x="0" y="1212"/>
                    </a:moveTo>
                    <a:lnTo>
                      <a:pt x="20" y="1208"/>
                    </a:lnTo>
                    <a:lnTo>
                      <a:pt x="41" y="1194"/>
                    </a:lnTo>
                    <a:lnTo>
                      <a:pt x="60" y="1170"/>
                    </a:lnTo>
                    <a:lnTo>
                      <a:pt x="81" y="1138"/>
                    </a:lnTo>
                    <a:lnTo>
                      <a:pt x="101" y="1097"/>
                    </a:lnTo>
                    <a:lnTo>
                      <a:pt x="122" y="1049"/>
                    </a:lnTo>
                    <a:lnTo>
                      <a:pt x="143" y="994"/>
                    </a:lnTo>
                    <a:lnTo>
                      <a:pt x="162" y="933"/>
                    </a:lnTo>
                    <a:lnTo>
                      <a:pt x="183" y="867"/>
                    </a:lnTo>
                    <a:lnTo>
                      <a:pt x="203" y="796"/>
                    </a:lnTo>
                    <a:lnTo>
                      <a:pt x="224" y="723"/>
                    </a:lnTo>
                    <a:lnTo>
                      <a:pt x="245" y="648"/>
                    </a:lnTo>
                    <a:lnTo>
                      <a:pt x="264" y="572"/>
                    </a:lnTo>
                    <a:lnTo>
                      <a:pt x="285" y="497"/>
                    </a:lnTo>
                    <a:lnTo>
                      <a:pt x="305" y="424"/>
                    </a:lnTo>
                    <a:lnTo>
                      <a:pt x="326" y="353"/>
                    </a:lnTo>
                    <a:lnTo>
                      <a:pt x="347" y="287"/>
                    </a:lnTo>
                    <a:lnTo>
                      <a:pt x="366" y="226"/>
                    </a:lnTo>
                    <a:lnTo>
                      <a:pt x="387" y="171"/>
                    </a:lnTo>
                    <a:lnTo>
                      <a:pt x="407" y="123"/>
                    </a:lnTo>
                    <a:lnTo>
                      <a:pt x="428" y="82"/>
                    </a:lnTo>
                    <a:lnTo>
                      <a:pt x="447" y="50"/>
                    </a:lnTo>
                    <a:lnTo>
                      <a:pt x="468" y="26"/>
                    </a:lnTo>
                    <a:lnTo>
                      <a:pt x="489" y="12"/>
                    </a:lnTo>
                    <a:lnTo>
                      <a:pt x="544" y="0"/>
                    </a:lnTo>
                    <a:lnTo>
                      <a:pt x="1413" y="0"/>
                    </a:lnTo>
                  </a:path>
                </a:pathLst>
              </a:custGeom>
              <a:noFill/>
              <a:ln w="57150">
                <a:solidFill>
                  <a:srgbClr val="FF00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9" name="Group 28"/>
            <p:cNvGrpSpPr>
              <a:grpSpLocks/>
            </p:cNvGrpSpPr>
            <p:nvPr/>
          </p:nvGrpSpPr>
          <p:grpSpPr bwMode="auto">
            <a:xfrm>
              <a:off x="5959274" y="5394981"/>
              <a:ext cx="1400776" cy="346003"/>
              <a:chOff x="3028" y="2221"/>
              <a:chExt cx="1385" cy="246"/>
            </a:xfrm>
          </p:grpSpPr>
          <p:grpSp>
            <p:nvGrpSpPr>
              <p:cNvPr id="54" name="Group 29"/>
              <p:cNvGrpSpPr>
                <a:grpSpLocks/>
              </p:cNvGrpSpPr>
              <p:nvPr/>
            </p:nvGrpSpPr>
            <p:grpSpPr bwMode="auto">
              <a:xfrm>
                <a:off x="3452" y="2223"/>
                <a:ext cx="961" cy="177"/>
                <a:chOff x="768" y="1392"/>
                <a:chExt cx="4059" cy="1215"/>
              </a:xfrm>
            </p:grpSpPr>
            <p:sp>
              <p:nvSpPr>
                <p:cNvPr id="56" name="Freeform 30"/>
                <p:cNvSpPr>
                  <a:spLocks/>
                </p:cNvSpPr>
                <p:nvPr/>
              </p:nvSpPr>
              <p:spPr bwMode="auto">
                <a:xfrm>
                  <a:off x="768" y="1392"/>
                  <a:ext cx="2649" cy="1215"/>
                </a:xfrm>
                <a:custGeom>
                  <a:avLst/>
                  <a:gdLst>
                    <a:gd name="T0" fmla="*/ 12 w 2649"/>
                    <a:gd name="T1" fmla="*/ 1 h 2410"/>
                    <a:gd name="T2" fmla="*/ 72 w 2649"/>
                    <a:gd name="T3" fmla="*/ 1 h 2410"/>
                    <a:gd name="T4" fmla="*/ 134 w 2649"/>
                    <a:gd name="T5" fmla="*/ 1 h 2410"/>
                    <a:gd name="T6" fmla="*/ 195 w 2649"/>
                    <a:gd name="T7" fmla="*/ 1 h 2410"/>
                    <a:gd name="T8" fmla="*/ 255 w 2649"/>
                    <a:gd name="T9" fmla="*/ 1 h 2410"/>
                    <a:gd name="T10" fmla="*/ 315 w 2649"/>
                    <a:gd name="T11" fmla="*/ 1 h 2410"/>
                    <a:gd name="T12" fmla="*/ 375 w 2649"/>
                    <a:gd name="T13" fmla="*/ 0 h 2410"/>
                    <a:gd name="T14" fmla="*/ 435 w 2649"/>
                    <a:gd name="T15" fmla="*/ 1 h 2410"/>
                    <a:gd name="T16" fmla="*/ 497 w 2649"/>
                    <a:gd name="T17" fmla="*/ 1 h 2410"/>
                    <a:gd name="T18" fmla="*/ 557 w 2649"/>
                    <a:gd name="T19" fmla="*/ 1 h 2410"/>
                    <a:gd name="T20" fmla="*/ 618 w 2649"/>
                    <a:gd name="T21" fmla="*/ 1 h 2410"/>
                    <a:gd name="T22" fmla="*/ 678 w 2649"/>
                    <a:gd name="T23" fmla="*/ 1 h 2410"/>
                    <a:gd name="T24" fmla="*/ 738 w 2649"/>
                    <a:gd name="T25" fmla="*/ 1 h 2410"/>
                    <a:gd name="T26" fmla="*/ 800 w 2649"/>
                    <a:gd name="T27" fmla="*/ 1 h 2410"/>
                    <a:gd name="T28" fmla="*/ 860 w 2649"/>
                    <a:gd name="T29" fmla="*/ 1 h 2410"/>
                    <a:gd name="T30" fmla="*/ 920 w 2649"/>
                    <a:gd name="T31" fmla="*/ 1 h 2410"/>
                    <a:gd name="T32" fmla="*/ 981 w 2649"/>
                    <a:gd name="T33" fmla="*/ 1 h 2410"/>
                    <a:gd name="T34" fmla="*/ 1041 w 2649"/>
                    <a:gd name="T35" fmla="*/ 1 h 2410"/>
                    <a:gd name="T36" fmla="*/ 1101 w 2649"/>
                    <a:gd name="T37" fmla="*/ 1 h 2410"/>
                    <a:gd name="T38" fmla="*/ 1163 w 2649"/>
                    <a:gd name="T39" fmla="*/ 1 h 2410"/>
                    <a:gd name="T40" fmla="*/ 1223 w 2649"/>
                    <a:gd name="T41" fmla="*/ 1 h 2410"/>
                    <a:gd name="T42" fmla="*/ 1283 w 2649"/>
                    <a:gd name="T43" fmla="*/ 1 h 2410"/>
                    <a:gd name="T44" fmla="*/ 1344 w 2649"/>
                    <a:gd name="T45" fmla="*/ 1 h 2410"/>
                    <a:gd name="T46" fmla="*/ 1404 w 2649"/>
                    <a:gd name="T47" fmla="*/ 1 h 2410"/>
                    <a:gd name="T48" fmla="*/ 1464 w 2649"/>
                    <a:gd name="T49" fmla="*/ 1 h 2410"/>
                    <a:gd name="T50" fmla="*/ 1526 w 2649"/>
                    <a:gd name="T51" fmla="*/ 1 h 2410"/>
                    <a:gd name="T52" fmla="*/ 1586 w 2649"/>
                    <a:gd name="T53" fmla="*/ 1 h 2410"/>
                    <a:gd name="T54" fmla="*/ 1646 w 2649"/>
                    <a:gd name="T55" fmla="*/ 1 h 2410"/>
                    <a:gd name="T56" fmla="*/ 1707 w 2649"/>
                    <a:gd name="T57" fmla="*/ 1 h 2410"/>
                    <a:gd name="T58" fmla="*/ 1767 w 2649"/>
                    <a:gd name="T59" fmla="*/ 1 h 2410"/>
                    <a:gd name="T60" fmla="*/ 1829 w 2649"/>
                    <a:gd name="T61" fmla="*/ 1 h 2410"/>
                    <a:gd name="T62" fmla="*/ 1889 w 2649"/>
                    <a:gd name="T63" fmla="*/ 0 h 2410"/>
                    <a:gd name="T64" fmla="*/ 1949 w 2649"/>
                    <a:gd name="T65" fmla="*/ 1 h 2410"/>
                    <a:gd name="T66" fmla="*/ 2009 w 2649"/>
                    <a:gd name="T67" fmla="*/ 1 h 2410"/>
                    <a:gd name="T68" fmla="*/ 2070 w 2649"/>
                    <a:gd name="T69" fmla="*/ 1 h 2410"/>
                    <a:gd name="T70" fmla="*/ 2130 w 2649"/>
                    <a:gd name="T71" fmla="*/ 1 h 2410"/>
                    <a:gd name="T72" fmla="*/ 2192 w 2649"/>
                    <a:gd name="T73" fmla="*/ 1 h 2410"/>
                    <a:gd name="T74" fmla="*/ 2252 w 2649"/>
                    <a:gd name="T75" fmla="*/ 1 h 2410"/>
                    <a:gd name="T76" fmla="*/ 2312 w 2649"/>
                    <a:gd name="T77" fmla="*/ 1 h 2410"/>
                    <a:gd name="T78" fmla="*/ 2372 w 2649"/>
                    <a:gd name="T79" fmla="*/ 1 h 2410"/>
                    <a:gd name="T80" fmla="*/ 2432 w 2649"/>
                    <a:gd name="T81" fmla="*/ 1 h 2410"/>
                    <a:gd name="T82" fmla="*/ 2495 w 2649"/>
                    <a:gd name="T83" fmla="*/ 1 h 2410"/>
                    <a:gd name="T84" fmla="*/ 2555 w 2649"/>
                    <a:gd name="T85" fmla="*/ 1 h 2410"/>
                    <a:gd name="T86" fmla="*/ 2615 w 2649"/>
                    <a:gd name="T87" fmla="*/ 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7" name="Freeform 31"/>
                <p:cNvSpPr>
                  <a:spLocks/>
                </p:cNvSpPr>
                <p:nvPr/>
              </p:nvSpPr>
              <p:spPr bwMode="auto">
                <a:xfrm>
                  <a:off x="3414" y="1996"/>
                  <a:ext cx="1413" cy="611"/>
                </a:xfrm>
                <a:custGeom>
                  <a:avLst/>
                  <a:gdLst>
                    <a:gd name="T0" fmla="*/ 0 w 1413"/>
                    <a:gd name="T1" fmla="*/ 1 h 1212"/>
                    <a:gd name="T2" fmla="*/ 20 w 1413"/>
                    <a:gd name="T3" fmla="*/ 1 h 1212"/>
                    <a:gd name="T4" fmla="*/ 41 w 1413"/>
                    <a:gd name="T5" fmla="*/ 1 h 1212"/>
                    <a:gd name="T6" fmla="*/ 60 w 1413"/>
                    <a:gd name="T7" fmla="*/ 1 h 1212"/>
                    <a:gd name="T8" fmla="*/ 81 w 1413"/>
                    <a:gd name="T9" fmla="*/ 1 h 1212"/>
                    <a:gd name="T10" fmla="*/ 101 w 1413"/>
                    <a:gd name="T11" fmla="*/ 1 h 1212"/>
                    <a:gd name="T12" fmla="*/ 122 w 1413"/>
                    <a:gd name="T13" fmla="*/ 1 h 1212"/>
                    <a:gd name="T14" fmla="*/ 143 w 1413"/>
                    <a:gd name="T15" fmla="*/ 1 h 1212"/>
                    <a:gd name="T16" fmla="*/ 162 w 1413"/>
                    <a:gd name="T17" fmla="*/ 1 h 1212"/>
                    <a:gd name="T18" fmla="*/ 183 w 1413"/>
                    <a:gd name="T19" fmla="*/ 1 h 1212"/>
                    <a:gd name="T20" fmla="*/ 203 w 1413"/>
                    <a:gd name="T21" fmla="*/ 1 h 1212"/>
                    <a:gd name="T22" fmla="*/ 224 w 1413"/>
                    <a:gd name="T23" fmla="*/ 1 h 1212"/>
                    <a:gd name="T24" fmla="*/ 245 w 1413"/>
                    <a:gd name="T25" fmla="*/ 1 h 1212"/>
                    <a:gd name="T26" fmla="*/ 264 w 1413"/>
                    <a:gd name="T27" fmla="*/ 1 h 1212"/>
                    <a:gd name="T28" fmla="*/ 285 w 1413"/>
                    <a:gd name="T29" fmla="*/ 1 h 1212"/>
                    <a:gd name="T30" fmla="*/ 305 w 1413"/>
                    <a:gd name="T31" fmla="*/ 1 h 1212"/>
                    <a:gd name="T32" fmla="*/ 326 w 1413"/>
                    <a:gd name="T33" fmla="*/ 1 h 1212"/>
                    <a:gd name="T34" fmla="*/ 347 w 1413"/>
                    <a:gd name="T35" fmla="*/ 1 h 1212"/>
                    <a:gd name="T36" fmla="*/ 366 w 1413"/>
                    <a:gd name="T37" fmla="*/ 1 h 1212"/>
                    <a:gd name="T38" fmla="*/ 387 w 1413"/>
                    <a:gd name="T39" fmla="*/ 1 h 1212"/>
                    <a:gd name="T40" fmla="*/ 407 w 1413"/>
                    <a:gd name="T41" fmla="*/ 1 h 1212"/>
                    <a:gd name="T42" fmla="*/ 428 w 1413"/>
                    <a:gd name="T43" fmla="*/ 1 h 1212"/>
                    <a:gd name="T44" fmla="*/ 447 w 1413"/>
                    <a:gd name="T45" fmla="*/ 1 h 1212"/>
                    <a:gd name="T46" fmla="*/ 468 w 1413"/>
                    <a:gd name="T47" fmla="*/ 1 h 1212"/>
                    <a:gd name="T48" fmla="*/ 489 w 1413"/>
                    <a:gd name="T49" fmla="*/ 1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57150">
                  <a:solidFill>
                    <a:srgbClr val="FF33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aphicFrame>
            <p:nvGraphicFramePr>
              <p:cNvPr id="55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93106570"/>
                  </p:ext>
                </p:extLst>
              </p:nvPr>
            </p:nvGraphicFramePr>
            <p:xfrm>
              <a:off x="3028" y="2221"/>
              <a:ext cx="418" cy="24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0980" name="Equation" r:id="rId15" imgW="241200" imgH="177480" progId="Equation.3">
                      <p:embed/>
                    </p:oleObj>
                  </mc:Choice>
                  <mc:Fallback>
                    <p:oleObj name="Equation" r:id="rId15" imgW="24120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28" y="2221"/>
                            <a:ext cx="418" cy="24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0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04704057"/>
                </p:ext>
              </p:extLst>
            </p:nvPr>
          </p:nvGraphicFramePr>
          <p:xfrm>
            <a:off x="7659555" y="5651802"/>
            <a:ext cx="462391" cy="3565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81" name="Equation" r:id="rId16" imgW="291960" imgH="215640" progId="Equation.3">
                    <p:embed/>
                  </p:oleObj>
                </mc:Choice>
                <mc:Fallback>
                  <p:oleObj name="Equation" r:id="rId16" imgW="2919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59555" y="5651802"/>
                          <a:ext cx="462391" cy="3565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6472367"/>
                </p:ext>
              </p:extLst>
            </p:nvPr>
          </p:nvGraphicFramePr>
          <p:xfrm>
            <a:off x="6085511" y="5021308"/>
            <a:ext cx="427037" cy="465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82" name="Equation" r:id="rId18" imgW="152280" imgH="241200" progId="Equation.3">
                    <p:embed/>
                  </p:oleObj>
                </mc:Choice>
                <mc:Fallback>
                  <p:oleObj name="Equation" r:id="rId18" imgW="1522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85511" y="5021308"/>
                          <a:ext cx="427037" cy="4651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53410624"/>
                </p:ext>
              </p:extLst>
            </p:nvPr>
          </p:nvGraphicFramePr>
          <p:xfrm>
            <a:off x="7689160" y="5349934"/>
            <a:ext cx="401773" cy="399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83" name="Equation" r:id="rId20" imgW="253800" imgH="241200" progId="Equation.3">
                    <p:embed/>
                  </p:oleObj>
                </mc:Choice>
                <mc:Fallback>
                  <p:oleObj name="Equation" r:id="rId20" imgW="2538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9160" y="5349934"/>
                          <a:ext cx="401773" cy="3991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43" name="Straight Arrow Connector 42"/>
            <p:cNvCxnSpPr/>
            <p:nvPr/>
          </p:nvCxnSpPr>
          <p:spPr bwMode="auto">
            <a:xfrm rot="5400000" flipH="1" flipV="1">
              <a:off x="6274594" y="5170675"/>
              <a:ext cx="396875" cy="158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oup 53"/>
            <p:cNvGrpSpPr>
              <a:grpSpLocks/>
            </p:cNvGrpSpPr>
            <p:nvPr/>
          </p:nvGrpSpPr>
          <p:grpSpPr bwMode="auto">
            <a:xfrm>
              <a:off x="6215686" y="5666713"/>
              <a:ext cx="1107454" cy="522343"/>
              <a:chOff x="1509945" y="2801760"/>
              <a:chExt cx="1247107" cy="565122"/>
            </a:xfrm>
          </p:grpSpPr>
          <p:grpSp>
            <p:nvGrpSpPr>
              <p:cNvPr id="49" name="Group 29"/>
              <p:cNvGrpSpPr>
                <a:grpSpLocks/>
              </p:cNvGrpSpPr>
              <p:nvPr/>
            </p:nvGrpSpPr>
            <p:grpSpPr bwMode="auto">
              <a:xfrm>
                <a:off x="1662543" y="2801760"/>
                <a:ext cx="1094509" cy="269342"/>
                <a:chOff x="768" y="1392"/>
                <a:chExt cx="4059" cy="1215"/>
              </a:xfrm>
            </p:grpSpPr>
            <p:sp>
              <p:nvSpPr>
                <p:cNvPr id="52" name="Freeform 30"/>
                <p:cNvSpPr>
                  <a:spLocks/>
                </p:cNvSpPr>
                <p:nvPr/>
              </p:nvSpPr>
              <p:spPr bwMode="auto">
                <a:xfrm>
                  <a:off x="768" y="1392"/>
                  <a:ext cx="2649" cy="1215"/>
                </a:xfrm>
                <a:custGeom>
                  <a:avLst/>
                  <a:gdLst>
                    <a:gd name="T0" fmla="*/ 12 w 2649"/>
                    <a:gd name="T1" fmla="*/ 1 h 2410"/>
                    <a:gd name="T2" fmla="*/ 72 w 2649"/>
                    <a:gd name="T3" fmla="*/ 1 h 2410"/>
                    <a:gd name="T4" fmla="*/ 134 w 2649"/>
                    <a:gd name="T5" fmla="*/ 1 h 2410"/>
                    <a:gd name="T6" fmla="*/ 195 w 2649"/>
                    <a:gd name="T7" fmla="*/ 1 h 2410"/>
                    <a:gd name="T8" fmla="*/ 255 w 2649"/>
                    <a:gd name="T9" fmla="*/ 1 h 2410"/>
                    <a:gd name="T10" fmla="*/ 315 w 2649"/>
                    <a:gd name="T11" fmla="*/ 1 h 2410"/>
                    <a:gd name="T12" fmla="*/ 375 w 2649"/>
                    <a:gd name="T13" fmla="*/ 0 h 2410"/>
                    <a:gd name="T14" fmla="*/ 435 w 2649"/>
                    <a:gd name="T15" fmla="*/ 1 h 2410"/>
                    <a:gd name="T16" fmla="*/ 497 w 2649"/>
                    <a:gd name="T17" fmla="*/ 1 h 2410"/>
                    <a:gd name="T18" fmla="*/ 557 w 2649"/>
                    <a:gd name="T19" fmla="*/ 1 h 2410"/>
                    <a:gd name="T20" fmla="*/ 618 w 2649"/>
                    <a:gd name="T21" fmla="*/ 1 h 2410"/>
                    <a:gd name="T22" fmla="*/ 678 w 2649"/>
                    <a:gd name="T23" fmla="*/ 1 h 2410"/>
                    <a:gd name="T24" fmla="*/ 738 w 2649"/>
                    <a:gd name="T25" fmla="*/ 1 h 2410"/>
                    <a:gd name="T26" fmla="*/ 800 w 2649"/>
                    <a:gd name="T27" fmla="*/ 1 h 2410"/>
                    <a:gd name="T28" fmla="*/ 860 w 2649"/>
                    <a:gd name="T29" fmla="*/ 1 h 2410"/>
                    <a:gd name="T30" fmla="*/ 920 w 2649"/>
                    <a:gd name="T31" fmla="*/ 1 h 2410"/>
                    <a:gd name="T32" fmla="*/ 981 w 2649"/>
                    <a:gd name="T33" fmla="*/ 1 h 2410"/>
                    <a:gd name="T34" fmla="*/ 1041 w 2649"/>
                    <a:gd name="T35" fmla="*/ 1 h 2410"/>
                    <a:gd name="T36" fmla="*/ 1101 w 2649"/>
                    <a:gd name="T37" fmla="*/ 1 h 2410"/>
                    <a:gd name="T38" fmla="*/ 1163 w 2649"/>
                    <a:gd name="T39" fmla="*/ 1 h 2410"/>
                    <a:gd name="T40" fmla="*/ 1223 w 2649"/>
                    <a:gd name="T41" fmla="*/ 1 h 2410"/>
                    <a:gd name="T42" fmla="*/ 1283 w 2649"/>
                    <a:gd name="T43" fmla="*/ 1 h 2410"/>
                    <a:gd name="T44" fmla="*/ 1344 w 2649"/>
                    <a:gd name="T45" fmla="*/ 1 h 2410"/>
                    <a:gd name="T46" fmla="*/ 1404 w 2649"/>
                    <a:gd name="T47" fmla="*/ 1 h 2410"/>
                    <a:gd name="T48" fmla="*/ 1464 w 2649"/>
                    <a:gd name="T49" fmla="*/ 1 h 2410"/>
                    <a:gd name="T50" fmla="*/ 1526 w 2649"/>
                    <a:gd name="T51" fmla="*/ 1 h 2410"/>
                    <a:gd name="T52" fmla="*/ 1586 w 2649"/>
                    <a:gd name="T53" fmla="*/ 1 h 2410"/>
                    <a:gd name="T54" fmla="*/ 1646 w 2649"/>
                    <a:gd name="T55" fmla="*/ 1 h 2410"/>
                    <a:gd name="T56" fmla="*/ 1707 w 2649"/>
                    <a:gd name="T57" fmla="*/ 1 h 2410"/>
                    <a:gd name="T58" fmla="*/ 1767 w 2649"/>
                    <a:gd name="T59" fmla="*/ 1 h 2410"/>
                    <a:gd name="T60" fmla="*/ 1829 w 2649"/>
                    <a:gd name="T61" fmla="*/ 1 h 2410"/>
                    <a:gd name="T62" fmla="*/ 1889 w 2649"/>
                    <a:gd name="T63" fmla="*/ 0 h 2410"/>
                    <a:gd name="T64" fmla="*/ 1949 w 2649"/>
                    <a:gd name="T65" fmla="*/ 1 h 2410"/>
                    <a:gd name="T66" fmla="*/ 2009 w 2649"/>
                    <a:gd name="T67" fmla="*/ 1 h 2410"/>
                    <a:gd name="T68" fmla="*/ 2070 w 2649"/>
                    <a:gd name="T69" fmla="*/ 1 h 2410"/>
                    <a:gd name="T70" fmla="*/ 2130 w 2649"/>
                    <a:gd name="T71" fmla="*/ 1 h 2410"/>
                    <a:gd name="T72" fmla="*/ 2192 w 2649"/>
                    <a:gd name="T73" fmla="*/ 1 h 2410"/>
                    <a:gd name="T74" fmla="*/ 2252 w 2649"/>
                    <a:gd name="T75" fmla="*/ 1 h 2410"/>
                    <a:gd name="T76" fmla="*/ 2312 w 2649"/>
                    <a:gd name="T77" fmla="*/ 1 h 2410"/>
                    <a:gd name="T78" fmla="*/ 2372 w 2649"/>
                    <a:gd name="T79" fmla="*/ 1 h 2410"/>
                    <a:gd name="T80" fmla="*/ 2432 w 2649"/>
                    <a:gd name="T81" fmla="*/ 1 h 2410"/>
                    <a:gd name="T82" fmla="*/ 2495 w 2649"/>
                    <a:gd name="T83" fmla="*/ 1 h 2410"/>
                    <a:gd name="T84" fmla="*/ 2555 w 2649"/>
                    <a:gd name="T85" fmla="*/ 1 h 2410"/>
                    <a:gd name="T86" fmla="*/ 2615 w 2649"/>
                    <a:gd name="T87" fmla="*/ 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12700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3" name="Freeform 31"/>
                <p:cNvSpPr>
                  <a:spLocks/>
                </p:cNvSpPr>
                <p:nvPr/>
              </p:nvSpPr>
              <p:spPr bwMode="auto">
                <a:xfrm>
                  <a:off x="3414" y="1996"/>
                  <a:ext cx="1413" cy="611"/>
                </a:xfrm>
                <a:custGeom>
                  <a:avLst/>
                  <a:gdLst>
                    <a:gd name="T0" fmla="*/ 0 w 1413"/>
                    <a:gd name="T1" fmla="*/ 1 h 1212"/>
                    <a:gd name="T2" fmla="*/ 20 w 1413"/>
                    <a:gd name="T3" fmla="*/ 1 h 1212"/>
                    <a:gd name="T4" fmla="*/ 41 w 1413"/>
                    <a:gd name="T5" fmla="*/ 1 h 1212"/>
                    <a:gd name="T6" fmla="*/ 60 w 1413"/>
                    <a:gd name="T7" fmla="*/ 1 h 1212"/>
                    <a:gd name="T8" fmla="*/ 81 w 1413"/>
                    <a:gd name="T9" fmla="*/ 1 h 1212"/>
                    <a:gd name="T10" fmla="*/ 101 w 1413"/>
                    <a:gd name="T11" fmla="*/ 1 h 1212"/>
                    <a:gd name="T12" fmla="*/ 122 w 1413"/>
                    <a:gd name="T13" fmla="*/ 1 h 1212"/>
                    <a:gd name="T14" fmla="*/ 143 w 1413"/>
                    <a:gd name="T15" fmla="*/ 1 h 1212"/>
                    <a:gd name="T16" fmla="*/ 162 w 1413"/>
                    <a:gd name="T17" fmla="*/ 1 h 1212"/>
                    <a:gd name="T18" fmla="*/ 183 w 1413"/>
                    <a:gd name="T19" fmla="*/ 1 h 1212"/>
                    <a:gd name="T20" fmla="*/ 203 w 1413"/>
                    <a:gd name="T21" fmla="*/ 1 h 1212"/>
                    <a:gd name="T22" fmla="*/ 224 w 1413"/>
                    <a:gd name="T23" fmla="*/ 1 h 1212"/>
                    <a:gd name="T24" fmla="*/ 245 w 1413"/>
                    <a:gd name="T25" fmla="*/ 1 h 1212"/>
                    <a:gd name="T26" fmla="*/ 264 w 1413"/>
                    <a:gd name="T27" fmla="*/ 1 h 1212"/>
                    <a:gd name="T28" fmla="*/ 285 w 1413"/>
                    <a:gd name="T29" fmla="*/ 1 h 1212"/>
                    <a:gd name="T30" fmla="*/ 305 w 1413"/>
                    <a:gd name="T31" fmla="*/ 1 h 1212"/>
                    <a:gd name="T32" fmla="*/ 326 w 1413"/>
                    <a:gd name="T33" fmla="*/ 1 h 1212"/>
                    <a:gd name="T34" fmla="*/ 347 w 1413"/>
                    <a:gd name="T35" fmla="*/ 1 h 1212"/>
                    <a:gd name="T36" fmla="*/ 366 w 1413"/>
                    <a:gd name="T37" fmla="*/ 1 h 1212"/>
                    <a:gd name="T38" fmla="*/ 387 w 1413"/>
                    <a:gd name="T39" fmla="*/ 1 h 1212"/>
                    <a:gd name="T40" fmla="*/ 407 w 1413"/>
                    <a:gd name="T41" fmla="*/ 1 h 1212"/>
                    <a:gd name="T42" fmla="*/ 428 w 1413"/>
                    <a:gd name="T43" fmla="*/ 1 h 1212"/>
                    <a:gd name="T44" fmla="*/ 447 w 1413"/>
                    <a:gd name="T45" fmla="*/ 1 h 1212"/>
                    <a:gd name="T46" fmla="*/ 468 w 1413"/>
                    <a:gd name="T47" fmla="*/ 1 h 1212"/>
                    <a:gd name="T48" fmla="*/ 489 w 1413"/>
                    <a:gd name="T49" fmla="*/ 1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50" name="Straight Arrow Connector 49"/>
              <p:cNvCxnSpPr/>
              <p:nvPr/>
            </p:nvCxnSpPr>
            <p:spPr>
              <a:xfrm rot="16200000" flipH="1">
                <a:off x="1956400" y="3052483"/>
                <a:ext cx="317741" cy="31105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51" name="Object 3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72631287"/>
                  </p:ext>
                </p:extLst>
              </p:nvPr>
            </p:nvGraphicFramePr>
            <p:xfrm>
              <a:off x="1509945" y="2852333"/>
              <a:ext cx="598875" cy="4465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0984" name="Equation" r:id="rId22" imgW="190440" imgH="215640" progId="Equation.3">
                      <p:embed/>
                    </p:oleObj>
                  </mc:Choice>
                  <mc:Fallback>
                    <p:oleObj name="Equation" r:id="rId22" imgW="190440" imgH="215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3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09945" y="2852333"/>
                            <a:ext cx="598875" cy="44655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6" name="Cube 45"/>
            <p:cNvSpPr/>
            <p:nvPr/>
          </p:nvSpPr>
          <p:spPr bwMode="auto">
            <a:xfrm flipH="1">
              <a:off x="7212013" y="5061931"/>
              <a:ext cx="1193800" cy="1152525"/>
            </a:xfrm>
            <a:prstGeom prst="cube">
              <a:avLst/>
            </a:prstGeom>
            <a:solidFill>
              <a:srgbClr val="BBE0E3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5" name="Group 29"/>
            <p:cNvGrpSpPr>
              <a:grpSpLocks/>
            </p:cNvGrpSpPr>
            <p:nvPr/>
          </p:nvGrpSpPr>
          <p:grpSpPr bwMode="auto">
            <a:xfrm>
              <a:off x="8159748" y="5781964"/>
              <a:ext cx="971944" cy="248953"/>
              <a:chOff x="768" y="1392"/>
              <a:chExt cx="4059" cy="1215"/>
            </a:xfrm>
          </p:grpSpPr>
          <p:sp>
            <p:nvSpPr>
              <p:cNvPr id="47" name="Freeform 30"/>
              <p:cNvSpPr>
                <a:spLocks/>
              </p:cNvSpPr>
              <p:nvPr/>
            </p:nvSpPr>
            <p:spPr bwMode="auto">
              <a:xfrm>
                <a:off x="768" y="1392"/>
                <a:ext cx="2649" cy="1215"/>
              </a:xfrm>
              <a:custGeom>
                <a:avLst/>
                <a:gdLst>
                  <a:gd name="T0" fmla="*/ 12 w 2649"/>
                  <a:gd name="T1" fmla="*/ 1 h 2410"/>
                  <a:gd name="T2" fmla="*/ 72 w 2649"/>
                  <a:gd name="T3" fmla="*/ 1 h 2410"/>
                  <a:gd name="T4" fmla="*/ 134 w 2649"/>
                  <a:gd name="T5" fmla="*/ 1 h 2410"/>
                  <a:gd name="T6" fmla="*/ 195 w 2649"/>
                  <a:gd name="T7" fmla="*/ 1 h 2410"/>
                  <a:gd name="T8" fmla="*/ 255 w 2649"/>
                  <a:gd name="T9" fmla="*/ 1 h 2410"/>
                  <a:gd name="T10" fmla="*/ 315 w 2649"/>
                  <a:gd name="T11" fmla="*/ 1 h 2410"/>
                  <a:gd name="T12" fmla="*/ 375 w 2649"/>
                  <a:gd name="T13" fmla="*/ 0 h 2410"/>
                  <a:gd name="T14" fmla="*/ 435 w 2649"/>
                  <a:gd name="T15" fmla="*/ 1 h 2410"/>
                  <a:gd name="T16" fmla="*/ 497 w 2649"/>
                  <a:gd name="T17" fmla="*/ 1 h 2410"/>
                  <a:gd name="T18" fmla="*/ 557 w 2649"/>
                  <a:gd name="T19" fmla="*/ 1 h 2410"/>
                  <a:gd name="T20" fmla="*/ 618 w 2649"/>
                  <a:gd name="T21" fmla="*/ 1 h 2410"/>
                  <a:gd name="T22" fmla="*/ 678 w 2649"/>
                  <a:gd name="T23" fmla="*/ 1 h 2410"/>
                  <a:gd name="T24" fmla="*/ 738 w 2649"/>
                  <a:gd name="T25" fmla="*/ 1 h 2410"/>
                  <a:gd name="T26" fmla="*/ 800 w 2649"/>
                  <a:gd name="T27" fmla="*/ 1 h 2410"/>
                  <a:gd name="T28" fmla="*/ 860 w 2649"/>
                  <a:gd name="T29" fmla="*/ 1 h 2410"/>
                  <a:gd name="T30" fmla="*/ 920 w 2649"/>
                  <a:gd name="T31" fmla="*/ 1 h 2410"/>
                  <a:gd name="T32" fmla="*/ 981 w 2649"/>
                  <a:gd name="T33" fmla="*/ 1 h 2410"/>
                  <a:gd name="T34" fmla="*/ 1041 w 2649"/>
                  <a:gd name="T35" fmla="*/ 1 h 2410"/>
                  <a:gd name="T36" fmla="*/ 1101 w 2649"/>
                  <a:gd name="T37" fmla="*/ 1 h 2410"/>
                  <a:gd name="T38" fmla="*/ 1163 w 2649"/>
                  <a:gd name="T39" fmla="*/ 1 h 2410"/>
                  <a:gd name="T40" fmla="*/ 1223 w 2649"/>
                  <a:gd name="T41" fmla="*/ 1 h 2410"/>
                  <a:gd name="T42" fmla="*/ 1283 w 2649"/>
                  <a:gd name="T43" fmla="*/ 1 h 2410"/>
                  <a:gd name="T44" fmla="*/ 1344 w 2649"/>
                  <a:gd name="T45" fmla="*/ 1 h 2410"/>
                  <a:gd name="T46" fmla="*/ 1404 w 2649"/>
                  <a:gd name="T47" fmla="*/ 1 h 2410"/>
                  <a:gd name="T48" fmla="*/ 1464 w 2649"/>
                  <a:gd name="T49" fmla="*/ 1 h 2410"/>
                  <a:gd name="T50" fmla="*/ 1526 w 2649"/>
                  <a:gd name="T51" fmla="*/ 1 h 2410"/>
                  <a:gd name="T52" fmla="*/ 1586 w 2649"/>
                  <a:gd name="T53" fmla="*/ 1 h 2410"/>
                  <a:gd name="T54" fmla="*/ 1646 w 2649"/>
                  <a:gd name="T55" fmla="*/ 1 h 2410"/>
                  <a:gd name="T56" fmla="*/ 1707 w 2649"/>
                  <a:gd name="T57" fmla="*/ 1 h 2410"/>
                  <a:gd name="T58" fmla="*/ 1767 w 2649"/>
                  <a:gd name="T59" fmla="*/ 1 h 2410"/>
                  <a:gd name="T60" fmla="*/ 1829 w 2649"/>
                  <a:gd name="T61" fmla="*/ 1 h 2410"/>
                  <a:gd name="T62" fmla="*/ 1889 w 2649"/>
                  <a:gd name="T63" fmla="*/ 0 h 2410"/>
                  <a:gd name="T64" fmla="*/ 1949 w 2649"/>
                  <a:gd name="T65" fmla="*/ 1 h 2410"/>
                  <a:gd name="T66" fmla="*/ 2009 w 2649"/>
                  <a:gd name="T67" fmla="*/ 1 h 2410"/>
                  <a:gd name="T68" fmla="*/ 2070 w 2649"/>
                  <a:gd name="T69" fmla="*/ 1 h 2410"/>
                  <a:gd name="T70" fmla="*/ 2130 w 2649"/>
                  <a:gd name="T71" fmla="*/ 1 h 2410"/>
                  <a:gd name="T72" fmla="*/ 2192 w 2649"/>
                  <a:gd name="T73" fmla="*/ 1 h 2410"/>
                  <a:gd name="T74" fmla="*/ 2252 w 2649"/>
                  <a:gd name="T75" fmla="*/ 1 h 2410"/>
                  <a:gd name="T76" fmla="*/ 2312 w 2649"/>
                  <a:gd name="T77" fmla="*/ 1 h 2410"/>
                  <a:gd name="T78" fmla="*/ 2372 w 2649"/>
                  <a:gd name="T79" fmla="*/ 1 h 2410"/>
                  <a:gd name="T80" fmla="*/ 2432 w 2649"/>
                  <a:gd name="T81" fmla="*/ 1 h 2410"/>
                  <a:gd name="T82" fmla="*/ 2495 w 2649"/>
                  <a:gd name="T83" fmla="*/ 1 h 2410"/>
                  <a:gd name="T84" fmla="*/ 2555 w 2649"/>
                  <a:gd name="T85" fmla="*/ 1 h 2410"/>
                  <a:gd name="T86" fmla="*/ 2615 w 2649"/>
                  <a:gd name="T87" fmla="*/ 1 h 241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649"/>
                  <a:gd name="T133" fmla="*/ 0 h 2410"/>
                  <a:gd name="T134" fmla="*/ 2649 w 2649"/>
                  <a:gd name="T135" fmla="*/ 2410 h 241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649" h="2410">
                    <a:moveTo>
                      <a:pt x="0" y="1198"/>
                    </a:moveTo>
                    <a:lnTo>
                      <a:pt x="12" y="1130"/>
                    </a:lnTo>
                    <a:lnTo>
                      <a:pt x="43" y="979"/>
                    </a:lnTo>
                    <a:lnTo>
                      <a:pt x="72" y="833"/>
                    </a:lnTo>
                    <a:lnTo>
                      <a:pt x="103" y="691"/>
                    </a:lnTo>
                    <a:lnTo>
                      <a:pt x="134" y="558"/>
                    </a:lnTo>
                    <a:lnTo>
                      <a:pt x="163" y="437"/>
                    </a:lnTo>
                    <a:lnTo>
                      <a:pt x="195" y="326"/>
                    </a:lnTo>
                    <a:lnTo>
                      <a:pt x="224" y="230"/>
                    </a:lnTo>
                    <a:lnTo>
                      <a:pt x="255" y="149"/>
                    </a:lnTo>
                    <a:lnTo>
                      <a:pt x="284" y="83"/>
                    </a:lnTo>
                    <a:lnTo>
                      <a:pt x="315" y="36"/>
                    </a:lnTo>
                    <a:lnTo>
                      <a:pt x="346" y="9"/>
                    </a:lnTo>
                    <a:lnTo>
                      <a:pt x="375" y="0"/>
                    </a:lnTo>
                    <a:lnTo>
                      <a:pt x="406" y="9"/>
                    </a:lnTo>
                    <a:lnTo>
                      <a:pt x="435" y="36"/>
                    </a:lnTo>
                    <a:lnTo>
                      <a:pt x="466" y="83"/>
                    </a:lnTo>
                    <a:lnTo>
                      <a:pt x="497" y="149"/>
                    </a:lnTo>
                    <a:lnTo>
                      <a:pt x="526" y="230"/>
                    </a:lnTo>
                    <a:lnTo>
                      <a:pt x="557" y="326"/>
                    </a:lnTo>
                    <a:lnTo>
                      <a:pt x="587" y="437"/>
                    </a:lnTo>
                    <a:lnTo>
                      <a:pt x="618" y="558"/>
                    </a:lnTo>
                    <a:lnTo>
                      <a:pt x="649" y="691"/>
                    </a:lnTo>
                    <a:lnTo>
                      <a:pt x="678" y="833"/>
                    </a:lnTo>
                    <a:lnTo>
                      <a:pt x="709" y="979"/>
                    </a:lnTo>
                    <a:lnTo>
                      <a:pt x="738" y="1130"/>
                    </a:lnTo>
                    <a:lnTo>
                      <a:pt x="769" y="1280"/>
                    </a:lnTo>
                    <a:lnTo>
                      <a:pt x="800" y="1431"/>
                    </a:lnTo>
                    <a:lnTo>
                      <a:pt x="829" y="1577"/>
                    </a:lnTo>
                    <a:lnTo>
                      <a:pt x="860" y="1719"/>
                    </a:lnTo>
                    <a:lnTo>
                      <a:pt x="889" y="1852"/>
                    </a:lnTo>
                    <a:lnTo>
                      <a:pt x="920" y="1973"/>
                    </a:lnTo>
                    <a:lnTo>
                      <a:pt x="950" y="2084"/>
                    </a:lnTo>
                    <a:lnTo>
                      <a:pt x="981" y="2180"/>
                    </a:lnTo>
                    <a:lnTo>
                      <a:pt x="1012" y="2261"/>
                    </a:lnTo>
                    <a:lnTo>
                      <a:pt x="1041" y="2327"/>
                    </a:lnTo>
                    <a:lnTo>
                      <a:pt x="1072" y="2374"/>
                    </a:lnTo>
                    <a:lnTo>
                      <a:pt x="1101" y="2401"/>
                    </a:lnTo>
                    <a:lnTo>
                      <a:pt x="1132" y="2410"/>
                    </a:lnTo>
                    <a:lnTo>
                      <a:pt x="1163" y="2401"/>
                    </a:lnTo>
                    <a:lnTo>
                      <a:pt x="1192" y="2374"/>
                    </a:lnTo>
                    <a:lnTo>
                      <a:pt x="1223" y="2327"/>
                    </a:lnTo>
                    <a:lnTo>
                      <a:pt x="1252" y="2261"/>
                    </a:lnTo>
                    <a:lnTo>
                      <a:pt x="1283" y="2180"/>
                    </a:lnTo>
                    <a:lnTo>
                      <a:pt x="1314" y="2084"/>
                    </a:lnTo>
                    <a:lnTo>
                      <a:pt x="1344" y="1973"/>
                    </a:lnTo>
                    <a:lnTo>
                      <a:pt x="1375" y="1852"/>
                    </a:lnTo>
                    <a:lnTo>
                      <a:pt x="1404" y="1719"/>
                    </a:lnTo>
                    <a:lnTo>
                      <a:pt x="1435" y="1577"/>
                    </a:lnTo>
                    <a:lnTo>
                      <a:pt x="1464" y="1431"/>
                    </a:lnTo>
                    <a:lnTo>
                      <a:pt x="1495" y="1280"/>
                    </a:lnTo>
                    <a:lnTo>
                      <a:pt x="1526" y="1130"/>
                    </a:lnTo>
                    <a:lnTo>
                      <a:pt x="1555" y="979"/>
                    </a:lnTo>
                    <a:lnTo>
                      <a:pt x="1586" y="833"/>
                    </a:lnTo>
                    <a:lnTo>
                      <a:pt x="1615" y="691"/>
                    </a:lnTo>
                    <a:lnTo>
                      <a:pt x="1646" y="558"/>
                    </a:lnTo>
                    <a:lnTo>
                      <a:pt x="1677" y="437"/>
                    </a:lnTo>
                    <a:lnTo>
                      <a:pt x="1707" y="326"/>
                    </a:lnTo>
                    <a:lnTo>
                      <a:pt x="1738" y="230"/>
                    </a:lnTo>
                    <a:lnTo>
                      <a:pt x="1767" y="149"/>
                    </a:lnTo>
                    <a:lnTo>
                      <a:pt x="1798" y="83"/>
                    </a:lnTo>
                    <a:lnTo>
                      <a:pt x="1829" y="36"/>
                    </a:lnTo>
                    <a:lnTo>
                      <a:pt x="1858" y="9"/>
                    </a:lnTo>
                    <a:lnTo>
                      <a:pt x="1889" y="0"/>
                    </a:lnTo>
                    <a:lnTo>
                      <a:pt x="1918" y="9"/>
                    </a:lnTo>
                    <a:lnTo>
                      <a:pt x="1949" y="36"/>
                    </a:lnTo>
                    <a:lnTo>
                      <a:pt x="1980" y="83"/>
                    </a:lnTo>
                    <a:lnTo>
                      <a:pt x="2009" y="149"/>
                    </a:lnTo>
                    <a:lnTo>
                      <a:pt x="2040" y="230"/>
                    </a:lnTo>
                    <a:lnTo>
                      <a:pt x="2070" y="326"/>
                    </a:lnTo>
                    <a:lnTo>
                      <a:pt x="2101" y="437"/>
                    </a:lnTo>
                    <a:lnTo>
                      <a:pt x="2130" y="558"/>
                    </a:lnTo>
                    <a:lnTo>
                      <a:pt x="2161" y="691"/>
                    </a:lnTo>
                    <a:lnTo>
                      <a:pt x="2192" y="833"/>
                    </a:lnTo>
                    <a:lnTo>
                      <a:pt x="2221" y="979"/>
                    </a:lnTo>
                    <a:lnTo>
                      <a:pt x="2252" y="1130"/>
                    </a:lnTo>
                    <a:lnTo>
                      <a:pt x="2281" y="1280"/>
                    </a:lnTo>
                    <a:lnTo>
                      <a:pt x="2312" y="1431"/>
                    </a:lnTo>
                    <a:lnTo>
                      <a:pt x="2343" y="1577"/>
                    </a:lnTo>
                    <a:lnTo>
                      <a:pt x="2372" y="1719"/>
                    </a:lnTo>
                    <a:lnTo>
                      <a:pt x="2403" y="1852"/>
                    </a:lnTo>
                    <a:lnTo>
                      <a:pt x="2432" y="1973"/>
                    </a:lnTo>
                    <a:lnTo>
                      <a:pt x="2464" y="2084"/>
                    </a:lnTo>
                    <a:lnTo>
                      <a:pt x="2495" y="2180"/>
                    </a:lnTo>
                    <a:lnTo>
                      <a:pt x="2524" y="2261"/>
                    </a:lnTo>
                    <a:lnTo>
                      <a:pt x="2555" y="2327"/>
                    </a:lnTo>
                    <a:lnTo>
                      <a:pt x="2584" y="2374"/>
                    </a:lnTo>
                    <a:lnTo>
                      <a:pt x="2615" y="2401"/>
                    </a:lnTo>
                    <a:lnTo>
                      <a:pt x="2649" y="2408"/>
                    </a:lnTo>
                  </a:path>
                </a:pathLst>
              </a:custGeom>
              <a:noFill/>
              <a:ln w="127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8" name="Freeform 31"/>
              <p:cNvSpPr>
                <a:spLocks/>
              </p:cNvSpPr>
              <p:nvPr/>
            </p:nvSpPr>
            <p:spPr bwMode="auto">
              <a:xfrm>
                <a:off x="3414" y="1996"/>
                <a:ext cx="1413" cy="611"/>
              </a:xfrm>
              <a:custGeom>
                <a:avLst/>
                <a:gdLst>
                  <a:gd name="T0" fmla="*/ 0 w 1413"/>
                  <a:gd name="T1" fmla="*/ 1 h 1212"/>
                  <a:gd name="T2" fmla="*/ 20 w 1413"/>
                  <a:gd name="T3" fmla="*/ 1 h 1212"/>
                  <a:gd name="T4" fmla="*/ 41 w 1413"/>
                  <a:gd name="T5" fmla="*/ 1 h 1212"/>
                  <a:gd name="T6" fmla="*/ 60 w 1413"/>
                  <a:gd name="T7" fmla="*/ 1 h 1212"/>
                  <a:gd name="T8" fmla="*/ 81 w 1413"/>
                  <a:gd name="T9" fmla="*/ 1 h 1212"/>
                  <a:gd name="T10" fmla="*/ 101 w 1413"/>
                  <a:gd name="T11" fmla="*/ 1 h 1212"/>
                  <a:gd name="T12" fmla="*/ 122 w 1413"/>
                  <a:gd name="T13" fmla="*/ 1 h 1212"/>
                  <a:gd name="T14" fmla="*/ 143 w 1413"/>
                  <a:gd name="T15" fmla="*/ 1 h 1212"/>
                  <a:gd name="T16" fmla="*/ 162 w 1413"/>
                  <a:gd name="T17" fmla="*/ 1 h 1212"/>
                  <a:gd name="T18" fmla="*/ 183 w 1413"/>
                  <a:gd name="T19" fmla="*/ 1 h 1212"/>
                  <a:gd name="T20" fmla="*/ 203 w 1413"/>
                  <a:gd name="T21" fmla="*/ 1 h 1212"/>
                  <a:gd name="T22" fmla="*/ 224 w 1413"/>
                  <a:gd name="T23" fmla="*/ 1 h 1212"/>
                  <a:gd name="T24" fmla="*/ 245 w 1413"/>
                  <a:gd name="T25" fmla="*/ 1 h 1212"/>
                  <a:gd name="T26" fmla="*/ 264 w 1413"/>
                  <a:gd name="T27" fmla="*/ 1 h 1212"/>
                  <a:gd name="T28" fmla="*/ 285 w 1413"/>
                  <a:gd name="T29" fmla="*/ 1 h 1212"/>
                  <a:gd name="T30" fmla="*/ 305 w 1413"/>
                  <a:gd name="T31" fmla="*/ 1 h 1212"/>
                  <a:gd name="T32" fmla="*/ 326 w 1413"/>
                  <a:gd name="T33" fmla="*/ 1 h 1212"/>
                  <a:gd name="T34" fmla="*/ 347 w 1413"/>
                  <a:gd name="T35" fmla="*/ 1 h 1212"/>
                  <a:gd name="T36" fmla="*/ 366 w 1413"/>
                  <a:gd name="T37" fmla="*/ 1 h 1212"/>
                  <a:gd name="T38" fmla="*/ 387 w 1413"/>
                  <a:gd name="T39" fmla="*/ 1 h 1212"/>
                  <a:gd name="T40" fmla="*/ 407 w 1413"/>
                  <a:gd name="T41" fmla="*/ 1 h 1212"/>
                  <a:gd name="T42" fmla="*/ 428 w 1413"/>
                  <a:gd name="T43" fmla="*/ 1 h 1212"/>
                  <a:gd name="T44" fmla="*/ 447 w 1413"/>
                  <a:gd name="T45" fmla="*/ 1 h 1212"/>
                  <a:gd name="T46" fmla="*/ 468 w 1413"/>
                  <a:gd name="T47" fmla="*/ 1 h 1212"/>
                  <a:gd name="T48" fmla="*/ 489 w 1413"/>
                  <a:gd name="T49" fmla="*/ 1 h 1212"/>
                  <a:gd name="T50" fmla="*/ 544 w 1413"/>
                  <a:gd name="T51" fmla="*/ 0 h 1212"/>
                  <a:gd name="T52" fmla="*/ 1413 w 1413"/>
                  <a:gd name="T53" fmla="*/ 0 h 121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413"/>
                  <a:gd name="T82" fmla="*/ 0 h 1212"/>
                  <a:gd name="T83" fmla="*/ 1413 w 1413"/>
                  <a:gd name="T84" fmla="*/ 1212 h 121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413" h="1212">
                    <a:moveTo>
                      <a:pt x="0" y="1212"/>
                    </a:moveTo>
                    <a:lnTo>
                      <a:pt x="20" y="1208"/>
                    </a:lnTo>
                    <a:lnTo>
                      <a:pt x="41" y="1194"/>
                    </a:lnTo>
                    <a:lnTo>
                      <a:pt x="60" y="1170"/>
                    </a:lnTo>
                    <a:lnTo>
                      <a:pt x="81" y="1138"/>
                    </a:lnTo>
                    <a:lnTo>
                      <a:pt x="101" y="1097"/>
                    </a:lnTo>
                    <a:lnTo>
                      <a:pt x="122" y="1049"/>
                    </a:lnTo>
                    <a:lnTo>
                      <a:pt x="143" y="994"/>
                    </a:lnTo>
                    <a:lnTo>
                      <a:pt x="162" y="933"/>
                    </a:lnTo>
                    <a:lnTo>
                      <a:pt x="183" y="867"/>
                    </a:lnTo>
                    <a:lnTo>
                      <a:pt x="203" y="796"/>
                    </a:lnTo>
                    <a:lnTo>
                      <a:pt x="224" y="723"/>
                    </a:lnTo>
                    <a:lnTo>
                      <a:pt x="245" y="648"/>
                    </a:lnTo>
                    <a:lnTo>
                      <a:pt x="264" y="572"/>
                    </a:lnTo>
                    <a:lnTo>
                      <a:pt x="285" y="497"/>
                    </a:lnTo>
                    <a:lnTo>
                      <a:pt x="305" y="424"/>
                    </a:lnTo>
                    <a:lnTo>
                      <a:pt x="326" y="353"/>
                    </a:lnTo>
                    <a:lnTo>
                      <a:pt x="347" y="287"/>
                    </a:lnTo>
                    <a:lnTo>
                      <a:pt x="366" y="226"/>
                    </a:lnTo>
                    <a:lnTo>
                      <a:pt x="387" y="171"/>
                    </a:lnTo>
                    <a:lnTo>
                      <a:pt x="407" y="123"/>
                    </a:lnTo>
                    <a:lnTo>
                      <a:pt x="428" y="82"/>
                    </a:lnTo>
                    <a:lnTo>
                      <a:pt x="447" y="50"/>
                    </a:lnTo>
                    <a:lnTo>
                      <a:pt x="468" y="26"/>
                    </a:lnTo>
                    <a:lnTo>
                      <a:pt x="489" y="12"/>
                    </a:lnTo>
                    <a:lnTo>
                      <a:pt x="544" y="0"/>
                    </a:lnTo>
                    <a:lnTo>
                      <a:pt x="1413" y="0"/>
                    </a:lnTo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25191"/>
              </p:ext>
            </p:extLst>
          </p:nvPr>
        </p:nvGraphicFramePr>
        <p:xfrm>
          <a:off x="76425" y="3671968"/>
          <a:ext cx="8298517" cy="647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5" name="Equation" r:id="rId24" imgW="5041800" imgH="393480" progId="Equation.3">
                  <p:embed/>
                </p:oleObj>
              </mc:Choice>
              <mc:Fallback>
                <p:oleObj name="Equation" r:id="rId24" imgW="50418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76425" y="3671968"/>
                        <a:ext cx="8298517" cy="647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605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717" y="3159130"/>
            <a:ext cx="4910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  Unequal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Frequencies,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Polarization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64774" y="3528462"/>
            <a:ext cx="9092659" cy="2387040"/>
            <a:chOff x="40421" y="2859612"/>
            <a:chExt cx="9092659" cy="2387040"/>
          </a:xfrm>
        </p:grpSpPr>
        <p:sp>
          <p:nvSpPr>
            <p:cNvPr id="3" name="Text Box 14"/>
            <p:cNvSpPr txBox="1">
              <a:spLocks noChangeArrowheads="1"/>
            </p:cNvSpPr>
            <p:nvPr/>
          </p:nvSpPr>
          <p:spPr bwMode="auto">
            <a:xfrm>
              <a:off x="40421" y="2859612"/>
              <a:ext cx="898201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 dirty="0" smtClean="0">
                  <a:latin typeface="Times New Roman" pitchFamily="18" charset="0"/>
                  <a:cs typeface="Times New Roman" pitchFamily="18" charset="0"/>
                </a:rPr>
                <a:t>Cross Intensity-Dependent </a:t>
              </a:r>
              <a:r>
                <a:rPr lang="en-US" u="sng" dirty="0">
                  <a:latin typeface="Times New Roman" pitchFamily="18" charset="0"/>
                  <a:cs typeface="Times New Roman" pitchFamily="18" charset="0"/>
                </a:rPr>
                <a:t>Refraction and </a:t>
              </a:r>
              <a:r>
                <a:rPr lang="en-US" u="sng" dirty="0" smtClean="0">
                  <a:latin typeface="Times New Roman" pitchFamily="18" charset="0"/>
                  <a:cs typeface="Times New Roman" pitchFamily="18" charset="0"/>
                </a:rPr>
                <a:t>Absorption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(also known as cross-phase modulation)</a:t>
              </a:r>
              <a:endParaRPr lang="en-US" u="sng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84695" y="3330101"/>
              <a:ext cx="54035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Most common is effect of strong beam on a weak beam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34846" name="Picture 30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715"/>
            <a:stretch/>
          </p:blipFill>
          <p:spPr bwMode="auto">
            <a:xfrm>
              <a:off x="5823310" y="3228944"/>
              <a:ext cx="3309770" cy="12172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4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0049268"/>
                </p:ext>
              </p:extLst>
            </p:nvPr>
          </p:nvGraphicFramePr>
          <p:xfrm>
            <a:off x="112364" y="3714715"/>
            <a:ext cx="8994775" cy="1531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994" name="Equation" r:id="rId4" imgW="5537160" imgH="939600" progId="Equation.3">
                    <p:embed/>
                  </p:oleObj>
                </mc:Choice>
                <mc:Fallback>
                  <p:oleObj name="Equation" r:id="rId4" imgW="5537160" imgH="939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364" y="3714715"/>
                          <a:ext cx="8994775" cy="153193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608710"/>
              </p:ext>
            </p:extLst>
          </p:nvPr>
        </p:nvGraphicFramePr>
        <p:xfrm>
          <a:off x="210528" y="195973"/>
          <a:ext cx="7694613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5" name="Equation" r:id="rId6" imgW="5155920" imgH="393480" progId="Equation.3">
                  <p:embed/>
                </p:oleObj>
              </mc:Choice>
              <mc:Fallback>
                <p:oleObj name="Equation" r:id="rId6" imgW="5155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28" y="195973"/>
                        <a:ext cx="7694613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30"/>
          <p:cNvGrpSpPr/>
          <p:nvPr/>
        </p:nvGrpSpPr>
        <p:grpSpPr>
          <a:xfrm>
            <a:off x="13433" y="703552"/>
            <a:ext cx="8982011" cy="2434427"/>
            <a:chOff x="13433" y="703552"/>
            <a:chExt cx="8982011" cy="2434427"/>
          </a:xfrm>
        </p:grpSpPr>
        <p:sp>
          <p:nvSpPr>
            <p:cNvPr id="4" name="Text Box 2"/>
            <p:cNvSpPr txBox="1">
              <a:spLocks noChangeArrowheads="1"/>
            </p:cNvSpPr>
            <p:nvPr/>
          </p:nvSpPr>
          <p:spPr bwMode="auto">
            <a:xfrm>
              <a:off x="13433" y="797305"/>
              <a:ext cx="165378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 dirty="0" smtClean="0">
                  <a:latin typeface="Times New Roman" pitchFamily="18" charset="0"/>
                  <a:cs typeface="Times New Roman" pitchFamily="18" charset="0"/>
                </a:rPr>
                <a:t>4-Wave-Mixing</a:t>
              </a:r>
              <a:endParaRPr lang="en-US" u="sng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Group 43"/>
            <p:cNvGrpSpPr>
              <a:grpSpLocks/>
            </p:cNvGrpSpPr>
            <p:nvPr/>
          </p:nvGrpSpPr>
          <p:grpSpPr bwMode="auto">
            <a:xfrm>
              <a:off x="5550782" y="703552"/>
              <a:ext cx="3444662" cy="1343420"/>
              <a:chOff x="1639744" y="4933012"/>
              <a:chExt cx="3444874" cy="1343095"/>
            </a:xfrm>
          </p:grpSpPr>
          <p:grpSp>
            <p:nvGrpSpPr>
              <p:cNvPr id="6" name="Group 29"/>
              <p:cNvGrpSpPr>
                <a:grpSpLocks/>
              </p:cNvGrpSpPr>
              <p:nvPr/>
            </p:nvGrpSpPr>
            <p:grpSpPr bwMode="auto">
              <a:xfrm>
                <a:off x="3976249" y="5808195"/>
                <a:ext cx="1094508" cy="269342"/>
                <a:chOff x="768" y="1392"/>
                <a:chExt cx="4059" cy="1215"/>
              </a:xfrm>
            </p:grpSpPr>
            <p:sp>
              <p:nvSpPr>
                <p:cNvPr id="25" name="Freeform 30"/>
                <p:cNvSpPr>
                  <a:spLocks/>
                </p:cNvSpPr>
                <p:nvPr/>
              </p:nvSpPr>
              <p:spPr bwMode="auto">
                <a:xfrm>
                  <a:off x="768" y="1392"/>
                  <a:ext cx="2649" cy="1215"/>
                </a:xfrm>
                <a:custGeom>
                  <a:avLst/>
                  <a:gdLst>
                    <a:gd name="T0" fmla="*/ 12 w 2649"/>
                    <a:gd name="T1" fmla="*/ 1 h 2410"/>
                    <a:gd name="T2" fmla="*/ 72 w 2649"/>
                    <a:gd name="T3" fmla="*/ 1 h 2410"/>
                    <a:gd name="T4" fmla="*/ 134 w 2649"/>
                    <a:gd name="T5" fmla="*/ 1 h 2410"/>
                    <a:gd name="T6" fmla="*/ 195 w 2649"/>
                    <a:gd name="T7" fmla="*/ 1 h 2410"/>
                    <a:gd name="T8" fmla="*/ 255 w 2649"/>
                    <a:gd name="T9" fmla="*/ 1 h 2410"/>
                    <a:gd name="T10" fmla="*/ 315 w 2649"/>
                    <a:gd name="T11" fmla="*/ 1 h 2410"/>
                    <a:gd name="T12" fmla="*/ 375 w 2649"/>
                    <a:gd name="T13" fmla="*/ 0 h 2410"/>
                    <a:gd name="T14" fmla="*/ 435 w 2649"/>
                    <a:gd name="T15" fmla="*/ 1 h 2410"/>
                    <a:gd name="T16" fmla="*/ 497 w 2649"/>
                    <a:gd name="T17" fmla="*/ 1 h 2410"/>
                    <a:gd name="T18" fmla="*/ 557 w 2649"/>
                    <a:gd name="T19" fmla="*/ 1 h 2410"/>
                    <a:gd name="T20" fmla="*/ 618 w 2649"/>
                    <a:gd name="T21" fmla="*/ 1 h 2410"/>
                    <a:gd name="T22" fmla="*/ 678 w 2649"/>
                    <a:gd name="T23" fmla="*/ 1 h 2410"/>
                    <a:gd name="T24" fmla="*/ 738 w 2649"/>
                    <a:gd name="T25" fmla="*/ 1 h 2410"/>
                    <a:gd name="T26" fmla="*/ 800 w 2649"/>
                    <a:gd name="T27" fmla="*/ 1 h 2410"/>
                    <a:gd name="T28" fmla="*/ 860 w 2649"/>
                    <a:gd name="T29" fmla="*/ 1 h 2410"/>
                    <a:gd name="T30" fmla="*/ 920 w 2649"/>
                    <a:gd name="T31" fmla="*/ 1 h 2410"/>
                    <a:gd name="T32" fmla="*/ 981 w 2649"/>
                    <a:gd name="T33" fmla="*/ 1 h 2410"/>
                    <a:gd name="T34" fmla="*/ 1041 w 2649"/>
                    <a:gd name="T35" fmla="*/ 1 h 2410"/>
                    <a:gd name="T36" fmla="*/ 1101 w 2649"/>
                    <a:gd name="T37" fmla="*/ 1 h 2410"/>
                    <a:gd name="T38" fmla="*/ 1163 w 2649"/>
                    <a:gd name="T39" fmla="*/ 1 h 2410"/>
                    <a:gd name="T40" fmla="*/ 1223 w 2649"/>
                    <a:gd name="T41" fmla="*/ 1 h 2410"/>
                    <a:gd name="T42" fmla="*/ 1283 w 2649"/>
                    <a:gd name="T43" fmla="*/ 1 h 2410"/>
                    <a:gd name="T44" fmla="*/ 1344 w 2649"/>
                    <a:gd name="T45" fmla="*/ 1 h 2410"/>
                    <a:gd name="T46" fmla="*/ 1404 w 2649"/>
                    <a:gd name="T47" fmla="*/ 1 h 2410"/>
                    <a:gd name="T48" fmla="*/ 1464 w 2649"/>
                    <a:gd name="T49" fmla="*/ 1 h 2410"/>
                    <a:gd name="T50" fmla="*/ 1526 w 2649"/>
                    <a:gd name="T51" fmla="*/ 1 h 2410"/>
                    <a:gd name="T52" fmla="*/ 1586 w 2649"/>
                    <a:gd name="T53" fmla="*/ 1 h 2410"/>
                    <a:gd name="T54" fmla="*/ 1646 w 2649"/>
                    <a:gd name="T55" fmla="*/ 1 h 2410"/>
                    <a:gd name="T56" fmla="*/ 1707 w 2649"/>
                    <a:gd name="T57" fmla="*/ 1 h 2410"/>
                    <a:gd name="T58" fmla="*/ 1767 w 2649"/>
                    <a:gd name="T59" fmla="*/ 1 h 2410"/>
                    <a:gd name="T60" fmla="*/ 1829 w 2649"/>
                    <a:gd name="T61" fmla="*/ 1 h 2410"/>
                    <a:gd name="T62" fmla="*/ 1889 w 2649"/>
                    <a:gd name="T63" fmla="*/ 0 h 2410"/>
                    <a:gd name="T64" fmla="*/ 1949 w 2649"/>
                    <a:gd name="T65" fmla="*/ 1 h 2410"/>
                    <a:gd name="T66" fmla="*/ 2009 w 2649"/>
                    <a:gd name="T67" fmla="*/ 1 h 2410"/>
                    <a:gd name="T68" fmla="*/ 2070 w 2649"/>
                    <a:gd name="T69" fmla="*/ 1 h 2410"/>
                    <a:gd name="T70" fmla="*/ 2130 w 2649"/>
                    <a:gd name="T71" fmla="*/ 1 h 2410"/>
                    <a:gd name="T72" fmla="*/ 2192 w 2649"/>
                    <a:gd name="T73" fmla="*/ 1 h 2410"/>
                    <a:gd name="T74" fmla="*/ 2252 w 2649"/>
                    <a:gd name="T75" fmla="*/ 1 h 2410"/>
                    <a:gd name="T76" fmla="*/ 2312 w 2649"/>
                    <a:gd name="T77" fmla="*/ 1 h 2410"/>
                    <a:gd name="T78" fmla="*/ 2372 w 2649"/>
                    <a:gd name="T79" fmla="*/ 1 h 2410"/>
                    <a:gd name="T80" fmla="*/ 2432 w 2649"/>
                    <a:gd name="T81" fmla="*/ 1 h 2410"/>
                    <a:gd name="T82" fmla="*/ 2495 w 2649"/>
                    <a:gd name="T83" fmla="*/ 1 h 2410"/>
                    <a:gd name="T84" fmla="*/ 2555 w 2649"/>
                    <a:gd name="T85" fmla="*/ 1 h 2410"/>
                    <a:gd name="T86" fmla="*/ 2615 w 2649"/>
                    <a:gd name="T87" fmla="*/ 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6" name="Freeform 31"/>
                <p:cNvSpPr>
                  <a:spLocks/>
                </p:cNvSpPr>
                <p:nvPr/>
              </p:nvSpPr>
              <p:spPr bwMode="auto">
                <a:xfrm>
                  <a:off x="3414" y="1996"/>
                  <a:ext cx="1413" cy="611"/>
                </a:xfrm>
                <a:custGeom>
                  <a:avLst/>
                  <a:gdLst>
                    <a:gd name="T0" fmla="*/ 0 w 1413"/>
                    <a:gd name="T1" fmla="*/ 1 h 1212"/>
                    <a:gd name="T2" fmla="*/ 20 w 1413"/>
                    <a:gd name="T3" fmla="*/ 1 h 1212"/>
                    <a:gd name="T4" fmla="*/ 41 w 1413"/>
                    <a:gd name="T5" fmla="*/ 1 h 1212"/>
                    <a:gd name="T6" fmla="*/ 60 w 1413"/>
                    <a:gd name="T7" fmla="*/ 1 h 1212"/>
                    <a:gd name="T8" fmla="*/ 81 w 1413"/>
                    <a:gd name="T9" fmla="*/ 1 h 1212"/>
                    <a:gd name="T10" fmla="*/ 101 w 1413"/>
                    <a:gd name="T11" fmla="*/ 1 h 1212"/>
                    <a:gd name="T12" fmla="*/ 122 w 1413"/>
                    <a:gd name="T13" fmla="*/ 1 h 1212"/>
                    <a:gd name="T14" fmla="*/ 143 w 1413"/>
                    <a:gd name="T15" fmla="*/ 1 h 1212"/>
                    <a:gd name="T16" fmla="*/ 162 w 1413"/>
                    <a:gd name="T17" fmla="*/ 1 h 1212"/>
                    <a:gd name="T18" fmla="*/ 183 w 1413"/>
                    <a:gd name="T19" fmla="*/ 1 h 1212"/>
                    <a:gd name="T20" fmla="*/ 203 w 1413"/>
                    <a:gd name="T21" fmla="*/ 1 h 1212"/>
                    <a:gd name="T22" fmla="*/ 224 w 1413"/>
                    <a:gd name="T23" fmla="*/ 1 h 1212"/>
                    <a:gd name="T24" fmla="*/ 245 w 1413"/>
                    <a:gd name="T25" fmla="*/ 1 h 1212"/>
                    <a:gd name="T26" fmla="*/ 264 w 1413"/>
                    <a:gd name="T27" fmla="*/ 1 h 1212"/>
                    <a:gd name="T28" fmla="*/ 285 w 1413"/>
                    <a:gd name="T29" fmla="*/ 1 h 1212"/>
                    <a:gd name="T30" fmla="*/ 305 w 1413"/>
                    <a:gd name="T31" fmla="*/ 1 h 1212"/>
                    <a:gd name="T32" fmla="*/ 326 w 1413"/>
                    <a:gd name="T33" fmla="*/ 1 h 1212"/>
                    <a:gd name="T34" fmla="*/ 347 w 1413"/>
                    <a:gd name="T35" fmla="*/ 1 h 1212"/>
                    <a:gd name="T36" fmla="*/ 366 w 1413"/>
                    <a:gd name="T37" fmla="*/ 1 h 1212"/>
                    <a:gd name="T38" fmla="*/ 387 w 1413"/>
                    <a:gd name="T39" fmla="*/ 1 h 1212"/>
                    <a:gd name="T40" fmla="*/ 407 w 1413"/>
                    <a:gd name="T41" fmla="*/ 1 h 1212"/>
                    <a:gd name="T42" fmla="*/ 428 w 1413"/>
                    <a:gd name="T43" fmla="*/ 1 h 1212"/>
                    <a:gd name="T44" fmla="*/ 447 w 1413"/>
                    <a:gd name="T45" fmla="*/ 1 h 1212"/>
                    <a:gd name="T46" fmla="*/ 468 w 1413"/>
                    <a:gd name="T47" fmla="*/ 1 h 1212"/>
                    <a:gd name="T48" fmla="*/ 489 w 1413"/>
                    <a:gd name="T49" fmla="*/ 1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28575">
                  <a:solidFill>
                    <a:srgbClr val="FF33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7" name="Group 29"/>
              <p:cNvGrpSpPr>
                <a:grpSpLocks/>
              </p:cNvGrpSpPr>
              <p:nvPr/>
            </p:nvGrpSpPr>
            <p:grpSpPr bwMode="auto">
              <a:xfrm>
                <a:off x="3990108" y="5475690"/>
                <a:ext cx="1094510" cy="269342"/>
                <a:chOff x="768" y="1392"/>
                <a:chExt cx="4059" cy="1215"/>
              </a:xfrm>
            </p:grpSpPr>
            <p:sp>
              <p:nvSpPr>
                <p:cNvPr id="23" name="Freeform 37"/>
                <p:cNvSpPr>
                  <a:spLocks/>
                </p:cNvSpPr>
                <p:nvPr/>
              </p:nvSpPr>
              <p:spPr bwMode="auto">
                <a:xfrm>
                  <a:off x="768" y="1392"/>
                  <a:ext cx="2649" cy="1215"/>
                </a:xfrm>
                <a:custGeom>
                  <a:avLst/>
                  <a:gdLst>
                    <a:gd name="T0" fmla="*/ 12 w 2649"/>
                    <a:gd name="T1" fmla="*/ 1 h 2410"/>
                    <a:gd name="T2" fmla="*/ 72 w 2649"/>
                    <a:gd name="T3" fmla="*/ 1 h 2410"/>
                    <a:gd name="T4" fmla="*/ 134 w 2649"/>
                    <a:gd name="T5" fmla="*/ 1 h 2410"/>
                    <a:gd name="T6" fmla="*/ 195 w 2649"/>
                    <a:gd name="T7" fmla="*/ 1 h 2410"/>
                    <a:gd name="T8" fmla="*/ 255 w 2649"/>
                    <a:gd name="T9" fmla="*/ 1 h 2410"/>
                    <a:gd name="T10" fmla="*/ 315 w 2649"/>
                    <a:gd name="T11" fmla="*/ 1 h 2410"/>
                    <a:gd name="T12" fmla="*/ 375 w 2649"/>
                    <a:gd name="T13" fmla="*/ 0 h 2410"/>
                    <a:gd name="T14" fmla="*/ 435 w 2649"/>
                    <a:gd name="T15" fmla="*/ 1 h 2410"/>
                    <a:gd name="T16" fmla="*/ 497 w 2649"/>
                    <a:gd name="T17" fmla="*/ 1 h 2410"/>
                    <a:gd name="T18" fmla="*/ 557 w 2649"/>
                    <a:gd name="T19" fmla="*/ 1 h 2410"/>
                    <a:gd name="T20" fmla="*/ 618 w 2649"/>
                    <a:gd name="T21" fmla="*/ 1 h 2410"/>
                    <a:gd name="T22" fmla="*/ 678 w 2649"/>
                    <a:gd name="T23" fmla="*/ 1 h 2410"/>
                    <a:gd name="T24" fmla="*/ 738 w 2649"/>
                    <a:gd name="T25" fmla="*/ 1 h 2410"/>
                    <a:gd name="T26" fmla="*/ 800 w 2649"/>
                    <a:gd name="T27" fmla="*/ 1 h 2410"/>
                    <a:gd name="T28" fmla="*/ 860 w 2649"/>
                    <a:gd name="T29" fmla="*/ 1 h 2410"/>
                    <a:gd name="T30" fmla="*/ 920 w 2649"/>
                    <a:gd name="T31" fmla="*/ 1 h 2410"/>
                    <a:gd name="T32" fmla="*/ 981 w 2649"/>
                    <a:gd name="T33" fmla="*/ 1 h 2410"/>
                    <a:gd name="T34" fmla="*/ 1041 w 2649"/>
                    <a:gd name="T35" fmla="*/ 1 h 2410"/>
                    <a:gd name="T36" fmla="*/ 1101 w 2649"/>
                    <a:gd name="T37" fmla="*/ 1 h 2410"/>
                    <a:gd name="T38" fmla="*/ 1163 w 2649"/>
                    <a:gd name="T39" fmla="*/ 1 h 2410"/>
                    <a:gd name="T40" fmla="*/ 1223 w 2649"/>
                    <a:gd name="T41" fmla="*/ 1 h 2410"/>
                    <a:gd name="T42" fmla="*/ 1283 w 2649"/>
                    <a:gd name="T43" fmla="*/ 1 h 2410"/>
                    <a:gd name="T44" fmla="*/ 1344 w 2649"/>
                    <a:gd name="T45" fmla="*/ 1 h 2410"/>
                    <a:gd name="T46" fmla="*/ 1404 w 2649"/>
                    <a:gd name="T47" fmla="*/ 1 h 2410"/>
                    <a:gd name="T48" fmla="*/ 1464 w 2649"/>
                    <a:gd name="T49" fmla="*/ 1 h 2410"/>
                    <a:gd name="T50" fmla="*/ 1526 w 2649"/>
                    <a:gd name="T51" fmla="*/ 1 h 2410"/>
                    <a:gd name="T52" fmla="*/ 1586 w 2649"/>
                    <a:gd name="T53" fmla="*/ 1 h 2410"/>
                    <a:gd name="T54" fmla="*/ 1646 w 2649"/>
                    <a:gd name="T55" fmla="*/ 1 h 2410"/>
                    <a:gd name="T56" fmla="*/ 1707 w 2649"/>
                    <a:gd name="T57" fmla="*/ 1 h 2410"/>
                    <a:gd name="T58" fmla="*/ 1767 w 2649"/>
                    <a:gd name="T59" fmla="*/ 1 h 2410"/>
                    <a:gd name="T60" fmla="*/ 1829 w 2649"/>
                    <a:gd name="T61" fmla="*/ 1 h 2410"/>
                    <a:gd name="T62" fmla="*/ 1889 w 2649"/>
                    <a:gd name="T63" fmla="*/ 0 h 2410"/>
                    <a:gd name="T64" fmla="*/ 1949 w 2649"/>
                    <a:gd name="T65" fmla="*/ 1 h 2410"/>
                    <a:gd name="T66" fmla="*/ 2009 w 2649"/>
                    <a:gd name="T67" fmla="*/ 1 h 2410"/>
                    <a:gd name="T68" fmla="*/ 2070 w 2649"/>
                    <a:gd name="T69" fmla="*/ 1 h 2410"/>
                    <a:gd name="T70" fmla="*/ 2130 w 2649"/>
                    <a:gd name="T71" fmla="*/ 1 h 2410"/>
                    <a:gd name="T72" fmla="*/ 2192 w 2649"/>
                    <a:gd name="T73" fmla="*/ 1 h 2410"/>
                    <a:gd name="T74" fmla="*/ 2252 w 2649"/>
                    <a:gd name="T75" fmla="*/ 1 h 2410"/>
                    <a:gd name="T76" fmla="*/ 2312 w 2649"/>
                    <a:gd name="T77" fmla="*/ 1 h 2410"/>
                    <a:gd name="T78" fmla="*/ 2372 w 2649"/>
                    <a:gd name="T79" fmla="*/ 1 h 2410"/>
                    <a:gd name="T80" fmla="*/ 2432 w 2649"/>
                    <a:gd name="T81" fmla="*/ 1 h 2410"/>
                    <a:gd name="T82" fmla="*/ 2495 w 2649"/>
                    <a:gd name="T83" fmla="*/ 1 h 2410"/>
                    <a:gd name="T84" fmla="*/ 2555 w 2649"/>
                    <a:gd name="T85" fmla="*/ 1 h 2410"/>
                    <a:gd name="T86" fmla="*/ 2615 w 2649"/>
                    <a:gd name="T87" fmla="*/ 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4" name="Freeform 38"/>
                <p:cNvSpPr>
                  <a:spLocks/>
                </p:cNvSpPr>
                <p:nvPr/>
              </p:nvSpPr>
              <p:spPr bwMode="auto">
                <a:xfrm>
                  <a:off x="3414" y="1996"/>
                  <a:ext cx="1413" cy="611"/>
                </a:xfrm>
                <a:custGeom>
                  <a:avLst/>
                  <a:gdLst>
                    <a:gd name="T0" fmla="*/ 0 w 1413"/>
                    <a:gd name="T1" fmla="*/ 1 h 1212"/>
                    <a:gd name="T2" fmla="*/ 20 w 1413"/>
                    <a:gd name="T3" fmla="*/ 1 h 1212"/>
                    <a:gd name="T4" fmla="*/ 41 w 1413"/>
                    <a:gd name="T5" fmla="*/ 1 h 1212"/>
                    <a:gd name="T6" fmla="*/ 60 w 1413"/>
                    <a:gd name="T7" fmla="*/ 1 h 1212"/>
                    <a:gd name="T8" fmla="*/ 81 w 1413"/>
                    <a:gd name="T9" fmla="*/ 1 h 1212"/>
                    <a:gd name="T10" fmla="*/ 101 w 1413"/>
                    <a:gd name="T11" fmla="*/ 1 h 1212"/>
                    <a:gd name="T12" fmla="*/ 122 w 1413"/>
                    <a:gd name="T13" fmla="*/ 1 h 1212"/>
                    <a:gd name="T14" fmla="*/ 143 w 1413"/>
                    <a:gd name="T15" fmla="*/ 1 h 1212"/>
                    <a:gd name="T16" fmla="*/ 162 w 1413"/>
                    <a:gd name="T17" fmla="*/ 1 h 1212"/>
                    <a:gd name="T18" fmla="*/ 183 w 1413"/>
                    <a:gd name="T19" fmla="*/ 1 h 1212"/>
                    <a:gd name="T20" fmla="*/ 203 w 1413"/>
                    <a:gd name="T21" fmla="*/ 1 h 1212"/>
                    <a:gd name="T22" fmla="*/ 224 w 1413"/>
                    <a:gd name="T23" fmla="*/ 1 h 1212"/>
                    <a:gd name="T24" fmla="*/ 245 w 1413"/>
                    <a:gd name="T25" fmla="*/ 1 h 1212"/>
                    <a:gd name="T26" fmla="*/ 264 w 1413"/>
                    <a:gd name="T27" fmla="*/ 1 h 1212"/>
                    <a:gd name="T28" fmla="*/ 285 w 1413"/>
                    <a:gd name="T29" fmla="*/ 1 h 1212"/>
                    <a:gd name="T30" fmla="*/ 305 w 1413"/>
                    <a:gd name="T31" fmla="*/ 1 h 1212"/>
                    <a:gd name="T32" fmla="*/ 326 w 1413"/>
                    <a:gd name="T33" fmla="*/ 1 h 1212"/>
                    <a:gd name="T34" fmla="*/ 347 w 1413"/>
                    <a:gd name="T35" fmla="*/ 1 h 1212"/>
                    <a:gd name="T36" fmla="*/ 366 w 1413"/>
                    <a:gd name="T37" fmla="*/ 1 h 1212"/>
                    <a:gd name="T38" fmla="*/ 387 w 1413"/>
                    <a:gd name="T39" fmla="*/ 1 h 1212"/>
                    <a:gd name="T40" fmla="*/ 407 w 1413"/>
                    <a:gd name="T41" fmla="*/ 1 h 1212"/>
                    <a:gd name="T42" fmla="*/ 428 w 1413"/>
                    <a:gd name="T43" fmla="*/ 1 h 1212"/>
                    <a:gd name="T44" fmla="*/ 447 w 1413"/>
                    <a:gd name="T45" fmla="*/ 1 h 1212"/>
                    <a:gd name="T46" fmla="*/ 468 w 1413"/>
                    <a:gd name="T47" fmla="*/ 1 h 1212"/>
                    <a:gd name="T48" fmla="*/ 489 w 1413"/>
                    <a:gd name="T49" fmla="*/ 1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8" name="Cube 7"/>
              <p:cNvSpPr/>
              <p:nvPr/>
            </p:nvSpPr>
            <p:spPr>
              <a:xfrm flipH="1">
                <a:off x="2909826" y="5029826"/>
                <a:ext cx="1343108" cy="1245887"/>
              </a:xfrm>
              <a:prstGeom prst="cube">
                <a:avLst/>
              </a:prstGeom>
              <a:solidFill>
                <a:srgbClr val="BBE0E3">
                  <a:alpha val="4117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9" name="Group 28"/>
              <p:cNvGrpSpPr>
                <a:grpSpLocks/>
              </p:cNvGrpSpPr>
              <p:nvPr/>
            </p:nvGrpSpPr>
            <p:grpSpPr bwMode="auto">
              <a:xfrm>
                <a:off x="1726078" y="5389519"/>
                <a:ext cx="1349629" cy="374340"/>
                <a:chOff x="3228" y="2221"/>
                <a:chExt cx="1185" cy="246"/>
              </a:xfrm>
            </p:grpSpPr>
            <p:grpSp>
              <p:nvGrpSpPr>
                <p:cNvPr id="19" name="Group 29"/>
                <p:cNvGrpSpPr>
                  <a:grpSpLocks/>
                </p:cNvGrpSpPr>
                <p:nvPr/>
              </p:nvGrpSpPr>
              <p:grpSpPr bwMode="auto">
                <a:xfrm>
                  <a:off x="3452" y="2223"/>
                  <a:ext cx="961" cy="177"/>
                  <a:chOff x="768" y="1392"/>
                  <a:chExt cx="4059" cy="1215"/>
                </a:xfrm>
              </p:grpSpPr>
              <p:sp>
                <p:nvSpPr>
                  <p:cNvPr id="21" name="Freeform 30"/>
                  <p:cNvSpPr>
                    <a:spLocks/>
                  </p:cNvSpPr>
                  <p:nvPr/>
                </p:nvSpPr>
                <p:spPr bwMode="auto">
                  <a:xfrm>
                    <a:off x="768" y="1392"/>
                    <a:ext cx="2649" cy="1215"/>
                  </a:xfrm>
                  <a:custGeom>
                    <a:avLst/>
                    <a:gdLst>
                      <a:gd name="T0" fmla="*/ 12 w 2649"/>
                      <a:gd name="T1" fmla="*/ 1 h 2410"/>
                      <a:gd name="T2" fmla="*/ 72 w 2649"/>
                      <a:gd name="T3" fmla="*/ 1 h 2410"/>
                      <a:gd name="T4" fmla="*/ 134 w 2649"/>
                      <a:gd name="T5" fmla="*/ 1 h 2410"/>
                      <a:gd name="T6" fmla="*/ 195 w 2649"/>
                      <a:gd name="T7" fmla="*/ 1 h 2410"/>
                      <a:gd name="T8" fmla="*/ 255 w 2649"/>
                      <a:gd name="T9" fmla="*/ 1 h 2410"/>
                      <a:gd name="T10" fmla="*/ 315 w 2649"/>
                      <a:gd name="T11" fmla="*/ 1 h 2410"/>
                      <a:gd name="T12" fmla="*/ 375 w 2649"/>
                      <a:gd name="T13" fmla="*/ 0 h 2410"/>
                      <a:gd name="T14" fmla="*/ 435 w 2649"/>
                      <a:gd name="T15" fmla="*/ 1 h 2410"/>
                      <a:gd name="T16" fmla="*/ 497 w 2649"/>
                      <a:gd name="T17" fmla="*/ 1 h 2410"/>
                      <a:gd name="T18" fmla="*/ 557 w 2649"/>
                      <a:gd name="T19" fmla="*/ 1 h 2410"/>
                      <a:gd name="T20" fmla="*/ 618 w 2649"/>
                      <a:gd name="T21" fmla="*/ 1 h 2410"/>
                      <a:gd name="T22" fmla="*/ 678 w 2649"/>
                      <a:gd name="T23" fmla="*/ 1 h 2410"/>
                      <a:gd name="T24" fmla="*/ 738 w 2649"/>
                      <a:gd name="T25" fmla="*/ 1 h 2410"/>
                      <a:gd name="T26" fmla="*/ 800 w 2649"/>
                      <a:gd name="T27" fmla="*/ 1 h 2410"/>
                      <a:gd name="T28" fmla="*/ 860 w 2649"/>
                      <a:gd name="T29" fmla="*/ 1 h 2410"/>
                      <a:gd name="T30" fmla="*/ 920 w 2649"/>
                      <a:gd name="T31" fmla="*/ 1 h 2410"/>
                      <a:gd name="T32" fmla="*/ 981 w 2649"/>
                      <a:gd name="T33" fmla="*/ 1 h 2410"/>
                      <a:gd name="T34" fmla="*/ 1041 w 2649"/>
                      <a:gd name="T35" fmla="*/ 1 h 2410"/>
                      <a:gd name="T36" fmla="*/ 1101 w 2649"/>
                      <a:gd name="T37" fmla="*/ 1 h 2410"/>
                      <a:gd name="T38" fmla="*/ 1163 w 2649"/>
                      <a:gd name="T39" fmla="*/ 1 h 2410"/>
                      <a:gd name="T40" fmla="*/ 1223 w 2649"/>
                      <a:gd name="T41" fmla="*/ 1 h 2410"/>
                      <a:gd name="T42" fmla="*/ 1283 w 2649"/>
                      <a:gd name="T43" fmla="*/ 1 h 2410"/>
                      <a:gd name="T44" fmla="*/ 1344 w 2649"/>
                      <a:gd name="T45" fmla="*/ 1 h 2410"/>
                      <a:gd name="T46" fmla="*/ 1404 w 2649"/>
                      <a:gd name="T47" fmla="*/ 1 h 2410"/>
                      <a:gd name="T48" fmla="*/ 1464 w 2649"/>
                      <a:gd name="T49" fmla="*/ 1 h 2410"/>
                      <a:gd name="T50" fmla="*/ 1526 w 2649"/>
                      <a:gd name="T51" fmla="*/ 1 h 2410"/>
                      <a:gd name="T52" fmla="*/ 1586 w 2649"/>
                      <a:gd name="T53" fmla="*/ 1 h 2410"/>
                      <a:gd name="T54" fmla="*/ 1646 w 2649"/>
                      <a:gd name="T55" fmla="*/ 1 h 2410"/>
                      <a:gd name="T56" fmla="*/ 1707 w 2649"/>
                      <a:gd name="T57" fmla="*/ 1 h 2410"/>
                      <a:gd name="T58" fmla="*/ 1767 w 2649"/>
                      <a:gd name="T59" fmla="*/ 1 h 2410"/>
                      <a:gd name="T60" fmla="*/ 1829 w 2649"/>
                      <a:gd name="T61" fmla="*/ 1 h 2410"/>
                      <a:gd name="T62" fmla="*/ 1889 w 2649"/>
                      <a:gd name="T63" fmla="*/ 0 h 2410"/>
                      <a:gd name="T64" fmla="*/ 1949 w 2649"/>
                      <a:gd name="T65" fmla="*/ 1 h 2410"/>
                      <a:gd name="T66" fmla="*/ 2009 w 2649"/>
                      <a:gd name="T67" fmla="*/ 1 h 2410"/>
                      <a:gd name="T68" fmla="*/ 2070 w 2649"/>
                      <a:gd name="T69" fmla="*/ 1 h 2410"/>
                      <a:gd name="T70" fmla="*/ 2130 w 2649"/>
                      <a:gd name="T71" fmla="*/ 1 h 2410"/>
                      <a:gd name="T72" fmla="*/ 2192 w 2649"/>
                      <a:gd name="T73" fmla="*/ 1 h 2410"/>
                      <a:gd name="T74" fmla="*/ 2252 w 2649"/>
                      <a:gd name="T75" fmla="*/ 1 h 2410"/>
                      <a:gd name="T76" fmla="*/ 2312 w 2649"/>
                      <a:gd name="T77" fmla="*/ 1 h 2410"/>
                      <a:gd name="T78" fmla="*/ 2372 w 2649"/>
                      <a:gd name="T79" fmla="*/ 1 h 2410"/>
                      <a:gd name="T80" fmla="*/ 2432 w 2649"/>
                      <a:gd name="T81" fmla="*/ 1 h 2410"/>
                      <a:gd name="T82" fmla="*/ 2495 w 2649"/>
                      <a:gd name="T83" fmla="*/ 1 h 2410"/>
                      <a:gd name="T84" fmla="*/ 2555 w 2649"/>
                      <a:gd name="T85" fmla="*/ 1 h 2410"/>
                      <a:gd name="T86" fmla="*/ 2615 w 2649"/>
                      <a:gd name="T87" fmla="*/ 1 h 2410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w 2649"/>
                      <a:gd name="T133" fmla="*/ 0 h 2410"/>
                      <a:gd name="T134" fmla="*/ 2649 w 2649"/>
                      <a:gd name="T135" fmla="*/ 2410 h 2410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T132" t="T133" r="T134" b="T135"/>
                    <a:pathLst>
                      <a:path w="2649" h="2410">
                        <a:moveTo>
                          <a:pt x="0" y="1198"/>
                        </a:moveTo>
                        <a:lnTo>
                          <a:pt x="12" y="1130"/>
                        </a:lnTo>
                        <a:lnTo>
                          <a:pt x="43" y="979"/>
                        </a:lnTo>
                        <a:lnTo>
                          <a:pt x="72" y="833"/>
                        </a:lnTo>
                        <a:lnTo>
                          <a:pt x="103" y="691"/>
                        </a:lnTo>
                        <a:lnTo>
                          <a:pt x="134" y="558"/>
                        </a:lnTo>
                        <a:lnTo>
                          <a:pt x="163" y="437"/>
                        </a:lnTo>
                        <a:lnTo>
                          <a:pt x="195" y="326"/>
                        </a:lnTo>
                        <a:lnTo>
                          <a:pt x="224" y="230"/>
                        </a:lnTo>
                        <a:lnTo>
                          <a:pt x="255" y="149"/>
                        </a:lnTo>
                        <a:lnTo>
                          <a:pt x="284" y="83"/>
                        </a:lnTo>
                        <a:lnTo>
                          <a:pt x="315" y="36"/>
                        </a:lnTo>
                        <a:lnTo>
                          <a:pt x="346" y="9"/>
                        </a:lnTo>
                        <a:lnTo>
                          <a:pt x="375" y="0"/>
                        </a:lnTo>
                        <a:lnTo>
                          <a:pt x="406" y="9"/>
                        </a:lnTo>
                        <a:lnTo>
                          <a:pt x="435" y="36"/>
                        </a:lnTo>
                        <a:lnTo>
                          <a:pt x="466" y="83"/>
                        </a:lnTo>
                        <a:lnTo>
                          <a:pt x="497" y="149"/>
                        </a:lnTo>
                        <a:lnTo>
                          <a:pt x="526" y="230"/>
                        </a:lnTo>
                        <a:lnTo>
                          <a:pt x="557" y="326"/>
                        </a:lnTo>
                        <a:lnTo>
                          <a:pt x="587" y="437"/>
                        </a:lnTo>
                        <a:lnTo>
                          <a:pt x="618" y="558"/>
                        </a:lnTo>
                        <a:lnTo>
                          <a:pt x="649" y="691"/>
                        </a:lnTo>
                        <a:lnTo>
                          <a:pt x="678" y="833"/>
                        </a:lnTo>
                        <a:lnTo>
                          <a:pt x="709" y="979"/>
                        </a:lnTo>
                        <a:lnTo>
                          <a:pt x="738" y="1130"/>
                        </a:lnTo>
                        <a:lnTo>
                          <a:pt x="769" y="1280"/>
                        </a:lnTo>
                        <a:lnTo>
                          <a:pt x="800" y="1431"/>
                        </a:lnTo>
                        <a:lnTo>
                          <a:pt x="829" y="1577"/>
                        </a:lnTo>
                        <a:lnTo>
                          <a:pt x="860" y="1719"/>
                        </a:lnTo>
                        <a:lnTo>
                          <a:pt x="889" y="1852"/>
                        </a:lnTo>
                        <a:lnTo>
                          <a:pt x="920" y="1973"/>
                        </a:lnTo>
                        <a:lnTo>
                          <a:pt x="950" y="2084"/>
                        </a:lnTo>
                        <a:lnTo>
                          <a:pt x="981" y="2180"/>
                        </a:lnTo>
                        <a:lnTo>
                          <a:pt x="1012" y="2261"/>
                        </a:lnTo>
                        <a:lnTo>
                          <a:pt x="1041" y="2327"/>
                        </a:lnTo>
                        <a:lnTo>
                          <a:pt x="1072" y="2374"/>
                        </a:lnTo>
                        <a:lnTo>
                          <a:pt x="1101" y="2401"/>
                        </a:lnTo>
                        <a:lnTo>
                          <a:pt x="1132" y="2410"/>
                        </a:lnTo>
                        <a:lnTo>
                          <a:pt x="1163" y="2401"/>
                        </a:lnTo>
                        <a:lnTo>
                          <a:pt x="1192" y="2374"/>
                        </a:lnTo>
                        <a:lnTo>
                          <a:pt x="1223" y="2327"/>
                        </a:lnTo>
                        <a:lnTo>
                          <a:pt x="1252" y="2261"/>
                        </a:lnTo>
                        <a:lnTo>
                          <a:pt x="1283" y="2180"/>
                        </a:lnTo>
                        <a:lnTo>
                          <a:pt x="1314" y="2084"/>
                        </a:lnTo>
                        <a:lnTo>
                          <a:pt x="1344" y="1973"/>
                        </a:lnTo>
                        <a:lnTo>
                          <a:pt x="1375" y="1852"/>
                        </a:lnTo>
                        <a:lnTo>
                          <a:pt x="1404" y="1719"/>
                        </a:lnTo>
                        <a:lnTo>
                          <a:pt x="1435" y="1577"/>
                        </a:lnTo>
                        <a:lnTo>
                          <a:pt x="1464" y="1431"/>
                        </a:lnTo>
                        <a:lnTo>
                          <a:pt x="1495" y="1280"/>
                        </a:lnTo>
                        <a:lnTo>
                          <a:pt x="1526" y="1130"/>
                        </a:lnTo>
                        <a:lnTo>
                          <a:pt x="1555" y="979"/>
                        </a:lnTo>
                        <a:lnTo>
                          <a:pt x="1586" y="833"/>
                        </a:lnTo>
                        <a:lnTo>
                          <a:pt x="1615" y="691"/>
                        </a:lnTo>
                        <a:lnTo>
                          <a:pt x="1646" y="558"/>
                        </a:lnTo>
                        <a:lnTo>
                          <a:pt x="1677" y="437"/>
                        </a:lnTo>
                        <a:lnTo>
                          <a:pt x="1707" y="326"/>
                        </a:lnTo>
                        <a:lnTo>
                          <a:pt x="1738" y="230"/>
                        </a:lnTo>
                        <a:lnTo>
                          <a:pt x="1767" y="149"/>
                        </a:lnTo>
                        <a:lnTo>
                          <a:pt x="1798" y="83"/>
                        </a:lnTo>
                        <a:lnTo>
                          <a:pt x="1829" y="36"/>
                        </a:lnTo>
                        <a:lnTo>
                          <a:pt x="1858" y="9"/>
                        </a:lnTo>
                        <a:lnTo>
                          <a:pt x="1889" y="0"/>
                        </a:lnTo>
                        <a:lnTo>
                          <a:pt x="1918" y="9"/>
                        </a:lnTo>
                        <a:lnTo>
                          <a:pt x="1949" y="36"/>
                        </a:lnTo>
                        <a:lnTo>
                          <a:pt x="1980" y="83"/>
                        </a:lnTo>
                        <a:lnTo>
                          <a:pt x="2009" y="149"/>
                        </a:lnTo>
                        <a:lnTo>
                          <a:pt x="2040" y="230"/>
                        </a:lnTo>
                        <a:lnTo>
                          <a:pt x="2070" y="326"/>
                        </a:lnTo>
                        <a:lnTo>
                          <a:pt x="2101" y="437"/>
                        </a:lnTo>
                        <a:lnTo>
                          <a:pt x="2130" y="558"/>
                        </a:lnTo>
                        <a:lnTo>
                          <a:pt x="2161" y="691"/>
                        </a:lnTo>
                        <a:lnTo>
                          <a:pt x="2192" y="833"/>
                        </a:lnTo>
                        <a:lnTo>
                          <a:pt x="2221" y="979"/>
                        </a:lnTo>
                        <a:lnTo>
                          <a:pt x="2252" y="1130"/>
                        </a:lnTo>
                        <a:lnTo>
                          <a:pt x="2281" y="1280"/>
                        </a:lnTo>
                        <a:lnTo>
                          <a:pt x="2312" y="1431"/>
                        </a:lnTo>
                        <a:lnTo>
                          <a:pt x="2343" y="1577"/>
                        </a:lnTo>
                        <a:lnTo>
                          <a:pt x="2372" y="1719"/>
                        </a:lnTo>
                        <a:lnTo>
                          <a:pt x="2403" y="1852"/>
                        </a:lnTo>
                        <a:lnTo>
                          <a:pt x="2432" y="1973"/>
                        </a:lnTo>
                        <a:lnTo>
                          <a:pt x="2464" y="2084"/>
                        </a:lnTo>
                        <a:lnTo>
                          <a:pt x="2495" y="2180"/>
                        </a:lnTo>
                        <a:lnTo>
                          <a:pt x="2524" y="2261"/>
                        </a:lnTo>
                        <a:lnTo>
                          <a:pt x="2555" y="2327"/>
                        </a:lnTo>
                        <a:lnTo>
                          <a:pt x="2584" y="2374"/>
                        </a:lnTo>
                        <a:lnTo>
                          <a:pt x="2615" y="2401"/>
                        </a:lnTo>
                        <a:lnTo>
                          <a:pt x="2649" y="2408"/>
                        </a:lnTo>
                      </a:path>
                    </a:pathLst>
                  </a:custGeom>
                  <a:noFill/>
                  <a:ln w="57150">
                    <a:solidFill>
                      <a:srgbClr val="FF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2" name="Freeform 31"/>
                  <p:cNvSpPr>
                    <a:spLocks/>
                  </p:cNvSpPr>
                  <p:nvPr/>
                </p:nvSpPr>
                <p:spPr bwMode="auto">
                  <a:xfrm>
                    <a:off x="3414" y="1996"/>
                    <a:ext cx="1413" cy="611"/>
                  </a:xfrm>
                  <a:custGeom>
                    <a:avLst/>
                    <a:gdLst>
                      <a:gd name="T0" fmla="*/ 0 w 1413"/>
                      <a:gd name="T1" fmla="*/ 1 h 1212"/>
                      <a:gd name="T2" fmla="*/ 20 w 1413"/>
                      <a:gd name="T3" fmla="*/ 1 h 1212"/>
                      <a:gd name="T4" fmla="*/ 41 w 1413"/>
                      <a:gd name="T5" fmla="*/ 1 h 1212"/>
                      <a:gd name="T6" fmla="*/ 60 w 1413"/>
                      <a:gd name="T7" fmla="*/ 1 h 1212"/>
                      <a:gd name="T8" fmla="*/ 81 w 1413"/>
                      <a:gd name="T9" fmla="*/ 1 h 1212"/>
                      <a:gd name="T10" fmla="*/ 101 w 1413"/>
                      <a:gd name="T11" fmla="*/ 1 h 1212"/>
                      <a:gd name="T12" fmla="*/ 122 w 1413"/>
                      <a:gd name="T13" fmla="*/ 1 h 1212"/>
                      <a:gd name="T14" fmla="*/ 143 w 1413"/>
                      <a:gd name="T15" fmla="*/ 1 h 1212"/>
                      <a:gd name="T16" fmla="*/ 162 w 1413"/>
                      <a:gd name="T17" fmla="*/ 1 h 1212"/>
                      <a:gd name="T18" fmla="*/ 183 w 1413"/>
                      <a:gd name="T19" fmla="*/ 1 h 1212"/>
                      <a:gd name="T20" fmla="*/ 203 w 1413"/>
                      <a:gd name="T21" fmla="*/ 1 h 1212"/>
                      <a:gd name="T22" fmla="*/ 224 w 1413"/>
                      <a:gd name="T23" fmla="*/ 1 h 1212"/>
                      <a:gd name="T24" fmla="*/ 245 w 1413"/>
                      <a:gd name="T25" fmla="*/ 1 h 1212"/>
                      <a:gd name="T26" fmla="*/ 264 w 1413"/>
                      <a:gd name="T27" fmla="*/ 1 h 1212"/>
                      <a:gd name="T28" fmla="*/ 285 w 1413"/>
                      <a:gd name="T29" fmla="*/ 1 h 1212"/>
                      <a:gd name="T30" fmla="*/ 305 w 1413"/>
                      <a:gd name="T31" fmla="*/ 1 h 1212"/>
                      <a:gd name="T32" fmla="*/ 326 w 1413"/>
                      <a:gd name="T33" fmla="*/ 1 h 1212"/>
                      <a:gd name="T34" fmla="*/ 347 w 1413"/>
                      <a:gd name="T35" fmla="*/ 1 h 1212"/>
                      <a:gd name="T36" fmla="*/ 366 w 1413"/>
                      <a:gd name="T37" fmla="*/ 1 h 1212"/>
                      <a:gd name="T38" fmla="*/ 387 w 1413"/>
                      <a:gd name="T39" fmla="*/ 1 h 1212"/>
                      <a:gd name="T40" fmla="*/ 407 w 1413"/>
                      <a:gd name="T41" fmla="*/ 1 h 1212"/>
                      <a:gd name="T42" fmla="*/ 428 w 1413"/>
                      <a:gd name="T43" fmla="*/ 1 h 1212"/>
                      <a:gd name="T44" fmla="*/ 447 w 1413"/>
                      <a:gd name="T45" fmla="*/ 1 h 1212"/>
                      <a:gd name="T46" fmla="*/ 468 w 1413"/>
                      <a:gd name="T47" fmla="*/ 1 h 1212"/>
                      <a:gd name="T48" fmla="*/ 489 w 1413"/>
                      <a:gd name="T49" fmla="*/ 1 h 1212"/>
                      <a:gd name="T50" fmla="*/ 544 w 1413"/>
                      <a:gd name="T51" fmla="*/ 0 h 1212"/>
                      <a:gd name="T52" fmla="*/ 1413 w 1413"/>
                      <a:gd name="T53" fmla="*/ 0 h 1212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w 1413"/>
                      <a:gd name="T82" fmla="*/ 0 h 1212"/>
                      <a:gd name="T83" fmla="*/ 1413 w 1413"/>
                      <a:gd name="T84" fmla="*/ 1212 h 1212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T81" t="T82" r="T83" b="T84"/>
                    <a:pathLst>
                      <a:path w="1413" h="1212">
                        <a:moveTo>
                          <a:pt x="0" y="1212"/>
                        </a:moveTo>
                        <a:lnTo>
                          <a:pt x="20" y="1208"/>
                        </a:lnTo>
                        <a:lnTo>
                          <a:pt x="41" y="1194"/>
                        </a:lnTo>
                        <a:lnTo>
                          <a:pt x="60" y="1170"/>
                        </a:lnTo>
                        <a:lnTo>
                          <a:pt x="81" y="1138"/>
                        </a:lnTo>
                        <a:lnTo>
                          <a:pt x="101" y="1097"/>
                        </a:lnTo>
                        <a:lnTo>
                          <a:pt x="122" y="1049"/>
                        </a:lnTo>
                        <a:lnTo>
                          <a:pt x="143" y="994"/>
                        </a:lnTo>
                        <a:lnTo>
                          <a:pt x="162" y="933"/>
                        </a:lnTo>
                        <a:lnTo>
                          <a:pt x="183" y="867"/>
                        </a:lnTo>
                        <a:lnTo>
                          <a:pt x="203" y="796"/>
                        </a:lnTo>
                        <a:lnTo>
                          <a:pt x="224" y="723"/>
                        </a:lnTo>
                        <a:lnTo>
                          <a:pt x="245" y="648"/>
                        </a:lnTo>
                        <a:lnTo>
                          <a:pt x="264" y="572"/>
                        </a:lnTo>
                        <a:lnTo>
                          <a:pt x="285" y="497"/>
                        </a:lnTo>
                        <a:lnTo>
                          <a:pt x="305" y="424"/>
                        </a:lnTo>
                        <a:lnTo>
                          <a:pt x="326" y="353"/>
                        </a:lnTo>
                        <a:lnTo>
                          <a:pt x="347" y="287"/>
                        </a:lnTo>
                        <a:lnTo>
                          <a:pt x="366" y="226"/>
                        </a:lnTo>
                        <a:lnTo>
                          <a:pt x="387" y="171"/>
                        </a:lnTo>
                        <a:lnTo>
                          <a:pt x="407" y="123"/>
                        </a:lnTo>
                        <a:lnTo>
                          <a:pt x="428" y="82"/>
                        </a:lnTo>
                        <a:lnTo>
                          <a:pt x="447" y="50"/>
                        </a:lnTo>
                        <a:lnTo>
                          <a:pt x="468" y="26"/>
                        </a:lnTo>
                        <a:lnTo>
                          <a:pt x="489" y="12"/>
                        </a:lnTo>
                        <a:lnTo>
                          <a:pt x="544" y="0"/>
                        </a:lnTo>
                        <a:lnTo>
                          <a:pt x="1413" y="0"/>
                        </a:lnTo>
                      </a:path>
                    </a:pathLst>
                  </a:custGeom>
                  <a:noFill/>
                  <a:ln w="57150">
                    <a:solidFill>
                      <a:srgbClr val="FF3300"/>
                    </a:solidFill>
                    <a:round/>
                    <a:headEnd/>
                    <a:tailEnd type="triangle" w="lg" len="lg"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aphicFrame>
              <p:nvGraphicFramePr>
                <p:cNvPr id="20" name="Object 32"/>
                <p:cNvGraphicFramePr>
                  <a:graphicFrameLocks noChangeAspect="1"/>
                </p:cNvGraphicFramePr>
                <p:nvPr/>
              </p:nvGraphicFramePr>
              <p:xfrm>
                <a:off x="3228" y="2221"/>
                <a:ext cx="418" cy="24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1996" name="Equation" r:id="rId8" imgW="241200" imgH="177480" progId="Equation.3">
                        <p:embed/>
                      </p:oleObj>
                    </mc:Choice>
                    <mc:Fallback>
                      <p:oleObj name="Equation" r:id="rId8" imgW="241200" imgH="1774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228" y="2221"/>
                              <a:ext cx="418" cy="24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10" name="Object 19"/>
              <p:cNvGraphicFramePr>
                <a:graphicFrameLocks noChangeAspect="1"/>
              </p:cNvGraphicFramePr>
              <p:nvPr/>
            </p:nvGraphicFramePr>
            <p:xfrm>
              <a:off x="1639744" y="4986050"/>
              <a:ext cx="480002" cy="50202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997" name="Equation" r:id="rId10" imgW="152280" imgH="241200" progId="Equation.3">
                      <p:embed/>
                    </p:oleObj>
                  </mc:Choice>
                  <mc:Fallback>
                    <p:oleObj name="Equation" r:id="rId10" imgW="15228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39744" y="4986050"/>
                            <a:ext cx="480002" cy="50202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1" name="Straight Arrow Connector 10"/>
              <p:cNvCxnSpPr/>
              <p:nvPr/>
            </p:nvCxnSpPr>
            <p:spPr>
              <a:xfrm rot="5400000" flipH="1" flipV="1">
                <a:off x="1862078" y="5147272"/>
                <a:ext cx="430108" cy="158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oup 53"/>
              <p:cNvGrpSpPr>
                <a:grpSpLocks/>
              </p:cNvGrpSpPr>
              <p:nvPr/>
            </p:nvGrpSpPr>
            <p:grpSpPr bwMode="auto">
              <a:xfrm>
                <a:off x="1786804" y="5683504"/>
                <a:ext cx="1247340" cy="564896"/>
                <a:chOff x="1509713" y="2801760"/>
                <a:chExt cx="1247340" cy="564896"/>
              </a:xfrm>
            </p:grpSpPr>
            <p:grpSp>
              <p:nvGrpSpPr>
                <p:cNvPr id="14" name="Group 29"/>
                <p:cNvGrpSpPr>
                  <a:grpSpLocks/>
                </p:cNvGrpSpPr>
                <p:nvPr/>
              </p:nvGrpSpPr>
              <p:grpSpPr bwMode="auto">
                <a:xfrm>
                  <a:off x="1662543" y="2801760"/>
                  <a:ext cx="1094510" cy="269342"/>
                  <a:chOff x="768" y="1392"/>
                  <a:chExt cx="4059" cy="1215"/>
                </a:xfrm>
              </p:grpSpPr>
              <p:sp>
                <p:nvSpPr>
                  <p:cNvPr id="17" name="Freeform 30"/>
                  <p:cNvSpPr>
                    <a:spLocks/>
                  </p:cNvSpPr>
                  <p:nvPr/>
                </p:nvSpPr>
                <p:spPr bwMode="auto">
                  <a:xfrm>
                    <a:off x="768" y="1392"/>
                    <a:ext cx="2649" cy="1215"/>
                  </a:xfrm>
                  <a:custGeom>
                    <a:avLst/>
                    <a:gdLst>
                      <a:gd name="T0" fmla="*/ 12 w 2649"/>
                      <a:gd name="T1" fmla="*/ 1 h 2410"/>
                      <a:gd name="T2" fmla="*/ 72 w 2649"/>
                      <a:gd name="T3" fmla="*/ 1 h 2410"/>
                      <a:gd name="T4" fmla="*/ 134 w 2649"/>
                      <a:gd name="T5" fmla="*/ 1 h 2410"/>
                      <a:gd name="T6" fmla="*/ 195 w 2649"/>
                      <a:gd name="T7" fmla="*/ 1 h 2410"/>
                      <a:gd name="T8" fmla="*/ 255 w 2649"/>
                      <a:gd name="T9" fmla="*/ 1 h 2410"/>
                      <a:gd name="T10" fmla="*/ 315 w 2649"/>
                      <a:gd name="T11" fmla="*/ 1 h 2410"/>
                      <a:gd name="T12" fmla="*/ 375 w 2649"/>
                      <a:gd name="T13" fmla="*/ 0 h 2410"/>
                      <a:gd name="T14" fmla="*/ 435 w 2649"/>
                      <a:gd name="T15" fmla="*/ 1 h 2410"/>
                      <a:gd name="T16" fmla="*/ 497 w 2649"/>
                      <a:gd name="T17" fmla="*/ 1 h 2410"/>
                      <a:gd name="T18" fmla="*/ 557 w 2649"/>
                      <a:gd name="T19" fmla="*/ 1 h 2410"/>
                      <a:gd name="T20" fmla="*/ 618 w 2649"/>
                      <a:gd name="T21" fmla="*/ 1 h 2410"/>
                      <a:gd name="T22" fmla="*/ 678 w 2649"/>
                      <a:gd name="T23" fmla="*/ 1 h 2410"/>
                      <a:gd name="T24" fmla="*/ 738 w 2649"/>
                      <a:gd name="T25" fmla="*/ 1 h 2410"/>
                      <a:gd name="T26" fmla="*/ 800 w 2649"/>
                      <a:gd name="T27" fmla="*/ 1 h 2410"/>
                      <a:gd name="T28" fmla="*/ 860 w 2649"/>
                      <a:gd name="T29" fmla="*/ 1 h 2410"/>
                      <a:gd name="T30" fmla="*/ 920 w 2649"/>
                      <a:gd name="T31" fmla="*/ 1 h 2410"/>
                      <a:gd name="T32" fmla="*/ 981 w 2649"/>
                      <a:gd name="T33" fmla="*/ 1 h 2410"/>
                      <a:gd name="T34" fmla="*/ 1041 w 2649"/>
                      <a:gd name="T35" fmla="*/ 1 h 2410"/>
                      <a:gd name="T36" fmla="*/ 1101 w 2649"/>
                      <a:gd name="T37" fmla="*/ 1 h 2410"/>
                      <a:gd name="T38" fmla="*/ 1163 w 2649"/>
                      <a:gd name="T39" fmla="*/ 1 h 2410"/>
                      <a:gd name="T40" fmla="*/ 1223 w 2649"/>
                      <a:gd name="T41" fmla="*/ 1 h 2410"/>
                      <a:gd name="T42" fmla="*/ 1283 w 2649"/>
                      <a:gd name="T43" fmla="*/ 1 h 2410"/>
                      <a:gd name="T44" fmla="*/ 1344 w 2649"/>
                      <a:gd name="T45" fmla="*/ 1 h 2410"/>
                      <a:gd name="T46" fmla="*/ 1404 w 2649"/>
                      <a:gd name="T47" fmla="*/ 1 h 2410"/>
                      <a:gd name="T48" fmla="*/ 1464 w 2649"/>
                      <a:gd name="T49" fmla="*/ 1 h 2410"/>
                      <a:gd name="T50" fmla="*/ 1526 w 2649"/>
                      <a:gd name="T51" fmla="*/ 1 h 2410"/>
                      <a:gd name="T52" fmla="*/ 1586 w 2649"/>
                      <a:gd name="T53" fmla="*/ 1 h 2410"/>
                      <a:gd name="T54" fmla="*/ 1646 w 2649"/>
                      <a:gd name="T55" fmla="*/ 1 h 2410"/>
                      <a:gd name="T56" fmla="*/ 1707 w 2649"/>
                      <a:gd name="T57" fmla="*/ 1 h 2410"/>
                      <a:gd name="T58" fmla="*/ 1767 w 2649"/>
                      <a:gd name="T59" fmla="*/ 1 h 2410"/>
                      <a:gd name="T60" fmla="*/ 1829 w 2649"/>
                      <a:gd name="T61" fmla="*/ 1 h 2410"/>
                      <a:gd name="T62" fmla="*/ 1889 w 2649"/>
                      <a:gd name="T63" fmla="*/ 0 h 2410"/>
                      <a:gd name="T64" fmla="*/ 1949 w 2649"/>
                      <a:gd name="T65" fmla="*/ 1 h 2410"/>
                      <a:gd name="T66" fmla="*/ 2009 w 2649"/>
                      <a:gd name="T67" fmla="*/ 1 h 2410"/>
                      <a:gd name="T68" fmla="*/ 2070 w 2649"/>
                      <a:gd name="T69" fmla="*/ 1 h 2410"/>
                      <a:gd name="T70" fmla="*/ 2130 w 2649"/>
                      <a:gd name="T71" fmla="*/ 1 h 2410"/>
                      <a:gd name="T72" fmla="*/ 2192 w 2649"/>
                      <a:gd name="T73" fmla="*/ 1 h 2410"/>
                      <a:gd name="T74" fmla="*/ 2252 w 2649"/>
                      <a:gd name="T75" fmla="*/ 1 h 2410"/>
                      <a:gd name="T76" fmla="*/ 2312 w 2649"/>
                      <a:gd name="T77" fmla="*/ 1 h 2410"/>
                      <a:gd name="T78" fmla="*/ 2372 w 2649"/>
                      <a:gd name="T79" fmla="*/ 1 h 2410"/>
                      <a:gd name="T80" fmla="*/ 2432 w 2649"/>
                      <a:gd name="T81" fmla="*/ 1 h 2410"/>
                      <a:gd name="T82" fmla="*/ 2495 w 2649"/>
                      <a:gd name="T83" fmla="*/ 1 h 2410"/>
                      <a:gd name="T84" fmla="*/ 2555 w 2649"/>
                      <a:gd name="T85" fmla="*/ 1 h 2410"/>
                      <a:gd name="T86" fmla="*/ 2615 w 2649"/>
                      <a:gd name="T87" fmla="*/ 1 h 2410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w 2649"/>
                      <a:gd name="T133" fmla="*/ 0 h 2410"/>
                      <a:gd name="T134" fmla="*/ 2649 w 2649"/>
                      <a:gd name="T135" fmla="*/ 2410 h 2410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T132" t="T133" r="T134" b="T135"/>
                    <a:pathLst>
                      <a:path w="2649" h="2410">
                        <a:moveTo>
                          <a:pt x="0" y="1198"/>
                        </a:moveTo>
                        <a:lnTo>
                          <a:pt x="12" y="1130"/>
                        </a:lnTo>
                        <a:lnTo>
                          <a:pt x="43" y="979"/>
                        </a:lnTo>
                        <a:lnTo>
                          <a:pt x="72" y="833"/>
                        </a:lnTo>
                        <a:lnTo>
                          <a:pt x="103" y="691"/>
                        </a:lnTo>
                        <a:lnTo>
                          <a:pt x="134" y="558"/>
                        </a:lnTo>
                        <a:lnTo>
                          <a:pt x="163" y="437"/>
                        </a:lnTo>
                        <a:lnTo>
                          <a:pt x="195" y="326"/>
                        </a:lnTo>
                        <a:lnTo>
                          <a:pt x="224" y="230"/>
                        </a:lnTo>
                        <a:lnTo>
                          <a:pt x="255" y="149"/>
                        </a:lnTo>
                        <a:lnTo>
                          <a:pt x="284" y="83"/>
                        </a:lnTo>
                        <a:lnTo>
                          <a:pt x="315" y="36"/>
                        </a:lnTo>
                        <a:lnTo>
                          <a:pt x="346" y="9"/>
                        </a:lnTo>
                        <a:lnTo>
                          <a:pt x="375" y="0"/>
                        </a:lnTo>
                        <a:lnTo>
                          <a:pt x="406" y="9"/>
                        </a:lnTo>
                        <a:lnTo>
                          <a:pt x="435" y="36"/>
                        </a:lnTo>
                        <a:lnTo>
                          <a:pt x="466" y="83"/>
                        </a:lnTo>
                        <a:lnTo>
                          <a:pt x="497" y="149"/>
                        </a:lnTo>
                        <a:lnTo>
                          <a:pt x="526" y="230"/>
                        </a:lnTo>
                        <a:lnTo>
                          <a:pt x="557" y="326"/>
                        </a:lnTo>
                        <a:lnTo>
                          <a:pt x="587" y="437"/>
                        </a:lnTo>
                        <a:lnTo>
                          <a:pt x="618" y="558"/>
                        </a:lnTo>
                        <a:lnTo>
                          <a:pt x="649" y="691"/>
                        </a:lnTo>
                        <a:lnTo>
                          <a:pt x="678" y="833"/>
                        </a:lnTo>
                        <a:lnTo>
                          <a:pt x="709" y="979"/>
                        </a:lnTo>
                        <a:lnTo>
                          <a:pt x="738" y="1130"/>
                        </a:lnTo>
                        <a:lnTo>
                          <a:pt x="769" y="1280"/>
                        </a:lnTo>
                        <a:lnTo>
                          <a:pt x="800" y="1431"/>
                        </a:lnTo>
                        <a:lnTo>
                          <a:pt x="829" y="1577"/>
                        </a:lnTo>
                        <a:lnTo>
                          <a:pt x="860" y="1719"/>
                        </a:lnTo>
                        <a:lnTo>
                          <a:pt x="889" y="1852"/>
                        </a:lnTo>
                        <a:lnTo>
                          <a:pt x="920" y="1973"/>
                        </a:lnTo>
                        <a:lnTo>
                          <a:pt x="950" y="2084"/>
                        </a:lnTo>
                        <a:lnTo>
                          <a:pt x="981" y="2180"/>
                        </a:lnTo>
                        <a:lnTo>
                          <a:pt x="1012" y="2261"/>
                        </a:lnTo>
                        <a:lnTo>
                          <a:pt x="1041" y="2327"/>
                        </a:lnTo>
                        <a:lnTo>
                          <a:pt x="1072" y="2374"/>
                        </a:lnTo>
                        <a:lnTo>
                          <a:pt x="1101" y="2401"/>
                        </a:lnTo>
                        <a:lnTo>
                          <a:pt x="1132" y="2410"/>
                        </a:lnTo>
                        <a:lnTo>
                          <a:pt x="1163" y="2401"/>
                        </a:lnTo>
                        <a:lnTo>
                          <a:pt x="1192" y="2374"/>
                        </a:lnTo>
                        <a:lnTo>
                          <a:pt x="1223" y="2327"/>
                        </a:lnTo>
                        <a:lnTo>
                          <a:pt x="1252" y="2261"/>
                        </a:lnTo>
                        <a:lnTo>
                          <a:pt x="1283" y="2180"/>
                        </a:lnTo>
                        <a:lnTo>
                          <a:pt x="1314" y="2084"/>
                        </a:lnTo>
                        <a:lnTo>
                          <a:pt x="1344" y="1973"/>
                        </a:lnTo>
                        <a:lnTo>
                          <a:pt x="1375" y="1852"/>
                        </a:lnTo>
                        <a:lnTo>
                          <a:pt x="1404" y="1719"/>
                        </a:lnTo>
                        <a:lnTo>
                          <a:pt x="1435" y="1577"/>
                        </a:lnTo>
                        <a:lnTo>
                          <a:pt x="1464" y="1431"/>
                        </a:lnTo>
                        <a:lnTo>
                          <a:pt x="1495" y="1280"/>
                        </a:lnTo>
                        <a:lnTo>
                          <a:pt x="1526" y="1130"/>
                        </a:lnTo>
                        <a:lnTo>
                          <a:pt x="1555" y="979"/>
                        </a:lnTo>
                        <a:lnTo>
                          <a:pt x="1586" y="833"/>
                        </a:lnTo>
                        <a:lnTo>
                          <a:pt x="1615" y="691"/>
                        </a:lnTo>
                        <a:lnTo>
                          <a:pt x="1646" y="558"/>
                        </a:lnTo>
                        <a:lnTo>
                          <a:pt x="1677" y="437"/>
                        </a:lnTo>
                        <a:lnTo>
                          <a:pt x="1707" y="326"/>
                        </a:lnTo>
                        <a:lnTo>
                          <a:pt x="1738" y="230"/>
                        </a:lnTo>
                        <a:lnTo>
                          <a:pt x="1767" y="149"/>
                        </a:lnTo>
                        <a:lnTo>
                          <a:pt x="1798" y="83"/>
                        </a:lnTo>
                        <a:lnTo>
                          <a:pt x="1829" y="36"/>
                        </a:lnTo>
                        <a:lnTo>
                          <a:pt x="1858" y="9"/>
                        </a:lnTo>
                        <a:lnTo>
                          <a:pt x="1889" y="0"/>
                        </a:lnTo>
                        <a:lnTo>
                          <a:pt x="1918" y="9"/>
                        </a:lnTo>
                        <a:lnTo>
                          <a:pt x="1949" y="36"/>
                        </a:lnTo>
                        <a:lnTo>
                          <a:pt x="1980" y="83"/>
                        </a:lnTo>
                        <a:lnTo>
                          <a:pt x="2009" y="149"/>
                        </a:lnTo>
                        <a:lnTo>
                          <a:pt x="2040" y="230"/>
                        </a:lnTo>
                        <a:lnTo>
                          <a:pt x="2070" y="326"/>
                        </a:lnTo>
                        <a:lnTo>
                          <a:pt x="2101" y="437"/>
                        </a:lnTo>
                        <a:lnTo>
                          <a:pt x="2130" y="558"/>
                        </a:lnTo>
                        <a:lnTo>
                          <a:pt x="2161" y="691"/>
                        </a:lnTo>
                        <a:lnTo>
                          <a:pt x="2192" y="833"/>
                        </a:lnTo>
                        <a:lnTo>
                          <a:pt x="2221" y="979"/>
                        </a:lnTo>
                        <a:lnTo>
                          <a:pt x="2252" y="1130"/>
                        </a:lnTo>
                        <a:lnTo>
                          <a:pt x="2281" y="1280"/>
                        </a:lnTo>
                        <a:lnTo>
                          <a:pt x="2312" y="1431"/>
                        </a:lnTo>
                        <a:lnTo>
                          <a:pt x="2343" y="1577"/>
                        </a:lnTo>
                        <a:lnTo>
                          <a:pt x="2372" y="1719"/>
                        </a:lnTo>
                        <a:lnTo>
                          <a:pt x="2403" y="1852"/>
                        </a:lnTo>
                        <a:lnTo>
                          <a:pt x="2432" y="1973"/>
                        </a:lnTo>
                        <a:lnTo>
                          <a:pt x="2464" y="2084"/>
                        </a:lnTo>
                        <a:lnTo>
                          <a:pt x="2495" y="2180"/>
                        </a:lnTo>
                        <a:lnTo>
                          <a:pt x="2524" y="2261"/>
                        </a:lnTo>
                        <a:lnTo>
                          <a:pt x="2555" y="2327"/>
                        </a:lnTo>
                        <a:lnTo>
                          <a:pt x="2584" y="2374"/>
                        </a:lnTo>
                        <a:lnTo>
                          <a:pt x="2615" y="2401"/>
                        </a:lnTo>
                        <a:lnTo>
                          <a:pt x="2649" y="2408"/>
                        </a:lnTo>
                      </a:path>
                    </a:pathLst>
                  </a:custGeom>
                  <a:noFill/>
                  <a:ln w="12700">
                    <a:solidFill>
                      <a:srgbClr val="FF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8" name="Freeform 31"/>
                  <p:cNvSpPr>
                    <a:spLocks/>
                  </p:cNvSpPr>
                  <p:nvPr/>
                </p:nvSpPr>
                <p:spPr bwMode="auto">
                  <a:xfrm>
                    <a:off x="3414" y="1996"/>
                    <a:ext cx="1413" cy="611"/>
                  </a:xfrm>
                  <a:custGeom>
                    <a:avLst/>
                    <a:gdLst>
                      <a:gd name="T0" fmla="*/ 0 w 1413"/>
                      <a:gd name="T1" fmla="*/ 1 h 1212"/>
                      <a:gd name="T2" fmla="*/ 20 w 1413"/>
                      <a:gd name="T3" fmla="*/ 1 h 1212"/>
                      <a:gd name="T4" fmla="*/ 41 w 1413"/>
                      <a:gd name="T5" fmla="*/ 1 h 1212"/>
                      <a:gd name="T6" fmla="*/ 60 w 1413"/>
                      <a:gd name="T7" fmla="*/ 1 h 1212"/>
                      <a:gd name="T8" fmla="*/ 81 w 1413"/>
                      <a:gd name="T9" fmla="*/ 1 h 1212"/>
                      <a:gd name="T10" fmla="*/ 101 w 1413"/>
                      <a:gd name="T11" fmla="*/ 1 h 1212"/>
                      <a:gd name="T12" fmla="*/ 122 w 1413"/>
                      <a:gd name="T13" fmla="*/ 1 h 1212"/>
                      <a:gd name="T14" fmla="*/ 143 w 1413"/>
                      <a:gd name="T15" fmla="*/ 1 h 1212"/>
                      <a:gd name="T16" fmla="*/ 162 w 1413"/>
                      <a:gd name="T17" fmla="*/ 1 h 1212"/>
                      <a:gd name="T18" fmla="*/ 183 w 1413"/>
                      <a:gd name="T19" fmla="*/ 1 h 1212"/>
                      <a:gd name="T20" fmla="*/ 203 w 1413"/>
                      <a:gd name="T21" fmla="*/ 1 h 1212"/>
                      <a:gd name="T22" fmla="*/ 224 w 1413"/>
                      <a:gd name="T23" fmla="*/ 1 h 1212"/>
                      <a:gd name="T24" fmla="*/ 245 w 1413"/>
                      <a:gd name="T25" fmla="*/ 1 h 1212"/>
                      <a:gd name="T26" fmla="*/ 264 w 1413"/>
                      <a:gd name="T27" fmla="*/ 1 h 1212"/>
                      <a:gd name="T28" fmla="*/ 285 w 1413"/>
                      <a:gd name="T29" fmla="*/ 1 h 1212"/>
                      <a:gd name="T30" fmla="*/ 305 w 1413"/>
                      <a:gd name="T31" fmla="*/ 1 h 1212"/>
                      <a:gd name="T32" fmla="*/ 326 w 1413"/>
                      <a:gd name="T33" fmla="*/ 1 h 1212"/>
                      <a:gd name="T34" fmla="*/ 347 w 1413"/>
                      <a:gd name="T35" fmla="*/ 1 h 1212"/>
                      <a:gd name="T36" fmla="*/ 366 w 1413"/>
                      <a:gd name="T37" fmla="*/ 1 h 1212"/>
                      <a:gd name="T38" fmla="*/ 387 w 1413"/>
                      <a:gd name="T39" fmla="*/ 1 h 1212"/>
                      <a:gd name="T40" fmla="*/ 407 w 1413"/>
                      <a:gd name="T41" fmla="*/ 1 h 1212"/>
                      <a:gd name="T42" fmla="*/ 428 w 1413"/>
                      <a:gd name="T43" fmla="*/ 1 h 1212"/>
                      <a:gd name="T44" fmla="*/ 447 w 1413"/>
                      <a:gd name="T45" fmla="*/ 1 h 1212"/>
                      <a:gd name="T46" fmla="*/ 468 w 1413"/>
                      <a:gd name="T47" fmla="*/ 1 h 1212"/>
                      <a:gd name="T48" fmla="*/ 489 w 1413"/>
                      <a:gd name="T49" fmla="*/ 1 h 1212"/>
                      <a:gd name="T50" fmla="*/ 544 w 1413"/>
                      <a:gd name="T51" fmla="*/ 0 h 1212"/>
                      <a:gd name="T52" fmla="*/ 1413 w 1413"/>
                      <a:gd name="T53" fmla="*/ 0 h 1212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w 1413"/>
                      <a:gd name="T82" fmla="*/ 0 h 1212"/>
                      <a:gd name="T83" fmla="*/ 1413 w 1413"/>
                      <a:gd name="T84" fmla="*/ 1212 h 1212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T81" t="T82" r="T83" b="T84"/>
                    <a:pathLst>
                      <a:path w="1413" h="1212">
                        <a:moveTo>
                          <a:pt x="0" y="1212"/>
                        </a:moveTo>
                        <a:lnTo>
                          <a:pt x="20" y="1208"/>
                        </a:lnTo>
                        <a:lnTo>
                          <a:pt x="41" y="1194"/>
                        </a:lnTo>
                        <a:lnTo>
                          <a:pt x="60" y="1170"/>
                        </a:lnTo>
                        <a:lnTo>
                          <a:pt x="81" y="1138"/>
                        </a:lnTo>
                        <a:lnTo>
                          <a:pt x="101" y="1097"/>
                        </a:lnTo>
                        <a:lnTo>
                          <a:pt x="122" y="1049"/>
                        </a:lnTo>
                        <a:lnTo>
                          <a:pt x="143" y="994"/>
                        </a:lnTo>
                        <a:lnTo>
                          <a:pt x="162" y="933"/>
                        </a:lnTo>
                        <a:lnTo>
                          <a:pt x="183" y="867"/>
                        </a:lnTo>
                        <a:lnTo>
                          <a:pt x="203" y="796"/>
                        </a:lnTo>
                        <a:lnTo>
                          <a:pt x="224" y="723"/>
                        </a:lnTo>
                        <a:lnTo>
                          <a:pt x="245" y="648"/>
                        </a:lnTo>
                        <a:lnTo>
                          <a:pt x="264" y="572"/>
                        </a:lnTo>
                        <a:lnTo>
                          <a:pt x="285" y="497"/>
                        </a:lnTo>
                        <a:lnTo>
                          <a:pt x="305" y="424"/>
                        </a:lnTo>
                        <a:lnTo>
                          <a:pt x="326" y="353"/>
                        </a:lnTo>
                        <a:lnTo>
                          <a:pt x="347" y="287"/>
                        </a:lnTo>
                        <a:lnTo>
                          <a:pt x="366" y="226"/>
                        </a:lnTo>
                        <a:lnTo>
                          <a:pt x="387" y="171"/>
                        </a:lnTo>
                        <a:lnTo>
                          <a:pt x="407" y="123"/>
                        </a:lnTo>
                        <a:lnTo>
                          <a:pt x="428" y="82"/>
                        </a:lnTo>
                        <a:lnTo>
                          <a:pt x="447" y="50"/>
                        </a:lnTo>
                        <a:lnTo>
                          <a:pt x="468" y="26"/>
                        </a:lnTo>
                        <a:lnTo>
                          <a:pt x="489" y="12"/>
                        </a:lnTo>
                        <a:lnTo>
                          <a:pt x="544" y="0"/>
                        </a:lnTo>
                        <a:lnTo>
                          <a:pt x="1413" y="0"/>
                        </a:lnTo>
                      </a:path>
                    </a:pathLst>
                  </a:custGeom>
                  <a:noFill/>
                  <a:ln w="19050">
                    <a:solidFill>
                      <a:srgbClr val="FF3300"/>
                    </a:solidFill>
                    <a:round/>
                    <a:headEnd/>
                    <a:tailEnd type="triangle" w="lg" len="lg"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cxnSp>
              <p:nvCxnSpPr>
                <p:cNvPr id="15" name="Straight Arrow Connector 14"/>
                <p:cNvCxnSpPr/>
                <p:nvPr/>
              </p:nvCxnSpPr>
              <p:spPr>
                <a:xfrm rot="16200000" flipH="1">
                  <a:off x="1954880" y="3051102"/>
                  <a:ext cx="317423" cy="314344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aphicFrame>
              <p:nvGraphicFramePr>
                <p:cNvPr id="16" name="Object 21"/>
                <p:cNvGraphicFramePr>
                  <a:graphicFrameLocks noChangeAspect="1"/>
                </p:cNvGraphicFramePr>
                <p:nvPr/>
              </p:nvGraphicFramePr>
              <p:xfrm>
                <a:off x="1509713" y="2851868"/>
                <a:ext cx="601662" cy="44767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1998" name="Equation" r:id="rId12" imgW="190440" imgH="215640" progId="Equation.3">
                        <p:embed/>
                      </p:oleObj>
                    </mc:Choice>
                    <mc:Fallback>
                      <p:oleObj name="Equation" r:id="rId12" imgW="190440" imgH="2156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09713" y="2851868"/>
                              <a:ext cx="601662" cy="447675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cxnSp>
            <p:nvCxnSpPr>
              <p:cNvPr id="13" name="Elbow Connector 12"/>
              <p:cNvCxnSpPr/>
              <p:nvPr/>
            </p:nvCxnSpPr>
            <p:spPr>
              <a:xfrm>
                <a:off x="3324190" y="5596426"/>
                <a:ext cx="555659" cy="292029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rgbClr val="FF0000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57731358"/>
                </p:ext>
              </p:extLst>
            </p:nvPr>
          </p:nvGraphicFramePr>
          <p:xfrm>
            <a:off x="13433" y="1460590"/>
            <a:ext cx="7515225" cy="1022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999" name="Equation" r:id="rId14" imgW="5232240" imgH="711000" progId="Equation.3">
                    <p:embed/>
                  </p:oleObj>
                </mc:Choice>
                <mc:Fallback>
                  <p:oleObj name="Equation" r:id="rId14" imgW="5232240" imgH="711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33" y="1460590"/>
                          <a:ext cx="7515225" cy="1022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1661797"/>
                </p:ext>
              </p:extLst>
            </p:nvPr>
          </p:nvGraphicFramePr>
          <p:xfrm>
            <a:off x="308757" y="2536825"/>
            <a:ext cx="8672827" cy="601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00" name="Equation" r:id="rId16" imgW="5676840" imgH="393480" progId="Equation.3">
                    <p:embed/>
                  </p:oleObj>
                </mc:Choice>
                <mc:Fallback>
                  <p:oleObj name="Equation" r:id="rId16" imgW="567684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8757" y="2536825"/>
                          <a:ext cx="8672827" cy="6011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082925"/>
              </p:ext>
            </p:extLst>
          </p:nvPr>
        </p:nvGraphicFramePr>
        <p:xfrm>
          <a:off x="209048" y="6091688"/>
          <a:ext cx="8726487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1" name="Equation" r:id="rId18" imgW="5371920" imgH="393480" progId="Equation.3">
                  <p:embed/>
                </p:oleObj>
              </mc:Choice>
              <mc:Fallback>
                <p:oleObj name="Equation" r:id="rId18" imgW="5371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048" y="6091688"/>
                        <a:ext cx="8726487" cy="641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237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1243895"/>
            <a:ext cx="9126537" cy="2040885"/>
            <a:chOff x="0" y="901859"/>
            <a:chExt cx="9126537" cy="2040885"/>
          </a:xfrm>
        </p:grpSpPr>
        <p:sp>
          <p:nvSpPr>
            <p:cNvPr id="17414" name="Text Box 5"/>
            <p:cNvSpPr txBox="1">
              <a:spLocks noChangeArrowheads="1"/>
            </p:cNvSpPr>
            <p:nvPr/>
          </p:nvSpPr>
          <p:spPr bwMode="auto">
            <a:xfrm>
              <a:off x="0" y="901859"/>
              <a:ext cx="639316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 dirty="0" smtClean="0">
                  <a:latin typeface="Times New Roman" pitchFamily="18" charset="0"/>
                  <a:cs typeface="Times New Roman" pitchFamily="18" charset="0"/>
                </a:rPr>
                <a:t>Coherent </a:t>
              </a:r>
              <a:r>
                <a:rPr lang="en-US" u="sng" dirty="0">
                  <a:latin typeface="Times New Roman" pitchFamily="18" charset="0"/>
                  <a:cs typeface="Times New Roman" pitchFamily="18" charset="0"/>
                </a:rPr>
                <a:t>Anti-Stokes Raman </a:t>
              </a:r>
              <a:r>
                <a:rPr lang="en-US" u="sng" dirty="0" smtClean="0">
                  <a:latin typeface="Times New Roman" pitchFamily="18" charset="0"/>
                  <a:cs typeface="Times New Roman" pitchFamily="18" charset="0"/>
                </a:rPr>
                <a:t>Scattering CARS) </a:t>
              </a:r>
              <a:r>
                <a:rPr lang="en-US" u="sng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i="1" u="sng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2400" i="1" u="sng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a</a:t>
              </a:r>
              <a:r>
                <a:rPr lang="en-US" u="sng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-</a:t>
              </a:r>
              <a:r>
                <a:rPr lang="en-US" i="1" u="sng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2400" i="1" u="sng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b</a:t>
              </a:r>
              <a:r>
                <a:rPr lang="en-US" u="sng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u="sng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2400" i="1" u="sng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a</a:t>
              </a:r>
              <a:r>
                <a:rPr lang="en-US" u="sng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&gt; </a:t>
              </a:r>
              <a:r>
                <a:rPr lang="en-US" i="1" u="sng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2400" i="1" u="sng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b</a:t>
              </a:r>
              <a:r>
                <a:rPr lang="en-US" u="sng" dirty="0"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  <p:graphicFrame>
          <p:nvGraphicFramePr>
            <p:cNvPr id="16387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5638148"/>
                </p:ext>
              </p:extLst>
            </p:nvPr>
          </p:nvGraphicFramePr>
          <p:xfrm>
            <a:off x="167232" y="1401282"/>
            <a:ext cx="8237538" cy="1541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15" name="Equation" r:id="rId4" imgW="5016240" imgH="939600" progId="Equation.3">
                    <p:embed/>
                  </p:oleObj>
                </mc:Choice>
                <mc:Fallback>
                  <p:oleObj name="Equation" r:id="rId4" imgW="5016240" imgH="939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232" y="1401282"/>
                          <a:ext cx="8237538" cy="154146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28690" name="Picture 18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5473" y="1316463"/>
              <a:ext cx="3891064" cy="11115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6" name="TextBox 65"/>
          <p:cNvSpPr txBox="1"/>
          <p:nvPr/>
        </p:nvSpPr>
        <p:spPr>
          <a:xfrm>
            <a:off x="0" y="3345668"/>
            <a:ext cx="271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III  Incoherent Beams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0" y="3674056"/>
            <a:ext cx="9043938" cy="2449191"/>
            <a:chOff x="0" y="3251018"/>
            <a:chExt cx="9043938" cy="2449191"/>
          </a:xfrm>
        </p:grpSpPr>
        <p:sp>
          <p:nvSpPr>
            <p:cNvPr id="67" name="Text Box 14"/>
            <p:cNvSpPr txBox="1">
              <a:spLocks noChangeArrowheads="1"/>
            </p:cNvSpPr>
            <p:nvPr/>
          </p:nvSpPr>
          <p:spPr bwMode="auto">
            <a:xfrm>
              <a:off x="0" y="3251018"/>
              <a:ext cx="516045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 dirty="0" smtClean="0">
                  <a:latin typeface="Times New Roman" pitchFamily="18" charset="0"/>
                  <a:cs typeface="Times New Roman" pitchFamily="18" charset="0"/>
                </a:rPr>
                <a:t>Cross Intensity-Dependent </a:t>
              </a:r>
              <a:r>
                <a:rPr lang="en-US" u="sng" dirty="0">
                  <a:latin typeface="Times New Roman" pitchFamily="18" charset="0"/>
                  <a:cs typeface="Times New Roman" pitchFamily="18" charset="0"/>
                </a:rPr>
                <a:t>Refraction and </a:t>
              </a:r>
              <a:r>
                <a:rPr lang="en-US" u="sng" dirty="0" smtClean="0">
                  <a:latin typeface="Times New Roman" pitchFamily="18" charset="0"/>
                  <a:cs typeface="Times New Roman" pitchFamily="18" charset="0"/>
                </a:rPr>
                <a:t>Absorption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(also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known as cross-phase modulation)</a:t>
              </a:r>
              <a:endParaRPr lang="en-US" u="sng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0421" y="3897349"/>
              <a:ext cx="54035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Most common is effect of strong beam on a weak beam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6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49858650"/>
                </p:ext>
              </p:extLst>
            </p:nvPr>
          </p:nvGraphicFramePr>
          <p:xfrm>
            <a:off x="49163" y="4169859"/>
            <a:ext cx="8994775" cy="1530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16" name="Equation" r:id="rId7" imgW="5537160" imgH="939600" progId="Equation.3">
                    <p:embed/>
                  </p:oleObj>
                </mc:Choice>
                <mc:Fallback>
                  <p:oleObj name="Equation" r:id="rId7" imgW="5537160" imgH="939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163" y="4169859"/>
                          <a:ext cx="8994775" cy="15303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70" name="Picture 30"/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793"/>
            <a:stretch/>
          </p:blipFill>
          <p:spPr bwMode="auto">
            <a:xfrm>
              <a:off x="5602797" y="3473412"/>
              <a:ext cx="3307046" cy="12172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90271"/>
              </p:ext>
            </p:extLst>
          </p:nvPr>
        </p:nvGraphicFramePr>
        <p:xfrm>
          <a:off x="209550" y="6173126"/>
          <a:ext cx="8726488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7" name="Equation" r:id="rId10" imgW="5371920" imgH="393480" progId="Equation.3">
                  <p:embed/>
                </p:oleObj>
              </mc:Choice>
              <mc:Fallback>
                <p:oleObj name="Equation" r:id="rId10" imgW="5371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" y="6173126"/>
                        <a:ext cx="8726488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32647"/>
              </p:ext>
            </p:extLst>
          </p:nvPr>
        </p:nvGraphicFramePr>
        <p:xfrm>
          <a:off x="0" y="0"/>
          <a:ext cx="8726488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8" name="Equation" r:id="rId12" imgW="5371920" imgH="393480" progId="Equation.3">
                  <p:embed/>
                </p:oleObj>
              </mc:Choice>
              <mc:Fallback>
                <p:oleObj name="Equation" r:id="rId12" imgW="5371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726488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768770"/>
              </p:ext>
            </p:extLst>
          </p:nvPr>
        </p:nvGraphicFramePr>
        <p:xfrm>
          <a:off x="24605" y="602079"/>
          <a:ext cx="8669019" cy="669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9" name="Equation" r:id="rId13" imgW="5105160" imgH="393480" progId="Equation.3">
                  <p:embed/>
                </p:oleObj>
              </mc:Choice>
              <mc:Fallback>
                <p:oleObj name="Equation" r:id="rId13" imgW="5105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5" y="602079"/>
                        <a:ext cx="8669019" cy="6691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668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363538" y="233458"/>
            <a:ext cx="8217830" cy="1936655"/>
            <a:chOff x="363538" y="408562"/>
            <a:chExt cx="8217830" cy="1936655"/>
          </a:xfrm>
        </p:grpSpPr>
        <p:sp>
          <p:nvSpPr>
            <p:cNvPr id="4" name="TextBox 3"/>
            <p:cNvSpPr txBox="1"/>
            <p:nvPr/>
          </p:nvSpPr>
          <p:spPr>
            <a:xfrm>
              <a:off x="379379" y="408562"/>
              <a:ext cx="82019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 second and third interaction with the same or different electromagnetic fields lead to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77382568"/>
                </p:ext>
              </p:extLst>
            </p:nvPr>
          </p:nvGraphicFramePr>
          <p:xfrm>
            <a:off x="363538" y="814867"/>
            <a:ext cx="5934075" cy="947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5" name="Equation" r:id="rId3" imgW="4101840" imgH="660240" progId="Equation.3">
                    <p:embed/>
                  </p:oleObj>
                </mc:Choice>
                <mc:Fallback>
                  <p:oleObj name="Equation" r:id="rId3" imgW="4101840" imgH="660240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3538" y="814867"/>
                          <a:ext cx="5934075" cy="94773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3603457"/>
                </p:ext>
              </p:extLst>
            </p:nvPr>
          </p:nvGraphicFramePr>
          <p:xfrm>
            <a:off x="387350" y="1778479"/>
            <a:ext cx="7138988" cy="566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6" name="Equation" r:id="rId5" imgW="4800600" imgH="380880" progId="Equation.3">
                    <p:embed/>
                  </p:oleObj>
                </mc:Choice>
                <mc:Fallback>
                  <p:oleObj name="Equation" r:id="rId5" imgW="4800600" imgH="3808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87350" y="1778479"/>
                          <a:ext cx="7138988" cy="5667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9" name="Picture 8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29"/>
          <a:stretch/>
        </p:blipFill>
        <p:spPr bwMode="auto">
          <a:xfrm>
            <a:off x="1536971" y="2324910"/>
            <a:ext cx="7519480" cy="2286002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97277" y="2286478"/>
            <a:ext cx="1334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6808" y="4825238"/>
            <a:ext cx="782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Interactions in quantum mechanics 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governed by the interaction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potentials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113151"/>
              </p:ext>
            </p:extLst>
          </p:nvPr>
        </p:nvGraphicFramePr>
        <p:xfrm>
          <a:off x="769489" y="5194570"/>
          <a:ext cx="670948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7" name="Equation" r:id="rId8" imgW="4724280" imgH="393480" progId="Equation.3">
                  <p:embed/>
                </p:oleObj>
              </mc:Choice>
              <mc:Fallback>
                <p:oleObj name="Equation" r:id="rId8" imgW="472428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489" y="5194570"/>
                        <a:ext cx="6709483" cy="584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760421"/>
              </p:ext>
            </p:extLst>
          </p:nvPr>
        </p:nvGraphicFramePr>
        <p:xfrm>
          <a:off x="97277" y="5788343"/>
          <a:ext cx="8959402" cy="38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" name="Equation" r:id="rId10" imgW="5740200" imgH="253800" progId="Equation.3">
                  <p:embed/>
                </p:oleObj>
              </mc:Choice>
              <mc:Fallback>
                <p:oleObj name="Equation" r:id="rId10" imgW="5740200" imgH="253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277" y="5788343"/>
                        <a:ext cx="8959402" cy="385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97277" y="6274501"/>
            <a:ext cx="5692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which          is the induced or permanent dipole moment.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92634"/>
              </p:ext>
            </p:extLst>
          </p:nvPr>
        </p:nvGraphicFramePr>
        <p:xfrm>
          <a:off x="978580" y="6283099"/>
          <a:ext cx="541101" cy="3607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9" name="Equation" r:id="rId12" imgW="342720" imgH="228600" progId="Equation.3">
                  <p:embed/>
                </p:oleObj>
              </mc:Choice>
              <mc:Fallback>
                <p:oleObj name="Equation" r:id="rId12" imgW="3427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78580" y="6283099"/>
                        <a:ext cx="541101" cy="3607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320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9923" y="197265"/>
            <a:ext cx="84241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Thus the total wave function can be written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terms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number of interactions as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598747"/>
              </p:ext>
            </p:extLst>
          </p:nvPr>
        </p:nvGraphicFramePr>
        <p:xfrm>
          <a:off x="544749" y="593384"/>
          <a:ext cx="4027252" cy="38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" name="Equation" r:id="rId3" imgW="3340100" imgH="266700" progId="Equation.3">
                  <p:embed/>
                </p:oleObj>
              </mc:Choice>
              <mc:Fallback>
                <p:oleObj name="Equation" r:id="rId3" imgW="3340100" imgH="266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49" y="593384"/>
                        <a:ext cx="4027252" cy="386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744" y="919163"/>
            <a:ext cx="9059849" cy="2838110"/>
            <a:chOff x="744" y="919163"/>
            <a:chExt cx="9059849" cy="2838110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26580866"/>
                </p:ext>
              </p:extLst>
            </p:nvPr>
          </p:nvGraphicFramePr>
          <p:xfrm>
            <a:off x="504095" y="919163"/>
            <a:ext cx="8388933" cy="19198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17" name="Equation" r:id="rId5" imgW="5486400" imgH="1257120" progId="Equation.3">
                    <p:embed/>
                  </p:oleObj>
                </mc:Choice>
                <mc:Fallback>
                  <p:oleObj name="Equation" r:id="rId5" imgW="5486400" imgH="125712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095" y="919163"/>
                          <a:ext cx="8388933" cy="191984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Box 9"/>
            <p:cNvSpPr txBox="1"/>
            <p:nvPr/>
          </p:nvSpPr>
          <p:spPr>
            <a:xfrm>
              <a:off x="744" y="2967335"/>
              <a:ext cx="157607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Permanent 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ipole moment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1702340" y="2997977"/>
              <a:ext cx="2133918" cy="748871"/>
              <a:chOff x="1702340" y="2675266"/>
              <a:chExt cx="2133918" cy="748871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1702340" y="2675266"/>
                <a:ext cx="21339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Linear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polarizability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13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15441871"/>
                  </p:ext>
                </p:extLst>
              </p:nvPr>
            </p:nvGraphicFramePr>
            <p:xfrm>
              <a:off x="1984131" y="2963137"/>
              <a:ext cx="1061607" cy="461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18" name="Equation" r:id="rId7" imgW="672840" imgH="291960" progId="Equation.3">
                      <p:embed/>
                    </p:oleObj>
                  </mc:Choice>
                  <mc:Fallback>
                    <p:oleObj name="Equation" r:id="rId7" imgW="672840" imgH="29196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1984131" y="2963137"/>
                            <a:ext cx="1061607" cy="4610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7" name="Group 16"/>
            <p:cNvGrpSpPr/>
            <p:nvPr/>
          </p:nvGrpSpPr>
          <p:grpSpPr>
            <a:xfrm>
              <a:off x="3836258" y="3017432"/>
              <a:ext cx="2422458" cy="739144"/>
              <a:chOff x="3836258" y="2694721"/>
              <a:chExt cx="2422458" cy="739144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3836258" y="2694721"/>
                <a:ext cx="2422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First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hyperpolarizability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16" name="Object 1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09917621"/>
                  </p:ext>
                </p:extLst>
              </p:nvPr>
            </p:nvGraphicFramePr>
            <p:xfrm>
              <a:off x="4348263" y="2995959"/>
              <a:ext cx="1199483" cy="43790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19" name="Equation" r:id="rId9" imgW="799920" imgH="291960" progId="Equation.3">
                      <p:embed/>
                    </p:oleObj>
                  </mc:Choice>
                  <mc:Fallback>
                    <p:oleObj name="Equation" r:id="rId9" imgW="799920" imgH="29196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4348263" y="2995959"/>
                            <a:ext cx="1199483" cy="43790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8" name="Group 17"/>
            <p:cNvGrpSpPr/>
            <p:nvPr/>
          </p:nvGrpSpPr>
          <p:grpSpPr>
            <a:xfrm>
              <a:off x="6381655" y="3017432"/>
              <a:ext cx="2678938" cy="739841"/>
              <a:chOff x="3622242" y="2694721"/>
              <a:chExt cx="2678938" cy="739841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3622242" y="2694721"/>
                <a:ext cx="26789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Second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hyperpolarizability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20" name="Object 1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07993075"/>
                  </p:ext>
                </p:extLst>
              </p:nvPr>
            </p:nvGraphicFramePr>
            <p:xfrm>
              <a:off x="4261317" y="2995613"/>
              <a:ext cx="1166007" cy="43894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20" name="Equation" r:id="rId11" imgW="774360" imgH="291960" progId="Equation.3">
                      <p:embed/>
                    </p:oleObj>
                  </mc:Choice>
                  <mc:Fallback>
                    <p:oleObj name="Equation" r:id="rId11" imgW="774360" imgH="29196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4261317" y="2995613"/>
                            <a:ext cx="1166007" cy="438949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cxnSp>
          <p:nvCxnSpPr>
            <p:cNvPr id="22" name="Straight Arrow Connector 21"/>
            <p:cNvCxnSpPr/>
            <p:nvPr/>
          </p:nvCxnSpPr>
          <p:spPr>
            <a:xfrm flipH="1">
              <a:off x="1146412" y="2803264"/>
              <a:ext cx="1296538" cy="39883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7688869" y="2747370"/>
              <a:ext cx="0" cy="43527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2920622" y="2804885"/>
              <a:ext cx="1050877" cy="30155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>
              <a:off x="5034502" y="2688609"/>
              <a:ext cx="888626" cy="41783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59923" y="3910519"/>
            <a:ext cx="8533105" cy="2793898"/>
            <a:chOff x="359923" y="3910519"/>
            <a:chExt cx="8533105" cy="2793898"/>
          </a:xfrm>
        </p:grpSpPr>
        <p:sp>
          <p:nvSpPr>
            <p:cNvPr id="32" name="TextBox 31"/>
            <p:cNvSpPr txBox="1"/>
            <p:nvPr/>
          </p:nvSpPr>
          <p:spPr>
            <a:xfrm>
              <a:off x="359923" y="3910519"/>
              <a:ext cx="85331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Susceptibilities are calculated via successive applications of first order perturbation theory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36821218"/>
                </p:ext>
              </p:extLst>
            </p:nvPr>
          </p:nvGraphicFramePr>
          <p:xfrm>
            <a:off x="623827" y="4280171"/>
            <a:ext cx="6863832" cy="9533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1" name="Equation" r:id="rId13" imgW="5016500" imgH="685800" progId="Equation.3">
                    <p:embed/>
                  </p:oleObj>
                </mc:Choice>
                <mc:Fallback>
                  <p:oleObj name="Equation" r:id="rId13" imgW="5016500" imgH="6858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3827" y="4280171"/>
                          <a:ext cx="6863832" cy="95331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61112836"/>
                </p:ext>
              </p:extLst>
            </p:nvPr>
          </p:nvGraphicFramePr>
          <p:xfrm>
            <a:off x="572743" y="5602813"/>
            <a:ext cx="5685973" cy="11016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2" name="Equation" r:id="rId15" imgW="4241800" imgH="812800" progId="Equation.3">
                    <p:embed/>
                  </p:oleObj>
                </mc:Choice>
                <mc:Fallback>
                  <p:oleObj name="Equation" r:id="rId15" imgW="4241800" imgH="81280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2743" y="5602813"/>
                          <a:ext cx="5685973" cy="110160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TextBox 38"/>
            <p:cNvSpPr txBox="1"/>
            <p:nvPr/>
          </p:nvSpPr>
          <p:spPr>
            <a:xfrm>
              <a:off x="504095" y="5233481"/>
              <a:ext cx="45304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Equating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terms with the same power of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  <a:sym typeface="Symbol"/>
                </a:rPr>
                <a:t>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gives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250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5643" y="1225683"/>
            <a:ext cx="8808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Multiplying by                 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integrating over all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space and applying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orthogonality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relations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39800"/>
              </p:ext>
            </p:extLst>
          </p:nvPr>
        </p:nvGraphicFramePr>
        <p:xfrm>
          <a:off x="1624520" y="1173909"/>
          <a:ext cx="977939" cy="437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7" name="Equation" r:id="rId3" imgW="672808" imgH="291973" progId="Equation.3">
                  <p:embed/>
                </p:oleObj>
              </mc:Choice>
              <mc:Fallback>
                <p:oleObj name="Equation" r:id="rId3" imgW="672808" imgH="29197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520" y="1173909"/>
                        <a:ext cx="977939" cy="4377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624943"/>
              </p:ext>
            </p:extLst>
          </p:nvPr>
        </p:nvGraphicFramePr>
        <p:xfrm>
          <a:off x="123825" y="1771004"/>
          <a:ext cx="8347649" cy="631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8" name="Equation" r:id="rId5" imgW="5105160" imgH="393480" progId="Equation.3">
                  <p:embed/>
                </p:oleObj>
              </mc:Choice>
              <mc:Fallback>
                <p:oleObj name="Equation" r:id="rId5" imgW="51051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" y="1771004"/>
                        <a:ext cx="8347649" cy="63172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661739"/>
              </p:ext>
            </p:extLst>
          </p:nvPr>
        </p:nvGraphicFramePr>
        <p:xfrm>
          <a:off x="291694" y="3005674"/>
          <a:ext cx="7988300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9" name="Equation" r:id="rId7" imgW="5181480" imgH="393480" progId="Equation.3">
                  <p:embed/>
                </p:oleObj>
              </mc:Choice>
              <mc:Fallback>
                <p:oleObj name="Equation" r:id="rId7" imgW="518148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94" y="3005674"/>
                        <a:ext cx="7988300" cy="598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233459" y="2626463"/>
            <a:ext cx="5256567" cy="383683"/>
            <a:chOff x="369651" y="2762655"/>
            <a:chExt cx="5256567" cy="383683"/>
          </a:xfrm>
        </p:grpSpPr>
        <p:sp>
          <p:nvSpPr>
            <p:cNvPr id="10" name="TextBox 9"/>
            <p:cNvSpPr txBox="1"/>
            <p:nvPr/>
          </p:nvSpPr>
          <p:spPr>
            <a:xfrm>
              <a:off x="369651" y="2762655"/>
              <a:ext cx="52565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Defining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                 and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integrating from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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=-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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to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,</a:t>
              </a:r>
              <a:endParaRPr lang="en-US" dirty="0"/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0173833"/>
                </p:ext>
              </p:extLst>
            </p:nvPr>
          </p:nvGraphicFramePr>
          <p:xfrm>
            <a:off x="1284050" y="2787465"/>
            <a:ext cx="1361873" cy="3588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40" name="Equation" r:id="rId9" imgW="926698" imgH="253890" progId="Equation.3">
                    <p:embed/>
                  </p:oleObj>
                </mc:Choice>
                <mc:Fallback>
                  <p:oleObj name="Equation" r:id="rId9" imgW="926698" imgH="25389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84050" y="2787465"/>
                          <a:ext cx="1361873" cy="35887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oup 15"/>
          <p:cNvGrpSpPr/>
          <p:nvPr/>
        </p:nvGrpSpPr>
        <p:grpSpPr>
          <a:xfrm>
            <a:off x="139904" y="3725681"/>
            <a:ext cx="8969122" cy="1667454"/>
            <a:chOff x="139904" y="3725681"/>
            <a:chExt cx="8969122" cy="1667454"/>
          </a:xfrm>
        </p:grpSpPr>
        <p:grpSp>
          <p:nvGrpSpPr>
            <p:cNvPr id="20" name="Group 19"/>
            <p:cNvGrpSpPr/>
            <p:nvPr/>
          </p:nvGrpSpPr>
          <p:grpSpPr>
            <a:xfrm>
              <a:off x="192911" y="3725681"/>
              <a:ext cx="8161209" cy="388788"/>
              <a:chOff x="192911" y="4066161"/>
              <a:chExt cx="8161209" cy="388788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192911" y="4066161"/>
                <a:ext cx="81612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The total 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electromagnetic field present at the site of a molecule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                is written as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17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29324596"/>
                  </p:ext>
                </p:extLst>
              </p:nvPr>
            </p:nvGraphicFramePr>
            <p:xfrm>
              <a:off x="6121862" y="4067498"/>
              <a:ext cx="933857" cy="38745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41" name="Equation" r:id="rId11" imgW="596641" imgH="253890" progId="Equation.3">
                      <p:embed/>
                    </p:oleObj>
                  </mc:Choice>
                  <mc:Fallback>
                    <p:oleObj name="Equation" r:id="rId11" imgW="596641" imgH="253890" progId="Equation.3">
                      <p:embed/>
                      <p:pic>
                        <p:nvPicPr>
                          <p:cNvPr id="0" name="Object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121862" y="4067498"/>
                            <a:ext cx="933857" cy="387451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78842900"/>
                </p:ext>
              </p:extLst>
            </p:nvPr>
          </p:nvGraphicFramePr>
          <p:xfrm>
            <a:off x="214756" y="4095013"/>
            <a:ext cx="8467725" cy="603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42" name="Equation" r:id="rId13" imgW="5435280" imgH="393480" progId="Equation.3">
                    <p:embed/>
                  </p:oleObj>
                </mc:Choice>
                <mc:Fallback>
                  <p:oleObj name="Equation" r:id="rId13" imgW="5435280" imgH="393480" progId="Equation.3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756" y="4095013"/>
                          <a:ext cx="8467725" cy="6032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0" name="Group 29"/>
            <p:cNvGrpSpPr/>
            <p:nvPr/>
          </p:nvGrpSpPr>
          <p:grpSpPr>
            <a:xfrm>
              <a:off x="139904" y="4696289"/>
              <a:ext cx="8969122" cy="696846"/>
              <a:chOff x="191274" y="4998301"/>
              <a:chExt cx="8969122" cy="696846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191274" y="5048816"/>
                <a:ext cx="896912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Aside:                                       and 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that </a:t>
                </a:r>
                <a:r>
                  <a:rPr lang="en-US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in nonlinear optics</a:t>
                </a:r>
                <a:r>
                  <a:rPr lang="en-US" i="1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</a:rPr>
                  <a:t>                          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and                       </a:t>
                </a: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can 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be considered to be </a:t>
                </a:r>
                <a:r>
                  <a:rPr lang="en-US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separate input </a:t>
                </a:r>
                <a:r>
                  <a:rPr lang="en-US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modes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for operational purposes. 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25" name="Object 2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46393237"/>
                  </p:ext>
                </p:extLst>
              </p:nvPr>
            </p:nvGraphicFramePr>
            <p:xfrm>
              <a:off x="871085" y="5016496"/>
              <a:ext cx="2181750" cy="4306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43" name="Equation" r:id="rId15" imgW="1459866" imgH="279279" progId="Equation.3">
                      <p:embed/>
                    </p:oleObj>
                  </mc:Choice>
                  <mc:Fallback>
                    <p:oleObj name="Equation" r:id="rId15" imgW="1459866" imgH="279279" progId="Equation.3">
                      <p:embed/>
                      <p:pic>
                        <p:nvPicPr>
                          <p:cNvPr id="0" name="Object 2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71085" y="5016496"/>
                            <a:ext cx="2181750" cy="430608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7" name="Object 2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9539439"/>
                  </p:ext>
                </p:extLst>
              </p:nvPr>
            </p:nvGraphicFramePr>
            <p:xfrm>
              <a:off x="5716273" y="5004094"/>
              <a:ext cx="1587027" cy="46329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44" name="Equation" r:id="rId17" imgW="1016000" imgH="292100" progId="Equation.3">
                      <p:embed/>
                    </p:oleObj>
                  </mc:Choice>
                  <mc:Fallback>
                    <p:oleObj name="Equation" r:id="rId17" imgW="1016000" imgH="292100" progId="Equation.3">
                      <p:embed/>
                      <p:pic>
                        <p:nvPicPr>
                          <p:cNvPr id="0" name="Object 2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16273" y="5004094"/>
                            <a:ext cx="1587027" cy="463294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9" name="Object 2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28600015"/>
                  </p:ext>
                </p:extLst>
              </p:nvPr>
            </p:nvGraphicFramePr>
            <p:xfrm>
              <a:off x="7641745" y="4998301"/>
              <a:ext cx="1507065" cy="4690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45" name="Equation" r:id="rId19" imgW="952087" imgH="291973" progId="Equation.3">
                      <p:embed/>
                    </p:oleObj>
                  </mc:Choice>
                  <mc:Fallback>
                    <p:oleObj name="Equation" r:id="rId19" imgW="952087" imgH="291973" progId="Equation.3">
                      <p:embed/>
                      <p:pic>
                        <p:nvPicPr>
                          <p:cNvPr id="0" name="Object 3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641745" y="4998301"/>
                            <a:ext cx="1507065" cy="469087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33" name="Group 32"/>
          <p:cNvGrpSpPr/>
          <p:nvPr/>
        </p:nvGrpSpPr>
        <p:grpSpPr>
          <a:xfrm>
            <a:off x="0" y="-58368"/>
            <a:ext cx="9144000" cy="1228356"/>
            <a:chOff x="0" y="0"/>
            <a:chExt cx="9144000" cy="1228356"/>
          </a:xfrm>
        </p:grpSpPr>
        <p:sp>
          <p:nvSpPr>
            <p:cNvPr id="2" name="TextBox 1"/>
            <p:cNvSpPr txBox="1"/>
            <p:nvPr/>
          </p:nvSpPr>
          <p:spPr>
            <a:xfrm>
              <a:off x="155643" y="311445"/>
              <a:ext cx="20762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After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N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interactions </a:t>
              </a:r>
            </a:p>
          </p:txBody>
        </p:sp>
        <p:sp>
          <p:nvSpPr>
            <p:cNvPr id="3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13145327"/>
                </p:ext>
              </p:extLst>
            </p:nvPr>
          </p:nvGraphicFramePr>
          <p:xfrm>
            <a:off x="2112963" y="267918"/>
            <a:ext cx="6988175" cy="960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46" name="Equation" r:id="rId21" imgW="4216320" imgH="583920" progId="Equation.3">
                    <p:embed/>
                  </p:oleObj>
                </mc:Choice>
                <mc:Fallback>
                  <p:oleObj name="Equation" r:id="rId21" imgW="4216320" imgH="583920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2963" y="267918"/>
                          <a:ext cx="6988175" cy="96043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0" y="247650"/>
              <a:ext cx="914400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,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" name="Rectangle 30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8" name="Rectangle 32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1" name="Rectangle 54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6146599"/>
              </p:ext>
            </p:extLst>
          </p:nvPr>
        </p:nvGraphicFramePr>
        <p:xfrm>
          <a:off x="155643" y="5315310"/>
          <a:ext cx="8513762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7" name="Equation" r:id="rId23" imgW="5626080" imgH="761760" progId="Equation.3">
                  <p:embed/>
                </p:oleObj>
              </mc:Choice>
              <mc:Fallback>
                <p:oleObj name="Equation" r:id="rId23" imgW="5626080" imgH="76176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643" y="5315310"/>
                        <a:ext cx="8513762" cy="116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78896"/>
              </p:ext>
            </p:extLst>
          </p:nvPr>
        </p:nvGraphicFramePr>
        <p:xfrm>
          <a:off x="155643" y="6177063"/>
          <a:ext cx="3056128" cy="549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8" name="Equation" r:id="rId25" imgW="1866090" imgH="355446" progId="Equation.3">
                  <p:embed/>
                </p:oleObj>
              </mc:Choice>
              <mc:Fallback>
                <p:oleObj name="Equation" r:id="rId25" imgW="1866090" imgH="355446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643" y="6177063"/>
                        <a:ext cx="3056128" cy="5490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055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3704" y="252912"/>
            <a:ext cx="5828903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Interaction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the Molecules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Field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7548" y="797828"/>
            <a:ext cx="20329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Integrating the first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nteraction from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t’=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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973445"/>
              </p:ext>
            </p:extLst>
          </p:nvPr>
        </p:nvGraphicFramePr>
        <p:xfrm>
          <a:off x="2195968" y="879594"/>
          <a:ext cx="6948032" cy="759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9" name="Equation" r:id="rId3" imgW="4826000" imgH="520700" progId="Equation.3">
                  <p:embed/>
                </p:oleObj>
              </mc:Choice>
              <mc:Fallback>
                <p:oleObj name="Equation" r:id="rId3" imgW="4826000" imgH="520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968" y="879594"/>
                        <a:ext cx="6948032" cy="7597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4553" y="1706603"/>
            <a:ext cx="9087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Redefine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summation over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pʹ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 a summation over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going from -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</a:t>
            </a:r>
          </a:p>
          <a:p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the total number of fields present, and for negative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212192"/>
              </p:ext>
            </p:extLst>
          </p:nvPr>
        </p:nvGraphicFramePr>
        <p:xfrm>
          <a:off x="5797685" y="2000584"/>
          <a:ext cx="3277189" cy="40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0" name="Equation" r:id="rId5" imgW="2387600" imgH="292100" progId="Equation.3">
                  <p:embed/>
                </p:oleObj>
              </mc:Choice>
              <mc:Fallback>
                <p:oleObj name="Equation" r:id="rId5" imgW="2387600" imgH="292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7685" y="2000584"/>
                        <a:ext cx="3277189" cy="408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298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296513"/>
              </p:ext>
            </p:extLst>
          </p:nvPr>
        </p:nvGraphicFramePr>
        <p:xfrm>
          <a:off x="2081213" y="2352675"/>
          <a:ext cx="357663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1" name="Equation" r:id="rId7" imgW="2793960" imgH="507960" progId="Equation.3">
                  <p:embed/>
                </p:oleObj>
              </mc:Choice>
              <mc:Fallback>
                <p:oleObj name="Equation" r:id="rId7" imgW="2793960" imgH="5079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3" y="2352675"/>
                        <a:ext cx="3576637" cy="676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46953" y="3128963"/>
            <a:ext cx="7686371" cy="2094790"/>
            <a:chOff x="346953" y="3128963"/>
            <a:chExt cx="7686371" cy="2094790"/>
          </a:xfrm>
        </p:grpSpPr>
        <p:sp>
          <p:nvSpPr>
            <p:cNvPr id="14" name="TextBox 13"/>
            <p:cNvSpPr txBox="1"/>
            <p:nvPr/>
          </p:nvSpPr>
          <p:spPr>
            <a:xfrm>
              <a:off x="346953" y="3216613"/>
              <a:ext cx="1986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Second Interaction: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46619203"/>
                </p:ext>
              </p:extLst>
            </p:nvPr>
          </p:nvGraphicFramePr>
          <p:xfrm>
            <a:off x="2622550" y="3128963"/>
            <a:ext cx="5253038" cy="1149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42" name="Equation" r:id="rId9" imgW="3784320" imgH="812520" progId="Equation.3">
                    <p:embed/>
                  </p:oleObj>
                </mc:Choice>
                <mc:Fallback>
                  <p:oleObj name="Equation" r:id="rId9" imgW="3784320" imgH="81252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2550" y="3128963"/>
                          <a:ext cx="5253038" cy="11493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8488880"/>
                </p:ext>
              </p:extLst>
            </p:nvPr>
          </p:nvGraphicFramePr>
          <p:xfrm>
            <a:off x="1340174" y="4474048"/>
            <a:ext cx="6693150" cy="7497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43" name="Equation" r:id="rId11" imgW="4698720" imgH="507960" progId="Equation.3">
                    <p:embed/>
                  </p:oleObj>
                </mc:Choice>
                <mc:Fallback>
                  <p:oleObj name="Equation" r:id="rId11" imgW="4698720" imgH="50796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0174" y="4474048"/>
                          <a:ext cx="6693150" cy="74970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" name="TextBox 18"/>
          <p:cNvSpPr txBox="1"/>
          <p:nvPr/>
        </p:nvSpPr>
        <p:spPr>
          <a:xfrm>
            <a:off x="430308" y="5317787"/>
            <a:ext cx="1819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Third Interaction: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772457"/>
              </p:ext>
            </p:extLst>
          </p:nvPr>
        </p:nvGraphicFramePr>
        <p:xfrm>
          <a:off x="1138238" y="5837238"/>
          <a:ext cx="7812087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4" name="Equation" r:id="rId13" imgW="5574960" imgH="507960" progId="Equation.3">
                  <p:embed/>
                </p:oleObj>
              </mc:Choice>
              <mc:Fallback>
                <p:oleObj name="Equation" r:id="rId13" imgW="5574960" imgH="50796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238" y="5837238"/>
                        <a:ext cx="7812087" cy="738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566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43530" y="342243"/>
            <a:ext cx="9231059" cy="5697555"/>
            <a:chOff x="0" y="0"/>
            <a:chExt cx="9231059" cy="5697555"/>
          </a:xfrm>
        </p:grpSpPr>
        <p:sp>
          <p:nvSpPr>
            <p:cNvPr id="3" name="TextBox 2"/>
            <p:cNvSpPr txBox="1"/>
            <p:nvPr/>
          </p:nvSpPr>
          <p:spPr>
            <a:xfrm>
              <a:off x="144276" y="342243"/>
              <a:ext cx="9086783" cy="5355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 summations over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n and m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are </a:t>
              </a: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both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over </a:t>
              </a: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all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the states. Also summations over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p, q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and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r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are</a:t>
              </a:r>
            </a:p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each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over </a:t>
              </a: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all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of the fields present.  Note that states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and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can be the same state,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and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  <a:sym typeface="Symbol"/>
                </a:rPr>
                <a:t>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can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be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same state etc. Finally, note that there appears to be a time sequence for the interactions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with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fields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which is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p, q, r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. However, since each of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p, q, r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is over the total field, all the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possible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permutations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of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p, q, r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approximate an “instantaneous interaction”. For example, assume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there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are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optical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fields present, . Therefore for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i="1" baseline="-25000" dirty="0">
                  <a:latin typeface="Times New Roman" pitchFamily="18" charset="0"/>
                  <a:cs typeface="Times New Roman" pitchFamily="18" charset="0"/>
                  <a:sym typeface="Symbol"/>
                </a:rPr>
                <a:t></a:t>
              </a:r>
              <a:r>
                <a:rPr lang="en-US" baseline="30000" dirty="0">
                  <a:latin typeface="Times New Roman" pitchFamily="18" charset="0"/>
                  <a:cs typeface="Times New Roman" pitchFamily="18" charset="0"/>
                </a:rPr>
                <a:t>(2)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and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each run from -2 to +2, excluding 0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,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and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there are 4x4=16 different contributing field combinations, each defining a time sequence!</a:t>
              </a:r>
            </a:p>
            <a:p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For </a:t>
              </a: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each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field combination, there are multiple possible “intermediate” states (pathways to 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state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), denoted by “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” and “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” which can be identical, different etc. For example if there is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ground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state “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” and 3 excited states, one of which is the state “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=2”, then the “pathways”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to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=2” could be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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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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2,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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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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2,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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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g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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2 etc. The probability for each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step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in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 pathway, for example state ”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” to state “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” is given by the transition dipole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matrix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lement           .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Normally, there are only a few states linked by strong transition moments in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given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molecule which simplifies the “sum over states, SOS” calculation. The probability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of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exciting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state “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” also depends, via the resonant denominators, on how close the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energy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difference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is between the ground state (initial electronic state before any interaction) and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state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”, i.e. whether it matches the energy obtained from the EM fields in reaching state “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”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via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state “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” and the other states in that particular pathway. </a:t>
              </a:r>
            </a:p>
          </p:txBody>
        </p:sp>
        <p:sp>
          <p:nvSpPr>
            <p:cNvPr id="4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9101525"/>
                </p:ext>
              </p:extLst>
            </p:nvPr>
          </p:nvGraphicFramePr>
          <p:xfrm>
            <a:off x="948383" y="3889530"/>
            <a:ext cx="692769" cy="3931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8" name="Equation" r:id="rId3" imgW="469696" imgH="266584" progId="Equation.3">
                    <p:embed/>
                  </p:oleObj>
                </mc:Choice>
                <mc:Fallback>
                  <p:oleObj name="Equation" r:id="rId3" imgW="469696" imgH="266584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8383" y="3889530"/>
                          <a:ext cx="692769" cy="39319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65103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6937" y="100355"/>
            <a:ext cx="3199915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Optical Susceptibilities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233463" y="703308"/>
            <a:ext cx="7121425" cy="908050"/>
            <a:chOff x="233463" y="913548"/>
            <a:chExt cx="7121425" cy="908050"/>
          </a:xfrm>
        </p:grpSpPr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93067534"/>
                </p:ext>
              </p:extLst>
            </p:nvPr>
          </p:nvGraphicFramePr>
          <p:xfrm>
            <a:off x="896938" y="913548"/>
            <a:ext cx="6457950" cy="908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61" name="Equation" r:id="rId3" imgW="3974760" imgH="558720" progId="Equation.3">
                    <p:embed/>
                  </p:oleObj>
                </mc:Choice>
                <mc:Fallback>
                  <p:oleObj name="Equation" r:id="rId3" imgW="3974760" imgH="558720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6938" y="913548"/>
                          <a:ext cx="6457950" cy="9080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233463" y="982652"/>
              <a:ext cx="838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Recall: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692486"/>
              </p:ext>
            </p:extLst>
          </p:nvPr>
        </p:nvGraphicFramePr>
        <p:xfrm>
          <a:off x="525292" y="1581240"/>
          <a:ext cx="8193473" cy="1303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2" name="Equation" r:id="rId5" imgW="5308560" imgH="850680" progId="Equation.3">
                  <p:embed/>
                </p:oleObj>
              </mc:Choice>
              <mc:Fallback>
                <p:oleObj name="Equation" r:id="rId5" imgW="5308560" imgH="850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292" y="1581240"/>
                        <a:ext cx="8193473" cy="13035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33463" y="2972453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Linear Susceptibility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1730989"/>
              </p:ext>
            </p:extLst>
          </p:nvPr>
        </p:nvGraphicFramePr>
        <p:xfrm>
          <a:off x="2348144" y="2972453"/>
          <a:ext cx="6041017" cy="413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3" name="Equation" r:id="rId7" imgW="3898900" imgH="266700" progId="Equation.3">
                  <p:embed/>
                </p:oleObj>
              </mc:Choice>
              <mc:Fallback>
                <p:oleObj name="Equation" r:id="rId7" imgW="3898900" imgH="2667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8144" y="2972453"/>
                        <a:ext cx="6041017" cy="4132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157679"/>
              </p:ext>
            </p:extLst>
          </p:nvPr>
        </p:nvGraphicFramePr>
        <p:xfrm>
          <a:off x="92075" y="3388786"/>
          <a:ext cx="8569325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4" name="Equation" r:id="rId9" imgW="6184800" imgH="1650960" progId="Equation.3">
                  <p:embed/>
                </p:oleObj>
              </mc:Choice>
              <mc:Fallback>
                <p:oleObj name="Equation" r:id="rId9" imgW="6184800" imgH="16509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" y="3388786"/>
                        <a:ext cx="8569325" cy="228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453890"/>
              </p:ext>
            </p:extLst>
          </p:nvPr>
        </p:nvGraphicFramePr>
        <p:xfrm>
          <a:off x="233463" y="5501017"/>
          <a:ext cx="8088626" cy="1261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5" name="Equation" r:id="rId11" imgW="5219640" imgH="812520" progId="Equation.3">
                  <p:embed/>
                </p:oleObj>
              </mc:Choice>
              <mc:Fallback>
                <p:oleObj name="Equation" r:id="rId11" imgW="5219640" imgH="81252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463" y="5501017"/>
                        <a:ext cx="8088626" cy="12614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335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713009"/>
              </p:ext>
            </p:extLst>
          </p:nvPr>
        </p:nvGraphicFramePr>
        <p:xfrm>
          <a:off x="47625" y="93663"/>
          <a:ext cx="9058275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4" name="Equation" r:id="rId3" imgW="6172200" imgH="520560" progId="Equation.3">
                  <p:embed/>
                </p:oleObj>
              </mc:Choice>
              <mc:Fallback>
                <p:oleObj name="Equation" r:id="rId3" imgW="6172200" imgH="5205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" y="93663"/>
                        <a:ext cx="9058275" cy="779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0" y="963436"/>
            <a:ext cx="9296135" cy="1754326"/>
            <a:chOff x="103834" y="3144110"/>
            <a:chExt cx="9296135" cy="1754326"/>
          </a:xfrm>
        </p:grpSpPr>
        <p:sp>
          <p:nvSpPr>
            <p:cNvPr id="6" name="TextBox 5"/>
            <p:cNvSpPr txBox="1"/>
            <p:nvPr/>
          </p:nvSpPr>
          <p:spPr>
            <a:xfrm>
              <a:off x="103834" y="3144110"/>
              <a:ext cx="9296135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 two denominator terms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are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referred to as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resonant” and “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anti-resonant”.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 former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has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form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                         and               is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enhanced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when                ,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hence the name “resonant”. 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For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term                                 ,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 denominator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always remains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large and hence the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name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anti-resonant” is appropriate. Note that although the resonant contribution is dominant when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photon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energy is comparable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to           ,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in the zero frequency limit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                    the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two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terms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are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comparable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dirty="0"/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1983977"/>
                </p:ext>
              </p:extLst>
            </p:nvPr>
          </p:nvGraphicFramePr>
          <p:xfrm>
            <a:off x="974952" y="3419265"/>
            <a:ext cx="1839074" cy="3730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55" name="Equation" r:id="rId5" imgW="1333500" imgH="279400" progId="Equation.3">
                    <p:embed/>
                  </p:oleObj>
                </mc:Choice>
                <mc:Fallback>
                  <p:oleObj name="Equation" r:id="rId5" imgW="1333500" imgH="27940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4952" y="3419265"/>
                          <a:ext cx="1839074" cy="37302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36165187"/>
                </p:ext>
              </p:extLst>
            </p:nvPr>
          </p:nvGraphicFramePr>
          <p:xfrm>
            <a:off x="3143344" y="3384880"/>
            <a:ext cx="832209" cy="4006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56" name="Equation" r:id="rId7" imgW="520474" imgH="253890" progId="Equation.3">
                    <p:embed/>
                  </p:oleObj>
                </mc:Choice>
                <mc:Fallback>
                  <p:oleObj name="Equation" r:id="rId7" imgW="520474" imgH="25389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43344" y="3384880"/>
                          <a:ext cx="832209" cy="40069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5952143"/>
                </p:ext>
              </p:extLst>
            </p:nvPr>
          </p:nvGraphicFramePr>
          <p:xfrm>
            <a:off x="5629145" y="3465964"/>
            <a:ext cx="915853" cy="3401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57" name="Equation" r:id="rId9" imgW="647700" imgH="241300" progId="Equation.3">
                    <p:embed/>
                  </p:oleObj>
                </mc:Choice>
                <mc:Fallback>
                  <p:oleObj name="Equation" r:id="rId9" imgW="647700" imgH="2413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29145" y="3465964"/>
                          <a:ext cx="915853" cy="34017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994753"/>
                </p:ext>
              </p:extLst>
            </p:nvPr>
          </p:nvGraphicFramePr>
          <p:xfrm>
            <a:off x="1335639" y="3678148"/>
            <a:ext cx="1894409" cy="3860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58" name="Equation" r:id="rId11" imgW="1346200" imgH="279400" progId="Equation.3">
                    <p:embed/>
                  </p:oleObj>
                </mc:Choice>
                <mc:Fallback>
                  <p:oleObj name="Equation" r:id="rId11" imgW="1346200" imgH="27940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5639" y="3678148"/>
                          <a:ext cx="1894409" cy="38606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47391746"/>
                </p:ext>
              </p:extLst>
            </p:nvPr>
          </p:nvGraphicFramePr>
          <p:xfrm>
            <a:off x="3112853" y="4280171"/>
            <a:ext cx="593386" cy="379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59" name="Equation" r:id="rId13" imgW="393529" imgH="253890" progId="Equation.3">
                    <p:embed/>
                  </p:oleObj>
                </mc:Choice>
                <mc:Fallback>
                  <p:oleObj name="Equation" r:id="rId13" imgW="393529" imgH="25389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2853" y="4280171"/>
                          <a:ext cx="593386" cy="37937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9192696"/>
                </p:ext>
              </p:extLst>
            </p:nvPr>
          </p:nvGraphicFramePr>
          <p:xfrm>
            <a:off x="6254141" y="4289880"/>
            <a:ext cx="1504950" cy="349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60" name="Equation" r:id="rId15" imgW="1002960" imgH="241200" progId="Equation.3">
                    <p:embed/>
                  </p:oleObj>
                </mc:Choice>
                <mc:Fallback>
                  <p:oleObj name="Equation" r:id="rId15" imgW="1002960" imgH="24120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54141" y="4289880"/>
                          <a:ext cx="1504950" cy="3492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TextBox 19"/>
          <p:cNvSpPr txBox="1"/>
          <p:nvPr/>
        </p:nvSpPr>
        <p:spPr>
          <a:xfrm>
            <a:off x="74431" y="2698991"/>
            <a:ext cx="90034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Perhaps a more physical interpretation can be given in terms of the time that the field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interacts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molecule as interpreted by the uncertainty principle. When an EM field interacts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electron cloud, there can be energy exchange between molecule and field.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uncertainty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principle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can interpreted in terms of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 being the allowed “uncertainty” in energy and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maximum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time over which it can occur. Within this constraint, a photon can be absorbed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re-emitted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emitted and then re-absorbed. </a:t>
            </a:r>
          </a:p>
        </p:txBody>
      </p:sp>
      <p:pic>
        <p:nvPicPr>
          <p:cNvPr id="21" name="Picture 20"/>
          <p:cNvPicPr/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61"/>
          <a:stretch/>
        </p:blipFill>
        <p:spPr bwMode="auto">
          <a:xfrm>
            <a:off x="1050587" y="4453317"/>
            <a:ext cx="7867382" cy="23276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488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1417</TotalTime>
  <Words>1972</Words>
  <Application>Microsoft Office PowerPoint</Application>
  <PresentationFormat>On-screen Show (4:3)</PresentationFormat>
  <Paragraphs>253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Office Theme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College of Optics &amp; Photonics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College of Optics &amp; Photonics</dc:creator>
  <cp:lastModifiedBy>Dr. George Stegeman</cp:lastModifiedBy>
  <cp:revision>107</cp:revision>
  <dcterms:created xsi:type="dcterms:W3CDTF">2011-12-27T13:05:30Z</dcterms:created>
  <dcterms:modified xsi:type="dcterms:W3CDTF">2012-02-20T10:42:01Z</dcterms:modified>
</cp:coreProperties>
</file>