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2"/>
  </p:notesMasterIdLst>
  <p:sldIdLst>
    <p:sldId id="300" r:id="rId2"/>
    <p:sldId id="343" r:id="rId3"/>
    <p:sldId id="302" r:id="rId4"/>
    <p:sldId id="303" r:id="rId5"/>
    <p:sldId id="337" r:id="rId6"/>
    <p:sldId id="307" r:id="rId7"/>
    <p:sldId id="314" r:id="rId8"/>
    <p:sldId id="315" r:id="rId9"/>
    <p:sldId id="317" r:id="rId10"/>
    <p:sldId id="319" r:id="rId11"/>
    <p:sldId id="338" r:id="rId12"/>
    <p:sldId id="339" r:id="rId13"/>
    <p:sldId id="327" r:id="rId14"/>
    <p:sldId id="328" r:id="rId15"/>
    <p:sldId id="329" r:id="rId16"/>
    <p:sldId id="331" r:id="rId17"/>
    <p:sldId id="332" r:id="rId18"/>
    <p:sldId id="340" r:id="rId19"/>
    <p:sldId id="341" r:id="rId20"/>
    <p:sldId id="342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E629"/>
    <a:srgbClr val="FF0000"/>
    <a:srgbClr val="EF1D40"/>
    <a:srgbClr val="20F039"/>
    <a:srgbClr val="10EE2A"/>
    <a:srgbClr val="10E22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94737" autoAdjust="0"/>
  </p:normalViewPr>
  <p:slideViewPr>
    <p:cSldViewPr snapToGrid="0">
      <p:cViewPr varScale="1">
        <p:scale>
          <a:sx n="71" d="100"/>
          <a:sy n="71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4" Type="http://schemas.openxmlformats.org/officeDocument/2006/relationships/image" Target="../media/image7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327D87CD-5191-48C6-A75F-06EF11ACC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83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B4D5A4-2A31-4399-9F07-DAF5AF2B9D79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EF4807-2638-493C-B8BF-BE64B4DDB9B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9CAD5-3B4B-407B-A4A9-4F3A0555CAC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46FE3-9BC0-4709-A24C-873C175F503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74B2C-C085-49EA-A0B5-35B1ECDE9997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FD4C4-FB9C-4135-ACBA-2F19C82926E6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7CC43-B28C-490E-8FBF-9B74C85A91B5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0C78E5-ED8B-4D92-AC23-A619647B2D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871C01-D866-4901-8FAB-E989DD6CE3C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7DF044-4997-412B-9432-4F1A2EAEC42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6DBE3-35E2-44BD-83B3-2259E3E9897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ADD121-084B-4AC3-B6A5-6666CDD8389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59C65-DC85-4E53-A73B-1172DD85F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153B2-4E78-446E-96ED-732D7EF15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75A0-A05F-4B63-873C-6BB2FFAFA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05544-8A2C-45BC-90F4-C492BE1BB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F9336-DD30-4213-BCE4-B747AEFCF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81291-9193-4EAC-9C2E-8F786636E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B3E6C-D48D-4795-9936-37A49BC1D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4DB54-844C-4B2B-B1C2-61D99E68A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CD081-D6C1-4015-94E8-F8CD5A5AA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B5155-D5AD-44F2-A12F-00E7C8C90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4DD1A-EEEE-42C6-85D6-475F0CB59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C842983-219D-45BE-A34F-A556EA4C0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9.wmf"/><Relationship Id="rId18" Type="http://schemas.openxmlformats.org/officeDocument/2006/relationships/oleObject" Target="../embeddings/oleObject5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3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10" Type="http://schemas.openxmlformats.org/officeDocument/2006/relationships/oleObject" Target="../embeddings/oleObject50.bin"/><Relationship Id="rId19" Type="http://schemas.openxmlformats.org/officeDocument/2006/relationships/image" Target="../media/image62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7.wmf"/><Relationship Id="rId17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1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image" Target="../media/image70.jpeg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image" Target="../media/image75.jpeg"/><Relationship Id="rId7" Type="http://schemas.openxmlformats.org/officeDocument/2006/relationships/image" Target="../media/image7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74.wmf"/><Relationship Id="rId5" Type="http://schemas.openxmlformats.org/officeDocument/2006/relationships/image" Target="../media/image71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7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80.wmf"/><Relationship Id="rId18" Type="http://schemas.openxmlformats.org/officeDocument/2006/relationships/image" Target="../media/image82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7.wmf"/><Relationship Id="rId12" Type="http://schemas.openxmlformats.org/officeDocument/2006/relationships/oleObject" Target="../embeddings/oleObject70.bin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1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79.wmf"/><Relationship Id="rId5" Type="http://schemas.openxmlformats.org/officeDocument/2006/relationships/image" Target="../media/image76.wmf"/><Relationship Id="rId15" Type="http://schemas.openxmlformats.org/officeDocument/2006/relationships/oleObject" Target="../embeddings/oleObject71.bin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78.wmf"/><Relationship Id="rId14" Type="http://schemas.openxmlformats.org/officeDocument/2006/relationships/image" Target="../media/image8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77.bin"/><Relationship Id="rId18" Type="http://schemas.openxmlformats.org/officeDocument/2006/relationships/image" Target="../media/image90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86.wmf"/><Relationship Id="rId4" Type="http://schemas.openxmlformats.org/officeDocument/2006/relationships/image" Target="../media/image91.png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8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1.bin"/><Relationship Id="rId11" Type="http://schemas.openxmlformats.org/officeDocument/2006/relationships/oleObject" Target="../embeddings/oleObject83.bin"/><Relationship Id="rId5" Type="http://schemas.openxmlformats.org/officeDocument/2006/relationships/image" Target="../media/image92.wmf"/><Relationship Id="rId10" Type="http://schemas.openxmlformats.org/officeDocument/2006/relationships/image" Target="../media/image94.wmf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100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97.wmf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99.wmf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4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oleObject" Target="../embeddings/oleObject94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10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90.bin"/><Relationship Id="rId10" Type="http://schemas.openxmlformats.org/officeDocument/2006/relationships/image" Target="../media/image104.wmf"/><Relationship Id="rId4" Type="http://schemas.openxmlformats.org/officeDocument/2006/relationships/image" Target="../media/image107.png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10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jpeg"/><Relationship Id="rId2" Type="http://schemas.openxmlformats.org/officeDocument/2006/relationships/image" Target="../media/image10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8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7.bin"/><Relationship Id="rId18" Type="http://schemas.openxmlformats.org/officeDocument/2006/relationships/oleObject" Target="../embeddings/oleObject19.bin"/><Relationship Id="rId3" Type="http://schemas.openxmlformats.org/officeDocument/2006/relationships/oleObject" Target="../embeddings/oleObject12.bin"/><Relationship Id="rId21" Type="http://schemas.openxmlformats.org/officeDocument/2006/relationships/image" Target="../media/image22.wmf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24.png"/><Relationship Id="rId23" Type="http://schemas.openxmlformats.org/officeDocument/2006/relationships/image" Target="../media/image23.wmf"/><Relationship Id="rId10" Type="http://schemas.openxmlformats.org/officeDocument/2006/relationships/image" Target="../media/image17.wmf"/><Relationship Id="rId19" Type="http://schemas.openxmlformats.org/officeDocument/2006/relationships/image" Target="../media/image21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9.wmf"/><Relationship Id="rId22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29.bin"/><Relationship Id="rId26" Type="http://schemas.openxmlformats.org/officeDocument/2006/relationships/image" Target="../media/image35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0.bin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31.wmf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.bin"/><Relationship Id="rId20" Type="http://schemas.openxmlformats.org/officeDocument/2006/relationships/image" Target="../media/image36.jpe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8.wmf"/><Relationship Id="rId24" Type="http://schemas.openxmlformats.org/officeDocument/2006/relationships/image" Target="../media/image34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oleObject" Target="../embeddings/oleObject31.bin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7.bin"/><Relationship Id="rId22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5.jpeg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53.png"/><Relationship Id="rId18" Type="http://schemas.openxmlformats.org/officeDocument/2006/relationships/image" Target="../media/image51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7.wmf"/><Relationship Id="rId12" Type="http://schemas.openxmlformats.org/officeDocument/2006/relationships/image" Target="../media/image52.png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8.wmf"/><Relationship Id="rId14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387954" y="228600"/>
            <a:ext cx="634981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Optical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Parametric Generators and Oscillators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60913" y="1241425"/>
            <a:ext cx="3359150" cy="2286000"/>
            <a:chOff x="3293" y="1388"/>
            <a:chExt cx="2116" cy="1440"/>
          </a:xfrm>
        </p:grpSpPr>
        <p:sp>
          <p:nvSpPr>
            <p:cNvPr id="30748" name="Text Box 6"/>
            <p:cNvSpPr txBox="1">
              <a:spLocks noChangeArrowheads="1"/>
            </p:cNvSpPr>
            <p:nvPr/>
          </p:nvSpPr>
          <p:spPr bwMode="auto">
            <a:xfrm>
              <a:off x="3293" y="1733"/>
              <a:ext cx="2116" cy="1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Pump (</a:t>
              </a:r>
              <a:r>
                <a:rPr lang="en-US" b="1" i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b="1" i="1" baseline="-2500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p</a:t>
              </a:r>
              <a:r>
                <a:rPr lang="en-US" sz="28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</a:t>
              </a:r>
              <a:r>
                <a:rPr lang="en-US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partially depleted</a:t>
              </a:r>
            </a:p>
            <a:p>
              <a:endParaRPr lang="en-US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Signal  (</a:t>
              </a:r>
              <a:r>
                <a:rPr lang="en-US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b="1" i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s</a:t>
              </a:r>
              <a:r>
                <a:rPr 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 </a:t>
              </a:r>
              <a:r>
                <a:rPr 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amplified</a:t>
              </a:r>
            </a:p>
            <a:p>
              <a:endPara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b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</a:rPr>
                <a:t>Idler (</a:t>
              </a:r>
              <a:r>
                <a:rPr lang="en-US" b="1" i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b="1" i="1" baseline="-25000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i</a:t>
              </a:r>
              <a:r>
                <a:rPr lang="en-US" b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 </a:t>
              </a:r>
              <a:r>
                <a:rPr lang="en-US" b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</a:rPr>
                <a:t>generated</a:t>
              </a:r>
            </a:p>
          </p:txBody>
        </p:sp>
        <p:sp>
          <p:nvSpPr>
            <p:cNvPr id="30749" name="Text Box 7"/>
            <p:cNvSpPr txBox="1">
              <a:spLocks noChangeArrowheads="1"/>
            </p:cNvSpPr>
            <p:nvPr/>
          </p:nvSpPr>
          <p:spPr bwMode="auto">
            <a:xfrm>
              <a:off x="3807" y="1388"/>
              <a:ext cx="946" cy="2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b="1" i="1" baseline="-2500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p</a:t>
              </a:r>
              <a:r>
                <a:rPr lang="en-US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= </a:t>
              </a:r>
              <a:r>
                <a:rPr lang="en-US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b="1" i="1" baseline="-250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s</a:t>
              </a:r>
              <a:r>
                <a:rPr lang="en-US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  <a:r>
                <a:rPr lang="en-US" b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+ </a:t>
              </a:r>
              <a:r>
                <a:rPr lang="en-US" b="1" i="1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</a:t>
              </a:r>
              <a:r>
                <a:rPr lang="en-US" sz="2400" b="1" i="1" baseline="-25000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i</a:t>
              </a:r>
              <a:endParaRPr lang="en-US" b="1" i="1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30724" name="Text Box 15"/>
          <p:cNvSpPr txBox="1">
            <a:spLocks noChangeArrowheads="1"/>
          </p:cNvSpPr>
          <p:nvPr/>
        </p:nvSpPr>
        <p:spPr bwMode="auto">
          <a:xfrm>
            <a:off x="1308100" y="739775"/>
            <a:ext cx="2351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Parametric Amplifier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90563" y="1379538"/>
            <a:ext cx="3863975" cy="1728787"/>
            <a:chOff x="435" y="869"/>
            <a:chExt cx="2434" cy="1089"/>
          </a:xfrm>
        </p:grpSpPr>
        <p:sp>
          <p:nvSpPr>
            <p:cNvPr id="30741" name="Rectangle 9"/>
            <p:cNvSpPr>
              <a:spLocks noChangeArrowheads="1"/>
            </p:cNvSpPr>
            <p:nvPr/>
          </p:nvSpPr>
          <p:spPr bwMode="auto">
            <a:xfrm>
              <a:off x="1407" y="869"/>
              <a:ext cx="576" cy="10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42" name="AutoShape 10"/>
            <p:cNvSpPr>
              <a:spLocks noChangeArrowheads="1"/>
            </p:cNvSpPr>
            <p:nvPr/>
          </p:nvSpPr>
          <p:spPr bwMode="auto">
            <a:xfrm>
              <a:off x="2246" y="1194"/>
              <a:ext cx="615" cy="443"/>
            </a:xfrm>
            <a:prstGeom prst="rightArrow">
              <a:avLst>
                <a:gd name="adj1" fmla="val 50000"/>
                <a:gd name="adj2" fmla="val 3470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43" name="AutoShape 11"/>
            <p:cNvSpPr>
              <a:spLocks noChangeArrowheads="1"/>
            </p:cNvSpPr>
            <p:nvPr/>
          </p:nvSpPr>
          <p:spPr bwMode="auto">
            <a:xfrm>
              <a:off x="2245" y="1290"/>
              <a:ext cx="615" cy="220"/>
            </a:xfrm>
            <a:prstGeom prst="rightArrow">
              <a:avLst>
                <a:gd name="adj1" fmla="val 50000"/>
                <a:gd name="adj2" fmla="val 69886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44" name="Text Box 13"/>
            <p:cNvSpPr txBox="1">
              <a:spLocks noChangeArrowheads="1"/>
            </p:cNvSpPr>
            <p:nvPr/>
          </p:nvSpPr>
          <p:spPr bwMode="auto">
            <a:xfrm>
              <a:off x="1526" y="1271"/>
              <a:ext cx="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</a:t>
              </a:r>
              <a:r>
                <a:rPr lang="en-US" sz="2400" baseline="300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(2)</a:t>
              </a:r>
              <a:endParaRPr lang="en-US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0745" name="AutoShape 14"/>
            <p:cNvSpPr>
              <a:spLocks noChangeArrowheads="1"/>
            </p:cNvSpPr>
            <p:nvPr/>
          </p:nvSpPr>
          <p:spPr bwMode="auto">
            <a:xfrm>
              <a:off x="2254" y="1350"/>
              <a:ext cx="615" cy="96"/>
            </a:xfrm>
            <a:prstGeom prst="rightArrow">
              <a:avLst>
                <a:gd name="adj1" fmla="val 50000"/>
                <a:gd name="adj2" fmla="val 160156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46" name="AutoShape 16"/>
            <p:cNvSpPr>
              <a:spLocks noChangeArrowheads="1"/>
            </p:cNvSpPr>
            <p:nvPr/>
          </p:nvSpPr>
          <p:spPr bwMode="auto">
            <a:xfrm>
              <a:off x="443" y="1046"/>
              <a:ext cx="615" cy="70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47" name="AutoShape 17"/>
            <p:cNvSpPr>
              <a:spLocks noChangeArrowheads="1"/>
            </p:cNvSpPr>
            <p:nvPr/>
          </p:nvSpPr>
          <p:spPr bwMode="auto">
            <a:xfrm>
              <a:off x="435" y="1365"/>
              <a:ext cx="615" cy="64"/>
            </a:xfrm>
            <a:prstGeom prst="rightArrow">
              <a:avLst>
                <a:gd name="adj1" fmla="val 50000"/>
                <a:gd name="adj2" fmla="val 240234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838200" y="3617913"/>
            <a:ext cx="7870825" cy="2925762"/>
            <a:chOff x="528" y="2279"/>
            <a:chExt cx="4958" cy="1843"/>
          </a:xfrm>
        </p:grpSpPr>
        <p:sp>
          <p:nvSpPr>
            <p:cNvPr id="30727" name="Text Box 20"/>
            <p:cNvSpPr txBox="1">
              <a:spLocks noChangeArrowheads="1"/>
            </p:cNvSpPr>
            <p:nvPr/>
          </p:nvSpPr>
          <p:spPr bwMode="auto">
            <a:xfrm>
              <a:off x="857" y="2279"/>
              <a:ext cx="149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Parametric Oscillator</a:t>
              </a:r>
            </a:p>
          </p:txBody>
        </p: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528" y="2641"/>
              <a:ext cx="2426" cy="1481"/>
              <a:chOff x="528" y="2641"/>
              <a:chExt cx="2426" cy="1481"/>
            </a:xfrm>
          </p:grpSpPr>
          <p:sp>
            <p:nvSpPr>
              <p:cNvPr id="30730" name="Rectangle 21"/>
              <p:cNvSpPr>
                <a:spLocks noChangeArrowheads="1"/>
              </p:cNvSpPr>
              <p:nvPr/>
            </p:nvSpPr>
            <p:spPr bwMode="auto">
              <a:xfrm>
                <a:off x="1492" y="2641"/>
                <a:ext cx="576" cy="108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31" name="AutoShape 22"/>
              <p:cNvSpPr>
                <a:spLocks noChangeArrowheads="1"/>
              </p:cNvSpPr>
              <p:nvPr/>
            </p:nvSpPr>
            <p:spPr bwMode="auto">
              <a:xfrm>
                <a:off x="528" y="2818"/>
                <a:ext cx="615" cy="705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32" name="AutoShape 23"/>
              <p:cNvSpPr>
                <a:spLocks noChangeArrowheads="1"/>
              </p:cNvSpPr>
              <p:nvPr/>
            </p:nvSpPr>
            <p:spPr bwMode="auto">
              <a:xfrm>
                <a:off x="2331" y="2966"/>
                <a:ext cx="615" cy="443"/>
              </a:xfrm>
              <a:prstGeom prst="rightArrow">
                <a:avLst>
                  <a:gd name="adj1" fmla="val 50000"/>
                  <a:gd name="adj2" fmla="val 34707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33" name="AutoShape 24"/>
              <p:cNvSpPr>
                <a:spLocks noChangeArrowheads="1"/>
              </p:cNvSpPr>
              <p:nvPr/>
            </p:nvSpPr>
            <p:spPr bwMode="auto">
              <a:xfrm>
                <a:off x="2330" y="3062"/>
                <a:ext cx="615" cy="220"/>
              </a:xfrm>
              <a:prstGeom prst="rightArrow">
                <a:avLst>
                  <a:gd name="adj1" fmla="val 50000"/>
                  <a:gd name="adj2" fmla="val 69886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34" name="Text Box 26"/>
              <p:cNvSpPr txBox="1">
                <a:spLocks noChangeArrowheads="1"/>
              </p:cNvSpPr>
              <p:nvPr/>
            </p:nvSpPr>
            <p:spPr bwMode="auto">
              <a:xfrm>
                <a:off x="1611" y="3043"/>
                <a:ext cx="3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i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</a:t>
                </a:r>
                <a:r>
                  <a:rPr lang="en-US" sz="2400" baseline="3000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(2)</a:t>
                </a:r>
                <a:endParaRPr lang="en-US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sp>
            <p:nvSpPr>
              <p:cNvPr id="30735" name="AutoShape 27"/>
              <p:cNvSpPr>
                <a:spLocks noChangeArrowheads="1"/>
              </p:cNvSpPr>
              <p:nvPr/>
            </p:nvSpPr>
            <p:spPr bwMode="auto">
              <a:xfrm>
                <a:off x="2339" y="3122"/>
                <a:ext cx="615" cy="96"/>
              </a:xfrm>
              <a:prstGeom prst="rightArrow">
                <a:avLst>
                  <a:gd name="adj1" fmla="val 50000"/>
                  <a:gd name="adj2" fmla="val 160156"/>
                </a:avLst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36" name="Rectangle 28"/>
              <p:cNvSpPr>
                <a:spLocks noChangeArrowheads="1"/>
              </p:cNvSpPr>
              <p:nvPr/>
            </p:nvSpPr>
            <p:spPr bwMode="auto">
              <a:xfrm>
                <a:off x="2150" y="2807"/>
                <a:ext cx="53" cy="78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37" name="Rectangle 29"/>
              <p:cNvSpPr>
                <a:spLocks noChangeArrowheads="1"/>
              </p:cNvSpPr>
              <p:nvPr/>
            </p:nvSpPr>
            <p:spPr bwMode="auto">
              <a:xfrm>
                <a:off x="1376" y="2808"/>
                <a:ext cx="53" cy="78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738" name="Text Box 30"/>
              <p:cNvSpPr txBox="1">
                <a:spLocks noChangeArrowheads="1"/>
              </p:cNvSpPr>
              <p:nvPr/>
            </p:nvSpPr>
            <p:spPr bwMode="auto">
              <a:xfrm>
                <a:off x="1471" y="3891"/>
                <a:ext cx="5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>
                    <a:solidFill>
                      <a:schemeClr val="bg2"/>
                    </a:solidFill>
                    <a:latin typeface="Times New Roman" pitchFamily="18" charset="0"/>
                    <a:cs typeface="Times New Roman" pitchFamily="18" charset="0"/>
                  </a:rPr>
                  <a:t>mirrors</a:t>
                </a:r>
              </a:p>
            </p:txBody>
          </p:sp>
          <p:sp>
            <p:nvSpPr>
              <p:cNvPr id="30739" name="Line 31"/>
              <p:cNvSpPr>
                <a:spLocks noChangeShapeType="1"/>
              </p:cNvSpPr>
              <p:nvPr/>
            </p:nvSpPr>
            <p:spPr bwMode="auto">
              <a:xfrm flipH="1" flipV="1">
                <a:off x="1396" y="3644"/>
                <a:ext cx="104" cy="304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0" name="Line 32"/>
              <p:cNvSpPr>
                <a:spLocks noChangeShapeType="1"/>
              </p:cNvSpPr>
              <p:nvPr/>
            </p:nvSpPr>
            <p:spPr bwMode="auto">
              <a:xfrm flipV="1">
                <a:off x="2068" y="3646"/>
                <a:ext cx="104" cy="304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29" name="Text Box 33"/>
            <p:cNvSpPr txBox="1">
              <a:spLocks noChangeArrowheads="1"/>
            </p:cNvSpPr>
            <p:nvPr/>
          </p:nvSpPr>
          <p:spPr bwMode="auto">
            <a:xfrm>
              <a:off x="3317" y="2801"/>
              <a:ext cx="2169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-"/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 Signal and idler generated</a:t>
              </a:r>
            </a:p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  from noise</a:t>
              </a:r>
            </a:p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Tx/>
                <a:buChar char="-"/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Tune wavelength (</a:t>
              </a:r>
              <a:r>
                <a:rPr lang="en-US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en-US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k</a:t>
              </a:r>
              <a:r>
                <a:rPr lang="en-US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) </a:t>
              </a:r>
              <a:r>
                <a:rPr lang="en-US">
                  <a:latin typeface="Times New Roman" pitchFamily="18" charset="0"/>
                  <a:cs typeface="Times New Roman" pitchFamily="18" charset="0"/>
                </a:rPr>
                <a:t>via</a:t>
              </a:r>
            </a:p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  temperature or incidence angle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66278" y="151158"/>
            <a:ext cx="6201251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Doubly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Resonant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Cavity Threshold Condition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Text Box 34"/>
          <p:cNvSpPr txBox="1">
            <a:spLocks noChangeArrowheads="1"/>
          </p:cNvSpPr>
          <p:nvPr/>
        </p:nvSpPr>
        <p:spPr bwMode="auto">
          <a:xfrm>
            <a:off x="845405" y="781962"/>
            <a:ext cx="6822124" cy="81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FontTx/>
              <a:buChar char="-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Idler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b="1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b="1" i="1" baseline="-250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and signal (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b="1" i="1" baseline="-25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beams experience gain in one direction only,</a:t>
            </a:r>
          </a:p>
          <a:p>
            <a:pPr>
              <a:lnSpc>
                <a:spcPct val="13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i.e. interact with (</a:t>
            </a:r>
            <a:r>
              <a:rPr lang="en-US" sz="1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b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pump beam only in forward direction)</a:t>
            </a:r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2593975" y="1595675"/>
            <a:ext cx="3956050" cy="661988"/>
            <a:chOff x="388" y="1897"/>
            <a:chExt cx="2492" cy="417"/>
          </a:xfrm>
        </p:grpSpPr>
        <p:grpSp>
          <p:nvGrpSpPr>
            <p:cNvPr id="8" name="Group 74"/>
            <p:cNvGrpSpPr>
              <a:grpSpLocks/>
            </p:cNvGrpSpPr>
            <p:nvPr/>
          </p:nvGrpSpPr>
          <p:grpSpPr bwMode="auto">
            <a:xfrm>
              <a:off x="461" y="1897"/>
              <a:ext cx="2286" cy="331"/>
              <a:chOff x="461" y="1897"/>
              <a:chExt cx="2286" cy="331"/>
            </a:xfrm>
          </p:grpSpPr>
          <p:sp>
            <p:nvSpPr>
              <p:cNvPr id="12299" name="Line 65"/>
              <p:cNvSpPr>
                <a:spLocks noChangeShapeType="1"/>
              </p:cNvSpPr>
              <p:nvPr/>
            </p:nvSpPr>
            <p:spPr bwMode="auto">
              <a:xfrm>
                <a:off x="461" y="2128"/>
                <a:ext cx="419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00" name="Line 66"/>
              <p:cNvSpPr>
                <a:spLocks noChangeShapeType="1"/>
              </p:cNvSpPr>
              <p:nvPr/>
            </p:nvSpPr>
            <p:spPr bwMode="auto">
              <a:xfrm flipV="1">
                <a:off x="850" y="2128"/>
                <a:ext cx="523" cy="3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01" name="Line 67"/>
              <p:cNvSpPr>
                <a:spLocks noChangeShapeType="1"/>
              </p:cNvSpPr>
              <p:nvPr/>
            </p:nvSpPr>
            <p:spPr bwMode="auto">
              <a:xfrm>
                <a:off x="461" y="2228"/>
                <a:ext cx="89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02" name="Line 68"/>
              <p:cNvSpPr>
                <a:spLocks noChangeShapeType="1"/>
              </p:cNvSpPr>
              <p:nvPr/>
            </p:nvSpPr>
            <p:spPr bwMode="auto">
              <a:xfrm flipH="1">
                <a:off x="1835" y="2128"/>
                <a:ext cx="419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03" name="Line 69"/>
              <p:cNvSpPr>
                <a:spLocks noChangeShapeType="1"/>
              </p:cNvSpPr>
              <p:nvPr/>
            </p:nvSpPr>
            <p:spPr bwMode="auto">
              <a:xfrm flipH="1" flipV="1">
                <a:off x="2224" y="2128"/>
                <a:ext cx="523" cy="3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04" name="Line 70"/>
              <p:cNvSpPr>
                <a:spLocks noChangeShapeType="1"/>
              </p:cNvSpPr>
              <p:nvPr/>
            </p:nvSpPr>
            <p:spPr bwMode="auto">
              <a:xfrm>
                <a:off x="1835" y="2228"/>
                <a:ext cx="890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05" name="Text Box 71"/>
              <p:cNvSpPr txBox="1">
                <a:spLocks noChangeArrowheads="1"/>
              </p:cNvSpPr>
              <p:nvPr/>
            </p:nvSpPr>
            <p:spPr bwMode="auto">
              <a:xfrm>
                <a:off x="622" y="1897"/>
                <a:ext cx="60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Forward</a:t>
                </a:r>
              </a:p>
            </p:txBody>
          </p:sp>
          <p:sp>
            <p:nvSpPr>
              <p:cNvPr id="12306" name="Text Box 72"/>
              <p:cNvSpPr txBox="1">
                <a:spLocks noChangeArrowheads="1"/>
              </p:cNvSpPr>
              <p:nvPr/>
            </p:nvSpPr>
            <p:spPr bwMode="auto">
              <a:xfrm>
                <a:off x="1923" y="1897"/>
                <a:ext cx="70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Backward</a:t>
                </a:r>
              </a:p>
            </p:txBody>
          </p:sp>
        </p:grpSp>
        <p:sp>
          <p:nvSpPr>
            <p:cNvPr id="12298" name="Rectangle 75"/>
            <p:cNvSpPr>
              <a:spLocks noChangeArrowheads="1"/>
            </p:cNvSpPr>
            <p:nvPr/>
          </p:nvSpPr>
          <p:spPr bwMode="auto">
            <a:xfrm>
              <a:off x="388" y="1906"/>
              <a:ext cx="2492" cy="40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143329" y="2989576"/>
            <a:ext cx="8927086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-Cavity “turn-on” and “turn-off” dynamics is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complicated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we deal only with </a:t>
            </a: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steady state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cw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Assume lossless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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(2)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medium</a:t>
            </a:r>
          </a:p>
          <a:p>
            <a:pPr>
              <a:buFontTx/>
              <a:buChar char="-"/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Only loss is due to transmission through mirrors</a:t>
            </a:r>
          </a:p>
          <a:p>
            <a:pPr>
              <a:buFontTx/>
              <a:buChar char="-"/>
            </a:pP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Steady state occurs when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double pass loss equals single pass gain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! </a:t>
            </a:r>
          </a:p>
        </p:txBody>
      </p:sp>
      <p:graphicFrame>
        <p:nvGraphicFramePr>
          <p:cNvPr id="12290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030882"/>
              </p:ext>
            </p:extLst>
          </p:nvPr>
        </p:nvGraphicFramePr>
        <p:xfrm>
          <a:off x="5223669" y="2392269"/>
          <a:ext cx="3191786" cy="401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02" name="Equation" r:id="rId4" imgW="2019240" imgH="253800" progId="Equation.3">
                  <p:embed/>
                </p:oleObj>
              </mc:Choice>
              <mc:Fallback>
                <p:oleObj name="Equation" r:id="rId4" imgW="2019240" imgH="2538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669" y="2392269"/>
                        <a:ext cx="3191786" cy="4017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409990"/>
              </p:ext>
            </p:extLst>
          </p:nvPr>
        </p:nvGraphicFramePr>
        <p:xfrm>
          <a:off x="1415541" y="2407748"/>
          <a:ext cx="2451674" cy="437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03" name="Equation" r:id="rId6" imgW="1422360" imgH="253800" progId="Equation.3">
                  <p:embed/>
                </p:oleObj>
              </mc:Choice>
              <mc:Fallback>
                <p:oleObj name="Equation" r:id="rId6" imgW="1422360" imgH="2538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5541" y="2407748"/>
                        <a:ext cx="2451674" cy="437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Group 47"/>
          <p:cNvGrpSpPr>
            <a:grpSpLocks/>
          </p:cNvGrpSpPr>
          <p:nvPr/>
        </p:nvGrpSpPr>
        <p:grpSpPr bwMode="auto">
          <a:xfrm>
            <a:off x="293808" y="4489212"/>
            <a:ext cx="8093450" cy="1552575"/>
            <a:chOff x="116737" y="3422650"/>
            <a:chExt cx="8093450" cy="1552575"/>
          </a:xfrm>
        </p:grpSpPr>
        <p:sp>
          <p:nvSpPr>
            <p:cNvPr id="48" name="Right Arrow 47"/>
            <p:cNvSpPr/>
            <p:nvPr/>
          </p:nvSpPr>
          <p:spPr>
            <a:xfrm>
              <a:off x="5303838" y="3883025"/>
              <a:ext cx="1023937" cy="414338"/>
            </a:xfrm>
            <a:prstGeom prst="right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 Box 28"/>
            <p:cNvSpPr txBox="1">
              <a:spLocks noChangeArrowheads="1"/>
            </p:cNvSpPr>
            <p:nvPr/>
          </p:nvSpPr>
          <p:spPr bwMode="auto">
            <a:xfrm>
              <a:off x="920716" y="3422650"/>
              <a:ext cx="632096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u="sng" dirty="0">
                  <a:latin typeface="Times New Roman" pitchFamily="18" charset="0"/>
                  <a:cs typeface="Times New Roman" pitchFamily="18" charset="0"/>
                </a:rPr>
                <a:t>After interacting in forward pass with pump beam inside </a:t>
              </a:r>
              <a:r>
                <a:rPr lang="en-US" sz="1800" u="sng" dirty="0" smtClean="0">
                  <a:latin typeface="Times New Roman" pitchFamily="18" charset="0"/>
                  <a:cs typeface="Times New Roman" pitchFamily="18" charset="0"/>
                </a:rPr>
                <a:t>the cavity</a:t>
              </a:r>
              <a:endParaRPr lang="en-US" sz="1800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16200000" flipH="1">
              <a:off x="1607344" y="4380706"/>
              <a:ext cx="1047750" cy="142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4799012" y="4414838"/>
              <a:ext cx="1046163" cy="142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ight Arrow 51"/>
            <p:cNvSpPr/>
            <p:nvPr/>
          </p:nvSpPr>
          <p:spPr>
            <a:xfrm>
              <a:off x="1135063" y="4454525"/>
              <a:ext cx="979487" cy="87313"/>
            </a:xfrm>
            <a:prstGeom prst="rightArrow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Right Arrow 52"/>
            <p:cNvSpPr/>
            <p:nvPr/>
          </p:nvSpPr>
          <p:spPr>
            <a:xfrm>
              <a:off x="1125538" y="4719638"/>
              <a:ext cx="977900" cy="73025"/>
            </a:xfrm>
            <a:prstGeom prst="rightArrow">
              <a:avLst/>
            </a:prstGeom>
            <a:solidFill>
              <a:srgbClr val="FF9900"/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Right Arrow 53"/>
            <p:cNvSpPr/>
            <p:nvPr/>
          </p:nvSpPr>
          <p:spPr>
            <a:xfrm>
              <a:off x="1125538" y="3894138"/>
              <a:ext cx="977900" cy="412750"/>
            </a:xfrm>
            <a:prstGeom prst="right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ight Arrow 54"/>
            <p:cNvSpPr/>
            <p:nvPr/>
          </p:nvSpPr>
          <p:spPr>
            <a:xfrm>
              <a:off x="5357813" y="4414838"/>
              <a:ext cx="979487" cy="187325"/>
            </a:xfrm>
            <a:prstGeom prst="rightArrow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Right Arrow 55"/>
            <p:cNvSpPr/>
            <p:nvPr/>
          </p:nvSpPr>
          <p:spPr>
            <a:xfrm>
              <a:off x="5348288" y="4679950"/>
              <a:ext cx="979487" cy="201613"/>
            </a:xfrm>
            <a:prstGeom prst="rightArrow">
              <a:avLst/>
            </a:prstGeom>
            <a:solidFill>
              <a:srgbClr val="FF9900"/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7" name="Object 8"/>
            <p:cNvGraphicFramePr>
              <a:graphicFrameLocks noChangeAspect="1"/>
            </p:cNvGraphicFramePr>
            <p:nvPr/>
          </p:nvGraphicFramePr>
          <p:xfrm>
            <a:off x="6315075" y="4291013"/>
            <a:ext cx="1017588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4" name="Equation" r:id="rId8" imgW="583920" imgH="228600" progId="Equation.3">
                    <p:embed/>
                  </p:oleObj>
                </mc:Choice>
                <mc:Fallback>
                  <p:oleObj name="Equation" r:id="rId8" imgW="583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5075" y="4291013"/>
                          <a:ext cx="1017588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9"/>
            <p:cNvGraphicFramePr>
              <a:graphicFrameLocks noChangeAspect="1"/>
            </p:cNvGraphicFramePr>
            <p:nvPr/>
          </p:nvGraphicFramePr>
          <p:xfrm>
            <a:off x="6335713" y="4576763"/>
            <a:ext cx="1017587" cy="39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5" name="Equation" r:id="rId10" imgW="583920" imgH="228600" progId="Equation.3">
                    <p:embed/>
                  </p:oleObj>
                </mc:Choice>
                <mc:Fallback>
                  <p:oleObj name="Equation" r:id="rId10" imgW="583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5713" y="4576763"/>
                          <a:ext cx="1017587" cy="398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9411121"/>
                </p:ext>
              </p:extLst>
            </p:nvPr>
          </p:nvGraphicFramePr>
          <p:xfrm>
            <a:off x="116737" y="4551363"/>
            <a:ext cx="920716" cy="3762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6" name="Equation" r:id="rId12" imgW="558720" imgH="228600" progId="Equation.3">
                    <p:embed/>
                  </p:oleObj>
                </mc:Choice>
                <mc:Fallback>
                  <p:oleObj name="Equation" r:id="rId12" imgW="558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737" y="4551363"/>
                          <a:ext cx="920716" cy="3762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6299628"/>
                </p:ext>
              </p:extLst>
            </p:nvPr>
          </p:nvGraphicFramePr>
          <p:xfrm>
            <a:off x="132346" y="3898900"/>
            <a:ext cx="911823" cy="371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7" name="Equation" r:id="rId14" imgW="558720" imgH="228600" progId="Equation.3">
                    <p:embed/>
                  </p:oleObj>
                </mc:Choice>
                <mc:Fallback>
                  <p:oleObj name="Equation" r:id="rId14" imgW="5587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346" y="3898900"/>
                          <a:ext cx="911823" cy="3718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0140842"/>
                </p:ext>
              </p:extLst>
            </p:nvPr>
          </p:nvGraphicFramePr>
          <p:xfrm>
            <a:off x="6288088" y="3937845"/>
            <a:ext cx="1922099" cy="3541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8" name="Equation" r:id="rId16" imgW="1244520" imgH="228600" progId="Equation.3">
                    <p:embed/>
                  </p:oleObj>
                </mc:Choice>
                <mc:Fallback>
                  <p:oleObj name="Equation" r:id="rId16" imgW="12445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8088" y="3937845"/>
                          <a:ext cx="1922099" cy="3541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9251433"/>
                </p:ext>
              </p:extLst>
            </p:nvPr>
          </p:nvGraphicFramePr>
          <p:xfrm>
            <a:off x="126464" y="4265614"/>
            <a:ext cx="920716" cy="368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09" name="Equation" r:id="rId18" imgW="571320" imgH="228600" progId="Equation.3">
                    <p:embed/>
                  </p:oleObj>
                </mc:Choice>
                <mc:Fallback>
                  <p:oleObj name="Equation" r:id="rId18" imgW="5713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464" y="4265614"/>
                          <a:ext cx="920716" cy="368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Rectangle 62"/>
            <p:cNvSpPr/>
            <p:nvPr/>
          </p:nvSpPr>
          <p:spPr>
            <a:xfrm>
              <a:off x="2152650" y="3894138"/>
              <a:ext cx="3141663" cy="1031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54"/>
            <p:cNvSpPr txBox="1">
              <a:spLocks noChangeArrowheads="1"/>
            </p:cNvSpPr>
            <p:nvPr/>
          </p:nvSpPr>
          <p:spPr bwMode="auto">
            <a:xfrm>
              <a:off x="3613150" y="4041775"/>
              <a:ext cx="75882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</a:t>
              </a:r>
              <a:r>
                <a:rPr lang="en-US" sz="36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(2)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106" y="1732388"/>
            <a:ext cx="8888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In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addition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since the mirrors are coated for high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reflectivities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at</a:t>
            </a:r>
            <a:r>
              <a:rPr lang="en-US" sz="1800" b="1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</a:t>
            </a:r>
            <a:r>
              <a:rPr lang="en-US" sz="2400" b="1" i="1" baseline="-25000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b="1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b="1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they accumulate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phase shifts of 2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respectively after a single round trip inside the cavity.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0745" y="2478016"/>
            <a:ext cx="9084526" cy="1688947"/>
            <a:chOff x="0" y="0"/>
            <a:chExt cx="9084526" cy="1688947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 rot="18807111" flipH="1">
              <a:off x="443930" y="578070"/>
              <a:ext cx="845062" cy="888878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714376" y="770141"/>
              <a:ext cx="751522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184525" y="325438"/>
              <a:ext cx="26725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Linear phase </a:t>
              </a:r>
              <a:r>
                <a:rPr lang="en-US" sz="1800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accumulation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238500" y="958850"/>
              <a:ext cx="267252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Linear phase </a:t>
              </a:r>
              <a:r>
                <a:rPr lang="en-US" sz="1800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accumulation</a:t>
              </a:r>
            </a:p>
          </p:txBody>
        </p:sp>
        <p:sp>
          <p:nvSpPr>
            <p:cNvPr id="9" name="Arc 9"/>
            <p:cNvSpPr>
              <a:spLocks/>
            </p:cNvSpPr>
            <p:nvPr/>
          </p:nvSpPr>
          <p:spPr bwMode="auto">
            <a:xfrm>
              <a:off x="8221542" y="770141"/>
              <a:ext cx="223837" cy="184150"/>
            </a:xfrm>
            <a:custGeom>
              <a:avLst/>
              <a:gdLst>
                <a:gd name="T0" fmla="*/ 2147483647 w 22606"/>
                <a:gd name="T1" fmla="*/ 0 h 43200"/>
                <a:gd name="T2" fmla="*/ 0 w 22606"/>
                <a:gd name="T3" fmla="*/ 2147483647 h 43200"/>
                <a:gd name="T4" fmla="*/ 2147483647 w 22606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2606"/>
                <a:gd name="T10" fmla="*/ 0 h 43200"/>
                <a:gd name="T11" fmla="*/ 22606 w 22606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06" h="43200" fill="none" extrusionOk="0">
                  <a:moveTo>
                    <a:pt x="1005" y="0"/>
                  </a:moveTo>
                  <a:cubicBezTo>
                    <a:pt x="12935" y="0"/>
                    <a:pt x="22606" y="9670"/>
                    <a:pt x="22606" y="21600"/>
                  </a:cubicBezTo>
                  <a:cubicBezTo>
                    <a:pt x="22606" y="33529"/>
                    <a:pt x="12935" y="43200"/>
                    <a:pt x="1006" y="43200"/>
                  </a:cubicBezTo>
                  <a:cubicBezTo>
                    <a:pt x="670" y="43200"/>
                    <a:pt x="335" y="43192"/>
                    <a:pt x="0" y="43176"/>
                  </a:cubicBezTo>
                </a:path>
                <a:path w="22606" h="43200" stroke="0" extrusionOk="0">
                  <a:moveTo>
                    <a:pt x="1005" y="0"/>
                  </a:moveTo>
                  <a:cubicBezTo>
                    <a:pt x="12935" y="0"/>
                    <a:pt x="22606" y="9670"/>
                    <a:pt x="22606" y="21600"/>
                  </a:cubicBezTo>
                  <a:cubicBezTo>
                    <a:pt x="22606" y="33529"/>
                    <a:pt x="12935" y="43200"/>
                    <a:pt x="1006" y="43200"/>
                  </a:cubicBezTo>
                  <a:cubicBezTo>
                    <a:pt x="670" y="43200"/>
                    <a:pt x="335" y="43192"/>
                    <a:pt x="0" y="43176"/>
                  </a:cubicBezTo>
                  <a:lnTo>
                    <a:pt x="1006" y="21600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Arc 10"/>
            <p:cNvSpPr>
              <a:spLocks/>
            </p:cNvSpPr>
            <p:nvPr/>
          </p:nvSpPr>
          <p:spPr bwMode="auto">
            <a:xfrm flipH="1">
              <a:off x="608013" y="945543"/>
              <a:ext cx="223837" cy="184150"/>
            </a:xfrm>
            <a:custGeom>
              <a:avLst/>
              <a:gdLst>
                <a:gd name="T0" fmla="*/ 2147483647 w 22606"/>
                <a:gd name="T1" fmla="*/ 0 h 43200"/>
                <a:gd name="T2" fmla="*/ 0 w 22606"/>
                <a:gd name="T3" fmla="*/ 2147483647 h 43200"/>
                <a:gd name="T4" fmla="*/ 2147483647 w 22606"/>
                <a:gd name="T5" fmla="*/ 2147483647 h 43200"/>
                <a:gd name="T6" fmla="*/ 0 60000 65536"/>
                <a:gd name="T7" fmla="*/ 0 60000 65536"/>
                <a:gd name="T8" fmla="*/ 0 60000 65536"/>
                <a:gd name="T9" fmla="*/ 0 w 22606"/>
                <a:gd name="T10" fmla="*/ 0 h 43200"/>
                <a:gd name="T11" fmla="*/ 22606 w 22606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06" h="43200" fill="none" extrusionOk="0">
                  <a:moveTo>
                    <a:pt x="1005" y="0"/>
                  </a:moveTo>
                  <a:cubicBezTo>
                    <a:pt x="12935" y="0"/>
                    <a:pt x="22606" y="9670"/>
                    <a:pt x="22606" y="21600"/>
                  </a:cubicBezTo>
                  <a:cubicBezTo>
                    <a:pt x="22606" y="33529"/>
                    <a:pt x="12935" y="43200"/>
                    <a:pt x="1006" y="43200"/>
                  </a:cubicBezTo>
                  <a:cubicBezTo>
                    <a:pt x="670" y="43200"/>
                    <a:pt x="335" y="43192"/>
                    <a:pt x="0" y="43176"/>
                  </a:cubicBezTo>
                </a:path>
                <a:path w="22606" h="43200" stroke="0" extrusionOk="0">
                  <a:moveTo>
                    <a:pt x="1005" y="0"/>
                  </a:moveTo>
                  <a:cubicBezTo>
                    <a:pt x="12935" y="0"/>
                    <a:pt x="22606" y="9670"/>
                    <a:pt x="22606" y="21600"/>
                  </a:cubicBezTo>
                  <a:cubicBezTo>
                    <a:pt x="22606" y="33529"/>
                    <a:pt x="12935" y="43200"/>
                    <a:pt x="1006" y="43200"/>
                  </a:cubicBezTo>
                  <a:cubicBezTo>
                    <a:pt x="670" y="43200"/>
                    <a:pt x="335" y="43192"/>
                    <a:pt x="0" y="43176"/>
                  </a:cubicBezTo>
                  <a:lnTo>
                    <a:pt x="1006" y="21600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0583853"/>
                </p:ext>
              </p:extLst>
            </p:nvPr>
          </p:nvGraphicFramePr>
          <p:xfrm>
            <a:off x="8669338" y="514350"/>
            <a:ext cx="395287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540" name="Equation" r:id="rId3" imgW="215640" imgH="279360" progId="Equation.3">
                    <p:embed/>
                  </p:oleObj>
                </mc:Choice>
                <mc:Fallback>
                  <p:oleObj name="Equation" r:id="rId3" imgW="21564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69338" y="514350"/>
                          <a:ext cx="395287" cy="511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8948663"/>
                </p:ext>
              </p:extLst>
            </p:nvPr>
          </p:nvGraphicFramePr>
          <p:xfrm>
            <a:off x="46038" y="593725"/>
            <a:ext cx="385762" cy="407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541" name="Equation" r:id="rId5" imgW="215640" imgH="228600" progId="Equation.3">
                    <p:embed/>
                  </p:oleObj>
                </mc:Choice>
                <mc:Fallback>
                  <p:oleObj name="Equation" r:id="rId5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38" y="593725"/>
                          <a:ext cx="385762" cy="407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0" y="0"/>
              <a:ext cx="12041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Reflection 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7880350" y="68263"/>
              <a:ext cx="12041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Reflection </a:t>
              </a:r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755651" y="940409"/>
              <a:ext cx="7566464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4100552" y="770141"/>
              <a:ext cx="60636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4252952" y="941997"/>
              <a:ext cx="60636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Arc 3"/>
            <p:cNvSpPr>
              <a:spLocks/>
            </p:cNvSpPr>
            <p:nvPr/>
          </p:nvSpPr>
          <p:spPr bwMode="auto">
            <a:xfrm rot="2792889">
              <a:off x="7799011" y="537291"/>
              <a:ext cx="845062" cy="888878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6386942"/>
                </p:ext>
              </p:extLst>
            </p:nvPr>
          </p:nvGraphicFramePr>
          <p:xfrm>
            <a:off x="1373490" y="1328182"/>
            <a:ext cx="5011736" cy="3607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542" name="Equation" r:id="rId7" imgW="3174840" imgH="228600" progId="Equation.3">
                    <p:embed/>
                  </p:oleObj>
                </mc:Choice>
                <mc:Fallback>
                  <p:oleObj name="Equation" r:id="rId7" imgW="3174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3490" y="1328182"/>
                          <a:ext cx="5011736" cy="3607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39087"/>
              </p:ext>
            </p:extLst>
          </p:nvPr>
        </p:nvGraphicFramePr>
        <p:xfrm>
          <a:off x="206665" y="165370"/>
          <a:ext cx="7993752" cy="804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43" name="Equation" r:id="rId9" imgW="5105400" imgH="520700" progId="Equation.3">
                  <p:embed/>
                </p:oleObj>
              </mc:Choice>
              <mc:Fallback>
                <p:oleObj name="Equation" r:id="rId9" imgW="51054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65" y="165370"/>
                        <a:ext cx="7993752" cy="804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807169"/>
              </p:ext>
            </p:extLst>
          </p:nvPr>
        </p:nvGraphicFramePr>
        <p:xfrm>
          <a:off x="459890" y="936257"/>
          <a:ext cx="7627125" cy="796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44" name="Equation" r:id="rId11" imgW="4927600" imgH="508000" progId="Equation.3">
                  <p:embed/>
                </p:oleObj>
              </mc:Choice>
              <mc:Fallback>
                <p:oleObj name="Equation" r:id="rId11" imgW="4927600" imgH="50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0" y="936257"/>
                        <a:ext cx="7627125" cy="7961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79099" y="4364225"/>
            <a:ext cx="5826351" cy="886782"/>
            <a:chOff x="814678" y="4335041"/>
            <a:chExt cx="5826351" cy="886782"/>
          </a:xfrm>
        </p:grpSpPr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5924071"/>
                </p:ext>
              </p:extLst>
            </p:nvPr>
          </p:nvGraphicFramePr>
          <p:xfrm>
            <a:off x="2613559" y="4335041"/>
            <a:ext cx="4027470" cy="886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545" name="Equation" r:id="rId13" imgW="2768600" imgH="609600" progId="Equation.3">
                    <p:embed/>
                  </p:oleObj>
                </mc:Choice>
                <mc:Fallback>
                  <p:oleObj name="Equation" r:id="rId13" imgW="2768600" imgH="6096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13559" y="4335041"/>
                          <a:ext cx="4027470" cy="88678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Box 25"/>
            <p:cNvSpPr txBox="1"/>
            <p:nvPr/>
          </p:nvSpPr>
          <p:spPr>
            <a:xfrm>
              <a:off x="814678" y="4484451"/>
              <a:ext cx="17940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 smtClean="0">
                  <a:latin typeface="Times New Roman" pitchFamily="18" charset="0"/>
                  <a:cs typeface="Times New Roman" pitchFamily="18" charset="0"/>
                </a:rPr>
                <a:t>Steady state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after</a:t>
              </a:r>
              <a:endParaRPr lang="en-US" sz="18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one round trip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9" name="Picture 28"/>
          <p:cNvPicPr/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65"/>
          <a:stretch/>
        </p:blipFill>
        <p:spPr bwMode="auto">
          <a:xfrm>
            <a:off x="1373409" y="5357308"/>
            <a:ext cx="2787888" cy="1315866"/>
          </a:xfrm>
          <a:prstGeom prst="rect">
            <a:avLst/>
          </a:prstGeom>
          <a:noFill/>
        </p:spPr>
      </p:pic>
      <p:sp>
        <p:nvSpPr>
          <p:cNvPr id="30" name="Right Arrow 29"/>
          <p:cNvSpPr/>
          <p:nvPr/>
        </p:nvSpPr>
        <p:spPr>
          <a:xfrm>
            <a:off x="744995" y="5852402"/>
            <a:ext cx="48920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297914"/>
              </p:ext>
            </p:extLst>
          </p:nvPr>
        </p:nvGraphicFramePr>
        <p:xfrm>
          <a:off x="4454239" y="5706532"/>
          <a:ext cx="1824474" cy="388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46" name="Equation" r:id="rId16" imgW="1193760" imgH="253800" progId="Equation.3">
                  <p:embed/>
                </p:oleObj>
              </mc:Choice>
              <mc:Fallback>
                <p:oleObj name="Equation" r:id="rId16" imgW="11937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454239" y="5706532"/>
                        <a:ext cx="1824474" cy="388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73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7254"/>
            <a:ext cx="7470843" cy="1805282"/>
          </a:xfrm>
          <a:prstGeom prst="rect">
            <a:avLst/>
          </a:prstGeom>
          <a:noFill/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9107" y="3482502"/>
            <a:ext cx="5359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 minimum threshold,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2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L=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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405445"/>
              </p:ext>
            </p:extLst>
          </p:nvPr>
        </p:nvGraphicFramePr>
        <p:xfrm>
          <a:off x="294572" y="3940174"/>
          <a:ext cx="8090671" cy="787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30" name="Equation" r:id="rId4" imgW="5232240" imgH="507960" progId="Equation.3">
                  <p:embed/>
                </p:oleObj>
              </mc:Choice>
              <mc:Fallback>
                <p:oleObj name="Equation" r:id="rId4" imgW="523224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4572" y="3940174"/>
                        <a:ext cx="8090671" cy="787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4841011"/>
              </p:ext>
            </p:extLst>
          </p:nvPr>
        </p:nvGraphicFramePr>
        <p:xfrm>
          <a:off x="262647" y="4834612"/>
          <a:ext cx="8385243" cy="1816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31" name="Equation" r:id="rId6" imgW="5397480" imgH="1168200" progId="Equation.3">
                  <p:embed/>
                </p:oleObj>
              </mc:Choice>
              <mc:Fallback>
                <p:oleObj name="Equation" r:id="rId6" imgW="5397480" imgH="1168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647" y="4834612"/>
                        <a:ext cx="8385243" cy="18169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16730" y="5758774"/>
            <a:ext cx="8122597" cy="914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9289" y="2133218"/>
            <a:ext cx="8997162" cy="1184657"/>
            <a:chOff x="59289" y="2133218"/>
            <a:chExt cx="8997162" cy="1184657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888004"/>
                </p:ext>
              </p:extLst>
            </p:nvPr>
          </p:nvGraphicFramePr>
          <p:xfrm>
            <a:off x="59289" y="2585668"/>
            <a:ext cx="8997162" cy="732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2" name="Equation" r:id="rId8" imgW="6489360" imgH="507960" progId="Equation.3">
                    <p:embed/>
                  </p:oleObj>
                </mc:Choice>
                <mc:Fallback>
                  <p:oleObj name="Equation" r:id="rId8" imgW="6489360" imgH="50796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89" y="2585668"/>
                          <a:ext cx="8997162" cy="73220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389107" y="2201370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Gain threshold: 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7967793"/>
                </p:ext>
              </p:extLst>
            </p:nvPr>
          </p:nvGraphicFramePr>
          <p:xfrm>
            <a:off x="1930399" y="2133218"/>
            <a:ext cx="1138287" cy="447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33" name="Equation" r:id="rId10" imgW="711000" imgH="279360" progId="Equation.3">
                    <p:embed/>
                  </p:oleObj>
                </mc:Choice>
                <mc:Fallback>
                  <p:oleObj name="Equation" r:id="rId10" imgW="711000" imgH="2793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930399" y="2133218"/>
                          <a:ext cx="1138287" cy="44718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5481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893012" y="4653304"/>
            <a:ext cx="4986336" cy="789950"/>
            <a:chOff x="2442" y="3083"/>
            <a:chExt cx="3226" cy="599"/>
          </a:xfrm>
        </p:grpSpPr>
        <p:graphicFrame>
          <p:nvGraphicFramePr>
            <p:cNvPr id="2048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7245125"/>
                </p:ext>
              </p:extLst>
            </p:nvPr>
          </p:nvGraphicFramePr>
          <p:xfrm>
            <a:off x="2649" y="3083"/>
            <a:ext cx="3019" cy="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345" name="Equation" r:id="rId4" imgW="2489040" imgH="393480" progId="Equation.3">
                    <p:embed/>
                  </p:oleObj>
                </mc:Choice>
                <mc:Fallback>
                  <p:oleObj name="Equation" r:id="rId4" imgW="2489040" imgH="3934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9" y="3083"/>
                          <a:ext cx="3019" cy="47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6" name="Text Box 11"/>
            <p:cNvSpPr txBox="1">
              <a:spLocks noChangeArrowheads="1"/>
            </p:cNvSpPr>
            <p:nvPr/>
          </p:nvSpPr>
          <p:spPr bwMode="auto">
            <a:xfrm>
              <a:off x="4461" y="3449"/>
              <a:ext cx="9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fixed by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pump</a:t>
              </a:r>
            </a:p>
          </p:txBody>
        </p:sp>
        <p:sp>
          <p:nvSpPr>
            <p:cNvPr id="20497" name="Line 12"/>
            <p:cNvSpPr>
              <a:spLocks noChangeShapeType="1"/>
            </p:cNvSpPr>
            <p:nvPr/>
          </p:nvSpPr>
          <p:spPr bwMode="auto">
            <a:xfrm flipH="1" flipV="1">
              <a:off x="4275" y="3439"/>
              <a:ext cx="227" cy="1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8" name="AutoShape 13"/>
            <p:cNvSpPr>
              <a:spLocks/>
            </p:cNvSpPr>
            <p:nvPr/>
          </p:nvSpPr>
          <p:spPr bwMode="auto">
            <a:xfrm rot="16200000">
              <a:off x="3623" y="3173"/>
              <a:ext cx="110" cy="532"/>
            </a:xfrm>
            <a:prstGeom prst="leftBrace">
              <a:avLst>
                <a:gd name="adj1" fmla="val 1603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499" name="Text Box 14"/>
            <p:cNvSpPr txBox="1">
              <a:spLocks noChangeArrowheads="1"/>
            </p:cNvSpPr>
            <p:nvPr/>
          </p:nvSpPr>
          <p:spPr bwMode="auto">
            <a:xfrm>
              <a:off x="2442" y="3445"/>
              <a:ext cx="15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depends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on cavity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modes</a:t>
              </a:r>
            </a:p>
          </p:txBody>
        </p:sp>
      </p:grp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631147" y="154047"/>
            <a:ext cx="5862502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OPO Instabilities: Doubly Resonant Cavity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7475" y="615712"/>
            <a:ext cx="73917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Mechanical instabilities (vibrations, mount creep and relaxation..) and 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thermal drift cause cavity length changes and hence output frequency changes</a:t>
            </a:r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487721"/>
              </p:ext>
            </p:extLst>
          </p:nvPr>
        </p:nvGraphicFramePr>
        <p:xfrm>
          <a:off x="117475" y="4320152"/>
          <a:ext cx="7674549" cy="379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46" name="Equation" r:id="rId6" imgW="4609800" imgH="228600" progId="Equation.3">
                  <p:embed/>
                </p:oleObj>
              </mc:Choice>
              <mc:Fallback>
                <p:oleObj name="Equation" r:id="rId6" imgW="46098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4320152"/>
                        <a:ext cx="7674549" cy="3798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657681"/>
              </p:ext>
            </p:extLst>
          </p:nvPr>
        </p:nvGraphicFramePr>
        <p:xfrm>
          <a:off x="340963" y="2374633"/>
          <a:ext cx="4135828" cy="673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47" name="Equation" r:id="rId8" imgW="2577960" imgH="431640" progId="Equation.3">
                  <p:embed/>
                </p:oleObj>
              </mc:Choice>
              <mc:Fallback>
                <p:oleObj name="Equation" r:id="rId8" imgW="257796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63" y="2374633"/>
                        <a:ext cx="4135828" cy="6735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Text Box 22"/>
          <p:cNvSpPr txBox="1">
            <a:spLocks noChangeArrowheads="1"/>
          </p:cNvSpPr>
          <p:nvPr/>
        </p:nvSpPr>
        <p:spPr bwMode="auto">
          <a:xfrm>
            <a:off x="4666801" y="2477299"/>
            <a:ext cx="26949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Non-degenerate integers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40963" y="3004964"/>
            <a:ext cx="5673726" cy="965200"/>
            <a:chOff x="777" y="1547"/>
            <a:chExt cx="3574" cy="608"/>
          </a:xfrm>
        </p:grpSpPr>
        <p:sp>
          <p:nvSpPr>
            <p:cNvPr id="20495" name="Text Box 7"/>
            <p:cNvSpPr txBox="1">
              <a:spLocks noChangeArrowheads="1"/>
            </p:cNvSpPr>
            <p:nvPr/>
          </p:nvSpPr>
          <p:spPr bwMode="auto">
            <a:xfrm>
              <a:off x="889" y="1547"/>
              <a:ext cx="32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  <a:sym typeface="WP IconicSymbolsA" pitchFamily="2" charset="2"/>
                </a:rPr>
                <a:t>→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  <a:sym typeface="WP IconicSymbolsA" pitchFamily="2" charset="2"/>
                </a:rPr>
                <a:t>Discrete cavity mode frequencies with separations</a:t>
              </a:r>
              <a:endParaRPr lang="en-US" dirty="0">
                <a:latin typeface="Times New Roman" pitchFamily="18" charset="0"/>
                <a:cs typeface="Times New Roman" pitchFamily="18" charset="0"/>
                <a:sym typeface="WP IconicSymbolsA" pitchFamily="2" charset="2"/>
              </a:endParaRPr>
            </a:p>
          </p:txBody>
        </p:sp>
        <p:graphicFrame>
          <p:nvGraphicFramePr>
            <p:cNvPr id="2048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189820"/>
                </p:ext>
              </p:extLst>
            </p:nvPr>
          </p:nvGraphicFramePr>
          <p:xfrm>
            <a:off x="777" y="1707"/>
            <a:ext cx="3506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348" name="Equation" r:id="rId10" imgW="3136680" imgH="431640" progId="Equation.3">
                    <p:embed/>
                  </p:oleObj>
                </mc:Choice>
                <mc:Fallback>
                  <p:oleObj name="Equation" r:id="rId10" imgW="3136680" imgH="43164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" y="1707"/>
                          <a:ext cx="3506" cy="44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5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6041627"/>
                </p:ext>
              </p:extLst>
            </p:nvPr>
          </p:nvGraphicFramePr>
          <p:xfrm>
            <a:off x="4070" y="1575"/>
            <a:ext cx="281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349" name="Equation" r:id="rId12" imgW="253800" imgH="228600" progId="Equation.3">
                    <p:embed/>
                  </p:oleObj>
                </mc:Choice>
                <mc:Fallback>
                  <p:oleObj name="Equation" r:id="rId12" imgW="253800" imgH="2286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0" y="1575"/>
                          <a:ext cx="281" cy="23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17475" y="3950820"/>
            <a:ext cx="5557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How many cavity modes exist within the gain bandwidth?</a:t>
            </a:r>
          </a:p>
        </p:txBody>
      </p:sp>
      <p:sp>
        <p:nvSpPr>
          <p:cNvPr id="20494" name="Text Box 27"/>
          <p:cNvSpPr txBox="1">
            <a:spLocks noChangeArrowheads="1"/>
          </p:cNvSpPr>
          <p:nvPr/>
        </p:nvSpPr>
        <p:spPr bwMode="auto">
          <a:xfrm>
            <a:off x="340963" y="1337563"/>
            <a:ext cx="27815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Cavity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resonances on which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hreshold is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minimum</a:t>
            </a:r>
          </a:p>
        </p:txBody>
      </p:sp>
      <p:grpSp>
        <p:nvGrpSpPr>
          <p:cNvPr id="20" name="Group 98"/>
          <p:cNvGrpSpPr>
            <a:grpSpLocks/>
          </p:cNvGrpSpPr>
          <p:nvPr/>
        </p:nvGrpSpPr>
        <p:grpSpPr bwMode="auto">
          <a:xfrm>
            <a:off x="3220285" y="1311220"/>
            <a:ext cx="5370513" cy="930275"/>
            <a:chOff x="2009" y="3540"/>
            <a:chExt cx="3383" cy="586"/>
          </a:xfrm>
        </p:grpSpPr>
        <p:sp>
          <p:nvSpPr>
            <p:cNvPr id="21" name="Text Box 88"/>
            <p:cNvSpPr txBox="1">
              <a:spLocks noChangeArrowheads="1"/>
            </p:cNvSpPr>
            <p:nvPr/>
          </p:nvSpPr>
          <p:spPr bwMode="auto">
            <a:xfrm>
              <a:off x="2009" y="3540"/>
              <a:ext cx="158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Signal and idler are both </a:t>
              </a:r>
            </a:p>
            <a:p>
              <a:pPr algn="ctr"/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standing waves in cavity</a:t>
              </a:r>
            </a:p>
          </p:txBody>
        </p:sp>
        <p:grpSp>
          <p:nvGrpSpPr>
            <p:cNvPr id="22" name="Group 97"/>
            <p:cNvGrpSpPr>
              <a:grpSpLocks/>
            </p:cNvGrpSpPr>
            <p:nvPr/>
          </p:nvGrpSpPr>
          <p:grpSpPr bwMode="auto">
            <a:xfrm>
              <a:off x="3684" y="3599"/>
              <a:ext cx="1708" cy="527"/>
              <a:chOff x="3684" y="3599"/>
              <a:chExt cx="1708" cy="527"/>
            </a:xfrm>
          </p:grpSpPr>
          <p:grpSp>
            <p:nvGrpSpPr>
              <p:cNvPr id="23" name="Group 90"/>
              <p:cNvGrpSpPr>
                <a:grpSpLocks/>
              </p:cNvGrpSpPr>
              <p:nvPr/>
            </p:nvGrpSpPr>
            <p:grpSpPr bwMode="auto">
              <a:xfrm>
                <a:off x="3684" y="3663"/>
                <a:ext cx="1708" cy="422"/>
                <a:chOff x="481" y="1529"/>
                <a:chExt cx="5529" cy="1266"/>
              </a:xfrm>
            </p:grpSpPr>
            <p:grpSp>
              <p:nvGrpSpPr>
                <p:cNvPr id="26" name="Group 91"/>
                <p:cNvGrpSpPr>
                  <a:grpSpLocks/>
                </p:cNvGrpSpPr>
                <p:nvPr/>
              </p:nvGrpSpPr>
              <p:grpSpPr bwMode="auto">
                <a:xfrm>
                  <a:off x="481" y="1529"/>
                  <a:ext cx="5523" cy="1260"/>
                  <a:chOff x="481" y="1529"/>
                  <a:chExt cx="5523" cy="1260"/>
                </a:xfrm>
              </p:grpSpPr>
              <p:pic>
                <p:nvPicPr>
                  <p:cNvPr id="30" name="Picture 92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r="23369"/>
                  <a:stretch>
                    <a:fillRect/>
                  </a:stretch>
                </p:blipFill>
                <p:spPr bwMode="auto">
                  <a:xfrm>
                    <a:off x="2869" y="1529"/>
                    <a:ext cx="3135" cy="12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31" name="Picture 93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r="23369"/>
                  <a:stretch>
                    <a:fillRect/>
                  </a:stretch>
                </p:blipFill>
                <p:spPr bwMode="auto">
                  <a:xfrm flipH="1">
                    <a:off x="481" y="1529"/>
                    <a:ext cx="3135" cy="12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grpSp>
              <p:nvGrpSpPr>
                <p:cNvPr id="27" name="Group 94"/>
                <p:cNvGrpSpPr>
                  <a:grpSpLocks/>
                </p:cNvGrpSpPr>
                <p:nvPr/>
              </p:nvGrpSpPr>
              <p:grpSpPr bwMode="auto">
                <a:xfrm flipV="1">
                  <a:off x="487" y="1535"/>
                  <a:ext cx="5523" cy="1260"/>
                  <a:chOff x="481" y="1529"/>
                  <a:chExt cx="5523" cy="1260"/>
                </a:xfrm>
              </p:grpSpPr>
              <p:pic>
                <p:nvPicPr>
                  <p:cNvPr id="28" name="Picture 95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r="23369"/>
                  <a:stretch>
                    <a:fillRect/>
                  </a:stretch>
                </p:blipFill>
                <p:spPr bwMode="auto">
                  <a:xfrm>
                    <a:off x="2869" y="1529"/>
                    <a:ext cx="3135" cy="1260"/>
                  </a:xfrm>
                  <a:prstGeom prst="rect">
                    <a:avLst/>
                  </a:prstGeom>
                  <a:noFill/>
                  <a:ln w="57150">
                    <a:noFill/>
                    <a:miter lim="800000"/>
                    <a:headEnd/>
                    <a:tailEnd/>
                  </a:ln>
                </p:spPr>
              </p:pic>
              <p:pic>
                <p:nvPicPr>
                  <p:cNvPr id="29" name="Picture 96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/>
                  <a:srcRect r="23369"/>
                  <a:stretch>
                    <a:fillRect/>
                  </a:stretch>
                </p:blipFill>
                <p:spPr bwMode="auto">
                  <a:xfrm flipH="1">
                    <a:off x="481" y="1529"/>
                    <a:ext cx="3135" cy="12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sp>
            <p:nvSpPr>
              <p:cNvPr id="24" name="Arc 87"/>
              <p:cNvSpPr>
                <a:spLocks/>
              </p:cNvSpPr>
              <p:nvPr/>
            </p:nvSpPr>
            <p:spPr bwMode="auto">
              <a:xfrm flipH="1">
                <a:off x="3701" y="3609"/>
                <a:ext cx="136" cy="517"/>
              </a:xfrm>
              <a:custGeom>
                <a:avLst/>
                <a:gdLst>
                  <a:gd name="T0" fmla="*/ 0 w 21600"/>
                  <a:gd name="T1" fmla="*/ 0 h 34351"/>
                  <a:gd name="T2" fmla="*/ 0 w 21600"/>
                  <a:gd name="T3" fmla="*/ 0 h 34351"/>
                  <a:gd name="T4" fmla="*/ 0 w 21600"/>
                  <a:gd name="T5" fmla="*/ 0 h 3435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4351"/>
                  <a:gd name="T11" fmla="*/ 21600 w 21600"/>
                  <a:gd name="T12" fmla="*/ 34351 h 343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4351" fill="none" extrusionOk="0">
                    <a:moveTo>
                      <a:pt x="12410" y="-1"/>
                    </a:moveTo>
                    <a:cubicBezTo>
                      <a:pt x="18170" y="4043"/>
                      <a:pt x="21600" y="10640"/>
                      <a:pt x="21600" y="17679"/>
                    </a:cubicBezTo>
                    <a:cubicBezTo>
                      <a:pt x="21600" y="24132"/>
                      <a:pt x="18714" y="30248"/>
                      <a:pt x="13733" y="34351"/>
                    </a:cubicBezTo>
                  </a:path>
                  <a:path w="21600" h="34351" stroke="0" extrusionOk="0">
                    <a:moveTo>
                      <a:pt x="12410" y="-1"/>
                    </a:moveTo>
                    <a:cubicBezTo>
                      <a:pt x="18170" y="4043"/>
                      <a:pt x="21600" y="10640"/>
                      <a:pt x="21600" y="17679"/>
                    </a:cubicBezTo>
                    <a:cubicBezTo>
                      <a:pt x="21600" y="24132"/>
                      <a:pt x="18714" y="30248"/>
                      <a:pt x="13733" y="34351"/>
                    </a:cubicBezTo>
                    <a:lnTo>
                      <a:pt x="0" y="17679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Arc 89"/>
              <p:cNvSpPr>
                <a:spLocks/>
              </p:cNvSpPr>
              <p:nvPr/>
            </p:nvSpPr>
            <p:spPr bwMode="auto">
              <a:xfrm>
                <a:off x="5253" y="3599"/>
                <a:ext cx="136" cy="526"/>
              </a:xfrm>
              <a:custGeom>
                <a:avLst/>
                <a:gdLst>
                  <a:gd name="T0" fmla="*/ 0 w 21600"/>
                  <a:gd name="T1" fmla="*/ 0 h 34351"/>
                  <a:gd name="T2" fmla="*/ 0 w 21600"/>
                  <a:gd name="T3" fmla="*/ 0 h 34351"/>
                  <a:gd name="T4" fmla="*/ 0 w 21600"/>
                  <a:gd name="T5" fmla="*/ 0 h 34351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4351"/>
                  <a:gd name="T11" fmla="*/ 21600 w 21600"/>
                  <a:gd name="T12" fmla="*/ 34351 h 343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4351" fill="none" extrusionOk="0">
                    <a:moveTo>
                      <a:pt x="12410" y="-1"/>
                    </a:moveTo>
                    <a:cubicBezTo>
                      <a:pt x="18170" y="4043"/>
                      <a:pt x="21600" y="10640"/>
                      <a:pt x="21600" y="17679"/>
                    </a:cubicBezTo>
                    <a:cubicBezTo>
                      <a:pt x="21600" y="24132"/>
                      <a:pt x="18714" y="30248"/>
                      <a:pt x="13733" y="34351"/>
                    </a:cubicBezTo>
                  </a:path>
                  <a:path w="21600" h="34351" stroke="0" extrusionOk="0">
                    <a:moveTo>
                      <a:pt x="12410" y="-1"/>
                    </a:moveTo>
                    <a:cubicBezTo>
                      <a:pt x="18170" y="4043"/>
                      <a:pt x="21600" y="10640"/>
                      <a:pt x="21600" y="17679"/>
                    </a:cubicBezTo>
                    <a:cubicBezTo>
                      <a:pt x="21600" y="24132"/>
                      <a:pt x="18714" y="30248"/>
                      <a:pt x="13733" y="34351"/>
                    </a:cubicBezTo>
                    <a:lnTo>
                      <a:pt x="0" y="17679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44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485489"/>
              </p:ext>
            </p:extLst>
          </p:nvPr>
        </p:nvGraphicFramePr>
        <p:xfrm>
          <a:off x="319088" y="2009775"/>
          <a:ext cx="52974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50" name="Equation" r:id="rId15" imgW="3390840" imgH="241200" progId="Equation.3">
                  <p:embed/>
                </p:oleObj>
              </mc:Choice>
              <mc:Fallback>
                <p:oleObj name="Equation" r:id="rId15" imgW="3390840" imgH="24120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009775"/>
                        <a:ext cx="5297487" cy="376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44587"/>
              </p:ext>
            </p:extLst>
          </p:nvPr>
        </p:nvGraphicFramePr>
        <p:xfrm>
          <a:off x="493713" y="5513388"/>
          <a:ext cx="4638675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51" name="Equation" r:id="rId17" imgW="3073320" imgH="888840" progId="Equation.3">
                  <p:embed/>
                </p:oleObj>
              </mc:Choice>
              <mc:Fallback>
                <p:oleObj name="Equation" r:id="rId17" imgW="3073320" imgH="8888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5513388"/>
                        <a:ext cx="4638675" cy="134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5795941" y="6150114"/>
            <a:ext cx="2682145" cy="70788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WP IconicSymbolsA" pitchFamily="2" charset="2"/>
              </a:rPr>
              <a:t>Many cavity modes </a:t>
            </a:r>
          </a:p>
          <a:p>
            <a:pPr>
              <a:buFont typeface="WP IconicSymbolsA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WP IconicSymbolsA" pitchFamily="2" charset="2"/>
              </a:rPr>
              <a:t>   within gain bandwidth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1" grpId="0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5" descr="DROMODES"/>
          <p:cNvPicPr>
            <a:picLocks noChangeAspect="1" noChangeArrowheads="1"/>
          </p:cNvPicPr>
          <p:nvPr/>
        </p:nvPicPr>
        <p:blipFill>
          <a:blip r:embed="rId4" cstate="print"/>
          <a:srcRect l="14809" r="4021"/>
          <a:stretch>
            <a:fillRect/>
          </a:stretch>
        </p:blipFill>
        <p:spPr bwMode="auto">
          <a:xfrm>
            <a:off x="2388394" y="8073"/>
            <a:ext cx="637857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4433094" y="974860"/>
            <a:ext cx="49212" cy="31273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894682" y="54110"/>
            <a:ext cx="7313613" cy="2219325"/>
            <a:chOff x="1176" y="990"/>
            <a:chExt cx="4607" cy="1398"/>
          </a:xfrm>
        </p:grpSpPr>
        <p:sp>
          <p:nvSpPr>
            <p:cNvPr id="21539" name="Line 6"/>
            <p:cNvSpPr>
              <a:spLocks noChangeShapeType="1"/>
            </p:cNvSpPr>
            <p:nvPr/>
          </p:nvSpPr>
          <p:spPr bwMode="auto">
            <a:xfrm>
              <a:off x="1532" y="1026"/>
              <a:ext cx="0" cy="12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0" name="Line 7"/>
            <p:cNvSpPr>
              <a:spLocks noChangeShapeType="1"/>
            </p:cNvSpPr>
            <p:nvPr/>
          </p:nvSpPr>
          <p:spPr bwMode="auto">
            <a:xfrm flipV="1">
              <a:off x="1523" y="2281"/>
              <a:ext cx="3948" cy="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1" name="Text Box 8"/>
            <p:cNvSpPr txBox="1">
              <a:spLocks noChangeArrowheads="1"/>
            </p:cNvSpPr>
            <p:nvPr/>
          </p:nvSpPr>
          <p:spPr bwMode="auto">
            <a:xfrm rot="16200000">
              <a:off x="637" y="1529"/>
              <a:ext cx="13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</a:rPr>
                <a:t>Gain Coefficient </a:t>
              </a:r>
              <a:r>
                <a:rPr lang="en-US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</a:t>
              </a:r>
            </a:p>
          </p:txBody>
        </p:sp>
        <p:graphicFrame>
          <p:nvGraphicFramePr>
            <p:cNvPr id="21512" name="Object 9"/>
            <p:cNvGraphicFramePr>
              <a:graphicFrameLocks noChangeAspect="1"/>
            </p:cNvGraphicFramePr>
            <p:nvPr/>
          </p:nvGraphicFramePr>
          <p:xfrm>
            <a:off x="5497" y="2085"/>
            <a:ext cx="286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0353" name="Equation" r:id="rId5" imgW="215640" imgH="228600" progId="Equation.3">
                    <p:embed/>
                  </p:oleObj>
                </mc:Choice>
                <mc:Fallback>
                  <p:oleObj name="Equation" r:id="rId5" imgW="215640" imgH="2286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7" y="2085"/>
                          <a:ext cx="286" cy="3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3148806" y="4105410"/>
            <a:ext cx="42434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OPO oscillates when cavity modes coincide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35106" y="1609860"/>
            <a:ext cx="15875" cy="24939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59898" y="4474742"/>
            <a:ext cx="7366000" cy="646113"/>
            <a:chOff x="382" y="3229"/>
            <a:chExt cx="4640" cy="407"/>
          </a:xfrm>
        </p:grpSpPr>
        <p:sp>
          <p:nvSpPr>
            <p:cNvPr id="21538" name="Text Box 23"/>
            <p:cNvSpPr txBox="1">
              <a:spLocks noChangeArrowheads="1"/>
            </p:cNvSpPr>
            <p:nvPr/>
          </p:nvSpPr>
          <p:spPr bwMode="auto">
            <a:xfrm>
              <a:off x="382" y="3229"/>
              <a:ext cx="464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If length or       changes, the next operating point when cavity modes coincide</a:t>
              </a:r>
            </a:p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can cause a large shift (called a “mode hop”) in output frequency</a:t>
              </a:r>
            </a:p>
          </p:txBody>
        </p:sp>
        <p:graphicFrame>
          <p:nvGraphicFramePr>
            <p:cNvPr id="21511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41561686"/>
                </p:ext>
              </p:extLst>
            </p:nvPr>
          </p:nvGraphicFramePr>
          <p:xfrm>
            <a:off x="1111" y="3246"/>
            <a:ext cx="205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0354" name="Equation" r:id="rId7" imgW="203040" imgH="228600" progId="Equation.3">
                    <p:embed/>
                  </p:oleObj>
                </mc:Choice>
                <mc:Fallback>
                  <p:oleObj name="Equation" r:id="rId7" imgW="203040" imgH="2286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3246"/>
                          <a:ext cx="205" cy="23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4471194" y="3725998"/>
            <a:ext cx="3408362" cy="396875"/>
            <a:chOff x="2799" y="3093"/>
            <a:chExt cx="2147" cy="250"/>
          </a:xfrm>
        </p:grpSpPr>
        <p:sp>
          <p:nvSpPr>
            <p:cNvPr id="21536" name="Line 26"/>
            <p:cNvSpPr>
              <a:spLocks noChangeShapeType="1"/>
            </p:cNvSpPr>
            <p:nvPr/>
          </p:nvSpPr>
          <p:spPr bwMode="auto">
            <a:xfrm>
              <a:off x="2799" y="3329"/>
              <a:ext cx="2147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7" name="Text Box 27"/>
            <p:cNvSpPr txBox="1">
              <a:spLocks noChangeArrowheads="1"/>
            </p:cNvSpPr>
            <p:nvPr/>
          </p:nvSpPr>
          <p:spPr bwMode="auto">
            <a:xfrm>
              <a:off x="3180" y="3093"/>
              <a:ext cx="9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“Mode hop”</a:t>
              </a:r>
            </a:p>
          </p:txBody>
        </p:sp>
      </p:grp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7781" y="2446473"/>
            <a:ext cx="1750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Note that when</a:t>
            </a:r>
          </a:p>
          <a:p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800" i="1" baseline="-25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drifts up in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frequency, </a:t>
            </a:r>
            <a:r>
              <a:rPr lang="en-US" sz="2400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800" i="1" baseline="-250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drifts down in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frequency!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067719" y="2263910"/>
            <a:ext cx="6904037" cy="1473200"/>
            <a:chOff x="1285" y="2382"/>
            <a:chExt cx="4349" cy="928"/>
          </a:xfrm>
        </p:grpSpPr>
        <p:sp>
          <p:nvSpPr>
            <p:cNvPr id="21523" name="Rectangle 18"/>
            <p:cNvSpPr>
              <a:spLocks noChangeArrowheads="1"/>
            </p:cNvSpPr>
            <p:nvPr/>
          </p:nvSpPr>
          <p:spPr bwMode="auto">
            <a:xfrm>
              <a:off x="4915" y="2981"/>
              <a:ext cx="356" cy="14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4" name="Rectangle 16"/>
            <p:cNvSpPr>
              <a:spLocks noChangeArrowheads="1"/>
            </p:cNvSpPr>
            <p:nvPr/>
          </p:nvSpPr>
          <p:spPr bwMode="auto">
            <a:xfrm>
              <a:off x="4405" y="2968"/>
              <a:ext cx="199" cy="15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1470" y="2382"/>
              <a:ext cx="4164" cy="434"/>
              <a:chOff x="1470" y="2382"/>
              <a:chExt cx="4164" cy="434"/>
            </a:xfrm>
          </p:grpSpPr>
          <p:sp>
            <p:nvSpPr>
              <p:cNvPr id="21530" name="Line 10"/>
              <p:cNvSpPr>
                <a:spLocks noChangeShapeType="1"/>
              </p:cNvSpPr>
              <p:nvPr/>
            </p:nvSpPr>
            <p:spPr bwMode="auto">
              <a:xfrm flipV="1">
                <a:off x="1470" y="2796"/>
                <a:ext cx="4033" cy="2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1" name="Rectangle 13"/>
              <p:cNvSpPr>
                <a:spLocks noChangeArrowheads="1"/>
              </p:cNvSpPr>
              <p:nvPr/>
            </p:nvSpPr>
            <p:spPr bwMode="auto">
              <a:xfrm>
                <a:off x="1616" y="2565"/>
                <a:ext cx="199" cy="13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1509" name="Object 12"/>
              <p:cNvGraphicFramePr>
                <a:graphicFrameLocks noChangeAspect="1"/>
              </p:cNvGraphicFramePr>
              <p:nvPr/>
            </p:nvGraphicFramePr>
            <p:xfrm>
              <a:off x="1658" y="2453"/>
              <a:ext cx="244" cy="25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0355" name="Equation" r:id="rId9" imgW="215640" imgH="228600" progId="Equation.3">
                      <p:embed/>
                    </p:oleObj>
                  </mc:Choice>
                  <mc:Fallback>
                    <p:oleObj name="Equation" r:id="rId9" imgW="215640" imgH="228600" progId="Equation.3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58" y="2453"/>
                            <a:ext cx="244" cy="25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532" name="Rectangle 15"/>
              <p:cNvSpPr>
                <a:spLocks noChangeArrowheads="1"/>
              </p:cNvSpPr>
              <p:nvPr/>
            </p:nvSpPr>
            <p:spPr bwMode="auto">
              <a:xfrm>
                <a:off x="2182" y="2554"/>
                <a:ext cx="356" cy="1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1510" name="Object 14"/>
              <p:cNvGraphicFramePr>
                <a:graphicFrameLocks noChangeAspect="1"/>
              </p:cNvGraphicFramePr>
              <p:nvPr/>
            </p:nvGraphicFramePr>
            <p:xfrm>
              <a:off x="1941" y="2462"/>
              <a:ext cx="493" cy="2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0356" name="Equation" r:id="rId11" imgW="406080" imgH="228600" progId="Equation.3">
                      <p:embed/>
                    </p:oleObj>
                  </mc:Choice>
                  <mc:Fallback>
                    <p:oleObj name="Equation" r:id="rId11" imgW="406080" imgH="228600" progId="Equation.3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41" y="2462"/>
                            <a:ext cx="493" cy="27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7" name="Group 33"/>
              <p:cNvGrpSpPr>
                <a:grpSpLocks/>
              </p:cNvGrpSpPr>
              <p:nvPr/>
            </p:nvGrpSpPr>
            <p:grpSpPr bwMode="auto">
              <a:xfrm>
                <a:off x="5174" y="2382"/>
                <a:ext cx="460" cy="327"/>
                <a:chOff x="5174" y="1702"/>
                <a:chExt cx="460" cy="327"/>
              </a:xfrm>
            </p:grpSpPr>
            <p:sp>
              <p:nvSpPr>
                <p:cNvPr id="21534" name="Line 29"/>
                <p:cNvSpPr>
                  <a:spLocks noChangeShapeType="1"/>
                </p:cNvSpPr>
                <p:nvPr/>
              </p:nvSpPr>
              <p:spPr bwMode="auto">
                <a:xfrm>
                  <a:off x="5174" y="2028"/>
                  <a:ext cx="460" cy="0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1535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5250" y="1702"/>
                  <a:ext cx="333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 i="1" dirty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</a:t>
                  </a:r>
                  <a:r>
                    <a:rPr lang="en-US" sz="2800" i="1" baseline="-25000" dirty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a</a:t>
                  </a:r>
                  <a:endPara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endParaRPr>
                </a:p>
              </p:txBody>
            </p:sp>
          </p:grp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1285" y="2902"/>
              <a:ext cx="528" cy="332"/>
              <a:chOff x="1285" y="2222"/>
              <a:chExt cx="528" cy="332"/>
            </a:xfrm>
          </p:grpSpPr>
          <p:sp>
            <p:nvSpPr>
              <p:cNvPr id="21528" name="Text Box 31"/>
              <p:cNvSpPr txBox="1">
                <a:spLocks noChangeArrowheads="1"/>
              </p:cNvSpPr>
              <p:nvPr/>
            </p:nvSpPr>
            <p:spPr bwMode="auto">
              <a:xfrm>
                <a:off x="1285" y="2222"/>
                <a:ext cx="33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i="1" baseline="-25000" dirty="0">
                    <a:solidFill>
                      <a:srgbClr val="FF99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b</a:t>
                </a:r>
                <a:endParaRPr lang="en-US" sz="2400" i="1" dirty="0">
                  <a:solidFill>
                    <a:srgbClr val="FF99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sp>
            <p:nvSpPr>
              <p:cNvPr id="21529" name="Line 32"/>
              <p:cNvSpPr>
                <a:spLocks noChangeShapeType="1"/>
              </p:cNvSpPr>
              <p:nvPr/>
            </p:nvSpPr>
            <p:spPr bwMode="auto">
              <a:xfrm flipH="1">
                <a:off x="1353" y="2554"/>
                <a:ext cx="46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1527" name="Line 11"/>
            <p:cNvSpPr>
              <a:spLocks noChangeShapeType="1"/>
            </p:cNvSpPr>
            <p:nvPr/>
          </p:nvSpPr>
          <p:spPr bwMode="auto">
            <a:xfrm flipV="1">
              <a:off x="1462" y="3269"/>
              <a:ext cx="4033" cy="4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507" name="Object 19"/>
            <p:cNvGraphicFramePr>
              <a:graphicFrameLocks noChangeAspect="1"/>
            </p:cNvGraphicFramePr>
            <p:nvPr/>
          </p:nvGraphicFramePr>
          <p:xfrm>
            <a:off x="4690" y="2899"/>
            <a:ext cx="492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0357" name="Equation" r:id="rId13" imgW="431640" imgH="228600" progId="Equation.3">
                    <p:embed/>
                  </p:oleObj>
                </mc:Choice>
                <mc:Fallback>
                  <p:oleObj name="Equation" r:id="rId13" imgW="431640" imgH="22860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0" y="2899"/>
                          <a:ext cx="492" cy="26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8" name="Object 17"/>
            <p:cNvGraphicFramePr>
              <a:graphicFrameLocks noChangeAspect="1"/>
            </p:cNvGraphicFramePr>
            <p:nvPr/>
          </p:nvGraphicFramePr>
          <p:xfrm>
            <a:off x="4400" y="2889"/>
            <a:ext cx="272" cy="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0358" name="Equation" r:id="rId15" imgW="241200" imgH="228600" progId="Equation.3">
                    <p:embed/>
                  </p:oleObj>
                </mc:Choice>
                <mc:Fallback>
                  <p:oleObj name="Equation" r:id="rId15" imgW="241200" imgH="2286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0" y="2889"/>
                          <a:ext cx="272" cy="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159896" y="5276503"/>
            <a:ext cx="8332351" cy="82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e.g.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Type I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birefringent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phase matched LiNbO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aseline="-25000" dirty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=5.95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pm/V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L=1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=0.53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m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=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=1.06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m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(near degeneracy) 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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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2.24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=0.98 </a:t>
            </a: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39" name="Group 11"/>
          <p:cNvGrpSpPr>
            <a:grpSpLocks/>
          </p:cNvGrpSpPr>
          <p:nvPr/>
        </p:nvGrpSpPr>
        <p:grpSpPr bwMode="auto">
          <a:xfrm>
            <a:off x="1859513" y="6191051"/>
            <a:ext cx="4554449" cy="463364"/>
            <a:chOff x="957" y="3834"/>
            <a:chExt cx="2811" cy="248"/>
          </a:xfrm>
        </p:grpSpPr>
        <p:graphicFrame>
          <p:nvGraphicFramePr>
            <p:cNvPr id="4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9262860"/>
                </p:ext>
              </p:extLst>
            </p:nvPr>
          </p:nvGraphicFramePr>
          <p:xfrm>
            <a:off x="957" y="3834"/>
            <a:ext cx="1230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0359" name="Equation" r:id="rId17" imgW="1384200" imgH="266400" progId="Equation.3">
                    <p:embed/>
                  </p:oleObj>
                </mc:Choice>
                <mc:Fallback>
                  <p:oleObj name="Equation" r:id="rId17" imgW="138420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7" y="3834"/>
                          <a:ext cx="1230" cy="2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Text Box 10"/>
            <p:cNvSpPr txBox="1">
              <a:spLocks noChangeArrowheads="1"/>
            </p:cNvSpPr>
            <p:nvPr/>
          </p:nvSpPr>
          <p:spPr bwMode="auto">
            <a:xfrm>
              <a:off x="2181" y="3849"/>
              <a:ext cx="158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quite a modest intensity!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7" grpId="0" animBg="1"/>
      <p:bldP spid="24596" grpId="0"/>
      <p:bldP spid="24598" grpId="0" animBg="1"/>
      <p:bldP spid="24604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669161" y="232788"/>
            <a:ext cx="3785011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Singly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Resonant OPO (SRO)</a:t>
            </a: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36184" y="835025"/>
            <a:ext cx="8881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Cavity is resonant at only one frequency, usually the desired signal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1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R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P IconicSymbolsA" pitchFamily="2" charset="2"/>
              </a:rPr>
              <a:t>0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241289"/>
              </p:ext>
            </p:extLst>
          </p:nvPr>
        </p:nvGraphicFramePr>
        <p:xfrm>
          <a:off x="253258" y="1400783"/>
          <a:ext cx="8261350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19" name="Equation" r:id="rId4" imgW="5524200" imgH="1091880" progId="Equation.3">
                  <p:embed/>
                </p:oleObj>
              </mc:Choice>
              <mc:Fallback>
                <p:oleObj name="Equation" r:id="rId4" imgW="552420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258" y="1400783"/>
                        <a:ext cx="8261350" cy="163195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7626485" y="1517515"/>
            <a:ext cx="651753" cy="1556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7453008" y="1841770"/>
            <a:ext cx="651753" cy="1556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549002"/>
              </p:ext>
            </p:extLst>
          </p:nvPr>
        </p:nvGraphicFramePr>
        <p:xfrm>
          <a:off x="0" y="3116343"/>
          <a:ext cx="5576284" cy="6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20" name="Equation" r:id="rId6" imgW="3809880" imgH="431640" progId="Equation.3">
                  <p:embed/>
                </p:oleObj>
              </mc:Choice>
              <mc:Fallback>
                <p:oleObj name="Equation" r:id="rId6" imgW="3809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16343"/>
                        <a:ext cx="5576284" cy="632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55551" y="3132307"/>
            <a:ext cx="2396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Threshold much higher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 SRO than for DRO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437136" y="3778638"/>
            <a:ext cx="71134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e.g. 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threshold for the previously discussed LiNbO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case is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1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MW/cm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36184" y="4306828"/>
            <a:ext cx="36567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Stability of Singly Resonant OPO</a:t>
            </a:r>
          </a:p>
        </p:txBody>
      </p:sp>
      <p:grpSp>
        <p:nvGrpSpPr>
          <p:cNvPr id="26" name="Group 20"/>
          <p:cNvGrpSpPr>
            <a:grpSpLocks/>
          </p:cNvGrpSpPr>
          <p:nvPr/>
        </p:nvGrpSpPr>
        <p:grpSpPr bwMode="auto">
          <a:xfrm>
            <a:off x="66675" y="4742878"/>
            <a:ext cx="5453063" cy="2065338"/>
            <a:chOff x="87" y="2681"/>
            <a:chExt cx="3435" cy="1301"/>
          </a:xfrm>
        </p:grpSpPr>
        <p:pic>
          <p:nvPicPr>
            <p:cNvPr id="27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 l="11299" r="19780" b="21419"/>
            <a:stretch>
              <a:fillRect/>
            </a:stretch>
          </p:blipFill>
          <p:spPr bwMode="auto">
            <a:xfrm>
              <a:off x="272" y="2766"/>
              <a:ext cx="2941" cy="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331" y="3435"/>
              <a:ext cx="2953" cy="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331" y="2681"/>
              <a:ext cx="0" cy="7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331" y="3821"/>
              <a:ext cx="2880" cy="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1" name="Object 13"/>
            <p:cNvGraphicFramePr>
              <a:graphicFrameLocks noChangeAspect="1"/>
            </p:cNvGraphicFramePr>
            <p:nvPr/>
          </p:nvGraphicFramePr>
          <p:xfrm>
            <a:off x="3248" y="3230"/>
            <a:ext cx="274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1321" name="Equation" r:id="rId9" imgW="215640" imgH="228600" progId="Equation.3">
                    <p:embed/>
                  </p:oleObj>
                </mc:Choice>
                <mc:Fallback>
                  <p:oleObj name="Equation" r:id="rId9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8" y="3230"/>
                          <a:ext cx="274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14"/>
            <p:cNvGraphicFramePr>
              <a:graphicFrameLocks noChangeAspect="1"/>
            </p:cNvGraphicFramePr>
            <p:nvPr/>
          </p:nvGraphicFramePr>
          <p:xfrm>
            <a:off x="3197" y="3661"/>
            <a:ext cx="274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1322" name="Equation" r:id="rId11" imgW="215640" imgH="228600" progId="Equation.3">
                    <p:embed/>
                  </p:oleObj>
                </mc:Choice>
                <mc:Fallback>
                  <p:oleObj name="Equation" r:id="rId11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7" y="3661"/>
                          <a:ext cx="274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15"/>
            <p:cNvSpPr>
              <a:spLocks noChangeShapeType="1"/>
            </p:cNvSpPr>
            <p:nvPr/>
          </p:nvSpPr>
          <p:spPr bwMode="auto">
            <a:xfrm flipV="1">
              <a:off x="1754" y="2775"/>
              <a:ext cx="10" cy="100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87" y="2845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sym typeface="Symbol" pitchFamily="18" charset="2"/>
                </a:rPr>
                <a:t></a:t>
              </a:r>
            </a:p>
          </p:txBody>
        </p:sp>
      </p:grp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624986" y="4706938"/>
            <a:ext cx="316849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If the cavity drifts, the output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frequency drifts with it, no large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mode hops occur. Frequency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hops will be just the mode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eparation.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4" grpId="0"/>
      <p:bldP spid="25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624142" y="112452"/>
            <a:ext cx="1885453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Output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00050" y="661988"/>
            <a:ext cx="7576113" cy="140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At threshold, gain=loss.</a:t>
            </a:r>
          </a:p>
          <a:p>
            <a:pPr>
              <a:lnSpc>
                <a:spcPct val="115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&gt;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input photons in excess of threshold are converted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into output</a:t>
            </a: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15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signal and idler photons</a:t>
            </a:r>
          </a:p>
          <a:p>
            <a:pPr>
              <a:lnSpc>
                <a:spcPct val="115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One pump photon is converted into one signal and one idler photon.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92075" y="3381375"/>
            <a:ext cx="741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How much comes out of OPO depends on the mirror transmission coefficients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38908" y="2188080"/>
            <a:ext cx="7902575" cy="744065"/>
            <a:chOff x="179" y="1512"/>
            <a:chExt cx="5368" cy="574"/>
          </a:xfrm>
        </p:grpSpPr>
        <p:graphicFrame>
          <p:nvGraphicFramePr>
            <p:cNvPr id="24582" name="Object 10"/>
            <p:cNvGraphicFramePr>
              <a:graphicFrameLocks noChangeAspect="1"/>
            </p:cNvGraphicFramePr>
            <p:nvPr/>
          </p:nvGraphicFramePr>
          <p:xfrm>
            <a:off x="179" y="1569"/>
            <a:ext cx="2690" cy="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400" name="Equation" r:id="rId4" imgW="2247840" imgH="431640" progId="Equation.3">
                    <p:embed/>
                  </p:oleObj>
                </mc:Choice>
                <mc:Fallback>
                  <p:oleObj name="Equation" r:id="rId4" imgW="2247840" imgH="43164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" y="1569"/>
                          <a:ext cx="2690" cy="5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2071720"/>
                </p:ext>
              </p:extLst>
            </p:nvPr>
          </p:nvGraphicFramePr>
          <p:xfrm>
            <a:off x="3095" y="1512"/>
            <a:ext cx="2452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401" name="Equation" r:id="rId6" imgW="1993680" imgH="431640" progId="Equation.3">
                    <p:embed/>
                  </p:oleObj>
                </mc:Choice>
                <mc:Fallback>
                  <p:oleObj name="Equation" r:id="rId6" imgW="1993680" imgH="43164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95" y="1512"/>
                          <a:ext cx="2452" cy="5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0" y="4117975"/>
            <a:ext cx="8361363" cy="2451100"/>
            <a:chOff x="0" y="2594"/>
            <a:chExt cx="5267" cy="1544"/>
          </a:xfrm>
        </p:grpSpPr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>
              <a:off x="628" y="2662"/>
              <a:ext cx="0" cy="12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 rot="5400000">
              <a:off x="2253" y="2192"/>
              <a:ext cx="10" cy="33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4578" name="Object 15"/>
            <p:cNvGraphicFramePr>
              <a:graphicFrameLocks noChangeAspect="1"/>
            </p:cNvGraphicFramePr>
            <p:nvPr/>
          </p:nvGraphicFramePr>
          <p:xfrm>
            <a:off x="3963" y="3681"/>
            <a:ext cx="567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402" name="Equation" r:id="rId8" imgW="393480" imgH="228600" progId="Equation.3">
                    <p:embed/>
                  </p:oleObj>
                </mc:Choice>
                <mc:Fallback>
                  <p:oleObj name="Equation" r:id="rId8" imgW="393480" imgH="2286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3" y="3681"/>
                          <a:ext cx="567" cy="3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91" name="Line 16"/>
            <p:cNvSpPr>
              <a:spLocks noChangeShapeType="1"/>
            </p:cNvSpPr>
            <p:nvPr/>
          </p:nvSpPr>
          <p:spPr bwMode="auto">
            <a:xfrm flipV="1">
              <a:off x="1707" y="2680"/>
              <a:ext cx="1969" cy="116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4579" name="Object 17"/>
            <p:cNvGraphicFramePr>
              <a:graphicFrameLocks noChangeAspect="1"/>
            </p:cNvGraphicFramePr>
            <p:nvPr/>
          </p:nvGraphicFramePr>
          <p:xfrm>
            <a:off x="1385" y="3869"/>
            <a:ext cx="598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403" name="Equation" r:id="rId10" imgW="507960" imgH="228600" progId="Equation.3">
                    <p:embed/>
                  </p:oleObj>
                </mc:Choice>
                <mc:Fallback>
                  <p:oleObj name="Equation" r:id="rId10" imgW="507960" imgH="22860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5" y="3869"/>
                          <a:ext cx="598" cy="2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0" name="Object 18"/>
            <p:cNvGraphicFramePr>
              <a:graphicFrameLocks noChangeAspect="1"/>
            </p:cNvGraphicFramePr>
            <p:nvPr/>
          </p:nvGraphicFramePr>
          <p:xfrm>
            <a:off x="0" y="2594"/>
            <a:ext cx="585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404" name="Equation" r:id="rId12" imgW="406080" imgH="228600" progId="Equation.3">
                    <p:embed/>
                  </p:oleObj>
                </mc:Choice>
                <mc:Fallback>
                  <p:oleObj name="Equation" r:id="rId12" imgW="406080" imgH="2286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2594"/>
                          <a:ext cx="585" cy="3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3325" y="2871"/>
              <a:ext cx="1942" cy="513"/>
              <a:chOff x="3325" y="2882"/>
              <a:chExt cx="1942" cy="513"/>
            </a:xfrm>
          </p:grpSpPr>
          <p:sp>
            <p:nvSpPr>
              <p:cNvPr id="24593" name="Text Box 19"/>
              <p:cNvSpPr txBox="1">
                <a:spLocks noChangeArrowheads="1"/>
              </p:cNvSpPr>
              <p:nvPr/>
            </p:nvSpPr>
            <p:spPr bwMode="auto">
              <a:xfrm>
                <a:off x="3325" y="2978"/>
                <a:ext cx="136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“slope efficiency” </a:t>
                </a:r>
              </a:p>
            </p:txBody>
          </p:sp>
          <p:graphicFrame>
            <p:nvGraphicFramePr>
              <p:cNvPr id="24581" name="Object 20"/>
              <p:cNvGraphicFramePr>
                <a:graphicFrameLocks noChangeAspect="1"/>
              </p:cNvGraphicFramePr>
              <p:nvPr/>
            </p:nvGraphicFramePr>
            <p:xfrm>
              <a:off x="4572" y="2882"/>
              <a:ext cx="695" cy="5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3405" name="Equation" r:id="rId14" imgW="583920" imgH="431640" progId="Equation.3">
                      <p:embed/>
                    </p:oleObj>
                  </mc:Choice>
                  <mc:Fallback>
                    <p:oleObj name="Equation" r:id="rId14" imgW="583920" imgH="431640" progId="Equation.3">
                      <p:embed/>
                      <p:pic>
                        <p:nvPicPr>
                          <p:cNvPr id="0" name="Object 2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72" y="2882"/>
                            <a:ext cx="695" cy="5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Text Box 4"/>
          <p:cNvSpPr txBox="1">
            <a:spLocks noChangeArrowheads="1"/>
          </p:cNvSpPr>
          <p:nvPr/>
        </p:nvSpPr>
        <p:spPr bwMode="auto">
          <a:xfrm>
            <a:off x="2734902" y="195719"/>
            <a:ext cx="3657411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Tuning of OPO</a:t>
            </a:r>
          </a:p>
        </p:txBody>
      </p:sp>
      <p:sp>
        <p:nvSpPr>
          <p:cNvPr id="25611" name="Text Box 5"/>
          <p:cNvSpPr txBox="1">
            <a:spLocks noChangeArrowheads="1"/>
          </p:cNvSpPr>
          <p:nvPr/>
        </p:nvSpPr>
        <p:spPr bwMode="auto">
          <a:xfrm>
            <a:off x="69850" y="936625"/>
            <a:ext cx="79752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Two approaches:   (1) angle tuning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2) temperature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tuning (relatively small – useful for fine tuning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74637" y="3091826"/>
            <a:ext cx="34058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Angle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Tuning (uniaxial crystal)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6740407" y="3241081"/>
            <a:ext cx="2220913" cy="1611313"/>
            <a:chOff x="216" y="2222"/>
            <a:chExt cx="1399" cy="1015"/>
          </a:xfrm>
        </p:grpSpPr>
        <p:pic>
          <p:nvPicPr>
            <p:cNvPr id="25628" name="Picture 2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6" y="2254"/>
              <a:ext cx="1399" cy="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29" name="Line 26"/>
            <p:cNvSpPr>
              <a:spLocks noChangeShapeType="1"/>
            </p:cNvSpPr>
            <p:nvPr/>
          </p:nvSpPr>
          <p:spPr bwMode="auto">
            <a:xfrm flipH="1">
              <a:off x="417" y="2904"/>
              <a:ext cx="408" cy="20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30" name="Text Box 27"/>
            <p:cNvSpPr txBox="1">
              <a:spLocks noChangeArrowheads="1"/>
            </p:cNvSpPr>
            <p:nvPr/>
          </p:nvSpPr>
          <p:spPr bwMode="auto">
            <a:xfrm>
              <a:off x="399" y="2763"/>
              <a:ext cx="19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x</a:t>
              </a:r>
            </a:p>
          </p:txBody>
        </p:sp>
        <p:sp>
          <p:nvSpPr>
            <p:cNvPr id="25631" name="Text Box 28"/>
            <p:cNvSpPr txBox="1">
              <a:spLocks noChangeArrowheads="1"/>
            </p:cNvSpPr>
            <p:nvPr/>
          </p:nvSpPr>
          <p:spPr bwMode="auto">
            <a:xfrm>
              <a:off x="1260" y="2933"/>
              <a:ext cx="188" cy="2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z</a:t>
              </a:r>
            </a:p>
          </p:txBody>
        </p:sp>
        <p:sp>
          <p:nvSpPr>
            <p:cNvPr id="25632" name="Text Box 29"/>
            <p:cNvSpPr txBox="1">
              <a:spLocks noChangeArrowheads="1"/>
            </p:cNvSpPr>
            <p:nvPr/>
          </p:nvSpPr>
          <p:spPr bwMode="auto">
            <a:xfrm>
              <a:off x="895" y="2222"/>
              <a:ext cx="196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y</a:t>
              </a:r>
            </a:p>
          </p:txBody>
        </p:sp>
        <p:sp>
          <p:nvSpPr>
            <p:cNvPr id="25633" name="Line 30"/>
            <p:cNvSpPr>
              <a:spLocks noChangeShapeType="1"/>
            </p:cNvSpPr>
            <p:nvPr/>
          </p:nvSpPr>
          <p:spPr bwMode="auto">
            <a:xfrm flipH="1" flipV="1">
              <a:off x="593" y="2499"/>
              <a:ext cx="263" cy="407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34" name="Line 31"/>
            <p:cNvSpPr>
              <a:spLocks noChangeShapeType="1"/>
            </p:cNvSpPr>
            <p:nvPr/>
          </p:nvSpPr>
          <p:spPr bwMode="auto">
            <a:xfrm flipH="1">
              <a:off x="418" y="2878"/>
              <a:ext cx="472" cy="23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35" name="Line 32"/>
            <p:cNvSpPr>
              <a:spLocks noChangeShapeType="1"/>
            </p:cNvSpPr>
            <p:nvPr/>
          </p:nvSpPr>
          <p:spPr bwMode="auto">
            <a:xfrm flipH="1">
              <a:off x="458" y="2917"/>
              <a:ext cx="440" cy="230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618" name="Text Box 8"/>
          <p:cNvSpPr txBox="1">
            <a:spLocks noChangeArrowheads="1"/>
          </p:cNvSpPr>
          <p:nvPr/>
        </p:nvSpPr>
        <p:spPr bwMode="auto">
          <a:xfrm>
            <a:off x="274637" y="3672834"/>
            <a:ext cx="619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e.g. 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764603" y="4071511"/>
            <a:ext cx="1534539" cy="442103"/>
            <a:chOff x="641" y="1242"/>
            <a:chExt cx="4059" cy="2410"/>
          </a:xfrm>
        </p:grpSpPr>
        <p:sp>
          <p:nvSpPr>
            <p:cNvPr id="25626" name="Freeform 11"/>
            <p:cNvSpPr>
              <a:spLocks/>
            </p:cNvSpPr>
            <p:nvPr/>
          </p:nvSpPr>
          <p:spPr bwMode="auto">
            <a:xfrm>
              <a:off x="641" y="1242"/>
              <a:ext cx="2649" cy="2410"/>
            </a:xfrm>
            <a:custGeom>
              <a:avLst/>
              <a:gdLst>
                <a:gd name="T0" fmla="*/ 12 w 2649"/>
                <a:gd name="T1" fmla="*/ 1130 h 2410"/>
                <a:gd name="T2" fmla="*/ 72 w 2649"/>
                <a:gd name="T3" fmla="*/ 833 h 2410"/>
                <a:gd name="T4" fmla="*/ 134 w 2649"/>
                <a:gd name="T5" fmla="*/ 558 h 2410"/>
                <a:gd name="T6" fmla="*/ 195 w 2649"/>
                <a:gd name="T7" fmla="*/ 326 h 2410"/>
                <a:gd name="T8" fmla="*/ 255 w 2649"/>
                <a:gd name="T9" fmla="*/ 149 h 2410"/>
                <a:gd name="T10" fmla="*/ 315 w 2649"/>
                <a:gd name="T11" fmla="*/ 36 h 2410"/>
                <a:gd name="T12" fmla="*/ 375 w 2649"/>
                <a:gd name="T13" fmla="*/ 0 h 2410"/>
                <a:gd name="T14" fmla="*/ 435 w 2649"/>
                <a:gd name="T15" fmla="*/ 36 h 2410"/>
                <a:gd name="T16" fmla="*/ 497 w 2649"/>
                <a:gd name="T17" fmla="*/ 149 h 2410"/>
                <a:gd name="T18" fmla="*/ 557 w 2649"/>
                <a:gd name="T19" fmla="*/ 326 h 2410"/>
                <a:gd name="T20" fmla="*/ 618 w 2649"/>
                <a:gd name="T21" fmla="*/ 558 h 2410"/>
                <a:gd name="T22" fmla="*/ 678 w 2649"/>
                <a:gd name="T23" fmla="*/ 833 h 2410"/>
                <a:gd name="T24" fmla="*/ 738 w 2649"/>
                <a:gd name="T25" fmla="*/ 1130 h 2410"/>
                <a:gd name="T26" fmla="*/ 800 w 2649"/>
                <a:gd name="T27" fmla="*/ 1431 h 2410"/>
                <a:gd name="T28" fmla="*/ 860 w 2649"/>
                <a:gd name="T29" fmla="*/ 1719 h 2410"/>
                <a:gd name="T30" fmla="*/ 920 w 2649"/>
                <a:gd name="T31" fmla="*/ 1973 h 2410"/>
                <a:gd name="T32" fmla="*/ 981 w 2649"/>
                <a:gd name="T33" fmla="*/ 2180 h 2410"/>
                <a:gd name="T34" fmla="*/ 1041 w 2649"/>
                <a:gd name="T35" fmla="*/ 2327 h 2410"/>
                <a:gd name="T36" fmla="*/ 1101 w 2649"/>
                <a:gd name="T37" fmla="*/ 2401 h 2410"/>
                <a:gd name="T38" fmla="*/ 1163 w 2649"/>
                <a:gd name="T39" fmla="*/ 2401 h 2410"/>
                <a:gd name="T40" fmla="*/ 1223 w 2649"/>
                <a:gd name="T41" fmla="*/ 2327 h 2410"/>
                <a:gd name="T42" fmla="*/ 1283 w 2649"/>
                <a:gd name="T43" fmla="*/ 2180 h 2410"/>
                <a:gd name="T44" fmla="*/ 1344 w 2649"/>
                <a:gd name="T45" fmla="*/ 1973 h 2410"/>
                <a:gd name="T46" fmla="*/ 1404 w 2649"/>
                <a:gd name="T47" fmla="*/ 1719 h 2410"/>
                <a:gd name="T48" fmla="*/ 1464 w 2649"/>
                <a:gd name="T49" fmla="*/ 1431 h 2410"/>
                <a:gd name="T50" fmla="*/ 1526 w 2649"/>
                <a:gd name="T51" fmla="*/ 1130 h 2410"/>
                <a:gd name="T52" fmla="*/ 1586 w 2649"/>
                <a:gd name="T53" fmla="*/ 833 h 2410"/>
                <a:gd name="T54" fmla="*/ 1646 w 2649"/>
                <a:gd name="T55" fmla="*/ 558 h 2410"/>
                <a:gd name="T56" fmla="*/ 1707 w 2649"/>
                <a:gd name="T57" fmla="*/ 326 h 2410"/>
                <a:gd name="T58" fmla="*/ 1767 w 2649"/>
                <a:gd name="T59" fmla="*/ 149 h 2410"/>
                <a:gd name="T60" fmla="*/ 1829 w 2649"/>
                <a:gd name="T61" fmla="*/ 36 h 2410"/>
                <a:gd name="T62" fmla="*/ 1889 w 2649"/>
                <a:gd name="T63" fmla="*/ 0 h 2410"/>
                <a:gd name="T64" fmla="*/ 1949 w 2649"/>
                <a:gd name="T65" fmla="*/ 36 h 2410"/>
                <a:gd name="T66" fmla="*/ 2009 w 2649"/>
                <a:gd name="T67" fmla="*/ 149 h 2410"/>
                <a:gd name="T68" fmla="*/ 2070 w 2649"/>
                <a:gd name="T69" fmla="*/ 326 h 2410"/>
                <a:gd name="T70" fmla="*/ 2130 w 2649"/>
                <a:gd name="T71" fmla="*/ 558 h 2410"/>
                <a:gd name="T72" fmla="*/ 2192 w 2649"/>
                <a:gd name="T73" fmla="*/ 833 h 2410"/>
                <a:gd name="T74" fmla="*/ 2252 w 2649"/>
                <a:gd name="T75" fmla="*/ 1130 h 2410"/>
                <a:gd name="T76" fmla="*/ 2312 w 2649"/>
                <a:gd name="T77" fmla="*/ 1431 h 2410"/>
                <a:gd name="T78" fmla="*/ 2372 w 2649"/>
                <a:gd name="T79" fmla="*/ 1719 h 2410"/>
                <a:gd name="T80" fmla="*/ 2432 w 2649"/>
                <a:gd name="T81" fmla="*/ 1973 h 2410"/>
                <a:gd name="T82" fmla="*/ 2495 w 2649"/>
                <a:gd name="T83" fmla="*/ 2180 h 2410"/>
                <a:gd name="T84" fmla="*/ 2555 w 2649"/>
                <a:gd name="T85" fmla="*/ 2327 h 2410"/>
                <a:gd name="T86" fmla="*/ 2615 w 2649"/>
                <a:gd name="T87" fmla="*/ 2401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27" name="Freeform 12"/>
            <p:cNvSpPr>
              <a:spLocks/>
            </p:cNvSpPr>
            <p:nvPr/>
          </p:nvSpPr>
          <p:spPr bwMode="auto">
            <a:xfrm>
              <a:off x="3287" y="2440"/>
              <a:ext cx="1413" cy="1212"/>
            </a:xfrm>
            <a:custGeom>
              <a:avLst/>
              <a:gdLst>
                <a:gd name="T0" fmla="*/ 0 w 1413"/>
                <a:gd name="T1" fmla="*/ 1212 h 1212"/>
                <a:gd name="T2" fmla="*/ 20 w 1413"/>
                <a:gd name="T3" fmla="*/ 1208 h 1212"/>
                <a:gd name="T4" fmla="*/ 41 w 1413"/>
                <a:gd name="T5" fmla="*/ 1194 h 1212"/>
                <a:gd name="T6" fmla="*/ 60 w 1413"/>
                <a:gd name="T7" fmla="*/ 1170 h 1212"/>
                <a:gd name="T8" fmla="*/ 81 w 1413"/>
                <a:gd name="T9" fmla="*/ 1138 h 1212"/>
                <a:gd name="T10" fmla="*/ 101 w 1413"/>
                <a:gd name="T11" fmla="*/ 1097 h 1212"/>
                <a:gd name="T12" fmla="*/ 122 w 1413"/>
                <a:gd name="T13" fmla="*/ 1049 h 1212"/>
                <a:gd name="T14" fmla="*/ 143 w 1413"/>
                <a:gd name="T15" fmla="*/ 994 h 1212"/>
                <a:gd name="T16" fmla="*/ 162 w 1413"/>
                <a:gd name="T17" fmla="*/ 933 h 1212"/>
                <a:gd name="T18" fmla="*/ 183 w 1413"/>
                <a:gd name="T19" fmla="*/ 867 h 1212"/>
                <a:gd name="T20" fmla="*/ 203 w 1413"/>
                <a:gd name="T21" fmla="*/ 796 h 1212"/>
                <a:gd name="T22" fmla="*/ 224 w 1413"/>
                <a:gd name="T23" fmla="*/ 723 h 1212"/>
                <a:gd name="T24" fmla="*/ 245 w 1413"/>
                <a:gd name="T25" fmla="*/ 648 h 1212"/>
                <a:gd name="T26" fmla="*/ 264 w 1413"/>
                <a:gd name="T27" fmla="*/ 572 h 1212"/>
                <a:gd name="T28" fmla="*/ 285 w 1413"/>
                <a:gd name="T29" fmla="*/ 497 h 1212"/>
                <a:gd name="T30" fmla="*/ 305 w 1413"/>
                <a:gd name="T31" fmla="*/ 424 h 1212"/>
                <a:gd name="T32" fmla="*/ 326 w 1413"/>
                <a:gd name="T33" fmla="*/ 353 h 1212"/>
                <a:gd name="T34" fmla="*/ 347 w 1413"/>
                <a:gd name="T35" fmla="*/ 287 h 1212"/>
                <a:gd name="T36" fmla="*/ 366 w 1413"/>
                <a:gd name="T37" fmla="*/ 226 h 1212"/>
                <a:gd name="T38" fmla="*/ 387 w 1413"/>
                <a:gd name="T39" fmla="*/ 171 h 1212"/>
                <a:gd name="T40" fmla="*/ 407 w 1413"/>
                <a:gd name="T41" fmla="*/ 123 h 1212"/>
                <a:gd name="T42" fmla="*/ 428 w 1413"/>
                <a:gd name="T43" fmla="*/ 82 h 1212"/>
                <a:gd name="T44" fmla="*/ 447 w 1413"/>
                <a:gd name="T45" fmla="*/ 50 h 1212"/>
                <a:gd name="T46" fmla="*/ 468 w 1413"/>
                <a:gd name="T47" fmla="*/ 26 h 1212"/>
                <a:gd name="T48" fmla="*/ 489 w 1413"/>
                <a:gd name="T49" fmla="*/ 12 h 1212"/>
                <a:gd name="T50" fmla="*/ 544 w 1413"/>
                <a:gd name="T51" fmla="*/ 0 h 1212"/>
                <a:gd name="T52" fmla="*/ 1413 w 1413"/>
                <a:gd name="T53" fmla="*/ 0 h 12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13"/>
                <a:gd name="T82" fmla="*/ 0 h 1212"/>
                <a:gd name="T83" fmla="*/ 1413 w 1413"/>
                <a:gd name="T84" fmla="*/ 1212 h 12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13" h="1212">
                  <a:moveTo>
                    <a:pt x="0" y="1212"/>
                  </a:moveTo>
                  <a:lnTo>
                    <a:pt x="20" y="1208"/>
                  </a:lnTo>
                  <a:lnTo>
                    <a:pt x="41" y="1194"/>
                  </a:lnTo>
                  <a:lnTo>
                    <a:pt x="60" y="1170"/>
                  </a:lnTo>
                  <a:lnTo>
                    <a:pt x="81" y="1138"/>
                  </a:lnTo>
                  <a:lnTo>
                    <a:pt x="101" y="1097"/>
                  </a:lnTo>
                  <a:lnTo>
                    <a:pt x="122" y="1049"/>
                  </a:lnTo>
                  <a:lnTo>
                    <a:pt x="143" y="994"/>
                  </a:lnTo>
                  <a:lnTo>
                    <a:pt x="162" y="933"/>
                  </a:lnTo>
                  <a:lnTo>
                    <a:pt x="183" y="867"/>
                  </a:lnTo>
                  <a:lnTo>
                    <a:pt x="203" y="796"/>
                  </a:lnTo>
                  <a:lnTo>
                    <a:pt x="224" y="723"/>
                  </a:lnTo>
                  <a:lnTo>
                    <a:pt x="245" y="648"/>
                  </a:lnTo>
                  <a:lnTo>
                    <a:pt x="264" y="572"/>
                  </a:lnTo>
                  <a:lnTo>
                    <a:pt x="285" y="497"/>
                  </a:lnTo>
                  <a:lnTo>
                    <a:pt x="305" y="424"/>
                  </a:lnTo>
                  <a:lnTo>
                    <a:pt x="326" y="353"/>
                  </a:lnTo>
                  <a:lnTo>
                    <a:pt x="347" y="287"/>
                  </a:lnTo>
                  <a:lnTo>
                    <a:pt x="366" y="226"/>
                  </a:lnTo>
                  <a:lnTo>
                    <a:pt x="387" y="171"/>
                  </a:lnTo>
                  <a:lnTo>
                    <a:pt x="407" y="123"/>
                  </a:lnTo>
                  <a:lnTo>
                    <a:pt x="428" y="82"/>
                  </a:lnTo>
                  <a:lnTo>
                    <a:pt x="447" y="50"/>
                  </a:lnTo>
                  <a:lnTo>
                    <a:pt x="468" y="26"/>
                  </a:lnTo>
                  <a:lnTo>
                    <a:pt x="489" y="12"/>
                  </a:lnTo>
                  <a:lnTo>
                    <a:pt x="544" y="0"/>
                  </a:lnTo>
                  <a:lnTo>
                    <a:pt x="1413" y="0"/>
                  </a:ln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407897" y="3900027"/>
            <a:ext cx="1181608" cy="345714"/>
            <a:chOff x="641" y="1242"/>
            <a:chExt cx="4059" cy="2410"/>
          </a:xfrm>
        </p:grpSpPr>
        <p:sp>
          <p:nvSpPr>
            <p:cNvPr id="25624" name="Freeform 14"/>
            <p:cNvSpPr>
              <a:spLocks/>
            </p:cNvSpPr>
            <p:nvPr/>
          </p:nvSpPr>
          <p:spPr bwMode="auto">
            <a:xfrm>
              <a:off x="641" y="1242"/>
              <a:ext cx="2649" cy="2410"/>
            </a:xfrm>
            <a:custGeom>
              <a:avLst/>
              <a:gdLst>
                <a:gd name="T0" fmla="*/ 12 w 2649"/>
                <a:gd name="T1" fmla="*/ 1130 h 2410"/>
                <a:gd name="T2" fmla="*/ 72 w 2649"/>
                <a:gd name="T3" fmla="*/ 833 h 2410"/>
                <a:gd name="T4" fmla="*/ 134 w 2649"/>
                <a:gd name="T5" fmla="*/ 558 h 2410"/>
                <a:gd name="T6" fmla="*/ 195 w 2649"/>
                <a:gd name="T7" fmla="*/ 326 h 2410"/>
                <a:gd name="T8" fmla="*/ 255 w 2649"/>
                <a:gd name="T9" fmla="*/ 149 h 2410"/>
                <a:gd name="T10" fmla="*/ 315 w 2649"/>
                <a:gd name="T11" fmla="*/ 36 h 2410"/>
                <a:gd name="T12" fmla="*/ 375 w 2649"/>
                <a:gd name="T13" fmla="*/ 0 h 2410"/>
                <a:gd name="T14" fmla="*/ 435 w 2649"/>
                <a:gd name="T15" fmla="*/ 36 h 2410"/>
                <a:gd name="T16" fmla="*/ 497 w 2649"/>
                <a:gd name="T17" fmla="*/ 149 h 2410"/>
                <a:gd name="T18" fmla="*/ 557 w 2649"/>
                <a:gd name="T19" fmla="*/ 326 h 2410"/>
                <a:gd name="T20" fmla="*/ 618 w 2649"/>
                <a:gd name="T21" fmla="*/ 558 h 2410"/>
                <a:gd name="T22" fmla="*/ 678 w 2649"/>
                <a:gd name="T23" fmla="*/ 833 h 2410"/>
                <a:gd name="T24" fmla="*/ 738 w 2649"/>
                <a:gd name="T25" fmla="*/ 1130 h 2410"/>
                <a:gd name="T26" fmla="*/ 800 w 2649"/>
                <a:gd name="T27" fmla="*/ 1431 h 2410"/>
                <a:gd name="T28" fmla="*/ 860 w 2649"/>
                <a:gd name="T29" fmla="*/ 1719 h 2410"/>
                <a:gd name="T30" fmla="*/ 920 w 2649"/>
                <a:gd name="T31" fmla="*/ 1973 h 2410"/>
                <a:gd name="T32" fmla="*/ 981 w 2649"/>
                <a:gd name="T33" fmla="*/ 2180 h 2410"/>
                <a:gd name="T34" fmla="*/ 1041 w 2649"/>
                <a:gd name="T35" fmla="*/ 2327 h 2410"/>
                <a:gd name="T36" fmla="*/ 1101 w 2649"/>
                <a:gd name="T37" fmla="*/ 2401 h 2410"/>
                <a:gd name="T38" fmla="*/ 1163 w 2649"/>
                <a:gd name="T39" fmla="*/ 2401 h 2410"/>
                <a:gd name="T40" fmla="*/ 1223 w 2649"/>
                <a:gd name="T41" fmla="*/ 2327 h 2410"/>
                <a:gd name="T42" fmla="*/ 1283 w 2649"/>
                <a:gd name="T43" fmla="*/ 2180 h 2410"/>
                <a:gd name="T44" fmla="*/ 1344 w 2649"/>
                <a:gd name="T45" fmla="*/ 1973 h 2410"/>
                <a:gd name="T46" fmla="*/ 1404 w 2649"/>
                <a:gd name="T47" fmla="*/ 1719 h 2410"/>
                <a:gd name="T48" fmla="*/ 1464 w 2649"/>
                <a:gd name="T49" fmla="*/ 1431 h 2410"/>
                <a:gd name="T50" fmla="*/ 1526 w 2649"/>
                <a:gd name="T51" fmla="*/ 1130 h 2410"/>
                <a:gd name="T52" fmla="*/ 1586 w 2649"/>
                <a:gd name="T53" fmla="*/ 833 h 2410"/>
                <a:gd name="T54" fmla="*/ 1646 w 2649"/>
                <a:gd name="T55" fmla="*/ 558 h 2410"/>
                <a:gd name="T56" fmla="*/ 1707 w 2649"/>
                <a:gd name="T57" fmla="*/ 326 h 2410"/>
                <a:gd name="T58" fmla="*/ 1767 w 2649"/>
                <a:gd name="T59" fmla="*/ 149 h 2410"/>
                <a:gd name="T60" fmla="*/ 1829 w 2649"/>
                <a:gd name="T61" fmla="*/ 36 h 2410"/>
                <a:gd name="T62" fmla="*/ 1889 w 2649"/>
                <a:gd name="T63" fmla="*/ 0 h 2410"/>
                <a:gd name="T64" fmla="*/ 1949 w 2649"/>
                <a:gd name="T65" fmla="*/ 36 h 2410"/>
                <a:gd name="T66" fmla="*/ 2009 w 2649"/>
                <a:gd name="T67" fmla="*/ 149 h 2410"/>
                <a:gd name="T68" fmla="*/ 2070 w 2649"/>
                <a:gd name="T69" fmla="*/ 326 h 2410"/>
                <a:gd name="T70" fmla="*/ 2130 w 2649"/>
                <a:gd name="T71" fmla="*/ 558 h 2410"/>
                <a:gd name="T72" fmla="*/ 2192 w 2649"/>
                <a:gd name="T73" fmla="*/ 833 h 2410"/>
                <a:gd name="T74" fmla="*/ 2252 w 2649"/>
                <a:gd name="T75" fmla="*/ 1130 h 2410"/>
                <a:gd name="T76" fmla="*/ 2312 w 2649"/>
                <a:gd name="T77" fmla="*/ 1431 h 2410"/>
                <a:gd name="T78" fmla="*/ 2372 w 2649"/>
                <a:gd name="T79" fmla="*/ 1719 h 2410"/>
                <a:gd name="T80" fmla="*/ 2432 w 2649"/>
                <a:gd name="T81" fmla="*/ 1973 h 2410"/>
                <a:gd name="T82" fmla="*/ 2495 w 2649"/>
                <a:gd name="T83" fmla="*/ 2180 h 2410"/>
                <a:gd name="T84" fmla="*/ 2555 w 2649"/>
                <a:gd name="T85" fmla="*/ 2327 h 2410"/>
                <a:gd name="T86" fmla="*/ 2615 w 2649"/>
                <a:gd name="T87" fmla="*/ 2401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25" name="Freeform 15"/>
            <p:cNvSpPr>
              <a:spLocks/>
            </p:cNvSpPr>
            <p:nvPr/>
          </p:nvSpPr>
          <p:spPr bwMode="auto">
            <a:xfrm>
              <a:off x="3287" y="2440"/>
              <a:ext cx="1413" cy="1212"/>
            </a:xfrm>
            <a:custGeom>
              <a:avLst/>
              <a:gdLst>
                <a:gd name="T0" fmla="*/ 0 w 1413"/>
                <a:gd name="T1" fmla="*/ 1212 h 1212"/>
                <a:gd name="T2" fmla="*/ 20 w 1413"/>
                <a:gd name="T3" fmla="*/ 1208 h 1212"/>
                <a:gd name="T4" fmla="*/ 41 w 1413"/>
                <a:gd name="T5" fmla="*/ 1194 h 1212"/>
                <a:gd name="T6" fmla="*/ 60 w 1413"/>
                <a:gd name="T7" fmla="*/ 1170 h 1212"/>
                <a:gd name="T8" fmla="*/ 81 w 1413"/>
                <a:gd name="T9" fmla="*/ 1138 h 1212"/>
                <a:gd name="T10" fmla="*/ 101 w 1413"/>
                <a:gd name="T11" fmla="*/ 1097 h 1212"/>
                <a:gd name="T12" fmla="*/ 122 w 1413"/>
                <a:gd name="T13" fmla="*/ 1049 h 1212"/>
                <a:gd name="T14" fmla="*/ 143 w 1413"/>
                <a:gd name="T15" fmla="*/ 994 h 1212"/>
                <a:gd name="T16" fmla="*/ 162 w 1413"/>
                <a:gd name="T17" fmla="*/ 933 h 1212"/>
                <a:gd name="T18" fmla="*/ 183 w 1413"/>
                <a:gd name="T19" fmla="*/ 867 h 1212"/>
                <a:gd name="T20" fmla="*/ 203 w 1413"/>
                <a:gd name="T21" fmla="*/ 796 h 1212"/>
                <a:gd name="T22" fmla="*/ 224 w 1413"/>
                <a:gd name="T23" fmla="*/ 723 h 1212"/>
                <a:gd name="T24" fmla="*/ 245 w 1413"/>
                <a:gd name="T25" fmla="*/ 648 h 1212"/>
                <a:gd name="T26" fmla="*/ 264 w 1413"/>
                <a:gd name="T27" fmla="*/ 572 h 1212"/>
                <a:gd name="T28" fmla="*/ 285 w 1413"/>
                <a:gd name="T29" fmla="*/ 497 h 1212"/>
                <a:gd name="T30" fmla="*/ 305 w 1413"/>
                <a:gd name="T31" fmla="*/ 424 h 1212"/>
                <a:gd name="T32" fmla="*/ 326 w 1413"/>
                <a:gd name="T33" fmla="*/ 353 h 1212"/>
                <a:gd name="T34" fmla="*/ 347 w 1413"/>
                <a:gd name="T35" fmla="*/ 287 h 1212"/>
                <a:gd name="T36" fmla="*/ 366 w 1413"/>
                <a:gd name="T37" fmla="*/ 226 h 1212"/>
                <a:gd name="T38" fmla="*/ 387 w 1413"/>
                <a:gd name="T39" fmla="*/ 171 h 1212"/>
                <a:gd name="T40" fmla="*/ 407 w 1413"/>
                <a:gd name="T41" fmla="*/ 123 h 1212"/>
                <a:gd name="T42" fmla="*/ 428 w 1413"/>
                <a:gd name="T43" fmla="*/ 82 h 1212"/>
                <a:gd name="T44" fmla="*/ 447 w 1413"/>
                <a:gd name="T45" fmla="*/ 50 h 1212"/>
                <a:gd name="T46" fmla="*/ 468 w 1413"/>
                <a:gd name="T47" fmla="*/ 26 h 1212"/>
                <a:gd name="T48" fmla="*/ 489 w 1413"/>
                <a:gd name="T49" fmla="*/ 12 h 1212"/>
                <a:gd name="T50" fmla="*/ 544 w 1413"/>
                <a:gd name="T51" fmla="*/ 0 h 1212"/>
                <a:gd name="T52" fmla="*/ 1413 w 1413"/>
                <a:gd name="T53" fmla="*/ 0 h 12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13"/>
                <a:gd name="T82" fmla="*/ 0 h 1212"/>
                <a:gd name="T83" fmla="*/ 1413 w 1413"/>
                <a:gd name="T84" fmla="*/ 1212 h 12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13" h="1212">
                  <a:moveTo>
                    <a:pt x="0" y="1212"/>
                  </a:moveTo>
                  <a:lnTo>
                    <a:pt x="20" y="1208"/>
                  </a:lnTo>
                  <a:lnTo>
                    <a:pt x="41" y="1194"/>
                  </a:lnTo>
                  <a:lnTo>
                    <a:pt x="60" y="1170"/>
                  </a:lnTo>
                  <a:lnTo>
                    <a:pt x="81" y="1138"/>
                  </a:lnTo>
                  <a:lnTo>
                    <a:pt x="101" y="1097"/>
                  </a:lnTo>
                  <a:lnTo>
                    <a:pt x="122" y="1049"/>
                  </a:lnTo>
                  <a:lnTo>
                    <a:pt x="143" y="994"/>
                  </a:lnTo>
                  <a:lnTo>
                    <a:pt x="162" y="933"/>
                  </a:lnTo>
                  <a:lnTo>
                    <a:pt x="183" y="867"/>
                  </a:lnTo>
                  <a:lnTo>
                    <a:pt x="203" y="796"/>
                  </a:lnTo>
                  <a:lnTo>
                    <a:pt x="224" y="723"/>
                  </a:lnTo>
                  <a:lnTo>
                    <a:pt x="245" y="648"/>
                  </a:lnTo>
                  <a:lnTo>
                    <a:pt x="264" y="572"/>
                  </a:lnTo>
                  <a:lnTo>
                    <a:pt x="285" y="497"/>
                  </a:lnTo>
                  <a:lnTo>
                    <a:pt x="305" y="424"/>
                  </a:lnTo>
                  <a:lnTo>
                    <a:pt x="326" y="353"/>
                  </a:lnTo>
                  <a:lnTo>
                    <a:pt x="347" y="287"/>
                  </a:lnTo>
                  <a:lnTo>
                    <a:pt x="366" y="226"/>
                  </a:lnTo>
                  <a:lnTo>
                    <a:pt x="387" y="171"/>
                  </a:lnTo>
                  <a:lnTo>
                    <a:pt x="407" y="123"/>
                  </a:lnTo>
                  <a:lnTo>
                    <a:pt x="428" y="82"/>
                  </a:lnTo>
                  <a:lnTo>
                    <a:pt x="447" y="50"/>
                  </a:lnTo>
                  <a:lnTo>
                    <a:pt x="468" y="26"/>
                  </a:lnTo>
                  <a:lnTo>
                    <a:pt x="489" y="12"/>
                  </a:lnTo>
                  <a:lnTo>
                    <a:pt x="544" y="0"/>
                  </a:lnTo>
                  <a:lnTo>
                    <a:pt x="1413" y="0"/>
                  </a:ln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979439" y="3550777"/>
            <a:ext cx="1416117" cy="347967"/>
            <a:chOff x="641" y="1242"/>
            <a:chExt cx="4059" cy="2410"/>
          </a:xfrm>
        </p:grpSpPr>
        <p:sp>
          <p:nvSpPr>
            <p:cNvPr id="25622" name="Freeform 17"/>
            <p:cNvSpPr>
              <a:spLocks/>
            </p:cNvSpPr>
            <p:nvPr/>
          </p:nvSpPr>
          <p:spPr bwMode="auto">
            <a:xfrm>
              <a:off x="641" y="1242"/>
              <a:ext cx="2649" cy="2410"/>
            </a:xfrm>
            <a:custGeom>
              <a:avLst/>
              <a:gdLst>
                <a:gd name="T0" fmla="*/ 12 w 2649"/>
                <a:gd name="T1" fmla="*/ 1130 h 2410"/>
                <a:gd name="T2" fmla="*/ 72 w 2649"/>
                <a:gd name="T3" fmla="*/ 833 h 2410"/>
                <a:gd name="T4" fmla="*/ 134 w 2649"/>
                <a:gd name="T5" fmla="*/ 558 h 2410"/>
                <a:gd name="T6" fmla="*/ 195 w 2649"/>
                <a:gd name="T7" fmla="*/ 326 h 2410"/>
                <a:gd name="T8" fmla="*/ 255 w 2649"/>
                <a:gd name="T9" fmla="*/ 149 h 2410"/>
                <a:gd name="T10" fmla="*/ 315 w 2649"/>
                <a:gd name="T11" fmla="*/ 36 h 2410"/>
                <a:gd name="T12" fmla="*/ 375 w 2649"/>
                <a:gd name="T13" fmla="*/ 0 h 2410"/>
                <a:gd name="T14" fmla="*/ 435 w 2649"/>
                <a:gd name="T15" fmla="*/ 36 h 2410"/>
                <a:gd name="T16" fmla="*/ 497 w 2649"/>
                <a:gd name="T17" fmla="*/ 149 h 2410"/>
                <a:gd name="T18" fmla="*/ 557 w 2649"/>
                <a:gd name="T19" fmla="*/ 326 h 2410"/>
                <a:gd name="T20" fmla="*/ 618 w 2649"/>
                <a:gd name="T21" fmla="*/ 558 h 2410"/>
                <a:gd name="T22" fmla="*/ 678 w 2649"/>
                <a:gd name="T23" fmla="*/ 833 h 2410"/>
                <a:gd name="T24" fmla="*/ 738 w 2649"/>
                <a:gd name="T25" fmla="*/ 1130 h 2410"/>
                <a:gd name="T26" fmla="*/ 800 w 2649"/>
                <a:gd name="T27" fmla="*/ 1431 h 2410"/>
                <a:gd name="T28" fmla="*/ 860 w 2649"/>
                <a:gd name="T29" fmla="*/ 1719 h 2410"/>
                <a:gd name="T30" fmla="*/ 920 w 2649"/>
                <a:gd name="T31" fmla="*/ 1973 h 2410"/>
                <a:gd name="T32" fmla="*/ 981 w 2649"/>
                <a:gd name="T33" fmla="*/ 2180 h 2410"/>
                <a:gd name="T34" fmla="*/ 1041 w 2649"/>
                <a:gd name="T35" fmla="*/ 2327 h 2410"/>
                <a:gd name="T36" fmla="*/ 1101 w 2649"/>
                <a:gd name="T37" fmla="*/ 2401 h 2410"/>
                <a:gd name="T38" fmla="*/ 1163 w 2649"/>
                <a:gd name="T39" fmla="*/ 2401 h 2410"/>
                <a:gd name="T40" fmla="*/ 1223 w 2649"/>
                <a:gd name="T41" fmla="*/ 2327 h 2410"/>
                <a:gd name="T42" fmla="*/ 1283 w 2649"/>
                <a:gd name="T43" fmla="*/ 2180 h 2410"/>
                <a:gd name="T44" fmla="*/ 1344 w 2649"/>
                <a:gd name="T45" fmla="*/ 1973 h 2410"/>
                <a:gd name="T46" fmla="*/ 1404 w 2649"/>
                <a:gd name="T47" fmla="*/ 1719 h 2410"/>
                <a:gd name="T48" fmla="*/ 1464 w 2649"/>
                <a:gd name="T49" fmla="*/ 1431 h 2410"/>
                <a:gd name="T50" fmla="*/ 1526 w 2649"/>
                <a:gd name="T51" fmla="*/ 1130 h 2410"/>
                <a:gd name="T52" fmla="*/ 1586 w 2649"/>
                <a:gd name="T53" fmla="*/ 833 h 2410"/>
                <a:gd name="T54" fmla="*/ 1646 w 2649"/>
                <a:gd name="T55" fmla="*/ 558 h 2410"/>
                <a:gd name="T56" fmla="*/ 1707 w 2649"/>
                <a:gd name="T57" fmla="*/ 326 h 2410"/>
                <a:gd name="T58" fmla="*/ 1767 w 2649"/>
                <a:gd name="T59" fmla="*/ 149 h 2410"/>
                <a:gd name="T60" fmla="*/ 1829 w 2649"/>
                <a:gd name="T61" fmla="*/ 36 h 2410"/>
                <a:gd name="T62" fmla="*/ 1889 w 2649"/>
                <a:gd name="T63" fmla="*/ 0 h 2410"/>
                <a:gd name="T64" fmla="*/ 1949 w 2649"/>
                <a:gd name="T65" fmla="*/ 36 h 2410"/>
                <a:gd name="T66" fmla="*/ 2009 w 2649"/>
                <a:gd name="T67" fmla="*/ 149 h 2410"/>
                <a:gd name="T68" fmla="*/ 2070 w 2649"/>
                <a:gd name="T69" fmla="*/ 326 h 2410"/>
                <a:gd name="T70" fmla="*/ 2130 w 2649"/>
                <a:gd name="T71" fmla="*/ 558 h 2410"/>
                <a:gd name="T72" fmla="*/ 2192 w 2649"/>
                <a:gd name="T73" fmla="*/ 833 h 2410"/>
                <a:gd name="T74" fmla="*/ 2252 w 2649"/>
                <a:gd name="T75" fmla="*/ 1130 h 2410"/>
                <a:gd name="T76" fmla="*/ 2312 w 2649"/>
                <a:gd name="T77" fmla="*/ 1431 h 2410"/>
                <a:gd name="T78" fmla="*/ 2372 w 2649"/>
                <a:gd name="T79" fmla="*/ 1719 h 2410"/>
                <a:gd name="T80" fmla="*/ 2432 w 2649"/>
                <a:gd name="T81" fmla="*/ 1973 h 2410"/>
                <a:gd name="T82" fmla="*/ 2495 w 2649"/>
                <a:gd name="T83" fmla="*/ 2180 h 2410"/>
                <a:gd name="T84" fmla="*/ 2555 w 2649"/>
                <a:gd name="T85" fmla="*/ 2327 h 2410"/>
                <a:gd name="T86" fmla="*/ 2615 w 2649"/>
                <a:gd name="T87" fmla="*/ 2401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571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23" name="Freeform 18"/>
            <p:cNvSpPr>
              <a:spLocks/>
            </p:cNvSpPr>
            <p:nvPr/>
          </p:nvSpPr>
          <p:spPr bwMode="auto">
            <a:xfrm>
              <a:off x="3287" y="2440"/>
              <a:ext cx="1413" cy="1212"/>
            </a:xfrm>
            <a:custGeom>
              <a:avLst/>
              <a:gdLst>
                <a:gd name="T0" fmla="*/ 0 w 1413"/>
                <a:gd name="T1" fmla="*/ 1212 h 1212"/>
                <a:gd name="T2" fmla="*/ 20 w 1413"/>
                <a:gd name="T3" fmla="*/ 1208 h 1212"/>
                <a:gd name="T4" fmla="*/ 41 w 1413"/>
                <a:gd name="T5" fmla="*/ 1194 h 1212"/>
                <a:gd name="T6" fmla="*/ 60 w 1413"/>
                <a:gd name="T7" fmla="*/ 1170 h 1212"/>
                <a:gd name="T8" fmla="*/ 81 w 1413"/>
                <a:gd name="T9" fmla="*/ 1138 h 1212"/>
                <a:gd name="T10" fmla="*/ 101 w 1413"/>
                <a:gd name="T11" fmla="*/ 1097 h 1212"/>
                <a:gd name="T12" fmla="*/ 122 w 1413"/>
                <a:gd name="T13" fmla="*/ 1049 h 1212"/>
                <a:gd name="T14" fmla="*/ 143 w 1413"/>
                <a:gd name="T15" fmla="*/ 994 h 1212"/>
                <a:gd name="T16" fmla="*/ 162 w 1413"/>
                <a:gd name="T17" fmla="*/ 933 h 1212"/>
                <a:gd name="T18" fmla="*/ 183 w 1413"/>
                <a:gd name="T19" fmla="*/ 867 h 1212"/>
                <a:gd name="T20" fmla="*/ 203 w 1413"/>
                <a:gd name="T21" fmla="*/ 796 h 1212"/>
                <a:gd name="T22" fmla="*/ 224 w 1413"/>
                <a:gd name="T23" fmla="*/ 723 h 1212"/>
                <a:gd name="T24" fmla="*/ 245 w 1413"/>
                <a:gd name="T25" fmla="*/ 648 h 1212"/>
                <a:gd name="T26" fmla="*/ 264 w 1413"/>
                <a:gd name="T27" fmla="*/ 572 h 1212"/>
                <a:gd name="T28" fmla="*/ 285 w 1413"/>
                <a:gd name="T29" fmla="*/ 497 h 1212"/>
                <a:gd name="T30" fmla="*/ 305 w 1413"/>
                <a:gd name="T31" fmla="*/ 424 h 1212"/>
                <a:gd name="T32" fmla="*/ 326 w 1413"/>
                <a:gd name="T33" fmla="*/ 353 h 1212"/>
                <a:gd name="T34" fmla="*/ 347 w 1413"/>
                <a:gd name="T35" fmla="*/ 287 h 1212"/>
                <a:gd name="T36" fmla="*/ 366 w 1413"/>
                <a:gd name="T37" fmla="*/ 226 h 1212"/>
                <a:gd name="T38" fmla="*/ 387 w 1413"/>
                <a:gd name="T39" fmla="*/ 171 h 1212"/>
                <a:gd name="T40" fmla="*/ 407 w 1413"/>
                <a:gd name="T41" fmla="*/ 123 h 1212"/>
                <a:gd name="T42" fmla="*/ 428 w 1413"/>
                <a:gd name="T43" fmla="*/ 82 h 1212"/>
                <a:gd name="T44" fmla="*/ 447 w 1413"/>
                <a:gd name="T45" fmla="*/ 50 h 1212"/>
                <a:gd name="T46" fmla="*/ 468 w 1413"/>
                <a:gd name="T47" fmla="*/ 26 h 1212"/>
                <a:gd name="T48" fmla="*/ 489 w 1413"/>
                <a:gd name="T49" fmla="*/ 12 h 1212"/>
                <a:gd name="T50" fmla="*/ 544 w 1413"/>
                <a:gd name="T51" fmla="*/ 0 h 1212"/>
                <a:gd name="T52" fmla="*/ 1413 w 1413"/>
                <a:gd name="T53" fmla="*/ 0 h 12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13"/>
                <a:gd name="T82" fmla="*/ 0 h 1212"/>
                <a:gd name="T83" fmla="*/ 1413 w 1413"/>
                <a:gd name="T84" fmla="*/ 1212 h 121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13" h="1212">
                  <a:moveTo>
                    <a:pt x="0" y="1212"/>
                  </a:moveTo>
                  <a:lnTo>
                    <a:pt x="20" y="1208"/>
                  </a:lnTo>
                  <a:lnTo>
                    <a:pt x="41" y="1194"/>
                  </a:lnTo>
                  <a:lnTo>
                    <a:pt x="60" y="1170"/>
                  </a:lnTo>
                  <a:lnTo>
                    <a:pt x="81" y="1138"/>
                  </a:lnTo>
                  <a:lnTo>
                    <a:pt x="101" y="1097"/>
                  </a:lnTo>
                  <a:lnTo>
                    <a:pt x="122" y="1049"/>
                  </a:lnTo>
                  <a:lnTo>
                    <a:pt x="143" y="994"/>
                  </a:lnTo>
                  <a:lnTo>
                    <a:pt x="162" y="933"/>
                  </a:lnTo>
                  <a:lnTo>
                    <a:pt x="183" y="867"/>
                  </a:lnTo>
                  <a:lnTo>
                    <a:pt x="203" y="796"/>
                  </a:lnTo>
                  <a:lnTo>
                    <a:pt x="224" y="723"/>
                  </a:lnTo>
                  <a:lnTo>
                    <a:pt x="245" y="648"/>
                  </a:lnTo>
                  <a:lnTo>
                    <a:pt x="264" y="572"/>
                  </a:lnTo>
                  <a:lnTo>
                    <a:pt x="285" y="497"/>
                  </a:lnTo>
                  <a:lnTo>
                    <a:pt x="305" y="424"/>
                  </a:lnTo>
                  <a:lnTo>
                    <a:pt x="326" y="353"/>
                  </a:lnTo>
                  <a:lnTo>
                    <a:pt x="347" y="287"/>
                  </a:lnTo>
                  <a:lnTo>
                    <a:pt x="366" y="226"/>
                  </a:lnTo>
                  <a:lnTo>
                    <a:pt x="387" y="171"/>
                  </a:lnTo>
                  <a:lnTo>
                    <a:pt x="407" y="123"/>
                  </a:lnTo>
                  <a:lnTo>
                    <a:pt x="428" y="82"/>
                  </a:lnTo>
                  <a:lnTo>
                    <a:pt x="447" y="50"/>
                  </a:lnTo>
                  <a:lnTo>
                    <a:pt x="468" y="26"/>
                  </a:lnTo>
                  <a:lnTo>
                    <a:pt x="489" y="12"/>
                  </a:lnTo>
                  <a:lnTo>
                    <a:pt x="544" y="0"/>
                  </a:lnTo>
                  <a:lnTo>
                    <a:pt x="1413" y="0"/>
                  </a:lnTo>
                </a:path>
              </a:pathLst>
            </a:custGeom>
            <a:noFill/>
            <a:ln w="57150">
              <a:solidFill>
                <a:srgbClr val="FF99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560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196107"/>
              </p:ext>
            </p:extLst>
          </p:nvPr>
        </p:nvGraphicFramePr>
        <p:xfrm>
          <a:off x="1306512" y="3872859"/>
          <a:ext cx="10207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1" name="Equation" r:id="rId5" imgW="609480" imgH="228600" progId="Equation.3">
                  <p:embed/>
                </p:oleObj>
              </mc:Choice>
              <mc:Fallback>
                <p:oleObj name="Equation" r:id="rId5" imgW="60948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2" y="3872859"/>
                        <a:ext cx="1020763" cy="382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702657"/>
              </p:ext>
            </p:extLst>
          </p:nvPr>
        </p:nvGraphicFramePr>
        <p:xfrm>
          <a:off x="5546174" y="3501217"/>
          <a:ext cx="8461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2" name="Equation" r:id="rId7" imgW="495000" imgH="228600" progId="Equation.3">
                  <p:embed/>
                </p:oleObj>
              </mc:Choice>
              <mc:Fallback>
                <p:oleObj name="Equation" r:id="rId7" imgW="49500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6174" y="3501217"/>
                        <a:ext cx="846138" cy="39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331999"/>
              </p:ext>
            </p:extLst>
          </p:nvPr>
        </p:nvGraphicFramePr>
        <p:xfrm>
          <a:off x="5565224" y="4021471"/>
          <a:ext cx="827088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3" name="Equation" r:id="rId9" imgW="482400" imgH="228600" progId="Equation.3">
                  <p:embed/>
                </p:oleObj>
              </mc:Choice>
              <mc:Fallback>
                <p:oleObj name="Equation" r:id="rId9" imgW="48240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224" y="4021471"/>
                        <a:ext cx="827088" cy="39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47653" y="1695450"/>
            <a:ext cx="3717688" cy="763589"/>
            <a:chOff x="4881564" y="936624"/>
            <a:chExt cx="3717688" cy="763589"/>
          </a:xfrm>
        </p:grpSpPr>
        <p:graphicFrame>
          <p:nvGraphicFramePr>
            <p:cNvPr id="2867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2543348"/>
                </p:ext>
              </p:extLst>
            </p:nvPr>
          </p:nvGraphicFramePr>
          <p:xfrm>
            <a:off x="4948238" y="981905"/>
            <a:ext cx="3612102" cy="718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34" name="Equation" r:id="rId11" imgW="2298600" imgH="457200" progId="Equation.3">
                    <p:embed/>
                  </p:oleObj>
                </mc:Choice>
                <mc:Fallback>
                  <p:oleObj name="Equation" r:id="rId11" imgW="2298600" imgH="4572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8238" y="981905"/>
                          <a:ext cx="3612102" cy="7183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ctangle 34"/>
            <p:cNvSpPr/>
            <p:nvPr/>
          </p:nvSpPr>
          <p:spPr>
            <a:xfrm>
              <a:off x="4881564" y="936624"/>
              <a:ext cx="3717688" cy="75882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960077"/>
              </p:ext>
            </p:extLst>
          </p:nvPr>
        </p:nvGraphicFramePr>
        <p:xfrm>
          <a:off x="505298" y="5099746"/>
          <a:ext cx="7753485" cy="1499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5" name="Equation" r:id="rId13" imgW="4991040" imgH="965160" progId="Equation.3">
                  <p:embed/>
                </p:oleObj>
              </mc:Choice>
              <mc:Fallback>
                <p:oleObj name="Equation" r:id="rId13" imgW="4991040" imgH="9651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298" y="5099746"/>
                        <a:ext cx="7753485" cy="1499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66080" y="1994170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general requires numerical calculations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56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2144"/>
            <a:ext cx="3988340" cy="461091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29584" y="282102"/>
            <a:ext cx="2662908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Examples of OPOs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88628" y="969920"/>
            <a:ext cx="28402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Example of Angle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Tuning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772337" y="969920"/>
            <a:ext cx="4206601" cy="5477948"/>
            <a:chOff x="4772337" y="969920"/>
            <a:chExt cx="4206601" cy="5477948"/>
          </a:xfrm>
        </p:grpSpPr>
        <p:pic>
          <p:nvPicPr>
            <p:cNvPr id="1925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8333" y="1629064"/>
              <a:ext cx="3474610" cy="4333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4772337" y="6047758"/>
              <a:ext cx="420660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LiNbO</a:t>
              </a:r>
              <a:r>
                <a:rPr lang="en-US" sz="24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(birefringence phase-matched)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5099737" y="969920"/>
              <a:ext cx="35132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latin typeface="Times New Roman" pitchFamily="18" charset="0"/>
                  <a:cs typeface="Times New Roman" pitchFamily="18" charset="0"/>
                </a:rPr>
                <a:t>Example of Temperature Tuning</a:t>
              </a:r>
              <a:endParaRPr lang="en-US" u="sng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443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3066" y="252918"/>
            <a:ext cx="6552884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Mid-infrared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OPA and OPO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Parametric Devices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82" y="1420240"/>
            <a:ext cx="6245156" cy="337306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93387" y="982494"/>
            <a:ext cx="7135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Atmospheric transmission and the molecules responsible for the absorption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4853" y="4793306"/>
            <a:ext cx="6064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Need broadly tunable sources for pollution sensing applications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9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9349" y="395960"/>
            <a:ext cx="8661009" cy="6376367"/>
            <a:chOff x="139349" y="140467"/>
            <a:chExt cx="8661009" cy="6376367"/>
          </a:xfrm>
        </p:grpSpPr>
        <p:grpSp>
          <p:nvGrpSpPr>
            <p:cNvPr id="3" name="Group 2"/>
            <p:cNvGrpSpPr/>
            <p:nvPr/>
          </p:nvGrpSpPr>
          <p:grpSpPr>
            <a:xfrm>
              <a:off x="610150" y="140467"/>
              <a:ext cx="8190208" cy="5882184"/>
              <a:chOff x="614146" y="137447"/>
              <a:chExt cx="8190208" cy="5882184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614146" y="137447"/>
                <a:ext cx="8190208" cy="5882184"/>
                <a:chOff x="614146" y="137447"/>
                <a:chExt cx="8190208" cy="5882184"/>
              </a:xfrm>
            </p:grpSpPr>
            <p:pic>
              <p:nvPicPr>
                <p:cNvPr id="28" name="Picture 5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353" t="5174" b="3681"/>
                <a:stretch/>
              </p:blipFill>
              <p:spPr bwMode="auto">
                <a:xfrm>
                  <a:off x="614146" y="137447"/>
                  <a:ext cx="7991145" cy="5882184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9" name="TextBox 28"/>
                <p:cNvSpPr txBox="1"/>
                <p:nvPr/>
              </p:nvSpPr>
              <p:spPr>
                <a:xfrm>
                  <a:off x="7907955" y="531815"/>
                  <a:ext cx="896399" cy="338554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>
                      <a:latin typeface="Times New Roman" pitchFamily="18" charset="0"/>
                      <a:cs typeface="Times New Roman" pitchFamily="18" charset="0"/>
                    </a:rPr>
                    <a:t>2400 </a:t>
                  </a:r>
                  <a:r>
                    <a:rPr lang="en-US" sz="1600" i="1" dirty="0" smtClean="0">
                      <a:latin typeface="Times New Roman" pitchFamily="18" charset="0"/>
                      <a:cs typeface="Times New Roman" pitchFamily="18" charset="0"/>
                    </a:rPr>
                    <a:t>nm</a:t>
                  </a:r>
                  <a:endParaRPr lang="en-US" sz="1600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074459" y="380608"/>
                  <a:ext cx="4421874" cy="257145"/>
                </a:xfrm>
                <a:prstGeom prst="rect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483892" y="2566524"/>
                  <a:ext cx="1050877" cy="257145"/>
                </a:xfrm>
                <a:prstGeom prst="rect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4070631" y="3078538"/>
                  <a:ext cx="2425702" cy="257145"/>
                </a:xfrm>
                <a:prstGeom prst="rect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4405951" y="5100680"/>
                  <a:ext cx="2199564" cy="257145"/>
                </a:xfrm>
                <a:prstGeom prst="rect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861607" y="5100680"/>
                  <a:ext cx="2673161" cy="257145"/>
                </a:xfrm>
                <a:prstGeom prst="rect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2636292" y="340143"/>
                <a:ext cx="3182153" cy="33855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A single 266 nm pumped BBO OPO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102651" y="957983"/>
                <a:ext cx="1236942" cy="33855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Kr-ion Laser</a:t>
                </a: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82500" y="941106"/>
              <a:ext cx="12369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Ar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-ion Laser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118571" y="1451211"/>
              <a:ext cx="13195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He-Ne Lasers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7770" y="1232844"/>
              <a:ext cx="72167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He-</a:t>
              </a:r>
            </a:p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Cd</a:t>
              </a:r>
            </a:p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Lasers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58954" y="2063841"/>
              <a:ext cx="8402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N Laser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69923" y="2022897"/>
              <a:ext cx="14446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GaAlAs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Lasers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83892" y="2519553"/>
              <a:ext cx="1148841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Ti:Sapphire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8954" y="3027205"/>
              <a:ext cx="16642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Alexandrite Laser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74124" y="3022207"/>
              <a:ext cx="2121478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InGaAsP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Diode Lasers 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15858" y="3548806"/>
              <a:ext cx="228600" cy="208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79896" y="3548806"/>
              <a:ext cx="25138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Ruby Laser &amp; 2</a:t>
              </a:r>
              <a:r>
                <a:rPr lang="en-US" sz="1600" baseline="30000" dirty="0" smtClean="0">
                  <a:latin typeface="Times New Roman" pitchFamily="18" charset="0"/>
                  <a:cs typeface="Times New Roman" pitchFamily="18" charset="0"/>
                </a:rPr>
                <a:t>nd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Harmonic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61918" y="4017744"/>
              <a:ext cx="36151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Nd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YAG Laser and 2</a:t>
              </a:r>
              <a:r>
                <a:rPr lang="en-US" sz="1600" baseline="30000" dirty="0" smtClean="0">
                  <a:latin typeface="Times New Roman" pitchFamily="18" charset="0"/>
                  <a:cs typeface="Times New Roman" pitchFamily="18" charset="0"/>
                </a:rPr>
                <a:t>nd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and 3</a:t>
              </a:r>
              <a:r>
                <a:rPr lang="en-US" sz="1600" baseline="30000" dirty="0" smtClean="0">
                  <a:latin typeface="Times New Roman" pitchFamily="18" charset="0"/>
                  <a:cs typeface="Times New Roman" pitchFamily="18" charset="0"/>
                </a:rPr>
                <a:t>rd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Harmonics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85968" y="4571821"/>
              <a:ext cx="19431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XeF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Excimer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Lasers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9349" y="4613153"/>
              <a:ext cx="6174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  <a:cs typeface="Times New Roman" pitchFamily="18" charset="0"/>
                </a:rPr>
                <a:t>XeCl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97770" y="5062995"/>
              <a:ext cx="2865977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Dye Lasers (7-10 different dyes)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50274" y="5062995"/>
              <a:ext cx="190949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Color Center Lasers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04460" y="5932664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1300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69496" y="5907966"/>
              <a:ext cx="5874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1100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57454" y="5907966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9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00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96062" y="5919362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7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00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1765" y="5921614"/>
              <a:ext cx="4924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300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00389" y="6178280"/>
              <a:ext cx="16141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Wavelength (</a:t>
              </a:r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nm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799013" y="53789"/>
            <a:ext cx="1731564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Early 1990s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07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19846" y="1136820"/>
            <a:ext cx="7276289" cy="3775649"/>
            <a:chOff x="0" y="0"/>
            <a:chExt cx="4962525" cy="2619375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962525" cy="2619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" name="Straight Connector 3"/>
            <p:cNvCxnSpPr/>
            <p:nvPr/>
          </p:nvCxnSpPr>
          <p:spPr>
            <a:xfrm>
              <a:off x="11039" y="13855"/>
              <a:ext cx="48683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039" y="2535383"/>
              <a:ext cx="48683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 flipV="1">
              <a:off x="0" y="13855"/>
              <a:ext cx="22079" cy="25215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4879395" y="0"/>
              <a:ext cx="1298" cy="25353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842424" y="168002"/>
            <a:ext cx="1447832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Materials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34247" y="5116749"/>
            <a:ext cx="57054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NPP:	N-(4-nitrophenyl)-L-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propinol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DMNP:	3,5-dimethyl-1-(4-nitrophenyl)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pyrazole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DAST:	Dimethyl-amino-4-N-methylstilbazolium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tosylate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59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16"/>
          <p:cNvSpPr txBox="1">
            <a:spLocks noChangeArrowheads="1"/>
          </p:cNvSpPr>
          <p:nvPr/>
        </p:nvSpPr>
        <p:spPr bwMode="auto">
          <a:xfrm>
            <a:off x="4195043" y="680429"/>
            <a:ext cx="454804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strong “pump” beam at </a:t>
            </a:r>
            <a:r>
              <a:rPr lang="en-US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b="1" i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400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undepleted</a:t>
            </a:r>
            <a:r>
              <a:rPr lang="en-U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r>
              <a:rPr lang="en-U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i.e. </a:t>
            </a:r>
          </a:p>
          <a:p>
            <a:pPr>
              <a:lnSpc>
                <a:spcPct val="13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weak “signal beam at </a:t>
            </a:r>
            <a:r>
              <a:rPr lang="en-US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b="1" i="1" baseline="-25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is amplified.</a:t>
            </a:r>
          </a:p>
          <a:p>
            <a:pPr>
              <a:lnSpc>
                <a:spcPct val="13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An “idler” beam at </a:t>
            </a:r>
            <a:r>
              <a:rPr lang="en-US" b="1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b="1" i="1" baseline="-25000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 generated</a:t>
            </a: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045235"/>
              </p:ext>
            </p:extLst>
          </p:nvPr>
        </p:nvGraphicFramePr>
        <p:xfrm>
          <a:off x="4231481" y="2198262"/>
          <a:ext cx="4037958" cy="399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58" name="Equation" r:id="rId4" imgW="2311200" imgH="228600" progId="Equation.3">
                  <p:embed/>
                </p:oleObj>
              </mc:Choice>
              <mc:Fallback>
                <p:oleObj name="Equation" r:id="rId4" imgW="231120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1481" y="2198262"/>
                        <a:ext cx="4037958" cy="399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903361" y="2683179"/>
            <a:ext cx="6583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pump beam photon breaks up into a signal photon and idler photon</a:t>
            </a:r>
          </a:p>
        </p:txBody>
      </p:sp>
      <p:graphicFrame>
        <p:nvGraphicFramePr>
          <p:cNvPr id="10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524248"/>
              </p:ext>
            </p:extLst>
          </p:nvPr>
        </p:nvGraphicFramePr>
        <p:xfrm>
          <a:off x="4681538" y="1042988"/>
          <a:ext cx="2082333" cy="340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59" name="Equation" r:id="rId6" imgW="1396800" imgH="228600" progId="Equation.3">
                  <p:embed/>
                </p:oleObj>
              </mc:Choice>
              <mc:Fallback>
                <p:oleObj name="Equation" r:id="rId6" imgW="139680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1538" y="1042988"/>
                        <a:ext cx="2082333" cy="340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352137"/>
              </p:ext>
            </p:extLst>
          </p:nvPr>
        </p:nvGraphicFramePr>
        <p:xfrm>
          <a:off x="1034335" y="3221011"/>
          <a:ext cx="7067897" cy="1370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60" name="Equation" r:id="rId8" imgW="4584600" imgH="888840" progId="Equation.3">
                  <p:embed/>
                </p:oleObj>
              </mc:Choice>
              <mc:Fallback>
                <p:oleObj name="Equation" r:id="rId8" imgW="4584600" imgH="8888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335" y="3221011"/>
                        <a:ext cx="7067897" cy="13704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Text Box 27"/>
          <p:cNvSpPr txBox="1">
            <a:spLocks noChangeArrowheads="1"/>
          </p:cNvSpPr>
          <p:nvPr/>
        </p:nvSpPr>
        <p:spPr bwMode="auto">
          <a:xfrm>
            <a:off x="1857986" y="135992"/>
            <a:ext cx="543238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OPA: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Undepleted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Pump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Approximation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186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839031"/>
            <a:ext cx="3637574" cy="172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983159"/>
              </p:ext>
            </p:extLst>
          </p:nvPr>
        </p:nvGraphicFramePr>
        <p:xfrm>
          <a:off x="166688" y="4610100"/>
          <a:ext cx="843756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61" name="Equation" r:id="rId11" imgW="5397480" imgH="507960" progId="Equation.3">
                  <p:embed/>
                </p:oleObj>
              </mc:Choice>
              <mc:Fallback>
                <p:oleObj name="Equation" r:id="rId11" imgW="5397480" imgH="50796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4610100"/>
                        <a:ext cx="8437562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670194"/>
              </p:ext>
            </p:extLst>
          </p:nvPr>
        </p:nvGraphicFramePr>
        <p:xfrm>
          <a:off x="396949" y="5443335"/>
          <a:ext cx="759618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62" name="Equation" r:id="rId13" imgW="4470120" imgH="393480" progId="Equation.3">
                  <p:embed/>
                </p:oleObj>
              </mc:Choice>
              <mc:Fallback>
                <p:oleObj name="Equation" r:id="rId13" imgW="44701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949" y="5443335"/>
                        <a:ext cx="759618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631339"/>
              </p:ext>
            </p:extLst>
          </p:nvPr>
        </p:nvGraphicFramePr>
        <p:xfrm>
          <a:off x="1004888" y="6148388"/>
          <a:ext cx="69627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63" name="Equation" r:id="rId15" imgW="4406760" imgH="393480" progId="Equation.3">
                  <p:embed/>
                </p:oleObj>
              </mc:Choice>
              <mc:Fallback>
                <p:oleObj name="Equation" r:id="rId15" imgW="440676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6148388"/>
                        <a:ext cx="69627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997175"/>
              </p:ext>
            </p:extLst>
          </p:nvPr>
        </p:nvGraphicFramePr>
        <p:xfrm>
          <a:off x="384310" y="197796"/>
          <a:ext cx="8499475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5" name="Equation" r:id="rId4" imgW="5473440" imgH="914400" progId="Equation.3">
                  <p:embed/>
                </p:oleObj>
              </mc:Choice>
              <mc:Fallback>
                <p:oleObj name="Equation" r:id="rId4" imgW="5473440" imgH="914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10" y="197796"/>
                        <a:ext cx="8499475" cy="141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94664"/>
              </p:ext>
            </p:extLst>
          </p:nvPr>
        </p:nvGraphicFramePr>
        <p:xfrm>
          <a:off x="1219201" y="1628031"/>
          <a:ext cx="5113506" cy="696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6" name="Equation" r:id="rId6" imgW="3263900" imgH="444500" progId="Equation.3">
                  <p:embed/>
                </p:oleObj>
              </mc:Choice>
              <mc:Fallback>
                <p:oleObj name="Equation" r:id="rId6" imgW="32639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1" y="1628031"/>
                        <a:ext cx="5113506" cy="696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888377"/>
              </p:ext>
            </p:extLst>
          </p:nvPr>
        </p:nvGraphicFramePr>
        <p:xfrm>
          <a:off x="341110" y="2269788"/>
          <a:ext cx="7976040" cy="1682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7" name="Equation" r:id="rId8" imgW="5295600" imgH="1117440" progId="Equation.3">
                  <p:embed/>
                </p:oleObj>
              </mc:Choice>
              <mc:Fallback>
                <p:oleObj name="Equation" r:id="rId8" imgW="5295600" imgH="11174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110" y="2269788"/>
                        <a:ext cx="7976040" cy="16827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177047" y="4078838"/>
            <a:ext cx="6799634" cy="1200329"/>
            <a:chOff x="1089498" y="4786008"/>
            <a:chExt cx="6799634" cy="1200329"/>
          </a:xfrm>
        </p:grpSpPr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1089498" y="4786008"/>
              <a:ext cx="6799634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/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Clearly the functional behavior depends on the sign of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</a:t>
              </a:r>
              <a:r>
                <a:rPr lang="en-US" sz="18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.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The behavior near and on phase match (</a:t>
              </a:r>
              <a:r>
                <a:rPr lang="en-US" sz="18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&gt;0) is exponential growth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When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</a:t>
              </a:r>
              <a:r>
                <a:rPr lang="en-US" sz="1800" baseline="300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&lt;0, the behavior is oscillatory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.</a:t>
              </a:r>
            </a:p>
            <a:p>
              <a:pPr marL="342900" indent="-342900">
                <a:buFontTx/>
                <a:buAutoNum type="arabicPeriod"/>
              </a:pP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Using the boundary condition  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805188"/>
                </p:ext>
              </p:extLst>
            </p:nvPr>
          </p:nvGraphicFramePr>
          <p:xfrm>
            <a:off x="4288816" y="5654083"/>
            <a:ext cx="778132" cy="318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88" name="Equation" r:id="rId10" imgW="558720" imgH="228600" progId="Equation.3">
                    <p:embed/>
                  </p:oleObj>
                </mc:Choice>
                <mc:Fallback>
                  <p:oleObj name="Equation" r:id="rId10" imgW="55872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288816" y="5654083"/>
                          <a:ext cx="778132" cy="3188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044324"/>
              </p:ext>
            </p:extLst>
          </p:nvPr>
        </p:nvGraphicFramePr>
        <p:xfrm>
          <a:off x="87549" y="5306985"/>
          <a:ext cx="8981399" cy="1152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9" name="Equation" r:id="rId12" imgW="5930640" imgH="761760" progId="Equation.3">
                  <p:embed/>
                </p:oleObj>
              </mc:Choice>
              <mc:Fallback>
                <p:oleObj name="Equation" r:id="rId12" imgW="5930640" imgH="761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7549" y="5306985"/>
                        <a:ext cx="8981399" cy="11528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68092" y="5279168"/>
            <a:ext cx="690663" cy="421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8497" y="152367"/>
            <a:ext cx="4756150" cy="1460500"/>
            <a:chOff x="172" y="1308"/>
            <a:chExt cx="2996" cy="920"/>
          </a:xfrm>
        </p:grpSpPr>
        <p:graphicFrame>
          <p:nvGraphicFramePr>
            <p:cNvPr id="3" name="Object 6"/>
            <p:cNvGraphicFramePr>
              <a:graphicFrameLocks noChangeAspect="1"/>
            </p:cNvGraphicFramePr>
            <p:nvPr/>
          </p:nvGraphicFramePr>
          <p:xfrm>
            <a:off x="2592" y="2092"/>
            <a:ext cx="57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1" name="Equation" r:id="rId3" imgW="114120" imgH="215640" progId="Equation.3">
                    <p:embed/>
                  </p:oleObj>
                </mc:Choice>
                <mc:Fallback>
                  <p:oleObj name="Equation" r:id="rId3" imgW="1141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2092"/>
                          <a:ext cx="576" cy="1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72" y="1308"/>
              <a:ext cx="11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220385" y="412493"/>
            <a:ext cx="3502025" cy="2279650"/>
            <a:chOff x="177" y="2160"/>
            <a:chExt cx="2206" cy="1436"/>
          </a:xfrm>
        </p:grpSpPr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H="1">
              <a:off x="802" y="2386"/>
              <a:ext cx="10" cy="10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 rot="16200000" flipH="1">
              <a:off x="1484" y="2714"/>
              <a:ext cx="11" cy="14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3226265"/>
                </p:ext>
              </p:extLst>
            </p:nvPr>
          </p:nvGraphicFramePr>
          <p:xfrm>
            <a:off x="177" y="3014"/>
            <a:ext cx="597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2" name="Equation" r:id="rId5" imgW="571320" imgH="228600" progId="Equation.3">
                    <p:embed/>
                  </p:oleObj>
                </mc:Choice>
                <mc:Fallback>
                  <p:oleObj name="Equation" r:id="rId5" imgW="5713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" y="3014"/>
                          <a:ext cx="597" cy="23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Arc 17"/>
            <p:cNvSpPr>
              <a:spLocks/>
            </p:cNvSpPr>
            <p:nvPr/>
          </p:nvSpPr>
          <p:spPr bwMode="auto">
            <a:xfrm flipV="1">
              <a:off x="817" y="2160"/>
              <a:ext cx="1070" cy="1013"/>
            </a:xfrm>
            <a:custGeom>
              <a:avLst/>
              <a:gdLst>
                <a:gd name="T0" fmla="*/ 0 w 20831"/>
                <a:gd name="T1" fmla="*/ 0 h 21600"/>
                <a:gd name="T2" fmla="*/ 0 w 20831"/>
                <a:gd name="T3" fmla="*/ 0 h 21600"/>
                <a:gd name="T4" fmla="*/ 0 w 20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0831"/>
                <a:gd name="T10" fmla="*/ 0 h 21600"/>
                <a:gd name="T11" fmla="*/ 20831 w 20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31" h="21600" fill="none" extrusionOk="0">
                  <a:moveTo>
                    <a:pt x="-1" y="0"/>
                  </a:moveTo>
                  <a:cubicBezTo>
                    <a:pt x="9729" y="0"/>
                    <a:pt x="18257" y="6504"/>
                    <a:pt x="20830" y="15887"/>
                  </a:cubicBezTo>
                </a:path>
                <a:path w="20831" h="21600" stroke="0" extrusionOk="0">
                  <a:moveTo>
                    <a:pt x="-1" y="0"/>
                  </a:moveTo>
                  <a:cubicBezTo>
                    <a:pt x="9729" y="0"/>
                    <a:pt x="18257" y="6504"/>
                    <a:pt x="20830" y="158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Arc 18"/>
            <p:cNvSpPr>
              <a:spLocks/>
            </p:cNvSpPr>
            <p:nvPr/>
          </p:nvSpPr>
          <p:spPr bwMode="auto">
            <a:xfrm flipV="1">
              <a:off x="803" y="2386"/>
              <a:ext cx="1070" cy="1013"/>
            </a:xfrm>
            <a:custGeom>
              <a:avLst/>
              <a:gdLst>
                <a:gd name="T0" fmla="*/ 0 w 20831"/>
                <a:gd name="T1" fmla="*/ 0 h 21600"/>
                <a:gd name="T2" fmla="*/ 0 w 20831"/>
                <a:gd name="T3" fmla="*/ 0 h 21600"/>
                <a:gd name="T4" fmla="*/ 0 w 20831"/>
                <a:gd name="T5" fmla="*/ 0 h 21600"/>
                <a:gd name="T6" fmla="*/ 0 60000 65536"/>
                <a:gd name="T7" fmla="*/ 0 60000 65536"/>
                <a:gd name="T8" fmla="*/ 0 60000 65536"/>
                <a:gd name="T9" fmla="*/ 0 w 20831"/>
                <a:gd name="T10" fmla="*/ 0 h 21600"/>
                <a:gd name="T11" fmla="*/ 20831 w 2083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31" h="21600" fill="none" extrusionOk="0">
                  <a:moveTo>
                    <a:pt x="-1" y="0"/>
                  </a:moveTo>
                  <a:cubicBezTo>
                    <a:pt x="9729" y="0"/>
                    <a:pt x="18257" y="6504"/>
                    <a:pt x="20830" y="15887"/>
                  </a:cubicBezTo>
                </a:path>
                <a:path w="20831" h="21600" stroke="0" extrusionOk="0">
                  <a:moveTo>
                    <a:pt x="-1" y="0"/>
                  </a:moveTo>
                  <a:cubicBezTo>
                    <a:pt x="9729" y="0"/>
                    <a:pt x="18257" y="6504"/>
                    <a:pt x="20830" y="1588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2204" y="3344"/>
              <a:ext cx="17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graphicFrame>
          <p:nvGraphicFramePr>
            <p:cNvPr id="17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6016504"/>
                </p:ext>
              </p:extLst>
            </p:nvPr>
          </p:nvGraphicFramePr>
          <p:xfrm>
            <a:off x="1579" y="2983"/>
            <a:ext cx="719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3" name="Equation" r:id="rId7" imgW="660240" imgH="228600" progId="Equation.3">
                    <p:embed/>
                  </p:oleObj>
                </mc:Choice>
                <mc:Fallback>
                  <p:oleObj name="Equation" r:id="rId7" imgW="6602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9" y="2983"/>
                          <a:ext cx="719" cy="24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6791304"/>
                </p:ext>
              </p:extLst>
            </p:nvPr>
          </p:nvGraphicFramePr>
          <p:xfrm>
            <a:off x="1099" y="2510"/>
            <a:ext cx="689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4" name="Equation" r:id="rId9" imgW="672840" imgH="228600" progId="Equation.3">
                    <p:embed/>
                  </p:oleObj>
                </mc:Choice>
                <mc:Fallback>
                  <p:oleObj name="Equation" r:id="rId9" imgW="672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9" y="2510"/>
                          <a:ext cx="689" cy="2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27"/>
          <p:cNvGrpSpPr>
            <a:grpSpLocks/>
          </p:cNvGrpSpPr>
          <p:nvPr/>
        </p:nvGrpSpPr>
        <p:grpSpPr bwMode="auto">
          <a:xfrm>
            <a:off x="3438248" y="687131"/>
            <a:ext cx="5541963" cy="1333500"/>
            <a:chOff x="2491" y="2384"/>
            <a:chExt cx="3491" cy="840"/>
          </a:xfrm>
        </p:grpSpPr>
        <p:graphicFrame>
          <p:nvGraphicFramePr>
            <p:cNvPr id="20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8990268"/>
                </p:ext>
              </p:extLst>
            </p:nvPr>
          </p:nvGraphicFramePr>
          <p:xfrm>
            <a:off x="2491" y="2384"/>
            <a:ext cx="3491" cy="4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5" name="Equation" r:id="rId11" imgW="3682800" imgH="482400" progId="Equation.3">
                    <p:embed/>
                  </p:oleObj>
                </mc:Choice>
                <mc:Fallback>
                  <p:oleObj name="Equation" r:id="rId11" imgW="368280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1" y="2384"/>
                          <a:ext cx="3491" cy="45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7709401"/>
                </p:ext>
              </p:extLst>
            </p:nvPr>
          </p:nvGraphicFramePr>
          <p:xfrm>
            <a:off x="2874" y="2706"/>
            <a:ext cx="2189" cy="5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6" name="Equation" r:id="rId13" imgW="2260440" imgH="533160" progId="Equation.3">
                    <p:embed/>
                  </p:oleObj>
                </mc:Choice>
                <mc:Fallback>
                  <p:oleObj name="Equation" r:id="rId13" imgW="2260440" imgH="533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4" y="2706"/>
                          <a:ext cx="2189" cy="51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" name="Picture 3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147" y="3162668"/>
            <a:ext cx="4673718" cy="371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530090"/>
              </p:ext>
            </p:extLst>
          </p:nvPr>
        </p:nvGraphicFramePr>
        <p:xfrm>
          <a:off x="89707" y="2735859"/>
          <a:ext cx="1806383" cy="451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57" name="Equation" r:id="rId16" imgW="1015920" imgH="253800" progId="Equation.3">
                  <p:embed/>
                </p:oleObj>
              </mc:Choice>
              <mc:Fallback>
                <p:oleObj name="Equation" r:id="rId16" imgW="1015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07" y="2735859"/>
                        <a:ext cx="1806383" cy="45196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88"/>
          <p:cNvGrpSpPr>
            <a:grpSpLocks/>
          </p:cNvGrpSpPr>
          <p:nvPr/>
        </p:nvGrpSpPr>
        <p:grpSpPr bwMode="auto">
          <a:xfrm>
            <a:off x="4964652" y="2817381"/>
            <a:ext cx="3914775" cy="1638301"/>
            <a:chOff x="2979" y="2349"/>
            <a:chExt cx="2466" cy="1032"/>
          </a:xfrm>
        </p:grpSpPr>
        <p:graphicFrame>
          <p:nvGraphicFramePr>
            <p:cNvPr id="28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9309430"/>
                </p:ext>
              </p:extLst>
            </p:nvPr>
          </p:nvGraphicFramePr>
          <p:xfrm>
            <a:off x="2979" y="2349"/>
            <a:ext cx="2466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8" name="Equation" r:id="rId18" imgW="2349360" imgH="533160" progId="Equation.3">
                    <p:embed/>
                  </p:oleObj>
                </mc:Choice>
                <mc:Fallback>
                  <p:oleObj name="Equation" r:id="rId18" imgW="2349360" imgH="533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9" y="2349"/>
                          <a:ext cx="2466" cy="5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2631875"/>
                </p:ext>
              </p:extLst>
            </p:nvPr>
          </p:nvGraphicFramePr>
          <p:xfrm>
            <a:off x="3058" y="2882"/>
            <a:ext cx="1121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559" name="Equation" r:id="rId20" imgW="1054080" imgH="469800" progId="Equation.3">
                    <p:embed/>
                  </p:oleObj>
                </mc:Choice>
                <mc:Fallback>
                  <p:oleObj name="Equation" r:id="rId20" imgW="105408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8" y="2882"/>
                          <a:ext cx="1121" cy="49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TextBox 45"/>
          <p:cNvSpPr txBox="1">
            <a:spLocks noChangeArrowheads="1"/>
          </p:cNvSpPr>
          <p:nvPr/>
        </p:nvSpPr>
        <p:spPr bwMode="auto">
          <a:xfrm>
            <a:off x="4752215" y="4610308"/>
            <a:ext cx="433965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this difference frequency process,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larger the intensity gain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coefficient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, 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 broader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gain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bandwidth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contrast to SHG (i.e. sum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requency case) in which the bandwidth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arrows with increasing intensity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0" y="2648302"/>
            <a:ext cx="9091865" cy="218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39613" y="106478"/>
            <a:ext cx="4012637" cy="46166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Exponential Gain Coefficient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354800"/>
              </p:ext>
            </p:extLst>
          </p:nvPr>
        </p:nvGraphicFramePr>
        <p:xfrm>
          <a:off x="137935" y="620832"/>
          <a:ext cx="8493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60" name="Equation" r:id="rId22" imgW="444240" imgH="177480" progId="Equation.3">
                  <p:embed/>
                </p:oleObj>
              </mc:Choice>
              <mc:Fallback>
                <p:oleObj name="Equation" r:id="rId22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35" y="620832"/>
                        <a:ext cx="849313" cy="3397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549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111136"/>
              </p:ext>
            </p:extLst>
          </p:nvPr>
        </p:nvGraphicFramePr>
        <p:xfrm>
          <a:off x="1831975" y="168275"/>
          <a:ext cx="54975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12" name="Equation" r:id="rId4" imgW="2819160" imgH="266400" progId="Equation.3">
                  <p:embed/>
                </p:oleObj>
              </mc:Choice>
              <mc:Fallback>
                <p:oleObj name="Equation" r:id="rId4" imgW="2819160" imgH="266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975" y="168275"/>
                        <a:ext cx="5497513" cy="520700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61975" y="1571819"/>
            <a:ext cx="7184012" cy="1452141"/>
            <a:chOff x="995496" y="4394183"/>
            <a:chExt cx="7184012" cy="1452141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012386" y="4802188"/>
              <a:ext cx="6227762" cy="831850"/>
              <a:chOff x="606" y="2315"/>
              <a:chExt cx="3923" cy="524"/>
            </a:xfrm>
          </p:grpSpPr>
          <p:sp>
            <p:nvSpPr>
              <p:cNvPr id="6161" name="Freeform 22"/>
              <p:cNvSpPr>
                <a:spLocks/>
              </p:cNvSpPr>
              <p:nvPr/>
            </p:nvSpPr>
            <p:spPr bwMode="auto">
              <a:xfrm flipV="1">
                <a:off x="613" y="2490"/>
                <a:ext cx="3916" cy="269"/>
              </a:xfrm>
              <a:custGeom>
                <a:avLst/>
                <a:gdLst>
                  <a:gd name="T0" fmla="*/ 30717 w 2649"/>
                  <a:gd name="T1" fmla="*/ 0 h 2410"/>
                  <a:gd name="T2" fmla="*/ 178194 w 2649"/>
                  <a:gd name="T3" fmla="*/ 0 h 2410"/>
                  <a:gd name="T4" fmla="*/ 332932 w 2649"/>
                  <a:gd name="T5" fmla="*/ 0 h 2410"/>
                  <a:gd name="T6" fmla="*/ 484156 w 2649"/>
                  <a:gd name="T7" fmla="*/ 0 h 2410"/>
                  <a:gd name="T8" fmla="*/ 632970 w 2649"/>
                  <a:gd name="T9" fmla="*/ 0 h 2410"/>
                  <a:gd name="T10" fmla="*/ 783383 w 2649"/>
                  <a:gd name="T11" fmla="*/ 0 h 2410"/>
                  <a:gd name="T12" fmla="*/ 931219 w 2649"/>
                  <a:gd name="T13" fmla="*/ 0 h 2410"/>
                  <a:gd name="T14" fmla="*/ 1081004 w 2649"/>
                  <a:gd name="T15" fmla="*/ 0 h 2410"/>
                  <a:gd name="T16" fmla="*/ 1235843 w 2649"/>
                  <a:gd name="T17" fmla="*/ 0 h 2410"/>
                  <a:gd name="T18" fmla="*/ 1383263 w 2649"/>
                  <a:gd name="T19" fmla="*/ 0 h 2410"/>
                  <a:gd name="T20" fmla="*/ 1535574 w 2649"/>
                  <a:gd name="T21" fmla="*/ 0 h 2410"/>
                  <a:gd name="T22" fmla="*/ 1683333 w 2649"/>
                  <a:gd name="T23" fmla="*/ 0 h 2410"/>
                  <a:gd name="T24" fmla="*/ 1833464 w 2649"/>
                  <a:gd name="T25" fmla="*/ 0 h 2410"/>
                  <a:gd name="T26" fmla="*/ 1988783 w 2649"/>
                  <a:gd name="T27" fmla="*/ 0 h 2410"/>
                  <a:gd name="T28" fmla="*/ 2136442 w 2649"/>
                  <a:gd name="T29" fmla="*/ 0 h 2410"/>
                  <a:gd name="T30" fmla="*/ 2284922 w 2649"/>
                  <a:gd name="T31" fmla="*/ 0 h 2410"/>
                  <a:gd name="T32" fmla="*/ 2437249 w 2649"/>
                  <a:gd name="T33" fmla="*/ 0 h 2410"/>
                  <a:gd name="T34" fmla="*/ 2586378 w 2649"/>
                  <a:gd name="T35" fmla="*/ 0 h 2410"/>
                  <a:gd name="T36" fmla="*/ 2736280 w 2649"/>
                  <a:gd name="T37" fmla="*/ 0 h 2410"/>
                  <a:gd name="T38" fmla="*/ 2887914 w 2649"/>
                  <a:gd name="T39" fmla="*/ 0 h 2410"/>
                  <a:gd name="T40" fmla="*/ 3038456 w 2649"/>
                  <a:gd name="T41" fmla="*/ 0 h 2410"/>
                  <a:gd name="T42" fmla="*/ 3187814 w 2649"/>
                  <a:gd name="T43" fmla="*/ 0 h 2410"/>
                  <a:gd name="T44" fmla="*/ 3339300 w 2649"/>
                  <a:gd name="T45" fmla="*/ 0 h 2410"/>
                  <a:gd name="T46" fmla="*/ 3488883 w 2649"/>
                  <a:gd name="T47" fmla="*/ 0 h 2410"/>
                  <a:gd name="T48" fmla="*/ 3636715 w 2649"/>
                  <a:gd name="T49" fmla="*/ 0 h 2410"/>
                  <a:gd name="T50" fmla="*/ 3791223 w 2649"/>
                  <a:gd name="T51" fmla="*/ 0 h 2410"/>
                  <a:gd name="T52" fmla="*/ 3941240 w 2649"/>
                  <a:gd name="T53" fmla="*/ 0 h 2410"/>
                  <a:gd name="T54" fmla="*/ 4088511 w 2649"/>
                  <a:gd name="T55" fmla="*/ 0 h 2410"/>
                  <a:gd name="T56" fmla="*/ 4240222 w 2649"/>
                  <a:gd name="T57" fmla="*/ 0 h 2410"/>
                  <a:gd name="T58" fmla="*/ 4389456 w 2649"/>
                  <a:gd name="T59" fmla="*/ 0 h 2410"/>
                  <a:gd name="T60" fmla="*/ 4543973 w 2649"/>
                  <a:gd name="T61" fmla="*/ 0 h 2410"/>
                  <a:gd name="T62" fmla="*/ 4691773 w 2649"/>
                  <a:gd name="T63" fmla="*/ 0 h 2410"/>
                  <a:gd name="T64" fmla="*/ 4841305 w 2649"/>
                  <a:gd name="T65" fmla="*/ 0 h 2410"/>
                  <a:gd name="T66" fmla="*/ 4991970 w 2649"/>
                  <a:gd name="T67" fmla="*/ 0 h 2410"/>
                  <a:gd name="T68" fmla="*/ 5143229 w 2649"/>
                  <a:gd name="T69" fmla="*/ 0 h 2410"/>
                  <a:gd name="T70" fmla="*/ 5291419 w 2649"/>
                  <a:gd name="T71" fmla="*/ 0 h 2410"/>
                  <a:gd name="T72" fmla="*/ 5445646 w 2649"/>
                  <a:gd name="T73" fmla="*/ 0 h 2410"/>
                  <a:gd name="T74" fmla="*/ 5594614 w 2649"/>
                  <a:gd name="T75" fmla="*/ 0 h 2410"/>
                  <a:gd name="T76" fmla="*/ 5744699 w 2649"/>
                  <a:gd name="T77" fmla="*/ 0 h 2410"/>
                  <a:gd name="T78" fmla="*/ 5892927 w 2649"/>
                  <a:gd name="T79" fmla="*/ 0 h 2410"/>
                  <a:gd name="T80" fmla="*/ 6040964 w 2649"/>
                  <a:gd name="T81" fmla="*/ 0 h 2410"/>
                  <a:gd name="T82" fmla="*/ 6198325 w 2649"/>
                  <a:gd name="T83" fmla="*/ 0 h 2410"/>
                  <a:gd name="T84" fmla="*/ 6348001 w 2649"/>
                  <a:gd name="T85" fmla="*/ 0 h 2410"/>
                  <a:gd name="T86" fmla="*/ 6496628 w 2649"/>
                  <a:gd name="T87" fmla="*/ 0 h 2410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2649"/>
                  <a:gd name="T133" fmla="*/ 0 h 2410"/>
                  <a:gd name="T134" fmla="*/ 2649 w 2649"/>
                  <a:gd name="T135" fmla="*/ 2410 h 2410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2649" h="2410">
                    <a:moveTo>
                      <a:pt x="0" y="1198"/>
                    </a:moveTo>
                    <a:lnTo>
                      <a:pt x="12" y="1130"/>
                    </a:lnTo>
                    <a:lnTo>
                      <a:pt x="43" y="979"/>
                    </a:lnTo>
                    <a:lnTo>
                      <a:pt x="72" y="833"/>
                    </a:lnTo>
                    <a:lnTo>
                      <a:pt x="103" y="691"/>
                    </a:lnTo>
                    <a:lnTo>
                      <a:pt x="134" y="558"/>
                    </a:lnTo>
                    <a:lnTo>
                      <a:pt x="163" y="437"/>
                    </a:lnTo>
                    <a:lnTo>
                      <a:pt x="195" y="326"/>
                    </a:lnTo>
                    <a:lnTo>
                      <a:pt x="224" y="230"/>
                    </a:lnTo>
                    <a:lnTo>
                      <a:pt x="255" y="149"/>
                    </a:lnTo>
                    <a:lnTo>
                      <a:pt x="284" y="83"/>
                    </a:lnTo>
                    <a:lnTo>
                      <a:pt x="315" y="36"/>
                    </a:lnTo>
                    <a:lnTo>
                      <a:pt x="346" y="9"/>
                    </a:lnTo>
                    <a:lnTo>
                      <a:pt x="375" y="0"/>
                    </a:lnTo>
                    <a:lnTo>
                      <a:pt x="406" y="9"/>
                    </a:lnTo>
                    <a:lnTo>
                      <a:pt x="435" y="36"/>
                    </a:lnTo>
                    <a:lnTo>
                      <a:pt x="466" y="83"/>
                    </a:lnTo>
                    <a:lnTo>
                      <a:pt x="497" y="149"/>
                    </a:lnTo>
                    <a:lnTo>
                      <a:pt x="526" y="230"/>
                    </a:lnTo>
                    <a:lnTo>
                      <a:pt x="557" y="326"/>
                    </a:lnTo>
                    <a:lnTo>
                      <a:pt x="587" y="437"/>
                    </a:lnTo>
                    <a:lnTo>
                      <a:pt x="618" y="558"/>
                    </a:lnTo>
                    <a:lnTo>
                      <a:pt x="649" y="691"/>
                    </a:lnTo>
                    <a:lnTo>
                      <a:pt x="678" y="833"/>
                    </a:lnTo>
                    <a:lnTo>
                      <a:pt x="709" y="979"/>
                    </a:lnTo>
                    <a:lnTo>
                      <a:pt x="738" y="1130"/>
                    </a:lnTo>
                    <a:lnTo>
                      <a:pt x="769" y="1280"/>
                    </a:lnTo>
                    <a:lnTo>
                      <a:pt x="800" y="1431"/>
                    </a:lnTo>
                    <a:lnTo>
                      <a:pt x="829" y="1577"/>
                    </a:lnTo>
                    <a:lnTo>
                      <a:pt x="860" y="1719"/>
                    </a:lnTo>
                    <a:lnTo>
                      <a:pt x="889" y="1852"/>
                    </a:lnTo>
                    <a:lnTo>
                      <a:pt x="920" y="1973"/>
                    </a:lnTo>
                    <a:lnTo>
                      <a:pt x="950" y="2084"/>
                    </a:lnTo>
                    <a:lnTo>
                      <a:pt x="981" y="2180"/>
                    </a:lnTo>
                    <a:lnTo>
                      <a:pt x="1012" y="2261"/>
                    </a:lnTo>
                    <a:lnTo>
                      <a:pt x="1041" y="2327"/>
                    </a:lnTo>
                    <a:lnTo>
                      <a:pt x="1072" y="2374"/>
                    </a:lnTo>
                    <a:lnTo>
                      <a:pt x="1101" y="2401"/>
                    </a:lnTo>
                    <a:lnTo>
                      <a:pt x="1132" y="2410"/>
                    </a:lnTo>
                    <a:lnTo>
                      <a:pt x="1163" y="2401"/>
                    </a:lnTo>
                    <a:lnTo>
                      <a:pt x="1192" y="2374"/>
                    </a:lnTo>
                    <a:lnTo>
                      <a:pt x="1223" y="2327"/>
                    </a:lnTo>
                    <a:lnTo>
                      <a:pt x="1252" y="2261"/>
                    </a:lnTo>
                    <a:lnTo>
                      <a:pt x="1283" y="2180"/>
                    </a:lnTo>
                    <a:lnTo>
                      <a:pt x="1314" y="2084"/>
                    </a:lnTo>
                    <a:lnTo>
                      <a:pt x="1344" y="1973"/>
                    </a:lnTo>
                    <a:lnTo>
                      <a:pt x="1375" y="1852"/>
                    </a:lnTo>
                    <a:lnTo>
                      <a:pt x="1404" y="1719"/>
                    </a:lnTo>
                    <a:lnTo>
                      <a:pt x="1435" y="1577"/>
                    </a:lnTo>
                    <a:lnTo>
                      <a:pt x="1464" y="1431"/>
                    </a:lnTo>
                    <a:lnTo>
                      <a:pt x="1495" y="1280"/>
                    </a:lnTo>
                    <a:lnTo>
                      <a:pt x="1526" y="1130"/>
                    </a:lnTo>
                    <a:lnTo>
                      <a:pt x="1555" y="979"/>
                    </a:lnTo>
                    <a:lnTo>
                      <a:pt x="1586" y="833"/>
                    </a:lnTo>
                    <a:lnTo>
                      <a:pt x="1615" y="691"/>
                    </a:lnTo>
                    <a:lnTo>
                      <a:pt x="1646" y="558"/>
                    </a:lnTo>
                    <a:lnTo>
                      <a:pt x="1677" y="437"/>
                    </a:lnTo>
                    <a:lnTo>
                      <a:pt x="1707" y="326"/>
                    </a:lnTo>
                    <a:lnTo>
                      <a:pt x="1738" y="230"/>
                    </a:lnTo>
                    <a:lnTo>
                      <a:pt x="1767" y="149"/>
                    </a:lnTo>
                    <a:lnTo>
                      <a:pt x="1798" y="83"/>
                    </a:lnTo>
                    <a:lnTo>
                      <a:pt x="1829" y="36"/>
                    </a:lnTo>
                    <a:lnTo>
                      <a:pt x="1858" y="9"/>
                    </a:lnTo>
                    <a:lnTo>
                      <a:pt x="1889" y="0"/>
                    </a:lnTo>
                    <a:lnTo>
                      <a:pt x="1918" y="9"/>
                    </a:lnTo>
                    <a:lnTo>
                      <a:pt x="1949" y="36"/>
                    </a:lnTo>
                    <a:lnTo>
                      <a:pt x="1980" y="83"/>
                    </a:lnTo>
                    <a:lnTo>
                      <a:pt x="2009" y="149"/>
                    </a:lnTo>
                    <a:lnTo>
                      <a:pt x="2040" y="230"/>
                    </a:lnTo>
                    <a:lnTo>
                      <a:pt x="2070" y="326"/>
                    </a:lnTo>
                    <a:lnTo>
                      <a:pt x="2101" y="437"/>
                    </a:lnTo>
                    <a:lnTo>
                      <a:pt x="2130" y="558"/>
                    </a:lnTo>
                    <a:lnTo>
                      <a:pt x="2161" y="691"/>
                    </a:lnTo>
                    <a:lnTo>
                      <a:pt x="2192" y="833"/>
                    </a:lnTo>
                    <a:lnTo>
                      <a:pt x="2221" y="979"/>
                    </a:lnTo>
                    <a:lnTo>
                      <a:pt x="2252" y="1130"/>
                    </a:lnTo>
                    <a:lnTo>
                      <a:pt x="2281" y="1280"/>
                    </a:lnTo>
                    <a:lnTo>
                      <a:pt x="2312" y="1431"/>
                    </a:lnTo>
                    <a:lnTo>
                      <a:pt x="2343" y="1577"/>
                    </a:lnTo>
                    <a:lnTo>
                      <a:pt x="2372" y="1719"/>
                    </a:lnTo>
                    <a:lnTo>
                      <a:pt x="2403" y="1852"/>
                    </a:lnTo>
                    <a:lnTo>
                      <a:pt x="2432" y="1973"/>
                    </a:lnTo>
                    <a:lnTo>
                      <a:pt x="2464" y="2084"/>
                    </a:lnTo>
                    <a:lnTo>
                      <a:pt x="2495" y="2180"/>
                    </a:lnTo>
                    <a:lnTo>
                      <a:pt x="2524" y="2261"/>
                    </a:lnTo>
                    <a:lnTo>
                      <a:pt x="2555" y="2327"/>
                    </a:lnTo>
                    <a:lnTo>
                      <a:pt x="2584" y="2374"/>
                    </a:lnTo>
                    <a:lnTo>
                      <a:pt x="2615" y="2401"/>
                    </a:lnTo>
                    <a:lnTo>
                      <a:pt x="2649" y="2408"/>
                    </a:lnTo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Rectangle 23"/>
              <p:cNvSpPr>
                <a:spLocks noChangeArrowheads="1"/>
              </p:cNvSpPr>
              <p:nvPr/>
            </p:nvSpPr>
            <p:spPr bwMode="auto">
              <a:xfrm>
                <a:off x="606" y="2315"/>
                <a:ext cx="524" cy="52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>
              <a:off x="1858117" y="4568825"/>
              <a:ext cx="0" cy="9604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 rot="16200000" flipH="1">
              <a:off x="4806511" y="2573338"/>
              <a:ext cx="0" cy="591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Text Box 15"/>
            <p:cNvSpPr txBox="1">
              <a:spLocks noChangeArrowheads="1"/>
            </p:cNvSpPr>
            <p:nvPr/>
          </p:nvSpPr>
          <p:spPr bwMode="auto">
            <a:xfrm>
              <a:off x="7765612" y="5268305"/>
              <a:ext cx="4138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sym typeface="Symbol" pitchFamily="18" charset="2"/>
                </a:rPr>
                <a:t></a:t>
              </a:r>
              <a:r>
                <a:rPr lang="en-US" sz="1800" i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z</a:t>
              </a:r>
            </a:p>
          </p:txBody>
        </p:sp>
        <p:sp>
          <p:nvSpPr>
            <p:cNvPr id="6158" name="Freeform 19"/>
            <p:cNvSpPr>
              <a:spLocks/>
            </p:cNvSpPr>
            <p:nvPr/>
          </p:nvSpPr>
          <p:spPr bwMode="auto">
            <a:xfrm>
              <a:off x="1037786" y="4568825"/>
              <a:ext cx="6216650" cy="803275"/>
            </a:xfrm>
            <a:custGeom>
              <a:avLst/>
              <a:gdLst>
                <a:gd name="T0" fmla="*/ 2147483647 w 2649"/>
                <a:gd name="T1" fmla="*/ 2147483647 h 2410"/>
                <a:gd name="T2" fmla="*/ 2147483647 w 2649"/>
                <a:gd name="T3" fmla="*/ 2147483647 h 2410"/>
                <a:gd name="T4" fmla="*/ 2147483647 w 2649"/>
                <a:gd name="T5" fmla="*/ 2147483647 h 2410"/>
                <a:gd name="T6" fmla="*/ 2147483647 w 2649"/>
                <a:gd name="T7" fmla="*/ 2147483647 h 2410"/>
                <a:gd name="T8" fmla="*/ 2147483647 w 2649"/>
                <a:gd name="T9" fmla="*/ 2147483647 h 2410"/>
                <a:gd name="T10" fmla="*/ 2147483647 w 2649"/>
                <a:gd name="T11" fmla="*/ 2147483647 h 2410"/>
                <a:gd name="T12" fmla="*/ 2147483647 w 2649"/>
                <a:gd name="T13" fmla="*/ 0 h 2410"/>
                <a:gd name="T14" fmla="*/ 2147483647 w 2649"/>
                <a:gd name="T15" fmla="*/ 2147483647 h 2410"/>
                <a:gd name="T16" fmla="*/ 2147483647 w 2649"/>
                <a:gd name="T17" fmla="*/ 2147483647 h 2410"/>
                <a:gd name="T18" fmla="*/ 2147483647 w 2649"/>
                <a:gd name="T19" fmla="*/ 2147483647 h 2410"/>
                <a:gd name="T20" fmla="*/ 2147483647 w 2649"/>
                <a:gd name="T21" fmla="*/ 2147483647 h 2410"/>
                <a:gd name="T22" fmla="*/ 2147483647 w 2649"/>
                <a:gd name="T23" fmla="*/ 2147483647 h 2410"/>
                <a:gd name="T24" fmla="*/ 2147483647 w 2649"/>
                <a:gd name="T25" fmla="*/ 2147483647 h 2410"/>
                <a:gd name="T26" fmla="*/ 2147483647 w 2649"/>
                <a:gd name="T27" fmla="*/ 2147483647 h 2410"/>
                <a:gd name="T28" fmla="*/ 2147483647 w 2649"/>
                <a:gd name="T29" fmla="*/ 2147483647 h 2410"/>
                <a:gd name="T30" fmla="*/ 2147483647 w 2649"/>
                <a:gd name="T31" fmla="*/ 2147483647 h 2410"/>
                <a:gd name="T32" fmla="*/ 2147483647 w 2649"/>
                <a:gd name="T33" fmla="*/ 2147483647 h 2410"/>
                <a:gd name="T34" fmla="*/ 2147483647 w 2649"/>
                <a:gd name="T35" fmla="*/ 2147483647 h 2410"/>
                <a:gd name="T36" fmla="*/ 2147483647 w 2649"/>
                <a:gd name="T37" fmla="*/ 2147483647 h 2410"/>
                <a:gd name="T38" fmla="*/ 2147483647 w 2649"/>
                <a:gd name="T39" fmla="*/ 2147483647 h 2410"/>
                <a:gd name="T40" fmla="*/ 2147483647 w 2649"/>
                <a:gd name="T41" fmla="*/ 2147483647 h 2410"/>
                <a:gd name="T42" fmla="*/ 2147483647 w 2649"/>
                <a:gd name="T43" fmla="*/ 2147483647 h 2410"/>
                <a:gd name="T44" fmla="*/ 2147483647 w 2649"/>
                <a:gd name="T45" fmla="*/ 2147483647 h 2410"/>
                <a:gd name="T46" fmla="*/ 2147483647 w 2649"/>
                <a:gd name="T47" fmla="*/ 2147483647 h 2410"/>
                <a:gd name="T48" fmla="*/ 2147483647 w 2649"/>
                <a:gd name="T49" fmla="*/ 2147483647 h 2410"/>
                <a:gd name="T50" fmla="*/ 2147483647 w 2649"/>
                <a:gd name="T51" fmla="*/ 2147483647 h 2410"/>
                <a:gd name="T52" fmla="*/ 2147483647 w 2649"/>
                <a:gd name="T53" fmla="*/ 2147483647 h 2410"/>
                <a:gd name="T54" fmla="*/ 2147483647 w 2649"/>
                <a:gd name="T55" fmla="*/ 2147483647 h 2410"/>
                <a:gd name="T56" fmla="*/ 2147483647 w 2649"/>
                <a:gd name="T57" fmla="*/ 2147483647 h 2410"/>
                <a:gd name="T58" fmla="*/ 2147483647 w 2649"/>
                <a:gd name="T59" fmla="*/ 2147483647 h 2410"/>
                <a:gd name="T60" fmla="*/ 2147483647 w 2649"/>
                <a:gd name="T61" fmla="*/ 2147483647 h 2410"/>
                <a:gd name="T62" fmla="*/ 2147483647 w 2649"/>
                <a:gd name="T63" fmla="*/ 0 h 2410"/>
                <a:gd name="T64" fmla="*/ 2147483647 w 2649"/>
                <a:gd name="T65" fmla="*/ 2147483647 h 2410"/>
                <a:gd name="T66" fmla="*/ 2147483647 w 2649"/>
                <a:gd name="T67" fmla="*/ 2147483647 h 2410"/>
                <a:gd name="T68" fmla="*/ 2147483647 w 2649"/>
                <a:gd name="T69" fmla="*/ 2147483647 h 2410"/>
                <a:gd name="T70" fmla="*/ 2147483647 w 2649"/>
                <a:gd name="T71" fmla="*/ 2147483647 h 2410"/>
                <a:gd name="T72" fmla="*/ 2147483647 w 2649"/>
                <a:gd name="T73" fmla="*/ 2147483647 h 2410"/>
                <a:gd name="T74" fmla="*/ 2147483647 w 2649"/>
                <a:gd name="T75" fmla="*/ 2147483647 h 2410"/>
                <a:gd name="T76" fmla="*/ 2147483647 w 2649"/>
                <a:gd name="T77" fmla="*/ 2147483647 h 2410"/>
                <a:gd name="T78" fmla="*/ 2147483647 w 2649"/>
                <a:gd name="T79" fmla="*/ 2147483647 h 2410"/>
                <a:gd name="T80" fmla="*/ 2147483647 w 2649"/>
                <a:gd name="T81" fmla="*/ 2147483647 h 2410"/>
                <a:gd name="T82" fmla="*/ 2147483647 w 2649"/>
                <a:gd name="T83" fmla="*/ 2147483647 h 2410"/>
                <a:gd name="T84" fmla="*/ 2147483647 w 2649"/>
                <a:gd name="T85" fmla="*/ 2147483647 h 2410"/>
                <a:gd name="T86" fmla="*/ 2147483647 w 2649"/>
                <a:gd name="T87" fmla="*/ 2147483647 h 241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49"/>
                <a:gd name="T133" fmla="*/ 0 h 2410"/>
                <a:gd name="T134" fmla="*/ 2649 w 2649"/>
                <a:gd name="T135" fmla="*/ 2410 h 241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49" h="2410">
                  <a:moveTo>
                    <a:pt x="0" y="1198"/>
                  </a:moveTo>
                  <a:lnTo>
                    <a:pt x="12" y="1130"/>
                  </a:lnTo>
                  <a:lnTo>
                    <a:pt x="43" y="979"/>
                  </a:lnTo>
                  <a:lnTo>
                    <a:pt x="72" y="833"/>
                  </a:lnTo>
                  <a:lnTo>
                    <a:pt x="103" y="691"/>
                  </a:lnTo>
                  <a:lnTo>
                    <a:pt x="134" y="558"/>
                  </a:lnTo>
                  <a:lnTo>
                    <a:pt x="163" y="437"/>
                  </a:lnTo>
                  <a:lnTo>
                    <a:pt x="195" y="326"/>
                  </a:lnTo>
                  <a:lnTo>
                    <a:pt x="224" y="230"/>
                  </a:lnTo>
                  <a:lnTo>
                    <a:pt x="255" y="149"/>
                  </a:lnTo>
                  <a:lnTo>
                    <a:pt x="284" y="83"/>
                  </a:lnTo>
                  <a:lnTo>
                    <a:pt x="315" y="36"/>
                  </a:lnTo>
                  <a:lnTo>
                    <a:pt x="346" y="9"/>
                  </a:lnTo>
                  <a:lnTo>
                    <a:pt x="375" y="0"/>
                  </a:lnTo>
                  <a:lnTo>
                    <a:pt x="406" y="9"/>
                  </a:lnTo>
                  <a:lnTo>
                    <a:pt x="435" y="36"/>
                  </a:lnTo>
                  <a:lnTo>
                    <a:pt x="466" y="83"/>
                  </a:lnTo>
                  <a:lnTo>
                    <a:pt x="497" y="149"/>
                  </a:lnTo>
                  <a:lnTo>
                    <a:pt x="526" y="230"/>
                  </a:lnTo>
                  <a:lnTo>
                    <a:pt x="557" y="326"/>
                  </a:lnTo>
                  <a:lnTo>
                    <a:pt x="587" y="437"/>
                  </a:lnTo>
                  <a:lnTo>
                    <a:pt x="618" y="558"/>
                  </a:lnTo>
                  <a:lnTo>
                    <a:pt x="649" y="691"/>
                  </a:lnTo>
                  <a:lnTo>
                    <a:pt x="678" y="833"/>
                  </a:lnTo>
                  <a:lnTo>
                    <a:pt x="709" y="979"/>
                  </a:lnTo>
                  <a:lnTo>
                    <a:pt x="738" y="1130"/>
                  </a:lnTo>
                  <a:lnTo>
                    <a:pt x="769" y="1280"/>
                  </a:lnTo>
                  <a:lnTo>
                    <a:pt x="800" y="1431"/>
                  </a:lnTo>
                  <a:lnTo>
                    <a:pt x="829" y="1577"/>
                  </a:lnTo>
                  <a:lnTo>
                    <a:pt x="860" y="1719"/>
                  </a:lnTo>
                  <a:lnTo>
                    <a:pt x="889" y="1852"/>
                  </a:lnTo>
                  <a:lnTo>
                    <a:pt x="920" y="1973"/>
                  </a:lnTo>
                  <a:lnTo>
                    <a:pt x="950" y="2084"/>
                  </a:lnTo>
                  <a:lnTo>
                    <a:pt x="981" y="2180"/>
                  </a:lnTo>
                  <a:lnTo>
                    <a:pt x="1012" y="2261"/>
                  </a:lnTo>
                  <a:lnTo>
                    <a:pt x="1041" y="2327"/>
                  </a:lnTo>
                  <a:lnTo>
                    <a:pt x="1072" y="2374"/>
                  </a:lnTo>
                  <a:lnTo>
                    <a:pt x="1101" y="2401"/>
                  </a:lnTo>
                  <a:lnTo>
                    <a:pt x="1132" y="2410"/>
                  </a:lnTo>
                  <a:lnTo>
                    <a:pt x="1163" y="2401"/>
                  </a:lnTo>
                  <a:lnTo>
                    <a:pt x="1192" y="2374"/>
                  </a:lnTo>
                  <a:lnTo>
                    <a:pt x="1223" y="2327"/>
                  </a:lnTo>
                  <a:lnTo>
                    <a:pt x="1252" y="2261"/>
                  </a:lnTo>
                  <a:lnTo>
                    <a:pt x="1283" y="2180"/>
                  </a:lnTo>
                  <a:lnTo>
                    <a:pt x="1314" y="2084"/>
                  </a:lnTo>
                  <a:lnTo>
                    <a:pt x="1344" y="1973"/>
                  </a:lnTo>
                  <a:lnTo>
                    <a:pt x="1375" y="1852"/>
                  </a:lnTo>
                  <a:lnTo>
                    <a:pt x="1404" y="1719"/>
                  </a:lnTo>
                  <a:lnTo>
                    <a:pt x="1435" y="1577"/>
                  </a:lnTo>
                  <a:lnTo>
                    <a:pt x="1464" y="1431"/>
                  </a:lnTo>
                  <a:lnTo>
                    <a:pt x="1495" y="1280"/>
                  </a:lnTo>
                  <a:lnTo>
                    <a:pt x="1526" y="1130"/>
                  </a:lnTo>
                  <a:lnTo>
                    <a:pt x="1555" y="979"/>
                  </a:lnTo>
                  <a:lnTo>
                    <a:pt x="1586" y="833"/>
                  </a:lnTo>
                  <a:lnTo>
                    <a:pt x="1615" y="691"/>
                  </a:lnTo>
                  <a:lnTo>
                    <a:pt x="1646" y="558"/>
                  </a:lnTo>
                  <a:lnTo>
                    <a:pt x="1677" y="437"/>
                  </a:lnTo>
                  <a:lnTo>
                    <a:pt x="1707" y="326"/>
                  </a:lnTo>
                  <a:lnTo>
                    <a:pt x="1738" y="230"/>
                  </a:lnTo>
                  <a:lnTo>
                    <a:pt x="1767" y="149"/>
                  </a:lnTo>
                  <a:lnTo>
                    <a:pt x="1798" y="83"/>
                  </a:lnTo>
                  <a:lnTo>
                    <a:pt x="1829" y="36"/>
                  </a:lnTo>
                  <a:lnTo>
                    <a:pt x="1858" y="9"/>
                  </a:lnTo>
                  <a:lnTo>
                    <a:pt x="1889" y="0"/>
                  </a:lnTo>
                  <a:lnTo>
                    <a:pt x="1918" y="9"/>
                  </a:lnTo>
                  <a:lnTo>
                    <a:pt x="1949" y="36"/>
                  </a:lnTo>
                  <a:lnTo>
                    <a:pt x="1980" y="83"/>
                  </a:lnTo>
                  <a:lnTo>
                    <a:pt x="2009" y="149"/>
                  </a:lnTo>
                  <a:lnTo>
                    <a:pt x="2040" y="230"/>
                  </a:lnTo>
                  <a:lnTo>
                    <a:pt x="2070" y="326"/>
                  </a:lnTo>
                  <a:lnTo>
                    <a:pt x="2101" y="437"/>
                  </a:lnTo>
                  <a:lnTo>
                    <a:pt x="2130" y="558"/>
                  </a:lnTo>
                  <a:lnTo>
                    <a:pt x="2161" y="691"/>
                  </a:lnTo>
                  <a:lnTo>
                    <a:pt x="2192" y="833"/>
                  </a:lnTo>
                  <a:lnTo>
                    <a:pt x="2221" y="979"/>
                  </a:lnTo>
                  <a:lnTo>
                    <a:pt x="2252" y="1130"/>
                  </a:lnTo>
                  <a:lnTo>
                    <a:pt x="2281" y="1280"/>
                  </a:lnTo>
                  <a:lnTo>
                    <a:pt x="2312" y="1431"/>
                  </a:lnTo>
                  <a:lnTo>
                    <a:pt x="2343" y="1577"/>
                  </a:lnTo>
                  <a:lnTo>
                    <a:pt x="2372" y="1719"/>
                  </a:lnTo>
                  <a:lnTo>
                    <a:pt x="2403" y="1852"/>
                  </a:lnTo>
                  <a:lnTo>
                    <a:pt x="2432" y="1973"/>
                  </a:lnTo>
                  <a:lnTo>
                    <a:pt x="2464" y="2084"/>
                  </a:lnTo>
                  <a:lnTo>
                    <a:pt x="2495" y="2180"/>
                  </a:lnTo>
                  <a:lnTo>
                    <a:pt x="2524" y="2261"/>
                  </a:lnTo>
                  <a:lnTo>
                    <a:pt x="2555" y="2327"/>
                  </a:lnTo>
                  <a:lnTo>
                    <a:pt x="2584" y="2374"/>
                  </a:lnTo>
                  <a:lnTo>
                    <a:pt x="2615" y="2401"/>
                  </a:lnTo>
                  <a:lnTo>
                    <a:pt x="2649" y="240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Rectangle 20"/>
            <p:cNvSpPr>
              <a:spLocks noChangeArrowheads="1"/>
            </p:cNvSpPr>
            <p:nvPr/>
          </p:nvSpPr>
          <p:spPr bwMode="auto">
            <a:xfrm>
              <a:off x="995496" y="4568825"/>
              <a:ext cx="831850" cy="831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lg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146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1217236"/>
                </p:ext>
              </p:extLst>
            </p:nvPr>
          </p:nvGraphicFramePr>
          <p:xfrm>
            <a:off x="2276273" y="4406628"/>
            <a:ext cx="809479" cy="346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13" name="Equation" r:id="rId6" imgW="533160" imgH="228600" progId="Equation.3">
                    <p:embed/>
                  </p:oleObj>
                </mc:Choice>
                <mc:Fallback>
                  <p:oleObj name="Equation" r:id="rId6" imgW="533160" imgH="2286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6273" y="4406628"/>
                          <a:ext cx="809479" cy="346920"/>
                        </a:xfrm>
                        <a:prstGeom prst="rect">
                          <a:avLst/>
                        </a:prstGeom>
                        <a:solidFill>
                          <a:srgbClr val="EF1D40">
                            <a:alpha val="51000"/>
                          </a:srgb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7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5146108"/>
                </p:ext>
              </p:extLst>
            </p:nvPr>
          </p:nvGraphicFramePr>
          <p:xfrm>
            <a:off x="3356042" y="4781314"/>
            <a:ext cx="893255" cy="3828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14" name="Equation" r:id="rId8" imgW="533160" imgH="228600" progId="Equation.3">
                    <p:embed/>
                  </p:oleObj>
                </mc:Choice>
                <mc:Fallback>
                  <p:oleObj name="Equation" r:id="rId8" imgW="533160" imgH="2286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6042" y="4781314"/>
                          <a:ext cx="893255" cy="382824"/>
                        </a:xfrm>
                        <a:prstGeom prst="rect">
                          <a:avLst/>
                        </a:prstGeom>
                        <a:solidFill>
                          <a:srgbClr val="0070C0">
                            <a:alpha val="46000"/>
                          </a:srgb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8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6159550"/>
                </p:ext>
              </p:extLst>
            </p:nvPr>
          </p:nvGraphicFramePr>
          <p:xfrm>
            <a:off x="3361314" y="5545138"/>
            <a:ext cx="521050" cy="2914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15" name="Equation" r:id="rId10" imgW="317160" imgH="177480" progId="Equation.3">
                    <p:embed/>
                  </p:oleObj>
                </mc:Choice>
                <mc:Fallback>
                  <p:oleObj name="Equation" r:id="rId10" imgW="317160" imgH="17748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1314" y="5545138"/>
                          <a:ext cx="521050" cy="29145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9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2367460"/>
                </p:ext>
              </p:extLst>
            </p:nvPr>
          </p:nvGraphicFramePr>
          <p:xfrm>
            <a:off x="5362137" y="5597526"/>
            <a:ext cx="247408" cy="248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16" name="Equation" r:id="rId12" imgW="139680" imgH="139680" progId="Equation.3">
                    <p:embed/>
                  </p:oleObj>
                </mc:Choice>
                <mc:Fallback>
                  <p:oleObj name="Equation" r:id="rId12" imgW="139680" imgH="13968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2137" y="5597526"/>
                          <a:ext cx="247408" cy="24879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0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4505212"/>
                </p:ext>
              </p:extLst>
            </p:nvPr>
          </p:nvGraphicFramePr>
          <p:xfrm>
            <a:off x="1012386" y="4394183"/>
            <a:ext cx="813005" cy="349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17" name="Equation" r:id="rId14" imgW="533160" imgH="228600" progId="Equation.3">
                    <p:embed/>
                  </p:oleObj>
                </mc:Choice>
                <mc:Fallback>
                  <p:oleObj name="Equation" r:id="rId14" imgW="533160" imgH="2286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2386" y="4394183"/>
                          <a:ext cx="813005" cy="349283"/>
                        </a:xfrm>
                        <a:prstGeom prst="rect">
                          <a:avLst/>
                        </a:prstGeom>
                        <a:solidFill>
                          <a:srgbClr val="EF1D40">
                            <a:alpha val="50980"/>
                          </a:srgbClr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60" name="Text Box 29"/>
          <p:cNvSpPr txBox="1">
            <a:spLocks noChangeArrowheads="1"/>
          </p:cNvSpPr>
          <p:nvPr/>
        </p:nvSpPr>
        <p:spPr bwMode="auto">
          <a:xfrm>
            <a:off x="7958931" y="325404"/>
            <a:ext cx="998537" cy="3698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  <a:cs typeface="Times New Roman" pitchFamily="18" charset="0"/>
              </a:rPr>
              <a:t>No gain!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273754"/>
              </p:ext>
            </p:extLst>
          </p:nvPr>
        </p:nvGraphicFramePr>
        <p:xfrm>
          <a:off x="70481" y="880465"/>
          <a:ext cx="9073519" cy="802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18" name="Equation" r:id="rId16" imgW="5600520" imgH="495000" progId="Equation.3">
                  <p:embed/>
                </p:oleObj>
              </mc:Choice>
              <mc:Fallback>
                <p:oleObj name="Equation" r:id="rId16" imgW="5600520" imgH="495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0481" y="880465"/>
                        <a:ext cx="9073519" cy="802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420607"/>
              </p:ext>
            </p:extLst>
          </p:nvPr>
        </p:nvGraphicFramePr>
        <p:xfrm>
          <a:off x="1333500" y="3160713"/>
          <a:ext cx="638651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219" name="Equation" r:id="rId18" imgW="3479760" imgH="431640" progId="Equation.3">
                  <p:embed/>
                </p:oleObj>
              </mc:Choice>
              <mc:Fallback>
                <p:oleObj name="Equation" r:id="rId18" imgW="3479760" imgH="4316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3160713"/>
                        <a:ext cx="6386513" cy="792162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7046" name="Picture 7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56434"/>
            <a:ext cx="3800376" cy="2801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094266" y="4316513"/>
            <a:ext cx="4863202" cy="2086725"/>
            <a:chOff x="3909440" y="4190054"/>
            <a:chExt cx="4863202" cy="2086725"/>
          </a:xfrm>
        </p:grpSpPr>
        <p:sp>
          <p:nvSpPr>
            <p:cNvPr id="47" name="Text Box 28"/>
            <p:cNvSpPr txBox="1">
              <a:spLocks noChangeArrowheads="1"/>
            </p:cNvSpPr>
            <p:nvPr/>
          </p:nvSpPr>
          <p:spPr bwMode="auto">
            <a:xfrm>
              <a:off x="3909440" y="4190054"/>
              <a:ext cx="4863202" cy="208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Notes:</a:t>
              </a:r>
            </a:p>
            <a:p>
              <a:pPr marL="342900" indent="-342900">
                <a:lnSpc>
                  <a:spcPct val="120000"/>
                </a:lnSpc>
                <a:buFontTx/>
                <a:buAutoNum type="arabicPeriod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For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large                , low level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oscillations still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exist, but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are too small to be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seen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  <a:p>
              <a:pPr marL="342900" indent="-342900">
                <a:lnSpc>
                  <a:spcPct val="120000"/>
                </a:lnSpc>
                <a:buFontTx/>
                <a:buAutoNum type="arabicPeriod" startAt="2"/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The zero level is </a:t>
              </a:r>
              <a:r>
                <a:rPr lang="en-US" sz="1800" dirty="0" smtClean="0">
                  <a:solidFill>
                    <a:srgbClr val="10E629"/>
                  </a:solidFill>
                  <a:latin typeface="Times New Roman" pitchFamily="18" charset="0"/>
                  <a:cs typeface="Times New Roman" pitchFamily="18" charset="0"/>
                </a:rPr>
                <a:t>different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 for                     .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  <a:p>
              <a:pPr marL="342900" indent="-342900">
                <a:lnSpc>
                  <a:spcPct val="120000"/>
                </a:lnSpc>
                <a:buFontTx/>
                <a:buAutoNum type="arabicPeriod" startAt="3"/>
              </a:pP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For                         there </a:t>
              </a: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is no signal gain, just</a:t>
              </a:r>
            </a:p>
            <a:p>
              <a:pPr marL="342900" indent="-342900">
                <a:lnSpc>
                  <a:spcPct val="120000"/>
                </a:lnSpc>
              </a:pPr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energy exchange with </a:t>
              </a:r>
              <a:r>
                <a:rPr lang="en-US" sz="1800" dirty="0" smtClean="0">
                  <a:latin typeface="Times New Roman" pitchFamily="18" charset="0"/>
                  <a:cs typeface="Times New Roman" pitchFamily="18" charset="0"/>
                </a:rPr>
                <a:t>the idler as shown above. </a:t>
              </a:r>
              <a:endPara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aphicFrame>
          <p:nvGraphicFramePr>
            <p:cNvPr id="48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7251809"/>
                </p:ext>
              </p:extLst>
            </p:nvPr>
          </p:nvGraphicFramePr>
          <p:xfrm>
            <a:off x="5204298" y="4567985"/>
            <a:ext cx="856035" cy="3571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20" name="Equation" r:id="rId21" imgW="545760" imgH="228600" progId="Equation.3">
                    <p:embed/>
                  </p:oleObj>
                </mc:Choice>
                <mc:Fallback>
                  <p:oleObj name="Equation" r:id="rId21" imgW="5457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04298" y="4567985"/>
                          <a:ext cx="856035" cy="35711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6763512"/>
                </p:ext>
              </p:extLst>
            </p:nvPr>
          </p:nvGraphicFramePr>
          <p:xfrm>
            <a:off x="7050933" y="5234698"/>
            <a:ext cx="1168939" cy="350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21" name="Equation" r:id="rId23" imgW="761760" imgH="228600" progId="Equation.3">
                    <p:embed/>
                  </p:oleObj>
                </mc:Choice>
                <mc:Fallback>
                  <p:oleObj name="Equation" r:id="rId23" imgW="7617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50933" y="5234698"/>
                          <a:ext cx="1168939" cy="35026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8543161"/>
                </p:ext>
              </p:extLst>
            </p:nvPr>
          </p:nvGraphicFramePr>
          <p:xfrm>
            <a:off x="4646986" y="5515585"/>
            <a:ext cx="1403618" cy="4271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222" name="Equation" r:id="rId25" imgW="876240" imgH="266400" progId="Equation.3">
                    <p:embed/>
                  </p:oleObj>
                </mc:Choice>
                <mc:Fallback>
                  <p:oleObj name="Equation" r:id="rId25" imgW="87624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6986" y="5515585"/>
                          <a:ext cx="1403618" cy="42712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818287" y="165503"/>
            <a:ext cx="3493520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OPA Numerical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xample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946619"/>
              </p:ext>
            </p:extLst>
          </p:nvPr>
        </p:nvGraphicFramePr>
        <p:xfrm>
          <a:off x="1157592" y="847350"/>
          <a:ext cx="6468893" cy="866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8" name="Equation" r:id="rId4" imgW="4165560" imgH="558720" progId="Equation.3">
                  <p:embed/>
                </p:oleObj>
              </mc:Choice>
              <mc:Fallback>
                <p:oleObj name="Equation" r:id="rId4" imgW="4165560" imgH="558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592" y="847350"/>
                        <a:ext cx="6468893" cy="8666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481282"/>
              </p:ext>
            </p:extLst>
          </p:nvPr>
        </p:nvGraphicFramePr>
        <p:xfrm>
          <a:off x="2928025" y="1681734"/>
          <a:ext cx="3020844" cy="80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9" name="Equation" r:id="rId6" imgW="1993680" imgH="533160" progId="Equation.3">
                  <p:embed/>
                </p:oleObj>
              </mc:Choice>
              <mc:Fallback>
                <p:oleObj name="Equation" r:id="rId6" imgW="1993680" imgH="5331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025" y="1681734"/>
                        <a:ext cx="3020844" cy="808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09550" y="2501466"/>
            <a:ext cx="16321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Assume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=0</a:t>
            </a:r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601724"/>
              </p:ext>
            </p:extLst>
          </p:nvPr>
        </p:nvGraphicFramePr>
        <p:xfrm>
          <a:off x="1498060" y="3051749"/>
          <a:ext cx="6605421" cy="265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70" name="Equation" r:id="rId8" imgW="4508280" imgH="1815840" progId="Equation.3">
                  <p:embed/>
                </p:oleObj>
              </mc:Choice>
              <mc:Fallback>
                <p:oleObj name="Equation" r:id="rId8" imgW="4508280" imgH="18158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060" y="3051749"/>
                        <a:ext cx="6605421" cy="26581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118090" y="6010545"/>
            <a:ext cx="29017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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Single pass gain is 34%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2062801" y="230972"/>
            <a:ext cx="5027595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OPA Solutions with Pump Depletion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118766"/>
              </p:ext>
            </p:extLst>
          </p:nvPr>
        </p:nvGraphicFramePr>
        <p:xfrm>
          <a:off x="0" y="2393006"/>
          <a:ext cx="5243773" cy="76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48" name="Equation" r:id="rId3" imgW="3670300" imgH="533400" progId="Equation.3">
                  <p:embed/>
                </p:oleObj>
              </mc:Choice>
              <mc:Fallback>
                <p:oleObj name="Equation" r:id="rId3" imgW="3670300" imgH="533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93006"/>
                        <a:ext cx="5243773" cy="7684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660765"/>
              </p:ext>
            </p:extLst>
          </p:nvPr>
        </p:nvGraphicFramePr>
        <p:xfrm>
          <a:off x="97275" y="831030"/>
          <a:ext cx="5654907" cy="754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49" name="Equation" r:id="rId5" imgW="4051300" imgH="533400" progId="Equation.3">
                  <p:embed/>
                </p:oleObj>
              </mc:Choice>
              <mc:Fallback>
                <p:oleObj name="Equation" r:id="rId5" imgW="4051300" imgH="533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75" y="831030"/>
                        <a:ext cx="5654907" cy="754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483403"/>
              </p:ext>
            </p:extLst>
          </p:nvPr>
        </p:nvGraphicFramePr>
        <p:xfrm>
          <a:off x="0" y="1624519"/>
          <a:ext cx="5177408" cy="758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50" name="Equation" r:id="rId7" imgW="3670300" imgH="533400" progId="Equation.3">
                  <p:embed/>
                </p:oleObj>
              </mc:Choice>
              <mc:Fallback>
                <p:oleObj name="Equation" r:id="rId7" imgW="3670300" imgH="533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24519"/>
                        <a:ext cx="5177408" cy="7587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352965"/>
              </p:ext>
            </p:extLst>
          </p:nvPr>
        </p:nvGraphicFramePr>
        <p:xfrm>
          <a:off x="6051176" y="908319"/>
          <a:ext cx="2985247" cy="149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51" name="Equation" r:id="rId9" imgW="1803240" imgH="914400" progId="Equation.3">
                  <p:embed/>
                </p:oleObj>
              </mc:Choice>
              <mc:Fallback>
                <p:oleObj name="Equation" r:id="rId9" imgW="18032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51176" y="908319"/>
                        <a:ext cx="2985247" cy="1490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797340"/>
              </p:ext>
            </p:extLst>
          </p:nvPr>
        </p:nvGraphicFramePr>
        <p:xfrm>
          <a:off x="612842" y="3376545"/>
          <a:ext cx="33591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52" name="Equation" r:id="rId11" imgW="2133360" imgH="266400" progId="Equation.3">
                  <p:embed/>
                </p:oleObj>
              </mc:Choice>
              <mc:Fallback>
                <p:oleObj name="Equation" r:id="rId11" imgW="2133360" imgH="266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842" y="3376545"/>
                        <a:ext cx="3359150" cy="4206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7967" name="Picture 3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556" y="3347362"/>
            <a:ext cx="4470444" cy="3207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-77822" y="4085912"/>
            <a:ext cx="5719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Note:</a:t>
            </a:r>
          </a:p>
          <a:p>
            <a:pPr marL="457200" indent="-457200">
              <a:buAutoNum type="arabicPeriod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This amplifier response is periodic in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distance and pump power.</a:t>
            </a:r>
          </a:p>
          <a:p>
            <a:pPr marL="457200" indent="-457200">
              <a:buAutoNum type="arabicPeriod" startAt="2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Therefore there is no saturation as with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other amplifiers.</a:t>
            </a:r>
          </a:p>
          <a:p>
            <a:pPr marL="457200" indent="-457200">
              <a:buAutoNum type="arabicPeriod" startAt="3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gain is exponential,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only over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a finite range of length.</a:t>
            </a:r>
          </a:p>
          <a:p>
            <a:pPr marL="457200" indent="-457200">
              <a:buAutoNum type="arabicPeriod" startAt="4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 small distances the signal growth is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exponential although the idler growth is!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921658" y="161728"/>
            <a:ext cx="5280613" cy="46166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Optical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Parametric Oscillators (OPOs)</a:t>
            </a:r>
          </a:p>
        </p:txBody>
      </p:sp>
      <p:sp>
        <p:nvSpPr>
          <p:cNvPr id="13374" name="Text Box 62"/>
          <p:cNvSpPr txBox="1">
            <a:spLocks noChangeArrowheads="1"/>
          </p:cNvSpPr>
          <p:nvPr/>
        </p:nvSpPr>
        <p:spPr bwMode="auto">
          <a:xfrm>
            <a:off x="240354" y="714274"/>
            <a:ext cx="880636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OPOs are the most powerful devices for generating tunable radiation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efficiently.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Put a nonlinear gain medium in a cavity, “noise” at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is amplified.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By using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cavity, the pump is depleted more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efficiently.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doubly resonant cavity (resonant at both the idler and  the signal),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threshold for net gain is reduced substantially.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Triply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resonant cavities (also resonant at the pump frequency)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have been reported, but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their stability problems have limited their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utility and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commercial availability</a:t>
            </a:r>
          </a:p>
        </p:txBody>
      </p:sp>
      <p:sp>
        <p:nvSpPr>
          <p:cNvPr id="65" name="Text Box 47"/>
          <p:cNvSpPr txBox="1">
            <a:spLocks noChangeArrowheads="1"/>
          </p:cNvSpPr>
          <p:nvPr/>
        </p:nvSpPr>
        <p:spPr bwMode="auto">
          <a:xfrm>
            <a:off x="795548" y="6275333"/>
            <a:ext cx="75328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Assume that </a:t>
            </a:r>
            <a:r>
              <a:rPr lang="en-US" sz="1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pump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essentially </a:t>
            </a:r>
            <a:r>
              <a:rPr lang="en-US" sz="1800" u="sng" dirty="0" err="1" smtClean="0">
                <a:latin typeface="Times New Roman" pitchFamily="18" charset="0"/>
                <a:cs typeface="Times New Roman" pitchFamily="18" charset="0"/>
              </a:rPr>
              <a:t>undepleted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on a single pass through the cavity</a:t>
            </a:r>
            <a:endParaRPr lang="en-US" sz="1800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6" name="Group 48"/>
          <p:cNvGrpSpPr>
            <a:grpSpLocks/>
          </p:cNvGrpSpPr>
          <p:nvPr/>
        </p:nvGrpSpPr>
        <p:grpSpPr bwMode="auto">
          <a:xfrm>
            <a:off x="789261" y="4043637"/>
            <a:ext cx="2787650" cy="2205037"/>
            <a:chOff x="569" y="2327"/>
            <a:chExt cx="1756" cy="1389"/>
          </a:xfrm>
        </p:grpSpPr>
        <p:graphicFrame>
          <p:nvGraphicFramePr>
            <p:cNvPr id="67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3590875"/>
                </p:ext>
              </p:extLst>
            </p:nvPr>
          </p:nvGraphicFramePr>
          <p:xfrm>
            <a:off x="569" y="2588"/>
            <a:ext cx="785" cy="7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86" name="Equation" r:id="rId4" imgW="723600" imgH="685800" progId="Equation.3">
                    <p:embed/>
                  </p:oleObj>
                </mc:Choice>
                <mc:Fallback>
                  <p:oleObj name="Equation" r:id="rId4" imgW="723600" imgH="685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" y="2588"/>
                          <a:ext cx="785" cy="74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" name="Text Box 38"/>
            <p:cNvSpPr txBox="1">
              <a:spLocks noChangeArrowheads="1"/>
            </p:cNvSpPr>
            <p:nvPr/>
          </p:nvSpPr>
          <p:spPr bwMode="auto">
            <a:xfrm>
              <a:off x="613" y="2327"/>
              <a:ext cx="16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Singly Resonant Oscillator</a:t>
              </a:r>
            </a:p>
          </p:txBody>
        </p:sp>
        <p:graphicFrame>
          <p:nvGraphicFramePr>
            <p:cNvPr id="69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8102161"/>
                </p:ext>
              </p:extLst>
            </p:nvPr>
          </p:nvGraphicFramePr>
          <p:xfrm>
            <a:off x="1593" y="2497"/>
            <a:ext cx="732" cy="8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87" name="Equation" r:id="rId6" imgW="723600" imgH="838080" progId="Equation.3">
                    <p:embed/>
                  </p:oleObj>
                </mc:Choice>
                <mc:Fallback>
                  <p:oleObj name="Equation" r:id="rId6" imgW="723600" imgH="838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3" y="2497"/>
                          <a:ext cx="732" cy="84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" name="Text Box 44"/>
            <p:cNvSpPr txBox="1">
              <a:spLocks noChangeArrowheads="1"/>
            </p:cNvSpPr>
            <p:nvPr/>
          </p:nvSpPr>
          <p:spPr bwMode="auto">
            <a:xfrm>
              <a:off x="638" y="3309"/>
              <a:ext cx="163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Have to deal with cavity</a:t>
              </a:r>
            </a:p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modes at signal frequency</a:t>
              </a:r>
            </a:p>
          </p:txBody>
        </p:sp>
      </p:grpSp>
      <p:grpSp>
        <p:nvGrpSpPr>
          <p:cNvPr id="71" name="Group 49"/>
          <p:cNvGrpSpPr>
            <a:grpSpLocks/>
          </p:cNvGrpSpPr>
          <p:nvPr/>
        </p:nvGrpSpPr>
        <p:grpSpPr bwMode="auto">
          <a:xfrm>
            <a:off x="4701756" y="4056336"/>
            <a:ext cx="3800476" cy="2192338"/>
            <a:chOff x="3163" y="2329"/>
            <a:chExt cx="2394" cy="1381"/>
          </a:xfrm>
        </p:grpSpPr>
        <p:sp>
          <p:nvSpPr>
            <p:cNvPr id="72" name="Text Box 39"/>
            <p:cNvSpPr txBox="1">
              <a:spLocks noChangeArrowheads="1"/>
            </p:cNvSpPr>
            <p:nvPr/>
          </p:nvSpPr>
          <p:spPr bwMode="auto">
            <a:xfrm>
              <a:off x="3163" y="2329"/>
              <a:ext cx="1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Doubly Resonant Oscillator</a:t>
              </a:r>
            </a:p>
          </p:txBody>
        </p:sp>
        <p:graphicFrame>
          <p:nvGraphicFramePr>
            <p:cNvPr id="73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6923385"/>
                </p:ext>
              </p:extLst>
            </p:nvPr>
          </p:nvGraphicFramePr>
          <p:xfrm>
            <a:off x="3252" y="2601"/>
            <a:ext cx="780" cy="7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88" name="Equation" r:id="rId8" imgW="723600" imgH="685800" progId="Equation.3">
                    <p:embed/>
                  </p:oleObj>
                </mc:Choice>
                <mc:Fallback>
                  <p:oleObj name="Equation" r:id="rId8" imgW="723600" imgH="685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2" y="2601"/>
                          <a:ext cx="780" cy="7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5283162"/>
                </p:ext>
              </p:extLst>
            </p:nvPr>
          </p:nvGraphicFramePr>
          <p:xfrm>
            <a:off x="4415" y="2537"/>
            <a:ext cx="674" cy="7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89" name="Equation" r:id="rId10" imgW="723600" imgH="838080" progId="Equation.3">
                    <p:embed/>
                  </p:oleObj>
                </mc:Choice>
                <mc:Fallback>
                  <p:oleObj name="Equation" r:id="rId10" imgW="723600" imgH="838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5" y="2537"/>
                          <a:ext cx="674" cy="78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Text Box 45"/>
            <p:cNvSpPr txBox="1">
              <a:spLocks noChangeArrowheads="1"/>
            </p:cNvSpPr>
            <p:nvPr/>
          </p:nvSpPr>
          <p:spPr bwMode="auto">
            <a:xfrm>
              <a:off x="3256" y="3303"/>
              <a:ext cx="2301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Cavity modes at both signal and </a:t>
              </a:r>
            </a:p>
            <a:p>
              <a:r>
                <a:rPr lang="en-US" sz="1800" dirty="0">
                  <a:latin typeface="Times New Roman" pitchFamily="18" charset="0"/>
                  <a:cs typeface="Times New Roman" pitchFamily="18" charset="0"/>
                </a:rPr>
                <a:t>idler frequency need to be considered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-32169" y="2959301"/>
            <a:ext cx="9315450" cy="982663"/>
            <a:chOff x="-14187" y="3489888"/>
            <a:chExt cx="9315450" cy="982663"/>
          </a:xfrm>
        </p:grpSpPr>
        <p:grpSp>
          <p:nvGrpSpPr>
            <p:cNvPr id="36" name="Group 45"/>
            <p:cNvGrpSpPr>
              <a:grpSpLocks/>
            </p:cNvGrpSpPr>
            <p:nvPr/>
          </p:nvGrpSpPr>
          <p:grpSpPr bwMode="auto">
            <a:xfrm>
              <a:off x="-14187" y="3489888"/>
              <a:ext cx="9315450" cy="982663"/>
              <a:chOff x="102" y="976"/>
              <a:chExt cx="5868" cy="619"/>
            </a:xfrm>
          </p:grpSpPr>
          <p:grpSp>
            <p:nvGrpSpPr>
              <p:cNvPr id="37" name="Group 29"/>
              <p:cNvGrpSpPr>
                <a:grpSpLocks/>
              </p:cNvGrpSpPr>
              <p:nvPr/>
            </p:nvGrpSpPr>
            <p:grpSpPr bwMode="auto">
              <a:xfrm>
                <a:off x="102" y="1079"/>
                <a:ext cx="5868" cy="439"/>
                <a:chOff x="0" y="2294"/>
                <a:chExt cx="5868" cy="439"/>
              </a:xfrm>
            </p:grpSpPr>
            <p:pic>
              <p:nvPicPr>
                <p:cNvPr id="62" name="Picture 26"/>
                <p:cNvPicPr>
                  <a:picLocks noChangeAspect="1" noChangeArrowheads="1"/>
                </p:cNvPicPr>
                <p:nvPr/>
              </p:nvPicPr>
              <p:blipFill>
                <a:blip r:embed="rId12" cstate="print"/>
                <a:srcRect l="191" t="75334"/>
                <a:stretch>
                  <a:fillRect/>
                </a:stretch>
              </p:blipFill>
              <p:spPr bwMode="auto">
                <a:xfrm>
                  <a:off x="0" y="2314"/>
                  <a:ext cx="5772" cy="1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3" name="Picture 27"/>
                <p:cNvPicPr>
                  <a:picLocks noChangeAspect="1" noChangeArrowheads="1"/>
                </p:cNvPicPr>
                <p:nvPr/>
              </p:nvPicPr>
              <p:blipFill>
                <a:blip r:embed="rId12" cstate="print"/>
                <a:srcRect l="191" t="75334"/>
                <a:stretch>
                  <a:fillRect/>
                </a:stretch>
              </p:blipFill>
              <p:spPr bwMode="auto">
                <a:xfrm flipV="1">
                  <a:off x="96" y="2540"/>
                  <a:ext cx="5772" cy="1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4" name="Rectangle 28"/>
                <p:cNvSpPr>
                  <a:spLocks noChangeArrowheads="1"/>
                </p:cNvSpPr>
                <p:nvPr/>
              </p:nvSpPr>
              <p:spPr bwMode="auto">
                <a:xfrm>
                  <a:off x="250" y="2294"/>
                  <a:ext cx="1362" cy="43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pic>
            <p:nvPicPr>
              <p:cNvPr id="38" name="Picture 34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 l="29707" t="78500" r="3976"/>
              <a:stretch>
                <a:fillRect/>
              </a:stretch>
            </p:blipFill>
            <p:spPr bwMode="auto">
              <a:xfrm>
                <a:off x="1307" y="1139"/>
                <a:ext cx="3835" cy="1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35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 l="29707" r="3976" b="82001"/>
              <a:stretch>
                <a:fillRect/>
              </a:stretch>
            </p:blipFill>
            <p:spPr bwMode="auto">
              <a:xfrm>
                <a:off x="1305" y="1304"/>
                <a:ext cx="3835" cy="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" name="Picture 24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 l="4803" t="1833" r="4231" b="69666"/>
              <a:stretch>
                <a:fillRect/>
              </a:stretch>
            </p:blipFill>
            <p:spPr bwMode="auto">
              <a:xfrm>
                <a:off x="113" y="1408"/>
                <a:ext cx="494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25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 l="4803" t="1833" r="7506" b="69666"/>
              <a:stretch>
                <a:fillRect/>
              </a:stretch>
            </p:blipFill>
            <p:spPr bwMode="auto">
              <a:xfrm flipV="1">
                <a:off x="209" y="1004"/>
                <a:ext cx="4766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 rot="5400000">
                <a:off x="1237" y="1379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 rot="5400000">
                <a:off x="1239" y="795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4" name="Group 12"/>
              <p:cNvGrpSpPr>
                <a:grpSpLocks/>
              </p:cNvGrpSpPr>
              <p:nvPr/>
            </p:nvGrpSpPr>
            <p:grpSpPr bwMode="auto">
              <a:xfrm flipH="1" flipV="1">
                <a:off x="3338" y="1008"/>
                <a:ext cx="601" cy="587"/>
                <a:chOff x="1122" y="1142"/>
                <a:chExt cx="601" cy="587"/>
              </a:xfrm>
            </p:grpSpPr>
            <p:sp>
              <p:nvSpPr>
                <p:cNvPr id="58" name="Line 13"/>
                <p:cNvSpPr>
                  <a:spLocks noChangeShapeType="1"/>
                </p:cNvSpPr>
                <p:nvPr/>
              </p:nvSpPr>
              <p:spPr bwMode="auto">
                <a:xfrm>
                  <a:off x="1131" y="1142"/>
                  <a:ext cx="0" cy="58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9" name="Line 14"/>
                <p:cNvSpPr>
                  <a:spLocks noChangeShapeType="1"/>
                </p:cNvSpPr>
                <p:nvPr/>
              </p:nvSpPr>
              <p:spPr bwMode="auto">
                <a:xfrm rot="5400000">
                  <a:off x="1326" y="1525"/>
                  <a:ext cx="0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0" name="Line 15"/>
                <p:cNvSpPr>
                  <a:spLocks noChangeShapeType="1"/>
                </p:cNvSpPr>
                <p:nvPr/>
              </p:nvSpPr>
              <p:spPr bwMode="auto">
                <a:xfrm rot="5400000">
                  <a:off x="1328" y="941"/>
                  <a:ext cx="0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" name="Arc 16"/>
                <p:cNvSpPr>
                  <a:spLocks/>
                </p:cNvSpPr>
                <p:nvPr/>
              </p:nvSpPr>
              <p:spPr bwMode="auto">
                <a:xfrm rot="-7659854">
                  <a:off x="1313" y="1255"/>
                  <a:ext cx="447" cy="37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45" name="Text Box 19"/>
              <p:cNvSpPr txBox="1">
                <a:spLocks noChangeArrowheads="1"/>
              </p:cNvSpPr>
              <p:nvPr/>
            </p:nvSpPr>
            <p:spPr bwMode="auto">
              <a:xfrm>
                <a:off x="2372" y="1106"/>
                <a:ext cx="40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</a:t>
                </a:r>
                <a:r>
                  <a:rPr lang="en-US" sz="2800" b="1" baseline="30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(2)</a:t>
                </a:r>
                <a:endParaRPr lang="en-US" sz="2400" b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sp>
            <p:nvSpPr>
              <p:cNvPr id="46" name="Rectangle 17"/>
              <p:cNvSpPr>
                <a:spLocks noChangeArrowheads="1"/>
              </p:cNvSpPr>
              <p:nvPr/>
            </p:nvSpPr>
            <p:spPr bwMode="auto">
              <a:xfrm>
                <a:off x="1438" y="1068"/>
                <a:ext cx="2106" cy="4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Arc 10"/>
              <p:cNvSpPr>
                <a:spLocks/>
              </p:cNvSpPr>
              <p:nvPr/>
            </p:nvSpPr>
            <p:spPr bwMode="auto">
              <a:xfrm rot="-7659854">
                <a:off x="1202" y="1099"/>
                <a:ext cx="447" cy="3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" name="Line 7"/>
              <p:cNvSpPr>
                <a:spLocks noChangeShapeType="1"/>
              </p:cNvSpPr>
              <p:nvPr/>
            </p:nvSpPr>
            <p:spPr bwMode="auto">
              <a:xfrm>
                <a:off x="1042" y="996"/>
                <a:ext cx="0" cy="5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Line 36"/>
              <p:cNvSpPr>
                <a:spLocks noChangeShapeType="1"/>
              </p:cNvSpPr>
              <p:nvPr/>
            </p:nvSpPr>
            <p:spPr bwMode="auto">
              <a:xfrm>
                <a:off x="542" y="1278"/>
                <a:ext cx="419" cy="0"/>
              </a:xfrm>
              <a:prstGeom prst="line">
                <a:avLst/>
              </a:prstGeom>
              <a:noFill/>
              <a:ln w="762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Text Box 37"/>
              <p:cNvSpPr txBox="1">
                <a:spLocks noChangeArrowheads="1"/>
              </p:cNvSpPr>
              <p:nvPr/>
            </p:nvSpPr>
            <p:spPr bwMode="auto">
              <a:xfrm>
                <a:off x="149" y="1086"/>
                <a:ext cx="35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</a:t>
                </a:r>
                <a:r>
                  <a:rPr lang="en-US" sz="2800" b="1" i="1" baseline="-25000" dirty="0">
                    <a:solidFill>
                      <a:schemeClr val="accent2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c</a:t>
                </a:r>
                <a:r>
                  <a:rPr lang="en-US" sz="2800" baseline="-250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endParaRPr lang="en-US" sz="2400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  <p:sp>
            <p:nvSpPr>
              <p:cNvPr id="51" name="Rectangle 43"/>
              <p:cNvSpPr>
                <a:spLocks noChangeArrowheads="1"/>
              </p:cNvSpPr>
              <p:nvPr/>
            </p:nvSpPr>
            <p:spPr bwMode="auto">
              <a:xfrm>
                <a:off x="4964" y="985"/>
                <a:ext cx="670" cy="57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2" name="Group 42"/>
              <p:cNvGrpSpPr>
                <a:grpSpLocks/>
              </p:cNvGrpSpPr>
              <p:nvPr/>
            </p:nvGrpSpPr>
            <p:grpSpPr bwMode="auto">
              <a:xfrm>
                <a:off x="4948" y="976"/>
                <a:ext cx="812" cy="330"/>
                <a:chOff x="3297" y="1897"/>
                <a:chExt cx="812" cy="330"/>
              </a:xfrm>
            </p:grpSpPr>
            <p:sp>
              <p:nvSpPr>
                <p:cNvPr id="56" name="Line 40"/>
                <p:cNvSpPr>
                  <a:spLocks noChangeShapeType="1"/>
                </p:cNvSpPr>
                <p:nvPr/>
              </p:nvSpPr>
              <p:spPr bwMode="auto">
                <a:xfrm>
                  <a:off x="3690" y="2089"/>
                  <a:ext cx="419" cy="0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297" y="1897"/>
                  <a:ext cx="367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>
                      <a:solidFill>
                        <a:srgbClr val="FF99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</a:t>
                  </a:r>
                  <a:r>
                    <a:rPr lang="en-US" sz="2800" b="1" i="1" baseline="-25000" dirty="0">
                      <a:solidFill>
                        <a:srgbClr val="FF99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b</a:t>
                  </a:r>
                  <a:r>
                    <a:rPr lang="en-US" sz="2800" baseline="-25000" dirty="0"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 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endParaRPr>
                </a:p>
              </p:txBody>
            </p:sp>
          </p:grpSp>
          <p:grpSp>
            <p:nvGrpSpPr>
              <p:cNvPr id="53" name="Group 44"/>
              <p:cNvGrpSpPr>
                <a:grpSpLocks/>
              </p:cNvGrpSpPr>
              <p:nvPr/>
            </p:nvGrpSpPr>
            <p:grpSpPr bwMode="auto">
              <a:xfrm>
                <a:off x="4948" y="1246"/>
                <a:ext cx="812" cy="327"/>
                <a:chOff x="3201" y="1801"/>
                <a:chExt cx="812" cy="327"/>
              </a:xfrm>
            </p:grpSpPr>
            <p:sp>
              <p:nvSpPr>
                <p:cNvPr id="54" name="Line 38"/>
                <p:cNvSpPr>
                  <a:spLocks noChangeShapeType="1"/>
                </p:cNvSpPr>
                <p:nvPr/>
              </p:nvSpPr>
              <p:spPr bwMode="auto">
                <a:xfrm>
                  <a:off x="3594" y="1993"/>
                  <a:ext cx="419" cy="0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1" y="1801"/>
                  <a:ext cx="37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</a:t>
                  </a:r>
                  <a:r>
                    <a:rPr lang="en-US" sz="2800" b="1" i="1" baseline="-25000" dirty="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a</a:t>
                  </a:r>
                  <a:r>
                    <a:rPr lang="en-US" sz="2800" baseline="-25000" dirty="0"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 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endParaRPr>
                </a:p>
              </p:txBody>
            </p:sp>
          </p:grpSp>
        </p:grp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6925580"/>
                </p:ext>
              </p:extLst>
            </p:nvPr>
          </p:nvGraphicFramePr>
          <p:xfrm>
            <a:off x="5554798" y="3744697"/>
            <a:ext cx="358420" cy="460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90" name="Equation" r:id="rId15" imgW="177480" imgH="228600" progId="Equation.3">
                    <p:embed/>
                  </p:oleObj>
                </mc:Choice>
                <mc:Fallback>
                  <p:oleObj name="Equation" r:id="rId15" imgW="17748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554798" y="3744697"/>
                          <a:ext cx="358420" cy="4608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6443676"/>
                </p:ext>
              </p:extLst>
            </p:nvPr>
          </p:nvGraphicFramePr>
          <p:xfrm>
            <a:off x="1562883" y="3765504"/>
            <a:ext cx="358775" cy="460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91" name="Equation" r:id="rId17" imgW="177480" imgH="228600" progId="Equation.3">
                    <p:embed/>
                  </p:oleObj>
                </mc:Choice>
                <mc:Fallback>
                  <p:oleObj name="Equation" r:id="rId17" imgW="177480" imgH="2286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2883" y="3765504"/>
                          <a:ext cx="358775" cy="460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" name="Line 36"/>
            <p:cNvSpPr>
              <a:spLocks noChangeShapeType="1"/>
            </p:cNvSpPr>
            <p:nvPr/>
          </p:nvSpPr>
          <p:spPr bwMode="auto">
            <a:xfrm>
              <a:off x="6882537" y="3974686"/>
              <a:ext cx="665163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4296</TotalTime>
  <Words>1137</Words>
  <Application>Microsoft Office PowerPoint</Application>
  <PresentationFormat>On-screen Show (4:3)</PresentationFormat>
  <Paragraphs>200</Paragraphs>
  <Slides>20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Times New Roman</vt:lpstr>
      <vt:lpstr>WP IconicSymbolsA</vt:lpstr>
      <vt:lpstr>Symbol</vt:lpstr>
      <vt:lpstr>Default Design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UCF School of Optics: CREOL &amp; FPCE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 Support</dc:creator>
  <cp:lastModifiedBy>Dr. George Stegeman</cp:lastModifiedBy>
  <cp:revision>279</cp:revision>
  <dcterms:created xsi:type="dcterms:W3CDTF">2006-11-09T17:50:37Z</dcterms:created>
  <dcterms:modified xsi:type="dcterms:W3CDTF">2012-02-18T12:11:41Z</dcterms:modified>
</cp:coreProperties>
</file>