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0" r:id="rId4"/>
    <p:sldId id="261" r:id="rId5"/>
    <p:sldId id="262" r:id="rId6"/>
    <p:sldId id="264" r:id="rId7"/>
    <p:sldId id="267" r:id="rId8"/>
    <p:sldId id="268" r:id="rId9"/>
    <p:sldId id="299" r:id="rId10"/>
    <p:sldId id="272" r:id="rId11"/>
    <p:sldId id="273" r:id="rId12"/>
    <p:sldId id="274" r:id="rId13"/>
    <p:sldId id="275" r:id="rId14"/>
    <p:sldId id="278" r:id="rId15"/>
    <p:sldId id="306" r:id="rId16"/>
    <p:sldId id="307" r:id="rId17"/>
    <p:sldId id="308" r:id="rId18"/>
    <p:sldId id="309" r:id="rId19"/>
    <p:sldId id="283" r:id="rId20"/>
    <p:sldId id="310" r:id="rId21"/>
    <p:sldId id="287" r:id="rId22"/>
    <p:sldId id="290" r:id="rId23"/>
    <p:sldId id="292" r:id="rId24"/>
    <p:sldId id="294" r:id="rId25"/>
    <p:sldId id="29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7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7.wmf"/><Relationship Id="rId1" Type="http://schemas.openxmlformats.org/officeDocument/2006/relationships/image" Target="../media/image7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2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9595C-927B-4D4E-AAFB-6E4BAE1C272B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C5B75-D481-4F1E-8141-AAA1149C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3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9FDCF-349B-40A0-8B1B-E04FAECA464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009C7-BD4E-4254-B144-D1CE0A56B2BA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FBD90-59B6-4686-A3EF-3F718AF2194C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A27B1-989A-4E44-AB96-809B3D9FB9A8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B3FC9-E7FD-4B3A-9685-2C4A74B2C973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90D62-5E8D-4113-92D2-7819F07C95D6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8373E-63F9-491C-B286-C60219D38D80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2A107-9064-496E-B989-ACC58A43C80F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443882-0352-4F70-8920-8A720531C21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1DE24-D286-4DFD-BCE6-1514E10645A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1733DE-381C-43F7-826E-C429353E5A3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1522D-3596-4397-BFC8-567F43323BD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4F968-BBBF-4F48-AF5D-395691A14DC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59C96-DF2E-44B8-B27E-04244EBC5D35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7B52C4-27A7-48A5-8DCA-FD4169073BCC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2D84C-3E39-4EFD-9CF0-4089177966EB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7727-BE0F-489F-816A-ED0D9933CCE0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0D62-4492-49E4-9952-712FF97D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7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7727-BE0F-489F-816A-ED0D9933CCE0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0D62-4492-49E4-9952-712FF97D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7727-BE0F-489F-816A-ED0D9933CCE0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0D62-4492-49E4-9952-712FF97D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7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7727-BE0F-489F-816A-ED0D9933CCE0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0D62-4492-49E4-9952-712FF97D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5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7727-BE0F-489F-816A-ED0D9933CCE0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0D62-4492-49E4-9952-712FF97D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1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7727-BE0F-489F-816A-ED0D9933CCE0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0D62-4492-49E4-9952-712FF97D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1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7727-BE0F-489F-816A-ED0D9933CCE0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0D62-4492-49E4-9952-712FF97D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9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7727-BE0F-489F-816A-ED0D9933CCE0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0D62-4492-49E4-9952-712FF97D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8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7727-BE0F-489F-816A-ED0D9933CCE0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0D62-4492-49E4-9952-712FF97D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0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7727-BE0F-489F-816A-ED0D9933CCE0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0D62-4492-49E4-9952-712FF97D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9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7727-BE0F-489F-816A-ED0D9933CCE0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0D62-4492-49E4-9952-712FF97D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9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07727-BE0F-489F-816A-ED0D9933CCE0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50D62-4492-49E4-9952-712FF97D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9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6.wmf"/><Relationship Id="rId3" Type="http://schemas.openxmlformats.org/officeDocument/2006/relationships/image" Target="../media/image57.png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55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60.wmf"/><Relationship Id="rId4" Type="http://schemas.openxmlformats.org/officeDocument/2006/relationships/image" Target="../media/image51.png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6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oleObject" Target="../embeddings/oleObject56.bin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66.jpeg"/><Relationship Id="rId4" Type="http://schemas.openxmlformats.org/officeDocument/2006/relationships/image" Target="../media/image63.wmf"/><Relationship Id="rId9" Type="http://schemas.openxmlformats.org/officeDocument/2006/relationships/image" Target="../media/image6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71.png"/><Relationship Id="rId5" Type="http://schemas.openxmlformats.org/officeDocument/2006/relationships/image" Target="../media/image67.wmf"/><Relationship Id="rId10" Type="http://schemas.openxmlformats.org/officeDocument/2006/relationships/image" Target="../media/image69.wmf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67.bin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7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85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82.wmf"/><Relationship Id="rId1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4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8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90.wmf"/><Relationship Id="rId3" Type="http://schemas.openxmlformats.org/officeDocument/2006/relationships/oleObject" Target="../embeddings/oleObject76.bin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89.wmf"/><Relationship Id="rId5" Type="http://schemas.openxmlformats.org/officeDocument/2006/relationships/image" Target="../media/image91.jpeg"/><Relationship Id="rId10" Type="http://schemas.openxmlformats.org/officeDocument/2006/relationships/oleObject" Target="../embeddings/oleObject79.bin"/><Relationship Id="rId4" Type="http://schemas.openxmlformats.org/officeDocument/2006/relationships/image" Target="../media/image86.wmf"/><Relationship Id="rId9" Type="http://schemas.openxmlformats.org/officeDocument/2006/relationships/image" Target="../media/image8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86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9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1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92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10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5.png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image" Target="../media/image51.png"/><Relationship Id="rId10" Type="http://schemas.openxmlformats.org/officeDocument/2006/relationships/image" Target="../media/image102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10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107.png"/><Relationship Id="rId9" Type="http://schemas.openxmlformats.org/officeDocument/2006/relationships/image" Target="../media/image10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0.png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9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115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1.png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1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1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2.wmf"/><Relationship Id="rId11" Type="http://schemas.openxmlformats.org/officeDocument/2006/relationships/image" Target="../media/image114.wmf"/><Relationship Id="rId5" Type="http://schemas.openxmlformats.org/officeDocument/2006/relationships/oleObject" Target="../embeddings/oleObject96.bin"/><Relationship Id="rId15" Type="http://schemas.openxmlformats.org/officeDocument/2006/relationships/image" Target="../media/image116.wmf"/><Relationship Id="rId10" Type="http://schemas.openxmlformats.org/officeDocument/2006/relationships/oleObject" Target="../embeddings/oleObject98.bin"/><Relationship Id="rId4" Type="http://schemas.openxmlformats.org/officeDocument/2006/relationships/image" Target="../media/image118.png"/><Relationship Id="rId9" Type="http://schemas.openxmlformats.org/officeDocument/2006/relationships/image" Target="../media/image113.wmf"/><Relationship Id="rId14" Type="http://schemas.openxmlformats.org/officeDocument/2006/relationships/oleObject" Target="../embeddings/oleObject10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oleObject" Target="../embeddings/oleObject106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2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6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107.bin"/><Relationship Id="rId10" Type="http://schemas.openxmlformats.org/officeDocument/2006/relationships/image" Target="../media/image124.wmf"/><Relationship Id="rId4" Type="http://schemas.openxmlformats.org/officeDocument/2006/relationships/image" Target="../media/image127.png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2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5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2.wmf"/><Relationship Id="rId18" Type="http://schemas.openxmlformats.org/officeDocument/2006/relationships/image" Target="../media/image25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6.jpe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jpe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9.wmf"/><Relationship Id="rId5" Type="http://schemas.openxmlformats.org/officeDocument/2006/relationships/image" Target="../media/image7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jpe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4.wmf"/><Relationship Id="rId5" Type="http://schemas.openxmlformats.org/officeDocument/2006/relationships/image" Target="../media/image7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3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3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8.wmf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27.wmf"/><Relationship Id="rId10" Type="http://schemas.openxmlformats.org/officeDocument/2006/relationships/image" Target="../media/image42.png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9.wmf"/><Relationship Id="rId14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11" Type="http://schemas.openxmlformats.org/officeDocument/2006/relationships/image" Target="../media/image47.png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1064" y="226819"/>
            <a:ext cx="3865161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Optimizing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SHG Efficiency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316195"/>
              </p:ext>
            </p:extLst>
          </p:nvPr>
        </p:nvGraphicFramePr>
        <p:xfrm>
          <a:off x="800100" y="796925"/>
          <a:ext cx="754538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3" imgW="4978080" imgH="291960" progId="Equation.3">
                  <p:embed/>
                </p:oleObj>
              </mc:Choice>
              <mc:Fallback>
                <p:oleObj name="Equation" r:id="rId3" imgW="497808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796925"/>
                        <a:ext cx="7545388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1845"/>
              </p:ext>
            </p:extLst>
          </p:nvPr>
        </p:nvGraphicFramePr>
        <p:xfrm>
          <a:off x="820132" y="1310868"/>
          <a:ext cx="3975604" cy="454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5" imgW="2552400" imgH="291960" progId="Equation.3">
                  <p:embed/>
                </p:oleObj>
              </mc:Choice>
              <mc:Fallback>
                <p:oleObj name="Equation" r:id="rId5" imgW="25524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32" y="1310868"/>
                        <a:ext cx="3975604" cy="4544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52"/>
          <p:cNvGrpSpPr>
            <a:grpSpLocks/>
          </p:cNvGrpSpPr>
          <p:nvPr/>
        </p:nvGrpSpPr>
        <p:grpSpPr bwMode="auto">
          <a:xfrm>
            <a:off x="515566" y="1871730"/>
            <a:ext cx="7945438" cy="812799"/>
            <a:chOff x="288" y="793"/>
            <a:chExt cx="5005" cy="512"/>
          </a:xfrm>
        </p:grpSpPr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88" y="793"/>
              <a:ext cx="5005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Voigt notation:      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  has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27 elements, but this can be simplified because                   . </a:t>
              </a:r>
            </a:p>
            <a:p>
              <a:pPr>
                <a:lnSpc>
                  <a:spcPct val="130000"/>
                </a:lnSpc>
              </a:pP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                       in a 3x3x3 matrix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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reduce to 18 elements in a 3x6 matrix</a:t>
              </a:r>
            </a:p>
          </p:txBody>
        </p:sp>
        <p:graphicFrame>
          <p:nvGraphicFramePr>
            <p:cNvPr id="10" name="Object 11"/>
            <p:cNvGraphicFramePr>
              <a:graphicFrameLocks noChangeAspect="1"/>
            </p:cNvGraphicFramePr>
            <p:nvPr/>
          </p:nvGraphicFramePr>
          <p:xfrm>
            <a:off x="1246" y="815"/>
            <a:ext cx="28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" name="Equation" r:id="rId7" imgW="291960" imgH="291960" progId="Equation.3">
                    <p:embed/>
                  </p:oleObj>
                </mc:Choice>
                <mc:Fallback>
                  <p:oleObj name="Equation" r:id="rId7" imgW="29196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6" y="815"/>
                          <a:ext cx="288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2"/>
            <p:cNvGraphicFramePr>
              <a:graphicFrameLocks noChangeAspect="1"/>
            </p:cNvGraphicFramePr>
            <p:nvPr/>
          </p:nvGraphicFramePr>
          <p:xfrm>
            <a:off x="4513" y="796"/>
            <a:ext cx="732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" name="Equation" r:id="rId9" imgW="698400" imgH="291960" progId="Equation.3">
                    <p:embed/>
                  </p:oleObj>
                </mc:Choice>
                <mc:Fallback>
                  <p:oleObj name="Equation" r:id="rId9" imgW="6984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3" y="796"/>
                          <a:ext cx="732" cy="3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5117178"/>
                </p:ext>
              </p:extLst>
            </p:nvPr>
          </p:nvGraphicFramePr>
          <p:xfrm>
            <a:off x="4656" y="1022"/>
            <a:ext cx="309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0" name="Equation" r:id="rId11" imgW="291960" imgH="266400" progId="Equation.3">
                    <p:embed/>
                  </p:oleObj>
                </mc:Choice>
                <mc:Fallback>
                  <p:oleObj name="Equation" r:id="rId11" imgW="29196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1022"/>
                          <a:ext cx="309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163624"/>
              </p:ext>
            </p:extLst>
          </p:nvPr>
        </p:nvGraphicFramePr>
        <p:xfrm>
          <a:off x="3498850" y="2684529"/>
          <a:ext cx="1712913" cy="2743200"/>
        </p:xfrm>
        <a:graphic>
          <a:graphicData uri="http://schemas.openxmlformats.org/drawingml/2006/table">
            <a:tbl>
              <a:tblPr/>
              <a:tblGrid>
                <a:gridCol w="576263"/>
                <a:gridCol w="561975"/>
                <a:gridCol w="574675"/>
              </a:tblGrid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045742"/>
              </p:ext>
            </p:extLst>
          </p:nvPr>
        </p:nvGraphicFramePr>
        <p:xfrm>
          <a:off x="609600" y="2716279"/>
          <a:ext cx="1273175" cy="2773680"/>
        </p:xfrm>
        <a:graphic>
          <a:graphicData uri="http://schemas.openxmlformats.org/drawingml/2006/table">
            <a:tbl>
              <a:tblPr/>
              <a:tblGrid>
                <a:gridCol w="846138"/>
                <a:gridCol w="427037"/>
              </a:tblGrid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jk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730938"/>
              </p:ext>
            </p:extLst>
          </p:nvPr>
        </p:nvGraphicFramePr>
        <p:xfrm>
          <a:off x="2122488" y="3879916"/>
          <a:ext cx="4683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Equation" r:id="rId13" imgW="190440" imgH="139680" progId="Equation.3">
                  <p:embed/>
                </p:oleObj>
              </mc:Choice>
              <mc:Fallback>
                <p:oleObj name="Equation" r:id="rId13" imgW="19044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3879916"/>
                        <a:ext cx="468312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412624"/>
              </p:ext>
            </p:extLst>
          </p:nvPr>
        </p:nvGraphicFramePr>
        <p:xfrm>
          <a:off x="2670175" y="3791016"/>
          <a:ext cx="7016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Equation" r:id="rId15" imgW="419040" imgH="266400" progId="Equation.3">
                  <p:embed/>
                </p:oleObj>
              </mc:Choice>
              <mc:Fallback>
                <p:oleObj name="Equation" r:id="rId15" imgW="4190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175" y="3791016"/>
                        <a:ext cx="70167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55"/>
          <p:cNvSpPr txBox="1">
            <a:spLocks noChangeArrowheads="1"/>
          </p:cNvSpPr>
          <p:nvPr/>
        </p:nvSpPr>
        <p:spPr bwMode="auto">
          <a:xfrm>
            <a:off x="5711825" y="3181416"/>
            <a:ext cx="26148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8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800" u="sng">
                <a:latin typeface="Times New Roman" pitchFamily="18" charset="0"/>
                <a:cs typeface="Times New Roman" pitchFamily="18" charset="0"/>
              </a:rPr>
              <a:t>Crystal symmetry</a:t>
            </a:r>
          </a:p>
          <a:p>
            <a:pPr marL="342900" indent="-342900">
              <a:buFontTx/>
              <a:buAutoNum type="arabicParenBoth"/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Reduces number of</a:t>
            </a:r>
          </a:p>
          <a:p>
            <a:pPr marL="342900" indent="-342900"/>
            <a:r>
              <a:rPr lang="en-US" sz="1800">
                <a:latin typeface="Times New Roman" pitchFamily="18" charset="0"/>
                <a:cs typeface="Times New Roman" pitchFamily="18" charset="0"/>
              </a:rPr>
              <a:t>     independent non-zero</a:t>
            </a:r>
          </a:p>
          <a:p>
            <a:pPr marL="342900" indent="-342900"/>
            <a:r>
              <a:rPr lang="en-US" sz="1800">
                <a:latin typeface="Times New Roman" pitchFamily="18" charset="0"/>
                <a:cs typeface="Times New Roman" pitchFamily="18" charset="0"/>
              </a:rPr>
              <a:t>     elements</a:t>
            </a:r>
          </a:p>
          <a:p>
            <a:pPr marL="342900" indent="-342900">
              <a:buFontTx/>
              <a:buAutoNum type="arabicParenBoth" startAt="2"/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Relationships between</a:t>
            </a:r>
          </a:p>
          <a:p>
            <a:pPr marL="342900" indent="-342900"/>
            <a:r>
              <a:rPr lang="en-US" sz="1800">
                <a:latin typeface="Times New Roman" pitchFamily="18" charset="0"/>
                <a:cs typeface="Times New Roman" pitchFamily="18" charset="0"/>
              </a:rPr>
              <a:t>     non-zero elements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5263" y="5598757"/>
            <a:ext cx="8776762" cy="665957"/>
            <a:chOff x="515566" y="5501481"/>
            <a:chExt cx="8776762" cy="665957"/>
          </a:xfrm>
        </p:grpSpPr>
        <p:sp>
          <p:nvSpPr>
            <p:cNvPr id="18" name="Text Box 156"/>
            <p:cNvSpPr txBox="1">
              <a:spLocks noChangeArrowheads="1"/>
            </p:cNvSpPr>
            <p:nvPr/>
          </p:nvSpPr>
          <p:spPr bwMode="auto">
            <a:xfrm>
              <a:off x="515566" y="5501481"/>
              <a:ext cx="877676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Note:  all cubic crystal classes are isotropic for linear optics, </a:t>
              </a:r>
              <a:r>
                <a:rPr lang="en-US" sz="1800" u="sng" dirty="0">
                  <a:latin typeface="Times New Roman" pitchFamily="18" charset="0"/>
                  <a:cs typeface="Times New Roman" pitchFamily="18" charset="0"/>
                </a:rPr>
                <a:t>but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some are</a:t>
              </a:r>
            </a:p>
            <a:p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non-</a:t>
              </a:r>
              <a:r>
                <a:rPr lang="en-US" sz="1800" dirty="0" err="1" smtClean="0">
                  <a:latin typeface="Times New Roman" pitchFamily="18" charset="0"/>
                  <a:cs typeface="Times New Roman" pitchFamily="18" charset="0"/>
                </a:rPr>
                <a:t>centrosymmetric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, have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some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               and are </a:t>
              </a:r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</a:rPr>
                <a:t>not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 isotropic for nonlinear optics. </a:t>
              </a:r>
              <a:endParaRPr lang="en-US" sz="1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9" name="Object 1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9925386"/>
                </p:ext>
              </p:extLst>
            </p:nvPr>
          </p:nvGraphicFramePr>
          <p:xfrm>
            <a:off x="4255609" y="5738813"/>
            <a:ext cx="855662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3" name="Equation" r:id="rId17" imgW="533160" imgH="266400" progId="Equation.3">
                    <p:embed/>
                  </p:oleObj>
                </mc:Choice>
                <mc:Fallback>
                  <p:oleObj name="Equation" r:id="rId17" imgW="53316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5609" y="5738813"/>
                          <a:ext cx="855662" cy="4286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2146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541440" y="198438"/>
            <a:ext cx="4075155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Case II: 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Optimum Conversion 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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u="sng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grpSp>
        <p:nvGrpSpPr>
          <p:cNvPr id="5125" name="Group 3"/>
          <p:cNvGrpSpPr>
            <a:grpSpLocks/>
          </p:cNvGrpSpPr>
          <p:nvPr/>
        </p:nvGrpSpPr>
        <p:grpSpPr bwMode="auto">
          <a:xfrm>
            <a:off x="317500" y="825501"/>
            <a:ext cx="8058150" cy="923926"/>
            <a:chOff x="288" y="517"/>
            <a:chExt cx="5076" cy="582"/>
          </a:xfrm>
        </p:grpSpPr>
        <p:sp>
          <p:nvSpPr>
            <p:cNvPr id="5144" name="Text Box 4"/>
            <p:cNvSpPr txBox="1">
              <a:spLocks noChangeArrowheads="1"/>
            </p:cNvSpPr>
            <p:nvPr/>
          </p:nvSpPr>
          <p:spPr bwMode="auto">
            <a:xfrm>
              <a:off x="288" y="517"/>
              <a:ext cx="507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en-US" dirty="0"/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There is a trade-off between minimum beam width       and crystal length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L</a:t>
              </a:r>
            </a:p>
            <a:p>
              <a:pPr>
                <a:buFontTx/>
                <a:buChar char="-"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 As beam spreads, conversion efficiency goes down</a:t>
              </a:r>
            </a:p>
            <a:p>
              <a:pPr>
                <a:buFontTx/>
                <a:buChar char="-"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Consider simplest case of Type I phase match, and negligibly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small birefringence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12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7685033"/>
                </p:ext>
              </p:extLst>
            </p:nvPr>
          </p:nvGraphicFramePr>
          <p:xfrm>
            <a:off x="3385" y="528"/>
            <a:ext cx="211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8" name="Equation" r:id="rId4" imgW="203040" imgH="228600" progId="Equation.3">
                    <p:embed/>
                  </p:oleObj>
                </mc:Choice>
                <mc:Fallback>
                  <p:oleObj name="Equation" r:id="rId4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5" y="528"/>
                          <a:ext cx="211" cy="23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024438" y="1801813"/>
            <a:ext cx="3497263" cy="1681162"/>
            <a:chOff x="2145" y="1122"/>
            <a:chExt cx="2203" cy="1059"/>
          </a:xfrm>
        </p:grpSpPr>
        <p:grpSp>
          <p:nvGrpSpPr>
            <p:cNvPr id="5134" name="Group 7"/>
            <p:cNvGrpSpPr>
              <a:grpSpLocks/>
            </p:cNvGrpSpPr>
            <p:nvPr/>
          </p:nvGrpSpPr>
          <p:grpSpPr bwMode="auto">
            <a:xfrm>
              <a:off x="2145" y="1122"/>
              <a:ext cx="901" cy="1059"/>
              <a:chOff x="2690" y="1122"/>
              <a:chExt cx="901" cy="1059"/>
            </a:xfrm>
          </p:grpSpPr>
          <p:grpSp>
            <p:nvGrpSpPr>
              <p:cNvPr id="5136" name="Group 8"/>
              <p:cNvGrpSpPr>
                <a:grpSpLocks/>
              </p:cNvGrpSpPr>
              <p:nvPr/>
            </p:nvGrpSpPr>
            <p:grpSpPr bwMode="auto">
              <a:xfrm>
                <a:off x="2690" y="1395"/>
                <a:ext cx="901" cy="786"/>
                <a:chOff x="3884" y="1521"/>
                <a:chExt cx="702" cy="660"/>
              </a:xfrm>
            </p:grpSpPr>
            <p:sp>
              <p:nvSpPr>
                <p:cNvPr id="5142" name="Oval 9"/>
                <p:cNvSpPr>
                  <a:spLocks noChangeArrowheads="1"/>
                </p:cNvSpPr>
                <p:nvPr/>
              </p:nvSpPr>
              <p:spPr bwMode="auto">
                <a:xfrm>
                  <a:off x="3884" y="1521"/>
                  <a:ext cx="702" cy="66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3" name="Oval 10"/>
                <p:cNvSpPr>
                  <a:spLocks noChangeArrowheads="1"/>
                </p:cNvSpPr>
                <p:nvPr/>
              </p:nvSpPr>
              <p:spPr bwMode="auto">
                <a:xfrm>
                  <a:off x="3946" y="156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37" name="Line 11"/>
              <p:cNvSpPr>
                <a:spLocks noChangeShapeType="1"/>
              </p:cNvSpPr>
              <p:nvPr/>
            </p:nvSpPr>
            <p:spPr bwMode="auto">
              <a:xfrm>
                <a:off x="3110" y="1225"/>
                <a:ext cx="0" cy="1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Line 12"/>
              <p:cNvSpPr>
                <a:spLocks noChangeShapeType="1"/>
              </p:cNvSpPr>
              <p:nvPr/>
            </p:nvSpPr>
            <p:spPr bwMode="auto">
              <a:xfrm flipV="1">
                <a:off x="3116" y="1431"/>
                <a:ext cx="0" cy="1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Text Box 13"/>
              <p:cNvSpPr txBox="1">
                <a:spLocks noChangeArrowheads="1"/>
              </p:cNvSpPr>
              <p:nvPr/>
            </p:nvSpPr>
            <p:spPr bwMode="auto">
              <a:xfrm>
                <a:off x="3136" y="1122"/>
                <a:ext cx="29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i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</a:t>
                </a:r>
              </a:p>
            </p:txBody>
          </p:sp>
          <p:sp>
            <p:nvSpPr>
              <p:cNvPr id="5140" name="Line 14"/>
              <p:cNvSpPr>
                <a:spLocks noChangeShapeType="1"/>
              </p:cNvSpPr>
              <p:nvPr/>
            </p:nvSpPr>
            <p:spPr bwMode="auto">
              <a:xfrm>
                <a:off x="3152" y="1791"/>
                <a:ext cx="282" cy="1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" name="Text Box 15"/>
              <p:cNvSpPr txBox="1">
                <a:spLocks noChangeArrowheads="1"/>
              </p:cNvSpPr>
              <p:nvPr/>
            </p:nvSpPr>
            <p:spPr bwMode="auto">
              <a:xfrm>
                <a:off x="3073" y="1762"/>
                <a:ext cx="2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ym typeface="Symbol" pitchFamily="18" charset="2"/>
                  </a:rPr>
                  <a:t></a:t>
                </a:r>
              </a:p>
            </p:txBody>
          </p:sp>
        </p:grpSp>
        <p:sp>
          <p:nvSpPr>
            <p:cNvPr id="5135" name="Text Box 16"/>
            <p:cNvSpPr txBox="1">
              <a:spLocks noChangeArrowheads="1"/>
            </p:cNvSpPr>
            <p:nvPr/>
          </p:nvSpPr>
          <p:spPr bwMode="auto">
            <a:xfrm>
              <a:off x="3314" y="1573"/>
              <a:ext cx="103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=2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d</a:t>
              </a:r>
            </a:p>
          </p:txBody>
        </p:sp>
      </p:grpSp>
      <p:graphicFrame>
        <p:nvGraphicFramePr>
          <p:cNvPr id="718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811315"/>
              </p:ext>
            </p:extLst>
          </p:nvPr>
        </p:nvGraphicFramePr>
        <p:xfrm>
          <a:off x="317501" y="3765501"/>
          <a:ext cx="8058150" cy="1274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Equation" r:id="rId6" imgW="5143320" imgH="812520" progId="Equation.3">
                  <p:embed/>
                </p:oleObj>
              </mc:Choice>
              <mc:Fallback>
                <p:oleObj name="Equation" r:id="rId6" imgW="51433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1" y="3765501"/>
                        <a:ext cx="8058150" cy="12748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25438" y="2317750"/>
            <a:ext cx="2921000" cy="1343025"/>
            <a:chOff x="205" y="1195"/>
            <a:chExt cx="1840" cy="846"/>
          </a:xfrm>
        </p:grpSpPr>
        <p:grpSp>
          <p:nvGrpSpPr>
            <p:cNvPr id="5129" name="Group 21"/>
            <p:cNvGrpSpPr>
              <a:grpSpLocks/>
            </p:cNvGrpSpPr>
            <p:nvPr/>
          </p:nvGrpSpPr>
          <p:grpSpPr bwMode="auto">
            <a:xfrm>
              <a:off x="205" y="1195"/>
              <a:ext cx="1840" cy="816"/>
              <a:chOff x="205" y="1365"/>
              <a:chExt cx="1840" cy="816"/>
            </a:xfrm>
          </p:grpSpPr>
          <p:pic>
            <p:nvPicPr>
              <p:cNvPr id="5132" name="Picture 2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11055" r="63838" b="7387"/>
              <a:stretch>
                <a:fillRect/>
              </a:stretch>
            </p:blipFill>
            <p:spPr bwMode="auto">
              <a:xfrm>
                <a:off x="205" y="1408"/>
                <a:ext cx="1649" cy="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33" name="Text Box 23"/>
              <p:cNvSpPr txBox="1">
                <a:spLocks noChangeArrowheads="1"/>
              </p:cNvSpPr>
              <p:nvPr/>
            </p:nvSpPr>
            <p:spPr bwMode="auto">
              <a:xfrm>
                <a:off x="1073" y="1365"/>
                <a:ext cx="97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Beam Profile</a:t>
                </a:r>
              </a:p>
            </p:txBody>
          </p:sp>
        </p:grpSp>
        <p:sp>
          <p:nvSpPr>
            <p:cNvPr id="5130" name="Line 24"/>
            <p:cNvSpPr>
              <a:spLocks noChangeShapeType="1"/>
            </p:cNvSpPr>
            <p:nvPr/>
          </p:nvSpPr>
          <p:spPr bwMode="auto">
            <a:xfrm>
              <a:off x="1707" y="1999"/>
              <a:ext cx="1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Text Box 25"/>
            <p:cNvSpPr txBox="1">
              <a:spLocks noChangeArrowheads="1"/>
            </p:cNvSpPr>
            <p:nvPr/>
          </p:nvSpPr>
          <p:spPr bwMode="auto">
            <a:xfrm>
              <a:off x="1817" y="1791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ym typeface="Symbol" pitchFamily="18" charset="2"/>
                </a:rPr>
                <a:t></a:t>
              </a:r>
            </a:p>
          </p:txBody>
        </p:sp>
      </p:grpSp>
      <p:sp>
        <p:nvSpPr>
          <p:cNvPr id="5128" name="TextBox 29"/>
          <p:cNvSpPr txBox="1">
            <a:spLocks noChangeArrowheads="1"/>
          </p:cNvSpPr>
          <p:nvPr/>
        </p:nvSpPr>
        <p:spPr bwMode="auto">
          <a:xfrm>
            <a:off x="317500" y="5150999"/>
            <a:ext cx="86957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For detailed treatment, see  G.D. Boyd and D.A.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Kleinman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Parametric Interaction of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Focused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Gaussian Light Beams”,  J. of Applied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Physics,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No. 8,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3597-3639 (1968)</a:t>
            </a:r>
          </a:p>
        </p:txBody>
      </p:sp>
    </p:spTree>
    <p:extLst>
      <p:ext uri="{BB962C8B-B14F-4D97-AF65-F5344CB8AC3E}">
        <p14:creationId xmlns:p14="http://schemas.microsoft.com/office/powerpoint/2010/main" val="252681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3" cstate="print"/>
          <a:srcRect t="4390" r="2786"/>
          <a:stretch>
            <a:fillRect/>
          </a:stretch>
        </p:blipFill>
        <p:spPr bwMode="auto">
          <a:xfrm>
            <a:off x="0" y="1774825"/>
            <a:ext cx="4530725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8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865200"/>
              </p:ext>
            </p:extLst>
          </p:nvPr>
        </p:nvGraphicFramePr>
        <p:xfrm>
          <a:off x="453957" y="5308834"/>
          <a:ext cx="4701702" cy="1098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1" name="Equation" r:id="rId4" imgW="3149280" imgH="736560" progId="Equation.3">
                  <p:embed/>
                </p:oleObj>
              </mc:Choice>
              <mc:Fallback>
                <p:oleObj name="Equation" r:id="rId4" imgW="31492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957" y="5308834"/>
                        <a:ext cx="4701702" cy="109892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Box 4"/>
          <p:cNvSpPr txBox="1">
            <a:spLocks noChangeArrowheads="1"/>
          </p:cNvSpPr>
          <p:nvPr/>
        </p:nvSpPr>
        <p:spPr bwMode="auto">
          <a:xfrm>
            <a:off x="4491038" y="1420813"/>
            <a:ext cx="440213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For small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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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=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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</a:p>
          <a:p>
            <a:pPr>
              <a:lnSpc>
                <a:spcPct val="150000"/>
              </a:lnSpc>
            </a:pPr>
            <a:endParaRPr lang="en-US" dirty="0">
              <a:sym typeface="Symbol" pitchFamily="18" charset="2"/>
            </a:endParaRPr>
          </a:p>
          <a:p>
            <a:pPr>
              <a:lnSpc>
                <a:spcPct val="150000"/>
              </a:lnSpc>
            </a:pPr>
            <a:endParaRPr lang="en-US" dirty="0"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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1,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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 0.8</a:t>
            </a:r>
          </a:p>
          <a:p>
            <a:pPr>
              <a:lnSpc>
                <a:spcPct val="150000"/>
              </a:lnSpc>
            </a:pPr>
            <a:endParaRPr lang="en-US" dirty="0">
              <a:sym typeface="Symbol" pitchFamily="18" charset="2"/>
            </a:endParaRPr>
          </a:p>
          <a:p>
            <a:pPr>
              <a:lnSpc>
                <a:spcPct val="150000"/>
              </a:lnSpc>
            </a:pPr>
            <a:endParaRPr lang="en-US" dirty="0"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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&gt;&gt; 1,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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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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-1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(note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&gt;&gt; 2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!)</a:t>
            </a:r>
          </a:p>
        </p:txBody>
      </p:sp>
      <p:graphicFrame>
        <p:nvGraphicFramePr>
          <p:cNvPr id="614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582522"/>
              </p:ext>
            </p:extLst>
          </p:nvPr>
        </p:nvGraphicFramePr>
        <p:xfrm>
          <a:off x="4849309" y="3082925"/>
          <a:ext cx="4043866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2" name="Equation" r:id="rId6" imgW="2793960" imgH="507960" progId="Equation.3">
                  <p:embed/>
                </p:oleObj>
              </mc:Choice>
              <mc:Fallback>
                <p:oleObj name="Equation" r:id="rId6" imgW="27939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309" y="3082925"/>
                        <a:ext cx="4043866" cy="698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748214"/>
              </p:ext>
            </p:extLst>
          </p:nvPr>
        </p:nvGraphicFramePr>
        <p:xfrm>
          <a:off x="299024" y="140066"/>
          <a:ext cx="7317733" cy="1383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3" name="Equation" r:id="rId8" imgW="5105160" imgH="965160" progId="Equation.3">
                  <p:embed/>
                </p:oleObj>
              </mc:Choice>
              <mc:Fallback>
                <p:oleObj name="Equation" r:id="rId8" imgW="51051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24" y="140066"/>
                        <a:ext cx="7317733" cy="13835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Box 6"/>
          <p:cNvSpPr txBox="1">
            <a:spLocks noChangeArrowheads="1"/>
          </p:cNvSpPr>
          <p:nvPr/>
        </p:nvSpPr>
        <p:spPr bwMode="auto">
          <a:xfrm>
            <a:off x="5441795" y="5915687"/>
            <a:ext cx="3088346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For walk-off,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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is reduced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endParaRPr lang="en-US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see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Boyd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Kleinman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paper.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053908"/>
              </p:ext>
            </p:extLst>
          </p:nvPr>
        </p:nvGraphicFramePr>
        <p:xfrm>
          <a:off x="4597002" y="4386494"/>
          <a:ext cx="4190207" cy="71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4" name="Equation" r:id="rId10" imgW="2971800" imgH="507960" progId="Equation.3">
                  <p:embed/>
                </p:oleObj>
              </mc:Choice>
              <mc:Fallback>
                <p:oleObj name="Equation" r:id="rId10" imgW="29718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002" y="4386494"/>
                        <a:ext cx="4190207" cy="717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028706"/>
              </p:ext>
            </p:extLst>
          </p:nvPr>
        </p:nvGraphicFramePr>
        <p:xfrm>
          <a:off x="4635044" y="1921195"/>
          <a:ext cx="3895097" cy="869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5" name="Equation" r:id="rId12" imgW="2730240" imgH="609480" progId="Equation.3">
                  <p:embed/>
                </p:oleObj>
              </mc:Choice>
              <mc:Fallback>
                <p:oleObj name="Equation" r:id="rId12" imgW="27302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044" y="1921195"/>
                        <a:ext cx="3895097" cy="8693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617110" y="841578"/>
            <a:ext cx="2038558" cy="628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020087" y="1897037"/>
            <a:ext cx="457200" cy="4875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072941" y="3185205"/>
            <a:ext cx="457200" cy="4875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986795" y="4501243"/>
            <a:ext cx="457200" cy="4875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6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allAtOnce"/>
      <p:bldP spid="6153" grpId="0"/>
      <p:bldP spid="3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2"/>
          <p:cNvSpPr txBox="1">
            <a:spLocks noChangeArrowheads="1"/>
          </p:cNvSpPr>
          <p:nvPr/>
        </p:nvSpPr>
        <p:spPr bwMode="auto">
          <a:xfrm>
            <a:off x="2290289" y="167868"/>
            <a:ext cx="4568879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Pulsed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Fundamental Finite Beam</a:t>
            </a:r>
          </a:p>
        </p:txBody>
      </p:sp>
      <p:grpSp>
        <p:nvGrpSpPr>
          <p:cNvPr id="7176" name="Group 3"/>
          <p:cNvGrpSpPr>
            <a:grpSpLocks/>
          </p:cNvGrpSpPr>
          <p:nvPr/>
        </p:nvGrpSpPr>
        <p:grpSpPr bwMode="auto">
          <a:xfrm>
            <a:off x="30163" y="742950"/>
            <a:ext cx="2978150" cy="1622425"/>
            <a:chOff x="205" y="1021"/>
            <a:chExt cx="1876" cy="1022"/>
          </a:xfrm>
        </p:grpSpPr>
        <p:grpSp>
          <p:nvGrpSpPr>
            <p:cNvPr id="7181" name="Group 4"/>
            <p:cNvGrpSpPr>
              <a:grpSpLocks/>
            </p:cNvGrpSpPr>
            <p:nvPr/>
          </p:nvGrpSpPr>
          <p:grpSpPr bwMode="auto">
            <a:xfrm>
              <a:off x="205" y="1021"/>
              <a:ext cx="1876" cy="990"/>
              <a:chOff x="205" y="1191"/>
              <a:chExt cx="1876" cy="990"/>
            </a:xfrm>
          </p:grpSpPr>
          <p:pic>
            <p:nvPicPr>
              <p:cNvPr id="7184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1055" r="63838" b="7387"/>
              <a:stretch>
                <a:fillRect/>
              </a:stretch>
            </p:blipFill>
            <p:spPr bwMode="auto">
              <a:xfrm>
                <a:off x="205" y="1408"/>
                <a:ext cx="1649" cy="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85" name="Text Box 6"/>
              <p:cNvSpPr txBox="1">
                <a:spLocks noChangeArrowheads="1"/>
              </p:cNvSpPr>
              <p:nvPr/>
            </p:nvSpPr>
            <p:spPr bwMode="auto">
              <a:xfrm>
                <a:off x="506" y="1191"/>
                <a:ext cx="157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Beam Intensity Profile</a:t>
                </a:r>
              </a:p>
            </p:txBody>
          </p:sp>
        </p:grpSp>
        <p:sp>
          <p:nvSpPr>
            <p:cNvPr id="7182" name="Line 7"/>
            <p:cNvSpPr>
              <a:spLocks noChangeShapeType="1"/>
            </p:cNvSpPr>
            <p:nvPr/>
          </p:nvSpPr>
          <p:spPr bwMode="auto">
            <a:xfrm>
              <a:off x="1707" y="1999"/>
              <a:ext cx="1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Text Box 8"/>
            <p:cNvSpPr txBox="1">
              <a:spLocks noChangeArrowheads="1"/>
            </p:cNvSpPr>
            <p:nvPr/>
          </p:nvSpPr>
          <p:spPr bwMode="auto">
            <a:xfrm>
              <a:off x="1817" y="1793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ym typeface="Symbol" pitchFamily="18" charset="2"/>
                </a:rPr>
                <a:t>t</a:t>
              </a:r>
            </a:p>
          </p:txBody>
        </p:sp>
      </p:grp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698875" y="671513"/>
            <a:ext cx="4641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Assume a gaussian shaped temporal pulse</a:t>
            </a:r>
          </a:p>
        </p:txBody>
      </p:sp>
      <p:graphicFrame>
        <p:nvGraphicFramePr>
          <p:cNvPr id="71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274322"/>
              </p:ext>
            </p:extLst>
          </p:nvPr>
        </p:nvGraphicFramePr>
        <p:xfrm>
          <a:off x="3394075" y="1206501"/>
          <a:ext cx="440944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0" name="Equation" r:id="rId5" imgW="2946240" imgH="507960" progId="Equation.3">
                  <p:embed/>
                </p:oleObj>
              </mc:Choice>
              <mc:Fallback>
                <p:oleObj name="Equation" r:id="rId5" imgW="29462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1206501"/>
                        <a:ext cx="4409442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040296"/>
              </p:ext>
            </p:extLst>
          </p:nvPr>
        </p:nvGraphicFramePr>
        <p:xfrm>
          <a:off x="2938445" y="2016936"/>
          <a:ext cx="6162709" cy="784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1" name="Equation" r:id="rId7" imgW="3987720" imgH="507960" progId="Equation.3">
                  <p:embed/>
                </p:oleObj>
              </mc:Choice>
              <mc:Fallback>
                <p:oleObj name="Equation" r:id="rId7" imgW="39877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45" y="2016936"/>
                        <a:ext cx="6162709" cy="7840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860088" y="2678113"/>
            <a:ext cx="70437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\"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SH pulse is compressed in time relative to the fundamental pulse</a:t>
            </a:r>
          </a:p>
          <a:p>
            <a:pPr>
              <a:buFont typeface="Symbol" pitchFamily="18" charset="2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Recall SH spatial profile was also compressed</a:t>
            </a:r>
          </a:p>
          <a:p>
            <a:pPr>
              <a:buFont typeface="Symbol" pitchFamily="18" charset="2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General Property of NLO: outputs compressed in space and time!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31775" y="3713166"/>
            <a:ext cx="7188200" cy="560388"/>
            <a:chOff x="476" y="3012"/>
            <a:chExt cx="4528" cy="353"/>
          </a:xfrm>
        </p:grpSpPr>
        <p:sp>
          <p:nvSpPr>
            <p:cNvPr id="7180" name="Text Box 13"/>
            <p:cNvSpPr txBox="1">
              <a:spLocks noChangeArrowheads="1"/>
            </p:cNvSpPr>
            <p:nvPr/>
          </p:nvSpPr>
          <p:spPr bwMode="auto">
            <a:xfrm>
              <a:off x="476" y="3072"/>
              <a:ext cx="45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Normally it is the pulse energy                                        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that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is measured.</a:t>
              </a:r>
            </a:p>
          </p:txBody>
        </p:sp>
        <p:graphicFrame>
          <p:nvGraphicFramePr>
            <p:cNvPr id="7174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4245224"/>
                </p:ext>
              </p:extLst>
            </p:nvPr>
          </p:nvGraphicFramePr>
          <p:xfrm>
            <a:off x="2329" y="3012"/>
            <a:ext cx="1448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22" name="Equation" r:id="rId9" imgW="1460160" imgH="355320" progId="Equation.3">
                    <p:embed/>
                  </p:oleObj>
                </mc:Choice>
                <mc:Fallback>
                  <p:oleObj name="Equation" r:id="rId9" imgW="14601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9" y="3012"/>
                          <a:ext cx="1448" cy="35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20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49013"/>
              </p:ext>
            </p:extLst>
          </p:nvPr>
        </p:nvGraphicFramePr>
        <p:xfrm>
          <a:off x="531813" y="4421188"/>
          <a:ext cx="76993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3" name="Equation" r:id="rId11" imgW="4991040" imgH="482400" progId="Equation.3">
                  <p:embed/>
                </p:oleObj>
              </mc:Choice>
              <mc:Fallback>
                <p:oleObj name="Equation" r:id="rId11" imgW="4991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4421188"/>
                        <a:ext cx="7699375" cy="744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603462"/>
              </p:ext>
            </p:extLst>
          </p:nvPr>
        </p:nvGraphicFramePr>
        <p:xfrm>
          <a:off x="684685" y="5575815"/>
          <a:ext cx="6640243" cy="92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4" name="Equation" r:id="rId13" imgW="4101840" imgH="571320" progId="Equation.3">
                  <p:embed/>
                </p:oleObj>
              </mc:Choice>
              <mc:Fallback>
                <p:oleObj name="Equation" r:id="rId13" imgW="410184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85" y="5575815"/>
                        <a:ext cx="6640243" cy="925099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636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1648630" y="86527"/>
            <a:ext cx="5864811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Fundamental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or Harmonic Beam Walk-Off</a:t>
            </a:r>
          </a:p>
        </p:txBody>
      </p:sp>
      <p:graphicFrame>
        <p:nvGraphicFramePr>
          <p:cNvPr id="8192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794299"/>
              </p:ext>
            </p:extLst>
          </p:nvPr>
        </p:nvGraphicFramePr>
        <p:xfrm>
          <a:off x="195263" y="5019675"/>
          <a:ext cx="88125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3" name="Equation" r:id="rId3" imgW="5333760" imgH="571320" progId="Equation.3">
                  <p:embed/>
                </p:oleObj>
              </mc:Choice>
              <mc:Fallback>
                <p:oleObj name="Equation" r:id="rId3" imgW="533376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5019675"/>
                        <a:ext cx="8812550" cy="928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9" y="905273"/>
            <a:ext cx="6827601" cy="411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0" y="551330"/>
            <a:ext cx="80230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Assume walk-off along y-axis only, small walk-off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angle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phase-match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Assume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(z)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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w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Group 55"/>
          <p:cNvGrpSpPr>
            <a:grpSpLocks/>
          </p:cNvGrpSpPr>
          <p:nvPr/>
        </p:nvGrpSpPr>
        <p:grpSpPr bwMode="auto">
          <a:xfrm>
            <a:off x="282495" y="5919787"/>
            <a:ext cx="7634287" cy="938213"/>
            <a:chOff x="306388" y="2597150"/>
            <a:chExt cx="7634206" cy="938719"/>
          </a:xfrm>
        </p:grpSpPr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306388" y="2597150"/>
              <a:ext cx="7634206" cy="93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Interaction distance limited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WP IconicSymbolsA"/>
                </a:rPr>
                <a:t>      conversion efficiency reduced</a:t>
              </a:r>
            </a:p>
            <a:p>
              <a:pPr>
                <a:lnSpc>
                  <a:spcPct val="125000"/>
                </a:lnSpc>
              </a:pPr>
              <a:r>
                <a:rPr lang="en-US" dirty="0">
                  <a:latin typeface="Times New Roman" pitchFamily="18" charset="0"/>
                  <a:cs typeface="Times New Roman" pitchFamily="18" charset="0"/>
                  <a:sym typeface="WP IconicSymbolsA"/>
                </a:rPr>
                <a:t>      trade-off between walk-off angle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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, beam size         and </a:t>
              </a:r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length </a:t>
              </a:r>
              <a:r>
                <a:rPr lang="en-US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</a:t>
              </a:r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&lt;2</a:t>
              </a:r>
              <a:r>
                <a:rPr lang="en-US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z</a:t>
              </a:r>
              <a:r>
                <a:rPr lang="en-US" sz="24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6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9924051"/>
                </p:ext>
              </p:extLst>
            </p:nvPr>
          </p:nvGraphicFramePr>
          <p:xfrm>
            <a:off x="4922531" y="3099864"/>
            <a:ext cx="563430" cy="347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14" name="Equation" r:id="rId6" imgW="330120" imgH="203040" progId="Equation.3">
                    <p:embed/>
                  </p:oleObj>
                </mc:Choice>
                <mc:Fallback>
                  <p:oleObj name="Equation" r:id="rId6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2531" y="3099864"/>
                          <a:ext cx="563430" cy="34755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Right Arrow 62"/>
            <p:cNvSpPr/>
            <p:nvPr/>
          </p:nvSpPr>
          <p:spPr>
            <a:xfrm>
              <a:off x="2952010" y="2713662"/>
              <a:ext cx="290510" cy="1810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Right Arrow 63"/>
            <p:cNvSpPr/>
            <p:nvPr/>
          </p:nvSpPr>
          <p:spPr>
            <a:xfrm>
              <a:off x="431190" y="3175109"/>
              <a:ext cx="290510" cy="1842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4513635" y="1071701"/>
            <a:ext cx="1507783" cy="336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076491"/>
              </p:ext>
            </p:extLst>
          </p:nvPr>
        </p:nvGraphicFramePr>
        <p:xfrm>
          <a:off x="4513635" y="1211178"/>
          <a:ext cx="949393" cy="286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5" name="Equation" r:id="rId8" imgW="672840" imgH="203040" progId="Equation.3">
                  <p:embed/>
                </p:oleObj>
              </mc:Choice>
              <mc:Fallback>
                <p:oleObj name="Equation" r:id="rId8" imgW="6728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3635" y="1211178"/>
                        <a:ext cx="949393" cy="28660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61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963484"/>
              </p:ext>
            </p:extLst>
          </p:nvPr>
        </p:nvGraphicFramePr>
        <p:xfrm>
          <a:off x="0" y="105733"/>
          <a:ext cx="8861865" cy="70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9" name="Equation" r:id="rId4" imgW="5435280" imgH="431640" progId="Equation.3">
                  <p:embed/>
                </p:oleObj>
              </mc:Choice>
              <mc:Fallback>
                <p:oleObj name="Equation" r:id="rId4" imgW="543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733"/>
                        <a:ext cx="8861865" cy="7036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119138"/>
              </p:ext>
            </p:extLst>
          </p:nvPr>
        </p:nvGraphicFramePr>
        <p:xfrm>
          <a:off x="261937" y="735419"/>
          <a:ext cx="81359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0" name="Equation" r:id="rId6" imgW="4978080" imgH="533160" progId="Equation.3">
                  <p:embed/>
                </p:oleObj>
              </mc:Choice>
              <mc:Fallback>
                <p:oleObj name="Equation" r:id="rId6" imgW="49780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" y="735419"/>
                        <a:ext cx="8135938" cy="871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3" name="Picture 14"/>
          <p:cNvPicPr>
            <a:picLocks noChangeAspect="1" noChangeArrowheads="1"/>
          </p:cNvPicPr>
          <p:nvPr/>
        </p:nvPicPr>
        <p:blipFill>
          <a:blip r:embed="rId8" cstate="print"/>
          <a:srcRect l="1442" t="1987" r="3955"/>
          <a:stretch>
            <a:fillRect/>
          </a:stretch>
        </p:blipFill>
        <p:spPr bwMode="auto">
          <a:xfrm>
            <a:off x="174625" y="2903538"/>
            <a:ext cx="4374053" cy="394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524389"/>
              </p:ext>
            </p:extLst>
          </p:nvPr>
        </p:nvGraphicFramePr>
        <p:xfrm>
          <a:off x="230814" y="1615058"/>
          <a:ext cx="7230873" cy="88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1" name="Equation" r:id="rId9" imgW="4686120" imgH="571320" progId="Equation.3">
                  <p:embed/>
                </p:oleObj>
              </mc:Choice>
              <mc:Fallback>
                <p:oleObj name="Equation" r:id="rId9" imgW="4686120" imgH="5713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14" y="1615058"/>
                        <a:ext cx="7230873" cy="881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1" cstate="print"/>
          <a:srcRect l="10808" t="9085" r="6015" b="5923"/>
          <a:stretch>
            <a:fillRect/>
          </a:stretch>
        </p:blipFill>
        <p:spPr bwMode="auto">
          <a:xfrm>
            <a:off x="4935538" y="2903538"/>
            <a:ext cx="4137025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005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546" y="814063"/>
            <a:ext cx="8992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e.g. KDP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uniaxial with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point group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symmetry         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transmission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range of 0.35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4.5 microns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 The refractive indices with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microns are given by the general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formulas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64414" y="248454"/>
            <a:ext cx="5790368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Example of Second Harmonic Generation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683922"/>
              </p:ext>
            </p:extLst>
          </p:nvPr>
        </p:nvGraphicFramePr>
        <p:xfrm>
          <a:off x="92146" y="1466957"/>
          <a:ext cx="9051853" cy="68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8" name="Equation" r:id="rId3" imgW="6349680" imgH="482400" progId="Equation.3">
                  <p:embed/>
                </p:oleObj>
              </mc:Choice>
              <mc:Fallback>
                <p:oleObj name="Equation" r:id="rId3" imgW="634968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6" y="1466957"/>
                        <a:ext cx="9051853" cy="688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76" y="2263591"/>
            <a:ext cx="9084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input intensity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is needed for 58% conversion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Type 1 SHG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1.06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m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plane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wave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input?</a:t>
            </a:r>
          </a:p>
          <a:p>
            <a:pPr marL="342900" indent="-342900">
              <a:buAutoNum type="alphaLcParenBoth" startAt="2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low conversion efficiency of 10%, what is the fundamental power required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for a crystal of length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L=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What is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at the center of the crystal? What is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at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input?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526403"/>
              </p:ext>
            </p:extLst>
          </p:nvPr>
        </p:nvGraphicFramePr>
        <p:xfrm>
          <a:off x="5026500" y="840120"/>
          <a:ext cx="479431" cy="306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9" name="Equation" r:id="rId5" imgW="317160" imgH="203040" progId="Equation.3">
                  <p:embed/>
                </p:oleObj>
              </mc:Choice>
              <mc:Fallback>
                <p:oleObj name="Equation" r:id="rId5" imgW="317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6500" y="840120"/>
                        <a:ext cx="479431" cy="306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598542"/>
              </p:ext>
            </p:extLst>
          </p:nvPr>
        </p:nvGraphicFramePr>
        <p:xfrm>
          <a:off x="1405370" y="3589506"/>
          <a:ext cx="6231857" cy="330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0" name="Equation" r:id="rId7" imgW="4546600" imgH="228600" progId="Equation.3">
                  <p:embed/>
                </p:oleObj>
              </mc:Choice>
              <mc:Fallback>
                <p:oleObj name="Equation" r:id="rId7" imgW="45466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370" y="3589506"/>
                        <a:ext cx="6231857" cy="3307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197605"/>
              </p:ext>
            </p:extLst>
          </p:nvPr>
        </p:nvGraphicFramePr>
        <p:xfrm>
          <a:off x="2133894" y="4416038"/>
          <a:ext cx="5043010" cy="109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1" name="Equation" r:id="rId9" imgW="3771900" imgH="812800" progId="Equation.3">
                  <p:embed/>
                </p:oleObj>
              </mc:Choice>
              <mc:Fallback>
                <p:oleObj name="Equation" r:id="rId9" imgW="3771900" imgH="812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894" y="4416038"/>
                        <a:ext cx="5043010" cy="1091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2919" y="4046706"/>
            <a:ext cx="483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a negative uniaxial, Type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 phase-match is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oo</a:t>
            </a:r>
            <a:endParaRPr lang="en-US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879770"/>
              </p:ext>
            </p:extLst>
          </p:nvPr>
        </p:nvGraphicFramePr>
        <p:xfrm>
          <a:off x="2306741" y="5574152"/>
          <a:ext cx="4505713" cy="554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2" name="Equation" r:id="rId11" imgW="3187440" imgH="393480" progId="Equation.3">
                  <p:embed/>
                </p:oleObj>
              </mc:Choice>
              <mc:Fallback>
                <p:oleObj name="Equation" r:id="rId11" imgW="318744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741" y="5574152"/>
                        <a:ext cx="4505713" cy="554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143694"/>
              </p:ext>
            </p:extLst>
          </p:nvPr>
        </p:nvGraphicFramePr>
        <p:xfrm>
          <a:off x="1947510" y="6206246"/>
          <a:ext cx="5224175" cy="418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3" name="Equation" r:id="rId13" imgW="3721100" imgH="292100" progId="Equation.3">
                  <p:embed/>
                </p:oleObj>
              </mc:Choice>
              <mc:Fallback>
                <p:oleObj name="Equation" r:id="rId13" imgW="3721100" imgH="2921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510" y="6206246"/>
                        <a:ext cx="5224175" cy="418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579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00900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272" y="-23926"/>
            <a:ext cx="8545994" cy="957781"/>
            <a:chOff x="182272" y="-23926"/>
            <a:chExt cx="8545994" cy="957781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182272" y="-23926"/>
              <a:ext cx="8545994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For conversion efficiencies &gt; 10% with plane waves, it is necessary to first calculate the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parametric gain length and then use                                              </a:t>
              </a:r>
              <a:r>
                <a:rPr lang="en-US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to </a:t>
              </a:r>
              <a:r>
                <a:rPr lang="en-US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calculate </a:t>
              </a:r>
              <a:r>
                <a:rPr lang="en-US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the efficiency.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For 58% conversion efficiency, 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9176529"/>
                </p:ext>
              </p:extLst>
            </p:nvPr>
          </p:nvGraphicFramePr>
          <p:xfrm>
            <a:off x="3598424" y="254198"/>
            <a:ext cx="2598094" cy="399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12" name="Equation" r:id="rId3" imgW="1815840" imgH="279360" progId="Equation.3">
                    <p:embed/>
                  </p:oleObj>
                </mc:Choice>
                <mc:Fallback>
                  <p:oleObj name="Equation" r:id="rId3" imgW="1815840" imgH="27936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8424" y="254198"/>
                          <a:ext cx="2598094" cy="39970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7580932"/>
                </p:ext>
              </p:extLst>
            </p:nvPr>
          </p:nvGraphicFramePr>
          <p:xfrm>
            <a:off x="3149432" y="583659"/>
            <a:ext cx="794852" cy="350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13" name="Equation" r:id="rId5" imgW="545760" imgH="241200" progId="Equation.3">
                    <p:embed/>
                  </p:oleObj>
                </mc:Choice>
                <mc:Fallback>
                  <p:oleObj name="Equation" r:id="rId5" imgW="545760" imgH="2412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9432" y="583659"/>
                          <a:ext cx="794852" cy="35019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225304"/>
              </p:ext>
            </p:extLst>
          </p:nvPr>
        </p:nvGraphicFramePr>
        <p:xfrm>
          <a:off x="1255525" y="977225"/>
          <a:ext cx="6565882" cy="1522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4" name="Equation" r:id="rId7" imgW="4660900" imgH="1066800" progId="Equation.3">
                  <p:embed/>
                </p:oleObj>
              </mc:Choice>
              <mc:Fallback>
                <p:oleObj name="Equation" r:id="rId7" imgW="4660900" imgH="1066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525" y="977225"/>
                        <a:ext cx="6565882" cy="1522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023814"/>
              </p:ext>
            </p:extLst>
          </p:nvPr>
        </p:nvGraphicFramePr>
        <p:xfrm>
          <a:off x="1302290" y="2587303"/>
          <a:ext cx="5866996" cy="657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5" name="Equation" r:id="rId9" imgW="4038600" imgH="444500" progId="Equation.3">
                  <p:embed/>
                </p:oleObj>
              </mc:Choice>
              <mc:Fallback>
                <p:oleObj name="Equation" r:id="rId9" imgW="4038600" imgH="4445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290" y="2587303"/>
                        <a:ext cx="5866996" cy="657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336587"/>
              </p:ext>
            </p:extLst>
          </p:nvPr>
        </p:nvGraphicFramePr>
        <p:xfrm>
          <a:off x="648907" y="3244334"/>
          <a:ext cx="7162403" cy="673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6" name="Equation" r:id="rId11" imgW="5257800" imgH="482600" progId="Equation.3">
                  <p:embed/>
                </p:oleObj>
              </mc:Choice>
              <mc:Fallback>
                <p:oleObj name="Equation" r:id="rId11" imgW="5257800" imgH="482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07" y="3244334"/>
                        <a:ext cx="7162403" cy="673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190845"/>
              </p:ext>
            </p:extLst>
          </p:nvPr>
        </p:nvGraphicFramePr>
        <p:xfrm>
          <a:off x="1898766" y="4007795"/>
          <a:ext cx="5279399" cy="59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7" name="Equation" r:id="rId13" imgW="3848100" imgH="431800" progId="Equation.3">
                  <p:embed/>
                </p:oleObj>
              </mc:Choice>
              <mc:Fallback>
                <p:oleObj name="Equation" r:id="rId13" imgW="3848100" imgH="4318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766" y="4007795"/>
                        <a:ext cx="5279399" cy="593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8833" y="4698459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(b) 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33134"/>
              </p:ext>
            </p:extLst>
          </p:nvPr>
        </p:nvGraphicFramePr>
        <p:xfrm>
          <a:off x="2110900" y="4591454"/>
          <a:ext cx="5072836" cy="1517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8" name="Equation" r:id="rId15" imgW="3708400" imgH="1117600" progId="Equation.3">
                  <p:embed/>
                </p:oleObj>
              </mc:Choice>
              <mc:Fallback>
                <p:oleObj name="Equation" r:id="rId15" imgW="3708400" imgH="11176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900" y="4591454"/>
                        <a:ext cx="5072836" cy="15175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077761"/>
              </p:ext>
            </p:extLst>
          </p:nvPr>
        </p:nvGraphicFramePr>
        <p:xfrm>
          <a:off x="2169268" y="6186471"/>
          <a:ext cx="5624593" cy="593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9" name="Equation" r:id="rId17" imgW="4559300" imgH="469900" progId="Equation.3">
                  <p:embed/>
                </p:oleObj>
              </mc:Choice>
              <mc:Fallback>
                <p:oleObj name="Equation" r:id="rId17" imgW="4559300" imgH="4699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9268" y="6186471"/>
                        <a:ext cx="5624593" cy="5937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9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841281"/>
              </p:ext>
            </p:extLst>
          </p:nvPr>
        </p:nvGraphicFramePr>
        <p:xfrm>
          <a:off x="797638" y="179115"/>
          <a:ext cx="7548723" cy="724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7" name="Equation" r:id="rId3" imgW="5003640" imgH="482400" progId="Equation.3">
                  <p:embed/>
                </p:oleObj>
              </mc:Choice>
              <mc:Fallback>
                <p:oleObj name="Equation" r:id="rId3" imgW="5003640" imgH="482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638" y="179115"/>
                        <a:ext cx="7548723" cy="724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0526" y="980979"/>
            <a:ext cx="8927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e.g. LiNbO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3m uniaxial crystal.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Consider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non-critical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birefringent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phase match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QPM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wavevector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-match in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=1cm crystal with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1.06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input;</a:t>
            </a:r>
          </a:p>
          <a:p>
            <a:pPr marL="342900" indent="-342900">
              <a:buAutoNum type="alphaLcParenBoth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birefringent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phase-match calculate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input intensity required for plane wave input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58% conversion into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harmonic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Assuming a beam input with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find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input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power required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10% conversion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efficiency. Find the angular bandwidth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(b) Repeat for QPM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0122" y="2738270"/>
            <a:ext cx="8216545" cy="3891332"/>
            <a:chOff x="190122" y="2738270"/>
            <a:chExt cx="8216545" cy="3891332"/>
          </a:xfrm>
        </p:grpSpPr>
        <p:pic>
          <p:nvPicPr>
            <p:cNvPr id="7" name="Picture 6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3239" y="2738270"/>
              <a:ext cx="1493843" cy="1363858"/>
            </a:xfrm>
            <a:prstGeom prst="rect">
              <a:avLst/>
            </a:prstGeom>
            <a:noFill/>
          </p:spPr>
        </p:pic>
        <p:grpSp>
          <p:nvGrpSpPr>
            <p:cNvPr id="10" name="Group 9"/>
            <p:cNvGrpSpPr/>
            <p:nvPr/>
          </p:nvGrpSpPr>
          <p:grpSpPr>
            <a:xfrm>
              <a:off x="190122" y="3234383"/>
              <a:ext cx="6526552" cy="666912"/>
              <a:chOff x="107004" y="3811981"/>
              <a:chExt cx="6538136" cy="66578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07004" y="3811981"/>
                <a:ext cx="65381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(a) Type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b="1" i="1" dirty="0" err="1">
                    <a:latin typeface="Times New Roman" pitchFamily="18" charset="0"/>
                    <a:cs typeface="Times New Roman" pitchFamily="18" charset="0"/>
                  </a:rPr>
                  <a:t>eoo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wavevector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-match occurs very close to 1.06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m input.</a:t>
                </a: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     The relevant nonlinear coefficient is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9383806"/>
                  </p:ext>
                </p:extLst>
              </p:nvPr>
            </p:nvGraphicFramePr>
            <p:xfrm>
              <a:off x="3893047" y="4033555"/>
              <a:ext cx="486519" cy="444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308" name="Equation" r:id="rId6" imgW="291960" imgH="266400" progId="Equation.3">
                      <p:embed/>
                    </p:oleObj>
                  </mc:Choice>
                  <mc:Fallback>
                    <p:oleObj name="Equation" r:id="rId6" imgW="291960" imgH="2664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893047" y="4033555"/>
                            <a:ext cx="486519" cy="4442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0597524"/>
                </p:ext>
              </p:extLst>
            </p:nvPr>
          </p:nvGraphicFramePr>
          <p:xfrm>
            <a:off x="728555" y="4026282"/>
            <a:ext cx="5470494" cy="365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09" name="Equation" r:id="rId8" imgW="3619440" imgH="228600" progId="Equation.3">
                    <p:embed/>
                  </p:oleObj>
                </mc:Choice>
                <mc:Fallback>
                  <p:oleObj name="Equation" r:id="rId8" imgW="3619440" imgH="228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555" y="4026282"/>
                          <a:ext cx="5470494" cy="36534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0663763"/>
                </p:ext>
              </p:extLst>
            </p:nvPr>
          </p:nvGraphicFramePr>
          <p:xfrm>
            <a:off x="737333" y="4453592"/>
            <a:ext cx="7669334" cy="769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10" name="Equation" r:id="rId10" imgW="5118100" imgH="520700" progId="Equation.3">
                    <p:embed/>
                  </p:oleObj>
                </mc:Choice>
                <mc:Fallback>
                  <p:oleObj name="Equation" r:id="rId10" imgW="5118100" imgH="5207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333" y="4453592"/>
                          <a:ext cx="7669334" cy="76978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0599798"/>
                </p:ext>
              </p:extLst>
            </p:nvPr>
          </p:nvGraphicFramePr>
          <p:xfrm>
            <a:off x="1612913" y="5184790"/>
            <a:ext cx="5918173" cy="144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11" name="Equation" r:id="rId12" imgW="4051300" imgH="990600" progId="Equation.3">
                    <p:embed/>
                  </p:oleObj>
                </mc:Choice>
                <mc:Fallback>
                  <p:oleObj name="Equation" r:id="rId12" imgW="4051300" imgH="9906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2913" y="5184790"/>
                          <a:ext cx="5918173" cy="14448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769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115604"/>
              </p:ext>
            </p:extLst>
          </p:nvPr>
        </p:nvGraphicFramePr>
        <p:xfrm>
          <a:off x="1442037" y="321013"/>
          <a:ext cx="6259925" cy="72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7" name="Equation" r:id="rId3" imgW="4419600" imgH="520700" progId="Equation.3">
                  <p:embed/>
                </p:oleObj>
              </mc:Choice>
              <mc:Fallback>
                <p:oleObj name="Equation" r:id="rId3" imgW="4419600" imgH="520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037" y="321013"/>
                        <a:ext cx="6259925" cy="7295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4749" y="1157585"/>
            <a:ext cx="342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of course there is no walk-off!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553" y="191634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(b)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079541"/>
              </p:ext>
            </p:extLst>
          </p:nvPr>
        </p:nvGraphicFramePr>
        <p:xfrm>
          <a:off x="648523" y="1849375"/>
          <a:ext cx="5614207" cy="542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8" name="Equation" r:id="rId5" imgW="4076640" imgH="393480" progId="Equation.3">
                  <p:embed/>
                </p:oleObj>
              </mc:Choice>
              <mc:Fallback>
                <p:oleObj name="Equation" r:id="rId5" imgW="40766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8523" y="1849375"/>
                        <a:ext cx="5614207" cy="542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308645"/>
              </p:ext>
            </p:extLst>
          </p:nvPr>
        </p:nvGraphicFramePr>
        <p:xfrm>
          <a:off x="1215957" y="2422187"/>
          <a:ext cx="6891511" cy="700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9" name="Equation" r:id="rId7" imgW="5054600" imgH="520700" progId="Equation.3">
                  <p:embed/>
                </p:oleObj>
              </mc:Choice>
              <mc:Fallback>
                <p:oleObj name="Equation" r:id="rId7" imgW="5054600" imgH="520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5957" y="2422187"/>
                        <a:ext cx="6891511" cy="700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039632"/>
              </p:ext>
            </p:extLst>
          </p:nvPr>
        </p:nvGraphicFramePr>
        <p:xfrm>
          <a:off x="1910673" y="3064211"/>
          <a:ext cx="5322654" cy="130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0" name="Equation" r:id="rId9" imgW="4051300" imgH="990600" progId="Equation.3">
                  <p:embed/>
                </p:oleObj>
              </mc:Choice>
              <mc:Fallback>
                <p:oleObj name="Equation" r:id="rId9" imgW="4051300" imgH="990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0673" y="3064211"/>
                        <a:ext cx="5322654" cy="1303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264928"/>
              </p:ext>
            </p:extLst>
          </p:nvPr>
        </p:nvGraphicFramePr>
        <p:xfrm>
          <a:off x="697161" y="5096652"/>
          <a:ext cx="61499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1" name="Equation" r:id="rId11" imgW="4749480" imgH="444240" progId="Equation.3">
                  <p:embed/>
                </p:oleObj>
              </mc:Choice>
              <mc:Fallback>
                <p:oleObj name="Equation" r:id="rId11" imgW="4749480" imgH="444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161" y="5096652"/>
                        <a:ext cx="6149975" cy="58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532514"/>
              </p:ext>
            </p:extLst>
          </p:nvPr>
        </p:nvGraphicFramePr>
        <p:xfrm>
          <a:off x="0" y="4365505"/>
          <a:ext cx="8881353" cy="527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2" name="Equation" r:id="rId13" imgW="6972120" imgH="393480" progId="Equation.3">
                  <p:embed/>
                </p:oleObj>
              </mc:Choice>
              <mc:Fallback>
                <p:oleObj name="Equation" r:id="rId13" imgW="697212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65505"/>
                        <a:ext cx="8881353" cy="5275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8523" y="6070059"/>
            <a:ext cx="7744621" cy="64633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large angular bandwidth, no walk-off of “non-critical” phase-match are clear.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Also, QPM allows tuning of the frequencies, a desirable feature.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7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5"/>
          <p:cNvSpPr txBox="1">
            <a:spLocks noChangeArrowheads="1"/>
          </p:cNvSpPr>
          <p:nvPr/>
        </p:nvSpPr>
        <p:spPr bwMode="auto">
          <a:xfrm>
            <a:off x="2265362" y="271564"/>
            <a:ext cx="4653838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Applications of QPM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Engineering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2389753" y="1185155"/>
            <a:ext cx="3680703" cy="2607229"/>
            <a:chOff x="3241606" y="4061170"/>
            <a:chExt cx="3680703" cy="2607229"/>
          </a:xfrm>
        </p:grpSpPr>
        <p:grpSp>
          <p:nvGrpSpPr>
            <p:cNvPr id="86" name="Group 85"/>
            <p:cNvGrpSpPr/>
            <p:nvPr/>
          </p:nvGrpSpPr>
          <p:grpSpPr>
            <a:xfrm>
              <a:off x="3241606" y="4061170"/>
              <a:ext cx="3680703" cy="2607229"/>
              <a:chOff x="3241606" y="4061170"/>
              <a:chExt cx="3680703" cy="2607229"/>
            </a:xfrm>
          </p:grpSpPr>
          <p:pic>
            <p:nvPicPr>
              <p:cNvPr id="88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3798638" y="4628507"/>
                <a:ext cx="2607229" cy="1472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89" name="Group 88"/>
              <p:cNvGrpSpPr/>
              <p:nvPr/>
            </p:nvGrpSpPr>
            <p:grpSpPr>
              <a:xfrm>
                <a:off x="6201632" y="4251772"/>
                <a:ext cx="592009" cy="586854"/>
                <a:chOff x="2470151" y="4285397"/>
                <a:chExt cx="592009" cy="586854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470151" y="4285397"/>
                  <a:ext cx="0" cy="5868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5400000">
                  <a:off x="2768733" y="4574275"/>
                  <a:ext cx="0" cy="5868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extBox 89"/>
              <p:cNvSpPr txBox="1"/>
              <p:nvPr/>
            </p:nvSpPr>
            <p:spPr>
              <a:xfrm>
                <a:off x="6199157" y="4067172"/>
                <a:ext cx="2984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6623829" y="4720459"/>
                <a:ext cx="2984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Right Arrow 91"/>
              <p:cNvSpPr/>
              <p:nvPr/>
            </p:nvSpPr>
            <p:spPr>
              <a:xfrm>
                <a:off x="3241606" y="4936931"/>
                <a:ext cx="978408" cy="140971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7" name="Straight Arrow Connector 86"/>
            <p:cNvCxnSpPr/>
            <p:nvPr/>
          </p:nvCxnSpPr>
          <p:spPr>
            <a:xfrm flipH="1">
              <a:off x="3760961" y="4720459"/>
              <a:ext cx="4971" cy="64432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01419" y="1000489"/>
            <a:ext cx="145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Tunable SHG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95294" y="4455039"/>
            <a:ext cx="5075941" cy="1477328"/>
            <a:chOff x="3847230" y="1449421"/>
            <a:chExt cx="5075941" cy="1477328"/>
          </a:xfrm>
        </p:grpSpPr>
        <p:sp>
          <p:nvSpPr>
            <p:cNvPr id="4" name="TextBox 3"/>
            <p:cNvSpPr txBox="1"/>
            <p:nvPr/>
          </p:nvSpPr>
          <p:spPr>
            <a:xfrm>
              <a:off x="3847230" y="1449421"/>
              <a:ext cx="507594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By varying the QPM period in a direction orthogonal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the wave-vector matching condition,</a:t>
              </a:r>
            </a:p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ifferent frequencies can be doubled.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 Box 4"/>
            <p:cNvSpPr txBox="1">
              <a:spLocks noChangeArrowheads="1"/>
            </p:cNvSpPr>
            <p:nvPr/>
          </p:nvSpPr>
          <p:spPr bwMode="auto">
            <a:xfrm>
              <a:off x="4409489" y="2113683"/>
              <a:ext cx="3625558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= 2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</a:t>
              </a:r>
              <a:r>
                <a:rPr lang="en-US" sz="2800" i="1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e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sz="2000" i="1" dirty="0">
                  <a:solidFill>
                    <a:srgbClr val="FF505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 - </a:t>
              </a:r>
              <a:r>
                <a:rPr lang="en-US" sz="2000" i="1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</a:t>
              </a:r>
              <a:r>
                <a:rPr lang="en-US" sz="2800" i="1" baseline="-25000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e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sz="20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lang="en-US" sz="2000" i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 + 2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p/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(y)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4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64206" y="66280"/>
            <a:ext cx="3799438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Effect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Crystal Symmetry</a:t>
            </a:r>
          </a:p>
        </p:txBody>
      </p:sp>
      <p:pic>
        <p:nvPicPr>
          <p:cNvPr id="2054" name="Picture 17"/>
          <p:cNvPicPr>
            <a:picLocks noChangeAspect="1" noChangeArrowheads="1"/>
          </p:cNvPicPr>
          <p:nvPr/>
        </p:nvPicPr>
        <p:blipFill>
          <a:blip r:embed="rId4"/>
          <a:srcRect t="7065" b="47884"/>
          <a:stretch>
            <a:fillRect/>
          </a:stretch>
        </p:blipFill>
        <p:spPr bwMode="auto">
          <a:xfrm>
            <a:off x="252413" y="1112838"/>
            <a:ext cx="8153400" cy="58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Line 18"/>
          <p:cNvSpPr>
            <a:spLocks noChangeShapeType="1"/>
          </p:cNvSpPr>
          <p:nvPr/>
        </p:nvSpPr>
        <p:spPr bwMode="auto">
          <a:xfrm flipV="1">
            <a:off x="141288" y="1247775"/>
            <a:ext cx="8299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 Box 19"/>
          <p:cNvSpPr txBox="1">
            <a:spLocks noChangeArrowheads="1"/>
          </p:cNvSpPr>
          <p:nvPr/>
        </p:nvSpPr>
        <p:spPr bwMode="auto">
          <a:xfrm>
            <a:off x="261938" y="765175"/>
            <a:ext cx="11256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2057" name="Text Box 20"/>
          <p:cNvSpPr txBox="1">
            <a:spLocks noChangeArrowheads="1"/>
          </p:cNvSpPr>
          <p:nvPr/>
        </p:nvSpPr>
        <p:spPr bwMode="auto">
          <a:xfrm>
            <a:off x="1754188" y="785813"/>
            <a:ext cx="199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Internationa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2058" name="Text Box 21"/>
          <p:cNvSpPr txBox="1">
            <a:spLocks noChangeArrowheads="1"/>
          </p:cNvSpPr>
          <p:nvPr/>
        </p:nvSpPr>
        <p:spPr bwMode="auto">
          <a:xfrm>
            <a:off x="4181475" y="768350"/>
            <a:ext cx="1518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Schönflies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664009"/>
              </p:ext>
            </p:extLst>
          </p:nvPr>
        </p:nvGraphicFramePr>
        <p:xfrm>
          <a:off x="6189663" y="609600"/>
          <a:ext cx="6445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5" imgW="279360" imgH="291960" progId="Equation.3">
                  <p:embed/>
                </p:oleObj>
              </mc:Choice>
              <mc:Fallback>
                <p:oleObj name="Equation" r:id="rId5" imgW="2793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3" y="609600"/>
                        <a:ext cx="644525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457584"/>
              </p:ext>
            </p:extLst>
          </p:nvPr>
        </p:nvGraphicFramePr>
        <p:xfrm>
          <a:off x="6838950" y="603250"/>
          <a:ext cx="7032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7" imgW="304560" imgH="291960" progId="Equation.3">
                  <p:embed/>
                </p:oleObj>
              </mc:Choice>
              <mc:Fallback>
                <p:oleObj name="Equation" r:id="rId7" imgW="3045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950" y="603250"/>
                        <a:ext cx="703263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469322"/>
              </p:ext>
            </p:extLst>
          </p:nvPr>
        </p:nvGraphicFramePr>
        <p:xfrm>
          <a:off x="7637463" y="596900"/>
          <a:ext cx="6731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9" imgW="291960" imgH="291960" progId="Equation.3">
                  <p:embed/>
                </p:oleObj>
              </mc:Choice>
              <mc:Fallback>
                <p:oleObj name="Equation" r:id="rId9" imgW="2919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7463" y="596900"/>
                        <a:ext cx="67310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TextBox 12"/>
          <p:cNvSpPr txBox="1">
            <a:spLocks noChangeArrowheads="1"/>
          </p:cNvSpPr>
          <p:nvPr/>
        </p:nvSpPr>
        <p:spPr bwMode="auto">
          <a:xfrm>
            <a:off x="5767388" y="58738"/>
            <a:ext cx="26965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Number of Independent 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Elements</a:t>
            </a:r>
          </a:p>
        </p:txBody>
      </p:sp>
      <p:sp>
        <p:nvSpPr>
          <p:cNvPr id="2060" name="TextBox 13"/>
          <p:cNvSpPr txBox="1">
            <a:spLocks noChangeArrowheads="1"/>
          </p:cNvSpPr>
          <p:nvPr/>
        </p:nvSpPr>
        <p:spPr bwMode="auto">
          <a:xfrm>
            <a:off x="2816225" y="512799"/>
            <a:ext cx="21547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Standard Notations</a:t>
            </a:r>
          </a:p>
        </p:txBody>
      </p:sp>
    </p:spTree>
    <p:extLst>
      <p:ext uri="{BB962C8B-B14F-4D97-AF65-F5344CB8AC3E}">
        <p14:creationId xmlns:p14="http://schemas.microsoft.com/office/powerpoint/2010/main" val="8989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4"/>
          <p:cNvSpPr txBox="1">
            <a:spLocks noChangeArrowheads="1"/>
          </p:cNvSpPr>
          <p:nvPr/>
        </p:nvSpPr>
        <p:spPr bwMode="auto">
          <a:xfrm>
            <a:off x="325155" y="476115"/>
            <a:ext cx="216597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Enhanced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Bandwidth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445094" y="986730"/>
            <a:ext cx="6000024" cy="693383"/>
            <a:chOff x="2553" y="2995"/>
            <a:chExt cx="1729" cy="271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557" y="2995"/>
              <a:ext cx="1725" cy="271"/>
              <a:chOff x="2567" y="2835"/>
              <a:chExt cx="1725" cy="271"/>
            </a:xfrm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2952" y="2841"/>
                <a:ext cx="105" cy="262"/>
                <a:chOff x="2042" y="2556"/>
                <a:chExt cx="105" cy="262"/>
              </a:xfrm>
            </p:grpSpPr>
            <p:sp>
              <p:nvSpPr>
                <p:cNvPr id="47" name="Rectangle 9"/>
                <p:cNvSpPr>
                  <a:spLocks noChangeArrowheads="1"/>
                </p:cNvSpPr>
                <p:nvPr/>
              </p:nvSpPr>
              <p:spPr bwMode="auto">
                <a:xfrm>
                  <a:off x="2042" y="2556"/>
                  <a:ext cx="105" cy="2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094" y="2588"/>
                  <a:ext cx="0" cy="1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11"/>
              <p:cNvGrpSpPr>
                <a:grpSpLocks/>
              </p:cNvGrpSpPr>
              <p:nvPr/>
            </p:nvGrpSpPr>
            <p:grpSpPr bwMode="auto">
              <a:xfrm>
                <a:off x="3061" y="2843"/>
                <a:ext cx="105" cy="262"/>
                <a:chOff x="2131" y="2652"/>
                <a:chExt cx="105" cy="262"/>
              </a:xfrm>
            </p:grpSpPr>
            <p:sp>
              <p:nvSpPr>
                <p:cNvPr id="45" name="Rectangle 12"/>
                <p:cNvSpPr>
                  <a:spLocks noChangeArrowheads="1"/>
                </p:cNvSpPr>
                <p:nvPr/>
              </p:nvSpPr>
              <p:spPr bwMode="auto">
                <a:xfrm>
                  <a:off x="2131" y="2652"/>
                  <a:ext cx="105" cy="2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6" name="Line 13"/>
                <p:cNvSpPr>
                  <a:spLocks noChangeShapeType="1"/>
                </p:cNvSpPr>
                <p:nvPr/>
              </p:nvSpPr>
              <p:spPr bwMode="auto">
                <a:xfrm>
                  <a:off x="2190" y="2684"/>
                  <a:ext cx="0" cy="1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14"/>
              <p:cNvGrpSpPr>
                <a:grpSpLocks/>
              </p:cNvGrpSpPr>
              <p:nvPr/>
            </p:nvGrpSpPr>
            <p:grpSpPr bwMode="auto">
              <a:xfrm>
                <a:off x="3332" y="2841"/>
                <a:ext cx="105" cy="262"/>
                <a:chOff x="2138" y="2648"/>
                <a:chExt cx="105" cy="262"/>
              </a:xfrm>
            </p:grpSpPr>
            <p:sp>
              <p:nvSpPr>
                <p:cNvPr id="43" name="Rectangle 15"/>
                <p:cNvSpPr>
                  <a:spLocks noChangeArrowheads="1"/>
                </p:cNvSpPr>
                <p:nvPr/>
              </p:nvSpPr>
              <p:spPr bwMode="auto">
                <a:xfrm>
                  <a:off x="2138" y="2648"/>
                  <a:ext cx="105" cy="2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4" name="Line 16"/>
                <p:cNvSpPr>
                  <a:spLocks noChangeShapeType="1"/>
                </p:cNvSpPr>
                <p:nvPr/>
              </p:nvSpPr>
              <p:spPr bwMode="auto">
                <a:xfrm>
                  <a:off x="2190" y="2684"/>
                  <a:ext cx="0" cy="1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" name="Group 17"/>
              <p:cNvGrpSpPr>
                <a:grpSpLocks/>
              </p:cNvGrpSpPr>
              <p:nvPr/>
            </p:nvGrpSpPr>
            <p:grpSpPr bwMode="auto">
              <a:xfrm>
                <a:off x="2567" y="2844"/>
                <a:ext cx="105" cy="262"/>
                <a:chOff x="2138" y="2652"/>
                <a:chExt cx="105" cy="262"/>
              </a:xfrm>
            </p:grpSpPr>
            <p:sp>
              <p:nvSpPr>
                <p:cNvPr id="41" name="Rectangle 18"/>
                <p:cNvSpPr>
                  <a:spLocks noChangeArrowheads="1"/>
                </p:cNvSpPr>
                <p:nvPr/>
              </p:nvSpPr>
              <p:spPr bwMode="auto">
                <a:xfrm>
                  <a:off x="2138" y="2652"/>
                  <a:ext cx="105" cy="2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2" name="Line 19"/>
                <p:cNvSpPr>
                  <a:spLocks noChangeShapeType="1"/>
                </p:cNvSpPr>
                <p:nvPr/>
              </p:nvSpPr>
              <p:spPr bwMode="auto">
                <a:xfrm>
                  <a:off x="2190" y="2684"/>
                  <a:ext cx="0" cy="1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1" name="Group 20"/>
              <p:cNvGrpSpPr>
                <a:grpSpLocks/>
              </p:cNvGrpSpPr>
              <p:nvPr/>
            </p:nvGrpSpPr>
            <p:grpSpPr bwMode="auto">
              <a:xfrm>
                <a:off x="2674" y="2844"/>
                <a:ext cx="105" cy="262"/>
                <a:chOff x="2042" y="2556"/>
                <a:chExt cx="105" cy="262"/>
              </a:xfrm>
            </p:grpSpPr>
            <p:sp>
              <p:nvSpPr>
                <p:cNvPr id="39" name="Rectangle 21"/>
                <p:cNvSpPr>
                  <a:spLocks noChangeArrowheads="1"/>
                </p:cNvSpPr>
                <p:nvPr/>
              </p:nvSpPr>
              <p:spPr bwMode="auto">
                <a:xfrm>
                  <a:off x="2042" y="2556"/>
                  <a:ext cx="105" cy="2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094" y="2588"/>
                  <a:ext cx="0" cy="1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2" name="Group 23"/>
              <p:cNvGrpSpPr>
                <a:grpSpLocks/>
              </p:cNvGrpSpPr>
              <p:nvPr/>
            </p:nvGrpSpPr>
            <p:grpSpPr bwMode="auto">
              <a:xfrm>
                <a:off x="2779" y="2840"/>
                <a:ext cx="168" cy="262"/>
                <a:chOff x="2138" y="2646"/>
                <a:chExt cx="105" cy="262"/>
              </a:xfrm>
            </p:grpSpPr>
            <p:sp>
              <p:nvSpPr>
                <p:cNvPr id="37" name="Rectangle 24"/>
                <p:cNvSpPr>
                  <a:spLocks noChangeArrowheads="1"/>
                </p:cNvSpPr>
                <p:nvPr/>
              </p:nvSpPr>
              <p:spPr bwMode="auto">
                <a:xfrm>
                  <a:off x="2138" y="2646"/>
                  <a:ext cx="105" cy="2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8" name="Line 25"/>
                <p:cNvSpPr>
                  <a:spLocks noChangeShapeType="1"/>
                </p:cNvSpPr>
                <p:nvPr/>
              </p:nvSpPr>
              <p:spPr bwMode="auto">
                <a:xfrm>
                  <a:off x="2190" y="2684"/>
                  <a:ext cx="0" cy="1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3" name="Group 26"/>
              <p:cNvGrpSpPr>
                <a:grpSpLocks/>
              </p:cNvGrpSpPr>
              <p:nvPr/>
            </p:nvGrpSpPr>
            <p:grpSpPr bwMode="auto">
              <a:xfrm>
                <a:off x="3430" y="2841"/>
                <a:ext cx="105" cy="262"/>
                <a:chOff x="2042" y="2552"/>
                <a:chExt cx="105" cy="262"/>
              </a:xfrm>
            </p:grpSpPr>
            <p:sp>
              <p:nvSpPr>
                <p:cNvPr id="35" name="Rectangle 27"/>
                <p:cNvSpPr>
                  <a:spLocks noChangeArrowheads="1"/>
                </p:cNvSpPr>
                <p:nvPr/>
              </p:nvSpPr>
              <p:spPr bwMode="auto">
                <a:xfrm>
                  <a:off x="2042" y="2552"/>
                  <a:ext cx="105" cy="2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094" y="2588"/>
                  <a:ext cx="0" cy="1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" name="Group 29"/>
              <p:cNvGrpSpPr>
                <a:grpSpLocks/>
              </p:cNvGrpSpPr>
              <p:nvPr/>
            </p:nvGrpSpPr>
            <p:grpSpPr bwMode="auto">
              <a:xfrm flipV="1">
                <a:off x="3168" y="2835"/>
                <a:ext cx="168" cy="262"/>
                <a:chOff x="2138" y="2665"/>
                <a:chExt cx="105" cy="262"/>
              </a:xfrm>
            </p:grpSpPr>
            <p:sp>
              <p:nvSpPr>
                <p:cNvPr id="33" name="Rectangle 30"/>
                <p:cNvSpPr>
                  <a:spLocks noChangeArrowheads="1"/>
                </p:cNvSpPr>
                <p:nvPr/>
              </p:nvSpPr>
              <p:spPr bwMode="auto">
                <a:xfrm>
                  <a:off x="2138" y="2665"/>
                  <a:ext cx="105" cy="2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" name="Line 31"/>
                <p:cNvSpPr>
                  <a:spLocks noChangeShapeType="1"/>
                </p:cNvSpPr>
                <p:nvPr/>
              </p:nvSpPr>
              <p:spPr bwMode="auto">
                <a:xfrm>
                  <a:off x="2190" y="2684"/>
                  <a:ext cx="0" cy="1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5" name="Group 32"/>
              <p:cNvGrpSpPr>
                <a:grpSpLocks/>
              </p:cNvGrpSpPr>
              <p:nvPr/>
            </p:nvGrpSpPr>
            <p:grpSpPr bwMode="auto">
              <a:xfrm>
                <a:off x="3536" y="2835"/>
                <a:ext cx="168" cy="262"/>
                <a:chOff x="2138" y="2639"/>
                <a:chExt cx="105" cy="262"/>
              </a:xfrm>
            </p:grpSpPr>
            <p:sp>
              <p:nvSpPr>
                <p:cNvPr id="31" name="Rectangle 33"/>
                <p:cNvSpPr>
                  <a:spLocks noChangeArrowheads="1"/>
                </p:cNvSpPr>
                <p:nvPr/>
              </p:nvSpPr>
              <p:spPr bwMode="auto">
                <a:xfrm>
                  <a:off x="2138" y="2639"/>
                  <a:ext cx="105" cy="2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" name="Line 34"/>
                <p:cNvSpPr>
                  <a:spLocks noChangeShapeType="1"/>
                </p:cNvSpPr>
                <p:nvPr/>
              </p:nvSpPr>
              <p:spPr bwMode="auto">
                <a:xfrm>
                  <a:off x="2190" y="2684"/>
                  <a:ext cx="0" cy="1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6" name="Group 35"/>
              <p:cNvGrpSpPr>
                <a:grpSpLocks/>
              </p:cNvGrpSpPr>
              <p:nvPr/>
            </p:nvGrpSpPr>
            <p:grpSpPr bwMode="auto">
              <a:xfrm>
                <a:off x="3697" y="2843"/>
                <a:ext cx="105" cy="262"/>
                <a:chOff x="2042" y="2556"/>
                <a:chExt cx="105" cy="262"/>
              </a:xfrm>
            </p:grpSpPr>
            <p:sp>
              <p:nvSpPr>
                <p:cNvPr id="29" name="Rectangle 36"/>
                <p:cNvSpPr>
                  <a:spLocks noChangeArrowheads="1"/>
                </p:cNvSpPr>
                <p:nvPr/>
              </p:nvSpPr>
              <p:spPr bwMode="auto">
                <a:xfrm>
                  <a:off x="2042" y="2556"/>
                  <a:ext cx="105" cy="2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0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094" y="2588"/>
                  <a:ext cx="0" cy="1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7" name="Group 38"/>
              <p:cNvGrpSpPr>
                <a:grpSpLocks/>
              </p:cNvGrpSpPr>
              <p:nvPr/>
            </p:nvGrpSpPr>
            <p:grpSpPr bwMode="auto">
              <a:xfrm>
                <a:off x="3809" y="2841"/>
                <a:ext cx="105" cy="262"/>
                <a:chOff x="2134" y="2648"/>
                <a:chExt cx="105" cy="262"/>
              </a:xfrm>
            </p:grpSpPr>
            <p:sp>
              <p:nvSpPr>
                <p:cNvPr id="27" name="Rectangle 39"/>
                <p:cNvSpPr>
                  <a:spLocks noChangeArrowheads="1"/>
                </p:cNvSpPr>
                <p:nvPr/>
              </p:nvSpPr>
              <p:spPr bwMode="auto">
                <a:xfrm>
                  <a:off x="2134" y="2648"/>
                  <a:ext cx="105" cy="2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" name="Line 40"/>
                <p:cNvSpPr>
                  <a:spLocks noChangeShapeType="1"/>
                </p:cNvSpPr>
                <p:nvPr/>
              </p:nvSpPr>
              <p:spPr bwMode="auto">
                <a:xfrm>
                  <a:off x="2190" y="2684"/>
                  <a:ext cx="0" cy="1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8" name="Group 41"/>
              <p:cNvGrpSpPr>
                <a:grpSpLocks/>
              </p:cNvGrpSpPr>
              <p:nvPr/>
            </p:nvGrpSpPr>
            <p:grpSpPr bwMode="auto">
              <a:xfrm>
                <a:off x="4089" y="2842"/>
                <a:ext cx="105" cy="262"/>
                <a:chOff x="2138" y="2648"/>
                <a:chExt cx="105" cy="262"/>
              </a:xfrm>
            </p:grpSpPr>
            <p:sp>
              <p:nvSpPr>
                <p:cNvPr id="25" name="Rectangle 42"/>
                <p:cNvSpPr>
                  <a:spLocks noChangeArrowheads="1"/>
                </p:cNvSpPr>
                <p:nvPr/>
              </p:nvSpPr>
              <p:spPr bwMode="auto">
                <a:xfrm>
                  <a:off x="2138" y="2648"/>
                  <a:ext cx="105" cy="2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6" name="Line 43"/>
                <p:cNvSpPr>
                  <a:spLocks noChangeShapeType="1"/>
                </p:cNvSpPr>
                <p:nvPr/>
              </p:nvSpPr>
              <p:spPr bwMode="auto">
                <a:xfrm>
                  <a:off x="2190" y="2684"/>
                  <a:ext cx="0" cy="1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" name="Group 44"/>
              <p:cNvGrpSpPr>
                <a:grpSpLocks/>
              </p:cNvGrpSpPr>
              <p:nvPr/>
            </p:nvGrpSpPr>
            <p:grpSpPr bwMode="auto">
              <a:xfrm>
                <a:off x="4187" y="2840"/>
                <a:ext cx="105" cy="262"/>
                <a:chOff x="2042" y="2550"/>
                <a:chExt cx="105" cy="262"/>
              </a:xfrm>
            </p:grpSpPr>
            <p:sp>
              <p:nvSpPr>
                <p:cNvPr id="23" name="Rectangle 45"/>
                <p:cNvSpPr>
                  <a:spLocks noChangeArrowheads="1"/>
                </p:cNvSpPr>
                <p:nvPr/>
              </p:nvSpPr>
              <p:spPr bwMode="auto">
                <a:xfrm>
                  <a:off x="2042" y="2550"/>
                  <a:ext cx="105" cy="2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4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094" y="2588"/>
                  <a:ext cx="0" cy="1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0" name="Group 47"/>
              <p:cNvGrpSpPr>
                <a:grpSpLocks/>
              </p:cNvGrpSpPr>
              <p:nvPr/>
            </p:nvGrpSpPr>
            <p:grpSpPr bwMode="auto">
              <a:xfrm flipV="1">
                <a:off x="3919" y="2839"/>
                <a:ext cx="168" cy="262"/>
                <a:chOff x="2134" y="2652"/>
                <a:chExt cx="105" cy="262"/>
              </a:xfrm>
            </p:grpSpPr>
            <p:sp>
              <p:nvSpPr>
                <p:cNvPr id="21" name="Rectangle 48"/>
                <p:cNvSpPr>
                  <a:spLocks noChangeArrowheads="1"/>
                </p:cNvSpPr>
                <p:nvPr/>
              </p:nvSpPr>
              <p:spPr bwMode="auto">
                <a:xfrm>
                  <a:off x="2134" y="2652"/>
                  <a:ext cx="105" cy="2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" name="Line 49"/>
                <p:cNvSpPr>
                  <a:spLocks noChangeShapeType="1"/>
                </p:cNvSpPr>
                <p:nvPr/>
              </p:nvSpPr>
              <p:spPr bwMode="auto">
                <a:xfrm>
                  <a:off x="2190" y="2684"/>
                  <a:ext cx="0" cy="1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5" name="Line 50"/>
            <p:cNvSpPr>
              <a:spLocks noChangeShapeType="1"/>
            </p:cNvSpPr>
            <p:nvPr/>
          </p:nvSpPr>
          <p:spPr bwMode="auto">
            <a:xfrm>
              <a:off x="2553" y="2996"/>
              <a:ext cx="17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Line 51"/>
            <p:cNvSpPr>
              <a:spLocks noChangeShapeType="1"/>
            </p:cNvSpPr>
            <p:nvPr/>
          </p:nvSpPr>
          <p:spPr bwMode="auto">
            <a:xfrm>
              <a:off x="2559" y="3262"/>
              <a:ext cx="17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281219"/>
              </p:ext>
            </p:extLst>
          </p:nvPr>
        </p:nvGraphicFramePr>
        <p:xfrm>
          <a:off x="153184" y="2599851"/>
          <a:ext cx="4675898" cy="586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4" name="Equation" r:id="rId3" imgW="3136680" imgH="393480" progId="Equation.3">
                  <p:embed/>
                </p:oleObj>
              </mc:Choice>
              <mc:Fallback>
                <p:oleObj name="Equation" r:id="rId3" imgW="3136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184" y="2599851"/>
                        <a:ext cx="4675898" cy="586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729574" y="2013626"/>
            <a:ext cx="672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Primary periodicity is modulated by a secondary, longer period grating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 79"/>
          <p:cNvGrpSpPr>
            <a:grpSpLocks/>
          </p:cNvGrpSpPr>
          <p:nvPr/>
        </p:nvGrpSpPr>
        <p:grpSpPr bwMode="auto">
          <a:xfrm>
            <a:off x="1656513" y="3367881"/>
            <a:ext cx="5276850" cy="1560513"/>
            <a:chOff x="0" y="2655"/>
            <a:chExt cx="3324" cy="983"/>
          </a:xfrm>
        </p:grpSpPr>
        <p:sp>
          <p:nvSpPr>
            <p:cNvPr id="52" name="Text Box 53"/>
            <p:cNvSpPr txBox="1">
              <a:spLocks noChangeArrowheads="1"/>
            </p:cNvSpPr>
            <p:nvPr/>
          </p:nvSpPr>
          <p:spPr bwMode="auto">
            <a:xfrm>
              <a:off x="362" y="2655"/>
              <a:ext cx="237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Wavevector Match at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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</a:t>
              </a:r>
              <a:r>
                <a:rPr lang="en-US" sz="2800" baseline="-25000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=0</a:t>
              </a:r>
            </a:p>
          </p:txBody>
        </p:sp>
        <p:grpSp>
          <p:nvGrpSpPr>
            <p:cNvPr id="53" name="Group 54"/>
            <p:cNvGrpSpPr>
              <a:grpSpLocks/>
            </p:cNvGrpSpPr>
            <p:nvPr/>
          </p:nvGrpSpPr>
          <p:grpSpPr bwMode="auto">
            <a:xfrm>
              <a:off x="0" y="2925"/>
              <a:ext cx="3324" cy="713"/>
              <a:chOff x="577" y="460"/>
              <a:chExt cx="3324" cy="713"/>
            </a:xfrm>
          </p:grpSpPr>
          <p:sp>
            <p:nvSpPr>
              <p:cNvPr id="54" name="Line 55"/>
              <p:cNvSpPr>
                <a:spLocks noChangeShapeType="1"/>
              </p:cNvSpPr>
              <p:nvPr/>
            </p:nvSpPr>
            <p:spPr bwMode="auto">
              <a:xfrm>
                <a:off x="577" y="733"/>
                <a:ext cx="121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56"/>
              <p:cNvSpPr>
                <a:spLocks noChangeShapeType="1"/>
              </p:cNvSpPr>
              <p:nvPr/>
            </p:nvSpPr>
            <p:spPr bwMode="auto">
              <a:xfrm>
                <a:off x="3008" y="736"/>
                <a:ext cx="535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57"/>
              <p:cNvSpPr>
                <a:spLocks noChangeShapeType="1"/>
              </p:cNvSpPr>
              <p:nvPr/>
            </p:nvSpPr>
            <p:spPr bwMode="auto">
              <a:xfrm>
                <a:off x="578" y="829"/>
                <a:ext cx="298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7" name="Object 58"/>
              <p:cNvGraphicFramePr>
                <a:graphicFrameLocks noChangeAspect="1"/>
              </p:cNvGraphicFramePr>
              <p:nvPr/>
            </p:nvGraphicFramePr>
            <p:xfrm>
              <a:off x="837" y="460"/>
              <a:ext cx="425" cy="2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355" name="Equation" r:id="rId5" imgW="342720" imgH="241200" progId="Equation.3">
                      <p:embed/>
                    </p:oleObj>
                  </mc:Choice>
                  <mc:Fallback>
                    <p:oleObj name="Equation" r:id="rId5" imgW="34272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7" y="460"/>
                            <a:ext cx="425" cy="29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8" name="Object 59"/>
              <p:cNvGraphicFramePr>
                <a:graphicFrameLocks noChangeAspect="1"/>
              </p:cNvGraphicFramePr>
              <p:nvPr/>
            </p:nvGraphicFramePr>
            <p:xfrm>
              <a:off x="2147" y="468"/>
              <a:ext cx="425" cy="2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356" name="Equation" r:id="rId7" imgW="342720" imgH="241200" progId="Equation.3">
                      <p:embed/>
                    </p:oleObj>
                  </mc:Choice>
                  <mc:Fallback>
                    <p:oleObj name="Equation" r:id="rId7" imgW="34272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47" y="468"/>
                            <a:ext cx="425" cy="29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" name="Object 60"/>
              <p:cNvGraphicFramePr>
                <a:graphicFrameLocks noChangeAspect="1"/>
              </p:cNvGraphicFramePr>
              <p:nvPr/>
            </p:nvGraphicFramePr>
            <p:xfrm>
              <a:off x="1497" y="816"/>
              <a:ext cx="535" cy="2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357" name="Equation" r:id="rId9" imgW="431640" imgH="241200" progId="Equation.3">
                      <p:embed/>
                    </p:oleObj>
                  </mc:Choice>
                  <mc:Fallback>
                    <p:oleObj name="Equation" r:id="rId9" imgW="4316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7" y="816"/>
                            <a:ext cx="535" cy="29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0" name="Object 6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8660404"/>
                  </p:ext>
                </p:extLst>
              </p:nvPr>
            </p:nvGraphicFramePr>
            <p:xfrm>
              <a:off x="3132" y="489"/>
              <a:ext cx="185" cy="2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358" name="Equation" r:id="rId11" imgW="164880" imgH="203040" progId="Equation.3">
                      <p:embed/>
                    </p:oleObj>
                  </mc:Choice>
                  <mc:Fallback>
                    <p:oleObj name="Equation" r:id="rId11" imgW="16488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32" y="489"/>
                            <a:ext cx="185" cy="228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" name="Line 62"/>
              <p:cNvSpPr>
                <a:spLocks noChangeShapeType="1"/>
              </p:cNvSpPr>
              <p:nvPr/>
            </p:nvSpPr>
            <p:spPr bwMode="auto">
              <a:xfrm>
                <a:off x="1794" y="735"/>
                <a:ext cx="121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" name="Group 63"/>
              <p:cNvGrpSpPr>
                <a:grpSpLocks/>
              </p:cNvGrpSpPr>
              <p:nvPr/>
            </p:nvGrpSpPr>
            <p:grpSpPr bwMode="auto">
              <a:xfrm>
                <a:off x="3483" y="890"/>
                <a:ext cx="98" cy="66"/>
                <a:chOff x="3431" y="1246"/>
                <a:chExt cx="98" cy="66"/>
              </a:xfrm>
            </p:grpSpPr>
            <p:sp>
              <p:nvSpPr>
                <p:cNvPr id="64" name="Line 64"/>
                <p:cNvSpPr>
                  <a:spLocks noChangeShapeType="1"/>
                </p:cNvSpPr>
                <p:nvPr/>
              </p:nvSpPr>
              <p:spPr bwMode="auto">
                <a:xfrm>
                  <a:off x="3435" y="1246"/>
                  <a:ext cx="94" cy="0"/>
                </a:xfrm>
                <a:prstGeom prst="line">
                  <a:avLst/>
                </a:prstGeom>
                <a:noFill/>
                <a:ln w="38100">
                  <a:solidFill>
                    <a:srgbClr val="9900CC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3431" y="1312"/>
                  <a:ext cx="94" cy="0"/>
                </a:xfrm>
                <a:prstGeom prst="line">
                  <a:avLst/>
                </a:prstGeom>
                <a:noFill/>
                <a:ln w="38100">
                  <a:solidFill>
                    <a:srgbClr val="9900CC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63" name="Object 6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49118929"/>
                  </p:ext>
                </p:extLst>
              </p:nvPr>
            </p:nvGraphicFramePr>
            <p:xfrm>
              <a:off x="3604" y="829"/>
              <a:ext cx="297" cy="3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359" name="Equation" r:id="rId13" imgW="241200" imgH="279360" progId="Equation.3">
                      <p:embed/>
                    </p:oleObj>
                  </mc:Choice>
                  <mc:Fallback>
                    <p:oleObj name="Equation" r:id="rId13" imgW="241200" imgH="2793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4" y="829"/>
                            <a:ext cx="297" cy="344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7" name="Group 67"/>
          <p:cNvGrpSpPr>
            <a:grpSpLocks/>
          </p:cNvGrpSpPr>
          <p:nvPr/>
        </p:nvGrpSpPr>
        <p:grpSpPr bwMode="auto">
          <a:xfrm>
            <a:off x="2940930" y="5411450"/>
            <a:ext cx="1454150" cy="947738"/>
            <a:chOff x="2420" y="2091"/>
            <a:chExt cx="916" cy="597"/>
          </a:xfrm>
        </p:grpSpPr>
        <p:pic>
          <p:nvPicPr>
            <p:cNvPr id="76" name="Picture 68"/>
            <p:cNvPicPr>
              <a:picLocks noChangeAspect="1" noChangeArrowheads="1"/>
            </p:cNvPicPr>
            <p:nvPr/>
          </p:nvPicPr>
          <p:blipFill>
            <a:blip r:embed="rId15" cstate="print"/>
            <a:srcRect t="11055" r="63838" b="7387"/>
            <a:stretch>
              <a:fillRect/>
            </a:stretch>
          </p:blipFill>
          <p:spPr bwMode="auto">
            <a:xfrm>
              <a:off x="3006" y="2571"/>
              <a:ext cx="33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69"/>
            <p:cNvPicPr>
              <a:picLocks noChangeAspect="1" noChangeArrowheads="1"/>
            </p:cNvPicPr>
            <p:nvPr/>
          </p:nvPicPr>
          <p:blipFill>
            <a:blip r:embed="rId15" cstate="print"/>
            <a:srcRect t="11055" r="63838" b="7387"/>
            <a:stretch>
              <a:fillRect/>
            </a:stretch>
          </p:blipFill>
          <p:spPr bwMode="auto">
            <a:xfrm>
              <a:off x="2420" y="2619"/>
              <a:ext cx="330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70"/>
            <p:cNvPicPr>
              <a:picLocks noChangeAspect="1" noChangeArrowheads="1"/>
            </p:cNvPicPr>
            <p:nvPr/>
          </p:nvPicPr>
          <p:blipFill>
            <a:blip r:embed="rId15" cstate="print"/>
            <a:srcRect t="11055" r="63838" b="7387"/>
            <a:stretch>
              <a:fillRect/>
            </a:stretch>
          </p:blipFill>
          <p:spPr bwMode="auto">
            <a:xfrm>
              <a:off x="2669" y="2091"/>
              <a:ext cx="402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4290305" y="5520989"/>
            <a:ext cx="1454150" cy="854075"/>
            <a:chOff x="2420" y="2168"/>
            <a:chExt cx="916" cy="538"/>
          </a:xfrm>
        </p:grpSpPr>
        <p:pic>
          <p:nvPicPr>
            <p:cNvPr id="73" name="Picture 72"/>
            <p:cNvPicPr>
              <a:picLocks noChangeAspect="1" noChangeArrowheads="1"/>
            </p:cNvPicPr>
            <p:nvPr/>
          </p:nvPicPr>
          <p:blipFill>
            <a:blip r:embed="rId15" cstate="print"/>
            <a:srcRect t="11055" r="63838" b="7387"/>
            <a:stretch>
              <a:fillRect/>
            </a:stretch>
          </p:blipFill>
          <p:spPr bwMode="auto">
            <a:xfrm>
              <a:off x="3006" y="2627"/>
              <a:ext cx="330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73"/>
            <p:cNvPicPr>
              <a:picLocks noChangeAspect="1" noChangeArrowheads="1"/>
            </p:cNvPicPr>
            <p:nvPr/>
          </p:nvPicPr>
          <p:blipFill>
            <a:blip r:embed="rId15" cstate="print"/>
            <a:srcRect t="11055" r="63838" b="7387"/>
            <a:stretch>
              <a:fillRect/>
            </a:stretch>
          </p:blipFill>
          <p:spPr bwMode="auto">
            <a:xfrm>
              <a:off x="2420" y="2572"/>
              <a:ext cx="33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74"/>
            <p:cNvPicPr>
              <a:picLocks noChangeAspect="1" noChangeArrowheads="1"/>
            </p:cNvPicPr>
            <p:nvPr/>
          </p:nvPicPr>
          <p:blipFill>
            <a:blip r:embed="rId15" cstate="print"/>
            <a:srcRect t="11055" r="63838" b="7387"/>
            <a:stretch>
              <a:fillRect/>
            </a:stretch>
          </p:blipFill>
          <p:spPr bwMode="auto">
            <a:xfrm>
              <a:off x="2669" y="2168"/>
              <a:ext cx="402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9" name="Line 75"/>
          <p:cNvSpPr>
            <a:spLocks noChangeShapeType="1"/>
          </p:cNvSpPr>
          <p:nvPr/>
        </p:nvSpPr>
        <p:spPr bwMode="auto">
          <a:xfrm>
            <a:off x="3006017" y="6332201"/>
            <a:ext cx="3025775" cy="31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Line 76"/>
          <p:cNvSpPr>
            <a:spLocks noChangeShapeType="1"/>
          </p:cNvSpPr>
          <p:nvPr/>
        </p:nvSpPr>
        <p:spPr bwMode="auto">
          <a:xfrm rot="16200000" flipH="1">
            <a:off x="2377367" y="5768639"/>
            <a:ext cx="1230313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Text Box 77"/>
          <p:cNvSpPr txBox="1">
            <a:spLocks noChangeArrowheads="1"/>
          </p:cNvSpPr>
          <p:nvPr/>
        </p:nvSpPr>
        <p:spPr bwMode="auto">
          <a:xfrm>
            <a:off x="3671180" y="6352839"/>
            <a:ext cx="152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Wavelength</a:t>
            </a:r>
          </a:p>
        </p:txBody>
      </p:sp>
      <p:sp>
        <p:nvSpPr>
          <p:cNvPr id="72" name="Text Box 78"/>
          <p:cNvSpPr txBox="1">
            <a:spLocks noChangeArrowheads="1"/>
          </p:cNvSpPr>
          <p:nvPr/>
        </p:nvSpPr>
        <p:spPr bwMode="auto">
          <a:xfrm>
            <a:off x="2066217" y="5520989"/>
            <a:ext cx="753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P(2</a:t>
            </a:r>
            <a:r>
              <a:rPr lang="en-US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pic>
        <p:nvPicPr>
          <p:cNvPr id="55329" name="Picture 3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811" b="7485"/>
          <a:stretch/>
        </p:blipFill>
        <p:spPr bwMode="auto">
          <a:xfrm>
            <a:off x="4052898" y="4546599"/>
            <a:ext cx="540159" cy="178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3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811" b="7485"/>
          <a:stretch/>
        </p:blipFill>
        <p:spPr bwMode="auto">
          <a:xfrm>
            <a:off x="3486492" y="6140425"/>
            <a:ext cx="540159" cy="19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3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811" b="7485"/>
          <a:stretch/>
        </p:blipFill>
        <p:spPr bwMode="auto">
          <a:xfrm>
            <a:off x="4680421" y="6155832"/>
            <a:ext cx="540159" cy="19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28" name="TextBox 55327"/>
          <p:cNvSpPr txBox="1"/>
          <p:nvPr/>
        </p:nvSpPr>
        <p:spPr>
          <a:xfrm>
            <a:off x="2691722" y="3920629"/>
            <a:ext cx="286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Single Period Grating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1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53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23" name="Group 101"/>
          <p:cNvGrpSpPr>
            <a:grpSpLocks/>
          </p:cNvGrpSpPr>
          <p:nvPr/>
        </p:nvGrpSpPr>
        <p:grpSpPr bwMode="auto">
          <a:xfrm>
            <a:off x="5203825" y="707267"/>
            <a:ext cx="3308350" cy="1764515"/>
            <a:chOff x="100" y="2099"/>
            <a:chExt cx="2084" cy="996"/>
          </a:xfrm>
        </p:grpSpPr>
        <p:pic>
          <p:nvPicPr>
            <p:cNvPr id="19526" name="Picture 9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2" y="2154"/>
              <a:ext cx="1602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27" name="Text Box 98"/>
            <p:cNvSpPr txBox="1">
              <a:spLocks noChangeArrowheads="1"/>
            </p:cNvSpPr>
            <p:nvPr/>
          </p:nvSpPr>
          <p:spPr bwMode="auto">
            <a:xfrm>
              <a:off x="851" y="2845"/>
              <a:ext cx="9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Wavelength</a:t>
              </a:r>
            </a:p>
          </p:txBody>
        </p:sp>
        <p:sp>
          <p:nvSpPr>
            <p:cNvPr id="19528" name="Line 99"/>
            <p:cNvSpPr>
              <a:spLocks noChangeShapeType="1"/>
            </p:cNvSpPr>
            <p:nvPr/>
          </p:nvSpPr>
          <p:spPr bwMode="auto">
            <a:xfrm rot="16200000" flipH="1">
              <a:off x="216" y="2486"/>
              <a:ext cx="77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Text Box 100"/>
            <p:cNvSpPr txBox="1">
              <a:spLocks noChangeArrowheads="1"/>
            </p:cNvSpPr>
            <p:nvPr/>
          </p:nvSpPr>
          <p:spPr bwMode="auto">
            <a:xfrm>
              <a:off x="100" y="2250"/>
              <a:ext cx="532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P(2</a:t>
              </a:r>
              <a:r>
                <a:rPr lang="en-US" b="1">
                  <a:sym typeface="Symbol" pitchFamily="18" charset="2"/>
                </a:rPr>
                <a:t>)</a:t>
              </a:r>
            </a:p>
          </p:txBody>
        </p:sp>
      </p:grpSp>
      <p:graphicFrame>
        <p:nvGraphicFramePr>
          <p:cNvPr id="19458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887701"/>
              </p:ext>
            </p:extLst>
          </p:nvPr>
        </p:nvGraphicFramePr>
        <p:xfrm>
          <a:off x="377583" y="2455943"/>
          <a:ext cx="7397199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5" name="Equation" r:id="rId5" imgW="4495680" imgH="749160" progId="Equation.3">
                  <p:embed/>
                </p:oleObj>
              </mc:Choice>
              <mc:Fallback>
                <p:oleObj name="Equation" r:id="rId5" imgW="449568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83" y="2455943"/>
                        <a:ext cx="7397199" cy="12398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76227" y="1029916"/>
            <a:ext cx="3424239" cy="658812"/>
            <a:chOff x="3079751" y="1023938"/>
            <a:chExt cx="3424239" cy="658812"/>
          </a:xfrm>
        </p:grpSpPr>
        <p:grpSp>
          <p:nvGrpSpPr>
            <p:cNvPr id="19465" name="Group 112"/>
            <p:cNvGrpSpPr>
              <a:grpSpLocks/>
            </p:cNvGrpSpPr>
            <p:nvPr/>
          </p:nvGrpSpPr>
          <p:grpSpPr bwMode="auto">
            <a:xfrm>
              <a:off x="3091808" y="1023938"/>
              <a:ext cx="3412182" cy="650875"/>
              <a:chOff x="2550" y="1142"/>
              <a:chExt cx="1483" cy="271"/>
            </a:xfrm>
          </p:grpSpPr>
          <p:grpSp>
            <p:nvGrpSpPr>
              <p:cNvPr id="19468" name="Group 65"/>
              <p:cNvGrpSpPr>
                <a:grpSpLocks/>
              </p:cNvGrpSpPr>
              <p:nvPr/>
            </p:nvGrpSpPr>
            <p:grpSpPr bwMode="auto">
              <a:xfrm>
                <a:off x="3577" y="1143"/>
                <a:ext cx="105" cy="262"/>
                <a:chOff x="2042" y="2548"/>
                <a:chExt cx="105" cy="262"/>
              </a:xfrm>
            </p:grpSpPr>
            <p:sp>
              <p:nvSpPr>
                <p:cNvPr id="19496" name="Rectangle 66"/>
                <p:cNvSpPr>
                  <a:spLocks noChangeArrowheads="1"/>
                </p:cNvSpPr>
                <p:nvPr/>
              </p:nvSpPr>
              <p:spPr bwMode="auto">
                <a:xfrm>
                  <a:off x="2042" y="2548"/>
                  <a:ext cx="105" cy="2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7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2094" y="2588"/>
                  <a:ext cx="0" cy="1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69" name="Group 47"/>
              <p:cNvGrpSpPr>
                <a:grpSpLocks/>
              </p:cNvGrpSpPr>
              <p:nvPr/>
            </p:nvGrpSpPr>
            <p:grpSpPr bwMode="auto">
              <a:xfrm>
                <a:off x="3025" y="1148"/>
                <a:ext cx="84" cy="262"/>
                <a:chOff x="2042" y="2556"/>
                <a:chExt cx="105" cy="262"/>
              </a:xfrm>
            </p:grpSpPr>
            <p:sp>
              <p:nvSpPr>
                <p:cNvPr id="19494" name="Rectangle 48"/>
                <p:cNvSpPr>
                  <a:spLocks noChangeArrowheads="1"/>
                </p:cNvSpPr>
                <p:nvPr/>
              </p:nvSpPr>
              <p:spPr bwMode="auto">
                <a:xfrm>
                  <a:off x="2042" y="2556"/>
                  <a:ext cx="105" cy="2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5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094" y="2588"/>
                  <a:ext cx="0" cy="1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70" name="Group 50"/>
              <p:cNvGrpSpPr>
                <a:grpSpLocks/>
              </p:cNvGrpSpPr>
              <p:nvPr/>
            </p:nvGrpSpPr>
            <p:grpSpPr bwMode="auto">
              <a:xfrm>
                <a:off x="3109" y="1150"/>
                <a:ext cx="210" cy="262"/>
                <a:chOff x="2138" y="2652"/>
                <a:chExt cx="105" cy="262"/>
              </a:xfrm>
            </p:grpSpPr>
            <p:sp>
              <p:nvSpPr>
                <p:cNvPr id="19492" name="Rectangle 51"/>
                <p:cNvSpPr>
                  <a:spLocks noChangeArrowheads="1"/>
                </p:cNvSpPr>
                <p:nvPr/>
              </p:nvSpPr>
              <p:spPr bwMode="auto">
                <a:xfrm>
                  <a:off x="2138" y="2652"/>
                  <a:ext cx="105" cy="2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3" name="Line 52"/>
                <p:cNvSpPr>
                  <a:spLocks noChangeShapeType="1"/>
                </p:cNvSpPr>
                <p:nvPr/>
              </p:nvSpPr>
              <p:spPr bwMode="auto">
                <a:xfrm>
                  <a:off x="2190" y="2684"/>
                  <a:ext cx="0" cy="1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71" name="Group 53"/>
              <p:cNvGrpSpPr>
                <a:grpSpLocks/>
              </p:cNvGrpSpPr>
              <p:nvPr/>
            </p:nvGrpSpPr>
            <p:grpSpPr bwMode="auto">
              <a:xfrm>
                <a:off x="3478" y="1142"/>
                <a:ext cx="105" cy="262"/>
                <a:chOff x="2138" y="2652"/>
                <a:chExt cx="105" cy="262"/>
              </a:xfrm>
            </p:grpSpPr>
            <p:sp>
              <p:nvSpPr>
                <p:cNvPr id="19490" name="Rectangle 54"/>
                <p:cNvSpPr>
                  <a:spLocks noChangeArrowheads="1"/>
                </p:cNvSpPr>
                <p:nvPr/>
              </p:nvSpPr>
              <p:spPr bwMode="auto">
                <a:xfrm>
                  <a:off x="2138" y="2652"/>
                  <a:ext cx="105" cy="2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1" name="Line 55"/>
                <p:cNvSpPr>
                  <a:spLocks noChangeShapeType="1"/>
                </p:cNvSpPr>
                <p:nvPr/>
              </p:nvSpPr>
              <p:spPr bwMode="auto">
                <a:xfrm>
                  <a:off x="2190" y="2684"/>
                  <a:ext cx="0" cy="1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72" name="Group 56"/>
              <p:cNvGrpSpPr>
                <a:grpSpLocks/>
              </p:cNvGrpSpPr>
              <p:nvPr/>
            </p:nvGrpSpPr>
            <p:grpSpPr bwMode="auto">
              <a:xfrm>
                <a:off x="2550" y="1151"/>
                <a:ext cx="105" cy="262"/>
                <a:chOff x="2146" y="2652"/>
                <a:chExt cx="105" cy="262"/>
              </a:xfrm>
            </p:grpSpPr>
            <p:sp>
              <p:nvSpPr>
                <p:cNvPr id="19488" name="Rectangle 57"/>
                <p:cNvSpPr>
                  <a:spLocks noChangeArrowheads="1"/>
                </p:cNvSpPr>
                <p:nvPr/>
              </p:nvSpPr>
              <p:spPr bwMode="auto">
                <a:xfrm>
                  <a:off x="2146" y="2652"/>
                  <a:ext cx="105" cy="2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9" name="Line 58"/>
                <p:cNvSpPr>
                  <a:spLocks noChangeShapeType="1"/>
                </p:cNvSpPr>
                <p:nvPr/>
              </p:nvSpPr>
              <p:spPr bwMode="auto">
                <a:xfrm>
                  <a:off x="2190" y="2684"/>
                  <a:ext cx="0" cy="1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73" name="Group 59"/>
              <p:cNvGrpSpPr>
                <a:grpSpLocks/>
              </p:cNvGrpSpPr>
              <p:nvPr/>
            </p:nvGrpSpPr>
            <p:grpSpPr bwMode="auto">
              <a:xfrm>
                <a:off x="2659" y="1151"/>
                <a:ext cx="199" cy="262"/>
                <a:chOff x="2042" y="2556"/>
                <a:chExt cx="105" cy="262"/>
              </a:xfrm>
            </p:grpSpPr>
            <p:sp>
              <p:nvSpPr>
                <p:cNvPr id="19486" name="Rectangle 60"/>
                <p:cNvSpPr>
                  <a:spLocks noChangeArrowheads="1"/>
                </p:cNvSpPr>
                <p:nvPr/>
              </p:nvSpPr>
              <p:spPr bwMode="auto">
                <a:xfrm>
                  <a:off x="2042" y="2556"/>
                  <a:ext cx="105" cy="2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094" y="2588"/>
                  <a:ext cx="0" cy="1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74" name="Group 62"/>
              <p:cNvGrpSpPr>
                <a:grpSpLocks/>
              </p:cNvGrpSpPr>
              <p:nvPr/>
            </p:nvGrpSpPr>
            <p:grpSpPr bwMode="auto">
              <a:xfrm>
                <a:off x="2851" y="1143"/>
                <a:ext cx="168" cy="262"/>
                <a:chOff x="2138" y="2652"/>
                <a:chExt cx="105" cy="262"/>
              </a:xfrm>
            </p:grpSpPr>
            <p:sp>
              <p:nvSpPr>
                <p:cNvPr id="19484" name="Rectangle 63"/>
                <p:cNvSpPr>
                  <a:spLocks noChangeArrowheads="1"/>
                </p:cNvSpPr>
                <p:nvPr/>
              </p:nvSpPr>
              <p:spPr bwMode="auto">
                <a:xfrm>
                  <a:off x="2138" y="2652"/>
                  <a:ext cx="105" cy="2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5" name="Line 64"/>
                <p:cNvSpPr>
                  <a:spLocks noChangeShapeType="1"/>
                </p:cNvSpPr>
                <p:nvPr/>
              </p:nvSpPr>
              <p:spPr bwMode="auto">
                <a:xfrm>
                  <a:off x="2190" y="2684"/>
                  <a:ext cx="0" cy="1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75" name="Group 68"/>
              <p:cNvGrpSpPr>
                <a:grpSpLocks/>
              </p:cNvGrpSpPr>
              <p:nvPr/>
            </p:nvGrpSpPr>
            <p:grpSpPr bwMode="auto">
              <a:xfrm flipV="1">
                <a:off x="3314" y="1144"/>
                <a:ext cx="168" cy="262"/>
                <a:chOff x="2138" y="2652"/>
                <a:chExt cx="105" cy="262"/>
              </a:xfrm>
            </p:grpSpPr>
            <p:sp>
              <p:nvSpPr>
                <p:cNvPr id="19482" name="Rectangle 69"/>
                <p:cNvSpPr>
                  <a:spLocks noChangeArrowheads="1"/>
                </p:cNvSpPr>
                <p:nvPr/>
              </p:nvSpPr>
              <p:spPr bwMode="auto">
                <a:xfrm>
                  <a:off x="2138" y="2652"/>
                  <a:ext cx="105" cy="2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3" name="Line 70"/>
                <p:cNvSpPr>
                  <a:spLocks noChangeShapeType="1"/>
                </p:cNvSpPr>
                <p:nvPr/>
              </p:nvSpPr>
              <p:spPr bwMode="auto">
                <a:xfrm>
                  <a:off x="2190" y="2684"/>
                  <a:ext cx="0" cy="1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76" name="Group 71"/>
              <p:cNvGrpSpPr>
                <a:grpSpLocks/>
              </p:cNvGrpSpPr>
              <p:nvPr/>
            </p:nvGrpSpPr>
            <p:grpSpPr bwMode="auto">
              <a:xfrm>
                <a:off x="3672" y="1144"/>
                <a:ext cx="147" cy="262"/>
                <a:chOff x="2138" y="2652"/>
                <a:chExt cx="105" cy="262"/>
              </a:xfrm>
            </p:grpSpPr>
            <p:sp>
              <p:nvSpPr>
                <p:cNvPr id="19480" name="Rectangle 72"/>
                <p:cNvSpPr>
                  <a:spLocks noChangeArrowheads="1"/>
                </p:cNvSpPr>
                <p:nvPr/>
              </p:nvSpPr>
              <p:spPr bwMode="auto">
                <a:xfrm>
                  <a:off x="2138" y="2652"/>
                  <a:ext cx="105" cy="2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1" name="Line 73"/>
                <p:cNvSpPr>
                  <a:spLocks noChangeShapeType="1"/>
                </p:cNvSpPr>
                <p:nvPr/>
              </p:nvSpPr>
              <p:spPr bwMode="auto">
                <a:xfrm>
                  <a:off x="2190" y="2684"/>
                  <a:ext cx="0" cy="1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77" name="Group 74"/>
              <p:cNvGrpSpPr>
                <a:grpSpLocks/>
              </p:cNvGrpSpPr>
              <p:nvPr/>
            </p:nvGrpSpPr>
            <p:grpSpPr bwMode="auto">
              <a:xfrm>
                <a:off x="3813" y="1144"/>
                <a:ext cx="220" cy="262"/>
                <a:chOff x="2042" y="2550"/>
                <a:chExt cx="105" cy="262"/>
              </a:xfrm>
            </p:grpSpPr>
            <p:sp>
              <p:nvSpPr>
                <p:cNvPr id="19478" name="Rectangle 75"/>
                <p:cNvSpPr>
                  <a:spLocks noChangeArrowheads="1"/>
                </p:cNvSpPr>
                <p:nvPr/>
              </p:nvSpPr>
              <p:spPr bwMode="auto">
                <a:xfrm>
                  <a:off x="2042" y="2550"/>
                  <a:ext cx="105" cy="2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9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094" y="2588"/>
                  <a:ext cx="0" cy="1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9466" name="Line 139"/>
            <p:cNvSpPr>
              <a:spLocks noChangeShapeType="1"/>
            </p:cNvSpPr>
            <p:nvPr/>
          </p:nvSpPr>
          <p:spPr bwMode="auto">
            <a:xfrm flipV="1">
              <a:off x="3079751" y="1030287"/>
              <a:ext cx="34242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Line 140"/>
            <p:cNvSpPr>
              <a:spLocks noChangeShapeType="1"/>
            </p:cNvSpPr>
            <p:nvPr/>
          </p:nvSpPr>
          <p:spPr bwMode="auto">
            <a:xfrm>
              <a:off x="3082925" y="1655763"/>
              <a:ext cx="3421063" cy="269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30774" y="194873"/>
            <a:ext cx="7411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Instead of just one modulation, consider multiple, random modulation periods.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Therefore there is a quasi-continuum of       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5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180487"/>
              </p:ext>
            </p:extLst>
          </p:nvPr>
        </p:nvGraphicFramePr>
        <p:xfrm>
          <a:off x="4193703" y="438541"/>
          <a:ext cx="368577" cy="46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6" name="Equation" r:id="rId7" imgW="241200" imgH="279360" progId="Equation.3">
                  <p:embed/>
                </p:oleObj>
              </mc:Choice>
              <mc:Fallback>
                <p:oleObj name="Equation" r:id="rId7" imgW="241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3703" y="438541"/>
                        <a:ext cx="368577" cy="4610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>
            <a:off x="4413285" y="1174970"/>
            <a:ext cx="565079" cy="3256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77" name="Picture 7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75" y="3698697"/>
            <a:ext cx="8392212" cy="2845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379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5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42930"/>
              </p:ext>
            </p:extLst>
          </p:nvPr>
        </p:nvGraphicFramePr>
        <p:xfrm>
          <a:off x="276015" y="4699627"/>
          <a:ext cx="7895219" cy="802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Equation" r:id="rId4" imgW="4762440" imgH="482400" progId="Equation.3">
                  <p:embed/>
                </p:oleObj>
              </mc:Choice>
              <mc:Fallback>
                <p:oleObj name="Equation" r:id="rId4" imgW="4762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15" y="4699627"/>
                        <a:ext cx="7895219" cy="8025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128835" y="5576010"/>
            <a:ext cx="68207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maximum length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walk-off  to maintain interaction efficiency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group velocity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c/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group index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430348" y="1756383"/>
            <a:ext cx="7507288" cy="2598738"/>
            <a:chOff x="298" y="1685"/>
            <a:chExt cx="4729" cy="1637"/>
          </a:xfrm>
        </p:grpSpPr>
        <p:sp>
          <p:nvSpPr>
            <p:cNvPr id="20490" name="Text Box 18"/>
            <p:cNvSpPr txBox="1">
              <a:spLocks noChangeArrowheads="1"/>
            </p:cNvSpPr>
            <p:nvPr/>
          </p:nvSpPr>
          <p:spPr bwMode="auto">
            <a:xfrm>
              <a:off x="298" y="1685"/>
              <a:ext cx="44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Interaction efficiency greatly reduced when walk-off time </a:t>
              </a:r>
              <a:r>
                <a:rPr lang="en-US" sz="18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</a:t>
              </a:r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 pulse width </a:t>
              </a:r>
              <a:r>
                <a:rPr lang="en-US" sz="18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</a:t>
              </a:r>
            </a:p>
          </p:txBody>
        </p:sp>
        <p:grpSp>
          <p:nvGrpSpPr>
            <p:cNvPr id="20491" name="Group 40"/>
            <p:cNvGrpSpPr>
              <a:grpSpLocks/>
            </p:cNvGrpSpPr>
            <p:nvPr/>
          </p:nvGrpSpPr>
          <p:grpSpPr bwMode="auto">
            <a:xfrm>
              <a:off x="444" y="1866"/>
              <a:ext cx="4583" cy="1456"/>
              <a:chOff x="360" y="2581"/>
              <a:chExt cx="4583" cy="1456"/>
            </a:xfrm>
          </p:grpSpPr>
          <p:sp>
            <p:nvSpPr>
              <p:cNvPr id="20492" name="Line 34"/>
              <p:cNvSpPr>
                <a:spLocks noChangeShapeType="1"/>
              </p:cNvSpPr>
              <p:nvPr/>
            </p:nvSpPr>
            <p:spPr bwMode="auto">
              <a:xfrm>
                <a:off x="3215" y="3248"/>
                <a:ext cx="0" cy="71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493" name="Picture 28" descr="red puls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58150" b="54007"/>
              <a:stretch>
                <a:fillRect/>
              </a:stretch>
            </p:blipFill>
            <p:spPr bwMode="auto">
              <a:xfrm>
                <a:off x="360" y="2911"/>
                <a:ext cx="1022" cy="1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4" name="Picture 30" descr="red puls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58150" b="54007"/>
              <a:stretch>
                <a:fillRect/>
              </a:stretch>
            </p:blipFill>
            <p:spPr bwMode="auto">
              <a:xfrm>
                <a:off x="3902" y="3374"/>
                <a:ext cx="1022" cy="6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5" name="Picture 31" descr="blue pulse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r="56183" b="50000"/>
              <a:stretch>
                <a:fillRect/>
              </a:stretch>
            </p:blipFill>
            <p:spPr bwMode="auto">
              <a:xfrm>
                <a:off x="2681" y="3388"/>
                <a:ext cx="1070" cy="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96" name="Line 32"/>
              <p:cNvSpPr>
                <a:spLocks noChangeShapeType="1"/>
              </p:cNvSpPr>
              <p:nvPr/>
            </p:nvSpPr>
            <p:spPr bwMode="auto">
              <a:xfrm>
                <a:off x="880" y="3969"/>
                <a:ext cx="40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Line 33"/>
              <p:cNvSpPr>
                <a:spLocks noChangeShapeType="1"/>
              </p:cNvSpPr>
              <p:nvPr/>
            </p:nvSpPr>
            <p:spPr bwMode="auto">
              <a:xfrm>
                <a:off x="4439" y="2786"/>
                <a:ext cx="0" cy="116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Line 35"/>
              <p:cNvSpPr>
                <a:spLocks noChangeShapeType="1"/>
              </p:cNvSpPr>
              <p:nvPr/>
            </p:nvSpPr>
            <p:spPr bwMode="auto">
              <a:xfrm>
                <a:off x="900" y="2712"/>
                <a:ext cx="0" cy="124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Line 36"/>
              <p:cNvSpPr>
                <a:spLocks noChangeShapeType="1"/>
              </p:cNvSpPr>
              <p:nvPr/>
            </p:nvSpPr>
            <p:spPr bwMode="auto">
              <a:xfrm>
                <a:off x="890" y="2901"/>
                <a:ext cx="355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0" name="Line 37"/>
              <p:cNvSpPr>
                <a:spLocks noChangeShapeType="1"/>
              </p:cNvSpPr>
              <p:nvPr/>
            </p:nvSpPr>
            <p:spPr bwMode="auto">
              <a:xfrm>
                <a:off x="901" y="3299"/>
                <a:ext cx="230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Text Box 38"/>
              <p:cNvSpPr txBox="1">
                <a:spLocks noChangeArrowheads="1"/>
              </p:cNvSpPr>
              <p:nvPr/>
            </p:nvSpPr>
            <p:spPr bwMode="auto">
              <a:xfrm>
                <a:off x="2287" y="2581"/>
                <a:ext cx="59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FF0000"/>
                    </a:solidFill>
                  </a:rPr>
                  <a:t>t v</a:t>
                </a:r>
                <a:r>
                  <a:rPr lang="en-US" sz="2400" i="1" baseline="-25000">
                    <a:solidFill>
                      <a:srgbClr val="FF0000"/>
                    </a:solidFill>
                  </a:rPr>
                  <a:t>g</a:t>
                </a:r>
                <a:r>
                  <a:rPr lang="en-US">
                    <a:solidFill>
                      <a:srgbClr val="FF0000"/>
                    </a:solidFill>
                  </a:rPr>
                  <a:t>(</a:t>
                </a:r>
                <a:r>
                  <a:rPr lang="en-US" sz="2400" i="1">
                    <a:solidFill>
                      <a:srgbClr val="FF0000"/>
                    </a:solidFill>
                    <a:sym typeface="Symbol" pitchFamily="18" charset="2"/>
                  </a:rPr>
                  <a:t></a:t>
                </a:r>
                <a:r>
                  <a:rPr lang="en-US">
                    <a:solidFill>
                      <a:srgbClr val="FF0000"/>
                    </a:solidFill>
                    <a:sym typeface="Symbol" pitchFamily="18" charset="2"/>
                  </a:rPr>
                  <a:t>)</a:t>
                </a:r>
              </a:p>
            </p:txBody>
          </p:sp>
          <p:sp>
            <p:nvSpPr>
              <p:cNvPr id="20502" name="Text Box 39"/>
              <p:cNvSpPr txBox="1">
                <a:spLocks noChangeArrowheads="1"/>
              </p:cNvSpPr>
              <p:nvPr/>
            </p:nvSpPr>
            <p:spPr bwMode="auto">
              <a:xfrm>
                <a:off x="1776" y="3276"/>
                <a:ext cx="68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chemeClr val="accent2"/>
                    </a:solidFill>
                  </a:rPr>
                  <a:t>t v</a:t>
                </a:r>
                <a:r>
                  <a:rPr lang="en-US" sz="2400" i="1" baseline="-25000">
                    <a:solidFill>
                      <a:schemeClr val="accent2"/>
                    </a:solidFill>
                  </a:rPr>
                  <a:t>g</a:t>
                </a:r>
                <a:r>
                  <a:rPr lang="en-US">
                    <a:solidFill>
                      <a:schemeClr val="accent2"/>
                    </a:solidFill>
                  </a:rPr>
                  <a:t>(</a:t>
                </a:r>
                <a:r>
                  <a:rPr lang="en-US" i="1">
                    <a:solidFill>
                      <a:schemeClr val="accent2"/>
                    </a:solidFill>
                  </a:rPr>
                  <a:t>2</a:t>
                </a:r>
                <a:r>
                  <a:rPr lang="en-US" sz="2400" i="1">
                    <a:solidFill>
                      <a:schemeClr val="accent2"/>
                    </a:solidFill>
                    <a:sym typeface="Symbol" pitchFamily="18" charset="2"/>
                  </a:rPr>
                  <a:t></a:t>
                </a:r>
                <a:r>
                  <a:rPr lang="en-US">
                    <a:solidFill>
                      <a:schemeClr val="accent2"/>
                    </a:solidFill>
                    <a:sym typeface="Symbol" pitchFamily="18" charset="2"/>
                  </a:rPr>
                  <a:t>)</a:t>
                </a:r>
              </a:p>
            </p:txBody>
          </p:sp>
        </p:grpSp>
      </p:grpSp>
      <p:grpSp>
        <p:nvGrpSpPr>
          <p:cNvPr id="20485" name="Group 21"/>
          <p:cNvGrpSpPr>
            <a:grpSpLocks/>
          </p:cNvGrpSpPr>
          <p:nvPr/>
        </p:nvGrpSpPr>
        <p:grpSpPr bwMode="auto">
          <a:xfrm>
            <a:off x="128835" y="267951"/>
            <a:ext cx="8289467" cy="1488432"/>
            <a:chOff x="233826" y="330794"/>
            <a:chExt cx="8289127" cy="1487927"/>
          </a:xfrm>
        </p:grpSpPr>
        <p:sp>
          <p:nvSpPr>
            <p:cNvPr id="20486" name="Text Box 14"/>
            <p:cNvSpPr txBox="1">
              <a:spLocks noChangeArrowheads="1"/>
            </p:cNvSpPr>
            <p:nvPr/>
          </p:nvSpPr>
          <p:spPr bwMode="auto">
            <a:xfrm>
              <a:off x="233826" y="330794"/>
              <a:ext cx="3852179" cy="3692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u="sng" dirty="0" smtClean="0">
                  <a:latin typeface="Times New Roman" pitchFamily="18" charset="0"/>
                  <a:cs typeface="Times New Roman" pitchFamily="18" charset="0"/>
                </a:rPr>
                <a:t>Frequency Doubling of Ultrafast Pulses</a:t>
              </a:r>
              <a:endParaRPr lang="en-US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87" name="Text Box 15"/>
            <p:cNvSpPr txBox="1">
              <a:spLocks noChangeArrowheads="1"/>
            </p:cNvSpPr>
            <p:nvPr/>
          </p:nvSpPr>
          <p:spPr bwMode="auto">
            <a:xfrm>
              <a:off x="381000" y="803275"/>
              <a:ext cx="8141953" cy="1015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Tx/>
                <a:buAutoNum type="arabicPeriod"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Pulse walk-off between fundamental and harmonic is issue with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fs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pulses</a:t>
              </a:r>
            </a:p>
            <a:p>
              <a:pPr marL="342900" indent="-342900">
                <a:buFontTx/>
                <a:buAutoNum type="arabicPeriod"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Wide bandwidths of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fs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pulses require short lengths</a:t>
              </a:r>
            </a:p>
            <a:p>
              <a:pPr marL="342900" indent="-342900">
                <a:buFontTx/>
                <a:buAutoNum type="arabicPeriod"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Usually, efficiency scales with pulse energy for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fs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pulses      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WP IconicSymbolsA"/>
                </a:rPr>
                <a:t> FOM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  <a:sym typeface="WP IconicSymbolsA"/>
                </a:rPr>
                <a:t>(%/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  <a:sym typeface="WP IconicSymbolsA"/>
                </a:rPr>
                <a:t>n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  <a:sym typeface="WP IconicSymbolsA"/>
                </a:rPr>
                <a:t>J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WP IconicSymbolsA"/>
                </a:rPr>
                <a:t>)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6044468" y="1422773"/>
              <a:ext cx="368285" cy="2205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86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3" name="Group 26"/>
          <p:cNvGrpSpPr>
            <a:grpSpLocks/>
          </p:cNvGrpSpPr>
          <p:nvPr/>
        </p:nvGrpSpPr>
        <p:grpSpPr bwMode="auto">
          <a:xfrm>
            <a:off x="3344845" y="357977"/>
            <a:ext cx="3092213" cy="1075583"/>
            <a:chOff x="297" y="633"/>
            <a:chExt cx="2583" cy="1086"/>
          </a:xfrm>
        </p:grpSpPr>
        <p:pic>
          <p:nvPicPr>
            <p:cNvPr id="21522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" y="633"/>
              <a:ext cx="2583" cy="1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1511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5419495"/>
                </p:ext>
              </p:extLst>
            </p:nvPr>
          </p:nvGraphicFramePr>
          <p:xfrm>
            <a:off x="1226" y="1247"/>
            <a:ext cx="787" cy="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07" name="Equation" r:id="rId5" imgW="495000" imgH="253800" progId="Equation.3">
                    <p:embed/>
                  </p:oleObj>
                </mc:Choice>
                <mc:Fallback>
                  <p:oleObj name="Equation" r:id="rId5" imgW="4950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6" y="1247"/>
                          <a:ext cx="787" cy="40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3" name="Line 16"/>
            <p:cNvSpPr>
              <a:spLocks noChangeShapeType="1"/>
            </p:cNvSpPr>
            <p:nvPr/>
          </p:nvSpPr>
          <p:spPr bwMode="auto">
            <a:xfrm>
              <a:off x="1309" y="114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17"/>
            <p:cNvSpPr>
              <a:spLocks noChangeShapeType="1"/>
            </p:cNvSpPr>
            <p:nvPr/>
          </p:nvSpPr>
          <p:spPr bwMode="auto">
            <a:xfrm>
              <a:off x="1278" y="1173"/>
              <a:ext cx="5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4" name="Group 151"/>
          <p:cNvGrpSpPr>
            <a:grpSpLocks/>
          </p:cNvGrpSpPr>
          <p:nvPr/>
        </p:nvGrpSpPr>
        <p:grpSpPr bwMode="auto">
          <a:xfrm>
            <a:off x="6343105" y="128187"/>
            <a:ext cx="2123703" cy="1343802"/>
            <a:chOff x="3595" y="361"/>
            <a:chExt cx="1744" cy="1119"/>
          </a:xfrm>
        </p:grpSpPr>
        <p:pic>
          <p:nvPicPr>
            <p:cNvPr id="21516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 t="11055" r="63838" b="7387"/>
            <a:stretch>
              <a:fillRect/>
            </a:stretch>
          </p:blipFill>
          <p:spPr bwMode="auto">
            <a:xfrm>
              <a:off x="4711" y="1351"/>
              <a:ext cx="628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t="11055" r="63838" b="7387"/>
            <a:stretch>
              <a:fillRect/>
            </a:stretch>
          </p:blipFill>
          <p:spPr bwMode="auto">
            <a:xfrm>
              <a:off x="3595" y="1339"/>
              <a:ext cx="628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8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 t="11055" r="63838" b="7387"/>
            <a:stretch>
              <a:fillRect/>
            </a:stretch>
          </p:blipFill>
          <p:spPr bwMode="auto">
            <a:xfrm>
              <a:off x="4069" y="361"/>
              <a:ext cx="766" cy="1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9" name="Line 8"/>
            <p:cNvSpPr>
              <a:spLocks noChangeShapeType="1"/>
            </p:cNvSpPr>
            <p:nvPr/>
          </p:nvSpPr>
          <p:spPr bwMode="auto">
            <a:xfrm>
              <a:off x="3668" y="1448"/>
              <a:ext cx="1595" cy="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19"/>
            <p:cNvSpPr>
              <a:spLocks noChangeShapeType="1"/>
            </p:cNvSpPr>
            <p:nvPr/>
          </p:nvSpPr>
          <p:spPr bwMode="auto">
            <a:xfrm>
              <a:off x="4166" y="1003"/>
              <a:ext cx="2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20"/>
            <p:cNvSpPr>
              <a:spLocks noChangeShapeType="1"/>
            </p:cNvSpPr>
            <p:nvPr/>
          </p:nvSpPr>
          <p:spPr bwMode="auto">
            <a:xfrm flipH="1">
              <a:off x="4545" y="991"/>
              <a:ext cx="2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510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3787153"/>
                </p:ext>
              </p:extLst>
            </p:nvPr>
          </p:nvGraphicFramePr>
          <p:xfrm>
            <a:off x="3926" y="979"/>
            <a:ext cx="1072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08" name="Equation" r:id="rId8" imgW="812520" imgH="241200" progId="Equation.3">
                    <p:embed/>
                  </p:oleObj>
                </mc:Choice>
                <mc:Fallback>
                  <p:oleObj name="Equation" r:id="rId8" imgW="8125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6" y="979"/>
                          <a:ext cx="1072" cy="3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50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03302"/>
              </p:ext>
            </p:extLst>
          </p:nvPr>
        </p:nvGraphicFramePr>
        <p:xfrm>
          <a:off x="250825" y="2308225"/>
          <a:ext cx="453072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9" name="Equation" r:id="rId10" imgW="2997000" imgH="520560" progId="Equation.3">
                  <p:embed/>
                </p:oleObj>
              </mc:Choice>
              <mc:Fallback>
                <p:oleObj name="Equation" r:id="rId10" imgW="299700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308225"/>
                        <a:ext cx="4530725" cy="788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358539"/>
              </p:ext>
            </p:extLst>
          </p:nvPr>
        </p:nvGraphicFramePr>
        <p:xfrm>
          <a:off x="287904" y="3136962"/>
          <a:ext cx="6118192" cy="953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0" name="Equation" r:id="rId12" imgW="4089240" imgH="634680" progId="Equation.3">
                  <p:embed/>
                </p:oleObj>
              </mc:Choice>
              <mc:Fallback>
                <p:oleObj name="Equation" r:id="rId12" imgW="40892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04" y="3136962"/>
                        <a:ext cx="6118192" cy="95355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TextBox 20"/>
          <p:cNvSpPr txBox="1">
            <a:spLocks noChangeArrowheads="1"/>
          </p:cNvSpPr>
          <p:nvPr/>
        </p:nvSpPr>
        <p:spPr bwMode="auto">
          <a:xfrm>
            <a:off x="231774" y="166823"/>
            <a:ext cx="38052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 efficiently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convert all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wavelengths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pulse requires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2068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18183"/>
              </p:ext>
            </p:extLst>
          </p:nvPr>
        </p:nvGraphicFramePr>
        <p:xfrm>
          <a:off x="563563" y="1601788"/>
          <a:ext cx="6573837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1" name="Equation" r:id="rId14" imgW="4228920" imgH="469800" progId="Equation.3">
                  <p:embed/>
                </p:oleObj>
              </mc:Choice>
              <mc:Fallback>
                <p:oleObj name="Equation" r:id="rId14" imgW="4228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601788"/>
                        <a:ext cx="6573837" cy="7286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595427"/>
              </p:ext>
            </p:extLst>
          </p:nvPr>
        </p:nvGraphicFramePr>
        <p:xfrm>
          <a:off x="1690137" y="4494276"/>
          <a:ext cx="5880099" cy="2363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6483"/>
                <a:gridCol w="1698132"/>
                <a:gridCol w="1013810"/>
                <a:gridCol w="1229245"/>
                <a:gridCol w="912429"/>
              </a:tblGrid>
              <a:tr h="331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Material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Wavevector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-Match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FOM</a:t>
                      </a:r>
                      <a:r>
                        <a:rPr lang="en-US" sz="240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uf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pm</a:t>
                      </a:r>
                      <a:r>
                        <a:rPr lang="en-US" sz="1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/(V</a:t>
                      </a:r>
                      <a:r>
                        <a:rPr lang="en-US" sz="1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Efficiency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%/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nJ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(mm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PPLN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Non-critical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710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LBO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Non-critical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KTP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 2 critical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893776"/>
              </p:ext>
            </p:extLst>
          </p:nvPr>
        </p:nvGraphicFramePr>
        <p:xfrm>
          <a:off x="296592" y="725518"/>
          <a:ext cx="2748164" cy="391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2" name="Equation" r:id="rId16" imgW="1396800" imgH="241200" progId="Equation.3">
                  <p:embed/>
                </p:oleObj>
              </mc:Choice>
              <mc:Fallback>
                <p:oleObj name="Equation" r:id="rId16" imgW="1396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92" y="725518"/>
                        <a:ext cx="2748164" cy="3918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29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5" name="Text Box 6"/>
          <p:cNvSpPr txBox="1">
            <a:spLocks noChangeArrowheads="1"/>
          </p:cNvSpPr>
          <p:nvPr/>
        </p:nvSpPr>
        <p:spPr bwMode="auto">
          <a:xfrm>
            <a:off x="7629525" y="398463"/>
            <a:ext cx="27463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22553" name="Text Box 4"/>
          <p:cNvSpPr txBox="1">
            <a:spLocks noChangeArrowheads="1"/>
          </p:cNvSpPr>
          <p:nvPr/>
        </p:nvSpPr>
        <p:spPr bwMode="auto">
          <a:xfrm>
            <a:off x="105028" y="167870"/>
            <a:ext cx="240322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Pulse Compressed SHG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83299" y="488044"/>
            <a:ext cx="8664897" cy="2257395"/>
            <a:chOff x="183299" y="488044"/>
            <a:chExt cx="8664897" cy="2257395"/>
          </a:xfrm>
        </p:grpSpPr>
        <p:grpSp>
          <p:nvGrpSpPr>
            <p:cNvPr id="57" name="Group 50"/>
            <p:cNvGrpSpPr>
              <a:grpSpLocks/>
            </p:cNvGrpSpPr>
            <p:nvPr/>
          </p:nvGrpSpPr>
          <p:grpSpPr bwMode="auto">
            <a:xfrm>
              <a:off x="183299" y="488044"/>
              <a:ext cx="8664897" cy="2257395"/>
              <a:chOff x="-174040" y="1031648"/>
              <a:chExt cx="8664897" cy="2257395"/>
            </a:xfrm>
          </p:grpSpPr>
          <p:grpSp>
            <p:nvGrpSpPr>
              <p:cNvPr id="59" name="Group 51"/>
              <p:cNvGrpSpPr>
                <a:grpSpLocks/>
              </p:cNvGrpSpPr>
              <p:nvPr/>
            </p:nvGrpSpPr>
            <p:grpSpPr bwMode="auto">
              <a:xfrm>
                <a:off x="232682" y="1031648"/>
                <a:ext cx="8258175" cy="2257395"/>
                <a:chOff x="885825" y="566738"/>
                <a:chExt cx="8258175" cy="2257227"/>
              </a:xfrm>
            </p:grpSpPr>
            <p:pic>
              <p:nvPicPr>
                <p:cNvPr id="63" name="Picture 44" descr="compression on SHG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16785" t="1372" r="1929" b="58827"/>
                <a:stretch>
                  <a:fillRect/>
                </a:stretch>
              </p:blipFill>
              <p:spPr bwMode="auto">
                <a:xfrm>
                  <a:off x="885825" y="566738"/>
                  <a:ext cx="8258175" cy="2133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4" name="Picture 44" descr="compression on SHG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44424" t="10971" r="34145" b="71701"/>
                <a:stretch>
                  <a:fillRect/>
                </a:stretch>
              </p:blipFill>
              <p:spPr bwMode="auto">
                <a:xfrm flipH="1">
                  <a:off x="3686629" y="1074057"/>
                  <a:ext cx="2177143" cy="9289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5" name="TextBox 54"/>
                <p:cNvSpPr txBox="1">
                  <a:spLocks noChangeArrowheads="1"/>
                </p:cNvSpPr>
                <p:nvPr/>
              </p:nvSpPr>
              <p:spPr bwMode="auto">
                <a:xfrm>
                  <a:off x="3556000" y="2423885"/>
                  <a:ext cx="447558" cy="40008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err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000" i="1" dirty="0" err="1" smtClean="0">
                      <a:latin typeface="Times New Roman" pitchFamily="18" charset="0"/>
                      <a:cs typeface="Times New Roman" pitchFamily="18" charset="0"/>
                    </a:rPr>
                    <a:t>,t</a:t>
                  </a:r>
                  <a:endParaRPr lang="en-US" sz="20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8614229" y="2416629"/>
                  <a:ext cx="409086" cy="36930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i="1" dirty="0" err="1" smtClean="0">
                      <a:latin typeface="Times New Roman" pitchFamily="18" charset="0"/>
                      <a:cs typeface="Times New Roman" pitchFamily="18" charset="0"/>
                    </a:rPr>
                    <a:t>x,t</a:t>
                  </a:r>
                  <a:endParaRPr lang="en-US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60" name="Picture 5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7307"/>
              <a:stretch>
                <a:fillRect/>
              </a:stretch>
            </p:blipFill>
            <p:spPr bwMode="auto">
              <a:xfrm>
                <a:off x="636813" y="1274989"/>
                <a:ext cx="2048330" cy="169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TextBox 53"/>
              <p:cNvSpPr txBox="1">
                <a:spLocks noChangeArrowheads="1"/>
              </p:cNvSpPr>
              <p:nvPr/>
            </p:nvSpPr>
            <p:spPr bwMode="auto">
              <a:xfrm>
                <a:off x="-174040" y="1057007"/>
                <a:ext cx="56778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>
                <a:off x="2351995" y="1958748"/>
                <a:ext cx="536575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3"/>
            <p:cNvSpPr txBox="1">
              <a:spLocks noChangeArrowheads="1"/>
            </p:cNvSpPr>
            <p:nvPr/>
          </p:nvSpPr>
          <p:spPr bwMode="auto">
            <a:xfrm>
              <a:off x="5504170" y="517164"/>
              <a:ext cx="567784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pic>
        <p:nvPicPr>
          <p:cNvPr id="67" name="Picture 6" descr="QPMENG8"/>
          <p:cNvPicPr>
            <a:picLocks noChangeAspect="1" noChangeArrowheads="1"/>
          </p:cNvPicPr>
          <p:nvPr/>
        </p:nvPicPr>
        <p:blipFill>
          <a:blip r:embed="rId5" cstate="print"/>
          <a:srcRect l="1352" t="9273" b="47917"/>
          <a:stretch>
            <a:fillRect/>
          </a:stretch>
        </p:blipFill>
        <p:spPr bwMode="auto">
          <a:xfrm>
            <a:off x="328613" y="3381207"/>
            <a:ext cx="3833812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1" descr="QPMENG8"/>
          <p:cNvPicPr>
            <a:picLocks noChangeAspect="1" noChangeArrowheads="1"/>
          </p:cNvPicPr>
          <p:nvPr/>
        </p:nvPicPr>
        <p:blipFill>
          <a:blip r:embed="rId5" cstate="print"/>
          <a:srcRect l="2556" t="53598" b="1616"/>
          <a:stretch>
            <a:fillRect/>
          </a:stretch>
        </p:blipFill>
        <p:spPr bwMode="auto">
          <a:xfrm>
            <a:off x="4746625" y="3220869"/>
            <a:ext cx="38639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217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220663" y="233439"/>
            <a:ext cx="2948243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Spatially Shaped SHG Beams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455613" y="738188"/>
            <a:ext cx="3749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Pattern grating response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1D (only)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62" name="Group 22"/>
          <p:cNvGrpSpPr>
            <a:grpSpLocks/>
          </p:cNvGrpSpPr>
          <p:nvPr/>
        </p:nvGrpSpPr>
        <p:grpSpPr bwMode="auto">
          <a:xfrm>
            <a:off x="4865688" y="809625"/>
            <a:ext cx="4319587" cy="3484563"/>
            <a:chOff x="3065" y="303"/>
            <a:chExt cx="2721" cy="2195"/>
          </a:xfrm>
        </p:grpSpPr>
        <p:pic>
          <p:nvPicPr>
            <p:cNvPr id="23580" name="Picture 5" descr="QPMENG10"/>
            <p:cNvPicPr>
              <a:picLocks noChangeAspect="1" noChangeArrowheads="1"/>
            </p:cNvPicPr>
            <p:nvPr/>
          </p:nvPicPr>
          <p:blipFill>
            <a:blip r:embed="rId4" cstate="print"/>
            <a:srcRect l="2325" r="4651"/>
            <a:stretch>
              <a:fillRect/>
            </a:stretch>
          </p:blipFill>
          <p:spPr bwMode="auto">
            <a:xfrm>
              <a:off x="3065" y="393"/>
              <a:ext cx="2695" cy="2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1" name="Line 8"/>
            <p:cNvSpPr>
              <a:spLocks noChangeShapeType="1"/>
            </p:cNvSpPr>
            <p:nvPr/>
          </p:nvSpPr>
          <p:spPr bwMode="auto">
            <a:xfrm flipV="1">
              <a:off x="3100" y="618"/>
              <a:ext cx="0" cy="16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Rectangle 10"/>
            <p:cNvSpPr>
              <a:spLocks noChangeArrowheads="1"/>
            </p:cNvSpPr>
            <p:nvPr/>
          </p:nvSpPr>
          <p:spPr bwMode="auto">
            <a:xfrm>
              <a:off x="3174" y="1289"/>
              <a:ext cx="220" cy="2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3556" name="Object 9"/>
            <p:cNvGraphicFramePr>
              <a:graphicFrameLocks noChangeAspect="1"/>
            </p:cNvGraphicFramePr>
            <p:nvPr/>
          </p:nvGraphicFramePr>
          <p:xfrm>
            <a:off x="3237" y="311"/>
            <a:ext cx="506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82" name="Equation" r:id="rId5" imgW="330120" imgH="203040" progId="Equation.3">
                    <p:embed/>
                  </p:oleObj>
                </mc:Choice>
                <mc:Fallback>
                  <p:oleObj name="Equation" r:id="rId5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7" y="311"/>
                          <a:ext cx="506" cy="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83" name="Line 11"/>
            <p:cNvSpPr>
              <a:spLocks noChangeShapeType="1"/>
            </p:cNvSpPr>
            <p:nvPr/>
          </p:nvSpPr>
          <p:spPr bwMode="auto">
            <a:xfrm flipH="1">
              <a:off x="3487" y="1342"/>
              <a:ext cx="10" cy="29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Line 12"/>
            <p:cNvSpPr>
              <a:spLocks noChangeShapeType="1"/>
            </p:cNvSpPr>
            <p:nvPr/>
          </p:nvSpPr>
          <p:spPr bwMode="auto">
            <a:xfrm flipV="1">
              <a:off x="3492" y="1998"/>
              <a:ext cx="1" cy="48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Rectangle 13"/>
            <p:cNvSpPr>
              <a:spLocks noChangeArrowheads="1"/>
            </p:cNvSpPr>
            <p:nvPr/>
          </p:nvSpPr>
          <p:spPr bwMode="auto">
            <a:xfrm>
              <a:off x="3562" y="2160"/>
              <a:ext cx="230" cy="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3557" name="Object 14"/>
            <p:cNvGraphicFramePr>
              <a:graphicFrameLocks noChangeAspect="1"/>
            </p:cNvGraphicFramePr>
            <p:nvPr/>
          </p:nvGraphicFramePr>
          <p:xfrm>
            <a:off x="3191" y="2160"/>
            <a:ext cx="415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83" name="Equation" r:id="rId7" imgW="291960" imgH="228600" progId="Equation.3">
                    <p:embed/>
                  </p:oleObj>
                </mc:Choice>
                <mc:Fallback>
                  <p:oleObj name="Equation" r:id="rId7" imgW="2919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1" y="2160"/>
                          <a:ext cx="415" cy="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86" name="Line 17"/>
            <p:cNvSpPr>
              <a:spLocks noChangeShapeType="1"/>
            </p:cNvSpPr>
            <p:nvPr/>
          </p:nvSpPr>
          <p:spPr bwMode="auto">
            <a:xfrm flipV="1">
              <a:off x="3598" y="1919"/>
              <a:ext cx="1" cy="4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Line 18"/>
            <p:cNvSpPr>
              <a:spLocks noChangeShapeType="1"/>
            </p:cNvSpPr>
            <p:nvPr/>
          </p:nvSpPr>
          <p:spPr bwMode="auto">
            <a:xfrm>
              <a:off x="3590" y="1247"/>
              <a:ext cx="1" cy="4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3558" name="Object 19"/>
            <p:cNvGraphicFramePr>
              <a:graphicFrameLocks noChangeAspect="1"/>
            </p:cNvGraphicFramePr>
            <p:nvPr/>
          </p:nvGraphicFramePr>
          <p:xfrm>
            <a:off x="5191" y="303"/>
            <a:ext cx="595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84" name="Equation" r:id="rId9" imgW="406080" imgH="203040" progId="Equation.3">
                    <p:embed/>
                  </p:oleObj>
                </mc:Choice>
                <mc:Fallback>
                  <p:oleObj name="Equation" r:id="rId9" imgW="4060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1" y="303"/>
                          <a:ext cx="595" cy="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88" name="Rectangle 20"/>
            <p:cNvSpPr>
              <a:spLocks noChangeArrowheads="1"/>
            </p:cNvSpPr>
            <p:nvPr/>
          </p:nvSpPr>
          <p:spPr bwMode="auto">
            <a:xfrm>
              <a:off x="5593" y="1246"/>
              <a:ext cx="167" cy="1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89" name="Line 16"/>
            <p:cNvSpPr>
              <a:spLocks noChangeShapeType="1"/>
            </p:cNvSpPr>
            <p:nvPr/>
          </p:nvSpPr>
          <p:spPr bwMode="auto">
            <a:xfrm>
              <a:off x="5578" y="1270"/>
              <a:ext cx="1" cy="4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Line 15"/>
            <p:cNvSpPr>
              <a:spLocks noChangeShapeType="1"/>
            </p:cNvSpPr>
            <p:nvPr/>
          </p:nvSpPr>
          <p:spPr bwMode="auto">
            <a:xfrm flipV="1">
              <a:off x="5567" y="1919"/>
              <a:ext cx="1" cy="4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3559" name="Object 21"/>
            <p:cNvGraphicFramePr>
              <a:graphicFrameLocks noChangeAspect="1"/>
            </p:cNvGraphicFramePr>
            <p:nvPr/>
          </p:nvGraphicFramePr>
          <p:xfrm>
            <a:off x="5161" y="2160"/>
            <a:ext cx="415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85" name="Equation" r:id="rId11" imgW="291960" imgH="228600" progId="Equation.3">
                    <p:embed/>
                  </p:oleObj>
                </mc:Choice>
                <mc:Fallback>
                  <p:oleObj name="Equation" r:id="rId11" imgW="2919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1" y="2160"/>
                          <a:ext cx="415" cy="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63" name="Text Box 23"/>
          <p:cNvSpPr txBox="1">
            <a:spLocks noChangeArrowheads="1"/>
          </p:cNvSpPr>
          <p:nvPr/>
        </p:nvSpPr>
        <p:spPr bwMode="auto">
          <a:xfrm>
            <a:off x="5576888" y="4308475"/>
            <a:ext cx="3084512" cy="708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Regions of reduced SHG,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contoured for flat top beams</a:t>
            </a:r>
          </a:p>
        </p:txBody>
      </p:sp>
      <p:sp>
        <p:nvSpPr>
          <p:cNvPr id="23564" name="Line 24"/>
          <p:cNvSpPr>
            <a:spLocks noChangeShapeType="1"/>
          </p:cNvSpPr>
          <p:nvPr/>
        </p:nvSpPr>
        <p:spPr bwMode="auto">
          <a:xfrm flipV="1">
            <a:off x="6367463" y="3221038"/>
            <a:ext cx="0" cy="1065212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25"/>
          <p:cNvSpPr>
            <a:spLocks noChangeShapeType="1"/>
          </p:cNvSpPr>
          <p:nvPr/>
        </p:nvSpPr>
        <p:spPr bwMode="auto">
          <a:xfrm flipV="1">
            <a:off x="8032750" y="3224213"/>
            <a:ext cx="0" cy="1065212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220663" y="2971800"/>
            <a:ext cx="4691062" cy="3789363"/>
            <a:chOff x="139" y="1872"/>
            <a:chExt cx="2955" cy="2387"/>
          </a:xfrm>
        </p:grpSpPr>
        <p:grpSp>
          <p:nvGrpSpPr>
            <p:cNvPr id="23568" name="Group 37"/>
            <p:cNvGrpSpPr>
              <a:grpSpLocks/>
            </p:cNvGrpSpPr>
            <p:nvPr/>
          </p:nvGrpSpPr>
          <p:grpSpPr bwMode="auto">
            <a:xfrm>
              <a:off x="139" y="2094"/>
              <a:ext cx="2955" cy="2165"/>
              <a:chOff x="139" y="2094"/>
              <a:chExt cx="2955" cy="2165"/>
            </a:xfrm>
          </p:grpSpPr>
          <p:pic>
            <p:nvPicPr>
              <p:cNvPr id="23570" name="Picture 4" descr="QPMENG1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7776" t="5212" r="3572"/>
              <a:stretch>
                <a:fillRect/>
              </a:stretch>
            </p:blipFill>
            <p:spPr bwMode="auto">
              <a:xfrm>
                <a:off x="139" y="2094"/>
                <a:ext cx="2955" cy="2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71" name="Line 26"/>
              <p:cNvSpPr>
                <a:spLocks noChangeShapeType="1"/>
              </p:cNvSpPr>
              <p:nvPr/>
            </p:nvSpPr>
            <p:spPr bwMode="auto">
              <a:xfrm>
                <a:off x="461" y="2260"/>
                <a:ext cx="2419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2" name="Line 27"/>
              <p:cNvSpPr>
                <a:spLocks noChangeShapeType="1"/>
              </p:cNvSpPr>
              <p:nvPr/>
            </p:nvSpPr>
            <p:spPr bwMode="auto">
              <a:xfrm>
                <a:off x="450" y="4162"/>
                <a:ext cx="2430" cy="2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3" name="Line 28"/>
              <p:cNvSpPr>
                <a:spLocks noChangeShapeType="1"/>
              </p:cNvSpPr>
              <p:nvPr/>
            </p:nvSpPr>
            <p:spPr bwMode="auto">
              <a:xfrm rot="-5400000">
                <a:off x="-518" y="3174"/>
                <a:ext cx="1940" cy="1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4" name="Line 29"/>
              <p:cNvSpPr>
                <a:spLocks noChangeShapeType="1"/>
              </p:cNvSpPr>
              <p:nvPr/>
            </p:nvSpPr>
            <p:spPr bwMode="auto">
              <a:xfrm rot="5400000">
                <a:off x="1928" y="3212"/>
                <a:ext cx="190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5" name="Text Box 30"/>
              <p:cNvSpPr txBox="1">
                <a:spLocks noChangeArrowheads="1"/>
              </p:cNvSpPr>
              <p:nvPr/>
            </p:nvSpPr>
            <p:spPr bwMode="auto">
              <a:xfrm>
                <a:off x="1864" y="2356"/>
                <a:ext cx="1132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uniform grating</a:t>
                </a:r>
              </a:p>
            </p:txBody>
          </p:sp>
          <p:grpSp>
            <p:nvGrpSpPr>
              <p:cNvPr id="23576" name="Group 36"/>
              <p:cNvGrpSpPr>
                <a:grpSpLocks/>
              </p:cNvGrpSpPr>
              <p:nvPr/>
            </p:nvGrpSpPr>
            <p:grpSpPr bwMode="auto">
              <a:xfrm>
                <a:off x="2072" y="3033"/>
                <a:ext cx="790" cy="467"/>
                <a:chOff x="1982" y="2903"/>
                <a:chExt cx="790" cy="467"/>
              </a:xfrm>
            </p:grpSpPr>
            <p:sp>
              <p:nvSpPr>
                <p:cNvPr id="2357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982" y="2903"/>
                  <a:ext cx="716" cy="44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Times New Roman" pitchFamily="18" charset="0"/>
                      <a:cs typeface="Times New Roman" pitchFamily="18" charset="0"/>
                    </a:rPr>
                    <a:t>truncated</a:t>
                  </a:r>
                </a:p>
                <a:p>
                  <a:r>
                    <a:rPr lang="en-US">
                      <a:latin typeface="Times New Roman" pitchFamily="18" charset="0"/>
                      <a:cs typeface="Times New Roman" pitchFamily="18" charset="0"/>
                    </a:rPr>
                    <a:t>at </a:t>
                  </a:r>
                  <a:endParaRPr lang="en-US"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graphicFrame>
              <p:nvGraphicFramePr>
                <p:cNvPr id="23555" name="Object 32"/>
                <p:cNvGraphicFramePr>
                  <a:graphicFrameLocks noChangeAspect="1"/>
                </p:cNvGraphicFramePr>
                <p:nvPr/>
              </p:nvGraphicFramePr>
              <p:xfrm>
                <a:off x="2194" y="3110"/>
                <a:ext cx="578" cy="26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086" name="Equation" r:id="rId13" imgW="507960" imgH="228600" progId="Equation.3">
                        <p:embed/>
                      </p:oleObj>
                    </mc:Choice>
                    <mc:Fallback>
                      <p:oleObj name="Equation" r:id="rId13" imgW="50796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94" y="3110"/>
                              <a:ext cx="578" cy="26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3577" name="Group 35"/>
              <p:cNvGrpSpPr>
                <a:grpSpLocks/>
              </p:cNvGrpSpPr>
              <p:nvPr/>
            </p:nvGrpSpPr>
            <p:grpSpPr bwMode="auto">
              <a:xfrm>
                <a:off x="2183" y="3635"/>
                <a:ext cx="852" cy="468"/>
                <a:chOff x="3408" y="3282"/>
                <a:chExt cx="852" cy="468"/>
              </a:xfrm>
            </p:grpSpPr>
            <p:sp>
              <p:nvSpPr>
                <p:cNvPr id="2357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408" y="3282"/>
                  <a:ext cx="716" cy="44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Times New Roman" pitchFamily="18" charset="0"/>
                      <a:cs typeface="Times New Roman" pitchFamily="18" charset="0"/>
                    </a:rPr>
                    <a:t>truncated</a:t>
                  </a:r>
                </a:p>
                <a:p>
                  <a:r>
                    <a:rPr lang="en-US">
                      <a:latin typeface="Times New Roman" pitchFamily="18" charset="0"/>
                      <a:cs typeface="Times New Roman" pitchFamily="18" charset="0"/>
                    </a:rPr>
                    <a:t>at </a:t>
                  </a:r>
                  <a:endParaRPr lang="en-US"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graphicFrame>
              <p:nvGraphicFramePr>
                <p:cNvPr id="23554" name="Object 34"/>
                <p:cNvGraphicFramePr>
                  <a:graphicFrameLocks noChangeAspect="1"/>
                </p:cNvGraphicFramePr>
                <p:nvPr/>
              </p:nvGraphicFramePr>
              <p:xfrm>
                <a:off x="3595" y="3490"/>
                <a:ext cx="665" cy="26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087" name="Equation" r:id="rId15" imgW="583920" imgH="228600" progId="Equation.3">
                        <p:embed/>
                      </p:oleObj>
                    </mc:Choice>
                    <mc:Fallback>
                      <p:oleObj name="Equation" r:id="rId15" imgW="58392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95" y="3490"/>
                              <a:ext cx="665" cy="26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23569" name="Text Box 38"/>
            <p:cNvSpPr txBox="1">
              <a:spLocks noChangeArrowheads="1"/>
            </p:cNvSpPr>
            <p:nvPr/>
          </p:nvSpPr>
          <p:spPr bwMode="auto">
            <a:xfrm>
              <a:off x="739" y="1872"/>
              <a:ext cx="142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“Flat top” beams</a:t>
              </a:r>
            </a:p>
          </p:txBody>
        </p:sp>
      </p:grpSp>
      <p:sp>
        <p:nvSpPr>
          <p:cNvPr id="23567" name="TextBox 37"/>
          <p:cNvSpPr txBox="1">
            <a:spLocks noChangeArrowheads="1"/>
          </p:cNvSpPr>
          <p:nvPr/>
        </p:nvSpPr>
        <p:spPr bwMode="auto">
          <a:xfrm>
            <a:off x="5006975" y="1271588"/>
            <a:ext cx="31273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18280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4"/>
          <a:srcRect t="52116"/>
          <a:stretch>
            <a:fillRect/>
          </a:stretch>
        </p:blipFill>
        <p:spPr bwMode="auto">
          <a:xfrm>
            <a:off x="430213" y="887413"/>
            <a:ext cx="7681912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628650" y="485775"/>
            <a:ext cx="11256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3079" name="Line 11"/>
          <p:cNvSpPr>
            <a:spLocks noChangeShapeType="1"/>
          </p:cNvSpPr>
          <p:nvPr/>
        </p:nvSpPr>
        <p:spPr bwMode="auto">
          <a:xfrm>
            <a:off x="492125" y="966788"/>
            <a:ext cx="8035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2228850" y="485775"/>
            <a:ext cx="199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Internationa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4233863" y="485775"/>
            <a:ext cx="1518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Schönflies</a:t>
            </a:r>
          </a:p>
        </p:txBody>
      </p:sp>
      <p:graphicFrame>
        <p:nvGraphicFramePr>
          <p:cNvPr id="3074" name="Object 14"/>
          <p:cNvGraphicFramePr>
            <a:graphicFrameLocks noChangeAspect="1"/>
          </p:cNvGraphicFramePr>
          <p:nvPr/>
        </p:nvGraphicFramePr>
        <p:xfrm>
          <a:off x="6053138" y="315913"/>
          <a:ext cx="674687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5" imgW="291960" imgH="304560" progId="Equation.3">
                  <p:embed/>
                </p:oleObj>
              </mc:Choice>
              <mc:Fallback>
                <p:oleObj name="Equation" r:id="rId5" imgW="2919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138" y="315913"/>
                        <a:ext cx="674687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5"/>
          <p:cNvGraphicFramePr>
            <a:graphicFrameLocks noChangeAspect="1"/>
          </p:cNvGraphicFramePr>
          <p:nvPr/>
        </p:nvGraphicFramePr>
        <p:xfrm>
          <a:off x="6580188" y="295275"/>
          <a:ext cx="73342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7" imgW="317160" imgH="317160" progId="Equation.3">
                  <p:embed/>
                </p:oleObj>
              </mc:Choice>
              <mc:Fallback>
                <p:oleObj name="Equation" r:id="rId7" imgW="31716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188" y="295275"/>
                        <a:ext cx="733425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6"/>
          <p:cNvGraphicFramePr>
            <a:graphicFrameLocks noChangeAspect="1"/>
          </p:cNvGraphicFramePr>
          <p:nvPr/>
        </p:nvGraphicFramePr>
        <p:xfrm>
          <a:off x="7381875" y="288925"/>
          <a:ext cx="73183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9" imgW="317160" imgH="317160" progId="Equation.3">
                  <p:embed/>
                </p:oleObj>
              </mc:Choice>
              <mc:Fallback>
                <p:oleObj name="Equation" r:id="rId9" imgW="31716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75" y="288925"/>
                        <a:ext cx="731838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10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DIJK"/>
          <p:cNvPicPr>
            <a:picLocks noChangeAspect="1" noChangeArrowheads="1"/>
          </p:cNvPicPr>
          <p:nvPr/>
        </p:nvPicPr>
        <p:blipFill>
          <a:blip r:embed="rId4"/>
          <a:srcRect l="17188" t="8235" r="12674" b="61458"/>
          <a:stretch>
            <a:fillRect/>
          </a:stretch>
        </p:blipFill>
        <p:spPr bwMode="auto">
          <a:xfrm>
            <a:off x="34925" y="1073927"/>
            <a:ext cx="6477000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6400800" y="758895"/>
            <a:ext cx="17782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Small dot =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zero coefficient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365875" y="1517650"/>
            <a:ext cx="2709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Square dot= Zero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coefficient for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Kleinman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symmetry only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435725" y="2943225"/>
            <a:ext cx="25298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Similar connected dots</a:t>
            </a:r>
          </a:p>
          <a:p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 Equal coefficients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346825" y="4068763"/>
            <a:ext cx="24785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Open connected dots=</a:t>
            </a:r>
          </a:p>
          <a:p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Opposite in sign to </a:t>
            </a:r>
          </a:p>
          <a:p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closed dot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192713" y="5810250"/>
            <a:ext cx="37678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67F00"/>
                </a:solidFill>
                <a:latin typeface="Times New Roman" pitchFamily="18" charset="0"/>
                <a:cs typeface="Times New Roman" pitchFamily="18" charset="0"/>
              </a:rPr>
              <a:t>Connections via dashed line</a:t>
            </a:r>
          </a:p>
          <a:p>
            <a:r>
              <a:rPr lang="en-US" dirty="0">
                <a:solidFill>
                  <a:srgbClr val="D67F00"/>
                </a:solidFill>
                <a:latin typeface="Times New Roman" pitchFamily="18" charset="0"/>
                <a:cs typeface="Times New Roman" pitchFamily="18" charset="0"/>
              </a:rPr>
              <a:t>Valid for </a:t>
            </a:r>
            <a:r>
              <a:rPr lang="en-US" dirty="0" err="1">
                <a:solidFill>
                  <a:srgbClr val="D67F00"/>
                </a:solidFill>
                <a:latin typeface="Times New Roman" pitchFamily="18" charset="0"/>
                <a:cs typeface="Times New Roman" pitchFamily="18" charset="0"/>
              </a:rPr>
              <a:t>Kleinman</a:t>
            </a:r>
            <a:r>
              <a:rPr lang="en-US" dirty="0">
                <a:solidFill>
                  <a:srgbClr val="D67F00"/>
                </a:solidFill>
                <a:latin typeface="Times New Roman" pitchFamily="18" charset="0"/>
                <a:cs typeface="Times New Roman" pitchFamily="18" charset="0"/>
              </a:rPr>
              <a:t> symmetry only</a:t>
            </a:r>
          </a:p>
        </p:txBody>
      </p:sp>
      <p:grpSp>
        <p:nvGrpSpPr>
          <p:cNvPr id="4105" name="Group 8"/>
          <p:cNvGrpSpPr>
            <a:grpSpLocks/>
          </p:cNvGrpSpPr>
          <p:nvPr/>
        </p:nvGrpSpPr>
        <p:grpSpPr bwMode="auto">
          <a:xfrm>
            <a:off x="316487" y="55356"/>
            <a:ext cx="8953973" cy="779669"/>
            <a:chOff x="518" y="5"/>
            <a:chExt cx="5130" cy="591"/>
          </a:xfrm>
        </p:grpSpPr>
        <p:sp>
          <p:nvSpPr>
            <p:cNvPr id="4112" name="Text Box 9"/>
            <p:cNvSpPr txBox="1">
              <a:spLocks noChangeArrowheads="1"/>
            </p:cNvSpPr>
            <p:nvPr/>
          </p:nvSpPr>
          <p:spPr bwMode="auto">
            <a:xfrm>
              <a:off x="518" y="73"/>
              <a:ext cx="513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  Matrix for Biaxial, Uniaxial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and Optically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Isotropic Classes</a:t>
              </a:r>
            </a:p>
          </p:txBody>
        </p:sp>
        <p:graphicFrame>
          <p:nvGraphicFramePr>
            <p:cNvPr id="409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4889164"/>
                </p:ext>
              </p:extLst>
            </p:nvPr>
          </p:nvGraphicFramePr>
          <p:xfrm>
            <a:off x="535" y="5"/>
            <a:ext cx="441" cy="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7" name="Equation" r:id="rId5" imgW="304560" imgH="291960" progId="Equation.3">
                    <p:embed/>
                  </p:oleObj>
                </mc:Choice>
                <mc:Fallback>
                  <p:oleObj name="Equation" r:id="rId5" imgW="30456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" y="5"/>
                          <a:ext cx="441" cy="42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6" name="Line 11"/>
          <p:cNvSpPr>
            <a:spLocks noChangeShapeType="1"/>
          </p:cNvSpPr>
          <p:nvPr/>
        </p:nvSpPr>
        <p:spPr bwMode="auto">
          <a:xfrm flipH="1">
            <a:off x="5294818" y="1073927"/>
            <a:ext cx="1105981" cy="389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7" name="Line 12"/>
          <p:cNvSpPr>
            <a:spLocks noChangeShapeType="1"/>
          </p:cNvSpPr>
          <p:nvPr/>
        </p:nvSpPr>
        <p:spPr bwMode="auto">
          <a:xfrm>
            <a:off x="5294819" y="1103888"/>
            <a:ext cx="93663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1652588" y="4730750"/>
            <a:ext cx="315912" cy="2984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 rot="-1679647">
            <a:off x="5192713" y="4906963"/>
            <a:ext cx="879475" cy="2603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 rot="-2052594">
            <a:off x="3409950" y="4864100"/>
            <a:ext cx="879475" cy="26035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 rot="-2847605">
            <a:off x="1927225" y="4473576"/>
            <a:ext cx="879475" cy="2603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943" y="58367"/>
            <a:ext cx="8508902" cy="6322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0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 animBg="1"/>
      <p:bldP spid="13326" grpId="0" animBg="1"/>
      <p:bldP spid="13327" grpId="0" animBg="1"/>
      <p:bldP spid="133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Text Box 15"/>
          <p:cNvSpPr txBox="1">
            <a:spLocks noChangeArrowheads="1"/>
          </p:cNvSpPr>
          <p:nvPr/>
        </p:nvSpPr>
        <p:spPr bwMode="auto">
          <a:xfrm>
            <a:off x="1316038" y="2163763"/>
            <a:ext cx="1401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Define axes</a:t>
            </a:r>
          </a:p>
        </p:txBody>
      </p:sp>
      <p:sp>
        <p:nvSpPr>
          <p:cNvPr id="5149" name="Text Box 31"/>
          <p:cNvSpPr txBox="1">
            <a:spLocks noChangeArrowheads="1"/>
          </p:cNvSpPr>
          <p:nvPr/>
        </p:nvSpPr>
        <p:spPr bwMode="auto">
          <a:xfrm>
            <a:off x="5112021" y="2176462"/>
            <a:ext cx="809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Fields</a:t>
            </a:r>
          </a:p>
        </p:txBody>
      </p:sp>
      <p:sp>
        <p:nvSpPr>
          <p:cNvPr id="5145" name="Text Box 32"/>
          <p:cNvSpPr txBox="1">
            <a:spLocks noChangeArrowheads="1"/>
          </p:cNvSpPr>
          <p:nvPr/>
        </p:nvSpPr>
        <p:spPr bwMode="auto">
          <a:xfrm>
            <a:off x="527051" y="4918075"/>
            <a:ext cx="1081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Times New Roman" pitchFamily="18" charset="0"/>
                <a:cs typeface="Times New Roman" pitchFamily="18" charset="0"/>
              </a:rPr>
              <a:t>Define:  </a:t>
            </a:r>
          </a:p>
        </p:txBody>
      </p:sp>
      <p:graphicFrame>
        <p:nvGraphicFramePr>
          <p:cNvPr id="512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445360"/>
              </p:ext>
            </p:extLst>
          </p:nvPr>
        </p:nvGraphicFramePr>
        <p:xfrm>
          <a:off x="1663701" y="4918075"/>
          <a:ext cx="3375025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" name="Equation" r:id="rId4" imgW="2171520" imgH="711000" progId="Equation.3">
                  <p:embed/>
                </p:oleObj>
              </mc:Choice>
              <mc:Fallback>
                <p:oleObj name="Equation" r:id="rId4" imgW="21715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1" y="4918075"/>
                        <a:ext cx="3375025" cy="10747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29129"/>
              </p:ext>
            </p:extLst>
          </p:nvPr>
        </p:nvGraphicFramePr>
        <p:xfrm>
          <a:off x="5111751" y="4994275"/>
          <a:ext cx="176847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" name="Equation" r:id="rId6" imgW="1079280" imgH="685800" progId="Equation.3">
                  <p:embed/>
                </p:oleObj>
              </mc:Choice>
              <mc:Fallback>
                <p:oleObj name="Equation" r:id="rId6" imgW="1079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1" y="4994275"/>
                        <a:ext cx="1768475" cy="1123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46" name="Group 35"/>
          <p:cNvGrpSpPr>
            <a:grpSpLocks/>
          </p:cNvGrpSpPr>
          <p:nvPr/>
        </p:nvGrpSpPr>
        <p:grpSpPr bwMode="auto">
          <a:xfrm>
            <a:off x="477838" y="6022975"/>
            <a:ext cx="7669213" cy="438150"/>
            <a:chOff x="133" y="2761"/>
            <a:chExt cx="4831" cy="276"/>
          </a:xfrm>
        </p:grpSpPr>
        <p:sp>
          <p:nvSpPr>
            <p:cNvPr id="5147" name="Text Box 36"/>
            <p:cNvSpPr txBox="1">
              <a:spLocks noChangeArrowheads="1"/>
            </p:cNvSpPr>
            <p:nvPr/>
          </p:nvSpPr>
          <p:spPr bwMode="auto">
            <a:xfrm>
              <a:off x="133" y="2785"/>
              <a:ext cx="483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Assume birefringence small  </a:t>
              </a:r>
              <a:r>
                <a:rPr lang="en-US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 neglect difference in direction of    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and  </a:t>
              </a:r>
              <a:endPara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5127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8023706"/>
                </p:ext>
              </p:extLst>
            </p:nvPr>
          </p:nvGraphicFramePr>
          <p:xfrm>
            <a:off x="3974" y="2785"/>
            <a:ext cx="159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0" name="Equation" r:id="rId8" imgW="164880" imgH="203040" progId="Equation.3">
                    <p:embed/>
                  </p:oleObj>
                </mc:Choice>
                <mc:Fallback>
                  <p:oleObj name="Equation" r:id="rId8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4" y="2785"/>
                          <a:ext cx="159" cy="196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8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4727794"/>
                </p:ext>
              </p:extLst>
            </p:nvPr>
          </p:nvGraphicFramePr>
          <p:xfrm>
            <a:off x="4393" y="2761"/>
            <a:ext cx="163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1" name="Equation" r:id="rId10" imgW="152280" imgH="203040" progId="Equation.3">
                    <p:embed/>
                  </p:oleObj>
                </mc:Choice>
                <mc:Fallback>
                  <p:oleObj name="Equation" r:id="rId10" imgW="152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3" y="2761"/>
                          <a:ext cx="163" cy="216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22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429353"/>
              </p:ext>
            </p:extLst>
          </p:nvPr>
        </p:nvGraphicFramePr>
        <p:xfrm>
          <a:off x="127000" y="935038"/>
          <a:ext cx="43862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" name="Equation" r:id="rId12" imgW="2730240" imgH="609480" progId="Equation.3">
                  <p:embed/>
                </p:oleObj>
              </mc:Choice>
              <mc:Fallback>
                <p:oleObj name="Equation" r:id="rId12" imgW="27302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935038"/>
                        <a:ext cx="4386263" cy="9779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8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517351"/>
              </p:ext>
            </p:extLst>
          </p:nvPr>
        </p:nvGraphicFramePr>
        <p:xfrm>
          <a:off x="4646613" y="925513"/>
          <a:ext cx="43783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" name="Equation" r:id="rId14" imgW="2743200" imgH="609480" progId="Equation.3">
                  <p:embed/>
                </p:oleObj>
              </mc:Choice>
              <mc:Fallback>
                <p:oleObj name="Equation" r:id="rId14" imgW="27432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925513"/>
                        <a:ext cx="4378325" cy="9969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775215" y="161341"/>
            <a:ext cx="5622886" cy="569913"/>
            <a:chOff x="1833583" y="161341"/>
            <a:chExt cx="5622886" cy="569913"/>
          </a:xfrm>
        </p:grpSpPr>
        <p:sp>
          <p:nvSpPr>
            <p:cNvPr id="5141" name="Text Box 42"/>
            <p:cNvSpPr txBox="1">
              <a:spLocks noChangeArrowheads="1"/>
            </p:cNvSpPr>
            <p:nvPr/>
          </p:nvSpPr>
          <p:spPr bwMode="auto">
            <a:xfrm>
              <a:off x="1833583" y="188170"/>
              <a:ext cx="5622886" cy="46166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Calculation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of          for 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plane wave inputs </a:t>
              </a:r>
            </a:p>
          </p:txBody>
        </p:sp>
        <p:graphicFrame>
          <p:nvGraphicFramePr>
            <p:cNvPr id="512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7388720"/>
                </p:ext>
              </p:extLst>
            </p:nvPr>
          </p:nvGraphicFramePr>
          <p:xfrm>
            <a:off x="3819349" y="161341"/>
            <a:ext cx="547687" cy="569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4" name="Equation" r:id="rId16" imgW="304560" imgH="317160" progId="Equation.3">
                    <p:embed/>
                  </p:oleObj>
                </mc:Choice>
                <mc:Fallback>
                  <p:oleObj name="Equation" r:id="rId16" imgW="304560" imgH="317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9349" y="161341"/>
                          <a:ext cx="547687" cy="569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230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30" y="2605087"/>
            <a:ext cx="2333497" cy="203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32" name="Picture 11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76" y="2500011"/>
            <a:ext cx="2302744" cy="219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24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42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612324"/>
              </p:ext>
            </p:extLst>
          </p:nvPr>
        </p:nvGraphicFramePr>
        <p:xfrm>
          <a:off x="763588" y="1197684"/>
          <a:ext cx="2270125" cy="2720975"/>
        </p:xfrm>
        <a:graphic>
          <a:graphicData uri="http://schemas.openxmlformats.org/drawingml/2006/table">
            <a:tbl>
              <a:tblPr/>
              <a:tblGrid>
                <a:gridCol w="657225"/>
                <a:gridCol w="814387"/>
                <a:gridCol w="798513"/>
              </a:tblGrid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83" name="Text Box 51"/>
          <p:cNvSpPr txBox="1">
            <a:spLocks noChangeArrowheads="1"/>
          </p:cNvSpPr>
          <p:nvPr/>
        </p:nvSpPr>
        <p:spPr bwMode="auto">
          <a:xfrm>
            <a:off x="323850" y="0"/>
            <a:ext cx="2246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Times New Roman" pitchFamily="18" charset="0"/>
                <a:cs typeface="Times New Roman" pitchFamily="18" charset="0"/>
              </a:rPr>
              <a:t>e.g. crystal class 3,2</a:t>
            </a:r>
          </a:p>
        </p:txBody>
      </p:sp>
      <p:graphicFrame>
        <p:nvGraphicFramePr>
          <p:cNvPr id="614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761740"/>
              </p:ext>
            </p:extLst>
          </p:nvPr>
        </p:nvGraphicFramePr>
        <p:xfrm>
          <a:off x="0" y="2334334"/>
          <a:ext cx="7016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name="Equation" r:id="rId4" imgW="419040" imgH="266400" progId="Equation.3">
                  <p:embed/>
                </p:oleObj>
              </mc:Choice>
              <mc:Fallback>
                <p:oleObj name="Equation" r:id="rId4" imgW="4190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34334"/>
                        <a:ext cx="701675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58"/>
          <p:cNvGraphicFramePr>
            <a:graphicFrameLocks noChangeAspect="1"/>
          </p:cNvGraphicFramePr>
          <p:nvPr/>
        </p:nvGraphicFramePr>
        <p:xfrm>
          <a:off x="4514850" y="40592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405923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47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73375"/>
              </p:ext>
            </p:extLst>
          </p:nvPr>
        </p:nvGraphicFramePr>
        <p:xfrm>
          <a:off x="3362097" y="2329679"/>
          <a:ext cx="4555731" cy="51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name="Equation" r:id="rId8" imgW="2819160" imgH="317160" progId="Equation.3">
                  <p:embed/>
                </p:oleObj>
              </mc:Choice>
              <mc:Fallback>
                <p:oleObj name="Equation" r:id="rId8" imgW="281916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097" y="2329679"/>
                        <a:ext cx="4555731" cy="5133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48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001509"/>
              </p:ext>
            </p:extLst>
          </p:nvPr>
        </p:nvGraphicFramePr>
        <p:xfrm>
          <a:off x="2467195" y="4096064"/>
          <a:ext cx="5811043" cy="1053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Equation" r:id="rId10" imgW="3924000" imgH="711000" progId="Equation.3">
                  <p:embed/>
                </p:oleObj>
              </mc:Choice>
              <mc:Fallback>
                <p:oleObj name="Equation" r:id="rId10" imgW="39240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7195" y="4096064"/>
                        <a:ext cx="5811043" cy="10535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49" name="Rectangle 61"/>
          <p:cNvSpPr>
            <a:spLocks noChangeArrowheads="1"/>
          </p:cNvSpPr>
          <p:nvPr/>
        </p:nvSpPr>
        <p:spPr bwMode="auto">
          <a:xfrm>
            <a:off x="6377901" y="4756826"/>
            <a:ext cx="1793334" cy="30155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355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892450"/>
              </p:ext>
            </p:extLst>
          </p:nvPr>
        </p:nvGraphicFramePr>
        <p:xfrm>
          <a:off x="3396662" y="3060902"/>
          <a:ext cx="3495458" cy="736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" name="Equation" r:id="rId12" imgW="2171520" imgH="457200" progId="Equation.3">
                  <p:embed/>
                </p:oleObj>
              </mc:Choice>
              <mc:Fallback>
                <p:oleObj name="Equation" r:id="rId12" imgW="2171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662" y="3060902"/>
                        <a:ext cx="3495458" cy="7361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188251"/>
              </p:ext>
            </p:extLst>
          </p:nvPr>
        </p:nvGraphicFramePr>
        <p:xfrm>
          <a:off x="3533775" y="200055"/>
          <a:ext cx="45720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4" name="Equation" r:id="rId14" imgW="2743200" imgH="317160" progId="Equation.3">
                  <p:embed/>
                </p:oleObj>
              </mc:Choice>
              <mc:Fallback>
                <p:oleObj name="Equation" r:id="rId14" imgW="27432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75" y="200055"/>
                        <a:ext cx="4572000" cy="5286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8313" y="5535038"/>
            <a:ext cx="7813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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s normally fixed by the phase-matching condition and only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can be varied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For this example, need 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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0,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m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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, 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/3 or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/3 for optimum conversion!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12" name="Picture 4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49" y="967820"/>
            <a:ext cx="5030889" cy="125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59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566042"/>
              </p:ext>
            </p:extLst>
          </p:nvPr>
        </p:nvGraphicFramePr>
        <p:xfrm>
          <a:off x="137741" y="1946343"/>
          <a:ext cx="7016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" name="Equation" r:id="rId4" imgW="419040" imgH="266400" progId="Equation.3">
                  <p:embed/>
                </p:oleObj>
              </mc:Choice>
              <mc:Fallback>
                <p:oleObj name="Equation" r:id="rId4" imgW="4190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41" y="1946343"/>
                        <a:ext cx="70167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3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815038"/>
              </p:ext>
            </p:extLst>
          </p:nvPr>
        </p:nvGraphicFramePr>
        <p:xfrm>
          <a:off x="3588189" y="2109191"/>
          <a:ext cx="4468981" cy="503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7" name="Equation" r:id="rId8" imgW="2819160" imgH="317160" progId="Equation.3">
                  <p:embed/>
                </p:oleObj>
              </mc:Choice>
              <mc:Fallback>
                <p:oleObj name="Equation" r:id="rId8" imgW="281916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8189" y="2109191"/>
                        <a:ext cx="4468981" cy="50373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955575"/>
              </p:ext>
            </p:extLst>
          </p:nvPr>
        </p:nvGraphicFramePr>
        <p:xfrm>
          <a:off x="1582738" y="3608962"/>
          <a:ext cx="6103976" cy="1040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8" name="Equation" r:id="rId10" imgW="3873240" imgH="660240" progId="Equation.3">
                  <p:embed/>
                </p:oleObj>
              </mc:Choice>
              <mc:Fallback>
                <p:oleObj name="Equation" r:id="rId10" imgW="38732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8" y="3608962"/>
                        <a:ext cx="6103976" cy="10400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5720607" y="4200931"/>
            <a:ext cx="1662687" cy="390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93612" y="4656085"/>
            <a:ext cx="419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This result is the same as for Type I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eoo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!! </a:t>
            </a:r>
            <a:endParaRPr lang="en-US" dirty="0">
              <a:latin typeface="Times New Roman" pitchFamily="18" charset="0"/>
              <a:cs typeface="Times New Roman" pitchFamily="18" charset="0"/>
              <a:sym typeface="WP IconicSymbolsA" pitchFamily="2" charset="2"/>
            </a:endParaRPr>
          </a:p>
        </p:txBody>
      </p:sp>
      <p:sp>
        <p:nvSpPr>
          <p:cNvPr id="21551" name="Text Box 47"/>
          <p:cNvSpPr txBox="1">
            <a:spLocks noChangeArrowheads="1"/>
          </p:cNvSpPr>
          <p:nvPr/>
        </p:nvSpPr>
        <p:spPr bwMode="auto">
          <a:xfrm>
            <a:off x="1867084" y="5392434"/>
            <a:ext cx="4891083" cy="92333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General Result for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Kleinman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Symmetry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  <a:sym typeface="WP IconicSymbolsA" pitchFamily="2" charset="2"/>
              </a:rPr>
              <a:t>Identical result for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  <a:sym typeface="WP IconicSymbolsA" pitchFamily="2" charset="2"/>
              </a:rPr>
              <a:t>eoo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P IconicSymbolsA" pitchFamily="2" charset="2"/>
              </a:rPr>
              <a:t> and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oeo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eoe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oee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That is, can interchange the order of the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  <p:graphicFrame>
        <p:nvGraphicFramePr>
          <p:cNvPr id="21552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41872"/>
              </p:ext>
            </p:extLst>
          </p:nvPr>
        </p:nvGraphicFramePr>
        <p:xfrm>
          <a:off x="3588189" y="2647361"/>
          <a:ext cx="3439234" cy="724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9" name="Equation" r:id="rId12" imgW="2171520" imgH="457200" progId="Equation.3">
                  <p:embed/>
                </p:oleObj>
              </mc:Choice>
              <mc:Fallback>
                <p:oleObj name="Equation" r:id="rId12" imgW="2171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8189" y="2647361"/>
                        <a:ext cx="3439234" cy="7243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8" name="Object 40"/>
          <p:cNvGraphicFramePr>
            <a:graphicFrameLocks noChangeAspect="1"/>
          </p:cNvGraphicFramePr>
          <p:nvPr/>
        </p:nvGraphicFramePr>
        <p:xfrm>
          <a:off x="3973513" y="185738"/>
          <a:ext cx="4618037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0" name="Equation" r:id="rId14" imgW="2806560" imgH="317160" progId="Equation.3">
                  <p:embed/>
                </p:oleObj>
              </mc:Choice>
              <mc:Fallback>
                <p:oleObj name="Equation" r:id="rId14" imgW="280656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513" y="185738"/>
                        <a:ext cx="4618037" cy="5349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051457"/>
              </p:ext>
            </p:extLst>
          </p:nvPr>
        </p:nvGraphicFramePr>
        <p:xfrm>
          <a:off x="887681" y="783606"/>
          <a:ext cx="2270125" cy="2720975"/>
        </p:xfrm>
        <a:graphic>
          <a:graphicData uri="http://schemas.openxmlformats.org/drawingml/2006/table">
            <a:tbl>
              <a:tblPr/>
              <a:tblGrid>
                <a:gridCol w="657225"/>
                <a:gridCol w="814387"/>
                <a:gridCol w="798513"/>
              </a:tblGrid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84" name="Picture 4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89" y="783419"/>
            <a:ext cx="4945772" cy="124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6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3" grpId="0" animBg="1"/>
      <p:bldP spid="21550" grpId="0"/>
      <p:bldP spid="215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2"/>
          <p:cNvSpPr txBox="1">
            <a:spLocks noChangeArrowheads="1"/>
          </p:cNvSpPr>
          <p:nvPr/>
        </p:nvSpPr>
        <p:spPr bwMode="auto">
          <a:xfrm>
            <a:off x="2848549" y="162599"/>
            <a:ext cx="3417987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SHG With Finite Beams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 Box 3"/>
          <p:cNvSpPr txBox="1">
            <a:spLocks noChangeArrowheads="1"/>
          </p:cNvSpPr>
          <p:nvPr/>
        </p:nvSpPr>
        <p:spPr bwMode="auto">
          <a:xfrm>
            <a:off x="357188" y="573088"/>
            <a:ext cx="757396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previous results were valid for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cw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plane waves</a:t>
            </a:r>
          </a:p>
          <a:p>
            <a:pPr>
              <a:buFontTx/>
              <a:buChar char="-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much of NLO is done with pulsed lasers and finite beams</a:t>
            </a:r>
          </a:p>
          <a:p>
            <a:pPr>
              <a:buFontTx/>
              <a:buChar char="-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assume gaussian beams which propagate as linear “eigenmodes” when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 vector effects can be neglected, i.e. for beams many wavelengths wide</a:t>
            </a:r>
          </a:p>
        </p:txBody>
      </p:sp>
      <p:grpSp>
        <p:nvGrpSpPr>
          <p:cNvPr id="1033" name="Group 4"/>
          <p:cNvGrpSpPr>
            <a:grpSpLocks/>
          </p:cNvGrpSpPr>
          <p:nvPr/>
        </p:nvGrpSpPr>
        <p:grpSpPr bwMode="auto">
          <a:xfrm>
            <a:off x="0" y="2151063"/>
            <a:ext cx="1936750" cy="2043113"/>
            <a:chOff x="131" y="1147"/>
            <a:chExt cx="1220" cy="1287"/>
          </a:xfrm>
        </p:grpSpPr>
        <p:sp>
          <p:nvSpPr>
            <p:cNvPr id="1035" name="Line 5"/>
            <p:cNvSpPr>
              <a:spLocks noChangeShapeType="1"/>
            </p:cNvSpPr>
            <p:nvPr/>
          </p:nvSpPr>
          <p:spPr bwMode="auto">
            <a:xfrm flipH="1">
              <a:off x="785" y="1351"/>
              <a:ext cx="11" cy="5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Line 6"/>
            <p:cNvSpPr>
              <a:spLocks noChangeShapeType="1"/>
            </p:cNvSpPr>
            <p:nvPr/>
          </p:nvSpPr>
          <p:spPr bwMode="auto">
            <a:xfrm flipH="1">
              <a:off x="420" y="1961"/>
              <a:ext cx="346" cy="3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Line 7"/>
            <p:cNvSpPr>
              <a:spLocks noChangeShapeType="1"/>
            </p:cNvSpPr>
            <p:nvPr/>
          </p:nvSpPr>
          <p:spPr bwMode="auto">
            <a:xfrm rot="5400000" flipH="1">
              <a:off x="1051" y="1661"/>
              <a:ext cx="11" cy="5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Text Box 8"/>
            <p:cNvSpPr txBox="1">
              <a:spLocks noChangeArrowheads="1"/>
            </p:cNvSpPr>
            <p:nvPr/>
          </p:nvSpPr>
          <p:spPr bwMode="auto">
            <a:xfrm>
              <a:off x="225" y="2182"/>
              <a:ext cx="1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039" name="Text Box 9"/>
            <p:cNvSpPr txBox="1">
              <a:spLocks noChangeArrowheads="1"/>
            </p:cNvSpPr>
            <p:nvPr/>
          </p:nvSpPr>
          <p:spPr bwMode="auto">
            <a:xfrm>
              <a:off x="656" y="1147"/>
              <a:ext cx="1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040" name="Text Box 10"/>
            <p:cNvSpPr txBox="1">
              <a:spLocks noChangeArrowheads="1"/>
            </p:cNvSpPr>
            <p:nvPr/>
          </p:nvSpPr>
          <p:spPr bwMode="auto">
            <a:xfrm>
              <a:off x="1150" y="1690"/>
              <a:ext cx="1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z</a:t>
              </a:r>
            </a:p>
          </p:txBody>
        </p:sp>
        <p:sp>
          <p:nvSpPr>
            <p:cNvPr id="1041" name="Line 11"/>
            <p:cNvSpPr>
              <a:spLocks noChangeShapeType="1"/>
            </p:cNvSpPr>
            <p:nvPr/>
          </p:nvSpPr>
          <p:spPr bwMode="auto">
            <a:xfrm flipH="1" flipV="1">
              <a:off x="325" y="1403"/>
              <a:ext cx="450" cy="5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Text Box 12"/>
            <p:cNvSpPr txBox="1">
              <a:spLocks noChangeArrowheads="1"/>
            </p:cNvSpPr>
            <p:nvPr/>
          </p:nvSpPr>
          <p:spPr bwMode="auto">
            <a:xfrm>
              <a:off x="131" y="1373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</a:t>
              </a:r>
            </a:p>
          </p:txBody>
        </p:sp>
        <p:sp>
          <p:nvSpPr>
            <p:cNvPr id="1043" name="Arc 13"/>
            <p:cNvSpPr>
              <a:spLocks/>
            </p:cNvSpPr>
            <p:nvPr/>
          </p:nvSpPr>
          <p:spPr bwMode="auto">
            <a:xfrm rot="11179413" flipV="1">
              <a:off x="455" y="1346"/>
              <a:ext cx="313" cy="1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4" name="Text Box 14"/>
            <p:cNvSpPr txBox="1">
              <a:spLocks noChangeArrowheads="1"/>
            </p:cNvSpPr>
            <p:nvPr/>
          </p:nvSpPr>
          <p:spPr bwMode="auto">
            <a:xfrm>
              <a:off x="557" y="1415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</a:t>
              </a:r>
            </a:p>
          </p:txBody>
        </p:sp>
      </p:grpSp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4497388" y="58721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388" y="5872163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118183"/>
              </p:ext>
            </p:extLst>
          </p:nvPr>
        </p:nvGraphicFramePr>
        <p:xfrm>
          <a:off x="2005013" y="2509838"/>
          <a:ext cx="6756400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9" name="Equation" r:id="rId6" imgW="5003640" imgH="1536480" progId="Equation.3">
                  <p:embed/>
                </p:oleObj>
              </mc:Choice>
              <mc:Fallback>
                <p:oleObj name="Equation" r:id="rId6" imgW="5003640" imgH="1536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2509838"/>
                        <a:ext cx="6756400" cy="2073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248305"/>
              </p:ext>
            </p:extLst>
          </p:nvPr>
        </p:nvGraphicFramePr>
        <p:xfrm>
          <a:off x="1936752" y="1834427"/>
          <a:ext cx="5699462" cy="689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" name="Equation" r:id="rId8" imgW="4203360" imgH="507960" progId="Equation.3">
                  <p:embed/>
                </p:oleObj>
              </mc:Choice>
              <mc:Fallback>
                <p:oleObj name="Equation" r:id="rId8" imgW="4203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2" y="1834427"/>
                        <a:ext cx="5699462" cy="6898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02300" y="4432569"/>
            <a:ext cx="14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Case I 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&lt;&lt;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u="sng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161925" y="4550313"/>
            <a:ext cx="3640137" cy="2139950"/>
            <a:chOff x="20" y="529"/>
            <a:chExt cx="2262" cy="140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997" y="788"/>
              <a:ext cx="293" cy="11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 b="67686"/>
            <a:stretch>
              <a:fillRect/>
            </a:stretch>
          </p:blipFill>
          <p:spPr bwMode="auto">
            <a:xfrm>
              <a:off x="50" y="1347"/>
              <a:ext cx="223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 t="69388"/>
            <a:stretch>
              <a:fillRect/>
            </a:stretch>
          </p:blipFill>
          <p:spPr bwMode="auto">
            <a:xfrm>
              <a:off x="20" y="1033"/>
              <a:ext cx="223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1005" y="754"/>
              <a:ext cx="2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1052" y="529"/>
              <a:ext cx="20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426514"/>
              </p:ext>
            </p:extLst>
          </p:nvPr>
        </p:nvGraphicFramePr>
        <p:xfrm>
          <a:off x="3966791" y="4770042"/>
          <a:ext cx="4282264" cy="579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" name="Equation" r:id="rId11" imgW="2908080" imgH="393480" progId="Equation.3">
                  <p:embed/>
                </p:oleObj>
              </mc:Choice>
              <mc:Fallback>
                <p:oleObj name="Equation" r:id="rId11" imgW="290808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791" y="4770042"/>
                        <a:ext cx="4282264" cy="579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017178"/>
              </p:ext>
            </p:extLst>
          </p:nvPr>
        </p:nvGraphicFramePr>
        <p:xfrm>
          <a:off x="3964393" y="5312060"/>
          <a:ext cx="40640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" name="Equation" r:id="rId13" imgW="2743200" imgH="1015920" progId="Equation.3">
                  <p:embed/>
                </p:oleObj>
              </mc:Choice>
              <mc:Fallback>
                <p:oleObj name="Equation" r:id="rId13" imgW="2743200" imgH="10159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4393" y="5312060"/>
                        <a:ext cx="40640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59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20954" y="332939"/>
            <a:ext cx="923290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Calculate harmonic power in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negligible depletion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regime. Assume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=0 and a Type I interaction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900991"/>
              </p:ext>
            </p:extLst>
          </p:nvPr>
        </p:nvGraphicFramePr>
        <p:xfrm>
          <a:off x="95250" y="769735"/>
          <a:ext cx="8706255" cy="882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8" name="Equation" r:id="rId3" imgW="5626080" imgH="571320" progId="Equation.3">
                  <p:embed/>
                </p:oleObj>
              </mc:Choice>
              <mc:Fallback>
                <p:oleObj name="Equation" r:id="rId3" imgW="562608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769735"/>
                        <a:ext cx="8706255" cy="8827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859186"/>
              </p:ext>
            </p:extLst>
          </p:nvPr>
        </p:nvGraphicFramePr>
        <p:xfrm>
          <a:off x="1873622" y="1723375"/>
          <a:ext cx="4108889" cy="779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9" name="Equation" r:id="rId5" imgW="2819160" imgH="533160" progId="Equation.3">
                  <p:embed/>
                </p:oleObj>
              </mc:Choice>
              <mc:Fallback>
                <p:oleObj name="Equation" r:id="rId5" imgW="281916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622" y="1723375"/>
                        <a:ext cx="4108889" cy="779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364877"/>
              </p:ext>
            </p:extLst>
          </p:nvPr>
        </p:nvGraphicFramePr>
        <p:xfrm>
          <a:off x="0" y="2658218"/>
          <a:ext cx="468788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0" name="Equation" r:id="rId7" imgW="2831760" imgH="457200" progId="Equation.3">
                  <p:embed/>
                </p:oleObj>
              </mc:Choice>
              <mc:Fallback>
                <p:oleObj name="Equation" r:id="rId7" imgW="2831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58218"/>
                        <a:ext cx="4687888" cy="758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52578" y="2988658"/>
            <a:ext cx="4523328" cy="1508105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beam narrower than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beam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!! This is a general result in NLO. The mixing of optical beams always leads  to a nonlinear polarization narrower in space (and time) than any of the mixing fields.</a:t>
            </a:r>
            <a:endParaRPr lang="en-US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250161"/>
              </p:ext>
            </p:extLst>
          </p:nvPr>
        </p:nvGraphicFramePr>
        <p:xfrm>
          <a:off x="3908425" y="4679009"/>
          <a:ext cx="3990435" cy="1491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" name="Equation" r:id="rId9" imgW="2577960" imgH="965160" progId="Equation.3">
                  <p:embed/>
                </p:oleObj>
              </mc:Choice>
              <mc:Fallback>
                <p:oleObj name="Equation" r:id="rId9" imgW="25779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425" y="4679009"/>
                        <a:ext cx="3990435" cy="149151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1482725" y="6153150"/>
            <a:ext cx="5880100" cy="40005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Rayleigh range the same for fundamental and harmonic</a:t>
            </a: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31750" y="3429000"/>
            <a:ext cx="3968750" cy="2139950"/>
            <a:chOff x="20" y="2160"/>
            <a:chExt cx="2500" cy="1348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147" y="2409"/>
              <a:ext cx="297" cy="10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1155" y="2377"/>
              <a:ext cx="2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1203" y="2160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 l="2299" t="57666" r="3714"/>
            <a:stretch>
              <a:fillRect/>
            </a:stretch>
          </p:blipFill>
          <p:spPr bwMode="auto">
            <a:xfrm>
              <a:off x="209" y="2645"/>
              <a:ext cx="2126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2"/>
            <p:cNvPicPr>
              <a:picLocks noChangeAspect="1" noChangeArrowheads="1"/>
            </p:cNvPicPr>
            <p:nvPr/>
          </p:nvPicPr>
          <p:blipFill>
            <a:blip r:embed="rId11" cstate="print"/>
            <a:srcRect b="66333"/>
            <a:stretch>
              <a:fillRect/>
            </a:stretch>
          </p:blipFill>
          <p:spPr bwMode="auto">
            <a:xfrm>
              <a:off x="200" y="2984"/>
              <a:ext cx="226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3"/>
            <p:cNvPicPr>
              <a:picLocks noChangeAspect="1" noChangeArrowheads="1"/>
            </p:cNvPicPr>
            <p:nvPr/>
          </p:nvPicPr>
          <p:blipFill>
            <a:blip r:embed="rId12" cstate="print"/>
            <a:srcRect b="76833"/>
            <a:stretch>
              <a:fillRect/>
            </a:stretch>
          </p:blipFill>
          <p:spPr bwMode="auto">
            <a:xfrm>
              <a:off x="60" y="3066"/>
              <a:ext cx="246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12" cstate="print"/>
            <a:srcRect t="78500"/>
            <a:stretch>
              <a:fillRect/>
            </a:stretch>
          </p:blipFill>
          <p:spPr bwMode="auto">
            <a:xfrm>
              <a:off x="20" y="2692"/>
              <a:ext cx="2479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6097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1283</Words>
  <Application>Microsoft Office PowerPoint</Application>
  <PresentationFormat>On-screen Show (4:3)</PresentationFormat>
  <Paragraphs>276</Paragraphs>
  <Slides>25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Optics &amp; Photonics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College of Optics &amp; Photonics</dc:creator>
  <cp:lastModifiedBy>Dr. George Stegeman</cp:lastModifiedBy>
  <cp:revision>62</cp:revision>
  <dcterms:created xsi:type="dcterms:W3CDTF">2011-12-23T19:08:09Z</dcterms:created>
  <dcterms:modified xsi:type="dcterms:W3CDTF">2012-02-15T07:19:02Z</dcterms:modified>
</cp:coreProperties>
</file>