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7" r:id="rId9"/>
    <p:sldId id="275" r:id="rId10"/>
    <p:sldId id="274" r:id="rId11"/>
    <p:sldId id="282" r:id="rId12"/>
    <p:sldId id="284" r:id="rId13"/>
    <p:sldId id="285" r:id="rId14"/>
    <p:sldId id="287" r:id="rId15"/>
    <p:sldId id="289" r:id="rId16"/>
    <p:sldId id="288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560A-3D81-4E4D-8281-7105632DED87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A1A61-DC51-42FC-9C35-A3074F77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84F9F-85E6-4683-97A2-C5584DA70519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C147C-14F8-4E8B-A6D7-C7977BF83EF4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2C694-1BCE-46F0-9D00-2109F4DE66AA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9461F-D308-4E93-BE55-5878C13DCA20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66F5D-82F4-486B-8106-78AF895EC100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49F2F-66CD-421D-916B-B157F5905588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6D4C4-871F-4BFF-9219-F3D12E67B06E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1F6A5-1ACF-4E4E-960D-0B30C012EF33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BF755-C520-42C3-919B-207495A7B80A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B33E3-A8B6-4689-8DF3-3E359F66D9D9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4FDA0-8BA3-40E2-8164-DB18234FCEF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FEDFA-B5BC-4717-A881-49FC57161C6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54F1B-41D4-45B6-94AC-4F83FA8FD3B2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C9280-039D-485C-A0F2-2644DB9502E9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B976A-2B52-4D8F-BEA7-99140D7A99B1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66CC2-5547-4ED2-8EFF-21E75FD5D166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4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43DA-918D-4A80-8882-0CF551C64B1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66BB-94C1-4745-9F13-52FE5837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wmf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3.wmf"/><Relationship Id="rId1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8.wmf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57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4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1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65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9.wmf"/><Relationship Id="rId5" Type="http://schemas.openxmlformats.org/officeDocument/2006/relationships/image" Target="../media/image77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9.wmf"/><Relationship Id="rId11" Type="http://schemas.openxmlformats.org/officeDocument/2006/relationships/image" Target="../media/image93.jpeg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2.png"/><Relationship Id="rId3" Type="http://schemas.openxmlformats.org/officeDocument/2006/relationships/image" Target="../media/image98.jpeg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6.wmf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image" Target="../media/image12.wmf"/><Relationship Id="rId32" Type="http://schemas.openxmlformats.org/officeDocument/2006/relationships/image" Target="../media/image15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wmf"/><Relationship Id="rId31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11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6.wmf"/><Relationship Id="rId12" Type="http://schemas.openxmlformats.org/officeDocument/2006/relationships/image" Target="../media/image113.png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oleObject" Target="../embeddings/oleObject97.bin"/><Relationship Id="rId10" Type="http://schemas.openxmlformats.org/officeDocument/2006/relationships/oleObject" Target="../embeddings/oleObject95.bin"/><Relationship Id="rId19" Type="http://schemas.openxmlformats.org/officeDocument/2006/relationships/oleObject" Target="../embeddings/oleObject99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07.wmf"/><Relationship Id="rId14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11" Type="http://schemas.openxmlformats.org/officeDocument/2006/relationships/image" Target="../media/image30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32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png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799895" y="108483"/>
            <a:ext cx="3532185" cy="4001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Wavevector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(Phase) Matching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34096" y="607737"/>
            <a:ext cx="4259423" cy="2908452"/>
            <a:chOff x="3258" y="1473"/>
            <a:chExt cx="2214" cy="1631"/>
          </a:xfrm>
        </p:grpSpPr>
        <p:sp>
          <p:nvSpPr>
            <p:cNvPr id="1036" name="Text Box 8"/>
            <p:cNvSpPr txBox="1">
              <a:spLocks noChangeArrowheads="1"/>
            </p:cNvSpPr>
            <p:nvPr/>
          </p:nvSpPr>
          <p:spPr bwMode="auto">
            <a:xfrm>
              <a:off x="4608" y="2880"/>
              <a:ext cx="14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grpSp>
          <p:nvGrpSpPr>
            <p:cNvPr id="1037" name="Group 9"/>
            <p:cNvGrpSpPr>
              <a:grpSpLocks/>
            </p:cNvGrpSpPr>
            <p:nvPr/>
          </p:nvGrpSpPr>
          <p:grpSpPr bwMode="auto">
            <a:xfrm>
              <a:off x="3258" y="1473"/>
              <a:ext cx="2214" cy="1437"/>
              <a:chOff x="3258" y="1473"/>
              <a:chExt cx="2214" cy="1437"/>
            </a:xfrm>
          </p:grpSpPr>
          <p:pic>
            <p:nvPicPr>
              <p:cNvPr id="1038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600" y="1776"/>
                <a:ext cx="181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9" name="Line 11"/>
              <p:cNvSpPr>
                <a:spLocks noChangeShapeType="1"/>
              </p:cNvSpPr>
              <p:nvPr/>
            </p:nvSpPr>
            <p:spPr bwMode="auto">
              <a:xfrm>
                <a:off x="3648" y="2880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0" name="Line 12"/>
              <p:cNvSpPr>
                <a:spLocks noChangeShapeType="1"/>
              </p:cNvSpPr>
              <p:nvPr/>
            </p:nvSpPr>
            <p:spPr bwMode="auto">
              <a:xfrm flipV="1">
                <a:off x="3648" y="1728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1" name="Text Box 13"/>
              <p:cNvSpPr txBox="1">
                <a:spLocks noChangeArrowheads="1"/>
              </p:cNvSpPr>
              <p:nvPr/>
            </p:nvSpPr>
            <p:spPr bwMode="auto">
              <a:xfrm>
                <a:off x="3258" y="2064"/>
                <a:ext cx="38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042" name="Text Box 14"/>
              <p:cNvSpPr txBox="1">
                <a:spLocks noChangeArrowheads="1"/>
              </p:cNvSpPr>
              <p:nvPr/>
            </p:nvSpPr>
            <p:spPr bwMode="auto">
              <a:xfrm>
                <a:off x="3718" y="1473"/>
                <a:ext cx="63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&gt; 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endPara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496340" y="2639801"/>
            <a:ext cx="48324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Need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small to get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efficient conversion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Problem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strong dispersion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refractive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index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frequency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visible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near IR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49727"/>
              </p:ext>
            </p:extLst>
          </p:nvPr>
        </p:nvGraphicFramePr>
        <p:xfrm>
          <a:off x="4318336" y="1148056"/>
          <a:ext cx="402748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1815840" imgH="647640" progId="Equation.3">
                  <p:embed/>
                </p:oleObj>
              </mc:Choice>
              <mc:Fallback>
                <p:oleObj name="Equation" r:id="rId5" imgW="18158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336" y="1148056"/>
                        <a:ext cx="4027488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4483" y="3855519"/>
            <a:ext cx="66367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[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)-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0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because of dispersion 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P IconicSymbolsA"/>
              </a:rPr>
              <a:t>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  <a:sym typeface="WP IconicSymbolsA"/>
              </a:rPr>
              <a:t>linear optics problem</a:t>
            </a: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460858" y="4315864"/>
            <a:ext cx="4106863" cy="2314575"/>
            <a:chOff x="163" y="1143"/>
            <a:chExt cx="2587" cy="1458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V="1">
              <a:off x="566" y="1143"/>
              <a:ext cx="0" cy="1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rot="16200000" flipH="1">
              <a:off x="1651" y="1296"/>
              <a:ext cx="0" cy="2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63" y="1521"/>
              <a:ext cx="4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)</a:t>
              </a:r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 rot="-5400000" flipH="1" flipV="1">
              <a:off x="1188" y="623"/>
              <a:ext cx="838" cy="2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434" y="1560"/>
              <a:ext cx="0" cy="8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295" y="1562"/>
              <a:ext cx="0" cy="8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323" y="2338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120" y="2351"/>
              <a:ext cx="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465" y="1200"/>
              <a:ext cx="276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223358" y="4314277"/>
            <a:ext cx="3320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800">
                <a:latin typeface="Times New Roman" pitchFamily="18" charset="0"/>
                <a:cs typeface="Times New Roman" pitchFamily="18" charset="0"/>
              </a:rPr>
              <a:t>Solutions:</a:t>
            </a:r>
          </a:p>
          <a:p>
            <a:pPr marL="342900" indent="-342900">
              <a:buFontTx/>
              <a:buAutoNum type="arabicPeriod"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Birefringent media</a:t>
            </a:r>
          </a:p>
          <a:p>
            <a:pPr marL="342900" indent="-342900">
              <a:buFontTx/>
              <a:buAutoNum type="arabicPeriod"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Quasi-phase-matching (QPM)</a:t>
            </a:r>
          </a:p>
          <a:p>
            <a:pPr marL="342900" indent="-342900">
              <a:buFontTx/>
              <a:buAutoNum type="arabicPeriod"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Waveguide solutions</a:t>
            </a:r>
          </a:p>
        </p:txBody>
      </p:sp>
    </p:spTree>
    <p:extLst>
      <p:ext uri="{BB962C8B-B14F-4D97-AF65-F5344CB8AC3E}">
        <p14:creationId xmlns:p14="http://schemas.microsoft.com/office/powerpoint/2010/main" val="22994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14402" y="2218581"/>
            <a:ext cx="333456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Non-collinear Phase-Matching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2741038"/>
            <a:ext cx="9124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have discussed only collinear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wavevector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matching. However,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clearly it is possible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extend the wavelength range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birefringent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phase-matching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tilting the beams. 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2794626" y="6362144"/>
            <a:ext cx="3535562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Biggest disadvantage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Walk-off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7" y="4937464"/>
            <a:ext cx="3493264" cy="815004"/>
            <a:chOff x="5929848" y="3835834"/>
            <a:chExt cx="3493264" cy="1257273"/>
          </a:xfrm>
        </p:grpSpPr>
        <p:sp>
          <p:nvSpPr>
            <p:cNvPr id="16" name="Flowchart: Decision 15"/>
            <p:cNvSpPr/>
            <p:nvPr/>
          </p:nvSpPr>
          <p:spPr>
            <a:xfrm>
              <a:off x="6371302" y="4459894"/>
              <a:ext cx="2448233" cy="633213"/>
            </a:xfrm>
            <a:prstGeom prst="flowChartDecision">
              <a:avLst/>
            </a:prstGeom>
            <a:gradFill>
              <a:gsLst>
                <a:gs pos="0">
                  <a:srgbClr val="005DA2">
                    <a:alpha val="20000"/>
                  </a:srgb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848" y="3835834"/>
              <a:ext cx="3493264" cy="617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Interaction limited to this region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83314"/>
              </p:ext>
            </p:extLst>
          </p:nvPr>
        </p:nvGraphicFramePr>
        <p:xfrm>
          <a:off x="-130" y="187325"/>
          <a:ext cx="89344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4" imgW="5524200" imgH="685800" progId="Equation.3">
                  <p:embed/>
                </p:oleObj>
              </mc:Choice>
              <mc:Fallback>
                <p:oleObj name="Equation" r:id="rId4" imgW="5524200" imgH="685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0" y="187325"/>
                        <a:ext cx="89344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54024"/>
              </p:ext>
            </p:extLst>
          </p:nvPr>
        </p:nvGraphicFramePr>
        <p:xfrm>
          <a:off x="3977557" y="447509"/>
          <a:ext cx="3878449" cy="81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6" imgW="2324100" imgH="520700" progId="Equation.3">
                  <p:embed/>
                </p:oleObj>
              </mc:Choice>
              <mc:Fallback>
                <p:oleObj name="Equation" r:id="rId6" imgW="2324100" imgH="520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557" y="447509"/>
                        <a:ext cx="3878449" cy="817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81" y="3847231"/>
            <a:ext cx="4523362" cy="218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3" y="3484847"/>
            <a:ext cx="2381723" cy="11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5583677" y="817123"/>
            <a:ext cx="1867710" cy="5252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70842" y="405321"/>
            <a:ext cx="382621" cy="3307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288" y="1585609"/>
            <a:ext cx="824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Small birefringence is an advantage in maintaining a useful angular bandwidth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2935971" y="170369"/>
            <a:ext cx="3271839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Quasi-Phase-Matching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2670"/>
              </p:ext>
            </p:extLst>
          </p:nvPr>
        </p:nvGraphicFramePr>
        <p:xfrm>
          <a:off x="5097294" y="3360276"/>
          <a:ext cx="4046706" cy="335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Document" r:id="rId4" imgW="5935680" imgH="7597080" progId="">
                  <p:embed/>
                </p:oleObj>
              </mc:Choice>
              <mc:Fallback>
                <p:oleObj name="Document" r:id="rId4" imgW="5935680" imgH="7597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85" t="61122" r="34583"/>
                      <a:stretch>
                        <a:fillRect/>
                      </a:stretch>
                    </p:blipFill>
                    <p:spPr bwMode="auto">
                      <a:xfrm>
                        <a:off x="5097294" y="3360276"/>
                        <a:ext cx="4046706" cy="3353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84533" y="5264874"/>
            <a:ext cx="4167585" cy="3795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–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44"/>
          <p:cNvSpPr txBox="1">
            <a:spLocks noChangeArrowheads="1"/>
          </p:cNvSpPr>
          <p:nvPr/>
        </p:nvSpPr>
        <p:spPr bwMode="auto">
          <a:xfrm>
            <a:off x="111125" y="632163"/>
            <a:ext cx="8281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direction of         is periodically reversed along a ferroelectric crystal</a:t>
            </a:r>
          </a:p>
        </p:txBody>
      </p:sp>
      <p:graphicFrame>
        <p:nvGraphicFramePr>
          <p:cNvPr id="1536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621609"/>
              </p:ext>
            </p:extLst>
          </p:nvPr>
        </p:nvGraphicFramePr>
        <p:xfrm>
          <a:off x="1455571" y="589522"/>
          <a:ext cx="467686" cy="48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tion" r:id="rId6" imgW="304560" imgH="317160" progId="Equation.3">
                  <p:embed/>
                </p:oleObj>
              </mc:Choice>
              <mc:Fallback>
                <p:oleObj name="Equation" r:id="rId6" imgW="304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1" y="589522"/>
                        <a:ext cx="467686" cy="4863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Text Box 4"/>
          <p:cNvSpPr txBox="1">
            <a:spLocks noChangeArrowheads="1"/>
          </p:cNvSpPr>
          <p:nvPr/>
        </p:nvSpPr>
        <p:spPr bwMode="auto">
          <a:xfrm>
            <a:off x="0" y="1092538"/>
            <a:ext cx="378301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Periodically poled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LiNbO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(PPLN):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7" name="Group 56"/>
          <p:cNvGrpSpPr>
            <a:grpSpLocks/>
          </p:cNvGrpSpPr>
          <p:nvPr/>
        </p:nvGrpSpPr>
        <p:grpSpPr bwMode="auto">
          <a:xfrm>
            <a:off x="205581" y="1376700"/>
            <a:ext cx="3371851" cy="1146175"/>
            <a:chOff x="457" y="1251"/>
            <a:chExt cx="2124" cy="722"/>
          </a:xfrm>
        </p:grpSpPr>
        <p:grpSp>
          <p:nvGrpSpPr>
            <p:cNvPr id="15378" name="Group 49"/>
            <p:cNvGrpSpPr>
              <a:grpSpLocks/>
            </p:cNvGrpSpPr>
            <p:nvPr/>
          </p:nvGrpSpPr>
          <p:grpSpPr bwMode="auto">
            <a:xfrm>
              <a:off x="457" y="1251"/>
              <a:ext cx="1632" cy="700"/>
              <a:chOff x="457" y="1251"/>
              <a:chExt cx="1632" cy="700"/>
            </a:xfrm>
          </p:grpSpPr>
          <p:grpSp>
            <p:nvGrpSpPr>
              <p:cNvPr id="15383" name="Group 6"/>
              <p:cNvGrpSpPr>
                <a:grpSpLocks/>
              </p:cNvGrpSpPr>
              <p:nvPr/>
            </p:nvGrpSpPr>
            <p:grpSpPr bwMode="auto">
              <a:xfrm>
                <a:off x="457" y="1519"/>
                <a:ext cx="1632" cy="432"/>
                <a:chOff x="3216" y="1296"/>
                <a:chExt cx="1632" cy="432"/>
              </a:xfrm>
            </p:grpSpPr>
            <p:sp>
              <p:nvSpPr>
                <p:cNvPr id="15386" name="Rectangle 7"/>
                <p:cNvSpPr>
                  <a:spLocks noChangeArrowheads="1"/>
                </p:cNvSpPr>
                <p:nvPr/>
              </p:nvSpPr>
              <p:spPr bwMode="auto">
                <a:xfrm>
                  <a:off x="3216" y="1296"/>
                  <a:ext cx="16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87" name="Line 8"/>
                <p:cNvSpPr>
                  <a:spLocks noChangeShapeType="1"/>
                </p:cNvSpPr>
                <p:nvPr/>
              </p:nvSpPr>
              <p:spPr bwMode="auto">
                <a:xfrm>
                  <a:off x="3456" y="1296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88" name="Line 9"/>
                <p:cNvSpPr>
                  <a:spLocks noChangeShapeType="1"/>
                </p:cNvSpPr>
                <p:nvPr/>
              </p:nvSpPr>
              <p:spPr bwMode="auto">
                <a:xfrm>
                  <a:off x="3648" y="1296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89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1296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0" name="Line 11"/>
                <p:cNvSpPr>
                  <a:spLocks noChangeShapeType="1"/>
                </p:cNvSpPr>
                <p:nvPr/>
              </p:nvSpPr>
              <p:spPr bwMode="auto">
                <a:xfrm>
                  <a:off x="4128" y="1296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1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2" name="Line 13"/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3" name="Line 14"/>
                <p:cNvSpPr>
                  <a:spLocks noChangeShapeType="1"/>
                </p:cNvSpPr>
                <p:nvPr/>
              </p:nvSpPr>
              <p:spPr bwMode="auto">
                <a:xfrm>
                  <a:off x="3360" y="134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4" name="Line 15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5" name="Line 16"/>
                <p:cNvSpPr>
                  <a:spLocks noChangeShapeType="1"/>
                </p:cNvSpPr>
                <p:nvPr/>
              </p:nvSpPr>
              <p:spPr bwMode="auto">
                <a:xfrm>
                  <a:off x="4224" y="139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6" name="Line 17"/>
                <p:cNvSpPr>
                  <a:spLocks noChangeShapeType="1"/>
                </p:cNvSpPr>
                <p:nvPr/>
              </p:nvSpPr>
              <p:spPr bwMode="auto">
                <a:xfrm>
                  <a:off x="4752" y="139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512" y="139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032" y="139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9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552" y="134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>
                <a:off x="913" y="145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85" name="Text Box 25"/>
              <p:cNvSpPr txBox="1">
                <a:spLocks noChangeArrowheads="1"/>
              </p:cNvSpPr>
              <p:nvPr/>
            </p:nvSpPr>
            <p:spPr bwMode="auto">
              <a:xfrm>
                <a:off x="1078" y="1251"/>
                <a:ext cx="2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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2211" y="1393"/>
              <a:ext cx="0" cy="3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 rot="5400000">
              <a:off x="2389" y="1583"/>
              <a:ext cx="0" cy="3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1" name="Text Box 54"/>
            <p:cNvSpPr txBox="1">
              <a:spLocks noChangeArrowheads="1"/>
            </p:cNvSpPr>
            <p:nvPr/>
          </p:nvSpPr>
          <p:spPr bwMode="auto">
            <a:xfrm>
              <a:off x="2393" y="1721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5382" name="Text Box 55"/>
            <p:cNvSpPr txBox="1">
              <a:spLocks noChangeArrowheads="1"/>
            </p:cNvSpPr>
            <p:nvPr/>
          </p:nvSpPr>
          <p:spPr bwMode="auto">
            <a:xfrm>
              <a:off x="2234" y="1324"/>
              <a:ext cx="1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74369" y="2649235"/>
            <a:ext cx="3117850" cy="1036637"/>
            <a:chOff x="121" y="2270"/>
            <a:chExt cx="1964" cy="653"/>
          </a:xfrm>
        </p:grpSpPr>
        <p:graphicFrame>
          <p:nvGraphicFramePr>
            <p:cNvPr id="15365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128"/>
                </p:ext>
              </p:extLst>
            </p:nvPr>
          </p:nvGraphicFramePr>
          <p:xfrm>
            <a:off x="121" y="2270"/>
            <a:ext cx="1964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8" name="Equation" r:id="rId8" imgW="2120760" imgH="482400" progId="Equation.3">
                    <p:embed/>
                  </p:oleObj>
                </mc:Choice>
                <mc:Fallback>
                  <p:oleObj name="Equation" r:id="rId8" imgW="212076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" y="2270"/>
                          <a:ext cx="1964" cy="4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Text Box 57"/>
            <p:cNvSpPr txBox="1">
              <a:spLocks noChangeArrowheads="1"/>
            </p:cNvSpPr>
            <p:nvPr/>
          </p:nvSpPr>
          <p:spPr bwMode="auto">
            <a:xfrm>
              <a:off x="465" y="2690"/>
              <a:ext cx="14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’th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Fourier component</a:t>
              </a:r>
            </a:p>
          </p:txBody>
        </p:sp>
        <p:sp>
          <p:nvSpPr>
            <p:cNvPr id="15374" name="Line 58"/>
            <p:cNvSpPr>
              <a:spLocks noChangeShapeType="1"/>
            </p:cNvSpPr>
            <p:nvPr/>
          </p:nvSpPr>
          <p:spPr bwMode="auto">
            <a:xfrm flipV="1">
              <a:off x="1263" y="2576"/>
              <a:ext cx="0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897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96772"/>
              </p:ext>
            </p:extLst>
          </p:nvPr>
        </p:nvGraphicFramePr>
        <p:xfrm>
          <a:off x="320675" y="3856038"/>
          <a:ext cx="41910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10" imgW="2908080" imgH="838080" progId="Equation.3">
                  <p:embed/>
                </p:oleObj>
              </mc:Choice>
              <mc:Fallback>
                <p:oleObj name="Equation" r:id="rId10" imgW="2908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856038"/>
                        <a:ext cx="4191000" cy="1201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111125" y="5977499"/>
            <a:ext cx="4043094" cy="7078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P IconicSymbolsA"/>
              </a:rPr>
              <a:t> Change phase-matching condition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P IconicSymbolsA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P IconicSymbolsA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P IconicSymbolsA"/>
              </a:rPr>
              <a:t>manufacturing different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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08" y="1292563"/>
            <a:ext cx="4279038" cy="21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7771184" y="1416685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&gt;0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5866454" y="986505"/>
            <a:ext cx="2999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the “mark-space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ratio”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147913"/>
              </p:ext>
            </p:extLst>
          </p:nvPr>
        </p:nvGraphicFramePr>
        <p:xfrm>
          <a:off x="3172565" y="5357813"/>
          <a:ext cx="1000973" cy="25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13" imgW="698400" imgH="177480" progId="Equation.3">
                  <p:embed/>
                </p:oleObj>
              </mc:Choice>
              <mc:Fallback>
                <p:oleObj name="Equation" r:id="rId13" imgW="6984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72565" y="5357813"/>
                        <a:ext cx="1000973" cy="255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5646" y="309905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PPLN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034628" y="695458"/>
            <a:ext cx="4960938" cy="1258888"/>
            <a:chOff x="1243" y="3348"/>
            <a:chExt cx="3125" cy="79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259" y="3348"/>
              <a:ext cx="3109" cy="315"/>
              <a:chOff x="1440" y="3552"/>
              <a:chExt cx="3109" cy="315"/>
            </a:xfrm>
          </p:grpSpPr>
          <p:sp>
            <p:nvSpPr>
              <p:cNvPr id="16421" name="Text Box 4"/>
              <p:cNvSpPr txBox="1">
                <a:spLocks noChangeArrowheads="1"/>
              </p:cNvSpPr>
              <p:nvPr/>
            </p:nvSpPr>
            <p:spPr bwMode="auto">
              <a:xfrm>
                <a:off x="1440" y="3576"/>
                <a:ext cx="205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 – perfect phase match with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graphicFrame>
            <p:nvGraphicFramePr>
              <p:cNvPr id="1639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8221598"/>
                  </p:ext>
                </p:extLst>
              </p:nvPr>
            </p:nvGraphicFramePr>
            <p:xfrm>
              <a:off x="3376" y="3552"/>
              <a:ext cx="1173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51" name="Equation" r:id="rId4" imgW="965160" imgH="241200" progId="Equation.3">
                      <p:embed/>
                    </p:oleObj>
                  </mc:Choice>
                  <mc:Fallback>
                    <p:oleObj name="Equation" r:id="rId4" imgW="9651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6" y="3552"/>
                            <a:ext cx="1173" cy="2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18" name="Text Box 6"/>
            <p:cNvSpPr txBox="1">
              <a:spLocks noChangeArrowheads="1"/>
            </p:cNvSpPr>
            <p:nvPr/>
          </p:nvSpPr>
          <p:spPr bwMode="auto">
            <a:xfrm>
              <a:off x="1249" y="3641"/>
              <a:ext cx="1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B – QPM with p=1</a:t>
              </a: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243" y="3889"/>
              <a:ext cx="928" cy="252"/>
              <a:chOff x="3408" y="3899"/>
              <a:chExt cx="928" cy="252"/>
            </a:xfrm>
          </p:grpSpPr>
          <p:sp>
            <p:nvSpPr>
              <p:cNvPr id="16420" name="Text Box 8"/>
              <p:cNvSpPr txBox="1">
                <a:spLocks noChangeArrowheads="1"/>
              </p:cNvSpPr>
              <p:nvPr/>
            </p:nvSpPr>
            <p:spPr bwMode="auto">
              <a:xfrm>
                <a:off x="3408" y="3899"/>
                <a:ext cx="35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 - </a:t>
                </a:r>
              </a:p>
            </p:txBody>
          </p:sp>
          <p:graphicFrame>
            <p:nvGraphicFramePr>
              <p:cNvPr id="16391" name="Object 9"/>
              <p:cNvGraphicFramePr>
                <a:graphicFrameLocks noChangeAspect="1"/>
              </p:cNvGraphicFramePr>
              <p:nvPr/>
            </p:nvGraphicFramePr>
            <p:xfrm>
              <a:off x="3766" y="3916"/>
              <a:ext cx="570" cy="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52" name="Equation" r:id="rId6" imgW="444240" imgH="177480" progId="Equation.3">
                      <p:embed/>
                    </p:oleObj>
                  </mc:Choice>
                  <mc:Fallback>
                    <p:oleObj name="Equation" r:id="rId6" imgW="44424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6" y="3916"/>
                            <a:ext cx="570" cy="2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45" y="1993388"/>
            <a:ext cx="5429655" cy="393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838528" y="210900"/>
            <a:ext cx="5449272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Quasi-Phase-Matching: Properties (1)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022769"/>
              </p:ext>
            </p:extLst>
          </p:nvPr>
        </p:nvGraphicFramePr>
        <p:xfrm>
          <a:off x="530225" y="5984875"/>
          <a:ext cx="75279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9" imgW="4457520" imgH="444240" progId="Equation.3">
                  <p:embed/>
                </p:oleObj>
              </mc:Choice>
              <mc:Fallback>
                <p:oleObj name="Equation" r:id="rId9" imgW="4457520" imgH="4442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984875"/>
                        <a:ext cx="7527925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 55"/>
          <p:cNvSpPr/>
          <p:nvPr/>
        </p:nvSpPr>
        <p:spPr>
          <a:xfrm>
            <a:off x="2676727" y="6118695"/>
            <a:ext cx="3928353" cy="60311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8328" y="964539"/>
            <a:ext cx="3581400" cy="3962918"/>
            <a:chOff x="238328" y="964539"/>
            <a:chExt cx="3581400" cy="3962918"/>
          </a:xfrm>
        </p:grpSpPr>
        <p:grpSp>
          <p:nvGrpSpPr>
            <p:cNvPr id="13" name="Group 12"/>
            <p:cNvGrpSpPr/>
            <p:nvPr/>
          </p:nvGrpSpPr>
          <p:grpSpPr>
            <a:xfrm>
              <a:off x="238328" y="1504953"/>
              <a:ext cx="3581400" cy="2457450"/>
              <a:chOff x="9728" y="0"/>
              <a:chExt cx="3581400" cy="2457450"/>
            </a:xfrm>
          </p:grpSpPr>
          <p:sp>
            <p:nvSpPr>
              <p:cNvPr id="16406" name="Oval 18"/>
              <p:cNvSpPr>
                <a:spLocks noChangeArrowheads="1"/>
              </p:cNvSpPr>
              <p:nvPr/>
            </p:nvSpPr>
            <p:spPr bwMode="auto">
              <a:xfrm>
                <a:off x="9728" y="304800"/>
                <a:ext cx="2743200" cy="1828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Text Box 20"/>
              <p:cNvSpPr txBox="1">
                <a:spLocks noChangeArrowheads="1"/>
              </p:cNvSpPr>
              <p:nvPr/>
            </p:nvSpPr>
            <p:spPr bwMode="auto">
              <a:xfrm>
                <a:off x="924128" y="533400"/>
                <a:ext cx="990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sym typeface="Symbol" pitchFamily="18" charset="2"/>
                  </a:rPr>
                  <a:t>c/</a:t>
                </a:r>
                <a:r>
                  <a:rPr lang="en-US" b="1" i="1" dirty="0">
                    <a:latin typeface="Times New Roman" pitchFamily="18" charset="0"/>
                    <a:sym typeface="Symbol" pitchFamily="18" charset="2"/>
                  </a:rPr>
                  <a:t></a:t>
                </a:r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228928" y="990600"/>
                <a:ext cx="358775" cy="366713"/>
                <a:chOff x="4176" y="3168"/>
                <a:chExt cx="226" cy="231"/>
              </a:xfrm>
            </p:grpSpPr>
            <p:sp>
              <p:nvSpPr>
                <p:cNvPr id="164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176" y="3168"/>
                  <a:ext cx="2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FF0000"/>
                      </a:solidFill>
                      <a:sym typeface="WP IconicSymbolsA"/>
                    </a:rPr>
                    <a:t></a:t>
                  </a:r>
                </a:p>
              </p:txBody>
            </p:sp>
            <p:sp>
              <p:nvSpPr>
                <p:cNvPr id="1641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4224" y="321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Line 24"/>
                <p:cNvSpPr>
                  <a:spLocks noChangeShapeType="1"/>
                </p:cNvSpPr>
                <p:nvPr/>
              </p:nvSpPr>
              <p:spPr bwMode="auto">
                <a:xfrm>
                  <a:off x="4224" y="321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1609928" y="1066800"/>
                <a:ext cx="228600" cy="228600"/>
                <a:chOff x="4608" y="3216"/>
                <a:chExt cx="144" cy="144"/>
              </a:xfrm>
            </p:grpSpPr>
            <p:sp>
              <p:nvSpPr>
                <p:cNvPr id="1641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608" y="321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Line 27"/>
                <p:cNvSpPr>
                  <a:spLocks noChangeShapeType="1"/>
                </p:cNvSpPr>
                <p:nvPr/>
              </p:nvSpPr>
              <p:spPr bwMode="auto">
                <a:xfrm>
                  <a:off x="4608" y="321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1" name="Line 28"/>
              <p:cNvSpPr>
                <a:spLocks noChangeShapeType="1"/>
              </p:cNvSpPr>
              <p:nvPr/>
            </p:nvSpPr>
            <p:spPr bwMode="auto">
              <a:xfrm>
                <a:off x="1394976" y="9906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9728" y="0"/>
                <a:ext cx="3581400" cy="2457450"/>
                <a:chOff x="96" y="2448"/>
                <a:chExt cx="2256" cy="1548"/>
              </a:xfrm>
            </p:grpSpPr>
            <p:sp>
              <p:nvSpPr>
                <p:cNvPr id="16400" name="Oval 30"/>
                <p:cNvSpPr>
                  <a:spLocks noChangeArrowheads="1"/>
                </p:cNvSpPr>
                <p:nvPr/>
              </p:nvSpPr>
              <p:spPr bwMode="auto">
                <a:xfrm>
                  <a:off x="96" y="2448"/>
                  <a:ext cx="1728" cy="1536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1" name="Oval 31"/>
                <p:cNvSpPr>
                  <a:spLocks noChangeArrowheads="1"/>
                </p:cNvSpPr>
                <p:nvPr/>
              </p:nvSpPr>
              <p:spPr bwMode="auto">
                <a:xfrm>
                  <a:off x="336" y="2640"/>
                  <a:ext cx="1296" cy="1152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88" y="3744"/>
                  <a:ext cx="50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0000FF"/>
                      </a:solidFill>
                      <a:latin typeface="Times New Roman" pitchFamily="18" charset="0"/>
                    </a:rPr>
                    <a:t>n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itchFamily="18" charset="0"/>
                    </a:rPr>
                    <a:t>(2</a:t>
                  </a:r>
                  <a:r>
                    <a:rPr lang="en-US" sz="2000" b="1" i="1" dirty="0">
                      <a:solidFill>
                        <a:srgbClr val="0000FF"/>
                      </a:solidFill>
                      <a:latin typeface="Times New Roman" pitchFamily="18" charset="0"/>
                      <a:sym typeface="Symbol" pitchFamily="18" charset="2"/>
                    </a:rPr>
                    <a:t></a:t>
                  </a:r>
                  <a:r>
                    <a:rPr lang="en-US" sz="2000" b="1" dirty="0">
                      <a:solidFill>
                        <a:srgbClr val="0000FF"/>
                      </a:solidFill>
                      <a:latin typeface="Times New Roman" pitchFamily="18" charset="0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1640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76" y="3705"/>
                  <a:ext cx="42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n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(</a:t>
                  </a:r>
                  <a:r>
                    <a:rPr lang="en-US" sz="2000" b="1" i="1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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16404" name="Line 34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044" y="3187"/>
                  <a:ext cx="18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998053" y="1055427"/>
                <a:ext cx="228600" cy="228600"/>
                <a:chOff x="4608" y="3216"/>
                <a:chExt cx="144" cy="144"/>
              </a:xfrm>
            </p:grpSpPr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608" y="321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auto">
                <a:xfrm>
                  <a:off x="4608" y="321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 flipH="1">
                <a:off x="974170" y="992875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38328" y="4219571"/>
              <a:ext cx="2948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 modified form of</a:t>
              </a:r>
            </a:p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“non-critical” phase-match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rot="16200000">
              <a:off x="1268886" y="1383639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1843290" y="995683"/>
              <a:ext cx="2744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</a:rPr>
                <a:t>z</a:t>
              </a:r>
              <a:endParaRPr lang="en-US" i="1" dirty="0">
                <a:latin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5453054"/>
                </p:ext>
              </p:extLst>
            </p:nvPr>
          </p:nvGraphicFramePr>
          <p:xfrm>
            <a:off x="1336879" y="984389"/>
            <a:ext cx="295532" cy="394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4" name="Equation" r:id="rId11" imgW="152280" imgH="203040" progId="Equation.3">
                    <p:embed/>
                  </p:oleObj>
                </mc:Choice>
                <mc:Fallback>
                  <p:oleObj name="Equation" r:id="rId11" imgW="1522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36879" y="984389"/>
                          <a:ext cx="295532" cy="3940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422341"/>
                </p:ext>
              </p:extLst>
            </p:nvPr>
          </p:nvGraphicFramePr>
          <p:xfrm>
            <a:off x="3394279" y="2119538"/>
            <a:ext cx="320066" cy="490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5" name="Equation" r:id="rId13" imgW="139680" imgH="215640" progId="Equation.3">
                    <p:embed/>
                  </p:oleObj>
                </mc:Choice>
                <mc:Fallback>
                  <p:oleObj name="Equation" r:id="rId13" imgW="13968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4279" y="2119538"/>
                          <a:ext cx="320066" cy="490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089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73576" y="671930"/>
            <a:ext cx="6391493" cy="1189746"/>
            <a:chOff x="-792095" y="2809597"/>
            <a:chExt cx="6391493" cy="1189746"/>
          </a:xfrm>
        </p:grpSpPr>
        <p:graphicFrame>
          <p:nvGraphicFramePr>
            <p:cNvPr id="1741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6224531"/>
                </p:ext>
              </p:extLst>
            </p:nvPr>
          </p:nvGraphicFramePr>
          <p:xfrm>
            <a:off x="-792095" y="3325210"/>
            <a:ext cx="6255241" cy="674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71" name="Equation" r:id="rId4" imgW="3886200" imgH="419040" progId="Equation.3">
                    <p:embed/>
                  </p:oleObj>
                </mc:Choice>
                <mc:Fallback>
                  <p:oleObj name="Equation" r:id="rId4" imgW="38862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92095" y="3325210"/>
                          <a:ext cx="6255241" cy="67413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36" name="Group 30"/>
            <p:cNvGrpSpPr>
              <a:grpSpLocks/>
            </p:cNvGrpSpPr>
            <p:nvPr/>
          </p:nvGrpSpPr>
          <p:grpSpPr bwMode="auto">
            <a:xfrm>
              <a:off x="-792095" y="2809597"/>
              <a:ext cx="6391493" cy="727353"/>
              <a:chOff x="-792095" y="2809597"/>
              <a:chExt cx="6391493" cy="727353"/>
            </a:xfrm>
          </p:grpSpPr>
          <p:graphicFrame>
            <p:nvGraphicFramePr>
              <p:cNvPr id="17416" name="Object 24"/>
              <p:cNvGraphicFramePr>
                <a:graphicFrameLocks noChangeAspect="1"/>
              </p:cNvGraphicFramePr>
              <p:nvPr/>
            </p:nvGraphicFramePr>
            <p:xfrm>
              <a:off x="4514851" y="3321050"/>
              <a:ext cx="1143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72" name="Equation" r:id="rId6" imgW="114120" imgH="215640" progId="Equation.3">
                      <p:embed/>
                    </p:oleObj>
                  </mc:Choice>
                  <mc:Fallback>
                    <p:oleObj name="Equation" r:id="rId6" imgW="1141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4851" y="3321050"/>
                            <a:ext cx="114300" cy="215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37" name="Text Box 30"/>
              <p:cNvSpPr txBox="1">
                <a:spLocks noChangeArrowheads="1"/>
              </p:cNvSpPr>
              <p:nvPr/>
            </p:nvSpPr>
            <p:spPr bwMode="auto">
              <a:xfrm>
                <a:off x="-792095" y="2867025"/>
                <a:ext cx="63914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relative strengths of the Fourier components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depend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graphicFrame>
            <p:nvGraphicFramePr>
              <p:cNvPr id="17417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4886975"/>
                  </p:ext>
                </p:extLst>
              </p:nvPr>
            </p:nvGraphicFramePr>
            <p:xfrm>
              <a:off x="3782013" y="2809597"/>
              <a:ext cx="506413" cy="484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73" name="Equation" r:id="rId8" imgW="304560" imgH="291960" progId="Equation.3">
                      <p:embed/>
                    </p:oleObj>
                  </mc:Choice>
                  <mc:Fallback>
                    <p:oleObj name="Equation" r:id="rId8" imgW="30456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2013" y="2809597"/>
                            <a:ext cx="506413" cy="4841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" name="Group 1"/>
          <p:cNvGrpSpPr/>
          <p:nvPr/>
        </p:nvGrpSpPr>
        <p:grpSpPr>
          <a:xfrm>
            <a:off x="433506" y="1949380"/>
            <a:ext cx="6945314" cy="1749480"/>
            <a:chOff x="423188" y="2070048"/>
            <a:chExt cx="6945314" cy="1749480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474455" y="2070048"/>
              <a:ext cx="2737939" cy="3795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b="1" i="1" dirty="0">
                  <a:solidFill>
                    <a:srgbClr val="FF505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–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400" i="1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+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pK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3188" y="2449512"/>
              <a:ext cx="6945314" cy="1370016"/>
              <a:chOff x="608013" y="1751013"/>
              <a:chExt cx="6945314" cy="1370016"/>
            </a:xfrm>
          </p:grpSpPr>
          <p:grpSp>
            <p:nvGrpSpPr>
              <p:cNvPr id="34" name="Group 23"/>
              <p:cNvGrpSpPr>
                <a:grpSpLocks/>
              </p:cNvGrpSpPr>
              <p:nvPr/>
            </p:nvGrpSpPr>
            <p:grpSpPr bwMode="auto">
              <a:xfrm>
                <a:off x="663575" y="1751013"/>
                <a:ext cx="6607176" cy="404812"/>
                <a:chOff x="418" y="1103"/>
                <a:chExt cx="4162" cy="255"/>
              </a:xfrm>
            </p:grpSpPr>
            <p:sp>
              <p:nvSpPr>
                <p:cNvPr id="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86" y="1103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36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17178275"/>
                    </p:ext>
                  </p:extLst>
                </p:nvPr>
              </p:nvGraphicFramePr>
              <p:xfrm>
                <a:off x="418" y="1125"/>
                <a:ext cx="384" cy="2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974" name="Equation" r:id="rId10" imgW="368280" imgH="203040" progId="Equation.3">
                        <p:embed/>
                      </p:oleObj>
                    </mc:Choice>
                    <mc:Fallback>
                      <p:oleObj name="Equation" r:id="rId10" imgW="3682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8" y="1125"/>
                              <a:ext cx="384" cy="212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577" y="1119"/>
                  <a:ext cx="113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 Not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useful since </a:t>
                  </a:r>
                </a:p>
              </p:txBody>
            </p:sp>
            <p:graphicFrame>
              <p:nvGraphicFramePr>
                <p:cNvPr id="38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1364806"/>
                    </p:ext>
                  </p:extLst>
                </p:nvPr>
              </p:nvGraphicFramePr>
              <p:xfrm>
                <a:off x="3623" y="1137"/>
                <a:ext cx="957" cy="2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975" name="Equation" r:id="rId12" imgW="990360" imgH="228600" progId="Equation.3">
                        <p:embed/>
                      </p:oleObj>
                    </mc:Choice>
                    <mc:Fallback>
                      <p:oleObj name="Equation" r:id="rId12" imgW="9903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23" y="1137"/>
                              <a:ext cx="957" cy="221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9" name="Group 24"/>
              <p:cNvGrpSpPr>
                <a:grpSpLocks/>
              </p:cNvGrpSpPr>
              <p:nvPr/>
            </p:nvGrpSpPr>
            <p:grpSpPr bwMode="auto">
              <a:xfrm>
                <a:off x="608013" y="2235200"/>
                <a:ext cx="6945314" cy="381000"/>
                <a:chOff x="346" y="1408"/>
                <a:chExt cx="4375" cy="240"/>
              </a:xfrm>
            </p:grpSpPr>
            <p:graphicFrame>
              <p:nvGraphicFramePr>
                <p:cNvPr id="4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6184633"/>
                    </p:ext>
                  </p:extLst>
                </p:nvPr>
              </p:nvGraphicFramePr>
              <p:xfrm>
                <a:off x="346" y="1409"/>
                <a:ext cx="1946" cy="2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976" name="Equation" r:id="rId14" imgW="1904760" imgH="228600" progId="Equation.3">
                        <p:embed/>
                      </p:oleObj>
                    </mc:Choice>
                    <mc:Fallback>
                      <p:oleObj name="Equation" r:id="rId14" imgW="19047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6" y="1409"/>
                              <a:ext cx="1946" cy="234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558" y="1408"/>
                  <a:ext cx="12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Not useful because </a:t>
                  </a:r>
                </a:p>
              </p:txBody>
            </p:sp>
            <p:graphicFrame>
              <p:nvGraphicFramePr>
                <p:cNvPr id="42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4986806"/>
                    </p:ext>
                  </p:extLst>
                </p:nvPr>
              </p:nvGraphicFramePr>
              <p:xfrm>
                <a:off x="3726" y="1418"/>
                <a:ext cx="995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977" name="Equation" r:id="rId16" imgW="990360" imgH="228600" progId="Equation.3">
                        <p:embed/>
                      </p:oleObj>
                    </mc:Choice>
                    <mc:Fallback>
                      <p:oleObj name="Equation" r:id="rId16" imgW="9903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26" y="1418"/>
                              <a:ext cx="995" cy="230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3" name="Group 25"/>
              <p:cNvGrpSpPr>
                <a:grpSpLocks/>
              </p:cNvGrpSpPr>
              <p:nvPr/>
            </p:nvGrpSpPr>
            <p:grpSpPr bwMode="auto">
              <a:xfrm>
                <a:off x="609600" y="2722566"/>
                <a:ext cx="6189663" cy="398463"/>
                <a:chOff x="384" y="1715"/>
                <a:chExt cx="3899" cy="251"/>
              </a:xfrm>
            </p:grpSpPr>
            <p:graphicFrame>
              <p:nvGraphicFramePr>
                <p:cNvPr id="44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73168951"/>
                    </p:ext>
                  </p:extLst>
                </p:nvPr>
              </p:nvGraphicFramePr>
              <p:xfrm>
                <a:off x="384" y="1715"/>
                <a:ext cx="1938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978" name="Equation" r:id="rId18" imgW="1917360" imgH="228600" progId="Equation.3">
                        <p:embed/>
                      </p:oleObj>
                    </mc:Choice>
                    <mc:Fallback>
                      <p:oleObj name="Equation" r:id="rId18" imgW="19173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4" y="1715"/>
                              <a:ext cx="1938" cy="231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04" y="1733"/>
                  <a:ext cx="167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Phase matching is possible</a:t>
                  </a:r>
                </a:p>
              </p:txBody>
            </p:sp>
          </p:grpSp>
        </p:grpSp>
      </p:grpSp>
      <p:graphicFrame>
        <p:nvGraphicFramePr>
          <p:cNvPr id="4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35846"/>
              </p:ext>
            </p:extLst>
          </p:nvPr>
        </p:nvGraphicFramePr>
        <p:xfrm>
          <a:off x="3008780" y="3939905"/>
          <a:ext cx="3871216" cy="38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" name="Equation" r:id="rId20" imgW="2654280" imgH="266400" progId="Equation.3">
                  <p:embed/>
                </p:oleObj>
              </mc:Choice>
              <mc:Fallback>
                <p:oleObj name="Equation" r:id="rId20" imgW="2654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80" y="3939905"/>
                        <a:ext cx="3871216" cy="388904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41893"/>
              </p:ext>
            </p:extLst>
          </p:nvPr>
        </p:nvGraphicFramePr>
        <p:xfrm>
          <a:off x="465317" y="4873355"/>
          <a:ext cx="42878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" name="Equation" r:id="rId22" imgW="2806560" imgH="393480" progId="Equation.3">
                  <p:embed/>
                </p:oleObj>
              </mc:Choice>
              <mc:Fallback>
                <p:oleObj name="Equation" r:id="rId22" imgW="280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17" y="4873355"/>
                        <a:ext cx="4287838" cy="601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62069"/>
              </p:ext>
            </p:extLst>
          </p:nvPr>
        </p:nvGraphicFramePr>
        <p:xfrm>
          <a:off x="442787" y="5362926"/>
          <a:ext cx="4569669" cy="58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" name="Equation" r:id="rId24" imgW="3073320" imgH="393480" progId="Equation.3">
                  <p:embed/>
                </p:oleObj>
              </mc:Choice>
              <mc:Fallback>
                <p:oleObj name="Equation" r:id="rId24" imgW="3073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7" y="5362926"/>
                        <a:ext cx="4569669" cy="585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217435" y="5948222"/>
            <a:ext cx="7720014" cy="784225"/>
            <a:chOff x="0" y="3595"/>
            <a:chExt cx="4863" cy="494"/>
          </a:xfrm>
        </p:grpSpPr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0" y="3595"/>
              <a:ext cx="38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buFont typeface="Symbol" pitchFamily="18" charset="2"/>
                <a:buChar char="\"/>
              </a:pP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Higher order gratings can be used to extend phase-matching to</a:t>
              </a:r>
            </a:p>
            <a:p>
              <a:pPr>
                <a:lnSpc>
                  <a:spcPct val="125000"/>
                </a:lnSpc>
                <a:buFont typeface="Symbol" pitchFamily="18" charset="2"/>
                <a:buNone/>
              </a:pP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shorter wavelengths, although the nonlinearity does drop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off, </a:t>
              </a:r>
              <a:endPara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5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585457"/>
                </p:ext>
              </p:extLst>
            </p:nvPr>
          </p:nvGraphicFramePr>
          <p:xfrm>
            <a:off x="3726" y="3799"/>
            <a:ext cx="1137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2" name="Equation" r:id="rId26" imgW="1143000" imgH="291960" progId="Equation.3">
                    <p:embed/>
                  </p:oleObj>
                </mc:Choice>
                <mc:Fallback>
                  <p:oleObj name="Equation" r:id="rId26" imgW="1143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6" y="3799"/>
                          <a:ext cx="1137" cy="29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968996" y="165909"/>
            <a:ext cx="5196352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Quasi-Phase-Matching: Properties (2)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43268"/>
              </p:ext>
            </p:extLst>
          </p:nvPr>
        </p:nvGraphicFramePr>
        <p:xfrm>
          <a:off x="484773" y="4426254"/>
          <a:ext cx="39544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" name="Equation" r:id="rId28" imgW="2755800" imgH="393480" progId="Equation.3">
                  <p:embed/>
                </p:oleObj>
              </mc:Choice>
              <mc:Fallback>
                <p:oleObj name="Equation" r:id="rId28" imgW="2755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84773" y="4426254"/>
                        <a:ext cx="3954463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7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 noTextEdit="1"/>
          </p:cNvSpPr>
          <p:nvPr/>
        </p:nvSpPr>
        <p:spPr bwMode="auto">
          <a:xfrm>
            <a:off x="809625" y="1965325"/>
            <a:ext cx="68849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064" name="Picture 128" descr="~AUT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816" y="612842"/>
            <a:ext cx="3585183" cy="62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65" name="Text Box 129"/>
          <p:cNvSpPr txBox="1">
            <a:spLocks noChangeArrowheads="1"/>
          </p:cNvSpPr>
          <p:nvPr/>
        </p:nvSpPr>
        <p:spPr bwMode="auto">
          <a:xfrm>
            <a:off x="0" y="1055688"/>
            <a:ext cx="53996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fundamental and harmonic co-polarized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(2)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eff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 16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pm/V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samples up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cms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long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conversion efficiency  1000%/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(waveguides)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commercially available from many sources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still some damage issues</a:t>
            </a:r>
          </a:p>
        </p:txBody>
      </p:sp>
      <p:sp>
        <p:nvSpPr>
          <p:cNvPr id="40066" name="Text Box 130"/>
          <p:cNvSpPr txBox="1">
            <a:spLocks noChangeArrowheads="1"/>
          </p:cNvSpPr>
          <p:nvPr/>
        </p:nvSpPr>
        <p:spPr bwMode="auto">
          <a:xfrm>
            <a:off x="36513" y="4041775"/>
            <a:ext cx="4089581" cy="17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Right-hand side picture shows blue,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green-yellow and red beams obtained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doubling 0.82, 1.06 and 1.3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m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compact lasers in QPM LiNbO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5043" y="159515"/>
            <a:ext cx="419217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State-of-the-art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QPM LiNbO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1165298" y="122445"/>
            <a:ext cx="6813404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Solutions to Type 1 SHG Coupled Wave Equations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Text Box 19"/>
          <p:cNvSpPr txBox="1">
            <a:spLocks noChangeArrowheads="1"/>
          </p:cNvSpPr>
          <p:nvPr/>
        </p:nvSpPr>
        <p:spPr bwMode="auto">
          <a:xfrm>
            <a:off x="4088389" y="652950"/>
            <a:ext cx="4480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-first assume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negligible fundamental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depletion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valid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10% conversion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6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3384"/>
              </p:ext>
            </p:extLst>
          </p:nvPr>
        </p:nvGraphicFramePr>
        <p:xfrm>
          <a:off x="4187276" y="1258788"/>
          <a:ext cx="4282940" cy="70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4" imgW="2997000" imgH="495000" progId="Equation.3">
                  <p:embed/>
                </p:oleObj>
              </mc:Choice>
              <mc:Fallback>
                <p:oleObj name="Equation" r:id="rId4" imgW="2997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276" y="1258788"/>
                        <a:ext cx="4282940" cy="7088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6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53596"/>
              </p:ext>
            </p:extLst>
          </p:nvPr>
        </p:nvGraphicFramePr>
        <p:xfrm>
          <a:off x="1181100" y="2390775"/>
          <a:ext cx="679760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6" imgW="4673520" imgH="520560" progId="Equation.3">
                  <p:embed/>
                </p:oleObj>
              </mc:Choice>
              <mc:Fallback>
                <p:oleObj name="Equation" r:id="rId6" imgW="4673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390775"/>
                        <a:ext cx="6797602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4136479" y="2022057"/>
            <a:ext cx="4432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E(2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are /2 out of phase at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=0!!!</a:t>
            </a:r>
          </a:p>
        </p:txBody>
      </p:sp>
      <p:sp>
        <p:nvSpPr>
          <p:cNvPr id="1050" name="Text Box 4"/>
          <p:cNvSpPr txBox="1">
            <a:spLocks noChangeArrowheads="1"/>
          </p:cNvSpPr>
          <p:nvPr/>
        </p:nvSpPr>
        <p:spPr bwMode="auto">
          <a:xfrm>
            <a:off x="179956" y="629624"/>
            <a:ext cx="116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e.g. Type 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0968" y="890137"/>
            <a:ext cx="3268663" cy="1428750"/>
            <a:chOff x="1415031" y="772662"/>
            <a:chExt cx="3268663" cy="1428750"/>
          </a:xfrm>
        </p:grpSpPr>
        <p:grpSp>
          <p:nvGrpSpPr>
            <p:cNvPr id="1051" name="Group 5"/>
            <p:cNvGrpSpPr>
              <a:grpSpLocks/>
            </p:cNvGrpSpPr>
            <p:nvPr/>
          </p:nvGrpSpPr>
          <p:grpSpPr bwMode="auto">
            <a:xfrm>
              <a:off x="1415031" y="1744212"/>
              <a:ext cx="1143000" cy="457200"/>
              <a:chOff x="641" y="1242"/>
              <a:chExt cx="4059" cy="2410"/>
            </a:xfrm>
          </p:grpSpPr>
          <p:sp>
            <p:nvSpPr>
              <p:cNvPr id="1064" name="Freeform 6"/>
              <p:cNvSpPr>
                <a:spLocks/>
              </p:cNvSpPr>
              <p:nvPr/>
            </p:nvSpPr>
            <p:spPr bwMode="auto">
              <a:xfrm>
                <a:off x="641" y="1242"/>
                <a:ext cx="2649" cy="2410"/>
              </a:xfrm>
              <a:custGeom>
                <a:avLst/>
                <a:gdLst>
                  <a:gd name="T0" fmla="*/ 12 w 2649"/>
                  <a:gd name="T1" fmla="*/ 1130 h 2410"/>
                  <a:gd name="T2" fmla="*/ 72 w 2649"/>
                  <a:gd name="T3" fmla="*/ 833 h 2410"/>
                  <a:gd name="T4" fmla="*/ 134 w 2649"/>
                  <a:gd name="T5" fmla="*/ 558 h 2410"/>
                  <a:gd name="T6" fmla="*/ 195 w 2649"/>
                  <a:gd name="T7" fmla="*/ 326 h 2410"/>
                  <a:gd name="T8" fmla="*/ 255 w 2649"/>
                  <a:gd name="T9" fmla="*/ 149 h 2410"/>
                  <a:gd name="T10" fmla="*/ 315 w 2649"/>
                  <a:gd name="T11" fmla="*/ 36 h 2410"/>
                  <a:gd name="T12" fmla="*/ 375 w 2649"/>
                  <a:gd name="T13" fmla="*/ 0 h 2410"/>
                  <a:gd name="T14" fmla="*/ 435 w 2649"/>
                  <a:gd name="T15" fmla="*/ 36 h 2410"/>
                  <a:gd name="T16" fmla="*/ 497 w 2649"/>
                  <a:gd name="T17" fmla="*/ 149 h 2410"/>
                  <a:gd name="T18" fmla="*/ 557 w 2649"/>
                  <a:gd name="T19" fmla="*/ 326 h 2410"/>
                  <a:gd name="T20" fmla="*/ 618 w 2649"/>
                  <a:gd name="T21" fmla="*/ 558 h 2410"/>
                  <a:gd name="T22" fmla="*/ 678 w 2649"/>
                  <a:gd name="T23" fmla="*/ 833 h 2410"/>
                  <a:gd name="T24" fmla="*/ 738 w 2649"/>
                  <a:gd name="T25" fmla="*/ 1130 h 2410"/>
                  <a:gd name="T26" fmla="*/ 800 w 2649"/>
                  <a:gd name="T27" fmla="*/ 1431 h 2410"/>
                  <a:gd name="T28" fmla="*/ 860 w 2649"/>
                  <a:gd name="T29" fmla="*/ 1719 h 2410"/>
                  <a:gd name="T30" fmla="*/ 920 w 2649"/>
                  <a:gd name="T31" fmla="*/ 1973 h 2410"/>
                  <a:gd name="T32" fmla="*/ 981 w 2649"/>
                  <a:gd name="T33" fmla="*/ 2180 h 2410"/>
                  <a:gd name="T34" fmla="*/ 1041 w 2649"/>
                  <a:gd name="T35" fmla="*/ 2327 h 2410"/>
                  <a:gd name="T36" fmla="*/ 1101 w 2649"/>
                  <a:gd name="T37" fmla="*/ 2401 h 2410"/>
                  <a:gd name="T38" fmla="*/ 1163 w 2649"/>
                  <a:gd name="T39" fmla="*/ 2401 h 2410"/>
                  <a:gd name="T40" fmla="*/ 1223 w 2649"/>
                  <a:gd name="T41" fmla="*/ 2327 h 2410"/>
                  <a:gd name="T42" fmla="*/ 1283 w 2649"/>
                  <a:gd name="T43" fmla="*/ 2180 h 2410"/>
                  <a:gd name="T44" fmla="*/ 1344 w 2649"/>
                  <a:gd name="T45" fmla="*/ 1973 h 2410"/>
                  <a:gd name="T46" fmla="*/ 1404 w 2649"/>
                  <a:gd name="T47" fmla="*/ 1719 h 2410"/>
                  <a:gd name="T48" fmla="*/ 1464 w 2649"/>
                  <a:gd name="T49" fmla="*/ 1431 h 2410"/>
                  <a:gd name="T50" fmla="*/ 1526 w 2649"/>
                  <a:gd name="T51" fmla="*/ 1130 h 2410"/>
                  <a:gd name="T52" fmla="*/ 1586 w 2649"/>
                  <a:gd name="T53" fmla="*/ 833 h 2410"/>
                  <a:gd name="T54" fmla="*/ 1646 w 2649"/>
                  <a:gd name="T55" fmla="*/ 558 h 2410"/>
                  <a:gd name="T56" fmla="*/ 1707 w 2649"/>
                  <a:gd name="T57" fmla="*/ 326 h 2410"/>
                  <a:gd name="T58" fmla="*/ 1767 w 2649"/>
                  <a:gd name="T59" fmla="*/ 149 h 2410"/>
                  <a:gd name="T60" fmla="*/ 1829 w 2649"/>
                  <a:gd name="T61" fmla="*/ 36 h 2410"/>
                  <a:gd name="T62" fmla="*/ 1889 w 2649"/>
                  <a:gd name="T63" fmla="*/ 0 h 2410"/>
                  <a:gd name="T64" fmla="*/ 1949 w 2649"/>
                  <a:gd name="T65" fmla="*/ 36 h 2410"/>
                  <a:gd name="T66" fmla="*/ 2009 w 2649"/>
                  <a:gd name="T67" fmla="*/ 149 h 2410"/>
                  <a:gd name="T68" fmla="*/ 2070 w 2649"/>
                  <a:gd name="T69" fmla="*/ 326 h 2410"/>
                  <a:gd name="T70" fmla="*/ 2130 w 2649"/>
                  <a:gd name="T71" fmla="*/ 558 h 2410"/>
                  <a:gd name="T72" fmla="*/ 2192 w 2649"/>
                  <a:gd name="T73" fmla="*/ 833 h 2410"/>
                  <a:gd name="T74" fmla="*/ 2252 w 2649"/>
                  <a:gd name="T75" fmla="*/ 1130 h 2410"/>
                  <a:gd name="T76" fmla="*/ 2312 w 2649"/>
                  <a:gd name="T77" fmla="*/ 1431 h 2410"/>
                  <a:gd name="T78" fmla="*/ 2372 w 2649"/>
                  <a:gd name="T79" fmla="*/ 1719 h 2410"/>
                  <a:gd name="T80" fmla="*/ 2432 w 2649"/>
                  <a:gd name="T81" fmla="*/ 1973 h 2410"/>
                  <a:gd name="T82" fmla="*/ 2495 w 2649"/>
                  <a:gd name="T83" fmla="*/ 2180 h 2410"/>
                  <a:gd name="T84" fmla="*/ 2555 w 2649"/>
                  <a:gd name="T85" fmla="*/ 2327 h 2410"/>
                  <a:gd name="T86" fmla="*/ 2615 w 2649"/>
                  <a:gd name="T87" fmla="*/ 240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5" name="Freeform 7"/>
              <p:cNvSpPr>
                <a:spLocks/>
              </p:cNvSpPr>
              <p:nvPr/>
            </p:nvSpPr>
            <p:spPr bwMode="auto">
              <a:xfrm>
                <a:off x="3287" y="2440"/>
                <a:ext cx="1413" cy="1212"/>
              </a:xfrm>
              <a:custGeom>
                <a:avLst/>
                <a:gdLst>
                  <a:gd name="T0" fmla="*/ 0 w 1413"/>
                  <a:gd name="T1" fmla="*/ 1212 h 1212"/>
                  <a:gd name="T2" fmla="*/ 20 w 1413"/>
                  <a:gd name="T3" fmla="*/ 1208 h 1212"/>
                  <a:gd name="T4" fmla="*/ 41 w 1413"/>
                  <a:gd name="T5" fmla="*/ 1194 h 1212"/>
                  <a:gd name="T6" fmla="*/ 60 w 1413"/>
                  <a:gd name="T7" fmla="*/ 1170 h 1212"/>
                  <a:gd name="T8" fmla="*/ 81 w 1413"/>
                  <a:gd name="T9" fmla="*/ 1138 h 1212"/>
                  <a:gd name="T10" fmla="*/ 101 w 1413"/>
                  <a:gd name="T11" fmla="*/ 1097 h 1212"/>
                  <a:gd name="T12" fmla="*/ 122 w 1413"/>
                  <a:gd name="T13" fmla="*/ 1049 h 1212"/>
                  <a:gd name="T14" fmla="*/ 143 w 1413"/>
                  <a:gd name="T15" fmla="*/ 994 h 1212"/>
                  <a:gd name="T16" fmla="*/ 162 w 1413"/>
                  <a:gd name="T17" fmla="*/ 933 h 1212"/>
                  <a:gd name="T18" fmla="*/ 183 w 1413"/>
                  <a:gd name="T19" fmla="*/ 867 h 1212"/>
                  <a:gd name="T20" fmla="*/ 203 w 1413"/>
                  <a:gd name="T21" fmla="*/ 796 h 1212"/>
                  <a:gd name="T22" fmla="*/ 224 w 1413"/>
                  <a:gd name="T23" fmla="*/ 723 h 1212"/>
                  <a:gd name="T24" fmla="*/ 245 w 1413"/>
                  <a:gd name="T25" fmla="*/ 648 h 1212"/>
                  <a:gd name="T26" fmla="*/ 264 w 1413"/>
                  <a:gd name="T27" fmla="*/ 572 h 1212"/>
                  <a:gd name="T28" fmla="*/ 285 w 1413"/>
                  <a:gd name="T29" fmla="*/ 497 h 1212"/>
                  <a:gd name="T30" fmla="*/ 305 w 1413"/>
                  <a:gd name="T31" fmla="*/ 424 h 1212"/>
                  <a:gd name="T32" fmla="*/ 326 w 1413"/>
                  <a:gd name="T33" fmla="*/ 353 h 1212"/>
                  <a:gd name="T34" fmla="*/ 347 w 1413"/>
                  <a:gd name="T35" fmla="*/ 287 h 1212"/>
                  <a:gd name="T36" fmla="*/ 366 w 1413"/>
                  <a:gd name="T37" fmla="*/ 226 h 1212"/>
                  <a:gd name="T38" fmla="*/ 387 w 1413"/>
                  <a:gd name="T39" fmla="*/ 171 h 1212"/>
                  <a:gd name="T40" fmla="*/ 407 w 1413"/>
                  <a:gd name="T41" fmla="*/ 123 h 1212"/>
                  <a:gd name="T42" fmla="*/ 428 w 1413"/>
                  <a:gd name="T43" fmla="*/ 82 h 1212"/>
                  <a:gd name="T44" fmla="*/ 447 w 1413"/>
                  <a:gd name="T45" fmla="*/ 50 h 1212"/>
                  <a:gd name="T46" fmla="*/ 468 w 1413"/>
                  <a:gd name="T47" fmla="*/ 26 h 1212"/>
                  <a:gd name="T48" fmla="*/ 489 w 1413"/>
                  <a:gd name="T49" fmla="*/ 12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52" name="Group 8"/>
            <p:cNvGrpSpPr>
              <a:grpSpLocks/>
            </p:cNvGrpSpPr>
            <p:nvPr/>
          </p:nvGrpSpPr>
          <p:grpSpPr bwMode="auto">
            <a:xfrm>
              <a:off x="1415031" y="1134612"/>
              <a:ext cx="1143000" cy="457200"/>
              <a:chOff x="641" y="1242"/>
              <a:chExt cx="4059" cy="2410"/>
            </a:xfrm>
          </p:grpSpPr>
          <p:sp>
            <p:nvSpPr>
              <p:cNvPr id="1062" name="Freeform 9"/>
              <p:cNvSpPr>
                <a:spLocks/>
              </p:cNvSpPr>
              <p:nvPr/>
            </p:nvSpPr>
            <p:spPr bwMode="auto">
              <a:xfrm>
                <a:off x="641" y="1242"/>
                <a:ext cx="2649" cy="2410"/>
              </a:xfrm>
              <a:custGeom>
                <a:avLst/>
                <a:gdLst>
                  <a:gd name="T0" fmla="*/ 12 w 2649"/>
                  <a:gd name="T1" fmla="*/ 1130 h 2410"/>
                  <a:gd name="T2" fmla="*/ 72 w 2649"/>
                  <a:gd name="T3" fmla="*/ 833 h 2410"/>
                  <a:gd name="T4" fmla="*/ 134 w 2649"/>
                  <a:gd name="T5" fmla="*/ 558 h 2410"/>
                  <a:gd name="T6" fmla="*/ 195 w 2649"/>
                  <a:gd name="T7" fmla="*/ 326 h 2410"/>
                  <a:gd name="T8" fmla="*/ 255 w 2649"/>
                  <a:gd name="T9" fmla="*/ 149 h 2410"/>
                  <a:gd name="T10" fmla="*/ 315 w 2649"/>
                  <a:gd name="T11" fmla="*/ 36 h 2410"/>
                  <a:gd name="T12" fmla="*/ 375 w 2649"/>
                  <a:gd name="T13" fmla="*/ 0 h 2410"/>
                  <a:gd name="T14" fmla="*/ 435 w 2649"/>
                  <a:gd name="T15" fmla="*/ 36 h 2410"/>
                  <a:gd name="T16" fmla="*/ 497 w 2649"/>
                  <a:gd name="T17" fmla="*/ 149 h 2410"/>
                  <a:gd name="T18" fmla="*/ 557 w 2649"/>
                  <a:gd name="T19" fmla="*/ 326 h 2410"/>
                  <a:gd name="T20" fmla="*/ 618 w 2649"/>
                  <a:gd name="T21" fmla="*/ 558 h 2410"/>
                  <a:gd name="T22" fmla="*/ 678 w 2649"/>
                  <a:gd name="T23" fmla="*/ 833 h 2410"/>
                  <a:gd name="T24" fmla="*/ 738 w 2649"/>
                  <a:gd name="T25" fmla="*/ 1130 h 2410"/>
                  <a:gd name="T26" fmla="*/ 800 w 2649"/>
                  <a:gd name="T27" fmla="*/ 1431 h 2410"/>
                  <a:gd name="T28" fmla="*/ 860 w 2649"/>
                  <a:gd name="T29" fmla="*/ 1719 h 2410"/>
                  <a:gd name="T30" fmla="*/ 920 w 2649"/>
                  <a:gd name="T31" fmla="*/ 1973 h 2410"/>
                  <a:gd name="T32" fmla="*/ 981 w 2649"/>
                  <a:gd name="T33" fmla="*/ 2180 h 2410"/>
                  <a:gd name="T34" fmla="*/ 1041 w 2649"/>
                  <a:gd name="T35" fmla="*/ 2327 h 2410"/>
                  <a:gd name="T36" fmla="*/ 1101 w 2649"/>
                  <a:gd name="T37" fmla="*/ 2401 h 2410"/>
                  <a:gd name="T38" fmla="*/ 1163 w 2649"/>
                  <a:gd name="T39" fmla="*/ 2401 h 2410"/>
                  <a:gd name="T40" fmla="*/ 1223 w 2649"/>
                  <a:gd name="T41" fmla="*/ 2327 h 2410"/>
                  <a:gd name="T42" fmla="*/ 1283 w 2649"/>
                  <a:gd name="T43" fmla="*/ 2180 h 2410"/>
                  <a:gd name="T44" fmla="*/ 1344 w 2649"/>
                  <a:gd name="T45" fmla="*/ 1973 h 2410"/>
                  <a:gd name="T46" fmla="*/ 1404 w 2649"/>
                  <a:gd name="T47" fmla="*/ 1719 h 2410"/>
                  <a:gd name="T48" fmla="*/ 1464 w 2649"/>
                  <a:gd name="T49" fmla="*/ 1431 h 2410"/>
                  <a:gd name="T50" fmla="*/ 1526 w 2649"/>
                  <a:gd name="T51" fmla="*/ 1130 h 2410"/>
                  <a:gd name="T52" fmla="*/ 1586 w 2649"/>
                  <a:gd name="T53" fmla="*/ 833 h 2410"/>
                  <a:gd name="T54" fmla="*/ 1646 w 2649"/>
                  <a:gd name="T55" fmla="*/ 558 h 2410"/>
                  <a:gd name="T56" fmla="*/ 1707 w 2649"/>
                  <a:gd name="T57" fmla="*/ 326 h 2410"/>
                  <a:gd name="T58" fmla="*/ 1767 w 2649"/>
                  <a:gd name="T59" fmla="*/ 149 h 2410"/>
                  <a:gd name="T60" fmla="*/ 1829 w 2649"/>
                  <a:gd name="T61" fmla="*/ 36 h 2410"/>
                  <a:gd name="T62" fmla="*/ 1889 w 2649"/>
                  <a:gd name="T63" fmla="*/ 0 h 2410"/>
                  <a:gd name="T64" fmla="*/ 1949 w 2649"/>
                  <a:gd name="T65" fmla="*/ 36 h 2410"/>
                  <a:gd name="T66" fmla="*/ 2009 w 2649"/>
                  <a:gd name="T67" fmla="*/ 149 h 2410"/>
                  <a:gd name="T68" fmla="*/ 2070 w 2649"/>
                  <a:gd name="T69" fmla="*/ 326 h 2410"/>
                  <a:gd name="T70" fmla="*/ 2130 w 2649"/>
                  <a:gd name="T71" fmla="*/ 558 h 2410"/>
                  <a:gd name="T72" fmla="*/ 2192 w 2649"/>
                  <a:gd name="T73" fmla="*/ 833 h 2410"/>
                  <a:gd name="T74" fmla="*/ 2252 w 2649"/>
                  <a:gd name="T75" fmla="*/ 1130 h 2410"/>
                  <a:gd name="T76" fmla="*/ 2312 w 2649"/>
                  <a:gd name="T77" fmla="*/ 1431 h 2410"/>
                  <a:gd name="T78" fmla="*/ 2372 w 2649"/>
                  <a:gd name="T79" fmla="*/ 1719 h 2410"/>
                  <a:gd name="T80" fmla="*/ 2432 w 2649"/>
                  <a:gd name="T81" fmla="*/ 1973 h 2410"/>
                  <a:gd name="T82" fmla="*/ 2495 w 2649"/>
                  <a:gd name="T83" fmla="*/ 2180 h 2410"/>
                  <a:gd name="T84" fmla="*/ 2555 w 2649"/>
                  <a:gd name="T85" fmla="*/ 2327 h 2410"/>
                  <a:gd name="T86" fmla="*/ 2615 w 2649"/>
                  <a:gd name="T87" fmla="*/ 240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3" name="Freeform 10"/>
              <p:cNvSpPr>
                <a:spLocks/>
              </p:cNvSpPr>
              <p:nvPr/>
            </p:nvSpPr>
            <p:spPr bwMode="auto">
              <a:xfrm>
                <a:off x="3287" y="2440"/>
                <a:ext cx="1413" cy="1212"/>
              </a:xfrm>
              <a:custGeom>
                <a:avLst/>
                <a:gdLst>
                  <a:gd name="T0" fmla="*/ 0 w 1413"/>
                  <a:gd name="T1" fmla="*/ 1212 h 1212"/>
                  <a:gd name="T2" fmla="*/ 20 w 1413"/>
                  <a:gd name="T3" fmla="*/ 1208 h 1212"/>
                  <a:gd name="T4" fmla="*/ 41 w 1413"/>
                  <a:gd name="T5" fmla="*/ 1194 h 1212"/>
                  <a:gd name="T6" fmla="*/ 60 w 1413"/>
                  <a:gd name="T7" fmla="*/ 1170 h 1212"/>
                  <a:gd name="T8" fmla="*/ 81 w 1413"/>
                  <a:gd name="T9" fmla="*/ 1138 h 1212"/>
                  <a:gd name="T10" fmla="*/ 101 w 1413"/>
                  <a:gd name="T11" fmla="*/ 1097 h 1212"/>
                  <a:gd name="T12" fmla="*/ 122 w 1413"/>
                  <a:gd name="T13" fmla="*/ 1049 h 1212"/>
                  <a:gd name="T14" fmla="*/ 143 w 1413"/>
                  <a:gd name="T15" fmla="*/ 994 h 1212"/>
                  <a:gd name="T16" fmla="*/ 162 w 1413"/>
                  <a:gd name="T17" fmla="*/ 933 h 1212"/>
                  <a:gd name="T18" fmla="*/ 183 w 1413"/>
                  <a:gd name="T19" fmla="*/ 867 h 1212"/>
                  <a:gd name="T20" fmla="*/ 203 w 1413"/>
                  <a:gd name="T21" fmla="*/ 796 h 1212"/>
                  <a:gd name="T22" fmla="*/ 224 w 1413"/>
                  <a:gd name="T23" fmla="*/ 723 h 1212"/>
                  <a:gd name="T24" fmla="*/ 245 w 1413"/>
                  <a:gd name="T25" fmla="*/ 648 h 1212"/>
                  <a:gd name="T26" fmla="*/ 264 w 1413"/>
                  <a:gd name="T27" fmla="*/ 572 h 1212"/>
                  <a:gd name="T28" fmla="*/ 285 w 1413"/>
                  <a:gd name="T29" fmla="*/ 497 h 1212"/>
                  <a:gd name="T30" fmla="*/ 305 w 1413"/>
                  <a:gd name="T31" fmla="*/ 424 h 1212"/>
                  <a:gd name="T32" fmla="*/ 326 w 1413"/>
                  <a:gd name="T33" fmla="*/ 353 h 1212"/>
                  <a:gd name="T34" fmla="*/ 347 w 1413"/>
                  <a:gd name="T35" fmla="*/ 287 h 1212"/>
                  <a:gd name="T36" fmla="*/ 366 w 1413"/>
                  <a:gd name="T37" fmla="*/ 226 h 1212"/>
                  <a:gd name="T38" fmla="*/ 387 w 1413"/>
                  <a:gd name="T39" fmla="*/ 171 h 1212"/>
                  <a:gd name="T40" fmla="*/ 407 w 1413"/>
                  <a:gd name="T41" fmla="*/ 123 h 1212"/>
                  <a:gd name="T42" fmla="*/ 428 w 1413"/>
                  <a:gd name="T43" fmla="*/ 82 h 1212"/>
                  <a:gd name="T44" fmla="*/ 447 w 1413"/>
                  <a:gd name="T45" fmla="*/ 50 h 1212"/>
                  <a:gd name="T46" fmla="*/ 468 w 1413"/>
                  <a:gd name="T47" fmla="*/ 26 h 1212"/>
                  <a:gd name="T48" fmla="*/ 489 w 1413"/>
                  <a:gd name="T49" fmla="*/ 12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53" name="Group 11"/>
            <p:cNvGrpSpPr>
              <a:grpSpLocks/>
            </p:cNvGrpSpPr>
            <p:nvPr/>
          </p:nvGrpSpPr>
          <p:grpSpPr bwMode="auto">
            <a:xfrm>
              <a:off x="2786631" y="1363212"/>
              <a:ext cx="1143000" cy="457200"/>
              <a:chOff x="641" y="1242"/>
              <a:chExt cx="4059" cy="2410"/>
            </a:xfrm>
          </p:grpSpPr>
          <p:sp>
            <p:nvSpPr>
              <p:cNvPr id="1060" name="Freeform 12"/>
              <p:cNvSpPr>
                <a:spLocks/>
              </p:cNvSpPr>
              <p:nvPr/>
            </p:nvSpPr>
            <p:spPr bwMode="auto">
              <a:xfrm>
                <a:off x="641" y="1242"/>
                <a:ext cx="2649" cy="2410"/>
              </a:xfrm>
              <a:custGeom>
                <a:avLst/>
                <a:gdLst>
                  <a:gd name="T0" fmla="*/ 12 w 2649"/>
                  <a:gd name="T1" fmla="*/ 1130 h 2410"/>
                  <a:gd name="T2" fmla="*/ 72 w 2649"/>
                  <a:gd name="T3" fmla="*/ 833 h 2410"/>
                  <a:gd name="T4" fmla="*/ 134 w 2649"/>
                  <a:gd name="T5" fmla="*/ 558 h 2410"/>
                  <a:gd name="T6" fmla="*/ 195 w 2649"/>
                  <a:gd name="T7" fmla="*/ 326 h 2410"/>
                  <a:gd name="T8" fmla="*/ 255 w 2649"/>
                  <a:gd name="T9" fmla="*/ 149 h 2410"/>
                  <a:gd name="T10" fmla="*/ 315 w 2649"/>
                  <a:gd name="T11" fmla="*/ 36 h 2410"/>
                  <a:gd name="T12" fmla="*/ 375 w 2649"/>
                  <a:gd name="T13" fmla="*/ 0 h 2410"/>
                  <a:gd name="T14" fmla="*/ 435 w 2649"/>
                  <a:gd name="T15" fmla="*/ 36 h 2410"/>
                  <a:gd name="T16" fmla="*/ 497 w 2649"/>
                  <a:gd name="T17" fmla="*/ 149 h 2410"/>
                  <a:gd name="T18" fmla="*/ 557 w 2649"/>
                  <a:gd name="T19" fmla="*/ 326 h 2410"/>
                  <a:gd name="T20" fmla="*/ 618 w 2649"/>
                  <a:gd name="T21" fmla="*/ 558 h 2410"/>
                  <a:gd name="T22" fmla="*/ 678 w 2649"/>
                  <a:gd name="T23" fmla="*/ 833 h 2410"/>
                  <a:gd name="T24" fmla="*/ 738 w 2649"/>
                  <a:gd name="T25" fmla="*/ 1130 h 2410"/>
                  <a:gd name="T26" fmla="*/ 800 w 2649"/>
                  <a:gd name="T27" fmla="*/ 1431 h 2410"/>
                  <a:gd name="T28" fmla="*/ 860 w 2649"/>
                  <a:gd name="T29" fmla="*/ 1719 h 2410"/>
                  <a:gd name="T30" fmla="*/ 920 w 2649"/>
                  <a:gd name="T31" fmla="*/ 1973 h 2410"/>
                  <a:gd name="T32" fmla="*/ 981 w 2649"/>
                  <a:gd name="T33" fmla="*/ 2180 h 2410"/>
                  <a:gd name="T34" fmla="*/ 1041 w 2649"/>
                  <a:gd name="T35" fmla="*/ 2327 h 2410"/>
                  <a:gd name="T36" fmla="*/ 1101 w 2649"/>
                  <a:gd name="T37" fmla="*/ 2401 h 2410"/>
                  <a:gd name="T38" fmla="*/ 1163 w 2649"/>
                  <a:gd name="T39" fmla="*/ 2401 h 2410"/>
                  <a:gd name="T40" fmla="*/ 1223 w 2649"/>
                  <a:gd name="T41" fmla="*/ 2327 h 2410"/>
                  <a:gd name="T42" fmla="*/ 1283 w 2649"/>
                  <a:gd name="T43" fmla="*/ 2180 h 2410"/>
                  <a:gd name="T44" fmla="*/ 1344 w 2649"/>
                  <a:gd name="T45" fmla="*/ 1973 h 2410"/>
                  <a:gd name="T46" fmla="*/ 1404 w 2649"/>
                  <a:gd name="T47" fmla="*/ 1719 h 2410"/>
                  <a:gd name="T48" fmla="*/ 1464 w 2649"/>
                  <a:gd name="T49" fmla="*/ 1431 h 2410"/>
                  <a:gd name="T50" fmla="*/ 1526 w 2649"/>
                  <a:gd name="T51" fmla="*/ 1130 h 2410"/>
                  <a:gd name="T52" fmla="*/ 1586 w 2649"/>
                  <a:gd name="T53" fmla="*/ 833 h 2410"/>
                  <a:gd name="T54" fmla="*/ 1646 w 2649"/>
                  <a:gd name="T55" fmla="*/ 558 h 2410"/>
                  <a:gd name="T56" fmla="*/ 1707 w 2649"/>
                  <a:gd name="T57" fmla="*/ 326 h 2410"/>
                  <a:gd name="T58" fmla="*/ 1767 w 2649"/>
                  <a:gd name="T59" fmla="*/ 149 h 2410"/>
                  <a:gd name="T60" fmla="*/ 1829 w 2649"/>
                  <a:gd name="T61" fmla="*/ 36 h 2410"/>
                  <a:gd name="T62" fmla="*/ 1889 w 2649"/>
                  <a:gd name="T63" fmla="*/ 0 h 2410"/>
                  <a:gd name="T64" fmla="*/ 1949 w 2649"/>
                  <a:gd name="T65" fmla="*/ 36 h 2410"/>
                  <a:gd name="T66" fmla="*/ 2009 w 2649"/>
                  <a:gd name="T67" fmla="*/ 149 h 2410"/>
                  <a:gd name="T68" fmla="*/ 2070 w 2649"/>
                  <a:gd name="T69" fmla="*/ 326 h 2410"/>
                  <a:gd name="T70" fmla="*/ 2130 w 2649"/>
                  <a:gd name="T71" fmla="*/ 558 h 2410"/>
                  <a:gd name="T72" fmla="*/ 2192 w 2649"/>
                  <a:gd name="T73" fmla="*/ 833 h 2410"/>
                  <a:gd name="T74" fmla="*/ 2252 w 2649"/>
                  <a:gd name="T75" fmla="*/ 1130 h 2410"/>
                  <a:gd name="T76" fmla="*/ 2312 w 2649"/>
                  <a:gd name="T77" fmla="*/ 1431 h 2410"/>
                  <a:gd name="T78" fmla="*/ 2372 w 2649"/>
                  <a:gd name="T79" fmla="*/ 1719 h 2410"/>
                  <a:gd name="T80" fmla="*/ 2432 w 2649"/>
                  <a:gd name="T81" fmla="*/ 1973 h 2410"/>
                  <a:gd name="T82" fmla="*/ 2495 w 2649"/>
                  <a:gd name="T83" fmla="*/ 2180 h 2410"/>
                  <a:gd name="T84" fmla="*/ 2555 w 2649"/>
                  <a:gd name="T85" fmla="*/ 2327 h 2410"/>
                  <a:gd name="T86" fmla="*/ 2615 w 2649"/>
                  <a:gd name="T87" fmla="*/ 240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1" name="Freeform 13"/>
              <p:cNvSpPr>
                <a:spLocks/>
              </p:cNvSpPr>
              <p:nvPr/>
            </p:nvSpPr>
            <p:spPr bwMode="auto">
              <a:xfrm>
                <a:off x="3287" y="2440"/>
                <a:ext cx="1413" cy="1212"/>
              </a:xfrm>
              <a:custGeom>
                <a:avLst/>
                <a:gdLst>
                  <a:gd name="T0" fmla="*/ 0 w 1413"/>
                  <a:gd name="T1" fmla="*/ 1212 h 1212"/>
                  <a:gd name="T2" fmla="*/ 20 w 1413"/>
                  <a:gd name="T3" fmla="*/ 1208 h 1212"/>
                  <a:gd name="T4" fmla="*/ 41 w 1413"/>
                  <a:gd name="T5" fmla="*/ 1194 h 1212"/>
                  <a:gd name="T6" fmla="*/ 60 w 1413"/>
                  <a:gd name="T7" fmla="*/ 1170 h 1212"/>
                  <a:gd name="T8" fmla="*/ 81 w 1413"/>
                  <a:gd name="T9" fmla="*/ 1138 h 1212"/>
                  <a:gd name="T10" fmla="*/ 101 w 1413"/>
                  <a:gd name="T11" fmla="*/ 1097 h 1212"/>
                  <a:gd name="T12" fmla="*/ 122 w 1413"/>
                  <a:gd name="T13" fmla="*/ 1049 h 1212"/>
                  <a:gd name="T14" fmla="*/ 143 w 1413"/>
                  <a:gd name="T15" fmla="*/ 994 h 1212"/>
                  <a:gd name="T16" fmla="*/ 162 w 1413"/>
                  <a:gd name="T17" fmla="*/ 933 h 1212"/>
                  <a:gd name="T18" fmla="*/ 183 w 1413"/>
                  <a:gd name="T19" fmla="*/ 867 h 1212"/>
                  <a:gd name="T20" fmla="*/ 203 w 1413"/>
                  <a:gd name="T21" fmla="*/ 796 h 1212"/>
                  <a:gd name="T22" fmla="*/ 224 w 1413"/>
                  <a:gd name="T23" fmla="*/ 723 h 1212"/>
                  <a:gd name="T24" fmla="*/ 245 w 1413"/>
                  <a:gd name="T25" fmla="*/ 648 h 1212"/>
                  <a:gd name="T26" fmla="*/ 264 w 1413"/>
                  <a:gd name="T27" fmla="*/ 572 h 1212"/>
                  <a:gd name="T28" fmla="*/ 285 w 1413"/>
                  <a:gd name="T29" fmla="*/ 497 h 1212"/>
                  <a:gd name="T30" fmla="*/ 305 w 1413"/>
                  <a:gd name="T31" fmla="*/ 424 h 1212"/>
                  <a:gd name="T32" fmla="*/ 326 w 1413"/>
                  <a:gd name="T33" fmla="*/ 353 h 1212"/>
                  <a:gd name="T34" fmla="*/ 347 w 1413"/>
                  <a:gd name="T35" fmla="*/ 287 h 1212"/>
                  <a:gd name="T36" fmla="*/ 366 w 1413"/>
                  <a:gd name="T37" fmla="*/ 226 h 1212"/>
                  <a:gd name="T38" fmla="*/ 387 w 1413"/>
                  <a:gd name="T39" fmla="*/ 171 h 1212"/>
                  <a:gd name="T40" fmla="*/ 407 w 1413"/>
                  <a:gd name="T41" fmla="*/ 123 h 1212"/>
                  <a:gd name="T42" fmla="*/ 428 w 1413"/>
                  <a:gd name="T43" fmla="*/ 82 h 1212"/>
                  <a:gd name="T44" fmla="*/ 447 w 1413"/>
                  <a:gd name="T45" fmla="*/ 50 h 1212"/>
                  <a:gd name="T46" fmla="*/ 468 w 1413"/>
                  <a:gd name="T47" fmla="*/ 26 h 1212"/>
                  <a:gd name="T48" fmla="*/ 489 w 1413"/>
                  <a:gd name="T49" fmla="*/ 12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 flipV="1">
              <a:off x="2310381" y="890137"/>
              <a:ext cx="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 flipV="1">
              <a:off x="2313556" y="1506087"/>
              <a:ext cx="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6" name="Line 16"/>
            <p:cNvSpPr>
              <a:spLocks noChangeShapeType="1"/>
            </p:cNvSpPr>
            <p:nvPr/>
          </p:nvSpPr>
          <p:spPr bwMode="auto">
            <a:xfrm>
              <a:off x="3628006" y="1668012"/>
              <a:ext cx="363538" cy="35718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7" name="Text Box 17"/>
            <p:cNvSpPr txBox="1">
              <a:spLocks noChangeArrowheads="1"/>
            </p:cNvSpPr>
            <p:nvPr/>
          </p:nvSpPr>
          <p:spPr bwMode="auto">
            <a:xfrm>
              <a:off x="1554731" y="869500"/>
              <a:ext cx="3413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1058" name="Text Box 18"/>
            <p:cNvSpPr txBox="1">
              <a:spLocks noChangeArrowheads="1"/>
            </p:cNvSpPr>
            <p:nvPr/>
          </p:nvSpPr>
          <p:spPr bwMode="auto">
            <a:xfrm>
              <a:off x="2904106" y="1055237"/>
              <a:ext cx="4683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1037" name="TextBox 38"/>
            <p:cNvSpPr txBox="1">
              <a:spLocks noChangeArrowheads="1"/>
            </p:cNvSpPr>
            <p:nvPr/>
          </p:nvSpPr>
          <p:spPr bwMode="auto">
            <a:xfrm>
              <a:off x="2324669" y="1491800"/>
              <a:ext cx="6683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E(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8" name="TextBox 39"/>
            <p:cNvSpPr txBox="1">
              <a:spLocks noChangeArrowheads="1"/>
            </p:cNvSpPr>
            <p:nvPr/>
          </p:nvSpPr>
          <p:spPr bwMode="auto">
            <a:xfrm>
              <a:off x="2319906" y="772662"/>
              <a:ext cx="6683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E(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769" y="1539425"/>
              <a:ext cx="7969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E(2</a:t>
              </a:r>
              <a:r>
                <a:rPr lang="en-US" sz="20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077" y="3288108"/>
            <a:ext cx="8943267" cy="3162107"/>
            <a:chOff x="30077" y="3288108"/>
            <a:chExt cx="8943267" cy="3162107"/>
          </a:xfrm>
        </p:grpSpPr>
        <p:graphicFrame>
          <p:nvGraphicFramePr>
            <p:cNvPr id="1028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260961"/>
                </p:ext>
              </p:extLst>
            </p:nvPr>
          </p:nvGraphicFramePr>
          <p:xfrm>
            <a:off x="4627563" y="5538957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1" name="Equation" r:id="rId8" imgW="114120" imgH="215640" progId="Equation.3">
                    <p:embed/>
                  </p:oleObj>
                </mc:Choice>
                <mc:Fallback>
                  <p:oleObj name="Equation" r:id="rId8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563" y="5538957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142330" y="3288108"/>
              <a:ext cx="7382470" cy="1655338"/>
              <a:chOff x="142330" y="3288108"/>
              <a:chExt cx="7382470" cy="165533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42330" y="3288108"/>
                <a:ext cx="7382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>
                    <a:latin typeface="Times New Roman" pitchFamily="18" charset="0"/>
                    <a:cs typeface="Times New Roman" pitchFamily="18" charset="0"/>
                  </a:rPr>
                  <a:t>Large Conversion Efficiency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(assume energy is conserved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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Kleinman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limit)</a:t>
                </a:r>
                <a:endParaRPr lang="en-US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958561"/>
                  </p:ext>
                </p:extLst>
              </p:nvPr>
            </p:nvGraphicFramePr>
            <p:xfrm>
              <a:off x="3009843" y="3657440"/>
              <a:ext cx="4425371" cy="12860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12" name="Equation" r:id="rId10" imgW="2971800" imgH="863600" progId="Equation.3">
                      <p:embed/>
                    </p:oleObj>
                  </mc:Choice>
                  <mc:Fallback>
                    <p:oleObj name="Equation" r:id="rId10" imgW="2971800" imgH="863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09843" y="3657440"/>
                            <a:ext cx="4425371" cy="128600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9767"/>
                </p:ext>
              </p:extLst>
            </p:nvPr>
          </p:nvGraphicFramePr>
          <p:xfrm>
            <a:off x="337679" y="5087566"/>
            <a:ext cx="8570221" cy="787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3" name="Equation" r:id="rId12" imgW="5918040" imgH="545760" progId="Equation.3">
                    <p:embed/>
                  </p:oleObj>
                </mc:Choice>
                <mc:Fallback>
                  <p:oleObj name="Equation" r:id="rId12" imgW="5918040" imgH="54576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79" y="5087566"/>
                          <a:ext cx="8570221" cy="7879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597091"/>
                </p:ext>
              </p:extLst>
            </p:nvPr>
          </p:nvGraphicFramePr>
          <p:xfrm>
            <a:off x="170656" y="6061277"/>
            <a:ext cx="8802688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4" name="Equation" r:id="rId14" imgW="6032160" imgH="266400" progId="Equation.3">
                    <p:embed/>
                  </p:oleObj>
                </mc:Choice>
                <mc:Fallback>
                  <p:oleObj name="Equation" r:id="rId14" imgW="6032160" imgH="2664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6" y="6061277"/>
                          <a:ext cx="8802688" cy="3889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0077" y="4766393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Field Normalization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3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66018"/>
              </p:ext>
            </p:extLst>
          </p:nvPr>
        </p:nvGraphicFramePr>
        <p:xfrm>
          <a:off x="72214" y="203774"/>
          <a:ext cx="9089906" cy="58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Equation" r:id="rId3" imgW="6134040" imgH="393480" progId="Equation.3">
                  <p:embed/>
                </p:oleObj>
              </mc:Choice>
              <mc:Fallback>
                <p:oleObj name="Equation" r:id="rId3" imgW="61340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4" y="203774"/>
                        <a:ext cx="9089906" cy="584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5489" y="76848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Normalized Coupling Constant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345" y="758757"/>
            <a:ext cx="13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Normalized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Propagation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6028" y="768485"/>
            <a:ext cx="1296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Normalized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Wavevector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Detuning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826" y="76848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“Global Phase”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04737"/>
              </p:ext>
            </p:extLst>
          </p:nvPr>
        </p:nvGraphicFramePr>
        <p:xfrm>
          <a:off x="282101" y="2145440"/>
          <a:ext cx="5060640" cy="58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5" imgW="3619440" imgH="419040" progId="Equation.3">
                  <p:embed/>
                </p:oleObj>
              </mc:Choice>
              <mc:Fallback>
                <p:oleObj name="Equation" r:id="rId5" imgW="361944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01" y="2145440"/>
                        <a:ext cx="5060640" cy="588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97506"/>
              </p:ext>
            </p:extLst>
          </p:nvPr>
        </p:nvGraphicFramePr>
        <p:xfrm>
          <a:off x="212197" y="2733034"/>
          <a:ext cx="7466725" cy="66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Equation" r:id="rId7" imgW="5321160" imgH="469800" progId="Equation.3">
                  <p:embed/>
                </p:oleObj>
              </mc:Choice>
              <mc:Fallback>
                <p:oleObj name="Equation" r:id="rId7" imgW="53211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97" y="2733034"/>
                        <a:ext cx="7466725" cy="661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404" y="1682087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Inserting into coupled wave equations and separating into real and imaginary equations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18643"/>
              </p:ext>
            </p:extLst>
          </p:nvPr>
        </p:nvGraphicFramePr>
        <p:xfrm>
          <a:off x="169691" y="3558534"/>
          <a:ext cx="755173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6" name="Equation" r:id="rId9" imgW="5333760" imgH="914400" progId="Equation.3">
                  <p:embed/>
                </p:oleObj>
              </mc:Choice>
              <mc:Fallback>
                <p:oleObj name="Equation" r:id="rId9" imgW="5333760" imgH="914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91" y="3558534"/>
                        <a:ext cx="7551737" cy="127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9404" y="4902740"/>
            <a:ext cx="587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ntegrated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method of the variation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parameters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41460"/>
              </p:ext>
            </p:extLst>
          </p:nvPr>
        </p:nvGraphicFramePr>
        <p:xfrm>
          <a:off x="240155" y="5356225"/>
          <a:ext cx="6059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Equation" r:id="rId11" imgW="4305240" imgH="393480" progId="Equation.3">
                  <p:embed/>
                </p:oleObj>
              </mc:Choice>
              <mc:Fallback>
                <p:oleObj name="Equation" r:id="rId11" imgW="430524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55" y="5356225"/>
                        <a:ext cx="6059488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256"/>
              </p:ext>
            </p:extLst>
          </p:nvPr>
        </p:nvGraphicFramePr>
        <p:xfrm>
          <a:off x="236107" y="5921409"/>
          <a:ext cx="4756118" cy="67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Equation" r:id="rId13" imgW="3136680" imgH="444240" progId="Equation.3">
                  <p:embed/>
                </p:oleObj>
              </mc:Choice>
              <mc:Fallback>
                <p:oleObj name="Equation" r:id="rId13" imgW="31366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6107" y="5921409"/>
                        <a:ext cx="4756118" cy="67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01430"/>
              </p:ext>
            </p:extLst>
          </p:nvPr>
        </p:nvGraphicFramePr>
        <p:xfrm>
          <a:off x="107409" y="149597"/>
          <a:ext cx="8949041" cy="73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3" imgW="5841720" imgH="482400" progId="Equation.3">
                  <p:embed/>
                </p:oleObj>
              </mc:Choice>
              <mc:Fallback>
                <p:oleObj name="Equation" r:id="rId3" imgW="58417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409" y="149597"/>
                        <a:ext cx="8949041" cy="73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5097" y="963357"/>
            <a:ext cx="7680308" cy="761072"/>
            <a:chOff x="175097" y="963357"/>
            <a:chExt cx="7680308" cy="761072"/>
          </a:xfrm>
        </p:grpSpPr>
        <p:sp>
          <p:nvSpPr>
            <p:cNvPr id="3" name="TextBox 2"/>
            <p:cNvSpPr txBox="1"/>
            <p:nvPr/>
          </p:nvSpPr>
          <p:spPr>
            <a:xfrm>
              <a:off x="175097" y="963357"/>
              <a:ext cx="768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Sgn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is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determined by 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sign of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boundary (initial) condition  sine(             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128691"/>
                </p:ext>
              </p:extLst>
            </p:nvPr>
          </p:nvGraphicFramePr>
          <p:xfrm>
            <a:off x="6333155" y="1019095"/>
            <a:ext cx="1356119" cy="301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2" name="Equation" r:id="rId5" imgW="876240" imgH="228600" progId="Equation.3">
                    <p:embed/>
                  </p:oleObj>
                </mc:Choice>
                <mc:Fallback>
                  <p:oleObj name="Equation" r:id="rId5" imgW="8762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33155" y="1019095"/>
                          <a:ext cx="1356119" cy="3015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175097" y="1332689"/>
              <a:ext cx="7256539" cy="391740"/>
              <a:chOff x="243192" y="1427332"/>
              <a:chExt cx="7256539" cy="39174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3192" y="1449740"/>
                <a:ext cx="606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general solution is given in terms of Jacobi elliptic function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8421126"/>
                  </p:ext>
                </p:extLst>
              </p:nvPr>
            </p:nvGraphicFramePr>
            <p:xfrm>
              <a:off x="6246165" y="1427332"/>
              <a:ext cx="1253566" cy="3917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43" name="Equation" r:id="rId7" imgW="825500" imgH="254000" progId="Equation.3">
                      <p:embed/>
                    </p:oleObj>
                  </mc:Choice>
                  <mc:Fallback>
                    <p:oleObj name="Equation" r:id="rId7" imgW="825500" imgH="2540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6165" y="1427332"/>
                            <a:ext cx="1253566" cy="3917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85692"/>
              </p:ext>
            </p:extLst>
          </p:nvPr>
        </p:nvGraphicFramePr>
        <p:xfrm>
          <a:off x="296863" y="1857375"/>
          <a:ext cx="8160851" cy="45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9" imgW="5206680" imgH="291960" progId="Equation.3">
                  <p:embed/>
                </p:oleObj>
              </mc:Choice>
              <mc:Fallback>
                <p:oleObj name="Equation" r:id="rId9" imgW="520668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857375"/>
                        <a:ext cx="8160851" cy="45780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8562" y="2497136"/>
            <a:ext cx="8638162" cy="4107467"/>
            <a:chOff x="408562" y="2497136"/>
            <a:chExt cx="8638162" cy="4107467"/>
          </a:xfrm>
        </p:grpSpPr>
        <p:pic>
          <p:nvPicPr>
            <p:cNvPr id="14" name="Picture 13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332" y="2497136"/>
              <a:ext cx="5272392" cy="3728566"/>
            </a:xfrm>
            <a:prstGeom prst="rect">
              <a:avLst/>
            </a:prstGeom>
            <a:noFill/>
          </p:spPr>
        </p:pic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539305"/>
                </p:ext>
              </p:extLst>
            </p:nvPr>
          </p:nvGraphicFramePr>
          <p:xfrm>
            <a:off x="735363" y="3554901"/>
            <a:ext cx="2003897" cy="2086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5" name="Equation" r:id="rId12" imgW="1384200" imgH="1422360" progId="Equation.3">
                    <p:embed/>
                  </p:oleObj>
                </mc:Choice>
                <mc:Fallback>
                  <p:oleObj name="Equation" r:id="rId12" imgW="1384200" imgH="142236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363" y="3554901"/>
                          <a:ext cx="2003897" cy="2086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408562" y="2801566"/>
              <a:ext cx="28023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Solutions simplify for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s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i.e. on phase-match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6859" y="6235271"/>
              <a:ext cx="555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conversion efficiency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saturates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at unity (as expected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8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1124" y="277270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92" y="158936"/>
            <a:ext cx="824265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08"/>
            <a:ext cx="6122764" cy="4674542"/>
          </a:xfrm>
          <a:prstGeom prst="rect">
            <a:avLst/>
          </a:prstGeom>
          <a:noFill/>
        </p:spPr>
      </p:pic>
      <p:pic>
        <p:nvPicPr>
          <p:cNvPr id="2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3707"/>
          <a:stretch/>
        </p:blipFill>
        <p:spPr bwMode="auto">
          <a:xfrm>
            <a:off x="1114077" y="69298"/>
            <a:ext cx="4682503" cy="32872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6048425"/>
            <a:ext cx="7500771" cy="646331"/>
            <a:chOff x="0" y="5853865"/>
            <a:chExt cx="7500771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0" y="5853865"/>
              <a:ext cx="75007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(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solid black line);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(dashed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black line);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(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red dashed line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);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(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solid blue line, curve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multiplied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by factor of 4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027914"/>
                </p:ext>
              </p:extLst>
            </p:nvPr>
          </p:nvGraphicFramePr>
          <p:xfrm>
            <a:off x="51370" y="5904655"/>
            <a:ext cx="564205" cy="272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9" name="Equation" r:id="rId5" imgW="368140" imgH="177723" progId="Equation.3">
                    <p:embed/>
                  </p:oleObj>
                </mc:Choice>
                <mc:Fallback>
                  <p:oleObj name="Equation" r:id="rId5" imgW="368140" imgH="177723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70" y="5904655"/>
                          <a:ext cx="564205" cy="2723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59460"/>
                </p:ext>
              </p:extLst>
            </p:nvPr>
          </p:nvGraphicFramePr>
          <p:xfrm>
            <a:off x="2246313" y="5903913"/>
            <a:ext cx="71913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0" name="Equation" r:id="rId7" imgW="469800" imgH="177480" progId="Equation.3">
                    <p:embed/>
                  </p:oleObj>
                </mc:Choice>
                <mc:Fallback>
                  <p:oleObj name="Equation" r:id="rId7" imgW="469800" imgH="177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313" y="5903913"/>
                          <a:ext cx="719137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671016"/>
                </p:ext>
              </p:extLst>
            </p:nvPr>
          </p:nvGraphicFramePr>
          <p:xfrm>
            <a:off x="4868257" y="5903980"/>
            <a:ext cx="855662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1" name="Equation" r:id="rId9" imgW="558720" imgH="177480" progId="Equation.3">
                    <p:embed/>
                  </p:oleObj>
                </mc:Choice>
                <mc:Fallback>
                  <p:oleObj name="Equation" r:id="rId9" imgW="55872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257" y="5903980"/>
                          <a:ext cx="855662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315462"/>
                </p:ext>
              </p:extLst>
            </p:nvPr>
          </p:nvGraphicFramePr>
          <p:xfrm>
            <a:off x="67734" y="6179005"/>
            <a:ext cx="855662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2" name="Equation" r:id="rId11" imgW="558720" imgH="177480" progId="Equation.3">
                    <p:embed/>
                  </p:oleObj>
                </mc:Choice>
                <mc:Fallback>
                  <p:oleObj name="Equation" r:id="rId11" imgW="558720" imgH="177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34" y="6179005"/>
                          <a:ext cx="855662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637638" y="3678489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=0) peak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increasing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means that the tuning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bandwidth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becomes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progressively narrower.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side-lobes become progressively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narrower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their peaks shift to smaller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8252" y="220491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=0.2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5921133" y="927906"/>
            <a:ext cx="3159276" cy="2501131"/>
            <a:chOff x="3216" y="1473"/>
            <a:chExt cx="2256" cy="1631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608" y="2880"/>
              <a:ext cx="14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216" y="1473"/>
              <a:ext cx="2256" cy="1437"/>
              <a:chOff x="3216" y="1473"/>
              <a:chExt cx="2256" cy="1437"/>
            </a:xfrm>
          </p:grpSpPr>
          <p:pic>
            <p:nvPicPr>
              <p:cNvPr id="19" name="Picture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600" y="1776"/>
                <a:ext cx="181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3648" y="2880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3648" y="1728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3216" y="2064"/>
                <a:ext cx="38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3718" y="1473"/>
                <a:ext cx="63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&gt; 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endPara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996406" y="20786"/>
            <a:ext cx="409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different shape of the harmonic</a:t>
            </a:r>
          </a:p>
          <a:p>
            <a:r>
              <a:rPr lang="en-US" dirty="0" smtClean="0"/>
              <a:t>response compared to low depletion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65298" y="122445"/>
            <a:ext cx="6813404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Solutions to Type 2 SHG Coupled Wave Equations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57221" y="108258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39759" y="163344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4979" y="683328"/>
            <a:ext cx="3509782" cy="1801813"/>
            <a:chOff x="1566896" y="584110"/>
            <a:chExt cx="3509782" cy="1801813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566896" y="1660435"/>
              <a:ext cx="1143000" cy="457200"/>
              <a:chOff x="641" y="1242"/>
              <a:chExt cx="4059" cy="2410"/>
            </a:xfrm>
          </p:grpSpPr>
          <p:sp>
            <p:nvSpPr>
              <p:cNvPr id="22" name="Freeform 3"/>
              <p:cNvSpPr>
                <a:spLocks/>
              </p:cNvSpPr>
              <p:nvPr/>
            </p:nvSpPr>
            <p:spPr bwMode="auto">
              <a:xfrm>
                <a:off x="641" y="1242"/>
                <a:ext cx="2649" cy="2410"/>
              </a:xfrm>
              <a:custGeom>
                <a:avLst/>
                <a:gdLst>
                  <a:gd name="T0" fmla="*/ 12 w 2649"/>
                  <a:gd name="T1" fmla="*/ 1130 h 2410"/>
                  <a:gd name="T2" fmla="*/ 72 w 2649"/>
                  <a:gd name="T3" fmla="*/ 833 h 2410"/>
                  <a:gd name="T4" fmla="*/ 134 w 2649"/>
                  <a:gd name="T5" fmla="*/ 558 h 2410"/>
                  <a:gd name="T6" fmla="*/ 195 w 2649"/>
                  <a:gd name="T7" fmla="*/ 326 h 2410"/>
                  <a:gd name="T8" fmla="*/ 255 w 2649"/>
                  <a:gd name="T9" fmla="*/ 149 h 2410"/>
                  <a:gd name="T10" fmla="*/ 315 w 2649"/>
                  <a:gd name="T11" fmla="*/ 36 h 2410"/>
                  <a:gd name="T12" fmla="*/ 375 w 2649"/>
                  <a:gd name="T13" fmla="*/ 0 h 2410"/>
                  <a:gd name="T14" fmla="*/ 435 w 2649"/>
                  <a:gd name="T15" fmla="*/ 36 h 2410"/>
                  <a:gd name="T16" fmla="*/ 497 w 2649"/>
                  <a:gd name="T17" fmla="*/ 149 h 2410"/>
                  <a:gd name="T18" fmla="*/ 557 w 2649"/>
                  <a:gd name="T19" fmla="*/ 326 h 2410"/>
                  <a:gd name="T20" fmla="*/ 618 w 2649"/>
                  <a:gd name="T21" fmla="*/ 558 h 2410"/>
                  <a:gd name="T22" fmla="*/ 678 w 2649"/>
                  <a:gd name="T23" fmla="*/ 833 h 2410"/>
                  <a:gd name="T24" fmla="*/ 738 w 2649"/>
                  <a:gd name="T25" fmla="*/ 1130 h 2410"/>
                  <a:gd name="T26" fmla="*/ 800 w 2649"/>
                  <a:gd name="T27" fmla="*/ 1431 h 2410"/>
                  <a:gd name="T28" fmla="*/ 860 w 2649"/>
                  <a:gd name="T29" fmla="*/ 1719 h 2410"/>
                  <a:gd name="T30" fmla="*/ 920 w 2649"/>
                  <a:gd name="T31" fmla="*/ 1973 h 2410"/>
                  <a:gd name="T32" fmla="*/ 981 w 2649"/>
                  <a:gd name="T33" fmla="*/ 2180 h 2410"/>
                  <a:gd name="T34" fmla="*/ 1041 w 2649"/>
                  <a:gd name="T35" fmla="*/ 2327 h 2410"/>
                  <a:gd name="T36" fmla="*/ 1101 w 2649"/>
                  <a:gd name="T37" fmla="*/ 2401 h 2410"/>
                  <a:gd name="T38" fmla="*/ 1163 w 2649"/>
                  <a:gd name="T39" fmla="*/ 2401 h 2410"/>
                  <a:gd name="T40" fmla="*/ 1223 w 2649"/>
                  <a:gd name="T41" fmla="*/ 2327 h 2410"/>
                  <a:gd name="T42" fmla="*/ 1283 w 2649"/>
                  <a:gd name="T43" fmla="*/ 2180 h 2410"/>
                  <a:gd name="T44" fmla="*/ 1344 w 2649"/>
                  <a:gd name="T45" fmla="*/ 1973 h 2410"/>
                  <a:gd name="T46" fmla="*/ 1404 w 2649"/>
                  <a:gd name="T47" fmla="*/ 1719 h 2410"/>
                  <a:gd name="T48" fmla="*/ 1464 w 2649"/>
                  <a:gd name="T49" fmla="*/ 1431 h 2410"/>
                  <a:gd name="T50" fmla="*/ 1526 w 2649"/>
                  <a:gd name="T51" fmla="*/ 1130 h 2410"/>
                  <a:gd name="T52" fmla="*/ 1586 w 2649"/>
                  <a:gd name="T53" fmla="*/ 833 h 2410"/>
                  <a:gd name="T54" fmla="*/ 1646 w 2649"/>
                  <a:gd name="T55" fmla="*/ 558 h 2410"/>
                  <a:gd name="T56" fmla="*/ 1707 w 2649"/>
                  <a:gd name="T57" fmla="*/ 326 h 2410"/>
                  <a:gd name="T58" fmla="*/ 1767 w 2649"/>
                  <a:gd name="T59" fmla="*/ 149 h 2410"/>
                  <a:gd name="T60" fmla="*/ 1829 w 2649"/>
                  <a:gd name="T61" fmla="*/ 36 h 2410"/>
                  <a:gd name="T62" fmla="*/ 1889 w 2649"/>
                  <a:gd name="T63" fmla="*/ 0 h 2410"/>
                  <a:gd name="T64" fmla="*/ 1949 w 2649"/>
                  <a:gd name="T65" fmla="*/ 36 h 2410"/>
                  <a:gd name="T66" fmla="*/ 2009 w 2649"/>
                  <a:gd name="T67" fmla="*/ 149 h 2410"/>
                  <a:gd name="T68" fmla="*/ 2070 w 2649"/>
                  <a:gd name="T69" fmla="*/ 326 h 2410"/>
                  <a:gd name="T70" fmla="*/ 2130 w 2649"/>
                  <a:gd name="T71" fmla="*/ 558 h 2410"/>
                  <a:gd name="T72" fmla="*/ 2192 w 2649"/>
                  <a:gd name="T73" fmla="*/ 833 h 2410"/>
                  <a:gd name="T74" fmla="*/ 2252 w 2649"/>
                  <a:gd name="T75" fmla="*/ 1130 h 2410"/>
                  <a:gd name="T76" fmla="*/ 2312 w 2649"/>
                  <a:gd name="T77" fmla="*/ 1431 h 2410"/>
                  <a:gd name="T78" fmla="*/ 2372 w 2649"/>
                  <a:gd name="T79" fmla="*/ 1719 h 2410"/>
                  <a:gd name="T80" fmla="*/ 2432 w 2649"/>
                  <a:gd name="T81" fmla="*/ 1973 h 2410"/>
                  <a:gd name="T82" fmla="*/ 2495 w 2649"/>
                  <a:gd name="T83" fmla="*/ 2180 h 2410"/>
                  <a:gd name="T84" fmla="*/ 2555 w 2649"/>
                  <a:gd name="T85" fmla="*/ 2327 h 2410"/>
                  <a:gd name="T86" fmla="*/ 2615 w 2649"/>
                  <a:gd name="T87" fmla="*/ 240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reeform 4"/>
              <p:cNvSpPr>
                <a:spLocks/>
              </p:cNvSpPr>
              <p:nvPr/>
            </p:nvSpPr>
            <p:spPr bwMode="auto">
              <a:xfrm>
                <a:off x="3287" y="2440"/>
                <a:ext cx="1413" cy="1212"/>
              </a:xfrm>
              <a:custGeom>
                <a:avLst/>
                <a:gdLst>
                  <a:gd name="T0" fmla="*/ 0 w 1413"/>
                  <a:gd name="T1" fmla="*/ 1212 h 1212"/>
                  <a:gd name="T2" fmla="*/ 20 w 1413"/>
                  <a:gd name="T3" fmla="*/ 1208 h 1212"/>
                  <a:gd name="T4" fmla="*/ 41 w 1413"/>
                  <a:gd name="T5" fmla="*/ 1194 h 1212"/>
                  <a:gd name="T6" fmla="*/ 60 w 1413"/>
                  <a:gd name="T7" fmla="*/ 1170 h 1212"/>
                  <a:gd name="T8" fmla="*/ 81 w 1413"/>
                  <a:gd name="T9" fmla="*/ 1138 h 1212"/>
                  <a:gd name="T10" fmla="*/ 101 w 1413"/>
                  <a:gd name="T11" fmla="*/ 1097 h 1212"/>
                  <a:gd name="T12" fmla="*/ 122 w 1413"/>
                  <a:gd name="T13" fmla="*/ 1049 h 1212"/>
                  <a:gd name="T14" fmla="*/ 143 w 1413"/>
                  <a:gd name="T15" fmla="*/ 994 h 1212"/>
                  <a:gd name="T16" fmla="*/ 162 w 1413"/>
                  <a:gd name="T17" fmla="*/ 933 h 1212"/>
                  <a:gd name="T18" fmla="*/ 183 w 1413"/>
                  <a:gd name="T19" fmla="*/ 867 h 1212"/>
                  <a:gd name="T20" fmla="*/ 203 w 1413"/>
                  <a:gd name="T21" fmla="*/ 796 h 1212"/>
                  <a:gd name="T22" fmla="*/ 224 w 1413"/>
                  <a:gd name="T23" fmla="*/ 723 h 1212"/>
                  <a:gd name="T24" fmla="*/ 245 w 1413"/>
                  <a:gd name="T25" fmla="*/ 648 h 1212"/>
                  <a:gd name="T26" fmla="*/ 264 w 1413"/>
                  <a:gd name="T27" fmla="*/ 572 h 1212"/>
                  <a:gd name="T28" fmla="*/ 285 w 1413"/>
                  <a:gd name="T29" fmla="*/ 497 h 1212"/>
                  <a:gd name="T30" fmla="*/ 305 w 1413"/>
                  <a:gd name="T31" fmla="*/ 424 h 1212"/>
                  <a:gd name="T32" fmla="*/ 326 w 1413"/>
                  <a:gd name="T33" fmla="*/ 353 h 1212"/>
                  <a:gd name="T34" fmla="*/ 347 w 1413"/>
                  <a:gd name="T35" fmla="*/ 287 h 1212"/>
                  <a:gd name="T36" fmla="*/ 366 w 1413"/>
                  <a:gd name="T37" fmla="*/ 226 h 1212"/>
                  <a:gd name="T38" fmla="*/ 387 w 1413"/>
                  <a:gd name="T39" fmla="*/ 171 h 1212"/>
                  <a:gd name="T40" fmla="*/ 407 w 1413"/>
                  <a:gd name="T41" fmla="*/ 123 h 1212"/>
                  <a:gd name="T42" fmla="*/ 428 w 1413"/>
                  <a:gd name="T43" fmla="*/ 82 h 1212"/>
                  <a:gd name="T44" fmla="*/ 447 w 1413"/>
                  <a:gd name="T45" fmla="*/ 50 h 1212"/>
                  <a:gd name="T46" fmla="*/ 468 w 1413"/>
                  <a:gd name="T47" fmla="*/ 26 h 1212"/>
                  <a:gd name="T48" fmla="*/ 489 w 1413"/>
                  <a:gd name="T49" fmla="*/ 12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66896" y="1050835"/>
              <a:ext cx="1143000" cy="457200"/>
              <a:chOff x="641" y="1242"/>
              <a:chExt cx="4059" cy="241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641" y="1242"/>
                <a:ext cx="2649" cy="2410"/>
              </a:xfrm>
              <a:custGeom>
                <a:avLst/>
                <a:gdLst>
                  <a:gd name="T0" fmla="*/ 12 w 2649"/>
                  <a:gd name="T1" fmla="*/ 1130 h 2410"/>
                  <a:gd name="T2" fmla="*/ 72 w 2649"/>
                  <a:gd name="T3" fmla="*/ 833 h 2410"/>
                  <a:gd name="T4" fmla="*/ 134 w 2649"/>
                  <a:gd name="T5" fmla="*/ 558 h 2410"/>
                  <a:gd name="T6" fmla="*/ 195 w 2649"/>
                  <a:gd name="T7" fmla="*/ 326 h 2410"/>
                  <a:gd name="T8" fmla="*/ 255 w 2649"/>
                  <a:gd name="T9" fmla="*/ 149 h 2410"/>
                  <a:gd name="T10" fmla="*/ 315 w 2649"/>
                  <a:gd name="T11" fmla="*/ 36 h 2410"/>
                  <a:gd name="T12" fmla="*/ 375 w 2649"/>
                  <a:gd name="T13" fmla="*/ 0 h 2410"/>
                  <a:gd name="T14" fmla="*/ 435 w 2649"/>
                  <a:gd name="T15" fmla="*/ 36 h 2410"/>
                  <a:gd name="T16" fmla="*/ 497 w 2649"/>
                  <a:gd name="T17" fmla="*/ 149 h 2410"/>
                  <a:gd name="T18" fmla="*/ 557 w 2649"/>
                  <a:gd name="T19" fmla="*/ 326 h 2410"/>
                  <a:gd name="T20" fmla="*/ 618 w 2649"/>
                  <a:gd name="T21" fmla="*/ 558 h 2410"/>
                  <a:gd name="T22" fmla="*/ 678 w 2649"/>
                  <a:gd name="T23" fmla="*/ 833 h 2410"/>
                  <a:gd name="T24" fmla="*/ 738 w 2649"/>
                  <a:gd name="T25" fmla="*/ 1130 h 2410"/>
                  <a:gd name="T26" fmla="*/ 800 w 2649"/>
                  <a:gd name="T27" fmla="*/ 1431 h 2410"/>
                  <a:gd name="T28" fmla="*/ 860 w 2649"/>
                  <a:gd name="T29" fmla="*/ 1719 h 2410"/>
                  <a:gd name="T30" fmla="*/ 920 w 2649"/>
                  <a:gd name="T31" fmla="*/ 1973 h 2410"/>
                  <a:gd name="T32" fmla="*/ 981 w 2649"/>
                  <a:gd name="T33" fmla="*/ 2180 h 2410"/>
                  <a:gd name="T34" fmla="*/ 1041 w 2649"/>
                  <a:gd name="T35" fmla="*/ 2327 h 2410"/>
                  <a:gd name="T36" fmla="*/ 1101 w 2649"/>
                  <a:gd name="T37" fmla="*/ 2401 h 2410"/>
                  <a:gd name="T38" fmla="*/ 1163 w 2649"/>
                  <a:gd name="T39" fmla="*/ 2401 h 2410"/>
                  <a:gd name="T40" fmla="*/ 1223 w 2649"/>
                  <a:gd name="T41" fmla="*/ 2327 h 2410"/>
                  <a:gd name="T42" fmla="*/ 1283 w 2649"/>
                  <a:gd name="T43" fmla="*/ 2180 h 2410"/>
                  <a:gd name="T44" fmla="*/ 1344 w 2649"/>
                  <a:gd name="T45" fmla="*/ 1973 h 2410"/>
                  <a:gd name="T46" fmla="*/ 1404 w 2649"/>
                  <a:gd name="T47" fmla="*/ 1719 h 2410"/>
                  <a:gd name="T48" fmla="*/ 1464 w 2649"/>
                  <a:gd name="T49" fmla="*/ 1431 h 2410"/>
                  <a:gd name="T50" fmla="*/ 1526 w 2649"/>
                  <a:gd name="T51" fmla="*/ 1130 h 2410"/>
                  <a:gd name="T52" fmla="*/ 1586 w 2649"/>
                  <a:gd name="T53" fmla="*/ 833 h 2410"/>
                  <a:gd name="T54" fmla="*/ 1646 w 2649"/>
                  <a:gd name="T55" fmla="*/ 558 h 2410"/>
                  <a:gd name="T56" fmla="*/ 1707 w 2649"/>
                  <a:gd name="T57" fmla="*/ 326 h 2410"/>
                  <a:gd name="T58" fmla="*/ 1767 w 2649"/>
                  <a:gd name="T59" fmla="*/ 149 h 2410"/>
                  <a:gd name="T60" fmla="*/ 1829 w 2649"/>
                  <a:gd name="T61" fmla="*/ 36 h 2410"/>
                  <a:gd name="T62" fmla="*/ 1889 w 2649"/>
                  <a:gd name="T63" fmla="*/ 0 h 2410"/>
                  <a:gd name="T64" fmla="*/ 1949 w 2649"/>
                  <a:gd name="T65" fmla="*/ 36 h 2410"/>
                  <a:gd name="T66" fmla="*/ 2009 w 2649"/>
                  <a:gd name="T67" fmla="*/ 149 h 2410"/>
                  <a:gd name="T68" fmla="*/ 2070 w 2649"/>
                  <a:gd name="T69" fmla="*/ 326 h 2410"/>
                  <a:gd name="T70" fmla="*/ 2130 w 2649"/>
                  <a:gd name="T71" fmla="*/ 558 h 2410"/>
                  <a:gd name="T72" fmla="*/ 2192 w 2649"/>
                  <a:gd name="T73" fmla="*/ 833 h 2410"/>
                  <a:gd name="T74" fmla="*/ 2252 w 2649"/>
                  <a:gd name="T75" fmla="*/ 1130 h 2410"/>
                  <a:gd name="T76" fmla="*/ 2312 w 2649"/>
                  <a:gd name="T77" fmla="*/ 1431 h 2410"/>
                  <a:gd name="T78" fmla="*/ 2372 w 2649"/>
                  <a:gd name="T79" fmla="*/ 1719 h 2410"/>
                  <a:gd name="T80" fmla="*/ 2432 w 2649"/>
                  <a:gd name="T81" fmla="*/ 1973 h 2410"/>
                  <a:gd name="T82" fmla="*/ 2495 w 2649"/>
                  <a:gd name="T83" fmla="*/ 2180 h 2410"/>
                  <a:gd name="T84" fmla="*/ 2555 w 2649"/>
                  <a:gd name="T85" fmla="*/ 2327 h 2410"/>
                  <a:gd name="T86" fmla="*/ 2615 w 2649"/>
                  <a:gd name="T87" fmla="*/ 240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287" y="2440"/>
                <a:ext cx="1413" cy="1212"/>
              </a:xfrm>
              <a:custGeom>
                <a:avLst/>
                <a:gdLst>
                  <a:gd name="T0" fmla="*/ 0 w 1413"/>
                  <a:gd name="T1" fmla="*/ 1212 h 1212"/>
                  <a:gd name="T2" fmla="*/ 20 w 1413"/>
                  <a:gd name="T3" fmla="*/ 1208 h 1212"/>
                  <a:gd name="T4" fmla="*/ 41 w 1413"/>
                  <a:gd name="T5" fmla="*/ 1194 h 1212"/>
                  <a:gd name="T6" fmla="*/ 60 w 1413"/>
                  <a:gd name="T7" fmla="*/ 1170 h 1212"/>
                  <a:gd name="T8" fmla="*/ 81 w 1413"/>
                  <a:gd name="T9" fmla="*/ 1138 h 1212"/>
                  <a:gd name="T10" fmla="*/ 101 w 1413"/>
                  <a:gd name="T11" fmla="*/ 1097 h 1212"/>
                  <a:gd name="T12" fmla="*/ 122 w 1413"/>
                  <a:gd name="T13" fmla="*/ 1049 h 1212"/>
                  <a:gd name="T14" fmla="*/ 143 w 1413"/>
                  <a:gd name="T15" fmla="*/ 994 h 1212"/>
                  <a:gd name="T16" fmla="*/ 162 w 1413"/>
                  <a:gd name="T17" fmla="*/ 933 h 1212"/>
                  <a:gd name="T18" fmla="*/ 183 w 1413"/>
                  <a:gd name="T19" fmla="*/ 867 h 1212"/>
                  <a:gd name="T20" fmla="*/ 203 w 1413"/>
                  <a:gd name="T21" fmla="*/ 796 h 1212"/>
                  <a:gd name="T22" fmla="*/ 224 w 1413"/>
                  <a:gd name="T23" fmla="*/ 723 h 1212"/>
                  <a:gd name="T24" fmla="*/ 245 w 1413"/>
                  <a:gd name="T25" fmla="*/ 648 h 1212"/>
                  <a:gd name="T26" fmla="*/ 264 w 1413"/>
                  <a:gd name="T27" fmla="*/ 572 h 1212"/>
                  <a:gd name="T28" fmla="*/ 285 w 1413"/>
                  <a:gd name="T29" fmla="*/ 497 h 1212"/>
                  <a:gd name="T30" fmla="*/ 305 w 1413"/>
                  <a:gd name="T31" fmla="*/ 424 h 1212"/>
                  <a:gd name="T32" fmla="*/ 326 w 1413"/>
                  <a:gd name="T33" fmla="*/ 353 h 1212"/>
                  <a:gd name="T34" fmla="*/ 347 w 1413"/>
                  <a:gd name="T35" fmla="*/ 287 h 1212"/>
                  <a:gd name="T36" fmla="*/ 366 w 1413"/>
                  <a:gd name="T37" fmla="*/ 226 h 1212"/>
                  <a:gd name="T38" fmla="*/ 387 w 1413"/>
                  <a:gd name="T39" fmla="*/ 171 h 1212"/>
                  <a:gd name="T40" fmla="*/ 407 w 1413"/>
                  <a:gd name="T41" fmla="*/ 123 h 1212"/>
                  <a:gd name="T42" fmla="*/ 428 w 1413"/>
                  <a:gd name="T43" fmla="*/ 82 h 1212"/>
                  <a:gd name="T44" fmla="*/ 447 w 1413"/>
                  <a:gd name="T45" fmla="*/ 50 h 1212"/>
                  <a:gd name="T46" fmla="*/ 468 w 1413"/>
                  <a:gd name="T47" fmla="*/ 26 h 1212"/>
                  <a:gd name="T48" fmla="*/ 489 w 1413"/>
                  <a:gd name="T49" fmla="*/ 12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938496" y="1279435"/>
              <a:ext cx="1143000" cy="457200"/>
              <a:chOff x="641" y="1242"/>
              <a:chExt cx="4059" cy="2410"/>
            </a:xfrm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641" y="1242"/>
                <a:ext cx="2649" cy="2410"/>
              </a:xfrm>
              <a:custGeom>
                <a:avLst/>
                <a:gdLst>
                  <a:gd name="T0" fmla="*/ 12 w 2649"/>
                  <a:gd name="T1" fmla="*/ 1130 h 2410"/>
                  <a:gd name="T2" fmla="*/ 72 w 2649"/>
                  <a:gd name="T3" fmla="*/ 833 h 2410"/>
                  <a:gd name="T4" fmla="*/ 134 w 2649"/>
                  <a:gd name="T5" fmla="*/ 558 h 2410"/>
                  <a:gd name="T6" fmla="*/ 195 w 2649"/>
                  <a:gd name="T7" fmla="*/ 326 h 2410"/>
                  <a:gd name="T8" fmla="*/ 255 w 2649"/>
                  <a:gd name="T9" fmla="*/ 149 h 2410"/>
                  <a:gd name="T10" fmla="*/ 315 w 2649"/>
                  <a:gd name="T11" fmla="*/ 36 h 2410"/>
                  <a:gd name="T12" fmla="*/ 375 w 2649"/>
                  <a:gd name="T13" fmla="*/ 0 h 2410"/>
                  <a:gd name="T14" fmla="*/ 435 w 2649"/>
                  <a:gd name="T15" fmla="*/ 36 h 2410"/>
                  <a:gd name="T16" fmla="*/ 497 w 2649"/>
                  <a:gd name="T17" fmla="*/ 149 h 2410"/>
                  <a:gd name="T18" fmla="*/ 557 w 2649"/>
                  <a:gd name="T19" fmla="*/ 326 h 2410"/>
                  <a:gd name="T20" fmla="*/ 618 w 2649"/>
                  <a:gd name="T21" fmla="*/ 558 h 2410"/>
                  <a:gd name="T22" fmla="*/ 678 w 2649"/>
                  <a:gd name="T23" fmla="*/ 833 h 2410"/>
                  <a:gd name="T24" fmla="*/ 738 w 2649"/>
                  <a:gd name="T25" fmla="*/ 1130 h 2410"/>
                  <a:gd name="T26" fmla="*/ 800 w 2649"/>
                  <a:gd name="T27" fmla="*/ 1431 h 2410"/>
                  <a:gd name="T28" fmla="*/ 860 w 2649"/>
                  <a:gd name="T29" fmla="*/ 1719 h 2410"/>
                  <a:gd name="T30" fmla="*/ 920 w 2649"/>
                  <a:gd name="T31" fmla="*/ 1973 h 2410"/>
                  <a:gd name="T32" fmla="*/ 981 w 2649"/>
                  <a:gd name="T33" fmla="*/ 2180 h 2410"/>
                  <a:gd name="T34" fmla="*/ 1041 w 2649"/>
                  <a:gd name="T35" fmla="*/ 2327 h 2410"/>
                  <a:gd name="T36" fmla="*/ 1101 w 2649"/>
                  <a:gd name="T37" fmla="*/ 2401 h 2410"/>
                  <a:gd name="T38" fmla="*/ 1163 w 2649"/>
                  <a:gd name="T39" fmla="*/ 2401 h 2410"/>
                  <a:gd name="T40" fmla="*/ 1223 w 2649"/>
                  <a:gd name="T41" fmla="*/ 2327 h 2410"/>
                  <a:gd name="T42" fmla="*/ 1283 w 2649"/>
                  <a:gd name="T43" fmla="*/ 2180 h 2410"/>
                  <a:gd name="T44" fmla="*/ 1344 w 2649"/>
                  <a:gd name="T45" fmla="*/ 1973 h 2410"/>
                  <a:gd name="T46" fmla="*/ 1404 w 2649"/>
                  <a:gd name="T47" fmla="*/ 1719 h 2410"/>
                  <a:gd name="T48" fmla="*/ 1464 w 2649"/>
                  <a:gd name="T49" fmla="*/ 1431 h 2410"/>
                  <a:gd name="T50" fmla="*/ 1526 w 2649"/>
                  <a:gd name="T51" fmla="*/ 1130 h 2410"/>
                  <a:gd name="T52" fmla="*/ 1586 w 2649"/>
                  <a:gd name="T53" fmla="*/ 833 h 2410"/>
                  <a:gd name="T54" fmla="*/ 1646 w 2649"/>
                  <a:gd name="T55" fmla="*/ 558 h 2410"/>
                  <a:gd name="T56" fmla="*/ 1707 w 2649"/>
                  <a:gd name="T57" fmla="*/ 326 h 2410"/>
                  <a:gd name="T58" fmla="*/ 1767 w 2649"/>
                  <a:gd name="T59" fmla="*/ 149 h 2410"/>
                  <a:gd name="T60" fmla="*/ 1829 w 2649"/>
                  <a:gd name="T61" fmla="*/ 36 h 2410"/>
                  <a:gd name="T62" fmla="*/ 1889 w 2649"/>
                  <a:gd name="T63" fmla="*/ 0 h 2410"/>
                  <a:gd name="T64" fmla="*/ 1949 w 2649"/>
                  <a:gd name="T65" fmla="*/ 36 h 2410"/>
                  <a:gd name="T66" fmla="*/ 2009 w 2649"/>
                  <a:gd name="T67" fmla="*/ 149 h 2410"/>
                  <a:gd name="T68" fmla="*/ 2070 w 2649"/>
                  <a:gd name="T69" fmla="*/ 326 h 2410"/>
                  <a:gd name="T70" fmla="*/ 2130 w 2649"/>
                  <a:gd name="T71" fmla="*/ 558 h 2410"/>
                  <a:gd name="T72" fmla="*/ 2192 w 2649"/>
                  <a:gd name="T73" fmla="*/ 833 h 2410"/>
                  <a:gd name="T74" fmla="*/ 2252 w 2649"/>
                  <a:gd name="T75" fmla="*/ 1130 h 2410"/>
                  <a:gd name="T76" fmla="*/ 2312 w 2649"/>
                  <a:gd name="T77" fmla="*/ 1431 h 2410"/>
                  <a:gd name="T78" fmla="*/ 2372 w 2649"/>
                  <a:gd name="T79" fmla="*/ 1719 h 2410"/>
                  <a:gd name="T80" fmla="*/ 2432 w 2649"/>
                  <a:gd name="T81" fmla="*/ 1973 h 2410"/>
                  <a:gd name="T82" fmla="*/ 2495 w 2649"/>
                  <a:gd name="T83" fmla="*/ 2180 h 2410"/>
                  <a:gd name="T84" fmla="*/ 2555 w 2649"/>
                  <a:gd name="T85" fmla="*/ 2327 h 2410"/>
                  <a:gd name="T86" fmla="*/ 2615 w 2649"/>
                  <a:gd name="T87" fmla="*/ 240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287" y="2440"/>
                <a:ext cx="1413" cy="1212"/>
              </a:xfrm>
              <a:custGeom>
                <a:avLst/>
                <a:gdLst>
                  <a:gd name="T0" fmla="*/ 0 w 1413"/>
                  <a:gd name="T1" fmla="*/ 1212 h 1212"/>
                  <a:gd name="T2" fmla="*/ 20 w 1413"/>
                  <a:gd name="T3" fmla="*/ 1208 h 1212"/>
                  <a:gd name="T4" fmla="*/ 41 w 1413"/>
                  <a:gd name="T5" fmla="*/ 1194 h 1212"/>
                  <a:gd name="T6" fmla="*/ 60 w 1413"/>
                  <a:gd name="T7" fmla="*/ 1170 h 1212"/>
                  <a:gd name="T8" fmla="*/ 81 w 1413"/>
                  <a:gd name="T9" fmla="*/ 1138 h 1212"/>
                  <a:gd name="T10" fmla="*/ 101 w 1413"/>
                  <a:gd name="T11" fmla="*/ 1097 h 1212"/>
                  <a:gd name="T12" fmla="*/ 122 w 1413"/>
                  <a:gd name="T13" fmla="*/ 1049 h 1212"/>
                  <a:gd name="T14" fmla="*/ 143 w 1413"/>
                  <a:gd name="T15" fmla="*/ 994 h 1212"/>
                  <a:gd name="T16" fmla="*/ 162 w 1413"/>
                  <a:gd name="T17" fmla="*/ 933 h 1212"/>
                  <a:gd name="T18" fmla="*/ 183 w 1413"/>
                  <a:gd name="T19" fmla="*/ 867 h 1212"/>
                  <a:gd name="T20" fmla="*/ 203 w 1413"/>
                  <a:gd name="T21" fmla="*/ 796 h 1212"/>
                  <a:gd name="T22" fmla="*/ 224 w 1413"/>
                  <a:gd name="T23" fmla="*/ 723 h 1212"/>
                  <a:gd name="T24" fmla="*/ 245 w 1413"/>
                  <a:gd name="T25" fmla="*/ 648 h 1212"/>
                  <a:gd name="T26" fmla="*/ 264 w 1413"/>
                  <a:gd name="T27" fmla="*/ 572 h 1212"/>
                  <a:gd name="T28" fmla="*/ 285 w 1413"/>
                  <a:gd name="T29" fmla="*/ 497 h 1212"/>
                  <a:gd name="T30" fmla="*/ 305 w 1413"/>
                  <a:gd name="T31" fmla="*/ 424 h 1212"/>
                  <a:gd name="T32" fmla="*/ 326 w 1413"/>
                  <a:gd name="T33" fmla="*/ 353 h 1212"/>
                  <a:gd name="T34" fmla="*/ 347 w 1413"/>
                  <a:gd name="T35" fmla="*/ 287 h 1212"/>
                  <a:gd name="T36" fmla="*/ 366 w 1413"/>
                  <a:gd name="T37" fmla="*/ 226 h 1212"/>
                  <a:gd name="T38" fmla="*/ 387 w 1413"/>
                  <a:gd name="T39" fmla="*/ 171 h 1212"/>
                  <a:gd name="T40" fmla="*/ 407 w 1413"/>
                  <a:gd name="T41" fmla="*/ 123 h 1212"/>
                  <a:gd name="T42" fmla="*/ 428 w 1413"/>
                  <a:gd name="T43" fmla="*/ 82 h 1212"/>
                  <a:gd name="T44" fmla="*/ 447 w 1413"/>
                  <a:gd name="T45" fmla="*/ 50 h 1212"/>
                  <a:gd name="T46" fmla="*/ 468 w 1413"/>
                  <a:gd name="T47" fmla="*/ 26 h 1212"/>
                  <a:gd name="T48" fmla="*/ 489 w 1413"/>
                  <a:gd name="T49" fmla="*/ 12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2462246" y="806360"/>
              <a:ext cx="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398746" y="1912848"/>
              <a:ext cx="315913" cy="4413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779871" y="1584235"/>
              <a:ext cx="363538" cy="3571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706596" y="912187"/>
              <a:ext cx="3609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055971" y="971460"/>
              <a:ext cx="50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sz="2000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3811621" y="1025435"/>
              <a:ext cx="0" cy="4572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4143409" y="1236573"/>
              <a:ext cx="9332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baseline="-25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n-US" sz="20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)</a:t>
              </a:r>
              <a:endPara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2425734" y="584110"/>
              <a:ext cx="7826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2746409" y="1985873"/>
              <a:ext cx="7826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04784"/>
              </p:ext>
            </p:extLst>
          </p:nvPr>
        </p:nvGraphicFramePr>
        <p:xfrm>
          <a:off x="4015344" y="608654"/>
          <a:ext cx="4904920" cy="1997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3" imgW="3276600" imgH="1333500" progId="Equation.3">
                  <p:embed/>
                </p:oleObj>
              </mc:Choice>
              <mc:Fallback>
                <p:oleObj name="Equation" r:id="rId3" imgW="3276600" imgH="1333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344" y="608654"/>
                        <a:ext cx="4904920" cy="19971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47650" y="2616736"/>
            <a:ext cx="8648700" cy="1177389"/>
            <a:chOff x="247650" y="2752928"/>
            <a:chExt cx="8648700" cy="1177389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36961"/>
                </p:ext>
              </p:extLst>
            </p:nvPr>
          </p:nvGraphicFramePr>
          <p:xfrm>
            <a:off x="247650" y="3034967"/>
            <a:ext cx="8648700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1" name="Equation" r:id="rId5" imgW="5270400" imgH="545760" progId="Equation.3">
                    <p:embed/>
                  </p:oleObj>
                </mc:Choice>
                <mc:Fallback>
                  <p:oleObj name="Equation" r:id="rId5" imgW="5270400" imgH="5457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50" y="3034967"/>
                          <a:ext cx="8648700" cy="895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02418" y="2752928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Normalizations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20631"/>
              </p:ext>
            </p:extLst>
          </p:nvPr>
        </p:nvGraphicFramePr>
        <p:xfrm>
          <a:off x="192088" y="3813175"/>
          <a:ext cx="86772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7" imgW="5574960" imgH="533160" progId="Equation.3">
                  <p:embed/>
                </p:oleObj>
              </mc:Choice>
              <mc:Fallback>
                <p:oleObj name="Equation" r:id="rId7" imgW="557496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3813175"/>
                        <a:ext cx="8677275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742462"/>
              </p:ext>
            </p:extLst>
          </p:nvPr>
        </p:nvGraphicFramePr>
        <p:xfrm>
          <a:off x="324678" y="4766249"/>
          <a:ext cx="4903476" cy="48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9" imgW="3073320" imgH="304560" progId="Equation.3">
                  <p:embed/>
                </p:oleObj>
              </mc:Choice>
              <mc:Fallback>
                <p:oleObj name="Equation" r:id="rId9" imgW="3073320" imgH="304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78" y="4766249"/>
                        <a:ext cx="4903476" cy="48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52941"/>
              </p:ext>
            </p:extLst>
          </p:nvPr>
        </p:nvGraphicFramePr>
        <p:xfrm>
          <a:off x="3156501" y="5719865"/>
          <a:ext cx="247303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11" imgW="1511280" imgH="279360" progId="Equation.3">
                  <p:embed/>
                </p:oleObj>
              </mc:Choice>
              <mc:Fallback>
                <p:oleObj name="Equation" r:id="rId11" imgW="15112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56501" y="5719865"/>
                        <a:ext cx="247303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02418" y="5243528"/>
            <a:ext cx="87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Physically useful solutions are given in terms of the photon fluxes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)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i.e. photons/unit area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124" y="6352162"/>
            <a:ext cx="599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analytical solutions can only be given for the case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324679" y="1632550"/>
            <a:ext cx="360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</a:p>
        </p:txBody>
      </p:sp>
    </p:spTree>
    <p:extLst>
      <p:ext uri="{BB962C8B-B14F-4D97-AF65-F5344CB8AC3E}">
        <p14:creationId xmlns:p14="http://schemas.microsoft.com/office/powerpoint/2010/main" val="22415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314434" y="184049"/>
            <a:ext cx="647728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Birefringent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Phase-Matching: Uniaxial Crystals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42888" y="763520"/>
            <a:ext cx="1794081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Uniaxial Crystals</a:t>
            </a:r>
          </a:p>
        </p:txBody>
      </p:sp>
      <p:graphicFrame>
        <p:nvGraphicFramePr>
          <p:cNvPr id="616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78379"/>
              </p:ext>
            </p:extLst>
          </p:nvPr>
        </p:nvGraphicFramePr>
        <p:xfrm>
          <a:off x="1069072" y="1406457"/>
          <a:ext cx="1108075" cy="1314451"/>
        </p:xfrm>
        <a:graphic>
          <a:graphicData uri="http://schemas.openxmlformats.org/drawingml/2006/table">
            <a:tbl>
              <a:tblPr/>
              <a:tblGrid>
                <a:gridCol w="371475"/>
                <a:gridCol w="365125"/>
                <a:gridCol w="371475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7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40491"/>
              </p:ext>
            </p:extLst>
          </p:nvPr>
        </p:nvGraphicFramePr>
        <p:xfrm>
          <a:off x="1486254" y="1836670"/>
          <a:ext cx="334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Equation" r:id="rId4" imgW="190440" imgH="279360" progId="Equation.3">
                  <p:embed/>
                </p:oleObj>
              </mc:Choice>
              <mc:Fallback>
                <p:oleObj name="Equation" r:id="rId4" imgW="190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254" y="1836670"/>
                        <a:ext cx="3349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33557"/>
              </p:ext>
            </p:extLst>
          </p:nvPr>
        </p:nvGraphicFramePr>
        <p:xfrm>
          <a:off x="1852966" y="2258945"/>
          <a:ext cx="311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Equation" r:id="rId6" imgW="190440" imgH="279360" progId="Equation.3">
                  <p:embed/>
                </p:oleObj>
              </mc:Choice>
              <mc:Fallback>
                <p:oleObj name="Equation" r:id="rId6" imgW="190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966" y="2258945"/>
                        <a:ext cx="311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21003"/>
              </p:ext>
            </p:extLst>
          </p:nvPr>
        </p:nvGraphicFramePr>
        <p:xfrm>
          <a:off x="1122716" y="1373120"/>
          <a:ext cx="3349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Equation" r:id="rId8" imgW="190440" imgH="279360" progId="Equation.3">
                  <p:embed/>
                </p:oleObj>
              </mc:Choice>
              <mc:Fallback>
                <p:oleObj name="Equation" r:id="rId8" imgW="190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716" y="1373120"/>
                        <a:ext cx="3349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2170797" y="1390582"/>
            <a:ext cx="17463" cy="1330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rot="5400000" flipH="1">
            <a:off x="1534673" y="2040663"/>
            <a:ext cx="17462" cy="1330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rot="5400000" flipH="1">
            <a:off x="1653735" y="746851"/>
            <a:ext cx="17463" cy="1330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AutoShape 40"/>
          <p:cNvSpPr>
            <a:spLocks/>
          </p:cNvSpPr>
          <p:nvPr/>
        </p:nvSpPr>
        <p:spPr bwMode="auto">
          <a:xfrm flipH="1">
            <a:off x="2164116" y="1493770"/>
            <a:ext cx="76200" cy="1196975"/>
          </a:xfrm>
          <a:prstGeom prst="leftBracket">
            <a:avLst>
              <a:gd name="adj" fmla="val 13090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" name="Line 42"/>
          <p:cNvSpPr>
            <a:spLocks noChangeShapeType="1"/>
          </p:cNvSpPr>
          <p:nvPr/>
        </p:nvSpPr>
        <p:spPr bwMode="auto">
          <a:xfrm flipH="1">
            <a:off x="1068719" y="1393757"/>
            <a:ext cx="17463" cy="1330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0" name="AutoShape 43"/>
          <p:cNvSpPr>
            <a:spLocks/>
          </p:cNvSpPr>
          <p:nvPr/>
        </p:nvSpPr>
        <p:spPr bwMode="auto">
          <a:xfrm>
            <a:off x="1174751" y="1457257"/>
            <a:ext cx="76200" cy="1196975"/>
          </a:xfrm>
          <a:prstGeom prst="leftBracket">
            <a:avLst>
              <a:gd name="adj" fmla="val 13090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1" name="Text Box 44"/>
          <p:cNvSpPr txBox="1">
            <a:spLocks noChangeArrowheads="1"/>
          </p:cNvSpPr>
          <p:nvPr/>
        </p:nvSpPr>
        <p:spPr bwMode="auto">
          <a:xfrm>
            <a:off x="398395" y="1746182"/>
            <a:ext cx="766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05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8411"/>
              </p:ext>
            </p:extLst>
          </p:nvPr>
        </p:nvGraphicFramePr>
        <p:xfrm>
          <a:off x="255520" y="1735070"/>
          <a:ext cx="3222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Equation" r:id="rId10" imgW="139680" imgH="215640" progId="Equation.3">
                  <p:embed/>
                </p:oleObj>
              </mc:Choice>
              <mc:Fallback>
                <p:oleObj name="Equation" r:id="rId1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20" y="1735070"/>
                        <a:ext cx="3222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65100" y="2824095"/>
            <a:ext cx="685957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“ordinary” refractive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index                “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extraordinary” refractive index</a:t>
            </a:r>
          </a:p>
        </p:txBody>
      </p:sp>
      <p:graphicFrame>
        <p:nvGraphicFramePr>
          <p:cNvPr id="205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84791"/>
              </p:ext>
            </p:extLst>
          </p:nvPr>
        </p:nvGraphicFramePr>
        <p:xfrm>
          <a:off x="158750" y="2882430"/>
          <a:ext cx="3349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6" name="Equation" r:id="rId12" imgW="190440" imgH="228600" progId="Equation.3">
                  <p:embed/>
                </p:oleObj>
              </mc:Choice>
              <mc:Fallback>
                <p:oleObj name="Equation" r:id="rId1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82430"/>
                        <a:ext cx="3349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77407"/>
              </p:ext>
            </p:extLst>
          </p:nvPr>
        </p:nvGraphicFramePr>
        <p:xfrm>
          <a:off x="3594105" y="2909026"/>
          <a:ext cx="304672" cy="39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7" name="Equation" r:id="rId14" imgW="177480" imgH="228600" progId="Equation.3">
                  <p:embed/>
                </p:oleObj>
              </mc:Choice>
              <mc:Fallback>
                <p:oleObj name="Equation" r:id="rId1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5" y="2909026"/>
                        <a:ext cx="304672" cy="3907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103563" y="761932"/>
            <a:ext cx="4044950" cy="2085975"/>
            <a:chOff x="2435" y="2526"/>
            <a:chExt cx="2548" cy="1314"/>
          </a:xfrm>
        </p:grpSpPr>
        <p:sp>
          <p:nvSpPr>
            <p:cNvPr id="2098" name="Text Box 52"/>
            <p:cNvSpPr txBox="1">
              <a:spLocks noChangeArrowheads="1"/>
            </p:cNvSpPr>
            <p:nvPr/>
          </p:nvSpPr>
          <p:spPr bwMode="auto">
            <a:xfrm>
              <a:off x="2435" y="2526"/>
              <a:ext cx="2548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- optically isotropic in the 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plane</a:t>
              </a:r>
            </a:p>
            <a:p>
              <a:pPr>
                <a:lnSpc>
                  <a:spcPct val="15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-axis is the “optic axis”</a:t>
              </a:r>
            </a:p>
            <a:p>
              <a:pPr>
                <a:lnSpc>
                  <a:spcPct val="12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- for         , any two orthogonal directions</a:t>
              </a:r>
            </a:p>
            <a:p>
              <a:pPr>
                <a:lnSpc>
                  <a:spcPct val="15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  are equivalent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eigenmode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axes</a:t>
              </a:r>
            </a:p>
            <a:p>
              <a:pPr>
                <a:lnSpc>
                  <a:spcPct val="15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cannot phase-match for </a:t>
              </a:r>
            </a:p>
          </p:txBody>
        </p:sp>
        <p:graphicFrame>
          <p:nvGraphicFramePr>
            <p:cNvPr id="2054" name="Object 53"/>
            <p:cNvGraphicFramePr>
              <a:graphicFrameLocks noChangeAspect="1"/>
            </p:cNvGraphicFramePr>
            <p:nvPr/>
          </p:nvGraphicFramePr>
          <p:xfrm>
            <a:off x="2831" y="3050"/>
            <a:ext cx="321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8" name="Equation" r:id="rId16" imgW="317160" imgH="241200" progId="Equation.3">
                    <p:embed/>
                  </p:oleObj>
                </mc:Choice>
                <mc:Fallback>
                  <p:oleObj name="Equation" r:id="rId16" imgW="317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" y="3050"/>
                          <a:ext cx="321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54"/>
            <p:cNvGraphicFramePr>
              <a:graphicFrameLocks noChangeAspect="1"/>
            </p:cNvGraphicFramePr>
            <p:nvPr/>
          </p:nvGraphicFramePr>
          <p:xfrm>
            <a:off x="4165" y="3556"/>
            <a:ext cx="321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9" name="Equation" r:id="rId18" imgW="317160" imgH="241200" progId="Equation.3">
                    <p:embed/>
                  </p:oleObj>
                </mc:Choice>
                <mc:Fallback>
                  <p:oleObj name="Equation" r:id="rId18" imgW="317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" y="3556"/>
                          <a:ext cx="321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7142163" y="1895407"/>
            <a:ext cx="1406525" cy="1616075"/>
            <a:chOff x="4874" y="2035"/>
            <a:chExt cx="886" cy="1018"/>
          </a:xfrm>
        </p:grpSpPr>
        <p:sp>
          <p:nvSpPr>
            <p:cNvPr id="2092" name="Line 56"/>
            <p:cNvSpPr>
              <a:spLocks noChangeShapeType="1"/>
            </p:cNvSpPr>
            <p:nvPr/>
          </p:nvSpPr>
          <p:spPr bwMode="auto">
            <a:xfrm>
              <a:off x="5247" y="2692"/>
              <a:ext cx="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3" name="Line 57"/>
            <p:cNvSpPr>
              <a:spLocks noChangeShapeType="1"/>
            </p:cNvSpPr>
            <p:nvPr/>
          </p:nvSpPr>
          <p:spPr bwMode="auto">
            <a:xfrm flipV="1">
              <a:off x="4874" y="2683"/>
              <a:ext cx="377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4" name="Line 58"/>
            <p:cNvSpPr>
              <a:spLocks noChangeShapeType="1"/>
            </p:cNvSpPr>
            <p:nvPr/>
          </p:nvSpPr>
          <p:spPr bwMode="auto">
            <a:xfrm rot="5400000">
              <a:off x="4999" y="2417"/>
              <a:ext cx="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5" name="Text Box 59"/>
            <p:cNvSpPr txBox="1">
              <a:spLocks noChangeArrowheads="1"/>
            </p:cNvSpPr>
            <p:nvPr/>
          </p:nvSpPr>
          <p:spPr bwMode="auto">
            <a:xfrm>
              <a:off x="5241" y="2035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096" name="Text Box 60"/>
            <p:cNvSpPr txBox="1">
              <a:spLocks noChangeArrowheads="1"/>
            </p:cNvSpPr>
            <p:nvPr/>
          </p:nvSpPr>
          <p:spPr bwMode="auto">
            <a:xfrm>
              <a:off x="4887" y="2801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097" name="Text Box 61"/>
            <p:cNvSpPr txBox="1">
              <a:spLocks noChangeArrowheads="1"/>
            </p:cNvSpPr>
            <p:nvPr/>
          </p:nvSpPr>
          <p:spPr bwMode="auto">
            <a:xfrm>
              <a:off x="5564" y="2717"/>
              <a:ext cx="1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7750175" y="2873307"/>
            <a:ext cx="1130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0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44747"/>
              </p:ext>
            </p:extLst>
          </p:nvPr>
        </p:nvGraphicFramePr>
        <p:xfrm>
          <a:off x="8329613" y="2217670"/>
          <a:ext cx="4222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" name="Equation" r:id="rId20" imgW="139680" imgH="215640" progId="Equation.3">
                  <p:embed/>
                </p:oleObj>
              </mc:Choice>
              <mc:Fallback>
                <p:oleObj name="Equation" r:id="rId2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613" y="2217670"/>
                        <a:ext cx="4222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64932" y="3511482"/>
            <a:ext cx="8483279" cy="2339320"/>
            <a:chOff x="0" y="273050"/>
            <a:chExt cx="8483279" cy="2339320"/>
          </a:xfrm>
        </p:grpSpPr>
        <p:sp>
          <p:nvSpPr>
            <p:cNvPr id="47" name="Line 2"/>
            <p:cNvSpPr>
              <a:spLocks noChangeShapeType="1"/>
            </p:cNvSpPr>
            <p:nvPr/>
          </p:nvSpPr>
          <p:spPr bwMode="auto">
            <a:xfrm>
              <a:off x="1731963" y="1849438"/>
              <a:ext cx="123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V="1">
              <a:off x="1139825" y="1835150"/>
              <a:ext cx="598488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 rot="5400000">
              <a:off x="1181100" y="1254125"/>
              <a:ext cx="1130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1689100" y="590550"/>
              <a:ext cx="298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927100" y="1739900"/>
              <a:ext cx="298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584450" y="1822450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1747838" y="1169988"/>
              <a:ext cx="1328737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470296"/>
                </p:ext>
              </p:extLst>
            </p:nvPr>
          </p:nvGraphicFramePr>
          <p:xfrm>
            <a:off x="2568244" y="628012"/>
            <a:ext cx="299019" cy="463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1" name="Equation" r:id="rId22" imgW="139680" imgH="215640" progId="Equation.3">
                    <p:embed/>
                  </p:oleObj>
                </mc:Choice>
                <mc:Fallback>
                  <p:oleObj name="Equation" r:id="rId22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244" y="628012"/>
                          <a:ext cx="299019" cy="4638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H="1" flipV="1">
              <a:off x="1228725" y="1095375"/>
              <a:ext cx="482600" cy="7143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H="1">
              <a:off x="881063" y="1812925"/>
              <a:ext cx="833437" cy="3984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2751138" y="736600"/>
              <a:ext cx="13933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plane</a:t>
              </a: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>
              <a:off x="1379538" y="1646238"/>
              <a:ext cx="182562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1363663" y="1728788"/>
              <a:ext cx="115887" cy="149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1225550"/>
                </p:ext>
              </p:extLst>
            </p:nvPr>
          </p:nvGraphicFramePr>
          <p:xfrm>
            <a:off x="682548" y="673160"/>
            <a:ext cx="365201" cy="457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2" name="Equation" r:id="rId23" imgW="203040" imgH="253800" progId="Equation.3">
                    <p:embed/>
                  </p:oleObj>
                </mc:Choice>
                <mc:Fallback>
                  <p:oleObj name="Equation" r:id="rId23" imgW="2030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548" y="673160"/>
                          <a:ext cx="365201" cy="45714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0" y="273050"/>
              <a:ext cx="20585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plane,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62" name="Arc 19"/>
            <p:cNvSpPr>
              <a:spLocks/>
            </p:cNvSpPr>
            <p:nvPr/>
          </p:nvSpPr>
          <p:spPr bwMode="auto">
            <a:xfrm rot="556414">
              <a:off x="2530475" y="1335088"/>
              <a:ext cx="361950" cy="461962"/>
            </a:xfrm>
            <a:custGeom>
              <a:avLst/>
              <a:gdLst>
                <a:gd name="T0" fmla="*/ 2147483647 w 21600"/>
                <a:gd name="T1" fmla="*/ 0 h 20719"/>
                <a:gd name="T2" fmla="*/ 2147483647 w 21600"/>
                <a:gd name="T3" fmla="*/ 2147483647 h 20719"/>
                <a:gd name="T4" fmla="*/ 0 w 21600"/>
                <a:gd name="T5" fmla="*/ 2147483647 h 207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19"/>
                <a:gd name="T11" fmla="*/ 21600 w 21600"/>
                <a:gd name="T12" fmla="*/ 20719 h 20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19" fill="none" extrusionOk="0">
                  <a:moveTo>
                    <a:pt x="6105" y="0"/>
                  </a:moveTo>
                  <a:cubicBezTo>
                    <a:pt x="15292" y="2707"/>
                    <a:pt x="21600" y="11141"/>
                    <a:pt x="21600" y="20719"/>
                  </a:cubicBezTo>
                </a:path>
                <a:path w="21600" h="20719" stroke="0" extrusionOk="0">
                  <a:moveTo>
                    <a:pt x="6105" y="0"/>
                  </a:moveTo>
                  <a:cubicBezTo>
                    <a:pt x="15292" y="2707"/>
                    <a:pt x="21600" y="11141"/>
                    <a:pt x="21600" y="20719"/>
                  </a:cubicBezTo>
                  <a:lnTo>
                    <a:pt x="0" y="207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2517775" y="1431925"/>
              <a:ext cx="315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grpSp>
          <p:nvGrpSpPr>
            <p:cNvPr id="64" name="Group 38"/>
            <p:cNvGrpSpPr>
              <a:grpSpLocks/>
            </p:cNvGrpSpPr>
            <p:nvPr/>
          </p:nvGrpSpPr>
          <p:grpSpPr bwMode="auto">
            <a:xfrm>
              <a:off x="3889375" y="2089150"/>
              <a:ext cx="4035561" cy="523220"/>
              <a:chOff x="3889828" y="2088469"/>
              <a:chExt cx="4034904" cy="523220"/>
            </a:xfrm>
          </p:grpSpPr>
          <p:graphicFrame>
            <p:nvGraphicFramePr>
              <p:cNvPr id="70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6681342"/>
                  </p:ext>
                </p:extLst>
              </p:nvPr>
            </p:nvGraphicFramePr>
            <p:xfrm>
              <a:off x="5583011" y="2182967"/>
              <a:ext cx="350538" cy="4126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3" name="Equation" r:id="rId25" imgW="215640" imgH="253800" progId="Equation.3">
                      <p:embed/>
                    </p:oleObj>
                  </mc:Choice>
                  <mc:Fallback>
                    <p:oleObj name="Equation" r:id="rId25" imgW="2156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83011" y="2182967"/>
                            <a:ext cx="350538" cy="41269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Text Box 18"/>
              <p:cNvSpPr txBox="1">
                <a:spLocks noChangeArrowheads="1"/>
              </p:cNvSpPr>
              <p:nvPr/>
            </p:nvSpPr>
            <p:spPr bwMode="auto">
              <a:xfrm>
                <a:off x="6105299" y="2088469"/>
                <a:ext cx="181943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along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-axis,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i="1" baseline="-25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36"/>
              <p:cNvSpPr txBox="1">
                <a:spLocks noChangeArrowheads="1"/>
              </p:cNvSpPr>
              <p:nvPr/>
            </p:nvSpPr>
            <p:spPr bwMode="auto">
              <a:xfrm>
                <a:off x="3889828" y="2191656"/>
                <a:ext cx="14508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u="sng">
                    <a:latin typeface="Times New Roman" pitchFamily="18" charset="0"/>
                    <a:cs typeface="Times New Roman" pitchFamily="18" charset="0"/>
                  </a:rPr>
                  <a:t>Convention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281488" y="388938"/>
              <a:ext cx="4201791" cy="1683911"/>
              <a:chOff x="4281488" y="388938"/>
              <a:chExt cx="4201791" cy="1683911"/>
            </a:xfrm>
          </p:grpSpPr>
          <p:sp>
            <p:nvSpPr>
              <p:cNvPr id="66" name="Text Box 21"/>
              <p:cNvSpPr txBox="1">
                <a:spLocks noChangeArrowheads="1"/>
              </p:cNvSpPr>
              <p:nvPr/>
            </p:nvSpPr>
            <p:spPr bwMode="auto">
              <a:xfrm>
                <a:off x="4281488" y="388938"/>
                <a:ext cx="4201791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 Note: all orthogonal axes in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plane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are equivalent for linear optics</a:t>
                </a:r>
              </a:p>
              <a:p>
                <a:pPr>
                  <a:buFontTx/>
                  <a:buChar char="-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always in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plane</a:t>
                </a:r>
              </a:p>
              <a:p>
                <a:pPr>
                  <a:buFontTx/>
                  <a:buChar char="-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always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has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component</a:t>
                </a: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-  angle from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-axis important for 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7" name="Object 22"/>
              <p:cNvGraphicFramePr>
                <a:graphicFrameLocks noChangeAspect="1"/>
              </p:cNvGraphicFramePr>
              <p:nvPr/>
            </p:nvGraphicFramePr>
            <p:xfrm>
              <a:off x="4589463" y="960438"/>
              <a:ext cx="390525" cy="460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4" name="Equation" r:id="rId27" imgW="215640" imgH="253800" progId="Equation.3">
                      <p:embed/>
                    </p:oleObj>
                  </mc:Choice>
                  <mc:Fallback>
                    <p:oleObj name="Equation" r:id="rId27" imgW="2156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9463" y="960438"/>
                            <a:ext cx="390525" cy="460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23"/>
              <p:cNvGraphicFramePr>
                <a:graphicFrameLocks noChangeAspect="1"/>
              </p:cNvGraphicFramePr>
              <p:nvPr/>
            </p:nvGraphicFramePr>
            <p:xfrm>
              <a:off x="4589463" y="1238581"/>
              <a:ext cx="404812" cy="506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5" name="Equation" r:id="rId28" imgW="203040" imgH="253800" progId="Equation.3">
                      <p:embed/>
                    </p:oleObj>
                  </mc:Choice>
                  <mc:Fallback>
                    <p:oleObj name="Equation" r:id="rId28" imgW="2030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9463" y="1238581"/>
                            <a:ext cx="404812" cy="506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68"/>
              <p:cNvGraphicFramePr>
                <a:graphicFrameLocks noChangeAspect="1"/>
              </p:cNvGraphicFramePr>
              <p:nvPr/>
            </p:nvGraphicFramePr>
            <p:xfrm>
              <a:off x="7872484" y="1596789"/>
              <a:ext cx="457018" cy="4760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6" name="Equation" r:id="rId29" imgW="304560" imgH="317160" progId="Equation.3">
                      <p:embed/>
                    </p:oleObj>
                  </mc:Choice>
                  <mc:Fallback>
                    <p:oleObj name="Equation" r:id="rId29" imgW="304560" imgH="317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72484" y="1596789"/>
                            <a:ext cx="457018" cy="4760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68520"/>
              </p:ext>
            </p:extLst>
          </p:nvPr>
        </p:nvGraphicFramePr>
        <p:xfrm>
          <a:off x="1296988" y="5861050"/>
          <a:ext cx="48180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7" name="Equation" r:id="rId31" imgW="3200400" imgH="444240" progId="Equation.3">
                  <p:embed/>
                </p:oleObj>
              </mc:Choice>
              <mc:Fallback>
                <p:oleObj name="Equation" r:id="rId31" imgW="3200400" imgH="4442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5861050"/>
                        <a:ext cx="48180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5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2584"/>
              </p:ext>
            </p:extLst>
          </p:nvPr>
        </p:nvGraphicFramePr>
        <p:xfrm>
          <a:off x="566528" y="603406"/>
          <a:ext cx="764381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Equation" r:id="rId4" imgW="4533840" imgH="799920" progId="Equation.3">
                  <p:embed/>
                </p:oleObj>
              </mc:Choice>
              <mc:Fallback>
                <p:oleObj name="Equation" r:id="rId4" imgW="453384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28" y="603406"/>
                        <a:ext cx="7643812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03855"/>
              </p:ext>
            </p:extLst>
          </p:nvPr>
        </p:nvGraphicFramePr>
        <p:xfrm>
          <a:off x="331788" y="2053009"/>
          <a:ext cx="29257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Equation" r:id="rId6" imgW="1701720" imgH="507960" progId="Equation.3">
                  <p:embed/>
                </p:oleObj>
              </mc:Choice>
              <mc:Fallback>
                <p:oleObj name="Equation" r:id="rId6" imgW="1701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053009"/>
                        <a:ext cx="292576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331788" y="4981575"/>
            <a:ext cx="33009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No asymptotic final state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All intensities are periodic 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     with distance</a:t>
            </a:r>
          </a:p>
          <a:p>
            <a:pPr marL="342900" indent="-342900">
              <a:buFontTx/>
              <a:buAutoNum type="arabicPeriod" startAt="3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Oscillation period depends</a:t>
            </a: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     on input intensities</a:t>
            </a:r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436563" y="2971800"/>
          <a:ext cx="31845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" name="Equation" r:id="rId8" imgW="1790640" imgH="914400" progId="Equation.3">
                  <p:embed/>
                </p:oleObj>
              </mc:Choice>
              <mc:Fallback>
                <p:oleObj name="Equation" r:id="rId8" imgW="17906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971800"/>
                        <a:ext cx="3184525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51580"/>
              </p:ext>
            </p:extLst>
          </p:nvPr>
        </p:nvGraphicFramePr>
        <p:xfrm>
          <a:off x="516937" y="1616176"/>
          <a:ext cx="17748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Equation" r:id="rId10" imgW="1117440" imgH="431640" progId="Equation.3">
                  <p:embed/>
                </p:oleObj>
              </mc:Choice>
              <mc:Fallback>
                <p:oleObj name="Equation" r:id="rId10" imgW="111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37" y="1616176"/>
                        <a:ext cx="17748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48843" y="1080244"/>
            <a:ext cx="3256442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38508" y="2788503"/>
            <a:ext cx="5149850" cy="3824288"/>
            <a:chOff x="3916329" y="3005002"/>
            <a:chExt cx="5149850" cy="3824288"/>
          </a:xfrm>
        </p:grpSpPr>
        <p:pic>
          <p:nvPicPr>
            <p:cNvPr id="22539" name="Picture 8" descr="C:\Documents and Settings\george\My Documents\Current1\Power Point Notes\Second Order\Problems and Solutions second order\Chapter 6 Problems and Solutions\Type 2 SHG nb 0.5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16329" y="3005002"/>
              <a:ext cx="5149850" cy="382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2537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4096484"/>
                </p:ext>
              </p:extLst>
            </p:nvPr>
          </p:nvGraphicFramePr>
          <p:xfrm>
            <a:off x="5801302" y="3250051"/>
            <a:ext cx="93821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2" name="Equation" r:id="rId13" imgW="545760" imgH="177480" progId="Equation.3">
                    <p:embed/>
                  </p:oleObj>
                </mc:Choice>
                <mc:Fallback>
                  <p:oleObj name="Equation" r:id="rId13" imgW="5457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1302" y="3250051"/>
                          <a:ext cx="938213" cy="3048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3366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97664"/>
                </p:ext>
              </p:extLst>
            </p:nvPr>
          </p:nvGraphicFramePr>
          <p:xfrm>
            <a:off x="5115065" y="4981575"/>
            <a:ext cx="778776" cy="42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3" name="Equation" r:id="rId15" imgW="419040" imgH="228600" progId="Equation.3">
                    <p:embed/>
                  </p:oleObj>
                </mc:Choice>
                <mc:Fallback>
                  <p:oleObj name="Equation" r:id="rId1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5065" y="4981575"/>
                          <a:ext cx="778776" cy="424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1166368"/>
                </p:ext>
              </p:extLst>
            </p:nvPr>
          </p:nvGraphicFramePr>
          <p:xfrm>
            <a:off x="4812542" y="3674751"/>
            <a:ext cx="754063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4" name="Equation" r:id="rId17" imgW="406080" imgH="215640" progId="Equation.3">
                    <p:embed/>
                  </p:oleObj>
                </mc:Choice>
                <mc:Fallback>
                  <p:oleObj name="Equation" r:id="rId17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2542" y="3674751"/>
                          <a:ext cx="754063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744304"/>
                </p:ext>
              </p:extLst>
            </p:nvPr>
          </p:nvGraphicFramePr>
          <p:xfrm>
            <a:off x="5159285" y="5709635"/>
            <a:ext cx="801688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5" name="Equation" r:id="rId19" imgW="431640" imgH="215640" progId="Equation.3">
                    <p:embed/>
                  </p:oleObj>
                </mc:Choice>
                <mc:Fallback>
                  <p:oleObj name="Equation" r:id="rId19" imgW="431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285" y="5709635"/>
                          <a:ext cx="801688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2573909" y="131402"/>
            <a:ext cx="399942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 2 SHG: Phase-Matched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44838" y="152400"/>
            <a:ext cx="282923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Phase-Match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37729" y="586983"/>
            <a:ext cx="2844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P IconicSymbolsA"/>
              </a:rPr>
              <a:t>1 fundamental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P IconicSymbolsA"/>
              </a:rPr>
              <a:t>eigenmode</a:t>
            </a:r>
            <a:endParaRPr lang="en-US" sz="2000" dirty="0">
              <a:latin typeface="Times New Roman" pitchFamily="18" charset="0"/>
              <a:cs typeface="Times New Roman" pitchFamily="18" charset="0"/>
              <a:sym typeface="WP IconicSymbolsA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P IconicSymbolsA"/>
              </a:rPr>
              <a:t>1 harmonic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P IconicSymbolsA"/>
              </a:rPr>
              <a:t>eigenmode</a:t>
            </a:r>
            <a:endParaRPr lang="en-US" sz="2000" dirty="0">
              <a:latin typeface="Times New Roman" pitchFamily="18" charset="0"/>
              <a:cs typeface="Times New Roman" pitchFamily="18" charset="0"/>
              <a:sym typeface="WP IconicSymbolsA"/>
            </a:endParaRPr>
          </a:p>
        </p:txBody>
      </p:sp>
      <p:sp>
        <p:nvSpPr>
          <p:cNvPr id="20484" name="Text Box 25"/>
          <p:cNvSpPr txBox="1">
            <a:spLocks noChangeArrowheads="1"/>
          </p:cNvSpPr>
          <p:nvPr/>
        </p:nvSpPr>
        <p:spPr bwMode="auto">
          <a:xfrm>
            <a:off x="213915" y="742964"/>
            <a:ext cx="2297908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uniaxial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0456" y="1347657"/>
            <a:ext cx="7014949" cy="817563"/>
            <a:chOff x="0" y="721388"/>
            <a:chExt cx="7014949" cy="817563"/>
          </a:xfrm>
        </p:grpSpPr>
        <p:sp>
          <p:nvSpPr>
            <p:cNvPr id="20553" name="Text Box 11"/>
            <p:cNvSpPr txBox="1">
              <a:spLocks noChangeArrowheads="1"/>
            </p:cNvSpPr>
            <p:nvPr/>
          </p:nvSpPr>
          <p:spPr bwMode="auto">
            <a:xfrm>
              <a:off x="3130969" y="744204"/>
              <a:ext cx="204628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0" y="721388"/>
              <a:ext cx="7014949" cy="817563"/>
              <a:chOff x="0" y="721388"/>
              <a:chExt cx="7014949" cy="817563"/>
            </a:xfrm>
          </p:grpSpPr>
          <p:sp>
            <p:nvSpPr>
              <p:cNvPr id="20548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721388"/>
                <a:ext cx="20716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ve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uniaxial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000" b="1" i="1" dirty="0" err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ee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9" name="Text Box 7"/>
              <p:cNvSpPr txBox="1">
                <a:spLocks noChangeArrowheads="1"/>
              </p:cNvSpPr>
              <p:nvPr/>
            </p:nvSpPr>
            <p:spPr bwMode="auto">
              <a:xfrm>
                <a:off x="2730500" y="1138901"/>
                <a:ext cx="425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Fundamental (need 2 identical photons)</a:t>
                </a:r>
              </a:p>
            </p:txBody>
          </p:sp>
          <p:sp>
            <p:nvSpPr>
              <p:cNvPr id="20550" name="AutoShape 8"/>
              <p:cNvSpPr>
                <a:spLocks/>
              </p:cNvSpPr>
              <p:nvPr/>
            </p:nvSpPr>
            <p:spPr bwMode="auto">
              <a:xfrm rot="16200000">
                <a:off x="2709862" y="1030951"/>
                <a:ext cx="219075" cy="249238"/>
              </a:xfrm>
              <a:prstGeom prst="leftBrace">
                <a:avLst>
                  <a:gd name="adj1" fmla="val 9481"/>
                  <a:gd name="adj2" fmla="val 50000"/>
                </a:avLst>
              </a:prstGeom>
              <a:noFill/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51" name="Text Box 9"/>
              <p:cNvSpPr txBox="1">
                <a:spLocks noChangeArrowheads="1"/>
              </p:cNvSpPr>
              <p:nvPr/>
            </p:nvSpPr>
            <p:spPr bwMode="auto">
              <a:xfrm>
                <a:off x="0" y="1124613"/>
                <a:ext cx="2346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Harmonic (1 photon)</a:t>
                </a:r>
              </a:p>
            </p:txBody>
          </p:sp>
          <p:sp>
            <p:nvSpPr>
              <p:cNvPr id="20552" name="Line 10"/>
              <p:cNvSpPr>
                <a:spLocks noChangeShapeType="1"/>
              </p:cNvSpPr>
              <p:nvPr/>
            </p:nvSpPr>
            <p:spPr bwMode="auto">
              <a:xfrm flipV="1">
                <a:off x="1862138" y="999201"/>
                <a:ext cx="681038" cy="231775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7" name="Rectangle 12"/>
              <p:cNvSpPr>
                <a:spLocks noChangeArrowheads="1"/>
              </p:cNvSpPr>
              <p:nvPr/>
            </p:nvSpPr>
            <p:spPr bwMode="auto">
              <a:xfrm>
                <a:off x="0" y="770601"/>
                <a:ext cx="7014949" cy="74771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4" name="AutoShape 32"/>
              <p:cNvSpPr>
                <a:spLocks/>
              </p:cNvSpPr>
              <p:nvPr/>
            </p:nvSpPr>
            <p:spPr bwMode="auto">
              <a:xfrm rot="16200000">
                <a:off x="2605087" y="1024601"/>
                <a:ext cx="219075" cy="249238"/>
              </a:xfrm>
              <a:prstGeom prst="leftBrace">
                <a:avLst>
                  <a:gd name="adj1" fmla="val 948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5" name="Line 33"/>
              <p:cNvSpPr>
                <a:spLocks noChangeShapeType="1"/>
              </p:cNvSpPr>
              <p:nvPr/>
            </p:nvSpPr>
            <p:spPr bwMode="auto">
              <a:xfrm flipV="1">
                <a:off x="1765300" y="1019838"/>
                <a:ext cx="681038" cy="231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8449" y="2026260"/>
            <a:ext cx="524053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)-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-27296" y="2578100"/>
            <a:ext cx="8887134" cy="4375150"/>
            <a:chOff x="-27296" y="2578100"/>
            <a:chExt cx="8887134" cy="4375150"/>
          </a:xfrm>
        </p:grpSpPr>
        <p:pic>
          <p:nvPicPr>
            <p:cNvPr id="2054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698750"/>
              <a:ext cx="2220913" cy="156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2" name="Line 36"/>
            <p:cNvSpPr>
              <a:spLocks noChangeShapeType="1"/>
            </p:cNvSpPr>
            <p:nvPr/>
          </p:nvSpPr>
          <p:spPr bwMode="auto">
            <a:xfrm flipH="1">
              <a:off x="327545" y="3730625"/>
              <a:ext cx="639241" cy="32276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6" name="Rectangle 84"/>
            <p:cNvSpPr>
              <a:spLocks noChangeArrowheads="1"/>
            </p:cNvSpPr>
            <p:nvPr/>
          </p:nvSpPr>
          <p:spPr bwMode="auto">
            <a:xfrm>
              <a:off x="7489825" y="3813175"/>
              <a:ext cx="1731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497" name="Group 21"/>
            <p:cNvGrpSpPr>
              <a:grpSpLocks/>
            </p:cNvGrpSpPr>
            <p:nvPr/>
          </p:nvGrpSpPr>
          <p:grpSpPr bwMode="auto">
            <a:xfrm>
              <a:off x="4557712" y="4168775"/>
              <a:ext cx="4123929" cy="2784475"/>
              <a:chOff x="2871" y="2466"/>
              <a:chExt cx="2259" cy="1679"/>
            </a:xfrm>
          </p:grpSpPr>
          <p:pic>
            <p:nvPicPr>
              <p:cNvPr id="20538" name="Picture 2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9728"/>
              <a:stretch>
                <a:fillRect/>
              </a:stretch>
            </p:blipFill>
            <p:spPr bwMode="auto">
              <a:xfrm>
                <a:off x="2871" y="2466"/>
                <a:ext cx="2259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39" name="Text Box 23"/>
              <p:cNvSpPr txBox="1">
                <a:spLocks noChangeArrowheads="1"/>
              </p:cNvSpPr>
              <p:nvPr/>
            </p:nvSpPr>
            <p:spPr bwMode="auto">
              <a:xfrm>
                <a:off x="3630" y="3246"/>
                <a:ext cx="21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40" name="Text Box 24"/>
              <p:cNvSpPr txBox="1">
                <a:spLocks noChangeArrowheads="1"/>
              </p:cNvSpPr>
              <p:nvPr/>
            </p:nvSpPr>
            <p:spPr bwMode="auto">
              <a:xfrm>
                <a:off x="4889" y="3337"/>
                <a:ext cx="218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498" name="Text Box 26"/>
            <p:cNvSpPr txBox="1">
              <a:spLocks noChangeArrowheads="1"/>
            </p:cNvSpPr>
            <p:nvPr/>
          </p:nvSpPr>
          <p:spPr bwMode="auto">
            <a:xfrm>
              <a:off x="5240338" y="4008438"/>
              <a:ext cx="34740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Non-critical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phase-match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/2</a:t>
              </a:r>
            </a:p>
          </p:txBody>
        </p:sp>
        <p:sp>
          <p:nvSpPr>
            <p:cNvPr id="20499" name="Text Box 28"/>
            <p:cNvSpPr txBox="1">
              <a:spLocks noChangeArrowheads="1"/>
            </p:cNvSpPr>
            <p:nvPr/>
          </p:nvSpPr>
          <p:spPr bwMode="auto">
            <a:xfrm>
              <a:off x="6092826" y="4305300"/>
              <a:ext cx="1939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=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sz="2800" i="1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0500" name="Line 34"/>
            <p:cNvSpPr>
              <a:spLocks noChangeShapeType="1"/>
            </p:cNvSpPr>
            <p:nvPr/>
          </p:nvSpPr>
          <p:spPr bwMode="auto">
            <a:xfrm flipH="1">
              <a:off x="7731126" y="3429000"/>
              <a:ext cx="4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1" name="Line 35"/>
            <p:cNvSpPr>
              <a:spLocks noChangeShapeType="1"/>
            </p:cNvSpPr>
            <p:nvPr/>
          </p:nvSpPr>
          <p:spPr bwMode="auto">
            <a:xfrm flipH="1">
              <a:off x="7255559" y="3609977"/>
              <a:ext cx="517525" cy="2635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2" name="Oval 37"/>
            <p:cNvSpPr>
              <a:spLocks noChangeArrowheads="1"/>
            </p:cNvSpPr>
            <p:nvPr/>
          </p:nvSpPr>
          <p:spPr bwMode="auto">
            <a:xfrm>
              <a:off x="6486526" y="5789613"/>
              <a:ext cx="182563" cy="1825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3" name="Oval 38"/>
            <p:cNvSpPr>
              <a:spLocks noChangeArrowheads="1"/>
            </p:cNvSpPr>
            <p:nvPr/>
          </p:nvSpPr>
          <p:spPr bwMode="auto">
            <a:xfrm>
              <a:off x="7845426" y="5767388"/>
              <a:ext cx="182563" cy="18256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4" name="Line 48"/>
            <p:cNvSpPr>
              <a:spLocks noChangeShapeType="1"/>
            </p:cNvSpPr>
            <p:nvPr/>
          </p:nvSpPr>
          <p:spPr bwMode="auto">
            <a:xfrm>
              <a:off x="7789863" y="3616325"/>
              <a:ext cx="1069975" cy="1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 flipV="1">
              <a:off x="7273925" y="3603625"/>
              <a:ext cx="520700" cy="246063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6" name="Line 50"/>
            <p:cNvSpPr>
              <a:spLocks noChangeShapeType="1"/>
            </p:cNvSpPr>
            <p:nvPr/>
          </p:nvSpPr>
          <p:spPr bwMode="auto">
            <a:xfrm>
              <a:off x="7802563" y="2606675"/>
              <a:ext cx="1588" cy="98425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7" name="Rectangle 51"/>
            <p:cNvSpPr>
              <a:spLocks noChangeArrowheads="1"/>
            </p:cNvSpPr>
            <p:nvPr/>
          </p:nvSpPr>
          <p:spPr bwMode="auto">
            <a:xfrm>
              <a:off x="7832725" y="2578100"/>
              <a:ext cx="10900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8" name="Rectangle 52"/>
            <p:cNvSpPr>
              <a:spLocks noChangeArrowheads="1"/>
            </p:cNvSpPr>
            <p:nvPr/>
          </p:nvSpPr>
          <p:spPr bwMode="auto">
            <a:xfrm>
              <a:off x="7169150" y="3578225"/>
              <a:ext cx="10900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9" name="Rectangle 53"/>
            <p:cNvSpPr>
              <a:spLocks noChangeArrowheads="1"/>
            </p:cNvSpPr>
            <p:nvPr/>
          </p:nvSpPr>
          <p:spPr bwMode="auto">
            <a:xfrm>
              <a:off x="8612188" y="3649663"/>
              <a:ext cx="96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0" name="Freeform 54"/>
            <p:cNvSpPr>
              <a:spLocks noEditPoints="1"/>
            </p:cNvSpPr>
            <p:nvPr/>
          </p:nvSpPr>
          <p:spPr bwMode="auto">
            <a:xfrm>
              <a:off x="7675563" y="2879725"/>
              <a:ext cx="231775" cy="709612"/>
            </a:xfrm>
            <a:custGeom>
              <a:avLst/>
              <a:gdLst>
                <a:gd name="T0" fmla="*/ 2147483647 w 696"/>
                <a:gd name="T1" fmla="*/ 2147483647 h 2142"/>
                <a:gd name="T2" fmla="*/ 2147483647 w 696"/>
                <a:gd name="T3" fmla="*/ 2147483647 h 2142"/>
                <a:gd name="T4" fmla="*/ 2147483647 w 696"/>
                <a:gd name="T5" fmla="*/ 2147483647 h 2142"/>
                <a:gd name="T6" fmla="*/ 2147483647 w 696"/>
                <a:gd name="T7" fmla="*/ 2147483647 h 2142"/>
                <a:gd name="T8" fmla="*/ 2147483647 w 696"/>
                <a:gd name="T9" fmla="*/ 2147483647 h 2142"/>
                <a:gd name="T10" fmla="*/ 2147483647 w 696"/>
                <a:gd name="T11" fmla="*/ 2147483647 h 2142"/>
                <a:gd name="T12" fmla="*/ 2147483647 w 696"/>
                <a:gd name="T13" fmla="*/ 0 h 2142"/>
                <a:gd name="T14" fmla="*/ 2147483647 w 696"/>
                <a:gd name="T15" fmla="*/ 2147483647 h 2142"/>
                <a:gd name="T16" fmla="*/ 2147483647 w 696"/>
                <a:gd name="T17" fmla="*/ 2147483647 h 2142"/>
                <a:gd name="T18" fmla="*/ 2147483647 w 696"/>
                <a:gd name="T19" fmla="*/ 2147483647 h 2142"/>
                <a:gd name="T20" fmla="*/ 2147483647 w 696"/>
                <a:gd name="T21" fmla="*/ 2147483647 h 2142"/>
                <a:gd name="T22" fmla="*/ 2147483647 w 696"/>
                <a:gd name="T23" fmla="*/ 2147483647 h 2142"/>
                <a:gd name="T24" fmla="*/ 2147483647 w 696"/>
                <a:gd name="T25" fmla="*/ 2147483647 h 2142"/>
                <a:gd name="T26" fmla="*/ 2147483647 w 696"/>
                <a:gd name="T27" fmla="*/ 2147483647 h 2142"/>
                <a:gd name="T28" fmla="*/ 2147483647 w 696"/>
                <a:gd name="T29" fmla="*/ 2147483647 h 2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6"/>
                <a:gd name="T46" fmla="*/ 0 h 2142"/>
                <a:gd name="T47" fmla="*/ 696 w 696"/>
                <a:gd name="T48" fmla="*/ 2142 h 2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6" h="2142">
                  <a:moveTo>
                    <a:pt x="309" y="2142"/>
                  </a:moveTo>
                  <a:lnTo>
                    <a:pt x="262" y="150"/>
                  </a:lnTo>
                  <a:lnTo>
                    <a:pt x="412" y="147"/>
                  </a:lnTo>
                  <a:lnTo>
                    <a:pt x="459" y="2139"/>
                  </a:lnTo>
                  <a:lnTo>
                    <a:pt x="309" y="2142"/>
                  </a:lnTo>
                  <a:close/>
                  <a:moveTo>
                    <a:pt x="20" y="568"/>
                  </a:moveTo>
                  <a:lnTo>
                    <a:pt x="334" y="0"/>
                  </a:lnTo>
                  <a:lnTo>
                    <a:pt x="674" y="553"/>
                  </a:lnTo>
                  <a:cubicBezTo>
                    <a:pt x="696" y="588"/>
                    <a:pt x="685" y="635"/>
                    <a:pt x="650" y="656"/>
                  </a:cubicBezTo>
                  <a:cubicBezTo>
                    <a:pt x="614" y="678"/>
                    <a:pt x="568" y="667"/>
                    <a:pt x="547" y="632"/>
                  </a:cubicBezTo>
                  <a:lnTo>
                    <a:pt x="274" y="188"/>
                  </a:lnTo>
                  <a:lnTo>
                    <a:pt x="403" y="185"/>
                  </a:lnTo>
                  <a:lnTo>
                    <a:pt x="151" y="641"/>
                  </a:lnTo>
                  <a:cubicBezTo>
                    <a:pt x="131" y="677"/>
                    <a:pt x="86" y="690"/>
                    <a:pt x="49" y="670"/>
                  </a:cubicBezTo>
                  <a:cubicBezTo>
                    <a:pt x="13" y="650"/>
                    <a:pt x="0" y="605"/>
                    <a:pt x="20" y="568"/>
                  </a:cubicBez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11" name="Group 57"/>
            <p:cNvGrpSpPr>
              <a:grpSpLocks/>
            </p:cNvGrpSpPr>
            <p:nvPr/>
          </p:nvGrpSpPr>
          <p:grpSpPr bwMode="auto">
            <a:xfrm>
              <a:off x="7405768" y="2584450"/>
              <a:ext cx="46038" cy="638175"/>
              <a:chOff x="4665" y="1628"/>
              <a:chExt cx="29" cy="402"/>
            </a:xfrm>
          </p:grpSpPr>
          <p:sp>
            <p:nvSpPr>
              <p:cNvPr id="20536" name="Rectangle 55"/>
              <p:cNvSpPr>
                <a:spLocks noChangeArrowheads="1"/>
              </p:cNvSpPr>
              <p:nvPr/>
            </p:nvSpPr>
            <p:spPr bwMode="auto">
              <a:xfrm>
                <a:off x="4665" y="1797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37" name="Rectangle 56"/>
              <p:cNvSpPr>
                <a:spLocks noChangeArrowheads="1"/>
              </p:cNvSpPr>
              <p:nvPr/>
            </p:nvSpPr>
            <p:spPr bwMode="auto">
              <a:xfrm>
                <a:off x="4694" y="1628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512" name="Group 62"/>
            <p:cNvGrpSpPr>
              <a:grpSpLocks/>
            </p:cNvGrpSpPr>
            <p:nvPr/>
          </p:nvGrpSpPr>
          <p:grpSpPr bwMode="auto">
            <a:xfrm>
              <a:off x="8197850" y="2973388"/>
              <a:ext cx="295275" cy="652462"/>
              <a:chOff x="5164" y="1873"/>
              <a:chExt cx="186" cy="411"/>
            </a:xfrm>
          </p:grpSpPr>
          <p:sp>
            <p:nvSpPr>
              <p:cNvPr id="20533" name="Rectangle 59"/>
              <p:cNvSpPr>
                <a:spLocks noChangeArrowheads="1"/>
              </p:cNvSpPr>
              <p:nvPr/>
            </p:nvSpPr>
            <p:spPr bwMode="auto">
              <a:xfrm>
                <a:off x="5278" y="2090"/>
                <a:ext cx="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34" name="Rectangle 60"/>
              <p:cNvSpPr>
                <a:spLocks noChangeArrowheads="1"/>
              </p:cNvSpPr>
              <p:nvPr/>
            </p:nvSpPr>
            <p:spPr bwMode="auto">
              <a:xfrm>
                <a:off x="5164" y="2016"/>
                <a:ext cx="11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35" name="Rectangle 61"/>
              <p:cNvSpPr>
                <a:spLocks noChangeArrowheads="1"/>
              </p:cNvSpPr>
              <p:nvPr/>
            </p:nvSpPr>
            <p:spPr bwMode="auto">
              <a:xfrm>
                <a:off x="5200" y="1873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513" name="Group 66"/>
            <p:cNvGrpSpPr>
              <a:grpSpLocks/>
            </p:cNvGrpSpPr>
            <p:nvPr/>
          </p:nvGrpSpPr>
          <p:grpSpPr bwMode="auto">
            <a:xfrm>
              <a:off x="7489815" y="3603628"/>
              <a:ext cx="282575" cy="595313"/>
              <a:chOff x="4718" y="2270"/>
              <a:chExt cx="178" cy="375"/>
            </a:xfrm>
          </p:grpSpPr>
          <p:sp>
            <p:nvSpPr>
              <p:cNvPr id="20530" name="Rectangle 63"/>
              <p:cNvSpPr>
                <a:spLocks noChangeArrowheads="1"/>
              </p:cNvSpPr>
              <p:nvPr/>
            </p:nvSpPr>
            <p:spPr bwMode="auto">
              <a:xfrm>
                <a:off x="4823" y="2471"/>
                <a:ext cx="7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31" name="Rectangle 64"/>
              <p:cNvSpPr>
                <a:spLocks noChangeArrowheads="1"/>
              </p:cNvSpPr>
              <p:nvPr/>
            </p:nvSpPr>
            <p:spPr bwMode="auto">
              <a:xfrm>
                <a:off x="4718" y="2402"/>
                <a:ext cx="10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32" name="Rectangle 65"/>
              <p:cNvSpPr>
                <a:spLocks noChangeArrowheads="1"/>
              </p:cNvSpPr>
              <p:nvPr/>
            </p:nvSpPr>
            <p:spPr bwMode="auto">
              <a:xfrm>
                <a:off x="4750" y="2270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514" name="Freeform 67"/>
            <p:cNvSpPr>
              <a:spLocks noEditPoints="1"/>
            </p:cNvSpPr>
            <p:nvPr/>
          </p:nvSpPr>
          <p:spPr bwMode="auto">
            <a:xfrm>
              <a:off x="7802563" y="3533775"/>
              <a:ext cx="765175" cy="149225"/>
            </a:xfrm>
            <a:custGeom>
              <a:avLst/>
              <a:gdLst>
                <a:gd name="T0" fmla="*/ 0 w 482"/>
                <a:gd name="T1" fmla="*/ 2147483647 h 94"/>
                <a:gd name="T2" fmla="*/ 2147483647 w 482"/>
                <a:gd name="T3" fmla="*/ 2147483647 h 94"/>
                <a:gd name="T4" fmla="*/ 2147483647 w 482"/>
                <a:gd name="T5" fmla="*/ 2147483647 h 94"/>
                <a:gd name="T6" fmla="*/ 0 w 482"/>
                <a:gd name="T7" fmla="*/ 2147483647 h 94"/>
                <a:gd name="T8" fmla="*/ 0 w 482"/>
                <a:gd name="T9" fmla="*/ 2147483647 h 94"/>
                <a:gd name="T10" fmla="*/ 2147483647 w 482"/>
                <a:gd name="T11" fmla="*/ 0 h 94"/>
                <a:gd name="T12" fmla="*/ 2147483647 w 482"/>
                <a:gd name="T13" fmla="*/ 2147483647 h 94"/>
                <a:gd name="T14" fmla="*/ 2147483647 w 482"/>
                <a:gd name="T15" fmla="*/ 2147483647 h 94"/>
                <a:gd name="T16" fmla="*/ 2147483647 w 482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2"/>
                <a:gd name="T28" fmla="*/ 0 h 94"/>
                <a:gd name="T29" fmla="*/ 482 w 48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2" h="94">
                  <a:moveTo>
                    <a:pt x="0" y="32"/>
                  </a:moveTo>
                  <a:lnTo>
                    <a:pt x="403" y="32"/>
                  </a:lnTo>
                  <a:lnTo>
                    <a:pt x="403" y="63"/>
                  </a:lnTo>
                  <a:lnTo>
                    <a:pt x="0" y="63"/>
                  </a:lnTo>
                  <a:lnTo>
                    <a:pt x="0" y="32"/>
                  </a:lnTo>
                  <a:close/>
                  <a:moveTo>
                    <a:pt x="388" y="0"/>
                  </a:moveTo>
                  <a:lnTo>
                    <a:pt x="482" y="47"/>
                  </a:lnTo>
                  <a:lnTo>
                    <a:pt x="388" y="9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0000"/>
            </a:solidFill>
            <a:ln w="1">
              <a:solidFill>
                <a:srgbClr val="FF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5" name="Line 68"/>
            <p:cNvSpPr>
              <a:spLocks noChangeShapeType="1"/>
            </p:cNvSpPr>
            <p:nvPr/>
          </p:nvSpPr>
          <p:spPr bwMode="auto">
            <a:xfrm>
              <a:off x="7789863" y="3616325"/>
              <a:ext cx="1069975" cy="158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6" name="Line 70"/>
            <p:cNvSpPr>
              <a:spLocks noChangeShapeType="1"/>
            </p:cNvSpPr>
            <p:nvPr/>
          </p:nvSpPr>
          <p:spPr bwMode="auto">
            <a:xfrm>
              <a:off x="7802563" y="2606675"/>
              <a:ext cx="1588" cy="98425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7" name="Rectangle 71"/>
            <p:cNvSpPr>
              <a:spLocks noChangeArrowheads="1"/>
            </p:cNvSpPr>
            <p:nvPr/>
          </p:nvSpPr>
          <p:spPr bwMode="auto">
            <a:xfrm>
              <a:off x="7832725" y="2578100"/>
              <a:ext cx="96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8" name="Rectangle 72"/>
            <p:cNvSpPr>
              <a:spLocks noChangeArrowheads="1"/>
            </p:cNvSpPr>
            <p:nvPr/>
          </p:nvSpPr>
          <p:spPr bwMode="auto">
            <a:xfrm>
              <a:off x="7169150" y="3578225"/>
              <a:ext cx="96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9" name="Rectangle 73"/>
            <p:cNvSpPr>
              <a:spLocks noChangeArrowheads="1"/>
            </p:cNvSpPr>
            <p:nvPr/>
          </p:nvSpPr>
          <p:spPr bwMode="auto">
            <a:xfrm>
              <a:off x="8612188" y="3649663"/>
              <a:ext cx="849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0" name="Freeform 74"/>
            <p:cNvSpPr>
              <a:spLocks noEditPoints="1"/>
            </p:cNvSpPr>
            <p:nvPr/>
          </p:nvSpPr>
          <p:spPr bwMode="auto">
            <a:xfrm>
              <a:off x="7675563" y="2879725"/>
              <a:ext cx="231775" cy="709612"/>
            </a:xfrm>
            <a:custGeom>
              <a:avLst/>
              <a:gdLst>
                <a:gd name="T0" fmla="*/ 2147483647 w 696"/>
                <a:gd name="T1" fmla="*/ 2147483647 h 2142"/>
                <a:gd name="T2" fmla="*/ 2147483647 w 696"/>
                <a:gd name="T3" fmla="*/ 2147483647 h 2142"/>
                <a:gd name="T4" fmla="*/ 2147483647 w 696"/>
                <a:gd name="T5" fmla="*/ 2147483647 h 2142"/>
                <a:gd name="T6" fmla="*/ 2147483647 w 696"/>
                <a:gd name="T7" fmla="*/ 2147483647 h 2142"/>
                <a:gd name="T8" fmla="*/ 2147483647 w 696"/>
                <a:gd name="T9" fmla="*/ 2147483647 h 2142"/>
                <a:gd name="T10" fmla="*/ 2147483647 w 696"/>
                <a:gd name="T11" fmla="*/ 2147483647 h 2142"/>
                <a:gd name="T12" fmla="*/ 2147483647 w 696"/>
                <a:gd name="T13" fmla="*/ 0 h 2142"/>
                <a:gd name="T14" fmla="*/ 2147483647 w 696"/>
                <a:gd name="T15" fmla="*/ 2147483647 h 2142"/>
                <a:gd name="T16" fmla="*/ 2147483647 w 696"/>
                <a:gd name="T17" fmla="*/ 2147483647 h 2142"/>
                <a:gd name="T18" fmla="*/ 2147483647 w 696"/>
                <a:gd name="T19" fmla="*/ 2147483647 h 2142"/>
                <a:gd name="T20" fmla="*/ 2147483647 w 696"/>
                <a:gd name="T21" fmla="*/ 2147483647 h 2142"/>
                <a:gd name="T22" fmla="*/ 2147483647 w 696"/>
                <a:gd name="T23" fmla="*/ 2147483647 h 2142"/>
                <a:gd name="T24" fmla="*/ 2147483647 w 696"/>
                <a:gd name="T25" fmla="*/ 2147483647 h 2142"/>
                <a:gd name="T26" fmla="*/ 2147483647 w 696"/>
                <a:gd name="T27" fmla="*/ 2147483647 h 2142"/>
                <a:gd name="T28" fmla="*/ 2147483647 w 696"/>
                <a:gd name="T29" fmla="*/ 2147483647 h 2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6"/>
                <a:gd name="T46" fmla="*/ 0 h 2142"/>
                <a:gd name="T47" fmla="*/ 696 w 696"/>
                <a:gd name="T48" fmla="*/ 2142 h 2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6" h="2142">
                  <a:moveTo>
                    <a:pt x="309" y="2142"/>
                  </a:moveTo>
                  <a:lnTo>
                    <a:pt x="262" y="150"/>
                  </a:lnTo>
                  <a:lnTo>
                    <a:pt x="412" y="147"/>
                  </a:lnTo>
                  <a:lnTo>
                    <a:pt x="459" y="2139"/>
                  </a:lnTo>
                  <a:lnTo>
                    <a:pt x="309" y="2142"/>
                  </a:lnTo>
                  <a:close/>
                  <a:moveTo>
                    <a:pt x="20" y="568"/>
                  </a:moveTo>
                  <a:lnTo>
                    <a:pt x="334" y="0"/>
                  </a:lnTo>
                  <a:lnTo>
                    <a:pt x="674" y="553"/>
                  </a:lnTo>
                  <a:cubicBezTo>
                    <a:pt x="696" y="588"/>
                    <a:pt x="685" y="635"/>
                    <a:pt x="650" y="656"/>
                  </a:cubicBezTo>
                  <a:cubicBezTo>
                    <a:pt x="614" y="678"/>
                    <a:pt x="568" y="667"/>
                    <a:pt x="547" y="632"/>
                  </a:cubicBezTo>
                  <a:lnTo>
                    <a:pt x="274" y="188"/>
                  </a:lnTo>
                  <a:lnTo>
                    <a:pt x="403" y="185"/>
                  </a:lnTo>
                  <a:lnTo>
                    <a:pt x="151" y="641"/>
                  </a:lnTo>
                  <a:cubicBezTo>
                    <a:pt x="131" y="677"/>
                    <a:pt x="86" y="690"/>
                    <a:pt x="49" y="670"/>
                  </a:cubicBezTo>
                  <a:cubicBezTo>
                    <a:pt x="13" y="650"/>
                    <a:pt x="0" y="605"/>
                    <a:pt x="20" y="568"/>
                  </a:cubicBez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76"/>
            <p:cNvSpPr>
              <a:spLocks noChangeArrowheads="1"/>
            </p:cNvSpPr>
            <p:nvPr/>
          </p:nvSpPr>
          <p:spPr bwMode="auto">
            <a:xfrm>
              <a:off x="7451726" y="2584450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22" name="Group 82"/>
            <p:cNvGrpSpPr>
              <a:grpSpLocks/>
            </p:cNvGrpSpPr>
            <p:nvPr/>
          </p:nvGrpSpPr>
          <p:grpSpPr bwMode="auto">
            <a:xfrm>
              <a:off x="8197850" y="2973388"/>
              <a:ext cx="295275" cy="652462"/>
              <a:chOff x="5164" y="1873"/>
              <a:chExt cx="186" cy="411"/>
            </a:xfrm>
          </p:grpSpPr>
          <p:sp>
            <p:nvSpPr>
              <p:cNvPr id="20525" name="Rectangle 79"/>
              <p:cNvSpPr>
                <a:spLocks noChangeArrowheads="1"/>
              </p:cNvSpPr>
              <p:nvPr/>
            </p:nvSpPr>
            <p:spPr bwMode="auto">
              <a:xfrm>
                <a:off x="5278" y="2090"/>
                <a:ext cx="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6" name="Rectangle 80"/>
              <p:cNvSpPr>
                <a:spLocks noChangeArrowheads="1"/>
              </p:cNvSpPr>
              <p:nvPr/>
            </p:nvSpPr>
            <p:spPr bwMode="auto">
              <a:xfrm>
                <a:off x="5164" y="2016"/>
                <a:ext cx="11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7" name="Rectangle 81"/>
              <p:cNvSpPr>
                <a:spLocks noChangeArrowheads="1"/>
              </p:cNvSpPr>
              <p:nvPr/>
            </p:nvSpPr>
            <p:spPr bwMode="auto">
              <a:xfrm>
                <a:off x="5200" y="1873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523" name="Rectangle 83"/>
            <p:cNvSpPr>
              <a:spLocks noChangeArrowheads="1"/>
            </p:cNvSpPr>
            <p:nvPr/>
          </p:nvSpPr>
          <p:spPr bwMode="auto">
            <a:xfrm>
              <a:off x="7656513" y="392271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4" name="Freeform 87"/>
            <p:cNvSpPr>
              <a:spLocks noEditPoints="1"/>
            </p:cNvSpPr>
            <p:nvPr/>
          </p:nvSpPr>
          <p:spPr bwMode="auto">
            <a:xfrm>
              <a:off x="7773067" y="3533775"/>
              <a:ext cx="765175" cy="149225"/>
            </a:xfrm>
            <a:custGeom>
              <a:avLst/>
              <a:gdLst>
                <a:gd name="T0" fmla="*/ 0 w 482"/>
                <a:gd name="T1" fmla="*/ 2147483647 h 94"/>
                <a:gd name="T2" fmla="*/ 2147483647 w 482"/>
                <a:gd name="T3" fmla="*/ 2147483647 h 94"/>
                <a:gd name="T4" fmla="*/ 2147483647 w 482"/>
                <a:gd name="T5" fmla="*/ 2147483647 h 94"/>
                <a:gd name="T6" fmla="*/ 0 w 482"/>
                <a:gd name="T7" fmla="*/ 2147483647 h 94"/>
                <a:gd name="T8" fmla="*/ 0 w 482"/>
                <a:gd name="T9" fmla="*/ 2147483647 h 94"/>
                <a:gd name="T10" fmla="*/ 2147483647 w 482"/>
                <a:gd name="T11" fmla="*/ 0 h 94"/>
                <a:gd name="T12" fmla="*/ 2147483647 w 482"/>
                <a:gd name="T13" fmla="*/ 2147483647 h 94"/>
                <a:gd name="T14" fmla="*/ 2147483647 w 482"/>
                <a:gd name="T15" fmla="*/ 2147483647 h 94"/>
                <a:gd name="T16" fmla="*/ 2147483647 w 482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2"/>
                <a:gd name="T28" fmla="*/ 0 h 94"/>
                <a:gd name="T29" fmla="*/ 482 w 482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2" h="94">
                  <a:moveTo>
                    <a:pt x="0" y="32"/>
                  </a:moveTo>
                  <a:lnTo>
                    <a:pt x="403" y="32"/>
                  </a:lnTo>
                  <a:lnTo>
                    <a:pt x="403" y="63"/>
                  </a:lnTo>
                  <a:lnTo>
                    <a:pt x="0" y="63"/>
                  </a:lnTo>
                  <a:lnTo>
                    <a:pt x="0" y="32"/>
                  </a:lnTo>
                  <a:close/>
                  <a:moveTo>
                    <a:pt x="388" y="0"/>
                  </a:moveTo>
                  <a:lnTo>
                    <a:pt x="482" y="47"/>
                  </a:lnTo>
                  <a:lnTo>
                    <a:pt x="388" y="9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0000"/>
            </a:solidFill>
            <a:ln w="1">
              <a:solidFill>
                <a:srgbClr val="FF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49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r="15152"/>
            <a:stretch>
              <a:fillRect/>
            </a:stretch>
          </p:blipFill>
          <p:spPr bwMode="auto">
            <a:xfrm>
              <a:off x="0" y="4206875"/>
              <a:ext cx="4356100" cy="265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27"/>
            <p:cNvSpPr txBox="1">
              <a:spLocks noChangeArrowheads="1"/>
            </p:cNvSpPr>
            <p:nvPr/>
          </p:nvSpPr>
          <p:spPr bwMode="auto">
            <a:xfrm>
              <a:off x="854075" y="3951288"/>
              <a:ext cx="32912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Critical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phase-match 0&lt;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/2</a:t>
              </a:r>
            </a:p>
          </p:txBody>
        </p:sp>
        <p:sp>
          <p:nvSpPr>
            <p:cNvPr id="20492" name="Text Box 29"/>
            <p:cNvSpPr txBox="1">
              <a:spLocks noChangeArrowheads="1"/>
            </p:cNvSpPr>
            <p:nvPr/>
          </p:nvSpPr>
          <p:spPr bwMode="auto">
            <a:xfrm>
              <a:off x="1600200" y="4217988"/>
              <a:ext cx="2085827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3" name="Oval 39"/>
            <p:cNvSpPr>
              <a:spLocks noChangeArrowheads="1"/>
            </p:cNvSpPr>
            <p:nvPr/>
          </p:nvSpPr>
          <p:spPr bwMode="auto">
            <a:xfrm>
              <a:off x="3408363" y="5807075"/>
              <a:ext cx="182563" cy="182563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4" name="AutoShape 40"/>
            <p:cNvSpPr>
              <a:spLocks/>
            </p:cNvSpPr>
            <p:nvPr/>
          </p:nvSpPr>
          <p:spPr bwMode="auto">
            <a:xfrm flipH="1">
              <a:off x="1844675" y="5738813"/>
              <a:ext cx="250825" cy="449263"/>
            </a:xfrm>
            <a:prstGeom prst="rightBrace">
              <a:avLst>
                <a:gd name="adj1" fmla="val 14926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5" name="TextBox 78"/>
            <p:cNvSpPr txBox="1">
              <a:spLocks noChangeArrowheads="1"/>
            </p:cNvSpPr>
            <p:nvPr/>
          </p:nvSpPr>
          <p:spPr bwMode="auto">
            <a:xfrm>
              <a:off x="825500" y="5884863"/>
              <a:ext cx="1074738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b="1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,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3802486" y="5833892"/>
              <a:ext cx="39786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1313043" y="5386502"/>
              <a:ext cx="38824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 baseline="-25000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0" y="4967785"/>
              <a:ext cx="614149" cy="368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19684" y="4997355"/>
              <a:ext cx="614149" cy="368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-27296" y="4838203"/>
              <a:ext cx="772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4506035" y="4990603"/>
              <a:ext cx="772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)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7381830" y="2852382"/>
            <a:ext cx="383650" cy="438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7" imgW="139680" imgH="215640" progId="Equation.3">
                    <p:embed/>
                  </p:oleObj>
                </mc:Choice>
                <mc:Fallback>
                  <p:oleObj name="Equation" r:id="rId7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830" y="2852382"/>
                          <a:ext cx="383650" cy="4389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Oval 3"/>
          <p:cNvSpPr/>
          <p:nvPr/>
        </p:nvSpPr>
        <p:spPr>
          <a:xfrm>
            <a:off x="3216276" y="103003"/>
            <a:ext cx="929086" cy="5604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593404" y="515566"/>
            <a:ext cx="3550595" cy="8549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33400"/>
            <a:ext cx="22209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Oval 5"/>
          <p:cNvSpPr>
            <a:spLocks noChangeArrowheads="1"/>
          </p:cNvSpPr>
          <p:nvPr/>
        </p:nvSpPr>
        <p:spPr bwMode="auto">
          <a:xfrm>
            <a:off x="2405063" y="969963"/>
            <a:ext cx="609600" cy="11811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2454275" y="974725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Line 7"/>
          <p:cNvSpPr>
            <a:spLocks noChangeShapeType="1"/>
          </p:cNvSpPr>
          <p:nvPr/>
        </p:nvSpPr>
        <p:spPr bwMode="auto">
          <a:xfrm flipV="1">
            <a:off x="1962150" y="981075"/>
            <a:ext cx="765175" cy="369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Line 8"/>
          <p:cNvSpPr>
            <a:spLocks noChangeShapeType="1"/>
          </p:cNvSpPr>
          <p:nvPr/>
        </p:nvSpPr>
        <p:spPr bwMode="auto">
          <a:xfrm>
            <a:off x="1562100" y="1546225"/>
            <a:ext cx="1165225" cy="6318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9" name="Group 14"/>
          <p:cNvGrpSpPr>
            <a:grpSpLocks/>
          </p:cNvGrpSpPr>
          <p:nvPr/>
        </p:nvGrpSpPr>
        <p:grpSpPr bwMode="auto">
          <a:xfrm>
            <a:off x="3449638" y="241300"/>
            <a:ext cx="3865563" cy="2160588"/>
            <a:chOff x="2173" y="152"/>
            <a:chExt cx="2435" cy="1361"/>
          </a:xfrm>
        </p:grpSpPr>
        <p:sp>
          <p:nvSpPr>
            <p:cNvPr id="4114" name="Text Box 9"/>
            <p:cNvSpPr txBox="1">
              <a:spLocks noChangeArrowheads="1"/>
            </p:cNvSpPr>
            <p:nvPr/>
          </p:nvSpPr>
          <p:spPr bwMode="auto">
            <a:xfrm>
              <a:off x="2173" y="152"/>
              <a:ext cx="2435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Because of optical isotropy in 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plane</a:t>
              </a:r>
            </a:p>
            <a:p>
              <a:pPr>
                <a:lnSpc>
                  <a:spcPct val="14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    for phase-matching lies on a cone</a:t>
              </a:r>
            </a:p>
            <a:p>
              <a:pPr>
                <a:lnSpc>
                  <a:spcPct val="14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at an angle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from the z-axis</a:t>
              </a:r>
            </a:p>
            <a:p>
              <a:pPr>
                <a:lnSpc>
                  <a:spcPct val="14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     lies in x-y plane</a:t>
              </a:r>
            </a:p>
            <a:p>
              <a:pPr>
                <a:lnSpc>
                  <a:spcPct val="140000"/>
                </a:lnSpc>
              </a:pPr>
              <a:endPara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410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0763415"/>
                </p:ext>
              </p:extLst>
            </p:nvPr>
          </p:nvGraphicFramePr>
          <p:xfrm>
            <a:off x="2241" y="379"/>
            <a:ext cx="175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" name="Equation" r:id="rId5" imgW="139680" imgH="215640" progId="Equation.3">
                    <p:embed/>
                  </p:oleObj>
                </mc:Choice>
                <mc:Fallback>
                  <p:oleObj name="Equation" r:id="rId5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379"/>
                          <a:ext cx="175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11"/>
            <p:cNvGraphicFramePr>
              <a:graphicFrameLocks noChangeAspect="1"/>
            </p:cNvGraphicFramePr>
            <p:nvPr/>
          </p:nvGraphicFramePr>
          <p:xfrm>
            <a:off x="2182" y="955"/>
            <a:ext cx="549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8" name="Equation" r:id="rId7" imgW="520560" imgH="253800" progId="Equation.3">
                    <p:embed/>
                  </p:oleObj>
                </mc:Choice>
                <mc:Fallback>
                  <p:oleObj name="Equation" r:id="rId7" imgW="5205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" y="955"/>
                          <a:ext cx="549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13"/>
            <p:cNvGraphicFramePr>
              <a:graphicFrameLocks noChangeAspect="1"/>
            </p:cNvGraphicFramePr>
            <p:nvPr/>
          </p:nvGraphicFramePr>
          <p:xfrm>
            <a:off x="2187" y="1213"/>
            <a:ext cx="1963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9" name="Equation" r:id="rId9" imgW="1701720" imgH="253800" progId="Equation.3">
                    <p:embed/>
                  </p:oleObj>
                </mc:Choice>
                <mc:Fallback>
                  <p:oleObj name="Equation" r:id="rId9" imgW="1701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1213"/>
                          <a:ext cx="1963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" y="2640013"/>
            <a:ext cx="6577013" cy="560387"/>
            <a:chOff x="288" y="1663"/>
            <a:chExt cx="4143" cy="353"/>
          </a:xfrm>
        </p:grpSpPr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88" y="1709"/>
              <a:ext cx="414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Note:           </a:t>
              </a:r>
              <a:r>
                <a:rPr lang="en-US" sz="2000" i="1" u="sng" dirty="0">
                  <a:latin typeface="Times New Roman" pitchFamily="18" charset="0"/>
                  <a:cs typeface="Times New Roman" pitchFamily="18" charset="0"/>
                </a:rPr>
                <a:t>does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depend on angle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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from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-axis in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plane!!</a:t>
              </a:r>
            </a:p>
          </p:txBody>
        </p:sp>
        <p:graphicFrame>
          <p:nvGraphicFramePr>
            <p:cNvPr id="4100" name="Object 16"/>
            <p:cNvGraphicFramePr>
              <a:graphicFrameLocks noChangeAspect="1"/>
            </p:cNvGraphicFramePr>
            <p:nvPr/>
          </p:nvGraphicFramePr>
          <p:xfrm>
            <a:off x="720" y="1663"/>
            <a:ext cx="339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0" name="Equation" r:id="rId11" imgW="304560" imgH="317160" progId="Equation.3">
                    <p:embed/>
                  </p:oleObj>
                </mc:Choice>
                <mc:Fallback>
                  <p:oleObj name="Equation" r:id="rId11" imgW="30456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663"/>
                          <a:ext cx="339" cy="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47786"/>
              </p:ext>
            </p:extLst>
          </p:nvPr>
        </p:nvGraphicFramePr>
        <p:xfrm>
          <a:off x="288926" y="3179764"/>
          <a:ext cx="5849228" cy="68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13" imgW="3886200" imgH="457200" progId="Equation.3">
                  <p:embed/>
                </p:oleObj>
              </mc:Choice>
              <mc:Fallback>
                <p:oleObj name="Equation" r:id="rId13" imgW="3886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6" y="3179764"/>
                        <a:ext cx="5849228" cy="6886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48409"/>
              </p:ext>
            </p:extLst>
          </p:nvPr>
        </p:nvGraphicFramePr>
        <p:xfrm>
          <a:off x="376541" y="3858836"/>
          <a:ext cx="7104029" cy="849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15" imgW="4673520" imgH="558720" progId="Equation.3">
                  <p:embed/>
                </p:oleObj>
              </mc:Choice>
              <mc:Fallback>
                <p:oleObj name="Equation" r:id="rId15" imgW="46735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41" y="3858836"/>
                        <a:ext cx="7104029" cy="8498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365250" y="5521325"/>
            <a:ext cx="7459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phase-match frequencies limited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condition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4112" name="Line 30"/>
          <p:cNvSpPr>
            <a:spLocks noChangeShapeType="1"/>
          </p:cNvSpPr>
          <p:nvPr/>
        </p:nvSpPr>
        <p:spPr bwMode="auto">
          <a:xfrm flipH="1">
            <a:off x="863600" y="1544638"/>
            <a:ext cx="696913" cy="3333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26040" y="201331"/>
            <a:ext cx="2994666" cy="40011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Type I    -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uniaxial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4" name="Group 21"/>
          <p:cNvGrpSpPr>
            <a:grpSpLocks/>
          </p:cNvGrpSpPr>
          <p:nvPr/>
        </p:nvGrpSpPr>
        <p:grpSpPr bwMode="auto">
          <a:xfrm>
            <a:off x="427343" y="998539"/>
            <a:ext cx="2220913" cy="1560513"/>
            <a:chOff x="389" y="3049"/>
            <a:chExt cx="1399" cy="983"/>
          </a:xfrm>
        </p:grpSpPr>
        <p:pic>
          <p:nvPicPr>
            <p:cNvPr id="514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" y="3049"/>
              <a:ext cx="1399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8" name="Line 15"/>
            <p:cNvSpPr>
              <a:spLocks noChangeShapeType="1"/>
            </p:cNvSpPr>
            <p:nvPr/>
          </p:nvSpPr>
          <p:spPr bwMode="auto">
            <a:xfrm flipH="1" flipV="1">
              <a:off x="774" y="3298"/>
              <a:ext cx="242" cy="3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805263" y="446088"/>
            <a:ext cx="5005387" cy="825500"/>
            <a:chOff x="1294" y="1241"/>
            <a:chExt cx="3153" cy="520"/>
          </a:xfrm>
        </p:grpSpPr>
        <p:sp>
          <p:nvSpPr>
            <p:cNvPr id="5129" name="Text Box 13"/>
            <p:cNvSpPr txBox="1">
              <a:spLocks noChangeArrowheads="1"/>
            </p:cNvSpPr>
            <p:nvPr/>
          </p:nvSpPr>
          <p:spPr bwMode="auto">
            <a:xfrm>
              <a:off x="1374" y="1266"/>
              <a:ext cx="12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uniaxial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 b="1" i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oo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Text Box 14"/>
            <p:cNvSpPr txBox="1">
              <a:spLocks noChangeArrowheads="1"/>
            </p:cNvSpPr>
            <p:nvPr/>
          </p:nvSpPr>
          <p:spPr bwMode="auto">
            <a:xfrm>
              <a:off x="2947" y="1241"/>
              <a:ext cx="12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131" name="Text Box 15"/>
            <p:cNvSpPr txBox="1">
              <a:spLocks noChangeArrowheads="1"/>
            </p:cNvSpPr>
            <p:nvPr/>
          </p:nvSpPr>
          <p:spPr bwMode="auto">
            <a:xfrm>
              <a:off x="1305" y="1497"/>
              <a:ext cx="7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Harmonic</a:t>
              </a:r>
            </a:p>
          </p:txBody>
        </p:sp>
        <p:sp>
          <p:nvSpPr>
            <p:cNvPr id="5132" name="Line 16"/>
            <p:cNvSpPr>
              <a:spLocks noChangeShapeType="1"/>
            </p:cNvSpPr>
            <p:nvPr/>
          </p:nvSpPr>
          <p:spPr bwMode="auto">
            <a:xfrm flipV="1">
              <a:off x="1902" y="1439"/>
              <a:ext cx="429" cy="1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3" name="Text Box 17"/>
            <p:cNvSpPr txBox="1">
              <a:spLocks noChangeArrowheads="1"/>
            </p:cNvSpPr>
            <p:nvPr/>
          </p:nvSpPr>
          <p:spPr bwMode="auto">
            <a:xfrm>
              <a:off x="2565" y="1509"/>
              <a:ext cx="9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Fundamental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134" name="AutoShape 18"/>
            <p:cNvSpPr>
              <a:spLocks/>
            </p:cNvSpPr>
            <p:nvPr/>
          </p:nvSpPr>
          <p:spPr bwMode="auto">
            <a:xfrm rot="16200000">
              <a:off x="2420" y="1429"/>
              <a:ext cx="138" cy="157"/>
            </a:xfrm>
            <a:prstGeom prst="leftBrace">
              <a:avLst>
                <a:gd name="adj1" fmla="val 948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5" name="Rectangle 19"/>
            <p:cNvSpPr>
              <a:spLocks noChangeArrowheads="1"/>
            </p:cNvSpPr>
            <p:nvPr/>
          </p:nvSpPr>
          <p:spPr bwMode="auto">
            <a:xfrm>
              <a:off x="1294" y="1244"/>
              <a:ext cx="3153" cy="4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31357" y="1511623"/>
            <a:ext cx="52902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2k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)-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689479"/>
              </p:ext>
            </p:extLst>
          </p:nvPr>
        </p:nvGraphicFramePr>
        <p:xfrm>
          <a:off x="49213" y="5578475"/>
          <a:ext cx="90455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6654600" imgH="571320" progId="Equation.3">
                  <p:embed/>
                </p:oleObj>
              </mc:Choice>
              <mc:Fallback>
                <p:oleObj name="Equation" r:id="rId5" imgW="6654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5578475"/>
                        <a:ext cx="9045575" cy="80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342262" y="2774397"/>
            <a:ext cx="4461949" cy="2593975"/>
            <a:chOff x="4342262" y="2295525"/>
            <a:chExt cx="4461949" cy="2593975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524375" y="2295525"/>
              <a:ext cx="4279836" cy="2593975"/>
              <a:chOff x="4523914" y="2295046"/>
              <a:chExt cx="4280744" cy="2593938"/>
            </a:xfrm>
          </p:grpSpPr>
          <p:pic>
            <p:nvPicPr>
              <p:cNvPr id="5136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16667"/>
              <a:stretch>
                <a:fillRect/>
              </a:stretch>
            </p:blipFill>
            <p:spPr bwMode="auto">
              <a:xfrm>
                <a:off x="4523914" y="2350572"/>
                <a:ext cx="4097337" cy="2538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7" name="Text Box 10"/>
              <p:cNvSpPr txBox="1">
                <a:spLocks noChangeArrowheads="1"/>
              </p:cNvSpPr>
              <p:nvPr/>
            </p:nvSpPr>
            <p:spPr bwMode="auto">
              <a:xfrm>
                <a:off x="5450362" y="2295046"/>
                <a:ext cx="3291984" cy="40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Critical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phase-match 0&lt;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&lt;/2</a:t>
                </a:r>
              </a:p>
            </p:txBody>
          </p:sp>
          <p:sp>
            <p:nvSpPr>
              <p:cNvPr id="5138" name="AutoShape 16"/>
              <p:cNvSpPr>
                <a:spLocks/>
              </p:cNvSpPr>
              <p:nvPr/>
            </p:nvSpPr>
            <p:spPr bwMode="auto">
              <a:xfrm>
                <a:off x="7855821" y="3525322"/>
                <a:ext cx="250825" cy="449262"/>
              </a:xfrm>
              <a:prstGeom prst="rightBrace">
                <a:avLst>
                  <a:gd name="adj1" fmla="val 14926"/>
                  <a:gd name="adj2" fmla="val 50000"/>
                </a:avLst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9" name="Oval 17"/>
              <p:cNvSpPr>
                <a:spLocks noChangeArrowheads="1"/>
              </p:cNvSpPr>
              <p:nvPr/>
            </p:nvSpPr>
            <p:spPr bwMode="auto">
              <a:xfrm flipV="1">
                <a:off x="6434138" y="3751566"/>
                <a:ext cx="173139" cy="15675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0" name="TextBox 18"/>
              <p:cNvSpPr txBox="1">
                <a:spLocks noChangeArrowheads="1"/>
              </p:cNvSpPr>
              <p:nvPr/>
            </p:nvSpPr>
            <p:spPr bwMode="auto">
              <a:xfrm>
                <a:off x="8082833" y="3403084"/>
                <a:ext cx="721825" cy="40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i="1" baseline="-25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endPara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5609421" y="3429217"/>
              <a:ext cx="39786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7212298" y="3963656"/>
              <a:ext cx="388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 baseline="-25000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1177" y="4244454"/>
              <a:ext cx="450376" cy="218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06036" y="3073021"/>
              <a:ext cx="586856" cy="368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4342262" y="3202746"/>
              <a:ext cx="772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648" y="2858536"/>
            <a:ext cx="4207515" cy="2673351"/>
            <a:chOff x="13648" y="2379664"/>
            <a:chExt cx="4207515" cy="2673351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03188" y="2379664"/>
              <a:ext cx="4117975" cy="2673351"/>
              <a:chOff x="281" y="786"/>
              <a:chExt cx="2594" cy="1684"/>
            </a:xfrm>
          </p:grpSpPr>
          <p:sp>
            <p:nvSpPr>
              <p:cNvPr id="5141" name="Text Box 5"/>
              <p:cNvSpPr txBox="1">
                <a:spLocks noChangeArrowheads="1"/>
              </p:cNvSpPr>
              <p:nvPr/>
            </p:nvSpPr>
            <p:spPr bwMode="auto">
              <a:xfrm>
                <a:off x="687" y="786"/>
                <a:ext cx="21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Non-critical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phase-match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=/2</a:t>
                </a:r>
              </a:p>
            </p:txBody>
          </p:sp>
          <p:pic>
            <p:nvPicPr>
              <p:cNvPr id="5142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19728"/>
              <a:stretch>
                <a:fillRect/>
              </a:stretch>
            </p:blipFill>
            <p:spPr bwMode="auto">
              <a:xfrm>
                <a:off x="281" y="791"/>
                <a:ext cx="2594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43" name="Text Box 7"/>
              <p:cNvSpPr txBox="1">
                <a:spLocks noChangeArrowheads="1"/>
              </p:cNvSpPr>
              <p:nvPr/>
            </p:nvSpPr>
            <p:spPr bwMode="auto">
              <a:xfrm>
                <a:off x="967" y="1651"/>
                <a:ext cx="25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4" name="Text Box 8"/>
              <p:cNvSpPr txBox="1">
                <a:spLocks noChangeArrowheads="1"/>
              </p:cNvSpPr>
              <p:nvPr/>
            </p:nvSpPr>
            <p:spPr bwMode="auto">
              <a:xfrm>
                <a:off x="1109" y="1953"/>
                <a:ext cx="24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5" name="Oval 18"/>
              <p:cNvSpPr>
                <a:spLocks noChangeArrowheads="1"/>
              </p:cNvSpPr>
              <p:nvPr/>
            </p:nvSpPr>
            <p:spPr bwMode="auto">
              <a:xfrm>
                <a:off x="1498" y="1760"/>
                <a:ext cx="115" cy="11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6" name="Oval 19"/>
              <p:cNvSpPr>
                <a:spLocks noChangeArrowheads="1"/>
              </p:cNvSpPr>
              <p:nvPr/>
            </p:nvSpPr>
            <p:spPr bwMode="auto">
              <a:xfrm>
                <a:off x="2356" y="1763"/>
                <a:ext cx="115" cy="115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3648" y="3138985"/>
              <a:ext cx="586856" cy="368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74004" y="3202746"/>
              <a:ext cx="64912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6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06261" y="118523"/>
            <a:ext cx="2949462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Phase-Match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205148" y="420132"/>
            <a:ext cx="29434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P IconicSymbolsA"/>
              </a:rPr>
              <a:t>2 fundamental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P IconicSymbolsA"/>
              </a:rPr>
              <a:t>eigenmodes</a:t>
            </a:r>
            <a:endParaRPr lang="en-US" sz="2000" dirty="0">
              <a:latin typeface="Times New Roman" pitchFamily="18" charset="0"/>
              <a:cs typeface="Times New Roman" pitchFamily="18" charset="0"/>
              <a:sym typeface="WP IconicSymbolsA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P IconicSymbolsA"/>
              </a:rPr>
              <a:t>1 harmonic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WP IconicSymbolsA"/>
              </a:rPr>
              <a:t>eigenmode</a:t>
            </a:r>
            <a:endParaRPr lang="en-US" sz="2000" dirty="0">
              <a:latin typeface="Times New Roman" pitchFamily="18" charset="0"/>
              <a:cs typeface="Times New Roman" pitchFamily="18" charset="0"/>
              <a:sym typeface="WP IconicSymbolsA"/>
            </a:endParaRPr>
          </a:p>
        </p:txBody>
      </p:sp>
      <p:grpSp>
        <p:nvGrpSpPr>
          <p:cNvPr id="6151" name="Group 20"/>
          <p:cNvGrpSpPr>
            <a:grpSpLocks/>
          </p:cNvGrpSpPr>
          <p:nvPr/>
        </p:nvGrpSpPr>
        <p:grpSpPr bwMode="auto">
          <a:xfrm>
            <a:off x="764369" y="1225148"/>
            <a:ext cx="6769100" cy="1336675"/>
            <a:chOff x="2109905" y="1211674"/>
            <a:chExt cx="6770110" cy="1336675"/>
          </a:xfrm>
        </p:grpSpPr>
        <p:sp>
          <p:nvSpPr>
            <p:cNvPr id="6159" name="Text Box 8"/>
            <p:cNvSpPr txBox="1">
              <a:spLocks noChangeArrowheads="1"/>
            </p:cNvSpPr>
            <p:nvPr/>
          </p:nvSpPr>
          <p:spPr bwMode="auto">
            <a:xfrm>
              <a:off x="2778102" y="1379949"/>
              <a:ext cx="21454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uniaxial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 b="1" i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eo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0" name="Text Box 9"/>
            <p:cNvSpPr txBox="1">
              <a:spLocks noChangeArrowheads="1"/>
            </p:cNvSpPr>
            <p:nvPr/>
          </p:nvSpPr>
          <p:spPr bwMode="auto">
            <a:xfrm>
              <a:off x="4910888" y="1797462"/>
              <a:ext cx="355470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Fundamentals, 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need 2 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(orthogonally polarized) photons</a:t>
              </a:r>
            </a:p>
          </p:txBody>
        </p:sp>
        <p:sp>
          <p:nvSpPr>
            <p:cNvPr id="6161" name="AutoShape 10"/>
            <p:cNvSpPr>
              <a:spLocks/>
            </p:cNvSpPr>
            <p:nvPr/>
          </p:nvSpPr>
          <p:spPr bwMode="auto">
            <a:xfrm rot="-5400000">
              <a:off x="4668351" y="1688342"/>
              <a:ext cx="219075" cy="251576"/>
            </a:xfrm>
            <a:prstGeom prst="leftBrace">
              <a:avLst>
                <a:gd name="adj1" fmla="val 9479"/>
                <a:gd name="adj2" fmla="val 50000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2" name="Text Box 11"/>
            <p:cNvSpPr txBox="1">
              <a:spLocks noChangeArrowheads="1"/>
            </p:cNvSpPr>
            <p:nvPr/>
          </p:nvSpPr>
          <p:spPr bwMode="auto">
            <a:xfrm>
              <a:off x="2109905" y="1900649"/>
              <a:ext cx="23474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Harmonic (1 photon)</a:t>
              </a:r>
            </a:p>
          </p:txBody>
        </p:sp>
        <p:sp>
          <p:nvSpPr>
            <p:cNvPr id="6163" name="Line 12"/>
            <p:cNvSpPr>
              <a:spLocks noChangeShapeType="1"/>
            </p:cNvSpPr>
            <p:nvPr/>
          </p:nvSpPr>
          <p:spPr bwMode="auto">
            <a:xfrm flipV="1">
              <a:off x="3811646" y="1657762"/>
              <a:ext cx="687427" cy="231775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4" name="Rectangle 14"/>
            <p:cNvSpPr>
              <a:spLocks noChangeArrowheads="1"/>
            </p:cNvSpPr>
            <p:nvPr/>
          </p:nvSpPr>
          <p:spPr bwMode="auto">
            <a:xfrm>
              <a:off x="2168013" y="1211674"/>
              <a:ext cx="6712002" cy="13366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5" name="Line 23"/>
            <p:cNvSpPr>
              <a:spLocks noChangeShapeType="1"/>
            </p:cNvSpPr>
            <p:nvPr/>
          </p:nvSpPr>
          <p:spPr bwMode="auto">
            <a:xfrm flipV="1">
              <a:off x="3811469" y="1672358"/>
              <a:ext cx="653776" cy="3000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6" name="AutoShape 24"/>
            <p:cNvSpPr>
              <a:spLocks/>
            </p:cNvSpPr>
            <p:nvPr/>
          </p:nvSpPr>
          <p:spPr bwMode="auto">
            <a:xfrm rot="16200000">
              <a:off x="4591080" y="1674055"/>
              <a:ext cx="219075" cy="251576"/>
            </a:xfrm>
            <a:prstGeom prst="leftBrace">
              <a:avLst>
                <a:gd name="adj1" fmla="val 9479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48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380595"/>
                </p:ext>
              </p:extLst>
            </p:nvPr>
          </p:nvGraphicFramePr>
          <p:xfrm>
            <a:off x="5494960" y="1261315"/>
            <a:ext cx="3234967" cy="68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6" name="Equation" r:id="rId4" imgW="1854000" imgH="393480" progId="Equation.3">
                    <p:embed/>
                  </p:oleObj>
                </mc:Choice>
                <mc:Fallback>
                  <p:oleObj name="Equation" r:id="rId4" imgW="1854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4960" y="1261315"/>
                          <a:ext cx="3234967" cy="68004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1601" y="2561823"/>
            <a:ext cx="71240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){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)+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 - 2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364" y="2800350"/>
            <a:ext cx="9008636" cy="3931191"/>
            <a:chOff x="135364" y="2800350"/>
            <a:chExt cx="9008636" cy="3931191"/>
          </a:xfrm>
        </p:grpSpPr>
        <p:pic>
          <p:nvPicPr>
            <p:cNvPr id="12343" name="Picture 55"/>
            <p:cNvPicPr>
              <a:picLocks noChangeAspect="1" noChangeArrowheads="1"/>
            </p:cNvPicPr>
            <p:nvPr/>
          </p:nvPicPr>
          <p:blipFill>
            <a:blip r:embed="rId6" cstate="print"/>
            <a:srcRect r="16370"/>
            <a:stretch>
              <a:fillRect/>
            </a:stretch>
          </p:blipFill>
          <p:spPr bwMode="auto">
            <a:xfrm>
              <a:off x="4221163" y="2800350"/>
              <a:ext cx="4922837" cy="322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353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898805"/>
                </p:ext>
              </p:extLst>
            </p:nvPr>
          </p:nvGraphicFramePr>
          <p:xfrm>
            <a:off x="1042067" y="4497297"/>
            <a:ext cx="3037864" cy="133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Equation" r:id="rId7" imgW="1854000" imgH="812520" progId="Equation.3">
                    <p:embed/>
                  </p:oleObj>
                </mc:Choice>
                <mc:Fallback>
                  <p:oleObj name="Equation" r:id="rId7" imgW="1854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2067" y="4497297"/>
                          <a:ext cx="3037864" cy="133048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4" name="Group 21"/>
            <p:cNvGrpSpPr>
              <a:grpSpLocks/>
            </p:cNvGrpSpPr>
            <p:nvPr/>
          </p:nvGrpSpPr>
          <p:grpSpPr bwMode="auto">
            <a:xfrm>
              <a:off x="342440" y="3129899"/>
              <a:ext cx="2220913" cy="1560512"/>
              <a:chOff x="648929" y="2806137"/>
              <a:chExt cx="2220913" cy="1560512"/>
            </a:xfrm>
          </p:grpSpPr>
          <p:pic>
            <p:nvPicPr>
              <p:cNvPr id="6157" name="Picture 6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8929" y="2806137"/>
                <a:ext cx="2220913" cy="1560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8" name="Line 67"/>
              <p:cNvSpPr>
                <a:spLocks noChangeShapeType="1"/>
              </p:cNvSpPr>
              <p:nvPr/>
            </p:nvSpPr>
            <p:spPr bwMode="auto">
              <a:xfrm flipH="1">
                <a:off x="991369" y="3870275"/>
                <a:ext cx="714375" cy="34925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2356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048574"/>
                </p:ext>
              </p:extLst>
            </p:nvPr>
          </p:nvGraphicFramePr>
          <p:xfrm>
            <a:off x="135364" y="5918741"/>
            <a:ext cx="56007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Equation" r:id="rId10" imgW="3504960" imgH="507960" progId="Equation.3">
                    <p:embed/>
                  </p:oleObj>
                </mc:Choice>
                <mc:Fallback>
                  <p:oleObj name="Equation" r:id="rId10" imgW="35049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64" y="5918741"/>
                          <a:ext cx="56007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4148919" y="3848669"/>
              <a:ext cx="4179106" cy="1569493"/>
              <a:chOff x="4148919" y="3848669"/>
              <a:chExt cx="4179106" cy="1569493"/>
            </a:xfrm>
          </p:grpSpPr>
          <p:sp>
            <p:nvSpPr>
              <p:cNvPr id="12332" name="Line 44"/>
              <p:cNvSpPr>
                <a:spLocks noChangeShapeType="1"/>
              </p:cNvSpPr>
              <p:nvPr/>
            </p:nvSpPr>
            <p:spPr bwMode="auto">
              <a:xfrm>
                <a:off x="4173538" y="5038725"/>
                <a:ext cx="221138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7" name="Oval 69"/>
              <p:cNvSpPr>
                <a:spLocks noChangeArrowheads="1"/>
              </p:cNvSpPr>
              <p:nvPr/>
            </p:nvSpPr>
            <p:spPr bwMode="auto">
              <a:xfrm>
                <a:off x="8145463" y="4811713"/>
                <a:ext cx="182562" cy="18256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5736064" y="4015973"/>
                <a:ext cx="388248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19916" y="5172503"/>
                <a:ext cx="313899" cy="2456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7383630" y="5006549"/>
                <a:ext cx="39786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271748" y="3848669"/>
                <a:ext cx="641445" cy="45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4148919" y="3910155"/>
                <a:ext cx="6591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8944" y="589409"/>
            <a:ext cx="23567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uniaxial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21"/>
          <p:cNvGrpSpPr>
            <a:grpSpLocks/>
          </p:cNvGrpSpPr>
          <p:nvPr/>
        </p:nvGrpSpPr>
        <p:grpSpPr bwMode="auto">
          <a:xfrm>
            <a:off x="2639893" y="941388"/>
            <a:ext cx="6353175" cy="1082675"/>
            <a:chOff x="1374775" y="165100"/>
            <a:chExt cx="6353175" cy="1082675"/>
          </a:xfrm>
        </p:grpSpPr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1501775" y="403225"/>
              <a:ext cx="20697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uniaxial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 b="1" i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oe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6" name="Text Box 6"/>
            <p:cNvSpPr txBox="1">
              <a:spLocks noChangeArrowheads="1"/>
            </p:cNvSpPr>
            <p:nvPr/>
          </p:nvSpPr>
          <p:spPr bwMode="auto">
            <a:xfrm>
              <a:off x="1392238" y="769938"/>
              <a:ext cx="120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Harmonic</a:t>
              </a:r>
            </a:p>
          </p:txBody>
        </p:sp>
        <p:sp>
          <p:nvSpPr>
            <p:cNvPr id="7187" name="Line 7"/>
            <p:cNvSpPr>
              <a:spLocks noChangeShapeType="1"/>
            </p:cNvSpPr>
            <p:nvPr/>
          </p:nvSpPr>
          <p:spPr bwMode="auto">
            <a:xfrm flipV="1">
              <a:off x="2408901" y="663575"/>
              <a:ext cx="681037" cy="2317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8" name="Text Box 8"/>
            <p:cNvSpPr txBox="1">
              <a:spLocks noChangeArrowheads="1"/>
            </p:cNvSpPr>
            <p:nvPr/>
          </p:nvSpPr>
          <p:spPr bwMode="auto">
            <a:xfrm>
              <a:off x="3392488" y="788988"/>
              <a:ext cx="15856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Fundamental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189" name="AutoShape 9"/>
            <p:cNvSpPr>
              <a:spLocks/>
            </p:cNvSpPr>
            <p:nvPr/>
          </p:nvSpPr>
          <p:spPr bwMode="auto">
            <a:xfrm rot="16200000">
              <a:off x="3223486" y="662782"/>
              <a:ext cx="219075" cy="249238"/>
            </a:xfrm>
            <a:prstGeom prst="leftBrace">
              <a:avLst>
                <a:gd name="adj1" fmla="val 9481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74" name="Object 10"/>
            <p:cNvGraphicFramePr>
              <a:graphicFrameLocks noChangeAspect="1"/>
            </p:cNvGraphicFramePr>
            <p:nvPr/>
          </p:nvGraphicFramePr>
          <p:xfrm>
            <a:off x="3862388" y="165100"/>
            <a:ext cx="3844925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2" name="Equation" r:id="rId4" imgW="1968480" imgH="393480" progId="Equation.3">
                    <p:embed/>
                  </p:oleObj>
                </mc:Choice>
                <mc:Fallback>
                  <p:oleObj name="Equation" r:id="rId4" imgW="1968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165100"/>
                          <a:ext cx="3844925" cy="768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0" name="Rectangle 11"/>
            <p:cNvSpPr>
              <a:spLocks noChangeArrowheads="1"/>
            </p:cNvSpPr>
            <p:nvPr/>
          </p:nvSpPr>
          <p:spPr bwMode="auto">
            <a:xfrm>
              <a:off x="1374775" y="203200"/>
              <a:ext cx="6353175" cy="10445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661" y="523081"/>
            <a:ext cx="2220913" cy="1560513"/>
            <a:chOff x="683" y="304"/>
            <a:chExt cx="1399" cy="983"/>
          </a:xfrm>
        </p:grpSpPr>
        <p:pic>
          <p:nvPicPr>
            <p:cNvPr id="7183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" y="304"/>
              <a:ext cx="1399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Line 34"/>
            <p:cNvSpPr>
              <a:spLocks noChangeShapeType="1"/>
            </p:cNvSpPr>
            <p:nvPr/>
          </p:nvSpPr>
          <p:spPr bwMode="auto">
            <a:xfrm flipH="1" flipV="1">
              <a:off x="1082" y="515"/>
              <a:ext cx="271" cy="39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17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688249"/>
              </p:ext>
            </p:extLst>
          </p:nvPr>
        </p:nvGraphicFramePr>
        <p:xfrm>
          <a:off x="1110456" y="3654190"/>
          <a:ext cx="296139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7" imgW="1854000" imgH="812520" progId="Equation.3">
                  <p:embed/>
                </p:oleObj>
              </mc:Choice>
              <mc:Fallback>
                <p:oleObj name="Equation" r:id="rId7" imgW="18540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456" y="3654190"/>
                        <a:ext cx="2961390" cy="12969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937665"/>
              </p:ext>
            </p:extLst>
          </p:nvPr>
        </p:nvGraphicFramePr>
        <p:xfrm>
          <a:off x="49735" y="5066867"/>
          <a:ext cx="4683579" cy="175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9" imgW="2984400" imgH="1117440" progId="Equation.3">
                  <p:embed/>
                </p:oleObj>
              </mc:Choice>
              <mc:Fallback>
                <p:oleObj name="Equation" r:id="rId9" imgW="2984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5" y="5066867"/>
                        <a:ext cx="4683579" cy="1755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6367" y="2181057"/>
            <a:ext cx="7925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+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=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){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 - 2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)}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05123" y="3002176"/>
            <a:ext cx="5170487" cy="3476541"/>
            <a:chOff x="3973513" y="2155909"/>
            <a:chExt cx="5170487" cy="3476541"/>
          </a:xfrm>
        </p:grpSpPr>
        <p:pic>
          <p:nvPicPr>
            <p:cNvPr id="7177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 t="15256" r="15533"/>
            <a:stretch>
              <a:fillRect/>
            </a:stretch>
          </p:blipFill>
          <p:spPr bwMode="auto">
            <a:xfrm>
              <a:off x="4171950" y="2581275"/>
              <a:ext cx="4972050" cy="305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Line 28"/>
            <p:cNvSpPr>
              <a:spLocks noChangeShapeType="1"/>
            </p:cNvSpPr>
            <p:nvPr/>
          </p:nvSpPr>
          <p:spPr bwMode="auto">
            <a:xfrm>
              <a:off x="3973513" y="4106863"/>
              <a:ext cx="23780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7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6873433"/>
                </p:ext>
              </p:extLst>
            </p:nvPr>
          </p:nvGraphicFramePr>
          <p:xfrm>
            <a:off x="6912057" y="2155909"/>
            <a:ext cx="1977423" cy="790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5" name="Equation" r:id="rId12" imgW="1143000" imgH="457200" progId="Equation.3">
                    <p:embed/>
                  </p:oleObj>
                </mc:Choice>
                <mc:Fallback>
                  <p:oleObj name="Equation" r:id="rId12" imgW="11430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2057" y="2155909"/>
                          <a:ext cx="1977423" cy="790407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9" name="Line 30"/>
            <p:cNvSpPr>
              <a:spLocks noChangeShapeType="1"/>
            </p:cNvSpPr>
            <p:nvPr/>
          </p:nvSpPr>
          <p:spPr bwMode="auto">
            <a:xfrm flipH="1">
              <a:off x="8628063" y="2957247"/>
              <a:ext cx="0" cy="103531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0" name="Line 31"/>
            <p:cNvSpPr>
              <a:spLocks noChangeShapeType="1"/>
            </p:cNvSpPr>
            <p:nvPr/>
          </p:nvSpPr>
          <p:spPr bwMode="auto">
            <a:xfrm flipH="1">
              <a:off x="8396288" y="3976688"/>
              <a:ext cx="233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1" name="Text Box 35"/>
            <p:cNvSpPr txBox="1">
              <a:spLocks noChangeArrowheads="1"/>
            </p:cNvSpPr>
            <p:nvPr/>
          </p:nvSpPr>
          <p:spPr bwMode="auto">
            <a:xfrm>
              <a:off x="6807200" y="3821113"/>
              <a:ext cx="10935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Unique </a:t>
              </a:r>
              <a:r>
                <a:rPr lang="en-US" sz="2000" b="1" i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4080681" y="3432484"/>
              <a:ext cx="77296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8479264" y="4548235"/>
              <a:ext cx="38824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</a:p>
            <a:p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5585938" y="3524513"/>
              <a:ext cx="39786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 baseline="-250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943" y="140043"/>
            <a:ext cx="30251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Type II -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uniaxial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1311275" y="1638300"/>
            <a:ext cx="3376613" cy="32512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655763" y="1631950"/>
            <a:ext cx="2638425" cy="3251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1550988" y="1982788"/>
            <a:ext cx="2867025" cy="2565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827213" y="1978025"/>
            <a:ext cx="2239962" cy="256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4863" y="1287463"/>
            <a:ext cx="1438275" cy="879475"/>
            <a:chOff x="804863" y="1287463"/>
            <a:chExt cx="1438275" cy="879475"/>
          </a:xfrm>
        </p:grpSpPr>
        <p:sp>
          <p:nvSpPr>
            <p:cNvPr id="10281" name="Text Box 13"/>
            <p:cNvSpPr txBox="1">
              <a:spLocks noChangeArrowheads="1"/>
            </p:cNvSpPr>
            <p:nvPr/>
          </p:nvSpPr>
          <p:spPr bwMode="auto">
            <a:xfrm>
              <a:off x="804863" y="1287463"/>
              <a:ext cx="143827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i="1" baseline="-25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82" name="Line 14"/>
            <p:cNvSpPr>
              <a:spLocks noChangeShapeType="1"/>
            </p:cNvSpPr>
            <p:nvPr/>
          </p:nvSpPr>
          <p:spPr bwMode="auto">
            <a:xfrm>
              <a:off x="1498600" y="1728788"/>
              <a:ext cx="517525" cy="4381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87338" y="2071688"/>
            <a:ext cx="1063112" cy="790575"/>
            <a:chOff x="287338" y="2071688"/>
            <a:chExt cx="1063112" cy="790575"/>
          </a:xfrm>
        </p:grpSpPr>
        <p:sp>
          <p:nvSpPr>
            <p:cNvPr id="10279" name="Text Box 12"/>
            <p:cNvSpPr txBox="1">
              <a:spLocks noChangeArrowheads="1"/>
            </p:cNvSpPr>
            <p:nvPr/>
          </p:nvSpPr>
          <p:spPr bwMode="auto">
            <a:xfrm>
              <a:off x="287338" y="2071688"/>
              <a:ext cx="1063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i="1" baseline="-25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80" name="Line 15"/>
            <p:cNvSpPr>
              <a:spLocks noChangeShapeType="1"/>
            </p:cNvSpPr>
            <p:nvPr/>
          </p:nvSpPr>
          <p:spPr bwMode="auto">
            <a:xfrm>
              <a:off x="854075" y="2509838"/>
              <a:ext cx="492125" cy="3524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1913" y="3898900"/>
            <a:ext cx="1954212" cy="946150"/>
            <a:chOff x="61913" y="3898900"/>
            <a:chExt cx="1954212" cy="946150"/>
          </a:xfrm>
        </p:grpSpPr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61913" y="4325938"/>
              <a:ext cx="143827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1463675" y="3898900"/>
              <a:ext cx="552450" cy="635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0" y="3525838"/>
            <a:ext cx="1585913" cy="461665"/>
            <a:chOff x="0" y="3525838"/>
            <a:chExt cx="1585913" cy="461665"/>
          </a:xfrm>
        </p:grpSpPr>
        <p:sp>
          <p:nvSpPr>
            <p:cNvPr id="10275" name="Text Box 18"/>
            <p:cNvSpPr txBox="1">
              <a:spLocks noChangeArrowheads="1"/>
            </p:cNvSpPr>
            <p:nvPr/>
          </p:nvSpPr>
          <p:spPr bwMode="auto">
            <a:xfrm>
              <a:off x="0" y="3525838"/>
              <a:ext cx="11271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76" name="Line 19"/>
            <p:cNvSpPr>
              <a:spLocks noChangeShapeType="1"/>
            </p:cNvSpPr>
            <p:nvPr/>
          </p:nvSpPr>
          <p:spPr bwMode="auto">
            <a:xfrm flipV="1">
              <a:off x="936625" y="3611563"/>
              <a:ext cx="649288" cy="211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2997200" y="1125538"/>
            <a:ext cx="0" cy="207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5457825" y="1262063"/>
          <a:ext cx="3683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Equation" r:id="rId4" imgW="139680" imgH="215640" progId="Equation.3">
                  <p:embed/>
                </p:oleObj>
              </mc:Choice>
              <mc:Fallback>
                <p:oleObj name="Equation" r:id="rId4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1262063"/>
                        <a:ext cx="368300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2084606" y="810442"/>
            <a:ext cx="1840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(optic) axis</a:t>
            </a:r>
          </a:p>
        </p:txBody>
      </p:sp>
      <p:sp>
        <p:nvSpPr>
          <p:cNvPr id="25628" name="Arc 28"/>
          <p:cNvSpPr>
            <a:spLocks/>
          </p:cNvSpPr>
          <p:nvPr/>
        </p:nvSpPr>
        <p:spPr bwMode="auto">
          <a:xfrm>
            <a:off x="2997200" y="1524000"/>
            <a:ext cx="1773238" cy="701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994150" y="1069975"/>
            <a:ext cx="7553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3200" b="1" i="1" baseline="-25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PM</a:t>
            </a:r>
            <a:endParaRPr lang="en-US" b="1" i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2997200" y="1811338"/>
            <a:ext cx="2513013" cy="1390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4191000" y="2320925"/>
            <a:ext cx="457200" cy="246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4219575" y="2482850"/>
            <a:ext cx="457200" cy="1587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7" name="AutoShape 35"/>
          <p:cNvSpPr>
            <a:spLocks/>
          </p:cNvSpPr>
          <p:nvPr/>
        </p:nvSpPr>
        <p:spPr bwMode="auto">
          <a:xfrm>
            <a:off x="4672013" y="2317750"/>
            <a:ext cx="117475" cy="263525"/>
          </a:xfrm>
          <a:prstGeom prst="rightBrace">
            <a:avLst>
              <a:gd name="adj1" fmla="val 1869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8" name="Text Box 36"/>
          <p:cNvSpPr txBox="1">
            <a:spLocks noChangeArrowheads="1"/>
          </p:cNvSpPr>
          <p:nvPr/>
        </p:nvSpPr>
        <p:spPr bwMode="auto">
          <a:xfrm>
            <a:off x="4781550" y="2241550"/>
            <a:ext cx="12955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Poynting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vectors</a:t>
            </a:r>
          </a:p>
        </p:txBody>
      </p:sp>
      <p:sp>
        <p:nvSpPr>
          <p:cNvPr id="10262" name="Text Box 39"/>
          <p:cNvSpPr txBox="1">
            <a:spLocks noChangeArrowheads="1"/>
          </p:cNvSpPr>
          <p:nvPr/>
        </p:nvSpPr>
        <p:spPr bwMode="auto">
          <a:xfrm>
            <a:off x="1487488" y="190500"/>
            <a:ext cx="3034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“Critical” Phase Match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5192713" y="174625"/>
            <a:ext cx="3667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“Non-Critical” Phase Match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341662" y="754063"/>
            <a:ext cx="2591201" cy="2648426"/>
            <a:chOff x="6341662" y="754063"/>
            <a:chExt cx="2591201" cy="2648426"/>
          </a:xfrm>
        </p:grpSpPr>
        <p:grpSp>
          <p:nvGrpSpPr>
            <p:cNvPr id="10269" name="Group 50"/>
            <p:cNvGrpSpPr>
              <a:grpSpLocks/>
            </p:cNvGrpSpPr>
            <p:nvPr/>
          </p:nvGrpSpPr>
          <p:grpSpPr bwMode="auto">
            <a:xfrm>
              <a:off x="7069138" y="754063"/>
              <a:ext cx="1863725" cy="1943100"/>
              <a:chOff x="4453" y="685"/>
              <a:chExt cx="1174" cy="1224"/>
            </a:xfrm>
          </p:grpSpPr>
          <p:pic>
            <p:nvPicPr>
              <p:cNvPr id="10271" name="Picture 4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73094" t="22270" b="19109"/>
              <a:stretch>
                <a:fillRect/>
              </a:stretch>
            </p:blipFill>
            <p:spPr bwMode="auto">
              <a:xfrm>
                <a:off x="4461" y="685"/>
                <a:ext cx="473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2" name="Line 46"/>
              <p:cNvSpPr>
                <a:spLocks noChangeShapeType="1"/>
              </p:cNvSpPr>
              <p:nvPr/>
            </p:nvSpPr>
            <p:spPr bwMode="auto">
              <a:xfrm>
                <a:off x="4453" y="1296"/>
                <a:ext cx="11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0244" name="Object 47"/>
              <p:cNvGraphicFramePr>
                <a:graphicFrameLocks noChangeAspect="1"/>
              </p:cNvGraphicFramePr>
              <p:nvPr/>
            </p:nvGraphicFramePr>
            <p:xfrm>
              <a:off x="5383" y="897"/>
              <a:ext cx="244" cy="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7" name="Equation" r:id="rId7" imgW="139680" imgH="215640" progId="Equation.3">
                      <p:embed/>
                    </p:oleObj>
                  </mc:Choice>
                  <mc:Fallback>
                    <p:oleObj name="Equation" r:id="rId7" imgW="1396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3" y="897"/>
                            <a:ext cx="244" cy="3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3" name="Line 48"/>
              <p:cNvSpPr>
                <a:spLocks noChangeShapeType="1"/>
              </p:cNvSpPr>
              <p:nvPr/>
            </p:nvSpPr>
            <p:spPr bwMode="auto">
              <a:xfrm>
                <a:off x="4941" y="1274"/>
                <a:ext cx="422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74" name="Line 49"/>
              <p:cNvSpPr>
                <a:spLocks noChangeShapeType="1"/>
              </p:cNvSpPr>
              <p:nvPr/>
            </p:nvSpPr>
            <p:spPr bwMode="auto">
              <a:xfrm>
                <a:off x="4938" y="1326"/>
                <a:ext cx="42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270" name="Text Box 52"/>
            <p:cNvSpPr txBox="1">
              <a:spLocks noChangeArrowheads="1"/>
            </p:cNvSpPr>
            <p:nvPr/>
          </p:nvSpPr>
          <p:spPr bwMode="auto">
            <a:xfrm>
              <a:off x="6341662" y="2663825"/>
              <a:ext cx="191590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sz="3200" i="1" baseline="-25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(2</a:t>
              </a:r>
              <a:r>
                <a:rPr lang="en-US" sz="2400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  <a:p>
              <a:pPr algn="ctr"/>
              <a:r>
                <a:rPr lang="en-US" u="sng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Curves are tangent</a:t>
              </a:r>
            </a:p>
          </p:txBody>
        </p:sp>
      </p:grpSp>
      <p:graphicFrame>
        <p:nvGraphicFramePr>
          <p:cNvPr id="2565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17784"/>
              </p:ext>
            </p:extLst>
          </p:nvPr>
        </p:nvGraphicFramePr>
        <p:xfrm>
          <a:off x="1335516" y="5152632"/>
          <a:ext cx="6279137" cy="144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9" imgW="4292280" imgH="990360" progId="Equation.3">
                  <p:embed/>
                </p:oleObj>
              </mc:Choice>
              <mc:Fallback>
                <p:oleObj name="Equation" r:id="rId9" imgW="42922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516" y="5152632"/>
                        <a:ext cx="6279137" cy="1448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618038" y="3749915"/>
            <a:ext cx="3540393" cy="1200329"/>
            <a:chOff x="4618038" y="3749915"/>
            <a:chExt cx="3540393" cy="1200329"/>
          </a:xfrm>
        </p:grpSpPr>
        <p:sp>
          <p:nvSpPr>
            <p:cNvPr id="10267" name="Text Box 53"/>
            <p:cNvSpPr txBox="1">
              <a:spLocks noChangeArrowheads="1"/>
            </p:cNvSpPr>
            <p:nvPr/>
          </p:nvSpPr>
          <p:spPr bwMode="auto">
            <a:xfrm>
              <a:off x="4618038" y="3749915"/>
              <a:ext cx="354039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Difference between the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normals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to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curves represent spatial walk-off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between fundamental and harmonic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P IconicSymbolsA"/>
                </a:rPr>
                <a:t>  Reduces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conversion efficiency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770438" y="4664075"/>
              <a:ext cx="274637" cy="196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66" name="TextBox 38"/>
          <p:cNvSpPr txBox="1">
            <a:spLocks noChangeArrowheads="1"/>
          </p:cNvSpPr>
          <p:nvPr/>
        </p:nvSpPr>
        <p:spPr bwMode="auto">
          <a:xfrm>
            <a:off x="58368" y="812800"/>
            <a:ext cx="1261269" cy="369332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Type 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eoo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25606" grpId="0" animBg="1"/>
      <p:bldP spid="10247" grpId="0" animBg="1"/>
      <p:bldP spid="10247" grpId="1" animBg="1"/>
      <p:bldP spid="25610" grpId="0" animBg="1"/>
      <p:bldP spid="25610" grpId="1" animBg="1"/>
      <p:bldP spid="25624" grpId="0" animBg="1"/>
      <p:bldP spid="10258" grpId="0"/>
      <p:bldP spid="25628" grpId="0" animBg="1"/>
      <p:bldP spid="25630" grpId="0"/>
      <p:bldP spid="25625" grpId="0" animBg="1"/>
      <p:bldP spid="25633" grpId="0" animBg="1"/>
      <p:bldP spid="25634" grpId="0" animBg="1"/>
      <p:bldP spid="10277" grpId="0" animBg="1"/>
      <p:bldP spid="10278" grpId="0"/>
      <p:bldP spid="256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797050" y="76200"/>
            <a:ext cx="6333593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“Critical” Versus “Non-Critical” Phase Match</a:t>
            </a:r>
            <a:endParaRPr lang="en-US" sz="2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0" y="5826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 precise must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PM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be?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 sinc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[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kL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/2= /2]  4/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0.5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5666" y="2132485"/>
            <a:ext cx="8567850" cy="1662204"/>
            <a:chOff x="135666" y="2132485"/>
            <a:chExt cx="8567850" cy="1662204"/>
          </a:xfrm>
        </p:grpSpPr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242175" y="3147762"/>
              <a:ext cx="8461341" cy="646927"/>
              <a:chOff x="211357" y="1530139"/>
              <a:chExt cx="8547646" cy="655666"/>
            </a:xfrm>
          </p:grpSpPr>
          <p:graphicFrame>
            <p:nvGraphicFramePr>
              <p:cNvPr id="922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807185"/>
                  </p:ext>
                </p:extLst>
              </p:nvPr>
            </p:nvGraphicFramePr>
            <p:xfrm>
              <a:off x="211357" y="1530139"/>
              <a:ext cx="8547646" cy="655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65" name="Equation" r:id="rId4" imgW="5143320" imgH="393480" progId="Equation.3">
                      <p:embed/>
                    </p:oleObj>
                  </mc:Choice>
                  <mc:Fallback>
                    <p:oleObj name="Equation" r:id="rId4" imgW="514332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357" y="1530139"/>
                            <a:ext cx="8547646" cy="655666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9" name="Line 9"/>
              <p:cNvSpPr>
                <a:spLocks noChangeShapeType="1"/>
              </p:cNvSpPr>
              <p:nvPr/>
            </p:nvSpPr>
            <p:spPr bwMode="auto">
              <a:xfrm flipV="1">
                <a:off x="4390971" y="1770809"/>
                <a:ext cx="1606128" cy="2736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0" name="Text Box 10"/>
              <p:cNvSpPr txBox="1">
                <a:spLocks noChangeArrowheads="1"/>
              </p:cNvSpPr>
              <p:nvPr/>
            </p:nvSpPr>
            <p:spPr bwMode="auto">
              <a:xfrm>
                <a:off x="4810185" y="1536858"/>
                <a:ext cx="342007" cy="467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graphicFrame>
          <p:nvGraphicFramePr>
            <p:cNvPr id="921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752305"/>
                </p:ext>
              </p:extLst>
            </p:nvPr>
          </p:nvGraphicFramePr>
          <p:xfrm>
            <a:off x="135666" y="2132485"/>
            <a:ext cx="8202579" cy="996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6" name="Equation" r:id="rId6" imgW="5448240" imgH="660240" progId="Equation.3">
                    <p:embed/>
                  </p:oleObj>
                </mc:Choice>
                <mc:Fallback>
                  <p:oleObj name="Equation" r:id="rId6" imgW="544824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66" y="2132485"/>
                          <a:ext cx="8202579" cy="99628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4681847" y="614979"/>
            <a:ext cx="1154750" cy="398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995086"/>
            <a:ext cx="8424153" cy="976552"/>
            <a:chOff x="0" y="1097844"/>
            <a:chExt cx="8424153" cy="976552"/>
          </a:xfrm>
        </p:grpSpPr>
        <p:sp>
          <p:nvSpPr>
            <p:cNvPr id="9229" name="Text Box 7"/>
            <p:cNvSpPr txBox="1">
              <a:spLocks noChangeArrowheads="1"/>
            </p:cNvSpPr>
            <p:nvPr/>
          </p:nvSpPr>
          <p:spPr bwMode="auto">
            <a:xfrm>
              <a:off x="242175" y="1097844"/>
              <a:ext cx="33489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e.g.  Type I 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eoo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(-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uniaxial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aphicFrame>
          <p:nvGraphicFramePr>
            <p:cNvPr id="9220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950424"/>
                </p:ext>
              </p:extLst>
            </p:nvPr>
          </p:nvGraphicFramePr>
          <p:xfrm>
            <a:off x="6989025" y="1637072"/>
            <a:ext cx="1435128" cy="379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7" name="Equation" r:id="rId8" imgW="863280" imgH="228600" progId="Equation.3">
                    <p:embed/>
                  </p:oleObj>
                </mc:Choice>
                <mc:Fallback>
                  <p:oleObj name="Equation" r:id="rId8" imgW="863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9025" y="1637072"/>
                          <a:ext cx="1435128" cy="37974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6788321"/>
                </p:ext>
              </p:extLst>
            </p:nvPr>
          </p:nvGraphicFramePr>
          <p:xfrm>
            <a:off x="0" y="1404419"/>
            <a:ext cx="6099243" cy="669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8" name="Equation" r:id="rId10" imgW="3581280" imgH="393480" progId="Equation.3">
                    <p:embed/>
                  </p:oleObj>
                </mc:Choice>
                <mc:Fallback>
                  <p:oleObj name="Equation" r:id="rId10" imgW="3581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04419"/>
                          <a:ext cx="6099243" cy="66997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72844"/>
              </p:ext>
            </p:extLst>
          </p:nvPr>
        </p:nvGraphicFramePr>
        <p:xfrm>
          <a:off x="100462" y="3966347"/>
          <a:ext cx="8943076" cy="80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Equation" r:id="rId12" imgW="5143320" imgH="520560" progId="Equation.3">
                  <p:embed/>
                </p:oleObj>
              </mc:Choice>
              <mc:Fallback>
                <p:oleObj name="Equation" r:id="rId12" imgW="51433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62" y="3966347"/>
                        <a:ext cx="8943076" cy="8099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34558" y="5085697"/>
            <a:ext cx="7658574" cy="1411945"/>
            <a:chOff x="391235" y="1455825"/>
            <a:chExt cx="7658574" cy="1411945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66552" y="2098375"/>
              <a:ext cx="3283257" cy="769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Usually quote the “full”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acceptance angle = 2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PM</a:t>
              </a:r>
              <a:endPara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1235" y="1455825"/>
              <a:ext cx="2997659" cy="134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085111" y="2808587"/>
              <a:ext cx="6075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008119" y="2391903"/>
              <a:ext cx="753181" cy="4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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871653" y="1489599"/>
              <a:ext cx="0" cy="1318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853242" y="2154455"/>
              <a:ext cx="321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167905" y="1803644"/>
              <a:ext cx="259864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PM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(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Half width at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half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      maximum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646480" y="1489599"/>
              <a:ext cx="1104665" cy="39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I(2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,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5768502" y="4435813"/>
            <a:ext cx="2130357" cy="3307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9876" y="4766553"/>
            <a:ext cx="297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Note key role of birefringence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1390</Words>
  <Application>Microsoft Office PowerPoint</Application>
  <PresentationFormat>On-screen Show (4:3)</PresentationFormat>
  <Paragraphs>275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Equation</vt:lpstr>
      <vt:lpstr>Document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Optics &amp; Photonics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Optics &amp; Photonics</dc:creator>
  <cp:lastModifiedBy>Dr. George Stegeman</cp:lastModifiedBy>
  <cp:revision>60</cp:revision>
  <dcterms:created xsi:type="dcterms:W3CDTF">2011-12-22T17:34:24Z</dcterms:created>
  <dcterms:modified xsi:type="dcterms:W3CDTF">2012-02-14T05:55:55Z</dcterms:modified>
</cp:coreProperties>
</file>