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2" r:id="rId10"/>
    <p:sldId id="265" r:id="rId11"/>
    <p:sldId id="267" r:id="rId12"/>
    <p:sldId id="268" r:id="rId13"/>
    <p:sldId id="269" r:id="rId14"/>
    <p:sldId id="270" r:id="rId15"/>
    <p:sldId id="272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image" Target="../media/image107.wmf"/><Relationship Id="rId7" Type="http://schemas.openxmlformats.org/officeDocument/2006/relationships/image" Target="../media/image111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Relationship Id="rId9" Type="http://schemas.openxmlformats.org/officeDocument/2006/relationships/image" Target="../media/image113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124.wmf"/><Relationship Id="rId3" Type="http://schemas.openxmlformats.org/officeDocument/2006/relationships/image" Target="../media/image116.wmf"/><Relationship Id="rId7" Type="http://schemas.openxmlformats.org/officeDocument/2006/relationships/image" Target="../media/image120.wmf"/><Relationship Id="rId12" Type="http://schemas.openxmlformats.org/officeDocument/2006/relationships/image" Target="../media/image123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11" Type="http://schemas.openxmlformats.org/officeDocument/2006/relationships/image" Target="../media/image122.wmf"/><Relationship Id="rId5" Type="http://schemas.openxmlformats.org/officeDocument/2006/relationships/image" Target="../media/image118.wmf"/><Relationship Id="rId10" Type="http://schemas.openxmlformats.org/officeDocument/2006/relationships/image" Target="../media/image121.wmf"/><Relationship Id="rId4" Type="http://schemas.openxmlformats.org/officeDocument/2006/relationships/image" Target="../media/image117.wmf"/><Relationship Id="rId9" Type="http://schemas.openxmlformats.org/officeDocument/2006/relationships/image" Target="../media/image10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9D4B9-EEFC-4F69-987A-0E6450677222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FA2D5-2CE9-49E9-A0C9-8E90F9F60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8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085C7-AE91-4923-A217-FE39A64E6867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7E8F2A-4B7E-4B6C-BF1E-E14F87923DA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302FD-B890-4923-82F0-4363982D43A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5B677-94AA-4B63-86BB-430C6E189F9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302FD-B890-4923-82F0-4363982D43A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EA4B0-8430-4FE7-920F-70759DB675E1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18DA4-D52F-4860-BA58-0C9F7A4015ED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411A0-A049-4162-952F-32A713C57128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AFF39-6BD0-4E2F-A87D-809CE22725C2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A8A6A-294E-4F51-A360-649546E04DB7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96BD39-B7AE-4D4E-BDF5-8CFA5C7197E9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0C76D-29C6-4E34-A158-959E7F19D4C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B1890-5C50-4405-91E7-CF7270719AC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8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7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7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7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6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3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9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0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2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4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80486-FBE0-4177-8F10-9D855F754420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A1BA-3CD3-402D-8D96-BE7560EC5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4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jpeg"/><Relationship Id="rId10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22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6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8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7.wmf"/><Relationship Id="rId5" Type="http://schemas.openxmlformats.org/officeDocument/2006/relationships/image" Target="../media/image65.wmf"/><Relationship Id="rId15" Type="http://schemas.openxmlformats.org/officeDocument/2006/relationships/image" Target="../media/image69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6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7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5.bin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4.bin"/><Relationship Id="rId9" Type="http://schemas.openxmlformats.org/officeDocument/2006/relationships/image" Target="../media/image7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83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7.bin"/><Relationship Id="rId9" Type="http://schemas.openxmlformats.org/officeDocument/2006/relationships/image" Target="../media/image8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8.wmf"/><Relationship Id="rId18" Type="http://schemas.openxmlformats.org/officeDocument/2006/relationships/oleObject" Target="../embeddings/oleObject8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5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9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7.wmf"/><Relationship Id="rId5" Type="http://schemas.openxmlformats.org/officeDocument/2006/relationships/image" Target="../media/image84.wmf"/><Relationship Id="rId15" Type="http://schemas.openxmlformats.org/officeDocument/2006/relationships/image" Target="../media/image89.wmf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91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6.wmf"/><Relationship Id="rId14" Type="http://schemas.openxmlformats.org/officeDocument/2006/relationships/oleObject" Target="../embeddings/oleObject8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9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image" Target="../media/image100.wmf"/><Relationship Id="rId18" Type="http://schemas.openxmlformats.org/officeDocument/2006/relationships/oleObject" Target="../embeddings/oleObject101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04.wmf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98.bin"/><Relationship Id="rId17" Type="http://schemas.openxmlformats.org/officeDocument/2006/relationships/image" Target="../media/image10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0.bin"/><Relationship Id="rId20" Type="http://schemas.openxmlformats.org/officeDocument/2006/relationships/oleObject" Target="../embeddings/oleObject102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10" Type="http://schemas.openxmlformats.org/officeDocument/2006/relationships/oleObject" Target="../embeddings/oleObject97.bin"/><Relationship Id="rId19" Type="http://schemas.openxmlformats.org/officeDocument/2006/relationships/image" Target="../media/image103.wmf"/><Relationship Id="rId4" Type="http://schemas.openxmlformats.org/officeDocument/2006/relationships/oleObject" Target="../embeddings/oleObject94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9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image" Target="../media/image109.wmf"/><Relationship Id="rId18" Type="http://schemas.openxmlformats.org/officeDocument/2006/relationships/oleObject" Target="../embeddings/oleObject110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13.wmf"/><Relationship Id="rId7" Type="http://schemas.openxmlformats.org/officeDocument/2006/relationships/image" Target="../media/image106.wmf"/><Relationship Id="rId12" Type="http://schemas.openxmlformats.org/officeDocument/2006/relationships/oleObject" Target="../embeddings/oleObject107.bin"/><Relationship Id="rId17" Type="http://schemas.openxmlformats.org/officeDocument/2006/relationships/image" Target="../media/image1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9.bin"/><Relationship Id="rId20" Type="http://schemas.openxmlformats.org/officeDocument/2006/relationships/oleObject" Target="../embeddings/oleObject111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4.bin"/><Relationship Id="rId11" Type="http://schemas.openxmlformats.org/officeDocument/2006/relationships/image" Target="../media/image108.wmf"/><Relationship Id="rId5" Type="http://schemas.openxmlformats.org/officeDocument/2006/relationships/image" Target="../media/image105.wmf"/><Relationship Id="rId15" Type="http://schemas.openxmlformats.org/officeDocument/2006/relationships/image" Target="../media/image110.wmf"/><Relationship Id="rId10" Type="http://schemas.openxmlformats.org/officeDocument/2006/relationships/oleObject" Target="../embeddings/oleObject106.bin"/><Relationship Id="rId19" Type="http://schemas.openxmlformats.org/officeDocument/2006/relationships/image" Target="../media/image112.wmf"/><Relationship Id="rId4" Type="http://schemas.openxmlformats.org/officeDocument/2006/relationships/oleObject" Target="../embeddings/oleObject103.bin"/><Relationship Id="rId9" Type="http://schemas.openxmlformats.org/officeDocument/2006/relationships/image" Target="../media/image107.wmf"/><Relationship Id="rId14" Type="http://schemas.openxmlformats.org/officeDocument/2006/relationships/oleObject" Target="../embeddings/oleObject10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118.wmf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3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108.wmf"/><Relationship Id="rId7" Type="http://schemas.openxmlformats.org/officeDocument/2006/relationships/image" Target="../media/image115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120.wmf"/><Relationship Id="rId25" Type="http://schemas.openxmlformats.org/officeDocument/2006/relationships/image" Target="../media/image1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29" Type="http://schemas.openxmlformats.org/officeDocument/2006/relationships/image" Target="../media/image124.wmf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17.wmf"/><Relationship Id="rId24" Type="http://schemas.openxmlformats.org/officeDocument/2006/relationships/oleObject" Target="../embeddings/oleObject122.bin"/><Relationship Id="rId5" Type="http://schemas.openxmlformats.org/officeDocument/2006/relationships/image" Target="../media/image114.wmf"/><Relationship Id="rId15" Type="http://schemas.openxmlformats.org/officeDocument/2006/relationships/image" Target="../media/image119.wmf"/><Relationship Id="rId23" Type="http://schemas.openxmlformats.org/officeDocument/2006/relationships/image" Target="../media/image121.wmf"/><Relationship Id="rId28" Type="http://schemas.openxmlformats.org/officeDocument/2006/relationships/oleObject" Target="../embeddings/oleObject124.bin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107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16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Relationship Id="rId27" Type="http://schemas.openxmlformats.org/officeDocument/2006/relationships/image" Target="../media/image12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13" Type="http://schemas.openxmlformats.org/officeDocument/2006/relationships/image" Target="../media/image129.wmf"/><Relationship Id="rId18" Type="http://schemas.openxmlformats.org/officeDocument/2006/relationships/oleObject" Target="../embeddings/oleObject13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6.wmf"/><Relationship Id="rId12" Type="http://schemas.openxmlformats.org/officeDocument/2006/relationships/oleObject" Target="../embeddings/oleObject129.bin"/><Relationship Id="rId17" Type="http://schemas.openxmlformats.org/officeDocument/2006/relationships/image" Target="../media/image1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1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26.bin"/><Relationship Id="rId11" Type="http://schemas.openxmlformats.org/officeDocument/2006/relationships/image" Target="../media/image128.wmf"/><Relationship Id="rId5" Type="http://schemas.openxmlformats.org/officeDocument/2006/relationships/image" Target="../media/image125.wmf"/><Relationship Id="rId15" Type="http://schemas.openxmlformats.org/officeDocument/2006/relationships/image" Target="../media/image130.wmf"/><Relationship Id="rId10" Type="http://schemas.openxmlformats.org/officeDocument/2006/relationships/oleObject" Target="../embeddings/oleObject128.bin"/><Relationship Id="rId19" Type="http://schemas.openxmlformats.org/officeDocument/2006/relationships/image" Target="../media/image132.wmf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127.wmf"/><Relationship Id="rId14" Type="http://schemas.openxmlformats.org/officeDocument/2006/relationships/oleObject" Target="../embeddings/oleObject13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image" Target="../media/image20.jpeg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7.wmf"/><Relationship Id="rId26" Type="http://schemas.openxmlformats.org/officeDocument/2006/relationships/image" Target="../media/image31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22.wmf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0.wmf"/><Relationship Id="rId5" Type="http://schemas.openxmlformats.org/officeDocument/2006/relationships/image" Target="../media/image21.wmf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32.png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4" Type="http://schemas.openxmlformats.org/officeDocument/2006/relationships/image" Target="../media/image25.wmf"/><Relationship Id="rId22" Type="http://schemas.openxmlformats.org/officeDocument/2006/relationships/image" Target="../media/image2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6.wmf"/><Relationship Id="rId5" Type="http://schemas.openxmlformats.org/officeDocument/2006/relationships/image" Target="../media/image54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61.png"/><Relationship Id="rId14" Type="http://schemas.openxmlformats.org/officeDocument/2006/relationships/oleObject" Target="../embeddings/oleObject5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285" y="154420"/>
            <a:ext cx="8973995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Anharmonic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Oscillator Derivation of Second Order Susceptibilities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464" y="1011677"/>
            <a:ext cx="88531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harmonic oscillator model used for deriving the linear susceptibility can be extended to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second order susceptibility. BUT, it does not agree in some details with the quantum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reatment. However, since it is experimentally measured coefficients that are used to calculate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xpected conversion efficiencies etc.,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anharmonic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oscillator model is quite useful. It fails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primarily when measured values of susceptibility are used at frequencies far from 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frequency.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term cubic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displacement is added to the potential, i.e.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063267"/>
              </p:ext>
            </p:extLst>
          </p:nvPr>
        </p:nvGraphicFramePr>
        <p:xfrm>
          <a:off x="239713" y="3171825"/>
          <a:ext cx="78486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3" imgW="5295600" imgH="393480" progId="Equation.3">
                  <p:embed/>
                </p:oleObj>
              </mc:Choice>
              <mc:Fallback>
                <p:oleObj name="Equation" r:id="rId3" imgW="5295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713" y="3171825"/>
                        <a:ext cx="7848600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3073940" y="3151762"/>
            <a:ext cx="2208175" cy="7684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65971" y="4275806"/>
            <a:ext cx="7038580" cy="1718081"/>
            <a:chOff x="1309468" y="4089331"/>
            <a:chExt cx="7038580" cy="1718081"/>
          </a:xfrm>
        </p:grpSpPr>
        <p:pic>
          <p:nvPicPr>
            <p:cNvPr id="8" name="Picture 7"/>
            <p:cNvPicPr/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430"/>
            <a:stretch/>
          </p:blipFill>
          <p:spPr bwMode="auto">
            <a:xfrm>
              <a:off x="3220097" y="4089331"/>
              <a:ext cx="3667085" cy="171808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2801566" y="5107021"/>
              <a:ext cx="96303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309468" y="4763705"/>
              <a:ext cx="1973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Harmonic potential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5763638" y="5191005"/>
              <a:ext cx="41828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143598" y="5006339"/>
              <a:ext cx="2204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Anharmonic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potential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3453319" y="3190673"/>
            <a:ext cx="456558" cy="4572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2241" y="3784378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Nonlinear “force constant”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091447" y="3419273"/>
            <a:ext cx="1361872" cy="50097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00285" y="6198842"/>
            <a:ext cx="8659165" cy="389127"/>
            <a:chOff x="100285" y="6198842"/>
            <a:chExt cx="8659165" cy="389127"/>
          </a:xfrm>
        </p:grpSpPr>
        <p:sp>
          <p:nvSpPr>
            <p:cNvPr id="9" name="TextBox 8"/>
            <p:cNvSpPr txBox="1"/>
            <p:nvPr/>
          </p:nvSpPr>
          <p:spPr>
            <a:xfrm>
              <a:off x="100285" y="6208740"/>
              <a:ext cx="86591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Materials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with the property                                              are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called “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non-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centrosymmetric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”.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1827031"/>
                </p:ext>
              </p:extLst>
            </p:nvPr>
          </p:nvGraphicFramePr>
          <p:xfrm>
            <a:off x="2714567" y="6198842"/>
            <a:ext cx="2568240" cy="389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" name="Equation" r:id="rId7" imgW="1676160" imgH="253800" progId="Equation.3">
                    <p:embed/>
                  </p:oleObj>
                </mc:Choice>
                <mc:Fallback>
                  <p:oleObj name="Equation" r:id="rId7" imgW="1676160" imgH="253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714567" y="6198842"/>
                          <a:ext cx="2568240" cy="3891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5745338" y="3865910"/>
            <a:ext cx="3369833" cy="1326904"/>
            <a:chOff x="5745338" y="3666295"/>
            <a:chExt cx="3369833" cy="1326904"/>
          </a:xfrm>
        </p:grpSpPr>
        <p:sp>
          <p:nvSpPr>
            <p:cNvPr id="19" name="TextBox 27"/>
            <p:cNvSpPr txBox="1">
              <a:spLocks noChangeArrowheads="1"/>
            </p:cNvSpPr>
            <p:nvPr/>
          </p:nvSpPr>
          <p:spPr bwMode="auto">
            <a:xfrm>
              <a:off x="5745338" y="3669760"/>
              <a:ext cx="3369833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>
                <a:buAutoNum type="arabicPeriod"/>
              </a:pP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Diagonalizing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does not</a:t>
              </a:r>
            </a:p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     imply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is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diagonalized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!</a:t>
              </a:r>
            </a:p>
            <a:p>
              <a:pPr marL="457200" indent="-457200">
                <a:buAutoNum type="arabicPeriod" startAt="2"/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Indices in         are</a:t>
              </a:r>
            </a:p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interchangeable.</a:t>
              </a:r>
            </a:p>
          </p:txBody>
        </p:sp>
        <p:graphicFrame>
          <p:nvGraphicFramePr>
            <p:cNvPr id="2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5513397"/>
                </p:ext>
              </p:extLst>
            </p:nvPr>
          </p:nvGraphicFramePr>
          <p:xfrm>
            <a:off x="7721740" y="3666295"/>
            <a:ext cx="340949" cy="431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" name="Equation" r:id="rId9" imgW="190440" imgH="241200" progId="Equation.3">
                    <p:embed/>
                  </p:oleObj>
                </mc:Choice>
                <mc:Fallback>
                  <p:oleObj name="Equation" r:id="rId9" imgW="1904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21740" y="3666295"/>
                          <a:ext cx="340949" cy="4317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9498728"/>
                </p:ext>
              </p:extLst>
            </p:nvPr>
          </p:nvGraphicFramePr>
          <p:xfrm>
            <a:off x="6888188" y="3958348"/>
            <a:ext cx="452489" cy="4777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Equation" r:id="rId11" imgW="253800" imgH="266400" progId="Equation.3">
                    <p:embed/>
                  </p:oleObj>
                </mc:Choice>
                <mc:Fallback>
                  <p:oleObj name="Equation" r:id="rId11" imgW="25380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8188" y="3958348"/>
                          <a:ext cx="452489" cy="4777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737318"/>
                </p:ext>
              </p:extLst>
            </p:nvPr>
          </p:nvGraphicFramePr>
          <p:xfrm>
            <a:off x="7358094" y="4268684"/>
            <a:ext cx="452437" cy="477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" name="Equation" r:id="rId13" imgW="253780" imgH="266469" progId="Equation.3">
                    <p:embed/>
                  </p:oleObj>
                </mc:Choice>
                <mc:Fallback>
                  <p:oleObj name="Equation" r:id="rId13" imgW="253780" imgH="266469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58094" y="4268684"/>
                          <a:ext cx="452437" cy="4778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735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39713" y="717550"/>
          <a:ext cx="683736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4" imgW="3441600" imgH="393480" progId="Equation.3">
                  <p:embed/>
                </p:oleObj>
              </mc:Choice>
              <mc:Fallback>
                <p:oleObj name="Equation" r:id="rId4" imgW="344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717550"/>
                        <a:ext cx="6837362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733425" y="3968750"/>
          <a:ext cx="76485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6" imgW="3848040" imgH="1218960" progId="Equation.3">
                  <p:embed/>
                </p:oleObj>
              </mc:Choice>
              <mc:Fallback>
                <p:oleObj name="Equation" r:id="rId6" imgW="38480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3968750"/>
                        <a:ext cx="7648575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-6350" y="2149475"/>
          <a:ext cx="9104313" cy="159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Equation" r:id="rId8" imgW="4647960" imgH="812520" progId="Equation.3">
                  <p:embed/>
                </p:oleObj>
              </mc:Choice>
              <mc:Fallback>
                <p:oleObj name="Equation" r:id="rId8" imgW="46479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2149475"/>
                        <a:ext cx="9104313" cy="159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56183" y="5524500"/>
            <a:ext cx="6200775" cy="914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Equation" r:id="rId10" imgW="114120" imgH="215640" progId="Equation.3">
                  <p:embed/>
                </p:oleObj>
              </mc:Choice>
              <mc:Fallback>
                <p:oleObj name="Equation" r:id="rId10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Text Box 13"/>
          <p:cNvSpPr txBox="1">
            <a:spLocks noChangeArrowheads="1"/>
          </p:cNvSpPr>
          <p:nvPr/>
        </p:nvSpPr>
        <p:spPr bwMode="auto">
          <a:xfrm>
            <a:off x="6080125" y="1468438"/>
            <a:ext cx="3063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Identifies frequency for</a:t>
            </a:r>
          </a:p>
          <a:p>
            <a:r>
              <a:rPr lang="en-US" sz="2000"/>
              <a:t>expansion in time domain</a:t>
            </a:r>
          </a:p>
        </p:txBody>
      </p:sp>
      <p:sp>
        <p:nvSpPr>
          <p:cNvPr id="18443" name="Line 14"/>
          <p:cNvSpPr>
            <a:spLocks noChangeShapeType="1"/>
          </p:cNvSpPr>
          <p:nvPr/>
        </p:nvSpPr>
        <p:spPr bwMode="auto">
          <a:xfrm flipH="1" flipV="1">
            <a:off x="7002463" y="1249363"/>
            <a:ext cx="549275" cy="282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Text Box 15"/>
          <p:cNvSpPr txBox="1">
            <a:spLocks noChangeArrowheads="1"/>
          </p:cNvSpPr>
          <p:nvPr/>
        </p:nvSpPr>
        <p:spPr bwMode="auto">
          <a:xfrm>
            <a:off x="2435225" y="1435100"/>
            <a:ext cx="307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Fourier component of</a:t>
            </a:r>
          </a:p>
          <a:p>
            <a:pPr algn="ctr"/>
            <a:r>
              <a:rPr lang="en-US" sz="2000"/>
              <a:t> field in frequency domain</a:t>
            </a:r>
          </a:p>
        </p:txBody>
      </p:sp>
      <p:sp>
        <p:nvSpPr>
          <p:cNvPr id="18445" name="Line 16"/>
          <p:cNvSpPr>
            <a:spLocks noChangeShapeType="1"/>
          </p:cNvSpPr>
          <p:nvPr/>
        </p:nvSpPr>
        <p:spPr bwMode="auto">
          <a:xfrm flipV="1">
            <a:off x="5237163" y="1196975"/>
            <a:ext cx="21590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845805" y="198735"/>
            <a:ext cx="543129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Integral Formulation of Susceptibilities</a:t>
            </a:r>
          </a:p>
        </p:txBody>
      </p:sp>
    </p:spTree>
    <p:extLst>
      <p:ext uri="{BB962C8B-B14F-4D97-AF65-F5344CB8AC3E}">
        <p14:creationId xmlns:p14="http://schemas.microsoft.com/office/powerpoint/2010/main" val="343722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86853" y="1098830"/>
            <a:ext cx="3114675" cy="423862"/>
            <a:chOff x="2128" y="710"/>
            <a:chExt cx="1962" cy="267"/>
          </a:xfrm>
        </p:grpSpPr>
        <p:sp>
          <p:nvSpPr>
            <p:cNvPr id="20494" name="Text Box 3"/>
            <p:cNvSpPr txBox="1">
              <a:spLocks noChangeArrowheads="1"/>
            </p:cNvSpPr>
            <p:nvPr/>
          </p:nvSpPr>
          <p:spPr bwMode="auto">
            <a:xfrm>
              <a:off x="2128" y="725"/>
              <a:ext cx="18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Total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incident field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at time </a:t>
              </a:r>
            </a:p>
          </p:txBody>
        </p:sp>
        <p:graphicFrame>
          <p:nvGraphicFramePr>
            <p:cNvPr id="2048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5146591"/>
                </p:ext>
              </p:extLst>
            </p:nvPr>
          </p:nvGraphicFramePr>
          <p:xfrm>
            <a:off x="3918" y="710"/>
            <a:ext cx="17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80" name="Equation" r:id="rId4" imgW="126720" imgH="177480" progId="Equation.3">
                    <p:embed/>
                  </p:oleObj>
                </mc:Choice>
                <mc:Fallback>
                  <p:oleObj name="Equation" r:id="rId4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8" y="710"/>
                          <a:ext cx="172" cy="24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89" name="Text Box 5"/>
          <p:cNvSpPr txBox="1">
            <a:spLocks noChangeArrowheads="1"/>
          </p:cNvSpPr>
          <p:nvPr/>
        </p:nvSpPr>
        <p:spPr bwMode="auto">
          <a:xfrm>
            <a:off x="2541588" y="111406"/>
            <a:ext cx="3947747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Second Order Susceptibility</a:t>
            </a:r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311340" y="539471"/>
          <a:ext cx="6089462" cy="602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Equation" r:id="rId6" imgW="3340080" imgH="330120" progId="Equation.3">
                  <p:embed/>
                </p:oleObj>
              </mc:Choice>
              <mc:Fallback>
                <p:oleObj name="Equation" r:id="rId6" imgW="33400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40" y="539471"/>
                        <a:ext cx="6089462" cy="6022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2" name="Equation" r:id="rId8" imgW="114120" imgH="215640" progId="Equation.3">
                  <p:embed/>
                </p:oleObj>
              </mc:Choice>
              <mc:Fallback>
                <p:oleObj name="Equation" r:id="rId8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60631" y="1576014"/>
          <a:ext cx="8158162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3" name="Equation" r:id="rId10" imgW="4902120" imgH="1981080" progId="Equation.3">
                  <p:embed/>
                </p:oleObj>
              </mc:Choice>
              <mc:Fallback>
                <p:oleObj name="Equation" r:id="rId10" imgW="490212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31" y="1576014"/>
                        <a:ext cx="8158162" cy="330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262591" y="4860178"/>
          <a:ext cx="8132763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4" name="Equation" r:id="rId12" imgW="5232240" imgH="1168200" progId="Equation.3">
                  <p:embed/>
                </p:oleObj>
              </mc:Choice>
              <mc:Fallback>
                <p:oleObj name="Equation" r:id="rId12" imgW="52322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91" y="4860178"/>
                        <a:ext cx="8132763" cy="181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687545" y="1011707"/>
            <a:ext cx="3124200" cy="400051"/>
            <a:chOff x="4110" y="759"/>
            <a:chExt cx="1968" cy="252"/>
          </a:xfrm>
        </p:grpSpPr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4110" y="759"/>
              <a:ext cx="18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Total </a:t>
              </a:r>
              <a:r>
                <a:rPr lang="en-US" sz="2000" i="1" dirty="0" smtClean="0"/>
                <a:t>incident field </a:t>
              </a:r>
              <a:r>
                <a:rPr lang="en-US" sz="2000" i="1" dirty="0"/>
                <a:t>at time </a:t>
              </a:r>
            </a:p>
          </p:txBody>
        </p:sp>
        <p:graphicFrame>
          <p:nvGraphicFramePr>
            <p:cNvPr id="20486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5061246"/>
                </p:ext>
              </p:extLst>
            </p:nvPr>
          </p:nvGraphicFramePr>
          <p:xfrm>
            <a:off x="5888" y="761"/>
            <a:ext cx="190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85" name="Equation" r:id="rId14" imgW="152280" imgH="177480" progId="Equation.3">
                    <p:embed/>
                  </p:oleObj>
                </mc:Choice>
                <mc:Fallback>
                  <p:oleObj name="Equation" r:id="rId14" imgW="1522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88" y="761"/>
                          <a:ext cx="190" cy="221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91" name="Line 14"/>
          <p:cNvSpPr>
            <a:spLocks noChangeShapeType="1"/>
          </p:cNvSpPr>
          <p:nvPr/>
        </p:nvSpPr>
        <p:spPr bwMode="auto">
          <a:xfrm flipV="1">
            <a:off x="4061011" y="914399"/>
            <a:ext cx="404160" cy="3899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15"/>
          <p:cNvSpPr>
            <a:spLocks noChangeShapeType="1"/>
          </p:cNvSpPr>
          <p:nvPr/>
        </p:nvSpPr>
        <p:spPr bwMode="auto">
          <a:xfrm flipH="1" flipV="1">
            <a:off x="5271246" y="954740"/>
            <a:ext cx="551330" cy="2151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144661"/>
              </p:ext>
            </p:extLst>
          </p:nvPr>
        </p:nvGraphicFramePr>
        <p:xfrm>
          <a:off x="144463" y="4240213"/>
          <a:ext cx="831532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4" name="Equation" r:id="rId4" imgW="4368600" imgH="1269720" progId="Equation.3">
                  <p:embed/>
                </p:oleObj>
              </mc:Choice>
              <mc:Fallback>
                <p:oleObj name="Equation" r:id="rId4" imgW="436860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4240213"/>
                        <a:ext cx="8315325" cy="241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07963" y="1998093"/>
            <a:ext cx="4219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e.g. Single Input Fundamental for SHG</a:t>
            </a: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53975" y="2487043"/>
          <a:ext cx="88106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5" name="Equation" r:id="rId6" imgW="5219640" imgH="368280" progId="Equation.3">
                  <p:embed/>
                </p:oleObj>
              </mc:Choice>
              <mc:Fallback>
                <p:oleObj name="Equation" r:id="rId6" imgW="5219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" y="2487043"/>
                        <a:ext cx="88106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8125" y="3410920"/>
            <a:ext cx="7208838" cy="733425"/>
            <a:chOff x="160" y="853"/>
            <a:chExt cx="4541" cy="462"/>
          </a:xfrm>
        </p:grpSpPr>
        <p:graphicFrame>
          <p:nvGraphicFramePr>
            <p:cNvPr id="21509" name="Object 6"/>
            <p:cNvGraphicFramePr>
              <a:graphicFrameLocks noChangeAspect="1"/>
            </p:cNvGraphicFramePr>
            <p:nvPr/>
          </p:nvGraphicFramePr>
          <p:xfrm>
            <a:off x="1108" y="853"/>
            <a:ext cx="3593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6" name="Equation" r:id="rId8" imgW="3060360" imgH="393480" progId="Equation.3">
                    <p:embed/>
                  </p:oleObj>
                </mc:Choice>
                <mc:Fallback>
                  <p:oleObj name="Equation" r:id="rId8" imgW="3060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8" y="853"/>
                          <a:ext cx="3593" cy="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5" name="Text Box 7"/>
            <p:cNvSpPr txBox="1">
              <a:spLocks noChangeArrowheads="1"/>
            </p:cNvSpPr>
            <p:nvPr/>
          </p:nvSpPr>
          <p:spPr bwMode="auto">
            <a:xfrm>
              <a:off x="160" y="945"/>
              <a:ext cx="93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Substituting:</a:t>
              </a:r>
            </a:p>
          </p:txBody>
        </p:sp>
      </p:grp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63538" y="585218"/>
          <a:ext cx="8178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Equation" r:id="rId10" imgW="4851360" imgH="330120" progId="Equation.3">
                  <p:embed/>
                </p:oleObj>
              </mc:Choice>
              <mc:Fallback>
                <p:oleObj name="Equation" r:id="rId10" imgW="4851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585218"/>
                        <a:ext cx="8178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34925" y="615381"/>
            <a:ext cx="8934450" cy="6143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7"/>
          <p:cNvSpPr>
            <a:spLocks noChangeShapeType="1"/>
          </p:cNvSpPr>
          <p:nvPr/>
        </p:nvSpPr>
        <p:spPr bwMode="auto">
          <a:xfrm flipV="1">
            <a:off x="5359400" y="1069406"/>
            <a:ext cx="1165225" cy="398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2"/>
          <p:cNvGrpSpPr/>
          <p:nvPr/>
        </p:nvGrpSpPr>
        <p:grpSpPr>
          <a:xfrm>
            <a:off x="2940050" y="1402781"/>
            <a:ext cx="4856079" cy="406866"/>
            <a:chOff x="2940050" y="1166813"/>
            <a:chExt cx="4856079" cy="406866"/>
          </a:xfrm>
        </p:grpSpPr>
        <p:sp>
          <p:nvSpPr>
            <p:cNvPr id="21513" name="Text Box 16"/>
            <p:cNvSpPr txBox="1">
              <a:spLocks noChangeArrowheads="1"/>
            </p:cNvSpPr>
            <p:nvPr/>
          </p:nvSpPr>
          <p:spPr bwMode="auto">
            <a:xfrm>
              <a:off x="2940050" y="1166813"/>
              <a:ext cx="331712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Ensures energy conservation,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066864" y="1196788"/>
            <a:ext cx="1729265" cy="3768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8" name="Equation" r:id="rId12" imgW="990360" imgH="215640" progId="Equation.3">
                    <p:embed/>
                  </p:oleObj>
                </mc:Choice>
                <mc:Fallback>
                  <p:oleObj name="Equation" r:id="rId12" imgW="990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6864" y="1196788"/>
                          <a:ext cx="1729265" cy="3768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1047135" y="191729"/>
            <a:ext cx="4292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Result for Total Input Fields 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5146312" y="177800"/>
          <a:ext cx="18716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Equation" r:id="rId14" imgW="1066680" imgH="241200" progId="Equation.3">
                  <p:embed/>
                </p:oleObj>
              </mc:Choice>
              <mc:Fallback>
                <p:oleObj name="Equation" r:id="rId14" imgW="106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312" y="177800"/>
                        <a:ext cx="1871662" cy="422275"/>
                      </a:xfrm>
                      <a:prstGeom prst="rect">
                        <a:avLst/>
                      </a:prstGeom>
                      <a:solidFill>
                        <a:srgbClr val="FF0000">
                          <a:alpha val="50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86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68275" y="117475"/>
          <a:ext cx="887095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4" imgW="5435280" imgH="685800" progId="Equation.3">
                  <p:embed/>
                </p:oleObj>
              </mc:Choice>
              <mc:Fallback>
                <p:oleObj name="Equation" r:id="rId4" imgW="54352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117475"/>
                        <a:ext cx="8870950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37694" y="1719450"/>
            <a:ext cx="28231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Tedious but straight-forward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581025" y="2124075"/>
          <a:ext cx="79375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6" imgW="4851360" imgH="1091880" progId="Equation.3">
                  <p:embed/>
                </p:oleObj>
              </mc:Choice>
              <mc:Fallback>
                <p:oleObj name="Equation" r:id="rId6" imgW="485136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2124075"/>
                        <a:ext cx="7937500" cy="179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0" y="4763714"/>
          <a:ext cx="9144000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8" imgW="5473440" imgH="863280" progId="Equation.3">
                  <p:embed/>
                </p:oleObj>
              </mc:Choice>
              <mc:Fallback>
                <p:oleObj name="Equation" r:id="rId8" imgW="54734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63714"/>
                        <a:ext cx="9144000" cy="1443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655949" y="6306577"/>
            <a:ext cx="4104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Exactly the same as we assumed before!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7242175" y="4231901"/>
            <a:ext cx="1730375" cy="646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Smi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>
                <a:latin typeface="Times New Roman" pitchFamily="18" charset="0"/>
                <a:cs typeface="Times New Roman" pitchFamily="18" charset="0"/>
                <a:sym typeface="WP IconicSymbolsA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Single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eigenmode input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 flipH="1">
            <a:off x="5753100" y="4600201"/>
            <a:ext cx="1662113" cy="266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289612" y="38189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2" grpId="0"/>
      <p:bldP spid="55303" grpId="0" animBg="1"/>
      <p:bldP spid="55304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 Box 2"/>
          <p:cNvSpPr txBox="1">
            <a:spLocks noChangeArrowheads="1"/>
          </p:cNvSpPr>
          <p:nvPr/>
        </p:nvSpPr>
        <p:spPr bwMode="auto">
          <a:xfrm>
            <a:off x="2149475" y="246063"/>
            <a:ext cx="483741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Difference Susceptibilities</a:t>
            </a:r>
          </a:p>
        </p:txBody>
      </p:sp>
      <p:sp>
        <p:nvSpPr>
          <p:cNvPr id="23560" name="Text Box 3"/>
          <p:cNvSpPr txBox="1">
            <a:spLocks noChangeArrowheads="1"/>
          </p:cNvSpPr>
          <p:nvPr/>
        </p:nvSpPr>
        <p:spPr bwMode="auto">
          <a:xfrm>
            <a:off x="1158875" y="763588"/>
            <a:ext cx="629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beams input with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 different frequencies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en-US">
                <a:latin typeface="Times New Roman" pitchFamily="18" charset="0"/>
                <a:cs typeface="Times New Roman" pitchFamily="18" charset="0"/>
                <a:sym typeface="WP IconicSymbolsA"/>
              </a:rPr>
              <a:t> 2 eigenmode input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7163" y="1111250"/>
            <a:ext cx="8532812" cy="1587500"/>
            <a:chOff x="188" y="838"/>
            <a:chExt cx="5405" cy="1086"/>
          </a:xfrm>
        </p:grpSpPr>
        <p:graphicFrame>
          <p:nvGraphicFramePr>
            <p:cNvPr id="23557" name="Object 5"/>
            <p:cNvGraphicFramePr>
              <a:graphicFrameLocks noChangeAspect="1"/>
            </p:cNvGraphicFramePr>
            <p:nvPr/>
          </p:nvGraphicFramePr>
          <p:xfrm>
            <a:off x="1117" y="1183"/>
            <a:ext cx="3545" cy="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1" name="Equation" r:id="rId4" imgW="3276360" imgH="685800" progId="Equation.3">
                    <p:embed/>
                  </p:oleObj>
                </mc:Choice>
                <mc:Fallback>
                  <p:oleObj name="Equation" r:id="rId4" imgW="3276360" imgH="685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7" y="1183"/>
                          <a:ext cx="3545" cy="7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8" name="Object 6"/>
            <p:cNvGraphicFramePr>
              <a:graphicFrameLocks noChangeAspect="1"/>
            </p:cNvGraphicFramePr>
            <p:nvPr/>
          </p:nvGraphicFramePr>
          <p:xfrm>
            <a:off x="188" y="838"/>
            <a:ext cx="5405" cy="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2" name="Equation" r:id="rId6" imgW="4470120" imgH="393480" progId="Equation.3">
                    <p:embed/>
                  </p:oleObj>
                </mc:Choice>
                <mc:Fallback>
                  <p:oleObj name="Equation" r:id="rId6" imgW="44701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" y="838"/>
                          <a:ext cx="5405" cy="4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217488" y="2660650"/>
          <a:ext cx="87090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Equation" r:id="rId8" imgW="4825800" imgH="330120" progId="Equation.3">
                  <p:embed/>
                </p:oleObj>
              </mc:Choice>
              <mc:Fallback>
                <p:oleObj name="Equation" r:id="rId8" imgW="4825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2660650"/>
                        <a:ext cx="870902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922338" y="3406775"/>
            <a:ext cx="6757987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Get SHG (2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2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and DC like before     Focus here on 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 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305400"/>
              </p:ext>
            </p:extLst>
          </p:nvPr>
        </p:nvGraphicFramePr>
        <p:xfrm>
          <a:off x="904875" y="3851275"/>
          <a:ext cx="74549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Equation" r:id="rId10" imgW="3924000" imgH="812520" progId="Equation.3">
                  <p:embed/>
                </p:oleObj>
              </mc:Choice>
              <mc:Fallback>
                <p:oleObj name="Equation" r:id="rId10" imgW="3924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851275"/>
                        <a:ext cx="7454900" cy="153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10"/>
          <p:cNvGraphicFramePr>
            <a:graphicFrameLocks noChangeAspect="1"/>
          </p:cNvGraphicFramePr>
          <p:nvPr/>
        </p:nvGraphicFramePr>
        <p:xfrm>
          <a:off x="969963" y="5511800"/>
          <a:ext cx="723741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Equation" r:id="rId12" imgW="3835080" imgH="660240" progId="Equation.3">
                  <p:embed/>
                </p:oleObj>
              </mc:Choice>
              <mc:Fallback>
                <p:oleObj name="Equation" r:id="rId12" imgW="38350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5511800"/>
                        <a:ext cx="7237412" cy="12461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4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244600" y="201355"/>
            <a:ext cx="6644448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Slowly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Varying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Envelope Approximation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(SVEA)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311150" y="895490"/>
            <a:ext cx="8026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simple method is needed to find the fields generated by the nonlinear polarizations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 Box 29"/>
          <p:cNvSpPr txBox="1">
            <a:spLocks noChangeArrowheads="1"/>
          </p:cNvSpPr>
          <p:nvPr/>
        </p:nvSpPr>
        <p:spPr bwMode="auto">
          <a:xfrm>
            <a:off x="1470025" y="1381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5155" y="1443038"/>
            <a:ext cx="8831265" cy="703262"/>
            <a:chOff x="105155" y="1443038"/>
            <a:chExt cx="8831265" cy="703262"/>
          </a:xfrm>
        </p:grpSpPr>
        <p:grpSp>
          <p:nvGrpSpPr>
            <p:cNvPr id="16" name="Group 23"/>
            <p:cNvGrpSpPr>
              <a:grpSpLocks/>
            </p:cNvGrpSpPr>
            <p:nvPr/>
          </p:nvGrpSpPr>
          <p:grpSpPr bwMode="auto">
            <a:xfrm>
              <a:off x="105155" y="1443038"/>
              <a:ext cx="8831265" cy="703262"/>
              <a:chOff x="-408" y="526"/>
              <a:chExt cx="5563" cy="443"/>
            </a:xfrm>
          </p:grpSpPr>
          <p:graphicFrame>
            <p:nvGraphicFramePr>
              <p:cNvPr id="17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0499938"/>
                  </p:ext>
                </p:extLst>
              </p:nvPr>
            </p:nvGraphicFramePr>
            <p:xfrm>
              <a:off x="-408" y="526"/>
              <a:ext cx="2912" cy="4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541" name="Equation" r:id="rId4" imgW="3060360" imgH="457200" progId="Equation.3">
                      <p:embed/>
                    </p:oleObj>
                  </mc:Choice>
                  <mc:Fallback>
                    <p:oleObj name="Equation" r:id="rId4" imgW="3060360" imgH="457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408" y="526"/>
                            <a:ext cx="2912" cy="44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" name="Text Box 25"/>
              <p:cNvSpPr txBox="1">
                <a:spLocks noChangeArrowheads="1"/>
              </p:cNvSpPr>
              <p:nvPr/>
            </p:nvSpPr>
            <p:spPr bwMode="auto">
              <a:xfrm>
                <a:off x="2486" y="618"/>
                <a:ext cx="266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where       is a weak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perturbation like        .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9" name="Object 2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9082753"/>
                  </p:ext>
                </p:extLst>
              </p:nvPr>
            </p:nvGraphicFramePr>
            <p:xfrm>
              <a:off x="2903" y="570"/>
              <a:ext cx="251" cy="2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542" name="Equation" r:id="rId6" imgW="241200" imgH="228600" progId="Equation.3">
                      <p:embed/>
                    </p:oleObj>
                  </mc:Choice>
                  <mc:Fallback>
                    <p:oleObj name="Equation" r:id="rId6" imgW="2412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3" y="570"/>
                            <a:ext cx="251" cy="23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1645361"/>
                </p:ext>
              </p:extLst>
            </p:nvPr>
          </p:nvGraphicFramePr>
          <p:xfrm>
            <a:off x="8185364" y="1540448"/>
            <a:ext cx="4826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43" name="Equation" r:id="rId8" imgW="291960" imgH="215640" progId="Equation.3">
                    <p:embed/>
                  </p:oleObj>
                </mc:Choice>
                <mc:Fallback>
                  <p:oleObj name="Equation" r:id="rId8" imgW="291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85364" y="1540448"/>
                          <a:ext cx="482600" cy="3556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18661" y="2190176"/>
            <a:ext cx="877336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However, it is not always possible to solve the wave equation in matter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arbitrary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polarization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source terms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will now develop a formalism in which the fields generated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erturbations can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easily calculated, provided that the perturbations are weak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It is called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Slowly Varying Envelope Approximation SVEA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 called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Slowly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Varying</a:t>
            </a:r>
          </a:p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Phase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Amplitude Approximation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involves performing an integral instead of solving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differential equation which can always be done numerically.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87552" y="3780104"/>
            <a:ext cx="8959856" cy="762001"/>
            <a:chOff x="823" y="1053"/>
            <a:chExt cx="5644" cy="480"/>
          </a:xfrm>
        </p:grpSpPr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823" y="1074"/>
              <a:ext cx="5644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Assume that the complex amplitude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 a generated wave varies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slowly with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 i.e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            is small over a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wavelength.   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964600"/>
                </p:ext>
              </p:extLst>
            </p:nvPr>
          </p:nvGraphicFramePr>
          <p:xfrm>
            <a:off x="2963" y="1053"/>
            <a:ext cx="20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44" name="Equation" r:id="rId10" imgW="152280" imgH="215640" progId="Equation.3">
                    <p:embed/>
                  </p:oleObj>
                </mc:Choice>
                <mc:Fallback>
                  <p:oleObj name="Equation" r:id="rId10" imgW="1522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3" y="1053"/>
                          <a:ext cx="204" cy="2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559295"/>
                </p:ext>
              </p:extLst>
            </p:nvPr>
          </p:nvGraphicFramePr>
          <p:xfrm>
            <a:off x="5755" y="1073"/>
            <a:ext cx="377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45" name="Equation" r:id="rId12" imgW="393480" imgH="215640" progId="Equation.3">
                    <p:embed/>
                  </p:oleObj>
                </mc:Choice>
                <mc:Fallback>
                  <p:oleObj name="Equation" r:id="rId12" imgW="393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5" y="1073"/>
                          <a:ext cx="377" cy="2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55191"/>
              </p:ext>
            </p:extLst>
          </p:nvPr>
        </p:nvGraphicFramePr>
        <p:xfrm>
          <a:off x="1241535" y="4459559"/>
          <a:ext cx="4896618" cy="721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6" name="Equation" r:id="rId14" imgW="2831760" imgH="444240" progId="Equation.3">
                  <p:embed/>
                </p:oleObj>
              </mc:Choice>
              <mc:Fallback>
                <p:oleObj name="Equation" r:id="rId14" imgW="2831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535" y="4459559"/>
                        <a:ext cx="4896618" cy="7211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Line 10"/>
          <p:cNvSpPr>
            <a:spLocks noChangeShapeType="1"/>
          </p:cNvSpPr>
          <p:nvPr/>
        </p:nvSpPr>
        <p:spPr bwMode="auto">
          <a:xfrm flipV="1">
            <a:off x="4179204" y="4542105"/>
            <a:ext cx="290512" cy="514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88900" y="5081994"/>
            <a:ext cx="9368094" cy="1653769"/>
            <a:chOff x="-88900" y="5081994"/>
            <a:chExt cx="9368094" cy="1653769"/>
          </a:xfrm>
        </p:grpSpPr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3848481" y="5081994"/>
              <a:ext cx="8509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neglect</a:t>
              </a: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5184225"/>
                </p:ext>
              </p:extLst>
            </p:nvPr>
          </p:nvGraphicFramePr>
          <p:xfrm>
            <a:off x="-88900" y="5995988"/>
            <a:ext cx="8537575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47" name="Equation" r:id="rId16" imgW="4978080" imgH="431640" progId="Equation.3">
                    <p:embed/>
                  </p:oleObj>
                </mc:Choice>
                <mc:Fallback>
                  <p:oleObj name="Equation" r:id="rId16" imgW="4978080" imgH="431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-88900" y="5995988"/>
                          <a:ext cx="8537575" cy="739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1" name="Group 31"/>
            <p:cNvGrpSpPr>
              <a:grpSpLocks/>
            </p:cNvGrpSpPr>
            <p:nvPr/>
          </p:nvGrpSpPr>
          <p:grpSpPr bwMode="auto">
            <a:xfrm>
              <a:off x="87552" y="5426872"/>
              <a:ext cx="9191642" cy="573088"/>
              <a:chOff x="-106" y="1735"/>
              <a:chExt cx="5790" cy="361"/>
            </a:xfrm>
          </p:grpSpPr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-106" y="1793"/>
                <a:ext cx="225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u="sng" dirty="0">
                    <a:latin typeface="Times New Roman" pitchFamily="18" charset="0"/>
                    <a:cs typeface="Times New Roman" pitchFamily="18" charset="0"/>
                  </a:rPr>
                  <a:t>Assume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CW (or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long 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pulsed)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fields,</a:t>
                </a:r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33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89137226"/>
                  </p:ext>
                </p:extLst>
              </p:nvPr>
            </p:nvGraphicFramePr>
            <p:xfrm>
              <a:off x="2077" y="1735"/>
              <a:ext cx="3607" cy="3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548" name="Equation" r:id="rId18" imgW="3936960" imgH="393480" progId="Equation.3">
                      <p:embed/>
                    </p:oleObj>
                  </mc:Choice>
                  <mc:Fallback>
                    <p:oleObj name="Equation" r:id="rId18" imgW="3936960" imgH="393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77" y="1735"/>
                            <a:ext cx="3607" cy="36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" name="Rectangle 4"/>
            <p:cNvSpPr/>
            <p:nvPr/>
          </p:nvSpPr>
          <p:spPr>
            <a:xfrm>
              <a:off x="4699380" y="6001966"/>
              <a:ext cx="3830471" cy="7198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2139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-3239" y="3902697"/>
            <a:ext cx="9197817" cy="2251751"/>
            <a:chOff x="-81" y="2666"/>
            <a:chExt cx="5867" cy="1460"/>
          </a:xfrm>
        </p:grpSpPr>
        <p:graphicFrame>
          <p:nvGraphicFramePr>
            <p:cNvPr id="3075" name="Object 34"/>
            <p:cNvGraphicFramePr>
              <a:graphicFrameLocks noChangeAspect="1"/>
            </p:cNvGraphicFramePr>
            <p:nvPr/>
          </p:nvGraphicFramePr>
          <p:xfrm>
            <a:off x="-81" y="3013"/>
            <a:ext cx="5857" cy="1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0" name="Equation" r:id="rId4" imgW="5219640" imgH="990360" progId="Equation.3">
                    <p:embed/>
                  </p:oleObj>
                </mc:Choice>
                <mc:Fallback>
                  <p:oleObj name="Equation" r:id="rId4" imgW="5219640" imgH="990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1" y="3013"/>
                          <a:ext cx="5857" cy="11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84" name="Group 35"/>
            <p:cNvGrpSpPr>
              <a:grpSpLocks/>
            </p:cNvGrpSpPr>
            <p:nvPr/>
          </p:nvGrpSpPr>
          <p:grpSpPr bwMode="auto">
            <a:xfrm>
              <a:off x="30" y="2666"/>
              <a:ext cx="3771" cy="289"/>
              <a:chOff x="43" y="84"/>
              <a:chExt cx="3771" cy="289"/>
            </a:xfrm>
          </p:grpSpPr>
          <p:sp>
            <p:nvSpPr>
              <p:cNvPr id="3086" name="Text Box 36"/>
              <p:cNvSpPr txBox="1">
                <a:spLocks noChangeArrowheads="1"/>
              </p:cNvSpPr>
              <p:nvPr/>
            </p:nvSpPr>
            <p:spPr bwMode="auto">
              <a:xfrm>
                <a:off x="43" y="114"/>
                <a:ext cx="3237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Aside: In more general case (short pulses) with </a:t>
                </a:r>
              </a:p>
            </p:txBody>
          </p:sp>
          <p:graphicFrame>
            <p:nvGraphicFramePr>
              <p:cNvPr id="3076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3030936"/>
                  </p:ext>
                </p:extLst>
              </p:nvPr>
            </p:nvGraphicFramePr>
            <p:xfrm>
              <a:off x="2866" y="84"/>
              <a:ext cx="948" cy="2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531" name="Equation" r:id="rId6" imgW="812520" imgH="215640" progId="Equation.3">
                      <p:embed/>
                    </p:oleObj>
                  </mc:Choice>
                  <mc:Fallback>
                    <p:oleObj name="Equation" r:id="rId6" imgW="8125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6" y="84"/>
                            <a:ext cx="948" cy="252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085" name="Rectangle 38"/>
            <p:cNvSpPr>
              <a:spLocks noChangeArrowheads="1"/>
            </p:cNvSpPr>
            <p:nvPr/>
          </p:nvSpPr>
          <p:spPr bwMode="auto">
            <a:xfrm>
              <a:off x="-73" y="2705"/>
              <a:ext cx="5859" cy="141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158498" y="184299"/>
            <a:ext cx="88174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is a very useful result. It has been used for other small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perturbations such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acousto-optic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effect, electro-optic effect, scattering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molecular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vibrations etc. Note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specific spatial Fourier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component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perturbation polarization, i.e. at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explicitly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assumed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approach is equivalent to first order perturbation theory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quantum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mechanics.</a:t>
            </a:r>
          </a:p>
        </p:txBody>
      </p:sp>
      <p:grpSp>
        <p:nvGrpSpPr>
          <p:cNvPr id="20" name="Group 35"/>
          <p:cNvGrpSpPr>
            <a:grpSpLocks/>
          </p:cNvGrpSpPr>
          <p:nvPr/>
        </p:nvGrpSpPr>
        <p:grpSpPr bwMode="auto">
          <a:xfrm>
            <a:off x="271640" y="1669914"/>
            <a:ext cx="7054073" cy="1823222"/>
            <a:chOff x="0" y="2600"/>
            <a:chExt cx="4521" cy="1050"/>
          </a:xfrm>
        </p:grpSpPr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0" y="2600"/>
              <a:ext cx="452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e.g. application to linear optics, dilute gas, i.e. 1&gt;&gt;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</a:t>
              </a:r>
              <a:r>
                <a:rPr lang="en-US" sz="24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(1)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 (gas density)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7609389"/>
                </p:ext>
              </p:extLst>
            </p:nvPr>
          </p:nvGraphicFramePr>
          <p:xfrm>
            <a:off x="0" y="2807"/>
            <a:ext cx="4190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2" name="Equation" r:id="rId8" imgW="4609800" imgH="558720" progId="Equation.3">
                    <p:embed/>
                  </p:oleObj>
                </mc:Choice>
                <mc:Fallback>
                  <p:oleObj name="Equation" r:id="rId8" imgW="4609800" imgH="558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2807"/>
                          <a:ext cx="4190" cy="5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1032565"/>
                </p:ext>
              </p:extLst>
            </p:nvPr>
          </p:nvGraphicFramePr>
          <p:xfrm>
            <a:off x="24" y="3297"/>
            <a:ext cx="3502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3" name="Equation" r:id="rId10" imgW="3504960" imgH="393480" progId="Equation.3">
                    <p:embed/>
                  </p:oleObj>
                </mc:Choice>
                <mc:Fallback>
                  <p:oleObj name="Equation" r:id="rId10" imgW="35049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" y="3297"/>
                          <a:ext cx="3502" cy="35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4234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1765300" y="226714"/>
            <a:ext cx="5585440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Second Harmonic Coupled Wave Equations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450693"/>
              </p:ext>
            </p:extLst>
          </p:nvPr>
        </p:nvGraphicFramePr>
        <p:xfrm>
          <a:off x="163773" y="964543"/>
          <a:ext cx="8980227" cy="684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0" name="Equation" r:id="rId4" imgW="6146640" imgH="469800" progId="Equation.3">
                  <p:embed/>
                </p:oleObj>
              </mc:Choice>
              <mc:Fallback>
                <p:oleObj name="Equation" r:id="rId4" imgW="6146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73" y="964543"/>
                        <a:ext cx="8980227" cy="6848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4859326" y="810858"/>
            <a:ext cx="4284673" cy="850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81781" y="2235143"/>
            <a:ext cx="5709986" cy="379358"/>
            <a:chOff x="183" y="2143"/>
            <a:chExt cx="3600" cy="252"/>
          </a:xfrm>
        </p:grpSpPr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183" y="2143"/>
              <a:ext cx="266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Example: SHG with 1 </a:t>
              </a:r>
              <a:r>
                <a:rPr lang="en-US" u="sng" dirty="0" err="1">
                  <a:latin typeface="Times New Roman" pitchFamily="18" charset="0"/>
                  <a:cs typeface="Times New Roman" pitchFamily="18" charset="0"/>
                </a:rPr>
                <a:t>eigenmode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 input</a:t>
              </a:r>
              <a:endParaRPr lang="en-US" u="sng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512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6854651"/>
                </p:ext>
              </p:extLst>
            </p:nvPr>
          </p:nvGraphicFramePr>
          <p:xfrm>
            <a:off x="2618" y="2148"/>
            <a:ext cx="1165" cy="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1" name="Equation" r:id="rId6" imgW="1079280" imgH="228600" progId="Equation.3">
                    <p:embed/>
                  </p:oleObj>
                </mc:Choice>
                <mc:Fallback>
                  <p:oleObj name="Equation" r:id="rId6" imgW="1079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8" y="2148"/>
                          <a:ext cx="1165" cy="2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3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241241"/>
              </p:ext>
            </p:extLst>
          </p:nvPr>
        </p:nvGraphicFramePr>
        <p:xfrm>
          <a:off x="130175" y="2674938"/>
          <a:ext cx="5576888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" name="Equation" r:id="rId8" imgW="3746160" imgH="812520" progId="Equation.3">
                  <p:embed/>
                </p:oleObj>
              </mc:Choice>
              <mc:Fallback>
                <p:oleObj name="Equation" r:id="rId8" imgW="37461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2674938"/>
                        <a:ext cx="5576888" cy="1208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518509"/>
              </p:ext>
            </p:extLst>
          </p:nvPr>
        </p:nvGraphicFramePr>
        <p:xfrm>
          <a:off x="107950" y="3929063"/>
          <a:ext cx="639921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3" name="Equation" r:id="rId10" imgW="4216320" imgH="419040" progId="Equation.3">
                  <p:embed/>
                </p:oleObj>
              </mc:Choice>
              <mc:Fallback>
                <p:oleObj name="Equation" r:id="rId10" imgW="4216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3929063"/>
                        <a:ext cx="6399213" cy="633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78957"/>
              </p:ext>
            </p:extLst>
          </p:nvPr>
        </p:nvGraphicFramePr>
        <p:xfrm>
          <a:off x="280631" y="1727178"/>
          <a:ext cx="6702426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4" name="Equation" r:id="rId12" imgW="4089240" imgH="241200" progId="Equation.3">
                  <p:embed/>
                </p:oleObj>
              </mc:Choice>
              <mc:Fallback>
                <p:oleObj name="Equation" r:id="rId12" imgW="4089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31" y="1727178"/>
                        <a:ext cx="6702426" cy="395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9525" y="4655800"/>
            <a:ext cx="9037284" cy="2081130"/>
            <a:chOff x="9525" y="4655800"/>
            <a:chExt cx="9037284" cy="2081130"/>
          </a:xfrm>
        </p:grpSpPr>
        <p:graphicFrame>
          <p:nvGraphicFramePr>
            <p:cNvPr id="12303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6378699"/>
                </p:ext>
              </p:extLst>
            </p:nvPr>
          </p:nvGraphicFramePr>
          <p:xfrm>
            <a:off x="9525" y="4713288"/>
            <a:ext cx="6065838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5" name="Equation" r:id="rId14" imgW="4063680" imgH="241200" progId="Equation.3">
                    <p:embed/>
                  </p:oleObj>
                </mc:Choice>
                <mc:Fallback>
                  <p:oleObj name="Equation" r:id="rId14" imgW="4063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25" y="4713288"/>
                          <a:ext cx="6065838" cy="3619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6024833" y="4655800"/>
              <a:ext cx="3021976" cy="390998"/>
              <a:chOff x="235" y="181"/>
              <a:chExt cx="2079" cy="306"/>
            </a:xfrm>
          </p:grpSpPr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235" y="198"/>
                <a:ext cx="1622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multiply both sides by </a:t>
                </a:r>
              </a:p>
            </p:txBody>
          </p:sp>
          <p:graphicFrame>
            <p:nvGraphicFramePr>
              <p:cNvPr id="1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1537823"/>
                  </p:ext>
                </p:extLst>
              </p:nvPr>
            </p:nvGraphicFramePr>
            <p:xfrm>
              <a:off x="1773" y="181"/>
              <a:ext cx="541" cy="3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96" name="Equation" r:id="rId16" imgW="469800" imgH="266400" progId="Equation.3">
                      <p:embed/>
                    </p:oleObj>
                  </mc:Choice>
                  <mc:Fallback>
                    <p:oleObj name="Equation" r:id="rId16" imgW="469800" imgH="266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73" y="181"/>
                            <a:ext cx="541" cy="30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5268757"/>
                </p:ext>
              </p:extLst>
            </p:nvPr>
          </p:nvGraphicFramePr>
          <p:xfrm>
            <a:off x="100013" y="5199063"/>
            <a:ext cx="7931150" cy="627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7" name="Equation" r:id="rId18" imgW="5295600" imgH="419040" progId="Equation.3">
                    <p:embed/>
                  </p:oleObj>
                </mc:Choice>
                <mc:Fallback>
                  <p:oleObj name="Equation" r:id="rId18" imgW="52956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013" y="5199063"/>
                          <a:ext cx="7931150" cy="6270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5400129"/>
                </p:ext>
              </p:extLst>
            </p:nvPr>
          </p:nvGraphicFramePr>
          <p:xfrm>
            <a:off x="832966" y="5808675"/>
            <a:ext cx="6156358" cy="4809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8" name="Equation" r:id="rId20" imgW="4064000" imgH="317500" progId="Equation.3">
                    <p:embed/>
                  </p:oleObj>
                </mc:Choice>
                <mc:Fallback>
                  <p:oleObj name="Equation" r:id="rId20" imgW="4064000" imgH="317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2966" y="5808675"/>
                          <a:ext cx="6156358" cy="4809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628164" y="6367598"/>
              <a:ext cx="40639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VNB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: Also valid for circular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polarization!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051242" y="5817140"/>
              <a:ext cx="3998068" cy="55045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3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642690"/>
              </p:ext>
            </p:extLst>
          </p:nvPr>
        </p:nvGraphicFramePr>
        <p:xfrm>
          <a:off x="441325" y="280551"/>
          <a:ext cx="6972299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4" name="Equation" r:id="rId4" imgW="4317840" imgH="393480" progId="Equation.3">
                  <p:embed/>
                </p:oleObj>
              </mc:Choice>
              <mc:Fallback>
                <p:oleObj name="Equation" r:id="rId4" imgW="4317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80551"/>
                        <a:ext cx="6972299" cy="636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4" name="Group 29"/>
          <p:cNvGrpSpPr>
            <a:grpSpLocks/>
          </p:cNvGrpSpPr>
          <p:nvPr/>
        </p:nvGrpSpPr>
        <p:grpSpPr bwMode="auto">
          <a:xfrm>
            <a:off x="449263" y="971857"/>
            <a:ext cx="5241923" cy="781050"/>
            <a:chOff x="776" y="2244"/>
            <a:chExt cx="3302" cy="492"/>
          </a:xfrm>
        </p:grpSpPr>
        <p:graphicFrame>
          <p:nvGraphicFramePr>
            <p:cNvPr id="6152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3666885"/>
                </p:ext>
              </p:extLst>
            </p:nvPr>
          </p:nvGraphicFramePr>
          <p:xfrm>
            <a:off x="776" y="2300"/>
            <a:ext cx="3273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15" name="Equation" r:id="rId6" imgW="3276360" imgH="419040" progId="Equation.3">
                    <p:embed/>
                  </p:oleObj>
                </mc:Choice>
                <mc:Fallback>
                  <p:oleObj name="Equation" r:id="rId6" imgW="327636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6" y="2300"/>
                          <a:ext cx="3273" cy="41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5" name="Rectangle 16"/>
            <p:cNvSpPr>
              <a:spLocks noChangeArrowheads="1"/>
            </p:cNvSpPr>
            <p:nvPr/>
          </p:nvSpPr>
          <p:spPr bwMode="auto">
            <a:xfrm>
              <a:off x="963" y="2244"/>
              <a:ext cx="3115" cy="49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746126" y="1789145"/>
            <a:ext cx="61574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 far the depletion of the input beams has been neglected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1727" y="2046246"/>
            <a:ext cx="6826251" cy="1255712"/>
            <a:chOff x="411727" y="2046246"/>
            <a:chExt cx="6826251" cy="1255712"/>
          </a:xfrm>
        </p:grpSpPr>
        <p:graphicFrame>
          <p:nvGraphicFramePr>
            <p:cNvPr id="28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4701413"/>
                </p:ext>
              </p:extLst>
            </p:nvPr>
          </p:nvGraphicFramePr>
          <p:xfrm>
            <a:off x="1407089" y="2502048"/>
            <a:ext cx="1571084" cy="463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16" name="Equation" r:id="rId8" imgW="990360" imgH="291960" progId="Equation.3">
                    <p:embed/>
                  </p:oleObj>
                </mc:Choice>
                <mc:Fallback>
                  <p:oleObj name="Equation" r:id="rId8" imgW="99036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7089" y="2502048"/>
                          <a:ext cx="1571084" cy="4633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8069026"/>
                </p:ext>
              </p:extLst>
            </p:nvPr>
          </p:nvGraphicFramePr>
          <p:xfrm>
            <a:off x="4321741" y="2441533"/>
            <a:ext cx="1678854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17" name="Equation" r:id="rId10" imgW="1054080" imgH="291960" progId="Equation.3">
                    <p:embed/>
                  </p:oleObj>
                </mc:Choice>
                <mc:Fallback>
                  <p:oleObj name="Equation" r:id="rId10" imgW="105408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1741" y="2441533"/>
                          <a:ext cx="1678854" cy="4651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AutoShape 22"/>
            <p:cNvSpPr>
              <a:spLocks noChangeArrowheads="1"/>
            </p:cNvSpPr>
            <p:nvPr/>
          </p:nvSpPr>
          <p:spPr bwMode="auto">
            <a:xfrm>
              <a:off x="411727" y="2516146"/>
              <a:ext cx="976313" cy="406400"/>
            </a:xfrm>
            <a:prstGeom prst="rightArrow">
              <a:avLst>
                <a:gd name="adj1" fmla="val 50000"/>
                <a:gd name="adj2" fmla="val 6005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32"/>
            <p:cNvGrpSpPr>
              <a:grpSpLocks/>
            </p:cNvGrpSpPr>
            <p:nvPr/>
          </p:nvGrpSpPr>
          <p:grpSpPr bwMode="auto">
            <a:xfrm>
              <a:off x="3204140" y="2046246"/>
              <a:ext cx="982663" cy="1225550"/>
              <a:chOff x="1934" y="910"/>
              <a:chExt cx="619" cy="772"/>
            </a:xfrm>
          </p:grpSpPr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971" y="910"/>
                <a:ext cx="3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400" i="1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</a:p>
            </p:txBody>
          </p:sp>
          <p:sp>
            <p:nvSpPr>
              <p:cNvPr id="40" name="Text Box 18"/>
              <p:cNvSpPr txBox="1">
                <a:spLocks noChangeArrowheads="1"/>
              </p:cNvSpPr>
              <p:nvPr/>
            </p:nvSpPr>
            <p:spPr bwMode="auto">
              <a:xfrm>
                <a:off x="2033" y="1394"/>
                <a:ext cx="28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</a:p>
            </p:txBody>
          </p:sp>
          <p:sp>
            <p:nvSpPr>
              <p:cNvPr id="41" name="AutoShape 23"/>
              <p:cNvSpPr>
                <a:spLocks noChangeArrowheads="1"/>
              </p:cNvSpPr>
              <p:nvPr/>
            </p:nvSpPr>
            <p:spPr bwMode="auto">
              <a:xfrm>
                <a:off x="1934" y="1352"/>
                <a:ext cx="615" cy="147"/>
              </a:xfrm>
              <a:prstGeom prst="rightArrow">
                <a:avLst>
                  <a:gd name="adj1" fmla="val 50000"/>
                  <a:gd name="adj2" fmla="val 104592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AutoShape 24"/>
              <p:cNvSpPr>
                <a:spLocks noChangeArrowheads="1"/>
              </p:cNvSpPr>
              <p:nvPr/>
            </p:nvSpPr>
            <p:spPr bwMode="auto">
              <a:xfrm>
                <a:off x="1938" y="1158"/>
                <a:ext cx="615" cy="147"/>
              </a:xfrm>
              <a:prstGeom prst="rightArrow">
                <a:avLst>
                  <a:gd name="adj1" fmla="val 50000"/>
                  <a:gd name="adj2" fmla="val 104592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" name="AutoShape 25"/>
            <p:cNvSpPr>
              <a:spLocks noChangeArrowheads="1"/>
            </p:cNvSpPr>
            <p:nvPr/>
          </p:nvSpPr>
          <p:spPr bwMode="auto">
            <a:xfrm>
              <a:off x="6261665" y="2441534"/>
              <a:ext cx="976313" cy="406400"/>
            </a:xfrm>
            <a:prstGeom prst="rightArrow">
              <a:avLst>
                <a:gd name="adj1" fmla="val 50000"/>
                <a:gd name="adj2" fmla="val 6005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6448990" y="2084346"/>
              <a:ext cx="4206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</a:p>
          </p:txBody>
        </p:sp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1340415" y="2932071"/>
              <a:ext cx="155733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Up-conversion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274115" y="2925721"/>
              <a:ext cx="18383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Down-conversion</a:t>
              </a:r>
            </a:p>
          </p:txBody>
        </p:sp>
        <p:sp>
          <p:nvSpPr>
            <p:cNvPr id="36" name="Text Box 31"/>
            <p:cNvSpPr txBox="1">
              <a:spLocks noChangeArrowheads="1"/>
            </p:cNvSpPr>
            <p:nvPr/>
          </p:nvSpPr>
          <p:spPr bwMode="auto">
            <a:xfrm>
              <a:off x="638740" y="2139909"/>
              <a:ext cx="4206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580519"/>
              </p:ext>
            </p:extLst>
          </p:nvPr>
        </p:nvGraphicFramePr>
        <p:xfrm>
          <a:off x="350838" y="5149850"/>
          <a:ext cx="66198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8" name="Equation" r:id="rId12" imgW="4444920" imgH="419040" progId="Equation.3">
                  <p:embed/>
                </p:oleObj>
              </mc:Choice>
              <mc:Fallback>
                <p:oleObj name="Equation" r:id="rId12" imgW="4444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5149850"/>
                        <a:ext cx="6619875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415574"/>
              </p:ext>
            </p:extLst>
          </p:nvPr>
        </p:nvGraphicFramePr>
        <p:xfrm>
          <a:off x="349250" y="5754688"/>
          <a:ext cx="71755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Equation" r:id="rId14" imgW="4965480" imgH="419040" progId="Equation.3">
                  <p:embed/>
                </p:oleObj>
              </mc:Choice>
              <mc:Fallback>
                <p:oleObj name="Equation" r:id="rId14" imgW="4965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5754688"/>
                        <a:ext cx="71755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18"/>
          <p:cNvGrpSpPr>
            <a:grpSpLocks/>
          </p:cNvGrpSpPr>
          <p:nvPr/>
        </p:nvGrpSpPr>
        <p:grpSpPr bwMode="auto">
          <a:xfrm>
            <a:off x="69140" y="3449304"/>
            <a:ext cx="6380061" cy="1617215"/>
            <a:chOff x="-20" y="2666"/>
            <a:chExt cx="4367" cy="1206"/>
          </a:xfrm>
        </p:grpSpPr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186" y="2666"/>
              <a:ext cx="875" cy="27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DFG: 2</a:t>
              </a:r>
              <a:r>
                <a:rPr lang="en-US" sz="18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-</a:t>
              </a:r>
              <a:r>
                <a:rPr lang="en-US" sz="18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8" name="Object 11" descr="Parchment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1603437"/>
                </p:ext>
              </p:extLst>
            </p:nvPr>
          </p:nvGraphicFramePr>
          <p:xfrm>
            <a:off x="1132" y="2666"/>
            <a:ext cx="2664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0" name="Equation" r:id="rId16" imgW="2311200" imgH="241200" progId="Equation.3">
                    <p:embed/>
                  </p:oleObj>
                </mc:Choice>
                <mc:Fallback>
                  <p:oleObj name="Equation" r:id="rId16" imgW="231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2" y="2666"/>
                          <a:ext cx="2664" cy="2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1661641"/>
                </p:ext>
              </p:extLst>
            </p:nvPr>
          </p:nvGraphicFramePr>
          <p:xfrm>
            <a:off x="220" y="2995"/>
            <a:ext cx="4127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1" name="Equation" r:id="rId18" imgW="4152600" imgH="393480" progId="Equation.3">
                    <p:embed/>
                  </p:oleObj>
                </mc:Choice>
                <mc:Fallback>
                  <p:oleObj name="Equation" r:id="rId18" imgW="4152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" y="2995"/>
                          <a:ext cx="4127" cy="45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5418642"/>
                </p:ext>
              </p:extLst>
            </p:nvPr>
          </p:nvGraphicFramePr>
          <p:xfrm>
            <a:off x="-20" y="3382"/>
            <a:ext cx="4303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2" name="Equation" r:id="rId20" imgW="3682800" imgH="419040" progId="Equation.3">
                    <p:embed/>
                  </p:oleObj>
                </mc:Choice>
                <mc:Fallback>
                  <p:oleObj name="Equation" r:id="rId20" imgW="36828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0" y="3382"/>
                          <a:ext cx="4303" cy="49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" name="Text Box 41"/>
          <p:cNvSpPr txBox="1">
            <a:spLocks noChangeArrowheads="1"/>
          </p:cNvSpPr>
          <p:nvPr/>
        </p:nvSpPr>
        <p:spPr bwMode="auto">
          <a:xfrm>
            <a:off x="573088" y="6385695"/>
            <a:ext cx="65325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Both processes optimized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simultaneously for wave-vector matching!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87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977849"/>
              </p:ext>
            </p:extLst>
          </p:nvPr>
        </p:nvGraphicFramePr>
        <p:xfrm>
          <a:off x="-19050" y="400050"/>
          <a:ext cx="7859544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6" name="Equation" r:id="rId4" imgW="5384520" imgH="533160" progId="Equation.3">
                  <p:embed/>
                </p:oleObj>
              </mc:Choice>
              <mc:Fallback>
                <p:oleObj name="Equation" r:id="rId4" imgW="538452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400050"/>
                        <a:ext cx="7859544" cy="782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28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261532"/>
              </p:ext>
            </p:extLst>
          </p:nvPr>
        </p:nvGraphicFramePr>
        <p:xfrm>
          <a:off x="-1" y="1914346"/>
          <a:ext cx="9124949" cy="661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7" name="Equation" r:id="rId6" imgW="5778360" imgH="419040" progId="Equation.3">
                  <p:embed/>
                </p:oleObj>
              </mc:Choice>
              <mc:Fallback>
                <p:oleObj name="Equation" r:id="rId6" imgW="5778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1914346"/>
                        <a:ext cx="9124949" cy="661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171484" y="1134282"/>
            <a:ext cx="79549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Therefore in the limit of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Kleinman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symmetry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all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equivalent (equal)!! It corresponds to being far off-resonance, i.e.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non-resonant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0" y="0"/>
            <a:ext cx="9092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Recall: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125413" y="2719834"/>
            <a:ext cx="8251859" cy="3972272"/>
            <a:chOff x="-125413" y="2719834"/>
            <a:chExt cx="8251859" cy="3972272"/>
          </a:xfrm>
        </p:grpSpPr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82992" y="2719834"/>
              <a:ext cx="7292286" cy="500643"/>
              <a:chOff x="278" y="2753"/>
              <a:chExt cx="4832" cy="425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61" y="2753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20"/>
              <p:cNvSpPr txBox="1">
                <a:spLocks noChangeArrowheads="1"/>
              </p:cNvSpPr>
              <p:nvPr/>
            </p:nvSpPr>
            <p:spPr bwMode="auto">
              <a:xfrm>
                <a:off x="278" y="2859"/>
                <a:ext cx="36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u="sng" dirty="0">
                    <a:latin typeface="Times New Roman" pitchFamily="18" charset="0"/>
                    <a:cs typeface="Times New Roman" pitchFamily="18" charset="0"/>
                  </a:rPr>
                  <a:t>Example: SHG with 2 </a:t>
                </a:r>
                <a:r>
                  <a:rPr lang="en-US" u="sng" dirty="0" err="1">
                    <a:latin typeface="Times New Roman" pitchFamily="18" charset="0"/>
                    <a:cs typeface="Times New Roman" pitchFamily="18" charset="0"/>
                  </a:rPr>
                  <a:t>eigenmode</a:t>
                </a:r>
                <a:r>
                  <a:rPr lang="en-US" u="sng" dirty="0">
                    <a:latin typeface="Times New Roman" pitchFamily="18" charset="0"/>
                    <a:cs typeface="Times New Roman" pitchFamily="18" charset="0"/>
                  </a:rPr>
                  <a:t> (polarization) inputs</a:t>
                </a:r>
                <a:endParaRPr lang="en-US" u="sng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aphicFrame>
            <p:nvGraphicFramePr>
              <p:cNvPr id="1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4204158"/>
                  </p:ext>
                </p:extLst>
              </p:nvPr>
            </p:nvGraphicFramePr>
            <p:xfrm>
              <a:off x="3698" y="2825"/>
              <a:ext cx="1412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88" name="Equation" r:id="rId8" imgW="1015920" imgH="253800" progId="Equation.3">
                      <p:embed/>
                    </p:oleObj>
                  </mc:Choice>
                  <mc:Fallback>
                    <p:oleObj name="Equation" r:id="rId8" imgW="101592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8" y="2825"/>
                            <a:ext cx="1412" cy="35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3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5680345"/>
                </p:ext>
              </p:extLst>
            </p:nvPr>
          </p:nvGraphicFramePr>
          <p:xfrm>
            <a:off x="295680" y="3334363"/>
            <a:ext cx="7830766" cy="5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89" name="Equation" r:id="rId10" imgW="4597200" imgH="317160" progId="Equation.3">
                    <p:embed/>
                  </p:oleObj>
                </mc:Choice>
                <mc:Fallback>
                  <p:oleObj name="Equation" r:id="rId10" imgW="459720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680" y="3334363"/>
                          <a:ext cx="7830766" cy="5397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" name="Group 13"/>
            <p:cNvGrpSpPr/>
            <p:nvPr/>
          </p:nvGrpSpPr>
          <p:grpSpPr>
            <a:xfrm>
              <a:off x="-125413" y="3920923"/>
              <a:ext cx="6247352" cy="774902"/>
              <a:chOff x="-18440" y="3061007"/>
              <a:chExt cx="6247352" cy="774902"/>
            </a:xfrm>
          </p:grpSpPr>
          <p:graphicFrame>
            <p:nvGraphicFramePr>
              <p:cNvPr id="15" name="Object 2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9712388"/>
                  </p:ext>
                </p:extLst>
              </p:nvPr>
            </p:nvGraphicFramePr>
            <p:xfrm>
              <a:off x="-18440" y="3143759"/>
              <a:ext cx="6224588" cy="692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90" name="Equation" r:id="rId12" imgW="3771720" imgH="419040" progId="Equation.3">
                      <p:embed/>
                    </p:oleObj>
                  </mc:Choice>
                  <mc:Fallback>
                    <p:oleObj name="Equation" r:id="rId12" imgW="377172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8440" y="3143759"/>
                            <a:ext cx="6224588" cy="69215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tangle 26"/>
              <p:cNvSpPr>
                <a:spLocks noChangeArrowheads="1"/>
              </p:cNvSpPr>
              <p:nvPr/>
            </p:nvSpPr>
            <p:spPr bwMode="auto">
              <a:xfrm>
                <a:off x="278457" y="3061007"/>
                <a:ext cx="5950455" cy="761963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84249" y="4682886"/>
              <a:ext cx="6630987" cy="2009220"/>
              <a:chOff x="1112838" y="403225"/>
              <a:chExt cx="6630987" cy="2009220"/>
            </a:xfrm>
          </p:grpSpPr>
          <p:grpSp>
            <p:nvGrpSpPr>
              <p:cNvPr id="39" name="Group 45"/>
              <p:cNvGrpSpPr>
                <a:grpSpLocks/>
              </p:cNvGrpSpPr>
              <p:nvPr/>
            </p:nvGrpSpPr>
            <p:grpSpPr bwMode="auto">
              <a:xfrm>
                <a:off x="3746500" y="403225"/>
                <a:ext cx="1203326" cy="2002870"/>
                <a:chOff x="3746501" y="403225"/>
                <a:chExt cx="1203325" cy="2002870"/>
              </a:xfrm>
            </p:grpSpPr>
            <p:grpSp>
              <p:nvGrpSpPr>
                <p:cNvPr id="60" name="Group 7"/>
                <p:cNvGrpSpPr>
                  <a:grpSpLocks/>
                </p:cNvGrpSpPr>
                <p:nvPr/>
              </p:nvGrpSpPr>
              <p:grpSpPr bwMode="auto">
                <a:xfrm>
                  <a:off x="3965575" y="403225"/>
                  <a:ext cx="976313" cy="627063"/>
                  <a:chOff x="2189" y="2295"/>
                  <a:chExt cx="615" cy="395"/>
                </a:xfrm>
              </p:grpSpPr>
              <p:sp>
                <p:nvSpPr>
                  <p:cNvPr id="69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2" y="2295"/>
                    <a:ext cx="355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2400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</a:t>
                    </a:r>
                  </a:p>
                </p:txBody>
              </p:sp>
              <p:sp>
                <p:nvSpPr>
                  <p:cNvPr id="70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2189" y="2543"/>
                    <a:ext cx="615" cy="147"/>
                  </a:xfrm>
                  <a:prstGeom prst="rightArrow">
                    <a:avLst>
                      <a:gd name="adj1" fmla="val 50000"/>
                      <a:gd name="adj2" fmla="val 104592"/>
                    </a:avLst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1" name="Group 14"/>
                <p:cNvGrpSpPr>
                  <a:grpSpLocks/>
                </p:cNvGrpSpPr>
                <p:nvPr/>
              </p:nvGrpSpPr>
              <p:grpSpPr bwMode="auto">
                <a:xfrm>
                  <a:off x="3746501" y="1071563"/>
                  <a:ext cx="1203325" cy="1206500"/>
                  <a:chOff x="205" y="2315"/>
                  <a:chExt cx="758" cy="760"/>
                </a:xfrm>
              </p:grpSpPr>
              <p:sp>
                <p:nvSpPr>
                  <p:cNvPr id="64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348" y="2551"/>
                    <a:ext cx="615" cy="156"/>
                  </a:xfrm>
                  <a:prstGeom prst="rightArrow">
                    <a:avLst>
                      <a:gd name="adj1" fmla="val 50000"/>
                      <a:gd name="adj2" fmla="val 98558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" y="2587"/>
                    <a:ext cx="265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</a:t>
                    </a:r>
                  </a:p>
                </p:txBody>
              </p:sp>
              <p:sp>
                <p:nvSpPr>
                  <p:cNvPr id="66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346" y="2802"/>
                    <a:ext cx="615" cy="156"/>
                  </a:xfrm>
                  <a:prstGeom prst="rightArrow">
                    <a:avLst>
                      <a:gd name="adj1" fmla="val 50000"/>
                      <a:gd name="adj2" fmla="val 98558"/>
                    </a:avLst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5" y="2315"/>
                    <a:ext cx="0" cy="28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prstDash val="sysDash"/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8" name="Line 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5" y="2942"/>
                    <a:ext cx="155" cy="133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prstDash val="sysDash"/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aphicFrame>
              <p:nvGraphicFramePr>
                <p:cNvPr id="62" name="Object 4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87056244"/>
                    </p:ext>
                  </p:extLst>
                </p:nvPr>
              </p:nvGraphicFramePr>
              <p:xfrm>
                <a:off x="4197350" y="1161130"/>
                <a:ext cx="637297" cy="3628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1" name="Equation" r:id="rId14" imgW="444240" imgH="253800" progId="Equation.3">
                        <p:embed/>
                      </p:oleObj>
                    </mc:Choice>
                    <mc:Fallback>
                      <p:oleObj name="Equation" r:id="rId14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197350" y="1161130"/>
                              <a:ext cx="637297" cy="36286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3" name="Object 4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47966256"/>
                    </p:ext>
                  </p:extLst>
                </p:nvPr>
              </p:nvGraphicFramePr>
              <p:xfrm>
                <a:off x="4065588" y="2000250"/>
                <a:ext cx="710229" cy="40584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2" name="Equation" r:id="rId16" imgW="444240" imgH="253800" progId="Equation.3">
                        <p:embed/>
                      </p:oleObj>
                    </mc:Choice>
                    <mc:Fallback>
                      <p:oleObj name="Equation" r:id="rId16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65588" y="2000250"/>
                              <a:ext cx="710229" cy="40584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40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10902701"/>
                  </p:ext>
                </p:extLst>
              </p:nvPr>
            </p:nvGraphicFramePr>
            <p:xfrm>
              <a:off x="2256339" y="1292469"/>
              <a:ext cx="1490161" cy="4394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93" name="Equation" r:id="rId18" imgW="990360" imgH="291960" progId="Equation.3">
                      <p:embed/>
                    </p:oleObj>
                  </mc:Choice>
                  <mc:Fallback>
                    <p:oleObj name="Equation" r:id="rId18" imgW="99036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339" y="1292469"/>
                            <a:ext cx="1490161" cy="43949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2916832"/>
                  </p:ext>
                </p:extLst>
              </p:nvPr>
            </p:nvGraphicFramePr>
            <p:xfrm>
              <a:off x="5013325" y="1233725"/>
              <a:ext cx="1621952" cy="449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94" name="Equation" r:id="rId20" imgW="1054080" imgH="291960" progId="Equation.3">
                      <p:embed/>
                    </p:oleObj>
                  </mc:Choice>
                  <mc:Fallback>
                    <p:oleObj name="Equation" r:id="rId20" imgW="105408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13325" y="1233725"/>
                            <a:ext cx="1621952" cy="44937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" name="Text Box 10"/>
              <p:cNvSpPr txBox="1">
                <a:spLocks noChangeArrowheads="1"/>
              </p:cNvSpPr>
              <p:nvPr/>
            </p:nvSpPr>
            <p:spPr bwMode="auto">
              <a:xfrm>
                <a:off x="2079625" y="2043113"/>
                <a:ext cx="155683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  <a:cs typeface="Times New Roman" pitchFamily="18" charset="0"/>
                  </a:rPr>
                  <a:t>Up-conversion</a:t>
                </a:r>
              </a:p>
            </p:txBody>
          </p:sp>
          <p:sp>
            <p:nvSpPr>
              <p:cNvPr id="43" name="Text Box 11"/>
              <p:cNvSpPr txBox="1">
                <a:spLocks noChangeArrowheads="1"/>
              </p:cNvSpPr>
              <p:nvPr/>
            </p:nvSpPr>
            <p:spPr bwMode="auto">
              <a:xfrm>
                <a:off x="5013325" y="2036763"/>
                <a:ext cx="183896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  <a:cs typeface="Times New Roman" pitchFamily="18" charset="0"/>
                  </a:rPr>
                  <a:t>Down-conversion</a:t>
                </a:r>
              </a:p>
            </p:txBody>
          </p:sp>
          <p:grpSp>
            <p:nvGrpSpPr>
              <p:cNvPr id="44" name="Group 39"/>
              <p:cNvGrpSpPr>
                <a:grpSpLocks/>
              </p:cNvGrpSpPr>
              <p:nvPr/>
            </p:nvGrpSpPr>
            <p:grpSpPr bwMode="auto">
              <a:xfrm>
                <a:off x="6700838" y="847893"/>
                <a:ext cx="1042987" cy="1518014"/>
                <a:chOff x="7491413" y="814536"/>
                <a:chExt cx="1042987" cy="1518014"/>
              </a:xfrm>
            </p:grpSpPr>
            <p:sp>
              <p:nvSpPr>
                <p:cNvPr id="53" name="AutoShape 15"/>
                <p:cNvSpPr>
                  <a:spLocks noChangeArrowheads="1"/>
                </p:cNvSpPr>
                <p:nvPr/>
              </p:nvSpPr>
              <p:spPr bwMode="auto">
                <a:xfrm>
                  <a:off x="7558088" y="1243013"/>
                  <a:ext cx="976312" cy="247650"/>
                </a:xfrm>
                <a:prstGeom prst="rightArrow">
                  <a:avLst>
                    <a:gd name="adj1" fmla="val 50000"/>
                    <a:gd name="adj2" fmla="val 98558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785100" y="1300163"/>
                  <a:ext cx="420687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i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</a:t>
                  </a:r>
                </a:p>
              </p:txBody>
            </p:sp>
            <p:sp>
              <p:nvSpPr>
                <p:cNvPr id="55" name="AutoShape 17"/>
                <p:cNvSpPr>
                  <a:spLocks noChangeArrowheads="1"/>
                </p:cNvSpPr>
                <p:nvPr/>
              </p:nvSpPr>
              <p:spPr bwMode="auto">
                <a:xfrm>
                  <a:off x="7554913" y="1641475"/>
                  <a:ext cx="976312" cy="247650"/>
                </a:xfrm>
                <a:prstGeom prst="rightArrow">
                  <a:avLst>
                    <a:gd name="adj1" fmla="val 50000"/>
                    <a:gd name="adj2" fmla="val 98558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7743825" y="868363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sys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7491413" y="1776413"/>
                  <a:ext cx="246062" cy="21113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sys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58" name="Object 3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48455310"/>
                    </p:ext>
                  </p:extLst>
                </p:nvPr>
              </p:nvGraphicFramePr>
              <p:xfrm>
                <a:off x="7797801" y="814536"/>
                <a:ext cx="619260" cy="35386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5" name="Equation" r:id="rId22" imgW="444240" imgH="253800" progId="Equation.3">
                        <p:embed/>
                      </p:oleObj>
                    </mc:Choice>
                    <mc:Fallback>
                      <p:oleObj name="Equation" r:id="rId22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797801" y="814536"/>
                              <a:ext cx="619260" cy="353863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9" name="Object 3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96488160"/>
                    </p:ext>
                  </p:extLst>
                </p:nvPr>
              </p:nvGraphicFramePr>
              <p:xfrm>
                <a:off x="7677150" y="1954213"/>
                <a:ext cx="662089" cy="37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6" name="Equation" r:id="rId24" imgW="444240" imgH="253800" progId="Equation.3">
                        <p:embed/>
                      </p:oleObj>
                    </mc:Choice>
                    <mc:Fallback>
                      <p:oleObj name="Equation" r:id="rId24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677150" y="1954213"/>
                              <a:ext cx="662089" cy="378337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5" name="Group 44"/>
              <p:cNvGrpSpPr>
                <a:grpSpLocks/>
              </p:cNvGrpSpPr>
              <p:nvPr/>
            </p:nvGrpSpPr>
            <p:grpSpPr bwMode="auto">
              <a:xfrm>
                <a:off x="1112838" y="744991"/>
                <a:ext cx="1042987" cy="1427504"/>
                <a:chOff x="1112838" y="744991"/>
                <a:chExt cx="1042987" cy="1427504"/>
              </a:xfrm>
            </p:grpSpPr>
            <p:sp>
              <p:nvSpPr>
                <p:cNvPr id="46" name="AutoShape 15"/>
                <p:cNvSpPr>
                  <a:spLocks noChangeArrowheads="1"/>
                </p:cNvSpPr>
                <p:nvPr/>
              </p:nvSpPr>
              <p:spPr bwMode="auto">
                <a:xfrm>
                  <a:off x="1179513" y="1192213"/>
                  <a:ext cx="976312" cy="247650"/>
                </a:xfrm>
                <a:prstGeom prst="rightArrow">
                  <a:avLst>
                    <a:gd name="adj1" fmla="val 50000"/>
                    <a:gd name="adj2" fmla="val 98558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406525" y="1249363"/>
                  <a:ext cx="420687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i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</a:t>
                  </a:r>
                </a:p>
              </p:txBody>
            </p:sp>
            <p:sp>
              <p:nvSpPr>
                <p:cNvPr id="48" name="AutoShape 17"/>
                <p:cNvSpPr>
                  <a:spLocks noChangeArrowheads="1"/>
                </p:cNvSpPr>
                <p:nvPr/>
              </p:nvSpPr>
              <p:spPr bwMode="auto">
                <a:xfrm>
                  <a:off x="1176338" y="1590675"/>
                  <a:ext cx="976312" cy="247650"/>
                </a:xfrm>
                <a:prstGeom prst="rightArrow">
                  <a:avLst>
                    <a:gd name="adj1" fmla="val 50000"/>
                    <a:gd name="adj2" fmla="val 98558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365250" y="817563"/>
                  <a:ext cx="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sys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1112838" y="1725613"/>
                  <a:ext cx="246062" cy="21113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sys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51" name="Object 4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869477984"/>
                    </p:ext>
                  </p:extLst>
                </p:nvPr>
              </p:nvGraphicFramePr>
              <p:xfrm>
                <a:off x="1209675" y="1779588"/>
                <a:ext cx="687587" cy="3929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7" name="Equation" r:id="rId26" imgW="444240" imgH="253800" progId="Equation.3">
                        <p:embed/>
                      </p:oleObj>
                    </mc:Choice>
                    <mc:Fallback>
                      <p:oleObj name="Equation" r:id="rId26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209675" y="1779588"/>
                              <a:ext cx="687587" cy="392907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2" name="Object 4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35839616"/>
                    </p:ext>
                  </p:extLst>
                </p:nvPr>
              </p:nvGraphicFramePr>
              <p:xfrm>
                <a:off x="1408114" y="744991"/>
                <a:ext cx="671512" cy="38372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698" name="Equation" r:id="rId28" imgW="444240" imgH="253800" progId="Equation.3">
                        <p:embed/>
                      </p:oleObj>
                    </mc:Choice>
                    <mc:Fallback>
                      <p:oleObj name="Equation" r:id="rId28" imgW="44424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08114" y="744991"/>
                              <a:ext cx="671512" cy="383721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</p:spTree>
    <p:extLst>
      <p:ext uri="{BB962C8B-B14F-4D97-AF65-F5344CB8AC3E}">
        <p14:creationId xmlns:p14="http://schemas.microsoft.com/office/powerpoint/2010/main" val="201738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8594" y="252915"/>
            <a:ext cx="4506811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Displacement (Type 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14008" y="835971"/>
            <a:ext cx="8712691" cy="746125"/>
            <a:chOff x="214008" y="835971"/>
            <a:chExt cx="8712691" cy="746125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6215520"/>
                </p:ext>
              </p:extLst>
            </p:nvPr>
          </p:nvGraphicFramePr>
          <p:xfrm>
            <a:off x="214008" y="835971"/>
            <a:ext cx="4991100" cy="746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5" name="Equation" r:id="rId3" imgW="3288960" imgH="495000" progId="Equation.3">
                    <p:embed/>
                  </p:oleObj>
                </mc:Choice>
                <mc:Fallback>
                  <p:oleObj name="Equation" r:id="rId3" imgW="3288960" imgH="4950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008" y="835971"/>
                          <a:ext cx="4991100" cy="7461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5439847" y="1045994"/>
              <a:ext cx="3486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Nonlinear “Driven” SHO Equation: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0650" y="1576474"/>
            <a:ext cx="8963395" cy="2306553"/>
            <a:chOff x="120650" y="1576474"/>
            <a:chExt cx="8963395" cy="2306553"/>
          </a:xfrm>
        </p:grpSpPr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330474" y="1576474"/>
              <a:ext cx="6494931" cy="369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Equation cannot be solved exactly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P IconicSymbolsB"/>
                </a:rPr>
                <a:t>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WP IconicSymbolsB"/>
                </a:rPr>
                <a:t>use successive approximations</a:t>
              </a:r>
            </a:p>
          </p:txBody>
        </p:sp>
        <p:graphicFrame>
          <p:nvGraphicFramePr>
            <p:cNvPr id="24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337691"/>
                </p:ext>
              </p:extLst>
            </p:nvPr>
          </p:nvGraphicFramePr>
          <p:xfrm>
            <a:off x="120650" y="2039938"/>
            <a:ext cx="7097713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6" name="Equation" r:id="rId5" imgW="4241520" imgH="266400" progId="Equation.3">
                    <p:embed/>
                  </p:oleObj>
                </mc:Choice>
                <mc:Fallback>
                  <p:oleObj name="Equation" r:id="rId5" imgW="424152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50" y="2039938"/>
                          <a:ext cx="7097713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627394" y="2983251"/>
              <a:ext cx="573129" cy="45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</a:t>
              </a:r>
              <a:r>
                <a:rPr lang="en-US" sz="24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(1)</a:t>
              </a:r>
              <a:endPara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1918027" y="2986796"/>
              <a:ext cx="566181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</a:t>
              </a:r>
              <a:r>
                <a:rPr lang="en-US" sz="2400" baseline="30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(2)</a:t>
              </a:r>
              <a:endPara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898903" y="2498032"/>
              <a:ext cx="5185142" cy="1384995"/>
              <a:chOff x="1926858" y="4446091"/>
              <a:chExt cx="5185142" cy="1384995"/>
            </a:xfrm>
          </p:grpSpPr>
          <p:sp>
            <p:nvSpPr>
              <p:cNvPr id="31" name="Text Box 18"/>
              <p:cNvSpPr txBox="1">
                <a:spLocks noChangeArrowheads="1"/>
              </p:cNvSpPr>
              <p:nvPr/>
            </p:nvSpPr>
            <p:spPr bwMode="auto">
              <a:xfrm>
                <a:off x="1926858" y="4446091"/>
                <a:ext cx="5096242" cy="1384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800100" lvl="1" indent="-342900">
                  <a:lnSpc>
                    <a:spcPct val="150000"/>
                  </a:lnSpc>
                  <a:buAutoNum type="arabicParenBoth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Solve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for         neglecting      </a:t>
                </a:r>
                <a:r>
                  <a:rPr lang="en-US" sz="2800" i="1" baseline="-250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terms</a:t>
                </a:r>
              </a:p>
              <a:p>
                <a:pPr marL="800100" lvl="1" indent="-342900">
                  <a:lnSpc>
                    <a:spcPct val="150000"/>
                  </a:lnSpc>
                  <a:buAutoNum type="arabicParenBoth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Use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solutions for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to evaluate</a:t>
                </a:r>
              </a:p>
              <a:p>
                <a:pPr marL="800100" lvl="1" indent="-342900">
                  <a:lnSpc>
                    <a:spcPct val="150000"/>
                  </a:lnSpc>
                  <a:buAutoNum type="arabicParenBoth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Solve for          etc.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32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50580462"/>
                  </p:ext>
                </p:extLst>
              </p:nvPr>
            </p:nvGraphicFramePr>
            <p:xfrm>
              <a:off x="3695149" y="4482879"/>
              <a:ext cx="487398" cy="4856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7" name="Equation" r:id="rId7" imgW="279360" imgH="279360" progId="Equation.3">
                      <p:embed/>
                    </p:oleObj>
                  </mc:Choice>
                  <mc:Fallback>
                    <p:oleObj name="Equation" r:id="rId7" imgW="27936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5149" y="4482879"/>
                            <a:ext cx="487398" cy="48564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9526199"/>
                  </p:ext>
                </p:extLst>
              </p:nvPr>
            </p:nvGraphicFramePr>
            <p:xfrm>
              <a:off x="4411479" y="4880945"/>
              <a:ext cx="482635" cy="504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8" name="Equation" r:id="rId9" imgW="266400" imgH="279360" progId="Equation.3">
                      <p:embed/>
                    </p:oleObj>
                  </mc:Choice>
                  <mc:Fallback>
                    <p:oleObj name="Equation" r:id="rId9" imgW="26640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1479" y="4880945"/>
                            <a:ext cx="482635" cy="5046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4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12810856"/>
                  </p:ext>
                </p:extLst>
              </p:nvPr>
            </p:nvGraphicFramePr>
            <p:xfrm>
              <a:off x="5917285" y="4920108"/>
              <a:ext cx="1194715" cy="5025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39" name="Equation" r:id="rId11" imgW="723600" imgH="304560" progId="Equation.3">
                      <p:embed/>
                    </p:oleObj>
                  </mc:Choice>
                  <mc:Fallback>
                    <p:oleObj name="Equation" r:id="rId11" imgW="723600" imgH="3045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17285" y="4920108"/>
                            <a:ext cx="1194715" cy="50255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5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3339454"/>
                  </p:ext>
                </p:extLst>
              </p:nvPr>
            </p:nvGraphicFramePr>
            <p:xfrm>
              <a:off x="3746503" y="5309691"/>
              <a:ext cx="515595" cy="4707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0" name="Equation" r:id="rId13" imgW="304560" imgH="279360" progId="Equation.3">
                      <p:embed/>
                    </p:oleObj>
                  </mc:Choice>
                  <mc:Fallback>
                    <p:oleObj name="Equation" r:id="rId13" imgW="30456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46503" y="5309691"/>
                            <a:ext cx="515595" cy="47072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6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30117688"/>
                  </p:ext>
                </p:extLst>
              </p:nvPr>
            </p:nvGraphicFramePr>
            <p:xfrm>
              <a:off x="5130496" y="4534991"/>
              <a:ext cx="460408" cy="4840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1" name="Equation" r:id="rId15" imgW="253800" imgH="266400" progId="Equation.3">
                      <p:embed/>
                    </p:oleObj>
                  </mc:Choice>
                  <mc:Fallback>
                    <p:oleObj name="Equation" r:id="rId15" imgW="253800" imgH="266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30496" y="4534991"/>
                            <a:ext cx="460408" cy="48405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8" name="Down Arrow 37"/>
            <p:cNvSpPr/>
            <p:nvPr/>
          </p:nvSpPr>
          <p:spPr bwMode="auto">
            <a:xfrm>
              <a:off x="812253" y="2646947"/>
              <a:ext cx="236538" cy="298264"/>
            </a:xfrm>
            <a:prstGeom prst="down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Down Arrow 38"/>
            <p:cNvSpPr/>
            <p:nvPr/>
          </p:nvSpPr>
          <p:spPr bwMode="auto">
            <a:xfrm>
              <a:off x="2201118" y="2646947"/>
              <a:ext cx="234951" cy="298264"/>
            </a:xfrm>
            <a:prstGeom prst="down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" name="Left Brace 1"/>
            <p:cNvSpPr/>
            <p:nvPr/>
          </p:nvSpPr>
          <p:spPr>
            <a:xfrm rot="16200000" flipV="1">
              <a:off x="2323251" y="1633928"/>
              <a:ext cx="129778" cy="1799617"/>
            </a:xfrm>
            <a:prstGeom prst="leftBrace">
              <a:avLst>
                <a:gd name="adj1" fmla="val 72058"/>
                <a:gd name="adj2" fmla="val 4940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7311" y="3883027"/>
            <a:ext cx="8113713" cy="1520823"/>
            <a:chOff x="407311" y="3883027"/>
            <a:chExt cx="8113713" cy="1520823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748901"/>
                </p:ext>
              </p:extLst>
            </p:nvPr>
          </p:nvGraphicFramePr>
          <p:xfrm>
            <a:off x="407311" y="3883027"/>
            <a:ext cx="8113713" cy="1185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2" name="Equation" r:id="rId17" imgW="5562360" imgH="812520" progId="Equation.3">
                    <p:embed/>
                  </p:oleObj>
                </mc:Choice>
                <mc:Fallback>
                  <p:oleObj name="Equation" r:id="rId17" imgW="5562360" imgH="81252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311" y="3883027"/>
                          <a:ext cx="8113713" cy="1185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Text Box 26"/>
            <p:cNvSpPr txBox="1">
              <a:spLocks noChangeArrowheads="1"/>
            </p:cNvSpPr>
            <p:nvPr/>
          </p:nvSpPr>
          <p:spPr bwMode="auto">
            <a:xfrm>
              <a:off x="1757173" y="5003800"/>
              <a:ext cx="2354262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Harmonic generation</a:t>
              </a:r>
            </a:p>
          </p:txBody>
        </p:sp>
        <p:sp>
          <p:nvSpPr>
            <p:cNvPr id="42" name="Text Box 27"/>
            <p:cNvSpPr txBox="1">
              <a:spLocks noChangeArrowheads="1"/>
            </p:cNvSpPr>
            <p:nvPr/>
          </p:nvSpPr>
          <p:spPr bwMode="auto">
            <a:xfrm>
              <a:off x="5696136" y="5003800"/>
              <a:ext cx="15017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DC response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84161" y="5538279"/>
            <a:ext cx="8575675" cy="1092709"/>
            <a:chOff x="284161" y="5538279"/>
            <a:chExt cx="8575675" cy="1092709"/>
          </a:xfrm>
        </p:grpSpPr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3555967"/>
                </p:ext>
              </p:extLst>
            </p:nvPr>
          </p:nvGraphicFramePr>
          <p:xfrm>
            <a:off x="284161" y="5567363"/>
            <a:ext cx="8575675" cy="1063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3" name="Equation" r:id="rId19" imgW="6070320" imgH="761760" progId="Equation.3">
                    <p:embed/>
                  </p:oleObj>
                </mc:Choice>
                <mc:Fallback>
                  <p:oleObj name="Equation" r:id="rId19" imgW="6070320" imgH="76176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161" y="5567363"/>
                          <a:ext cx="8575675" cy="1063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ctangle 43"/>
            <p:cNvSpPr/>
            <p:nvPr/>
          </p:nvSpPr>
          <p:spPr>
            <a:xfrm>
              <a:off x="8068542" y="5538279"/>
              <a:ext cx="768485" cy="3112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475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981096"/>
              </p:ext>
            </p:extLst>
          </p:nvPr>
        </p:nvGraphicFramePr>
        <p:xfrm>
          <a:off x="83735" y="359923"/>
          <a:ext cx="9060265" cy="125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4" imgW="6222960" imgH="863280" progId="Equation.3">
                  <p:embed/>
                </p:oleObj>
              </mc:Choice>
              <mc:Fallback>
                <p:oleObj name="Equation" r:id="rId4" imgW="62229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35" y="359923"/>
                        <a:ext cx="9060265" cy="1256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0" y="428598"/>
            <a:ext cx="1937101" cy="350196"/>
          </a:xfrm>
          <a:prstGeom prst="rect">
            <a:avLst/>
          </a:prstGeom>
          <a:solidFill>
            <a:srgbClr val="BBE0E3">
              <a:alpha val="4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2584626" y="1437988"/>
            <a:ext cx="40318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3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processes optimized simultaneously</a:t>
            </a:r>
          </a:p>
        </p:txBody>
      </p:sp>
      <p:grpSp>
        <p:nvGrpSpPr>
          <p:cNvPr id="38" name="Group 16"/>
          <p:cNvGrpSpPr>
            <a:grpSpLocks/>
          </p:cNvGrpSpPr>
          <p:nvPr/>
        </p:nvGrpSpPr>
        <p:grpSpPr bwMode="auto">
          <a:xfrm>
            <a:off x="210193" y="2062771"/>
            <a:ext cx="8640763" cy="414338"/>
            <a:chOff x="0" y="129"/>
            <a:chExt cx="5443" cy="261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0" y="138"/>
              <a:ext cx="410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E.g. Sum (SFG) and Difference (DFG) Frequency Generation</a:t>
              </a:r>
            </a:p>
          </p:txBody>
        </p:sp>
        <p:graphicFrame>
          <p:nvGraphicFramePr>
            <p:cNvPr id="4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6667768"/>
                </p:ext>
              </p:extLst>
            </p:nvPr>
          </p:nvGraphicFramePr>
          <p:xfrm>
            <a:off x="4486" y="129"/>
            <a:ext cx="957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3" name="Equation" r:id="rId6" imgW="838080" imgH="228600" progId="Equation.3">
                    <p:embed/>
                  </p:oleObj>
                </mc:Choice>
                <mc:Fallback>
                  <p:oleObj name="Equation" r:id="rId6" imgW="838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6" y="129"/>
                          <a:ext cx="957" cy="2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60326" y="2565400"/>
            <a:ext cx="8455878" cy="2016125"/>
            <a:chOff x="60326" y="2477848"/>
            <a:chExt cx="8455878" cy="2016125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8854931"/>
                </p:ext>
              </p:extLst>
            </p:nvPr>
          </p:nvGraphicFramePr>
          <p:xfrm>
            <a:off x="60326" y="2477848"/>
            <a:ext cx="8455878" cy="6387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4" name="Equation" r:id="rId8" imgW="5283000" imgH="393480" progId="Equation.3">
                    <p:embed/>
                  </p:oleObj>
                </mc:Choice>
                <mc:Fallback>
                  <p:oleObj name="Equation" r:id="rId8" imgW="52830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26" y="2477848"/>
                          <a:ext cx="8455878" cy="6387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089723"/>
                </p:ext>
              </p:extLst>
            </p:nvPr>
          </p:nvGraphicFramePr>
          <p:xfrm>
            <a:off x="210193" y="3076094"/>
            <a:ext cx="7289833" cy="702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5" name="Equation" r:id="rId10" imgW="4152600" imgH="393480" progId="Equation.3">
                    <p:embed/>
                  </p:oleObj>
                </mc:Choice>
                <mc:Fallback>
                  <p:oleObj name="Equation" r:id="rId10" imgW="4152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193" y="3076094"/>
                          <a:ext cx="7289833" cy="702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3677832"/>
                </p:ext>
              </p:extLst>
            </p:nvPr>
          </p:nvGraphicFramePr>
          <p:xfrm>
            <a:off x="877888" y="3778011"/>
            <a:ext cx="5973762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6" name="Equation" r:id="rId12" imgW="3670200" imgH="431640" progId="Equation.3">
                    <p:embed/>
                  </p:oleObj>
                </mc:Choice>
                <mc:Fallback>
                  <p:oleObj name="Equation" r:id="rId12" imgW="3670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7888" y="3778011"/>
                          <a:ext cx="5973762" cy="715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-14288" y="4778375"/>
            <a:ext cx="8824913" cy="1891178"/>
            <a:chOff x="-4562" y="4554639"/>
            <a:chExt cx="8824913" cy="1891178"/>
          </a:xfrm>
        </p:grpSpPr>
        <p:grpSp>
          <p:nvGrpSpPr>
            <p:cNvPr id="47" name="Group 18"/>
            <p:cNvGrpSpPr>
              <a:grpSpLocks/>
            </p:cNvGrpSpPr>
            <p:nvPr/>
          </p:nvGrpSpPr>
          <p:grpSpPr bwMode="auto">
            <a:xfrm>
              <a:off x="543251" y="5106158"/>
              <a:ext cx="7440083" cy="1339659"/>
              <a:chOff x="205" y="3054"/>
              <a:chExt cx="4940" cy="984"/>
            </a:xfrm>
          </p:grpSpPr>
          <p:graphicFrame>
            <p:nvGraphicFramePr>
              <p:cNvPr id="50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28713799"/>
                  </p:ext>
                </p:extLst>
              </p:nvPr>
            </p:nvGraphicFramePr>
            <p:xfrm>
              <a:off x="205" y="3054"/>
              <a:ext cx="4940" cy="4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47" name="Equation" r:id="rId14" imgW="4546440" imgH="393480" progId="Equation.3">
                      <p:embed/>
                    </p:oleObj>
                  </mc:Choice>
                  <mc:Fallback>
                    <p:oleObj name="Equation" r:id="rId14" imgW="4546440" imgH="393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5" y="3054"/>
                            <a:ext cx="4940" cy="49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71572310"/>
                  </p:ext>
                </p:extLst>
              </p:nvPr>
            </p:nvGraphicFramePr>
            <p:xfrm>
              <a:off x="475" y="3533"/>
              <a:ext cx="4392" cy="5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48" name="Equation" r:id="rId16" imgW="3771720" imgH="431640" progId="Equation.3">
                      <p:embed/>
                    </p:oleObj>
                  </mc:Choice>
                  <mc:Fallback>
                    <p:oleObj name="Equation" r:id="rId16" imgW="377172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5" y="3533"/>
                            <a:ext cx="4392" cy="50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9071208"/>
                </p:ext>
              </p:extLst>
            </p:nvPr>
          </p:nvGraphicFramePr>
          <p:xfrm>
            <a:off x="-4562" y="4554639"/>
            <a:ext cx="8824913" cy="655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9" name="Equation" r:id="rId18" imgW="5371920" imgH="393480" progId="Equation.3">
                    <p:embed/>
                  </p:oleObj>
                </mc:Choice>
                <mc:Fallback>
                  <p:oleObj name="Equation" r:id="rId18" imgW="53719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562" y="4554639"/>
                          <a:ext cx="8824913" cy="655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8750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7297" y="262645"/>
            <a:ext cx="672940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 Second Harmonic Polarization: Type 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14684" y="2964582"/>
            <a:ext cx="3365591" cy="433418"/>
            <a:chOff x="1196502" y="3778783"/>
            <a:chExt cx="3365591" cy="433418"/>
          </a:xfrm>
        </p:grpSpPr>
        <p:sp>
          <p:nvSpPr>
            <p:cNvPr id="9" name="TextBox 8"/>
            <p:cNvSpPr txBox="1"/>
            <p:nvPr/>
          </p:nvSpPr>
          <p:spPr>
            <a:xfrm>
              <a:off x="1196502" y="3822970"/>
              <a:ext cx="2627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Similarly for the DC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term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5738339"/>
                </p:ext>
              </p:extLst>
            </p:nvPr>
          </p:nvGraphicFramePr>
          <p:xfrm>
            <a:off x="3736535" y="3778783"/>
            <a:ext cx="825558" cy="433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2" name="Equation" r:id="rId3" imgW="507960" imgH="266400" progId="Equation.3">
                    <p:embed/>
                  </p:oleObj>
                </mc:Choice>
                <mc:Fallback>
                  <p:oleObj name="Equation" r:id="rId3" imgW="50796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736535" y="3778783"/>
                          <a:ext cx="825558" cy="43341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42602"/>
              </p:ext>
            </p:extLst>
          </p:nvPr>
        </p:nvGraphicFramePr>
        <p:xfrm>
          <a:off x="146995" y="3378101"/>
          <a:ext cx="7324928" cy="27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5" imgW="5067300" imgH="1930400" progId="Equation.3">
                  <p:embed/>
                </p:oleObj>
              </mc:Choice>
              <mc:Fallback>
                <p:oleObj name="Equation" r:id="rId5" imgW="5067300" imgH="1930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95" y="3378101"/>
                        <a:ext cx="7324928" cy="27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43690" y="5314004"/>
            <a:ext cx="6579139" cy="836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814381"/>
            <a:ext cx="8240713" cy="1920039"/>
            <a:chOff x="204787" y="1479550"/>
            <a:chExt cx="8240713" cy="1920039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5867069"/>
                </p:ext>
              </p:extLst>
            </p:nvPr>
          </p:nvGraphicFramePr>
          <p:xfrm>
            <a:off x="204787" y="1479550"/>
            <a:ext cx="8240713" cy="161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4" name="Equation" r:id="rId7" imgW="5663880" imgH="1091880" progId="Equation.3">
                    <p:embed/>
                  </p:oleObj>
                </mc:Choice>
                <mc:Fallback>
                  <p:oleObj name="Equation" r:id="rId7" imgW="5663880" imgH="109188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787" y="1479550"/>
                          <a:ext cx="8240713" cy="16144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3"/>
            <p:cNvSpPr/>
            <p:nvPr/>
          </p:nvSpPr>
          <p:spPr>
            <a:xfrm>
              <a:off x="419471" y="2315350"/>
              <a:ext cx="4202348" cy="108423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928688" y="2738413"/>
              <a:ext cx="892175" cy="660401"/>
              <a:chOff x="929" y="3865"/>
              <a:chExt cx="562" cy="416"/>
            </a:xfrm>
          </p:grpSpPr>
          <p:sp>
            <p:nvSpPr>
              <p:cNvPr id="18" name="AutoShape 14"/>
              <p:cNvSpPr>
                <a:spLocks/>
              </p:cNvSpPr>
              <p:nvPr/>
            </p:nvSpPr>
            <p:spPr bwMode="auto">
              <a:xfrm rot="16200000">
                <a:off x="1119" y="3675"/>
                <a:ext cx="181" cy="562"/>
              </a:xfrm>
              <a:prstGeom prst="leftBrace">
                <a:avLst>
                  <a:gd name="adj1" fmla="val 34715"/>
                  <a:gd name="adj2" fmla="val 50000"/>
                </a:avLst>
              </a:prstGeom>
              <a:noFill/>
              <a:ln w="38100">
                <a:solidFill>
                  <a:srgbClr val="C400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9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41567303"/>
                  </p:ext>
                </p:extLst>
              </p:nvPr>
            </p:nvGraphicFramePr>
            <p:xfrm>
              <a:off x="1018" y="4019"/>
              <a:ext cx="432" cy="2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95" name="Equation" r:id="rId9" imgW="419040" imgH="253800" progId="Equation.3">
                      <p:embed/>
                    </p:oleObj>
                  </mc:Choice>
                  <mc:Fallback>
                    <p:oleObj name="Equation" r:id="rId9" imgW="41904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18" y="4019"/>
                            <a:ext cx="432" cy="262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3106" name="Picture 3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808" y="1502518"/>
            <a:ext cx="3511192" cy="1776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914748"/>
              </p:ext>
            </p:extLst>
          </p:nvPr>
        </p:nvGraphicFramePr>
        <p:xfrm>
          <a:off x="330200" y="6290157"/>
          <a:ext cx="780288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12" imgW="4876560" imgH="253800" progId="Equation.3">
                  <p:embed/>
                </p:oleObj>
              </mc:Choice>
              <mc:Fallback>
                <p:oleObj name="Equation" r:id="rId12" imgW="48765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0200" y="6290157"/>
                        <a:ext cx="7802880" cy="406400"/>
                      </a:xfrm>
                      <a:prstGeom prst="rect">
                        <a:avLst/>
                      </a:prstGeom>
                      <a:ln w="47625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418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3370264" y="258763"/>
            <a:ext cx="2442528" cy="5847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Properties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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(2)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929298"/>
              </p:ext>
            </p:extLst>
          </p:nvPr>
        </p:nvGraphicFramePr>
        <p:xfrm>
          <a:off x="165100" y="922338"/>
          <a:ext cx="4183062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" name="Equation" r:id="rId4" imgW="2438280" imgH="1282680" progId="Equation.3">
                  <p:embed/>
                </p:oleObj>
              </mc:Choice>
              <mc:Fallback>
                <p:oleObj name="Equation" r:id="rId4" imgW="2438280" imgH="1282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922338"/>
                        <a:ext cx="4183062" cy="2200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329954"/>
              </p:ext>
            </p:extLst>
          </p:nvPr>
        </p:nvGraphicFramePr>
        <p:xfrm>
          <a:off x="3395663" y="2049463"/>
          <a:ext cx="21431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9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63" y="2049463"/>
                        <a:ext cx="21431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962276" y="1445419"/>
            <a:ext cx="6051550" cy="1747838"/>
            <a:chOff x="383" y="2555"/>
            <a:chExt cx="3812" cy="1101"/>
          </a:xfrm>
        </p:grpSpPr>
        <p:sp>
          <p:nvSpPr>
            <p:cNvPr id="9230" name="Line 17"/>
            <p:cNvSpPr>
              <a:spLocks noChangeShapeType="1"/>
            </p:cNvSpPr>
            <p:nvPr/>
          </p:nvSpPr>
          <p:spPr bwMode="auto">
            <a:xfrm>
              <a:off x="903" y="3331"/>
              <a:ext cx="30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8"/>
            <p:cNvSpPr>
              <a:spLocks noChangeShapeType="1"/>
            </p:cNvSpPr>
            <p:nvPr/>
          </p:nvSpPr>
          <p:spPr bwMode="auto">
            <a:xfrm>
              <a:off x="901" y="2556"/>
              <a:ext cx="0" cy="7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3" name="Object 19"/>
            <p:cNvGraphicFramePr>
              <a:graphicFrameLocks noChangeAspect="1"/>
            </p:cNvGraphicFramePr>
            <p:nvPr/>
          </p:nvGraphicFramePr>
          <p:xfrm>
            <a:off x="487" y="2663"/>
            <a:ext cx="367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0" name="Equation" r:id="rId8" imgW="317160" imgH="266400" progId="Equation.3">
                    <p:embed/>
                  </p:oleObj>
                </mc:Choice>
                <mc:Fallback>
                  <p:oleObj name="Equation" r:id="rId8" imgW="31716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" y="2663"/>
                          <a:ext cx="367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9232" name="Picture 20" descr="white pulse"/>
            <p:cNvPicPr>
              <a:picLocks noChangeAspect="1" noChangeArrowheads="1"/>
            </p:cNvPicPr>
            <p:nvPr/>
          </p:nvPicPr>
          <p:blipFill>
            <a:blip r:embed="rId10" cstate="print"/>
            <a:srcRect l="2170" r="63882" b="54109"/>
            <a:stretch>
              <a:fillRect/>
            </a:stretch>
          </p:blipFill>
          <p:spPr bwMode="auto">
            <a:xfrm>
              <a:off x="1576" y="2588"/>
              <a:ext cx="557" cy="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21" descr="white pulse"/>
            <p:cNvPicPr>
              <a:picLocks noChangeAspect="1" noChangeArrowheads="1"/>
            </p:cNvPicPr>
            <p:nvPr/>
          </p:nvPicPr>
          <p:blipFill>
            <a:blip r:embed="rId10" cstate="print"/>
            <a:srcRect l="2170" r="63882" b="55315"/>
            <a:stretch>
              <a:fillRect/>
            </a:stretch>
          </p:blipFill>
          <p:spPr bwMode="auto">
            <a:xfrm>
              <a:off x="2616" y="2789"/>
              <a:ext cx="516" cy="4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234" name="Line 25"/>
            <p:cNvSpPr>
              <a:spLocks noChangeShapeType="1"/>
            </p:cNvSpPr>
            <p:nvPr/>
          </p:nvSpPr>
          <p:spPr bwMode="auto">
            <a:xfrm>
              <a:off x="2821" y="3248"/>
              <a:ext cx="964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26"/>
            <p:cNvSpPr>
              <a:spLocks noChangeShapeType="1"/>
            </p:cNvSpPr>
            <p:nvPr/>
          </p:nvSpPr>
          <p:spPr bwMode="auto">
            <a:xfrm>
              <a:off x="1735" y="3250"/>
              <a:ext cx="65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Arc 23"/>
            <p:cNvSpPr>
              <a:spLocks/>
            </p:cNvSpPr>
            <p:nvPr/>
          </p:nvSpPr>
          <p:spPr bwMode="auto">
            <a:xfrm flipV="1">
              <a:off x="702" y="3199"/>
              <a:ext cx="1053" cy="79"/>
            </a:xfrm>
            <a:custGeom>
              <a:avLst/>
              <a:gdLst>
                <a:gd name="T0" fmla="*/ 0 w 20121"/>
                <a:gd name="T1" fmla="*/ 0 h 21287"/>
                <a:gd name="T2" fmla="*/ 0 w 20121"/>
                <a:gd name="T3" fmla="*/ 0 h 21287"/>
                <a:gd name="T4" fmla="*/ 0 w 20121"/>
                <a:gd name="T5" fmla="*/ 0 h 21287"/>
                <a:gd name="T6" fmla="*/ 0 60000 65536"/>
                <a:gd name="T7" fmla="*/ 0 60000 65536"/>
                <a:gd name="T8" fmla="*/ 0 60000 65536"/>
                <a:gd name="T9" fmla="*/ 0 w 20121"/>
                <a:gd name="T10" fmla="*/ 0 h 21287"/>
                <a:gd name="T11" fmla="*/ 20121 w 20121"/>
                <a:gd name="T12" fmla="*/ 21287 h 212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21" h="21287" fill="none" extrusionOk="0">
                  <a:moveTo>
                    <a:pt x="3664" y="0"/>
                  </a:moveTo>
                  <a:cubicBezTo>
                    <a:pt x="11124" y="1284"/>
                    <a:pt x="17368" y="6380"/>
                    <a:pt x="20121" y="13431"/>
                  </a:cubicBezTo>
                </a:path>
                <a:path w="20121" h="21287" stroke="0" extrusionOk="0">
                  <a:moveTo>
                    <a:pt x="3664" y="0"/>
                  </a:moveTo>
                  <a:cubicBezTo>
                    <a:pt x="11124" y="1284"/>
                    <a:pt x="17368" y="6380"/>
                    <a:pt x="20121" y="13431"/>
                  </a:cubicBezTo>
                  <a:lnTo>
                    <a:pt x="0" y="2128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7" name="Line 22"/>
            <p:cNvSpPr>
              <a:spLocks noChangeShapeType="1"/>
            </p:cNvSpPr>
            <p:nvPr/>
          </p:nvSpPr>
          <p:spPr bwMode="auto">
            <a:xfrm>
              <a:off x="1737" y="3235"/>
              <a:ext cx="1981" cy="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7"/>
            <p:cNvSpPr>
              <a:spLocks noChangeShapeType="1"/>
            </p:cNvSpPr>
            <p:nvPr/>
          </p:nvSpPr>
          <p:spPr bwMode="auto">
            <a:xfrm>
              <a:off x="2923" y="2712"/>
              <a:ext cx="0" cy="5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28"/>
            <p:cNvSpPr>
              <a:spLocks noChangeShapeType="1"/>
            </p:cNvSpPr>
            <p:nvPr/>
          </p:nvSpPr>
          <p:spPr bwMode="auto">
            <a:xfrm>
              <a:off x="1909" y="2555"/>
              <a:ext cx="0" cy="76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4" name="Object 29"/>
            <p:cNvGraphicFramePr>
              <a:graphicFrameLocks noChangeAspect="1"/>
            </p:cNvGraphicFramePr>
            <p:nvPr/>
          </p:nvGraphicFramePr>
          <p:xfrm>
            <a:off x="3963" y="3153"/>
            <a:ext cx="232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1" name="Equation" r:id="rId11" imgW="152280" imgH="139680" progId="Equation.3">
                    <p:embed/>
                  </p:oleObj>
                </mc:Choice>
                <mc:Fallback>
                  <p:oleObj name="Equation" r:id="rId11" imgW="15228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3" y="3153"/>
                          <a:ext cx="232" cy="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Object 30"/>
            <p:cNvGraphicFramePr>
              <a:graphicFrameLocks noChangeAspect="1"/>
            </p:cNvGraphicFramePr>
            <p:nvPr/>
          </p:nvGraphicFramePr>
          <p:xfrm>
            <a:off x="2792" y="3282"/>
            <a:ext cx="227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2" name="Equation" r:id="rId13" imgW="177480" imgH="228600" progId="Equation.3">
                    <p:embed/>
                  </p:oleObj>
                </mc:Choice>
                <mc:Fallback>
                  <p:oleObj name="Equation" r:id="rId13" imgW="177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2" y="3282"/>
                          <a:ext cx="227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6" name="Object 31"/>
            <p:cNvGraphicFramePr>
              <a:graphicFrameLocks noChangeAspect="1"/>
            </p:cNvGraphicFramePr>
            <p:nvPr/>
          </p:nvGraphicFramePr>
          <p:xfrm>
            <a:off x="1656" y="3304"/>
            <a:ext cx="471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3" name="Equation" r:id="rId15" imgW="368280" imgH="228600" progId="Equation.3">
                    <p:embed/>
                  </p:oleObj>
                </mc:Choice>
                <mc:Fallback>
                  <p:oleObj name="Equation" r:id="rId15" imgW="368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6" y="3304"/>
                          <a:ext cx="471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0" name="Oval 32"/>
            <p:cNvSpPr>
              <a:spLocks noChangeArrowheads="1"/>
            </p:cNvSpPr>
            <p:nvPr/>
          </p:nvSpPr>
          <p:spPr bwMode="auto">
            <a:xfrm>
              <a:off x="902" y="3195"/>
              <a:ext cx="151" cy="177"/>
            </a:xfrm>
            <a:prstGeom prst="ellipse">
              <a:avLst/>
            </a:prstGeom>
            <a:noFill/>
            <a:ln w="38100">
              <a:solidFill>
                <a:srgbClr val="C4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41" name="Text Box 33"/>
            <p:cNvSpPr txBox="1">
              <a:spLocks noChangeArrowheads="1"/>
            </p:cNvSpPr>
            <p:nvPr/>
          </p:nvSpPr>
          <p:spPr bwMode="auto">
            <a:xfrm>
              <a:off x="383" y="3423"/>
              <a:ext cx="90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40000"/>
                  </a:solidFill>
                  <a:latin typeface="Times New Roman" pitchFamily="18" charset="0"/>
                  <a:cs typeface="Times New Roman" pitchFamily="18" charset="0"/>
                </a:rPr>
                <a:t>Non-resonant</a:t>
              </a:r>
            </a:p>
          </p:txBody>
        </p:sp>
        <p:sp>
          <p:nvSpPr>
            <p:cNvPr id="9242" name="Line 34"/>
            <p:cNvSpPr>
              <a:spLocks noChangeShapeType="1"/>
            </p:cNvSpPr>
            <p:nvPr/>
          </p:nvSpPr>
          <p:spPr bwMode="auto">
            <a:xfrm flipV="1">
              <a:off x="479" y="3329"/>
              <a:ext cx="450" cy="95"/>
            </a:xfrm>
            <a:prstGeom prst="line">
              <a:avLst/>
            </a:prstGeom>
            <a:noFill/>
            <a:ln w="28575">
              <a:solidFill>
                <a:srgbClr val="C4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2400" y="3180557"/>
            <a:ext cx="8076799" cy="1883848"/>
            <a:chOff x="206" y="1555"/>
            <a:chExt cx="4979" cy="1143"/>
          </a:xfrm>
        </p:grpSpPr>
        <p:graphicFrame>
          <p:nvGraphicFramePr>
            <p:cNvPr id="922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5586426"/>
                </p:ext>
              </p:extLst>
            </p:nvPr>
          </p:nvGraphicFramePr>
          <p:xfrm>
            <a:off x="206" y="1555"/>
            <a:ext cx="4979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4" name="Equation" r:id="rId17" imgW="4978080" imgH="304560" progId="Equation.3">
                    <p:embed/>
                  </p:oleObj>
                </mc:Choice>
                <mc:Fallback>
                  <p:oleObj name="Equation" r:id="rId17" imgW="4978080" imgH="304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" y="1555"/>
                          <a:ext cx="4979" cy="30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378056"/>
                </p:ext>
              </p:extLst>
            </p:nvPr>
          </p:nvGraphicFramePr>
          <p:xfrm>
            <a:off x="560" y="1841"/>
            <a:ext cx="4249" cy="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5" name="Equation" r:id="rId19" imgW="4406760" imgH="888840" progId="Equation.3">
                    <p:embed/>
                  </p:oleObj>
                </mc:Choice>
                <mc:Fallback>
                  <p:oleObj name="Equation" r:id="rId19" imgW="4406760" imgH="8888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" y="1841"/>
                          <a:ext cx="4249" cy="8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353898"/>
              </p:ext>
            </p:extLst>
          </p:nvPr>
        </p:nvGraphicFramePr>
        <p:xfrm>
          <a:off x="120652" y="5073650"/>
          <a:ext cx="5228431" cy="510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6" name="Equation" r:id="rId21" imgW="3124200" imgH="304800" progId="Equation.3">
                  <p:embed/>
                </p:oleObj>
              </mc:Choice>
              <mc:Fallback>
                <p:oleObj name="Equation" r:id="rId21" imgW="3124200" imgH="304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2" y="5073650"/>
                        <a:ext cx="5228431" cy="510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893265"/>
              </p:ext>
            </p:extLst>
          </p:nvPr>
        </p:nvGraphicFramePr>
        <p:xfrm>
          <a:off x="123828" y="5608639"/>
          <a:ext cx="639688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Equation" r:id="rId23" imgW="3733560" imgH="291960" progId="Equation.3">
                  <p:embed/>
                </p:oleObj>
              </mc:Choice>
              <mc:Fallback>
                <p:oleObj name="Equation" r:id="rId23" imgW="373356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8" y="5608639"/>
                        <a:ext cx="6396882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41351"/>
              </p:ext>
            </p:extLst>
          </p:nvPr>
        </p:nvGraphicFramePr>
        <p:xfrm>
          <a:off x="565549" y="6067821"/>
          <a:ext cx="7333851" cy="79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Equation" r:id="rId25" imgW="4356000" imgH="469800" progId="Equation.3">
                  <p:embed/>
                </p:oleObj>
              </mc:Choice>
              <mc:Fallback>
                <p:oleObj name="Equation" r:id="rId25" imgW="435600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549" y="6067821"/>
                        <a:ext cx="7333851" cy="790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729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0585" y="252915"/>
            <a:ext cx="5243447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(Type 2)  Displacements (1)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314" y="826852"/>
            <a:ext cx="63103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2 refers to 2 different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eigenmodes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(different polarizations,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 frequencies) mixed inside a crystal. Usually refers to two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orthogonally polarized fundamental beams, or to different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frequencies of arbitrary polarization. The usual implementation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first case is: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6866883" y="782682"/>
            <a:ext cx="1745844" cy="1544815"/>
            <a:chOff x="2874777" y="1990927"/>
            <a:chExt cx="1745844" cy="1544815"/>
          </a:xfrm>
        </p:grpSpPr>
        <p:sp>
          <p:nvSpPr>
            <p:cNvPr id="24" name="Rectangle 23"/>
            <p:cNvSpPr/>
            <p:nvPr/>
          </p:nvSpPr>
          <p:spPr>
            <a:xfrm>
              <a:off x="3440349" y="1990928"/>
              <a:ext cx="1180272" cy="1166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937753" y="2295727"/>
              <a:ext cx="1180272" cy="1166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2937753" y="1990928"/>
              <a:ext cx="502596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118025" y="1990927"/>
              <a:ext cx="502596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4103451" y="3156859"/>
              <a:ext cx="502596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47381" y="3078542"/>
              <a:ext cx="783104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269751" y="2404153"/>
              <a:ext cx="0" cy="67438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700394" y="2962949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82493" y="2509726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3269751" y="2574259"/>
              <a:ext cx="574272" cy="4940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440349" y="232506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Arc 28"/>
            <p:cNvSpPr/>
            <p:nvPr/>
          </p:nvSpPr>
          <p:spPr>
            <a:xfrm>
              <a:off x="2874777" y="2621342"/>
              <a:ext cx="914400" cy="914400"/>
            </a:xfrm>
            <a:prstGeom prst="arc">
              <a:avLst>
                <a:gd name="adj1" fmla="val 18737119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3668" y="2694392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45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685"/>
              </p:ext>
            </p:extLst>
          </p:nvPr>
        </p:nvGraphicFramePr>
        <p:xfrm>
          <a:off x="237378" y="2696829"/>
          <a:ext cx="7954962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3" imgW="5422680" imgH="393480" progId="Equation.3">
                  <p:embed/>
                </p:oleObj>
              </mc:Choice>
              <mc:Fallback>
                <p:oleObj name="Equation" r:id="rId3" imgW="54226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78" y="2696829"/>
                        <a:ext cx="7954962" cy="58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" name="Group 72"/>
          <p:cNvGrpSpPr/>
          <p:nvPr/>
        </p:nvGrpSpPr>
        <p:grpSpPr>
          <a:xfrm>
            <a:off x="241297" y="4281166"/>
            <a:ext cx="8702675" cy="1296988"/>
            <a:chOff x="203200" y="4997453"/>
            <a:chExt cx="8702675" cy="1296988"/>
          </a:xfrm>
        </p:grpSpPr>
        <p:grpSp>
          <p:nvGrpSpPr>
            <p:cNvPr id="33" name="Group 68"/>
            <p:cNvGrpSpPr>
              <a:grpSpLocks/>
            </p:cNvGrpSpPr>
            <p:nvPr/>
          </p:nvGrpSpPr>
          <p:grpSpPr bwMode="auto">
            <a:xfrm>
              <a:off x="203200" y="5005389"/>
              <a:ext cx="2725738" cy="1274763"/>
              <a:chOff x="128" y="3153"/>
              <a:chExt cx="1717" cy="803"/>
            </a:xfrm>
          </p:grpSpPr>
          <p:sp>
            <p:nvSpPr>
              <p:cNvPr id="34" name="Text Box 5"/>
              <p:cNvSpPr txBox="1">
                <a:spLocks noChangeArrowheads="1"/>
              </p:cNvSpPr>
              <p:nvPr/>
            </p:nvSpPr>
            <p:spPr bwMode="auto">
              <a:xfrm>
                <a:off x="435" y="3153"/>
                <a:ext cx="86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c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=</a:t>
                </a:r>
                <a:r>
                  <a:rPr lang="en-US" sz="20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+</a:t>
                </a:r>
                <a:r>
                  <a:rPr lang="en-US" sz="2000" b="1" i="1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pSp>
            <p:nvGrpSpPr>
              <p:cNvPr id="35" name="Group 29"/>
              <p:cNvGrpSpPr>
                <a:grpSpLocks/>
              </p:cNvGrpSpPr>
              <p:nvPr/>
            </p:nvGrpSpPr>
            <p:grpSpPr bwMode="auto">
              <a:xfrm>
                <a:off x="128" y="3841"/>
                <a:ext cx="832" cy="115"/>
                <a:chOff x="641" y="1242"/>
                <a:chExt cx="4059" cy="2410"/>
              </a:xfrm>
            </p:grpSpPr>
            <p:sp>
              <p:nvSpPr>
                <p:cNvPr id="44" name="Freeform 30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31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6" name="Group 32"/>
              <p:cNvGrpSpPr>
                <a:grpSpLocks/>
              </p:cNvGrpSpPr>
              <p:nvPr/>
            </p:nvGrpSpPr>
            <p:grpSpPr bwMode="auto">
              <a:xfrm>
                <a:off x="139" y="3508"/>
                <a:ext cx="832" cy="137"/>
                <a:chOff x="641" y="1242"/>
                <a:chExt cx="4059" cy="2410"/>
              </a:xfrm>
            </p:grpSpPr>
            <p:sp>
              <p:nvSpPr>
                <p:cNvPr id="42" name="Freeform 33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" name="Freeform 34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7" name="Group 35"/>
              <p:cNvGrpSpPr>
                <a:grpSpLocks/>
              </p:cNvGrpSpPr>
              <p:nvPr/>
            </p:nvGrpSpPr>
            <p:grpSpPr bwMode="auto">
              <a:xfrm>
                <a:off x="900" y="3696"/>
                <a:ext cx="945" cy="118"/>
                <a:chOff x="2856" y="3084"/>
                <a:chExt cx="1218" cy="139"/>
              </a:xfrm>
            </p:grpSpPr>
            <p:grpSp>
              <p:nvGrpSpPr>
                <p:cNvPr id="38" name="Group 36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40" name="Freeform 37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1" name="Freeform 38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9" name="Freeform 39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46" name="Group 69"/>
            <p:cNvGrpSpPr>
              <a:grpSpLocks/>
            </p:cNvGrpSpPr>
            <p:nvPr/>
          </p:nvGrpSpPr>
          <p:grpSpPr bwMode="auto">
            <a:xfrm>
              <a:off x="3211513" y="5057778"/>
              <a:ext cx="2681287" cy="1236663"/>
              <a:chOff x="2023" y="3186"/>
              <a:chExt cx="1689" cy="779"/>
            </a:xfrm>
          </p:grpSpPr>
          <p:sp>
            <p:nvSpPr>
              <p:cNvPr id="47" name="Text Box 5"/>
              <p:cNvSpPr txBox="1">
                <a:spLocks noChangeArrowheads="1"/>
              </p:cNvSpPr>
              <p:nvPr/>
            </p:nvSpPr>
            <p:spPr bwMode="auto">
              <a:xfrm>
                <a:off x="2420" y="3186"/>
                <a:ext cx="857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=</a:t>
                </a:r>
                <a:r>
                  <a:rPr lang="en-US" sz="2400" b="1" i="1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c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-</a:t>
                </a:r>
                <a:r>
                  <a: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en-US" b="1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pSp>
            <p:nvGrpSpPr>
              <p:cNvPr id="48" name="Group 46"/>
              <p:cNvGrpSpPr>
                <a:grpSpLocks/>
              </p:cNvGrpSpPr>
              <p:nvPr/>
            </p:nvGrpSpPr>
            <p:grpSpPr bwMode="auto">
              <a:xfrm>
                <a:off x="2880" y="3736"/>
                <a:ext cx="832" cy="115"/>
                <a:chOff x="641" y="1242"/>
                <a:chExt cx="4059" cy="2410"/>
              </a:xfrm>
            </p:grpSpPr>
            <p:sp>
              <p:nvSpPr>
                <p:cNvPr id="57" name="Freeform 47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48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9" name="Group 49"/>
              <p:cNvGrpSpPr>
                <a:grpSpLocks/>
              </p:cNvGrpSpPr>
              <p:nvPr/>
            </p:nvGrpSpPr>
            <p:grpSpPr bwMode="auto">
              <a:xfrm>
                <a:off x="2092" y="3828"/>
                <a:ext cx="832" cy="137"/>
                <a:chOff x="641" y="1242"/>
                <a:chExt cx="4059" cy="2410"/>
              </a:xfrm>
            </p:grpSpPr>
            <p:sp>
              <p:nvSpPr>
                <p:cNvPr id="55" name="Freeform 50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51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0" name="Group 52"/>
              <p:cNvGrpSpPr>
                <a:grpSpLocks/>
              </p:cNvGrpSpPr>
              <p:nvPr/>
            </p:nvGrpSpPr>
            <p:grpSpPr bwMode="auto">
              <a:xfrm>
                <a:off x="2023" y="3579"/>
                <a:ext cx="945" cy="118"/>
                <a:chOff x="2856" y="3084"/>
                <a:chExt cx="1218" cy="139"/>
              </a:xfrm>
            </p:grpSpPr>
            <p:grpSp>
              <p:nvGrpSpPr>
                <p:cNvPr id="51" name="Group 53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53" name="Freeform 54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4" name="Freeform 55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52" name="Freeform 56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59" name="Group 70"/>
            <p:cNvGrpSpPr>
              <a:grpSpLocks/>
            </p:cNvGrpSpPr>
            <p:nvPr/>
          </p:nvGrpSpPr>
          <p:grpSpPr bwMode="auto">
            <a:xfrm>
              <a:off x="6137275" y="4997453"/>
              <a:ext cx="2768600" cy="1198563"/>
              <a:chOff x="3866" y="3148"/>
              <a:chExt cx="1744" cy="755"/>
            </a:xfrm>
          </p:grpSpPr>
          <p:sp>
            <p:nvSpPr>
              <p:cNvPr id="60" name="Text Box 5"/>
              <p:cNvSpPr txBox="1">
                <a:spLocks noChangeArrowheads="1"/>
              </p:cNvSpPr>
              <p:nvPr/>
            </p:nvSpPr>
            <p:spPr bwMode="auto">
              <a:xfrm>
                <a:off x="4278" y="3148"/>
                <a:ext cx="92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=</a:t>
                </a:r>
                <a:r>
                  <a:rPr lang="en-US" sz="2400" b="1" i="1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0066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c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-</a:t>
                </a:r>
                <a:r>
                  <a:rPr lang="en-US" sz="2400" b="1" i="1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pSp>
            <p:nvGrpSpPr>
              <p:cNvPr id="61" name="Group 57"/>
              <p:cNvGrpSpPr>
                <a:grpSpLocks/>
              </p:cNvGrpSpPr>
              <p:nvPr/>
            </p:nvGrpSpPr>
            <p:grpSpPr bwMode="auto">
              <a:xfrm>
                <a:off x="4778" y="3638"/>
                <a:ext cx="832" cy="115"/>
                <a:chOff x="641" y="1242"/>
                <a:chExt cx="4059" cy="2410"/>
              </a:xfrm>
            </p:grpSpPr>
            <p:sp>
              <p:nvSpPr>
                <p:cNvPr id="70" name="Freeform 58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" name="Freeform 59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2" name="Group 60"/>
              <p:cNvGrpSpPr>
                <a:grpSpLocks/>
              </p:cNvGrpSpPr>
              <p:nvPr/>
            </p:nvGrpSpPr>
            <p:grpSpPr bwMode="auto">
              <a:xfrm>
                <a:off x="3968" y="3766"/>
                <a:ext cx="832" cy="137"/>
                <a:chOff x="641" y="1242"/>
                <a:chExt cx="4059" cy="2410"/>
              </a:xfrm>
            </p:grpSpPr>
            <p:sp>
              <p:nvSpPr>
                <p:cNvPr id="68" name="Freeform 61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9" name="Freeform 62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C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3" name="Group 63"/>
              <p:cNvGrpSpPr>
                <a:grpSpLocks/>
              </p:cNvGrpSpPr>
              <p:nvPr/>
            </p:nvGrpSpPr>
            <p:grpSpPr bwMode="auto">
              <a:xfrm>
                <a:off x="3866" y="3483"/>
                <a:ext cx="945" cy="118"/>
                <a:chOff x="2856" y="3084"/>
                <a:chExt cx="1218" cy="139"/>
              </a:xfrm>
            </p:grpSpPr>
            <p:grpSp>
              <p:nvGrpSpPr>
                <p:cNvPr id="64" name="Group 64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66" name="Freeform 65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Freeform 66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65" name="Freeform 67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74" name="TextBox 73"/>
          <p:cNvSpPr txBox="1"/>
          <p:nvPr/>
        </p:nvSpPr>
        <p:spPr>
          <a:xfrm>
            <a:off x="213473" y="2327497"/>
            <a:ext cx="188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general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36626" y="5768864"/>
            <a:ext cx="30444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Sum frequency generation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Type 2 SHG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orthogonally polarized beams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1107" y="5696273"/>
            <a:ext cx="3181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Difference frequency generation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92442"/>
              </p:ext>
            </p:extLst>
          </p:nvPr>
        </p:nvGraphicFramePr>
        <p:xfrm>
          <a:off x="0" y="3378972"/>
          <a:ext cx="9161463" cy="781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5" imgW="6311880" imgH="545760" progId="Equation.3">
                  <p:embed/>
                </p:oleObj>
              </mc:Choice>
              <mc:Fallback>
                <p:oleObj name="Equation" r:id="rId5" imgW="631188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78972"/>
                        <a:ext cx="9161463" cy="7818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0" name="Straight Arrow Connector 79"/>
          <p:cNvCxnSpPr/>
          <p:nvPr/>
        </p:nvCxnSpPr>
        <p:spPr>
          <a:xfrm flipV="1">
            <a:off x="1974715" y="2101014"/>
            <a:ext cx="4793575" cy="230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64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7297" y="262645"/>
            <a:ext cx="672940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Second Harmonic Polarization: Type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88922" y="812950"/>
            <a:ext cx="146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8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b="1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800" b="1" i="1" baseline="-250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400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800" b="1" i="1" baseline="-25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376287"/>
              </p:ext>
            </p:extLst>
          </p:nvPr>
        </p:nvGraphicFramePr>
        <p:xfrm>
          <a:off x="2168525" y="920750"/>
          <a:ext cx="632618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Equation" r:id="rId3" imgW="4076640" imgH="736560" progId="Equation.3">
                  <p:embed/>
                </p:oleObj>
              </mc:Choice>
              <mc:Fallback>
                <p:oleObj name="Equation" r:id="rId3" imgW="4076640" imgH="7365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920750"/>
                        <a:ext cx="6326188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31838" y="2060575"/>
          <a:ext cx="7767637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Equation" r:id="rId5" imgW="4737100" imgH="558800" progId="Equation.3">
                  <p:embed/>
                </p:oleObj>
              </mc:Choice>
              <mc:Fallback>
                <p:oleObj name="Equation" r:id="rId5" imgW="4737100" imgH="558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2060575"/>
                        <a:ext cx="7767637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529456"/>
              </p:ext>
            </p:extLst>
          </p:nvPr>
        </p:nvGraphicFramePr>
        <p:xfrm>
          <a:off x="149225" y="2978666"/>
          <a:ext cx="8764588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Equation" r:id="rId7" imgW="4952880" imgH="482400" progId="Equation.3">
                  <p:embed/>
                </p:oleObj>
              </mc:Choice>
              <mc:Fallback>
                <p:oleObj name="Equation" r:id="rId7" imgW="4952880" imgH="4824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978666"/>
                        <a:ext cx="8764588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371761" y="3853582"/>
            <a:ext cx="7369175" cy="1643062"/>
            <a:chOff x="371761" y="3590926"/>
            <a:chExt cx="7369175" cy="1643062"/>
          </a:xfrm>
        </p:grpSpPr>
        <p:graphicFrame>
          <p:nvGraphicFramePr>
            <p:cNvPr id="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5011070"/>
                </p:ext>
              </p:extLst>
            </p:nvPr>
          </p:nvGraphicFramePr>
          <p:xfrm>
            <a:off x="371761" y="3590926"/>
            <a:ext cx="7369175" cy="164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6" name="Equation" r:id="rId9" imgW="3759120" imgH="838080" progId="Equation.3">
                    <p:embed/>
                  </p:oleObj>
                </mc:Choice>
                <mc:Fallback>
                  <p:oleObj name="Equation" r:id="rId9" imgW="3759120" imgH="838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761" y="3590926"/>
                          <a:ext cx="7369175" cy="16430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78"/>
            <p:cNvGrpSpPr>
              <a:grpSpLocks/>
            </p:cNvGrpSpPr>
            <p:nvPr/>
          </p:nvGrpSpPr>
          <p:grpSpPr bwMode="auto">
            <a:xfrm>
              <a:off x="4754563" y="4160838"/>
              <a:ext cx="2697162" cy="579437"/>
              <a:chOff x="4754086" y="4161314"/>
              <a:chExt cx="2698274" cy="578326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rot="5400000" flipH="1" flipV="1">
                <a:off x="4533054" y="4412451"/>
                <a:ext cx="442064" cy="0"/>
              </a:xfrm>
              <a:prstGeom prst="straightConnector1">
                <a:avLst/>
              </a:prstGeom>
              <a:ln w="28575">
                <a:solidFill>
                  <a:srgbClr val="FF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rot="5400000" flipH="1" flipV="1">
                <a:off x="4557830" y="4449683"/>
                <a:ext cx="578326" cy="1588"/>
              </a:xfrm>
              <a:prstGeom prst="straightConnector1">
                <a:avLst/>
              </a:prstGeom>
              <a:ln w="28575">
                <a:solidFill>
                  <a:srgbClr val="0066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769968" y="4633482"/>
                <a:ext cx="1843847" cy="1584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6083318" y="4549506"/>
                <a:ext cx="199641" cy="0"/>
              </a:xfrm>
              <a:prstGeom prst="straightConnector1">
                <a:avLst/>
              </a:prstGeom>
              <a:ln w="28575">
                <a:solidFill>
                  <a:srgbClr val="FF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H="1" flipV="1">
                <a:off x="6513993" y="4519401"/>
                <a:ext cx="199641" cy="0"/>
              </a:xfrm>
              <a:prstGeom prst="straightConnector1">
                <a:avLst/>
              </a:prstGeom>
              <a:ln w="28575">
                <a:solidFill>
                  <a:srgbClr val="FF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846199" y="4723795"/>
                <a:ext cx="2606161" cy="1585"/>
              </a:xfrm>
              <a:prstGeom prst="line">
                <a:avLst/>
              </a:prstGeom>
              <a:ln w="285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5400000" flipH="1" flipV="1">
                <a:off x="6950065" y="4572478"/>
                <a:ext cx="304216" cy="1588"/>
              </a:xfrm>
              <a:prstGeom prst="straightConnector1">
                <a:avLst/>
              </a:prstGeom>
              <a:ln w="28575">
                <a:solidFill>
                  <a:srgbClr val="0066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5400000" flipH="1" flipV="1">
                <a:off x="7285165" y="4556634"/>
                <a:ext cx="304216" cy="1589"/>
              </a:xfrm>
              <a:prstGeom prst="straightConnector1">
                <a:avLst/>
              </a:prstGeom>
              <a:ln w="28575">
                <a:solidFill>
                  <a:srgbClr val="0066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/>
            <p:cNvSpPr/>
            <p:nvPr/>
          </p:nvSpPr>
          <p:spPr bwMode="auto">
            <a:xfrm>
              <a:off x="3286125" y="4654550"/>
              <a:ext cx="236538" cy="2063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316288" y="4975225"/>
              <a:ext cx="236537" cy="2063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3635375" y="4876800"/>
              <a:ext cx="307975" cy="2746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5588" y="5553075"/>
            <a:ext cx="8888412" cy="1004888"/>
            <a:chOff x="255588" y="5553075"/>
            <a:chExt cx="8888412" cy="1004888"/>
          </a:xfrm>
        </p:grpSpPr>
        <p:graphicFrame>
          <p:nvGraphicFramePr>
            <p:cNvPr id="1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4175038"/>
                </p:ext>
              </p:extLst>
            </p:nvPr>
          </p:nvGraphicFramePr>
          <p:xfrm>
            <a:off x="255588" y="5553075"/>
            <a:ext cx="6096000" cy="1004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7" name="Equation" r:id="rId11" imgW="3390840" imgH="558720" progId="Equation.3">
                    <p:embed/>
                  </p:oleObj>
                </mc:Choice>
                <mc:Fallback>
                  <p:oleObj name="Equation" r:id="rId11" imgW="3390840" imgH="558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588" y="5553075"/>
                          <a:ext cx="6096000" cy="1004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6375605" y="5659413"/>
              <a:ext cx="2768395" cy="667004"/>
              <a:chOff x="3866" y="3483"/>
              <a:chExt cx="1744" cy="420"/>
            </a:xfrm>
          </p:grpSpPr>
          <p:grpSp>
            <p:nvGrpSpPr>
              <p:cNvPr id="30" name="Group 32"/>
              <p:cNvGrpSpPr>
                <a:grpSpLocks/>
              </p:cNvGrpSpPr>
              <p:nvPr/>
            </p:nvGrpSpPr>
            <p:grpSpPr bwMode="auto">
              <a:xfrm>
                <a:off x="4778" y="3638"/>
                <a:ext cx="832" cy="115"/>
                <a:chOff x="641" y="1242"/>
                <a:chExt cx="4059" cy="2410"/>
              </a:xfrm>
            </p:grpSpPr>
            <p:sp>
              <p:nvSpPr>
                <p:cNvPr id="39" name="Freeform 33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34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35"/>
              <p:cNvGrpSpPr>
                <a:grpSpLocks/>
              </p:cNvGrpSpPr>
              <p:nvPr/>
            </p:nvGrpSpPr>
            <p:grpSpPr bwMode="auto">
              <a:xfrm>
                <a:off x="3968" y="3766"/>
                <a:ext cx="832" cy="137"/>
                <a:chOff x="641" y="1242"/>
                <a:chExt cx="4059" cy="2410"/>
              </a:xfrm>
            </p:grpSpPr>
            <p:sp>
              <p:nvSpPr>
                <p:cNvPr id="37" name="Freeform 36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Freeform 37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" name="Group 38"/>
              <p:cNvGrpSpPr>
                <a:grpSpLocks/>
              </p:cNvGrpSpPr>
              <p:nvPr/>
            </p:nvGrpSpPr>
            <p:grpSpPr bwMode="auto">
              <a:xfrm>
                <a:off x="3866" y="3483"/>
                <a:ext cx="945" cy="118"/>
                <a:chOff x="2856" y="3084"/>
                <a:chExt cx="1218" cy="139"/>
              </a:xfrm>
            </p:grpSpPr>
            <p:grpSp>
              <p:nvGrpSpPr>
                <p:cNvPr id="33" name="Group 39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35" name="Freeform 40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1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" name="Freeform 42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" name="Oval 21"/>
            <p:cNvSpPr/>
            <p:nvPr/>
          </p:nvSpPr>
          <p:spPr bwMode="auto">
            <a:xfrm>
              <a:off x="1822450" y="5962650"/>
              <a:ext cx="236538" cy="20796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749800" y="6037263"/>
              <a:ext cx="236538" cy="2063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733925" y="6286500"/>
              <a:ext cx="236538" cy="2063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087563" y="5929313"/>
              <a:ext cx="307975" cy="2730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939800" y="6057900"/>
              <a:ext cx="236538" cy="206375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059363" y="6218238"/>
              <a:ext cx="307975" cy="27463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575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27038" y="1357313"/>
            <a:ext cx="8716962" cy="2446337"/>
            <a:chOff x="120" y="1175"/>
            <a:chExt cx="5491" cy="1541"/>
          </a:xfrm>
        </p:grpSpPr>
        <p:graphicFrame>
          <p:nvGraphicFramePr>
            <p:cNvPr id="15366" name="Object 13"/>
            <p:cNvGraphicFramePr>
              <a:graphicFrameLocks noChangeAspect="1"/>
            </p:cNvGraphicFramePr>
            <p:nvPr/>
          </p:nvGraphicFramePr>
          <p:xfrm>
            <a:off x="120" y="1439"/>
            <a:ext cx="3774" cy="8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2" name="Equation" r:id="rId3" imgW="3327120" imgH="787320" progId="Equation.3">
                    <p:embed/>
                  </p:oleObj>
                </mc:Choice>
                <mc:Fallback>
                  <p:oleObj name="Equation" r:id="rId3" imgW="3327120" imgH="787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" y="1439"/>
                          <a:ext cx="3774" cy="8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7" name="Object 15"/>
            <p:cNvGraphicFramePr>
              <a:graphicFrameLocks noChangeAspect="1"/>
            </p:cNvGraphicFramePr>
            <p:nvPr/>
          </p:nvGraphicFramePr>
          <p:xfrm>
            <a:off x="141" y="2082"/>
            <a:ext cx="3847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3" name="Equation" r:id="rId5" imgW="3390840" imgH="558720" progId="Equation.3">
                    <p:embed/>
                  </p:oleObj>
                </mc:Choice>
                <mc:Fallback>
                  <p:oleObj name="Equation" r:id="rId5" imgW="3390840" imgH="558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2082"/>
                          <a:ext cx="3847" cy="6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382" name="Group 7"/>
            <p:cNvGrpSpPr>
              <a:grpSpLocks/>
            </p:cNvGrpSpPr>
            <p:nvPr/>
          </p:nvGrpSpPr>
          <p:grpSpPr bwMode="auto">
            <a:xfrm>
              <a:off x="3883" y="1493"/>
              <a:ext cx="1728" cy="448"/>
              <a:chOff x="3787" y="2697"/>
              <a:chExt cx="1728" cy="448"/>
            </a:xfrm>
          </p:grpSpPr>
          <p:grpSp>
            <p:nvGrpSpPr>
              <p:cNvPr id="15396" name="Group 8"/>
              <p:cNvGrpSpPr>
                <a:grpSpLocks/>
              </p:cNvGrpSpPr>
              <p:nvPr/>
            </p:nvGrpSpPr>
            <p:grpSpPr bwMode="auto">
              <a:xfrm>
                <a:off x="3787" y="3030"/>
                <a:ext cx="832" cy="115"/>
                <a:chOff x="641" y="1242"/>
                <a:chExt cx="4059" cy="2410"/>
              </a:xfrm>
            </p:grpSpPr>
            <p:sp>
              <p:nvSpPr>
                <p:cNvPr id="15405" name="Freeform 9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6" name="Freeform 10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97" name="Group 11"/>
              <p:cNvGrpSpPr>
                <a:grpSpLocks/>
              </p:cNvGrpSpPr>
              <p:nvPr/>
            </p:nvGrpSpPr>
            <p:grpSpPr bwMode="auto">
              <a:xfrm>
                <a:off x="3798" y="2697"/>
                <a:ext cx="832" cy="137"/>
                <a:chOff x="641" y="1242"/>
                <a:chExt cx="4059" cy="2410"/>
              </a:xfrm>
            </p:grpSpPr>
            <p:sp>
              <p:nvSpPr>
                <p:cNvPr id="15403" name="Freeform 12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4" name="Freeform 13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98" name="Group 14"/>
              <p:cNvGrpSpPr>
                <a:grpSpLocks/>
              </p:cNvGrpSpPr>
              <p:nvPr/>
            </p:nvGrpSpPr>
            <p:grpSpPr bwMode="auto">
              <a:xfrm>
                <a:off x="4570" y="2874"/>
                <a:ext cx="945" cy="118"/>
                <a:chOff x="2856" y="3084"/>
                <a:chExt cx="1218" cy="139"/>
              </a:xfrm>
            </p:grpSpPr>
            <p:grpSp>
              <p:nvGrpSpPr>
                <p:cNvPr id="15399" name="Group 15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15401" name="Freeform 16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2" name="Freeform 17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400" name="Freeform 18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383" name="Group 19"/>
            <p:cNvGrpSpPr>
              <a:grpSpLocks/>
            </p:cNvGrpSpPr>
            <p:nvPr/>
          </p:nvGrpSpPr>
          <p:grpSpPr bwMode="auto">
            <a:xfrm>
              <a:off x="3909" y="2182"/>
              <a:ext cx="1689" cy="386"/>
              <a:chOff x="3665" y="3717"/>
              <a:chExt cx="1689" cy="386"/>
            </a:xfrm>
          </p:grpSpPr>
          <p:grpSp>
            <p:nvGrpSpPr>
              <p:cNvPr id="15385" name="Group 20"/>
              <p:cNvGrpSpPr>
                <a:grpSpLocks/>
              </p:cNvGrpSpPr>
              <p:nvPr/>
            </p:nvGrpSpPr>
            <p:grpSpPr bwMode="auto">
              <a:xfrm>
                <a:off x="4522" y="3874"/>
                <a:ext cx="832" cy="115"/>
                <a:chOff x="641" y="1242"/>
                <a:chExt cx="4059" cy="2410"/>
              </a:xfrm>
            </p:grpSpPr>
            <p:sp>
              <p:nvSpPr>
                <p:cNvPr id="15394" name="Freeform 21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5" name="Freeform 22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99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6" name="Group 23"/>
              <p:cNvGrpSpPr>
                <a:grpSpLocks/>
              </p:cNvGrpSpPr>
              <p:nvPr/>
            </p:nvGrpSpPr>
            <p:grpSpPr bwMode="auto">
              <a:xfrm>
                <a:off x="3734" y="3966"/>
                <a:ext cx="832" cy="137"/>
                <a:chOff x="641" y="1242"/>
                <a:chExt cx="4059" cy="2410"/>
              </a:xfrm>
            </p:grpSpPr>
            <p:sp>
              <p:nvSpPr>
                <p:cNvPr id="15392" name="Freeform 24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3" name="Freeform 25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7" name="Group 26"/>
              <p:cNvGrpSpPr>
                <a:grpSpLocks/>
              </p:cNvGrpSpPr>
              <p:nvPr/>
            </p:nvGrpSpPr>
            <p:grpSpPr bwMode="auto">
              <a:xfrm>
                <a:off x="3665" y="3717"/>
                <a:ext cx="945" cy="118"/>
                <a:chOff x="2856" y="3084"/>
                <a:chExt cx="1218" cy="139"/>
              </a:xfrm>
            </p:grpSpPr>
            <p:grpSp>
              <p:nvGrpSpPr>
                <p:cNvPr id="15388" name="Group 27"/>
                <p:cNvGrpSpPr>
                  <a:grpSpLocks/>
                </p:cNvGrpSpPr>
                <p:nvPr/>
              </p:nvGrpSpPr>
              <p:grpSpPr bwMode="auto">
                <a:xfrm>
                  <a:off x="3189" y="3084"/>
                  <a:ext cx="885" cy="139"/>
                  <a:chOff x="641" y="1242"/>
                  <a:chExt cx="4059" cy="2410"/>
                </a:xfrm>
              </p:grpSpPr>
              <p:sp>
                <p:nvSpPr>
                  <p:cNvPr id="15390" name="Freeform 28"/>
                  <p:cNvSpPr>
                    <a:spLocks/>
                  </p:cNvSpPr>
                  <p:nvPr/>
                </p:nvSpPr>
                <p:spPr bwMode="auto">
                  <a:xfrm>
                    <a:off x="641" y="1242"/>
                    <a:ext cx="2649" cy="2410"/>
                  </a:xfrm>
                  <a:custGeom>
                    <a:avLst/>
                    <a:gdLst>
                      <a:gd name="T0" fmla="*/ 12 w 2649"/>
                      <a:gd name="T1" fmla="*/ 1130 h 2410"/>
                      <a:gd name="T2" fmla="*/ 72 w 2649"/>
                      <a:gd name="T3" fmla="*/ 833 h 2410"/>
                      <a:gd name="T4" fmla="*/ 134 w 2649"/>
                      <a:gd name="T5" fmla="*/ 558 h 2410"/>
                      <a:gd name="T6" fmla="*/ 195 w 2649"/>
                      <a:gd name="T7" fmla="*/ 326 h 2410"/>
                      <a:gd name="T8" fmla="*/ 255 w 2649"/>
                      <a:gd name="T9" fmla="*/ 149 h 2410"/>
                      <a:gd name="T10" fmla="*/ 315 w 2649"/>
                      <a:gd name="T11" fmla="*/ 36 h 2410"/>
                      <a:gd name="T12" fmla="*/ 375 w 2649"/>
                      <a:gd name="T13" fmla="*/ 0 h 2410"/>
                      <a:gd name="T14" fmla="*/ 435 w 2649"/>
                      <a:gd name="T15" fmla="*/ 36 h 2410"/>
                      <a:gd name="T16" fmla="*/ 497 w 2649"/>
                      <a:gd name="T17" fmla="*/ 149 h 2410"/>
                      <a:gd name="T18" fmla="*/ 557 w 2649"/>
                      <a:gd name="T19" fmla="*/ 326 h 2410"/>
                      <a:gd name="T20" fmla="*/ 618 w 2649"/>
                      <a:gd name="T21" fmla="*/ 558 h 2410"/>
                      <a:gd name="T22" fmla="*/ 678 w 2649"/>
                      <a:gd name="T23" fmla="*/ 833 h 2410"/>
                      <a:gd name="T24" fmla="*/ 738 w 2649"/>
                      <a:gd name="T25" fmla="*/ 1130 h 2410"/>
                      <a:gd name="T26" fmla="*/ 800 w 2649"/>
                      <a:gd name="T27" fmla="*/ 1431 h 2410"/>
                      <a:gd name="T28" fmla="*/ 860 w 2649"/>
                      <a:gd name="T29" fmla="*/ 1719 h 2410"/>
                      <a:gd name="T30" fmla="*/ 920 w 2649"/>
                      <a:gd name="T31" fmla="*/ 1973 h 2410"/>
                      <a:gd name="T32" fmla="*/ 981 w 2649"/>
                      <a:gd name="T33" fmla="*/ 2180 h 2410"/>
                      <a:gd name="T34" fmla="*/ 1041 w 2649"/>
                      <a:gd name="T35" fmla="*/ 2327 h 2410"/>
                      <a:gd name="T36" fmla="*/ 1101 w 2649"/>
                      <a:gd name="T37" fmla="*/ 2401 h 2410"/>
                      <a:gd name="T38" fmla="*/ 1163 w 2649"/>
                      <a:gd name="T39" fmla="*/ 2401 h 2410"/>
                      <a:gd name="T40" fmla="*/ 1223 w 2649"/>
                      <a:gd name="T41" fmla="*/ 2327 h 2410"/>
                      <a:gd name="T42" fmla="*/ 1283 w 2649"/>
                      <a:gd name="T43" fmla="*/ 2180 h 2410"/>
                      <a:gd name="T44" fmla="*/ 1344 w 2649"/>
                      <a:gd name="T45" fmla="*/ 1973 h 2410"/>
                      <a:gd name="T46" fmla="*/ 1404 w 2649"/>
                      <a:gd name="T47" fmla="*/ 1719 h 2410"/>
                      <a:gd name="T48" fmla="*/ 1464 w 2649"/>
                      <a:gd name="T49" fmla="*/ 1431 h 2410"/>
                      <a:gd name="T50" fmla="*/ 1526 w 2649"/>
                      <a:gd name="T51" fmla="*/ 1130 h 2410"/>
                      <a:gd name="T52" fmla="*/ 1586 w 2649"/>
                      <a:gd name="T53" fmla="*/ 833 h 2410"/>
                      <a:gd name="T54" fmla="*/ 1646 w 2649"/>
                      <a:gd name="T55" fmla="*/ 558 h 2410"/>
                      <a:gd name="T56" fmla="*/ 1707 w 2649"/>
                      <a:gd name="T57" fmla="*/ 326 h 2410"/>
                      <a:gd name="T58" fmla="*/ 1767 w 2649"/>
                      <a:gd name="T59" fmla="*/ 149 h 2410"/>
                      <a:gd name="T60" fmla="*/ 1829 w 2649"/>
                      <a:gd name="T61" fmla="*/ 36 h 2410"/>
                      <a:gd name="T62" fmla="*/ 1889 w 2649"/>
                      <a:gd name="T63" fmla="*/ 0 h 2410"/>
                      <a:gd name="T64" fmla="*/ 1949 w 2649"/>
                      <a:gd name="T65" fmla="*/ 36 h 2410"/>
                      <a:gd name="T66" fmla="*/ 2009 w 2649"/>
                      <a:gd name="T67" fmla="*/ 149 h 2410"/>
                      <a:gd name="T68" fmla="*/ 2070 w 2649"/>
                      <a:gd name="T69" fmla="*/ 326 h 2410"/>
                      <a:gd name="T70" fmla="*/ 2130 w 2649"/>
                      <a:gd name="T71" fmla="*/ 558 h 2410"/>
                      <a:gd name="T72" fmla="*/ 2192 w 2649"/>
                      <a:gd name="T73" fmla="*/ 833 h 2410"/>
                      <a:gd name="T74" fmla="*/ 2252 w 2649"/>
                      <a:gd name="T75" fmla="*/ 1130 h 2410"/>
                      <a:gd name="T76" fmla="*/ 2312 w 2649"/>
                      <a:gd name="T77" fmla="*/ 1431 h 2410"/>
                      <a:gd name="T78" fmla="*/ 2372 w 2649"/>
                      <a:gd name="T79" fmla="*/ 1719 h 2410"/>
                      <a:gd name="T80" fmla="*/ 2432 w 2649"/>
                      <a:gd name="T81" fmla="*/ 1973 h 2410"/>
                      <a:gd name="T82" fmla="*/ 2495 w 2649"/>
                      <a:gd name="T83" fmla="*/ 2180 h 2410"/>
                      <a:gd name="T84" fmla="*/ 2555 w 2649"/>
                      <a:gd name="T85" fmla="*/ 2327 h 2410"/>
                      <a:gd name="T86" fmla="*/ 2615 w 2649"/>
                      <a:gd name="T87" fmla="*/ 2401 h 241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2649"/>
                      <a:gd name="T133" fmla="*/ 0 h 2410"/>
                      <a:gd name="T134" fmla="*/ 2649 w 2649"/>
                      <a:gd name="T135" fmla="*/ 2410 h 2410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2649" h="2410">
                        <a:moveTo>
                          <a:pt x="0" y="1198"/>
                        </a:moveTo>
                        <a:lnTo>
                          <a:pt x="12" y="1130"/>
                        </a:lnTo>
                        <a:lnTo>
                          <a:pt x="43" y="979"/>
                        </a:lnTo>
                        <a:lnTo>
                          <a:pt x="72" y="833"/>
                        </a:lnTo>
                        <a:lnTo>
                          <a:pt x="103" y="691"/>
                        </a:lnTo>
                        <a:lnTo>
                          <a:pt x="134" y="558"/>
                        </a:lnTo>
                        <a:lnTo>
                          <a:pt x="163" y="437"/>
                        </a:lnTo>
                        <a:lnTo>
                          <a:pt x="195" y="326"/>
                        </a:lnTo>
                        <a:lnTo>
                          <a:pt x="224" y="230"/>
                        </a:lnTo>
                        <a:lnTo>
                          <a:pt x="255" y="149"/>
                        </a:lnTo>
                        <a:lnTo>
                          <a:pt x="284" y="83"/>
                        </a:lnTo>
                        <a:lnTo>
                          <a:pt x="315" y="36"/>
                        </a:lnTo>
                        <a:lnTo>
                          <a:pt x="346" y="9"/>
                        </a:lnTo>
                        <a:lnTo>
                          <a:pt x="375" y="0"/>
                        </a:lnTo>
                        <a:lnTo>
                          <a:pt x="406" y="9"/>
                        </a:lnTo>
                        <a:lnTo>
                          <a:pt x="435" y="36"/>
                        </a:lnTo>
                        <a:lnTo>
                          <a:pt x="466" y="83"/>
                        </a:lnTo>
                        <a:lnTo>
                          <a:pt x="497" y="149"/>
                        </a:lnTo>
                        <a:lnTo>
                          <a:pt x="526" y="230"/>
                        </a:lnTo>
                        <a:lnTo>
                          <a:pt x="557" y="326"/>
                        </a:lnTo>
                        <a:lnTo>
                          <a:pt x="587" y="437"/>
                        </a:lnTo>
                        <a:lnTo>
                          <a:pt x="618" y="558"/>
                        </a:lnTo>
                        <a:lnTo>
                          <a:pt x="649" y="691"/>
                        </a:lnTo>
                        <a:lnTo>
                          <a:pt x="678" y="833"/>
                        </a:lnTo>
                        <a:lnTo>
                          <a:pt x="709" y="979"/>
                        </a:lnTo>
                        <a:lnTo>
                          <a:pt x="738" y="1130"/>
                        </a:lnTo>
                        <a:lnTo>
                          <a:pt x="769" y="1280"/>
                        </a:lnTo>
                        <a:lnTo>
                          <a:pt x="800" y="1431"/>
                        </a:lnTo>
                        <a:lnTo>
                          <a:pt x="829" y="1577"/>
                        </a:lnTo>
                        <a:lnTo>
                          <a:pt x="860" y="1719"/>
                        </a:lnTo>
                        <a:lnTo>
                          <a:pt x="889" y="1852"/>
                        </a:lnTo>
                        <a:lnTo>
                          <a:pt x="920" y="1973"/>
                        </a:lnTo>
                        <a:lnTo>
                          <a:pt x="950" y="2084"/>
                        </a:lnTo>
                        <a:lnTo>
                          <a:pt x="981" y="2180"/>
                        </a:lnTo>
                        <a:lnTo>
                          <a:pt x="1012" y="2261"/>
                        </a:lnTo>
                        <a:lnTo>
                          <a:pt x="1041" y="2327"/>
                        </a:lnTo>
                        <a:lnTo>
                          <a:pt x="1072" y="2374"/>
                        </a:lnTo>
                        <a:lnTo>
                          <a:pt x="1101" y="2401"/>
                        </a:lnTo>
                        <a:lnTo>
                          <a:pt x="1132" y="2410"/>
                        </a:lnTo>
                        <a:lnTo>
                          <a:pt x="1163" y="2401"/>
                        </a:lnTo>
                        <a:lnTo>
                          <a:pt x="1192" y="2374"/>
                        </a:lnTo>
                        <a:lnTo>
                          <a:pt x="1223" y="2327"/>
                        </a:lnTo>
                        <a:lnTo>
                          <a:pt x="1252" y="2261"/>
                        </a:lnTo>
                        <a:lnTo>
                          <a:pt x="1283" y="2180"/>
                        </a:lnTo>
                        <a:lnTo>
                          <a:pt x="1314" y="2084"/>
                        </a:lnTo>
                        <a:lnTo>
                          <a:pt x="1344" y="1973"/>
                        </a:lnTo>
                        <a:lnTo>
                          <a:pt x="1375" y="1852"/>
                        </a:lnTo>
                        <a:lnTo>
                          <a:pt x="1404" y="1719"/>
                        </a:lnTo>
                        <a:lnTo>
                          <a:pt x="1435" y="1577"/>
                        </a:lnTo>
                        <a:lnTo>
                          <a:pt x="1464" y="1431"/>
                        </a:lnTo>
                        <a:lnTo>
                          <a:pt x="1495" y="1280"/>
                        </a:lnTo>
                        <a:lnTo>
                          <a:pt x="1526" y="1130"/>
                        </a:lnTo>
                        <a:lnTo>
                          <a:pt x="1555" y="979"/>
                        </a:lnTo>
                        <a:lnTo>
                          <a:pt x="1586" y="833"/>
                        </a:lnTo>
                        <a:lnTo>
                          <a:pt x="1615" y="691"/>
                        </a:lnTo>
                        <a:lnTo>
                          <a:pt x="1646" y="558"/>
                        </a:lnTo>
                        <a:lnTo>
                          <a:pt x="1677" y="437"/>
                        </a:lnTo>
                        <a:lnTo>
                          <a:pt x="1707" y="326"/>
                        </a:lnTo>
                        <a:lnTo>
                          <a:pt x="1738" y="230"/>
                        </a:lnTo>
                        <a:lnTo>
                          <a:pt x="1767" y="149"/>
                        </a:lnTo>
                        <a:lnTo>
                          <a:pt x="1798" y="83"/>
                        </a:lnTo>
                        <a:lnTo>
                          <a:pt x="1829" y="36"/>
                        </a:lnTo>
                        <a:lnTo>
                          <a:pt x="1858" y="9"/>
                        </a:lnTo>
                        <a:lnTo>
                          <a:pt x="1889" y="0"/>
                        </a:lnTo>
                        <a:lnTo>
                          <a:pt x="1918" y="9"/>
                        </a:lnTo>
                        <a:lnTo>
                          <a:pt x="1949" y="36"/>
                        </a:lnTo>
                        <a:lnTo>
                          <a:pt x="1980" y="83"/>
                        </a:lnTo>
                        <a:lnTo>
                          <a:pt x="2009" y="149"/>
                        </a:lnTo>
                        <a:lnTo>
                          <a:pt x="2040" y="230"/>
                        </a:lnTo>
                        <a:lnTo>
                          <a:pt x="2070" y="326"/>
                        </a:lnTo>
                        <a:lnTo>
                          <a:pt x="2101" y="437"/>
                        </a:lnTo>
                        <a:lnTo>
                          <a:pt x="2130" y="558"/>
                        </a:lnTo>
                        <a:lnTo>
                          <a:pt x="2161" y="691"/>
                        </a:lnTo>
                        <a:lnTo>
                          <a:pt x="2192" y="833"/>
                        </a:lnTo>
                        <a:lnTo>
                          <a:pt x="2221" y="979"/>
                        </a:lnTo>
                        <a:lnTo>
                          <a:pt x="2252" y="1130"/>
                        </a:lnTo>
                        <a:lnTo>
                          <a:pt x="2281" y="1280"/>
                        </a:lnTo>
                        <a:lnTo>
                          <a:pt x="2312" y="1431"/>
                        </a:lnTo>
                        <a:lnTo>
                          <a:pt x="2343" y="1577"/>
                        </a:lnTo>
                        <a:lnTo>
                          <a:pt x="2372" y="1719"/>
                        </a:lnTo>
                        <a:lnTo>
                          <a:pt x="2403" y="1852"/>
                        </a:lnTo>
                        <a:lnTo>
                          <a:pt x="2432" y="1973"/>
                        </a:lnTo>
                        <a:lnTo>
                          <a:pt x="2464" y="2084"/>
                        </a:lnTo>
                        <a:lnTo>
                          <a:pt x="2495" y="2180"/>
                        </a:lnTo>
                        <a:lnTo>
                          <a:pt x="2524" y="2261"/>
                        </a:lnTo>
                        <a:lnTo>
                          <a:pt x="2555" y="2327"/>
                        </a:lnTo>
                        <a:lnTo>
                          <a:pt x="2584" y="2374"/>
                        </a:lnTo>
                        <a:lnTo>
                          <a:pt x="2615" y="2401"/>
                        </a:lnTo>
                        <a:lnTo>
                          <a:pt x="2649" y="2408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1" name="Freeform 29"/>
                  <p:cNvSpPr>
                    <a:spLocks/>
                  </p:cNvSpPr>
                  <p:nvPr/>
                </p:nvSpPr>
                <p:spPr bwMode="auto">
                  <a:xfrm>
                    <a:off x="3287" y="2440"/>
                    <a:ext cx="1413" cy="1212"/>
                  </a:xfrm>
                  <a:custGeom>
                    <a:avLst/>
                    <a:gdLst>
                      <a:gd name="T0" fmla="*/ 0 w 1413"/>
                      <a:gd name="T1" fmla="*/ 1212 h 1212"/>
                      <a:gd name="T2" fmla="*/ 20 w 1413"/>
                      <a:gd name="T3" fmla="*/ 1208 h 1212"/>
                      <a:gd name="T4" fmla="*/ 41 w 1413"/>
                      <a:gd name="T5" fmla="*/ 1194 h 1212"/>
                      <a:gd name="T6" fmla="*/ 60 w 1413"/>
                      <a:gd name="T7" fmla="*/ 1170 h 1212"/>
                      <a:gd name="T8" fmla="*/ 81 w 1413"/>
                      <a:gd name="T9" fmla="*/ 1138 h 1212"/>
                      <a:gd name="T10" fmla="*/ 101 w 1413"/>
                      <a:gd name="T11" fmla="*/ 1097 h 1212"/>
                      <a:gd name="T12" fmla="*/ 122 w 1413"/>
                      <a:gd name="T13" fmla="*/ 1049 h 1212"/>
                      <a:gd name="T14" fmla="*/ 143 w 1413"/>
                      <a:gd name="T15" fmla="*/ 994 h 1212"/>
                      <a:gd name="T16" fmla="*/ 162 w 1413"/>
                      <a:gd name="T17" fmla="*/ 933 h 1212"/>
                      <a:gd name="T18" fmla="*/ 183 w 1413"/>
                      <a:gd name="T19" fmla="*/ 867 h 1212"/>
                      <a:gd name="T20" fmla="*/ 203 w 1413"/>
                      <a:gd name="T21" fmla="*/ 796 h 1212"/>
                      <a:gd name="T22" fmla="*/ 224 w 1413"/>
                      <a:gd name="T23" fmla="*/ 723 h 1212"/>
                      <a:gd name="T24" fmla="*/ 245 w 1413"/>
                      <a:gd name="T25" fmla="*/ 648 h 1212"/>
                      <a:gd name="T26" fmla="*/ 264 w 1413"/>
                      <a:gd name="T27" fmla="*/ 572 h 1212"/>
                      <a:gd name="T28" fmla="*/ 285 w 1413"/>
                      <a:gd name="T29" fmla="*/ 497 h 1212"/>
                      <a:gd name="T30" fmla="*/ 305 w 1413"/>
                      <a:gd name="T31" fmla="*/ 424 h 1212"/>
                      <a:gd name="T32" fmla="*/ 326 w 1413"/>
                      <a:gd name="T33" fmla="*/ 353 h 1212"/>
                      <a:gd name="T34" fmla="*/ 347 w 1413"/>
                      <a:gd name="T35" fmla="*/ 287 h 1212"/>
                      <a:gd name="T36" fmla="*/ 366 w 1413"/>
                      <a:gd name="T37" fmla="*/ 226 h 1212"/>
                      <a:gd name="T38" fmla="*/ 387 w 1413"/>
                      <a:gd name="T39" fmla="*/ 171 h 1212"/>
                      <a:gd name="T40" fmla="*/ 407 w 1413"/>
                      <a:gd name="T41" fmla="*/ 123 h 1212"/>
                      <a:gd name="T42" fmla="*/ 428 w 1413"/>
                      <a:gd name="T43" fmla="*/ 82 h 1212"/>
                      <a:gd name="T44" fmla="*/ 447 w 1413"/>
                      <a:gd name="T45" fmla="*/ 50 h 1212"/>
                      <a:gd name="T46" fmla="*/ 468 w 1413"/>
                      <a:gd name="T47" fmla="*/ 26 h 1212"/>
                      <a:gd name="T48" fmla="*/ 489 w 1413"/>
                      <a:gd name="T49" fmla="*/ 12 h 1212"/>
                      <a:gd name="T50" fmla="*/ 544 w 1413"/>
                      <a:gd name="T51" fmla="*/ 0 h 1212"/>
                      <a:gd name="T52" fmla="*/ 1413 w 1413"/>
                      <a:gd name="T53" fmla="*/ 0 h 121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13"/>
                      <a:gd name="T82" fmla="*/ 0 h 1212"/>
                      <a:gd name="T83" fmla="*/ 1413 w 1413"/>
                      <a:gd name="T84" fmla="*/ 1212 h 121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13" h="1212">
                        <a:moveTo>
                          <a:pt x="0" y="1212"/>
                        </a:moveTo>
                        <a:lnTo>
                          <a:pt x="20" y="1208"/>
                        </a:lnTo>
                        <a:lnTo>
                          <a:pt x="41" y="1194"/>
                        </a:lnTo>
                        <a:lnTo>
                          <a:pt x="60" y="1170"/>
                        </a:lnTo>
                        <a:lnTo>
                          <a:pt x="81" y="1138"/>
                        </a:lnTo>
                        <a:lnTo>
                          <a:pt x="101" y="1097"/>
                        </a:lnTo>
                        <a:lnTo>
                          <a:pt x="122" y="1049"/>
                        </a:lnTo>
                        <a:lnTo>
                          <a:pt x="143" y="994"/>
                        </a:lnTo>
                        <a:lnTo>
                          <a:pt x="162" y="933"/>
                        </a:lnTo>
                        <a:lnTo>
                          <a:pt x="183" y="867"/>
                        </a:lnTo>
                        <a:lnTo>
                          <a:pt x="203" y="796"/>
                        </a:lnTo>
                        <a:lnTo>
                          <a:pt x="224" y="723"/>
                        </a:lnTo>
                        <a:lnTo>
                          <a:pt x="245" y="648"/>
                        </a:lnTo>
                        <a:lnTo>
                          <a:pt x="264" y="572"/>
                        </a:lnTo>
                        <a:lnTo>
                          <a:pt x="285" y="497"/>
                        </a:lnTo>
                        <a:lnTo>
                          <a:pt x="305" y="424"/>
                        </a:lnTo>
                        <a:lnTo>
                          <a:pt x="326" y="353"/>
                        </a:lnTo>
                        <a:lnTo>
                          <a:pt x="347" y="287"/>
                        </a:lnTo>
                        <a:lnTo>
                          <a:pt x="366" y="226"/>
                        </a:lnTo>
                        <a:lnTo>
                          <a:pt x="387" y="171"/>
                        </a:lnTo>
                        <a:lnTo>
                          <a:pt x="407" y="123"/>
                        </a:lnTo>
                        <a:lnTo>
                          <a:pt x="428" y="82"/>
                        </a:lnTo>
                        <a:lnTo>
                          <a:pt x="447" y="50"/>
                        </a:lnTo>
                        <a:lnTo>
                          <a:pt x="468" y="26"/>
                        </a:lnTo>
                        <a:lnTo>
                          <a:pt x="489" y="12"/>
                        </a:lnTo>
                        <a:lnTo>
                          <a:pt x="544" y="0"/>
                        </a:lnTo>
                        <a:lnTo>
                          <a:pt x="1413" y="0"/>
                        </a:lnTo>
                      </a:path>
                    </a:pathLst>
                  </a:custGeom>
                  <a:noFill/>
                  <a:ln w="57150">
                    <a:solidFill>
                      <a:srgbClr val="3366FF"/>
                    </a:solidFill>
                    <a:round/>
                    <a:headEnd/>
                    <a:tailEnd type="triangl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389" name="Freeform 30"/>
                <p:cNvSpPr>
                  <a:spLocks/>
                </p:cNvSpPr>
                <p:nvPr/>
              </p:nvSpPr>
              <p:spPr bwMode="auto">
                <a:xfrm>
                  <a:off x="2856" y="3084"/>
                  <a:ext cx="578" cy="139"/>
                </a:xfrm>
                <a:custGeom>
                  <a:avLst/>
                  <a:gdLst>
                    <a:gd name="T0" fmla="*/ 0 w 2649"/>
                    <a:gd name="T1" fmla="*/ 0 h 2410"/>
                    <a:gd name="T2" fmla="*/ 0 w 2649"/>
                    <a:gd name="T3" fmla="*/ 0 h 2410"/>
                    <a:gd name="T4" fmla="*/ 0 w 2649"/>
                    <a:gd name="T5" fmla="*/ 0 h 2410"/>
                    <a:gd name="T6" fmla="*/ 0 w 2649"/>
                    <a:gd name="T7" fmla="*/ 0 h 2410"/>
                    <a:gd name="T8" fmla="*/ 0 w 2649"/>
                    <a:gd name="T9" fmla="*/ 0 h 2410"/>
                    <a:gd name="T10" fmla="*/ 0 w 2649"/>
                    <a:gd name="T11" fmla="*/ 0 h 2410"/>
                    <a:gd name="T12" fmla="*/ 0 w 2649"/>
                    <a:gd name="T13" fmla="*/ 0 h 2410"/>
                    <a:gd name="T14" fmla="*/ 0 w 2649"/>
                    <a:gd name="T15" fmla="*/ 0 h 2410"/>
                    <a:gd name="T16" fmla="*/ 0 w 2649"/>
                    <a:gd name="T17" fmla="*/ 0 h 2410"/>
                    <a:gd name="T18" fmla="*/ 0 w 2649"/>
                    <a:gd name="T19" fmla="*/ 0 h 2410"/>
                    <a:gd name="T20" fmla="*/ 0 w 2649"/>
                    <a:gd name="T21" fmla="*/ 0 h 2410"/>
                    <a:gd name="T22" fmla="*/ 0 w 2649"/>
                    <a:gd name="T23" fmla="*/ 0 h 2410"/>
                    <a:gd name="T24" fmla="*/ 0 w 2649"/>
                    <a:gd name="T25" fmla="*/ 0 h 2410"/>
                    <a:gd name="T26" fmla="*/ 0 w 2649"/>
                    <a:gd name="T27" fmla="*/ 0 h 2410"/>
                    <a:gd name="T28" fmla="*/ 0 w 2649"/>
                    <a:gd name="T29" fmla="*/ 0 h 2410"/>
                    <a:gd name="T30" fmla="*/ 0 w 2649"/>
                    <a:gd name="T31" fmla="*/ 0 h 2410"/>
                    <a:gd name="T32" fmla="*/ 0 w 2649"/>
                    <a:gd name="T33" fmla="*/ 0 h 2410"/>
                    <a:gd name="T34" fmla="*/ 0 w 2649"/>
                    <a:gd name="T35" fmla="*/ 0 h 2410"/>
                    <a:gd name="T36" fmla="*/ 0 w 2649"/>
                    <a:gd name="T37" fmla="*/ 0 h 2410"/>
                    <a:gd name="T38" fmla="*/ 0 w 2649"/>
                    <a:gd name="T39" fmla="*/ 0 h 2410"/>
                    <a:gd name="T40" fmla="*/ 0 w 2649"/>
                    <a:gd name="T41" fmla="*/ 0 h 2410"/>
                    <a:gd name="T42" fmla="*/ 0 w 2649"/>
                    <a:gd name="T43" fmla="*/ 0 h 2410"/>
                    <a:gd name="T44" fmla="*/ 0 w 2649"/>
                    <a:gd name="T45" fmla="*/ 0 h 2410"/>
                    <a:gd name="T46" fmla="*/ 0 w 2649"/>
                    <a:gd name="T47" fmla="*/ 0 h 2410"/>
                    <a:gd name="T48" fmla="*/ 0 w 2649"/>
                    <a:gd name="T49" fmla="*/ 0 h 2410"/>
                    <a:gd name="T50" fmla="*/ 0 w 2649"/>
                    <a:gd name="T51" fmla="*/ 0 h 2410"/>
                    <a:gd name="T52" fmla="*/ 0 w 2649"/>
                    <a:gd name="T53" fmla="*/ 0 h 2410"/>
                    <a:gd name="T54" fmla="*/ 0 w 2649"/>
                    <a:gd name="T55" fmla="*/ 0 h 2410"/>
                    <a:gd name="T56" fmla="*/ 0 w 2649"/>
                    <a:gd name="T57" fmla="*/ 0 h 2410"/>
                    <a:gd name="T58" fmla="*/ 0 w 2649"/>
                    <a:gd name="T59" fmla="*/ 0 h 2410"/>
                    <a:gd name="T60" fmla="*/ 0 w 2649"/>
                    <a:gd name="T61" fmla="*/ 0 h 2410"/>
                    <a:gd name="T62" fmla="*/ 0 w 2649"/>
                    <a:gd name="T63" fmla="*/ 0 h 2410"/>
                    <a:gd name="T64" fmla="*/ 0 w 2649"/>
                    <a:gd name="T65" fmla="*/ 0 h 2410"/>
                    <a:gd name="T66" fmla="*/ 0 w 2649"/>
                    <a:gd name="T67" fmla="*/ 0 h 2410"/>
                    <a:gd name="T68" fmla="*/ 0 w 2649"/>
                    <a:gd name="T69" fmla="*/ 0 h 2410"/>
                    <a:gd name="T70" fmla="*/ 0 w 2649"/>
                    <a:gd name="T71" fmla="*/ 0 h 2410"/>
                    <a:gd name="T72" fmla="*/ 0 w 2649"/>
                    <a:gd name="T73" fmla="*/ 0 h 2410"/>
                    <a:gd name="T74" fmla="*/ 0 w 2649"/>
                    <a:gd name="T75" fmla="*/ 0 h 2410"/>
                    <a:gd name="T76" fmla="*/ 0 w 2649"/>
                    <a:gd name="T77" fmla="*/ 0 h 2410"/>
                    <a:gd name="T78" fmla="*/ 0 w 2649"/>
                    <a:gd name="T79" fmla="*/ 0 h 2410"/>
                    <a:gd name="T80" fmla="*/ 0 w 2649"/>
                    <a:gd name="T81" fmla="*/ 0 h 2410"/>
                    <a:gd name="T82" fmla="*/ 0 w 2649"/>
                    <a:gd name="T83" fmla="*/ 0 h 2410"/>
                    <a:gd name="T84" fmla="*/ 0 w 2649"/>
                    <a:gd name="T85" fmla="*/ 0 h 2410"/>
                    <a:gd name="T86" fmla="*/ 0 w 2649"/>
                    <a:gd name="T87" fmla="*/ 0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4" name="Text Box 31"/>
            <p:cNvSpPr txBox="1">
              <a:spLocks noChangeArrowheads="1"/>
            </p:cNvSpPr>
            <p:nvPr/>
          </p:nvSpPr>
          <p:spPr bwMode="auto">
            <a:xfrm>
              <a:off x="209" y="117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Also</a:t>
              </a:r>
            </a:p>
          </p:txBody>
        </p:sp>
      </p:grpSp>
      <p:graphicFrame>
        <p:nvGraphicFramePr>
          <p:cNvPr id="15362" name="Object 14"/>
          <p:cNvGraphicFramePr>
            <a:graphicFrameLocks noChangeAspect="1"/>
          </p:cNvGraphicFramePr>
          <p:nvPr/>
        </p:nvGraphicFramePr>
        <p:xfrm>
          <a:off x="139700" y="279400"/>
          <a:ext cx="5849938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7" imgW="3390840" imgH="558720" progId="Equation.3">
                  <p:embed/>
                </p:oleObj>
              </mc:Choice>
              <mc:Fallback>
                <p:oleObj name="Equation" r:id="rId7" imgW="339084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279400"/>
                        <a:ext cx="5849938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6083300" y="519113"/>
            <a:ext cx="2754313" cy="666750"/>
            <a:chOff x="3866" y="3483"/>
            <a:chExt cx="1735" cy="420"/>
          </a:xfrm>
        </p:grpSpPr>
        <p:grpSp>
          <p:nvGrpSpPr>
            <p:cNvPr id="15371" name="Group 34"/>
            <p:cNvGrpSpPr>
              <a:grpSpLocks/>
            </p:cNvGrpSpPr>
            <p:nvPr/>
          </p:nvGrpSpPr>
          <p:grpSpPr bwMode="auto">
            <a:xfrm>
              <a:off x="4778" y="3638"/>
              <a:ext cx="823" cy="116"/>
              <a:chOff x="641" y="1242"/>
              <a:chExt cx="4015" cy="2439"/>
            </a:xfrm>
          </p:grpSpPr>
          <p:sp>
            <p:nvSpPr>
              <p:cNvPr id="15380" name="Freeform 35"/>
              <p:cNvSpPr>
                <a:spLocks/>
              </p:cNvSpPr>
              <p:nvPr/>
            </p:nvSpPr>
            <p:spPr bwMode="auto">
              <a:xfrm>
                <a:off x="641" y="1242"/>
                <a:ext cx="2649" cy="2410"/>
              </a:xfrm>
              <a:custGeom>
                <a:avLst/>
                <a:gdLst>
                  <a:gd name="T0" fmla="*/ 12 w 2649"/>
                  <a:gd name="T1" fmla="*/ 1130 h 2410"/>
                  <a:gd name="T2" fmla="*/ 72 w 2649"/>
                  <a:gd name="T3" fmla="*/ 833 h 2410"/>
                  <a:gd name="T4" fmla="*/ 134 w 2649"/>
                  <a:gd name="T5" fmla="*/ 558 h 2410"/>
                  <a:gd name="T6" fmla="*/ 195 w 2649"/>
                  <a:gd name="T7" fmla="*/ 326 h 2410"/>
                  <a:gd name="T8" fmla="*/ 255 w 2649"/>
                  <a:gd name="T9" fmla="*/ 149 h 2410"/>
                  <a:gd name="T10" fmla="*/ 315 w 2649"/>
                  <a:gd name="T11" fmla="*/ 36 h 2410"/>
                  <a:gd name="T12" fmla="*/ 375 w 2649"/>
                  <a:gd name="T13" fmla="*/ 0 h 2410"/>
                  <a:gd name="T14" fmla="*/ 435 w 2649"/>
                  <a:gd name="T15" fmla="*/ 36 h 2410"/>
                  <a:gd name="T16" fmla="*/ 497 w 2649"/>
                  <a:gd name="T17" fmla="*/ 149 h 2410"/>
                  <a:gd name="T18" fmla="*/ 557 w 2649"/>
                  <a:gd name="T19" fmla="*/ 326 h 2410"/>
                  <a:gd name="T20" fmla="*/ 618 w 2649"/>
                  <a:gd name="T21" fmla="*/ 558 h 2410"/>
                  <a:gd name="T22" fmla="*/ 678 w 2649"/>
                  <a:gd name="T23" fmla="*/ 833 h 2410"/>
                  <a:gd name="T24" fmla="*/ 738 w 2649"/>
                  <a:gd name="T25" fmla="*/ 1130 h 2410"/>
                  <a:gd name="T26" fmla="*/ 800 w 2649"/>
                  <a:gd name="T27" fmla="*/ 1431 h 2410"/>
                  <a:gd name="T28" fmla="*/ 860 w 2649"/>
                  <a:gd name="T29" fmla="*/ 1719 h 2410"/>
                  <a:gd name="T30" fmla="*/ 920 w 2649"/>
                  <a:gd name="T31" fmla="*/ 1973 h 2410"/>
                  <a:gd name="T32" fmla="*/ 981 w 2649"/>
                  <a:gd name="T33" fmla="*/ 2180 h 2410"/>
                  <a:gd name="T34" fmla="*/ 1041 w 2649"/>
                  <a:gd name="T35" fmla="*/ 2327 h 2410"/>
                  <a:gd name="T36" fmla="*/ 1101 w 2649"/>
                  <a:gd name="T37" fmla="*/ 2401 h 2410"/>
                  <a:gd name="T38" fmla="*/ 1163 w 2649"/>
                  <a:gd name="T39" fmla="*/ 2401 h 2410"/>
                  <a:gd name="T40" fmla="*/ 1223 w 2649"/>
                  <a:gd name="T41" fmla="*/ 2327 h 2410"/>
                  <a:gd name="T42" fmla="*/ 1283 w 2649"/>
                  <a:gd name="T43" fmla="*/ 2180 h 2410"/>
                  <a:gd name="T44" fmla="*/ 1344 w 2649"/>
                  <a:gd name="T45" fmla="*/ 1973 h 2410"/>
                  <a:gd name="T46" fmla="*/ 1404 w 2649"/>
                  <a:gd name="T47" fmla="*/ 1719 h 2410"/>
                  <a:gd name="T48" fmla="*/ 1464 w 2649"/>
                  <a:gd name="T49" fmla="*/ 1431 h 2410"/>
                  <a:gd name="T50" fmla="*/ 1526 w 2649"/>
                  <a:gd name="T51" fmla="*/ 1130 h 2410"/>
                  <a:gd name="T52" fmla="*/ 1586 w 2649"/>
                  <a:gd name="T53" fmla="*/ 833 h 2410"/>
                  <a:gd name="T54" fmla="*/ 1646 w 2649"/>
                  <a:gd name="T55" fmla="*/ 558 h 2410"/>
                  <a:gd name="T56" fmla="*/ 1707 w 2649"/>
                  <a:gd name="T57" fmla="*/ 326 h 2410"/>
                  <a:gd name="T58" fmla="*/ 1767 w 2649"/>
                  <a:gd name="T59" fmla="*/ 149 h 2410"/>
                  <a:gd name="T60" fmla="*/ 1829 w 2649"/>
                  <a:gd name="T61" fmla="*/ 36 h 2410"/>
                  <a:gd name="T62" fmla="*/ 1889 w 2649"/>
                  <a:gd name="T63" fmla="*/ 0 h 2410"/>
                  <a:gd name="T64" fmla="*/ 1949 w 2649"/>
                  <a:gd name="T65" fmla="*/ 36 h 2410"/>
                  <a:gd name="T66" fmla="*/ 2009 w 2649"/>
                  <a:gd name="T67" fmla="*/ 149 h 2410"/>
                  <a:gd name="T68" fmla="*/ 2070 w 2649"/>
                  <a:gd name="T69" fmla="*/ 326 h 2410"/>
                  <a:gd name="T70" fmla="*/ 2130 w 2649"/>
                  <a:gd name="T71" fmla="*/ 558 h 2410"/>
                  <a:gd name="T72" fmla="*/ 2192 w 2649"/>
                  <a:gd name="T73" fmla="*/ 833 h 2410"/>
                  <a:gd name="T74" fmla="*/ 2252 w 2649"/>
                  <a:gd name="T75" fmla="*/ 1130 h 2410"/>
                  <a:gd name="T76" fmla="*/ 2312 w 2649"/>
                  <a:gd name="T77" fmla="*/ 1431 h 2410"/>
                  <a:gd name="T78" fmla="*/ 2372 w 2649"/>
                  <a:gd name="T79" fmla="*/ 1719 h 2410"/>
                  <a:gd name="T80" fmla="*/ 2432 w 2649"/>
                  <a:gd name="T81" fmla="*/ 1973 h 2410"/>
                  <a:gd name="T82" fmla="*/ 2495 w 2649"/>
                  <a:gd name="T83" fmla="*/ 2180 h 2410"/>
                  <a:gd name="T84" fmla="*/ 2555 w 2649"/>
                  <a:gd name="T85" fmla="*/ 2327 h 2410"/>
                  <a:gd name="T86" fmla="*/ 2615 w 2649"/>
                  <a:gd name="T87" fmla="*/ 240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36"/>
              <p:cNvSpPr>
                <a:spLocks/>
              </p:cNvSpPr>
              <p:nvPr/>
            </p:nvSpPr>
            <p:spPr bwMode="auto">
              <a:xfrm>
                <a:off x="3243" y="2467"/>
                <a:ext cx="1413" cy="1214"/>
              </a:xfrm>
              <a:custGeom>
                <a:avLst/>
                <a:gdLst>
                  <a:gd name="T0" fmla="*/ 0 w 1413"/>
                  <a:gd name="T1" fmla="*/ 1228 h 1212"/>
                  <a:gd name="T2" fmla="*/ 20 w 1413"/>
                  <a:gd name="T3" fmla="*/ 1224 h 1212"/>
                  <a:gd name="T4" fmla="*/ 41 w 1413"/>
                  <a:gd name="T5" fmla="*/ 1210 h 1212"/>
                  <a:gd name="T6" fmla="*/ 60 w 1413"/>
                  <a:gd name="T7" fmla="*/ 1186 h 1212"/>
                  <a:gd name="T8" fmla="*/ 81 w 1413"/>
                  <a:gd name="T9" fmla="*/ 1154 h 1212"/>
                  <a:gd name="T10" fmla="*/ 101 w 1413"/>
                  <a:gd name="T11" fmla="*/ 1113 h 1212"/>
                  <a:gd name="T12" fmla="*/ 122 w 1413"/>
                  <a:gd name="T13" fmla="*/ 1065 h 1212"/>
                  <a:gd name="T14" fmla="*/ 143 w 1413"/>
                  <a:gd name="T15" fmla="*/ 1010 h 1212"/>
                  <a:gd name="T16" fmla="*/ 162 w 1413"/>
                  <a:gd name="T17" fmla="*/ 949 h 1212"/>
                  <a:gd name="T18" fmla="*/ 183 w 1413"/>
                  <a:gd name="T19" fmla="*/ 875 h 1212"/>
                  <a:gd name="T20" fmla="*/ 203 w 1413"/>
                  <a:gd name="T21" fmla="*/ 804 h 1212"/>
                  <a:gd name="T22" fmla="*/ 224 w 1413"/>
                  <a:gd name="T23" fmla="*/ 731 h 1212"/>
                  <a:gd name="T24" fmla="*/ 245 w 1413"/>
                  <a:gd name="T25" fmla="*/ 656 h 1212"/>
                  <a:gd name="T26" fmla="*/ 264 w 1413"/>
                  <a:gd name="T27" fmla="*/ 580 h 1212"/>
                  <a:gd name="T28" fmla="*/ 285 w 1413"/>
                  <a:gd name="T29" fmla="*/ 505 h 1212"/>
                  <a:gd name="T30" fmla="*/ 305 w 1413"/>
                  <a:gd name="T31" fmla="*/ 432 h 1212"/>
                  <a:gd name="T32" fmla="*/ 326 w 1413"/>
                  <a:gd name="T33" fmla="*/ 361 h 1212"/>
                  <a:gd name="T34" fmla="*/ 347 w 1413"/>
                  <a:gd name="T35" fmla="*/ 287 h 1212"/>
                  <a:gd name="T36" fmla="*/ 366 w 1413"/>
                  <a:gd name="T37" fmla="*/ 226 h 1212"/>
                  <a:gd name="T38" fmla="*/ 387 w 1413"/>
                  <a:gd name="T39" fmla="*/ 171 h 1212"/>
                  <a:gd name="T40" fmla="*/ 407 w 1413"/>
                  <a:gd name="T41" fmla="*/ 123 h 1212"/>
                  <a:gd name="T42" fmla="*/ 428 w 1413"/>
                  <a:gd name="T43" fmla="*/ 82 h 1212"/>
                  <a:gd name="T44" fmla="*/ 447 w 1413"/>
                  <a:gd name="T45" fmla="*/ 50 h 1212"/>
                  <a:gd name="T46" fmla="*/ 468 w 1413"/>
                  <a:gd name="T47" fmla="*/ 26 h 1212"/>
                  <a:gd name="T48" fmla="*/ 489 w 1413"/>
                  <a:gd name="T49" fmla="*/ 12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2" name="Group 37"/>
            <p:cNvGrpSpPr>
              <a:grpSpLocks/>
            </p:cNvGrpSpPr>
            <p:nvPr/>
          </p:nvGrpSpPr>
          <p:grpSpPr bwMode="auto">
            <a:xfrm>
              <a:off x="3968" y="3766"/>
              <a:ext cx="832" cy="137"/>
              <a:chOff x="641" y="1242"/>
              <a:chExt cx="4059" cy="2410"/>
            </a:xfrm>
          </p:grpSpPr>
          <p:sp>
            <p:nvSpPr>
              <p:cNvPr id="15378" name="Freeform 38"/>
              <p:cNvSpPr>
                <a:spLocks/>
              </p:cNvSpPr>
              <p:nvPr/>
            </p:nvSpPr>
            <p:spPr bwMode="auto">
              <a:xfrm>
                <a:off x="641" y="1242"/>
                <a:ext cx="2649" cy="2410"/>
              </a:xfrm>
              <a:custGeom>
                <a:avLst/>
                <a:gdLst>
                  <a:gd name="T0" fmla="*/ 12 w 2649"/>
                  <a:gd name="T1" fmla="*/ 1130 h 2410"/>
                  <a:gd name="T2" fmla="*/ 72 w 2649"/>
                  <a:gd name="T3" fmla="*/ 833 h 2410"/>
                  <a:gd name="T4" fmla="*/ 134 w 2649"/>
                  <a:gd name="T5" fmla="*/ 558 h 2410"/>
                  <a:gd name="T6" fmla="*/ 195 w 2649"/>
                  <a:gd name="T7" fmla="*/ 326 h 2410"/>
                  <a:gd name="T8" fmla="*/ 255 w 2649"/>
                  <a:gd name="T9" fmla="*/ 149 h 2410"/>
                  <a:gd name="T10" fmla="*/ 315 w 2649"/>
                  <a:gd name="T11" fmla="*/ 36 h 2410"/>
                  <a:gd name="T12" fmla="*/ 375 w 2649"/>
                  <a:gd name="T13" fmla="*/ 0 h 2410"/>
                  <a:gd name="T14" fmla="*/ 435 w 2649"/>
                  <a:gd name="T15" fmla="*/ 36 h 2410"/>
                  <a:gd name="T16" fmla="*/ 497 w 2649"/>
                  <a:gd name="T17" fmla="*/ 149 h 2410"/>
                  <a:gd name="T18" fmla="*/ 557 w 2649"/>
                  <a:gd name="T19" fmla="*/ 326 h 2410"/>
                  <a:gd name="T20" fmla="*/ 618 w 2649"/>
                  <a:gd name="T21" fmla="*/ 558 h 2410"/>
                  <a:gd name="T22" fmla="*/ 678 w 2649"/>
                  <a:gd name="T23" fmla="*/ 833 h 2410"/>
                  <a:gd name="T24" fmla="*/ 738 w 2649"/>
                  <a:gd name="T25" fmla="*/ 1130 h 2410"/>
                  <a:gd name="T26" fmla="*/ 800 w 2649"/>
                  <a:gd name="T27" fmla="*/ 1431 h 2410"/>
                  <a:gd name="T28" fmla="*/ 860 w 2649"/>
                  <a:gd name="T29" fmla="*/ 1719 h 2410"/>
                  <a:gd name="T30" fmla="*/ 920 w 2649"/>
                  <a:gd name="T31" fmla="*/ 1973 h 2410"/>
                  <a:gd name="T32" fmla="*/ 981 w 2649"/>
                  <a:gd name="T33" fmla="*/ 2180 h 2410"/>
                  <a:gd name="T34" fmla="*/ 1041 w 2649"/>
                  <a:gd name="T35" fmla="*/ 2327 h 2410"/>
                  <a:gd name="T36" fmla="*/ 1101 w 2649"/>
                  <a:gd name="T37" fmla="*/ 2401 h 2410"/>
                  <a:gd name="T38" fmla="*/ 1163 w 2649"/>
                  <a:gd name="T39" fmla="*/ 2401 h 2410"/>
                  <a:gd name="T40" fmla="*/ 1223 w 2649"/>
                  <a:gd name="T41" fmla="*/ 2327 h 2410"/>
                  <a:gd name="T42" fmla="*/ 1283 w 2649"/>
                  <a:gd name="T43" fmla="*/ 2180 h 2410"/>
                  <a:gd name="T44" fmla="*/ 1344 w 2649"/>
                  <a:gd name="T45" fmla="*/ 1973 h 2410"/>
                  <a:gd name="T46" fmla="*/ 1404 w 2649"/>
                  <a:gd name="T47" fmla="*/ 1719 h 2410"/>
                  <a:gd name="T48" fmla="*/ 1464 w 2649"/>
                  <a:gd name="T49" fmla="*/ 1431 h 2410"/>
                  <a:gd name="T50" fmla="*/ 1526 w 2649"/>
                  <a:gd name="T51" fmla="*/ 1130 h 2410"/>
                  <a:gd name="T52" fmla="*/ 1586 w 2649"/>
                  <a:gd name="T53" fmla="*/ 833 h 2410"/>
                  <a:gd name="T54" fmla="*/ 1646 w 2649"/>
                  <a:gd name="T55" fmla="*/ 558 h 2410"/>
                  <a:gd name="T56" fmla="*/ 1707 w 2649"/>
                  <a:gd name="T57" fmla="*/ 326 h 2410"/>
                  <a:gd name="T58" fmla="*/ 1767 w 2649"/>
                  <a:gd name="T59" fmla="*/ 149 h 2410"/>
                  <a:gd name="T60" fmla="*/ 1829 w 2649"/>
                  <a:gd name="T61" fmla="*/ 36 h 2410"/>
                  <a:gd name="T62" fmla="*/ 1889 w 2649"/>
                  <a:gd name="T63" fmla="*/ 0 h 2410"/>
                  <a:gd name="T64" fmla="*/ 1949 w 2649"/>
                  <a:gd name="T65" fmla="*/ 36 h 2410"/>
                  <a:gd name="T66" fmla="*/ 2009 w 2649"/>
                  <a:gd name="T67" fmla="*/ 149 h 2410"/>
                  <a:gd name="T68" fmla="*/ 2070 w 2649"/>
                  <a:gd name="T69" fmla="*/ 326 h 2410"/>
                  <a:gd name="T70" fmla="*/ 2130 w 2649"/>
                  <a:gd name="T71" fmla="*/ 558 h 2410"/>
                  <a:gd name="T72" fmla="*/ 2192 w 2649"/>
                  <a:gd name="T73" fmla="*/ 833 h 2410"/>
                  <a:gd name="T74" fmla="*/ 2252 w 2649"/>
                  <a:gd name="T75" fmla="*/ 1130 h 2410"/>
                  <a:gd name="T76" fmla="*/ 2312 w 2649"/>
                  <a:gd name="T77" fmla="*/ 1431 h 2410"/>
                  <a:gd name="T78" fmla="*/ 2372 w 2649"/>
                  <a:gd name="T79" fmla="*/ 1719 h 2410"/>
                  <a:gd name="T80" fmla="*/ 2432 w 2649"/>
                  <a:gd name="T81" fmla="*/ 1973 h 2410"/>
                  <a:gd name="T82" fmla="*/ 2495 w 2649"/>
                  <a:gd name="T83" fmla="*/ 2180 h 2410"/>
                  <a:gd name="T84" fmla="*/ 2555 w 2649"/>
                  <a:gd name="T85" fmla="*/ 2327 h 2410"/>
                  <a:gd name="T86" fmla="*/ 2615 w 2649"/>
                  <a:gd name="T87" fmla="*/ 2401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Freeform 39"/>
              <p:cNvSpPr>
                <a:spLocks/>
              </p:cNvSpPr>
              <p:nvPr/>
            </p:nvSpPr>
            <p:spPr bwMode="auto">
              <a:xfrm>
                <a:off x="3287" y="2440"/>
                <a:ext cx="1413" cy="1212"/>
              </a:xfrm>
              <a:custGeom>
                <a:avLst/>
                <a:gdLst>
                  <a:gd name="T0" fmla="*/ 0 w 1413"/>
                  <a:gd name="T1" fmla="*/ 1212 h 1212"/>
                  <a:gd name="T2" fmla="*/ 20 w 1413"/>
                  <a:gd name="T3" fmla="*/ 1208 h 1212"/>
                  <a:gd name="T4" fmla="*/ 41 w 1413"/>
                  <a:gd name="T5" fmla="*/ 1194 h 1212"/>
                  <a:gd name="T6" fmla="*/ 60 w 1413"/>
                  <a:gd name="T7" fmla="*/ 1170 h 1212"/>
                  <a:gd name="T8" fmla="*/ 81 w 1413"/>
                  <a:gd name="T9" fmla="*/ 1138 h 1212"/>
                  <a:gd name="T10" fmla="*/ 101 w 1413"/>
                  <a:gd name="T11" fmla="*/ 1097 h 1212"/>
                  <a:gd name="T12" fmla="*/ 122 w 1413"/>
                  <a:gd name="T13" fmla="*/ 1049 h 1212"/>
                  <a:gd name="T14" fmla="*/ 143 w 1413"/>
                  <a:gd name="T15" fmla="*/ 994 h 1212"/>
                  <a:gd name="T16" fmla="*/ 162 w 1413"/>
                  <a:gd name="T17" fmla="*/ 933 h 1212"/>
                  <a:gd name="T18" fmla="*/ 183 w 1413"/>
                  <a:gd name="T19" fmla="*/ 867 h 1212"/>
                  <a:gd name="T20" fmla="*/ 203 w 1413"/>
                  <a:gd name="T21" fmla="*/ 796 h 1212"/>
                  <a:gd name="T22" fmla="*/ 224 w 1413"/>
                  <a:gd name="T23" fmla="*/ 723 h 1212"/>
                  <a:gd name="T24" fmla="*/ 245 w 1413"/>
                  <a:gd name="T25" fmla="*/ 648 h 1212"/>
                  <a:gd name="T26" fmla="*/ 264 w 1413"/>
                  <a:gd name="T27" fmla="*/ 572 h 1212"/>
                  <a:gd name="T28" fmla="*/ 285 w 1413"/>
                  <a:gd name="T29" fmla="*/ 497 h 1212"/>
                  <a:gd name="T30" fmla="*/ 305 w 1413"/>
                  <a:gd name="T31" fmla="*/ 424 h 1212"/>
                  <a:gd name="T32" fmla="*/ 326 w 1413"/>
                  <a:gd name="T33" fmla="*/ 353 h 1212"/>
                  <a:gd name="T34" fmla="*/ 347 w 1413"/>
                  <a:gd name="T35" fmla="*/ 287 h 1212"/>
                  <a:gd name="T36" fmla="*/ 366 w 1413"/>
                  <a:gd name="T37" fmla="*/ 226 h 1212"/>
                  <a:gd name="T38" fmla="*/ 387 w 1413"/>
                  <a:gd name="T39" fmla="*/ 171 h 1212"/>
                  <a:gd name="T40" fmla="*/ 407 w 1413"/>
                  <a:gd name="T41" fmla="*/ 123 h 1212"/>
                  <a:gd name="T42" fmla="*/ 428 w 1413"/>
                  <a:gd name="T43" fmla="*/ 82 h 1212"/>
                  <a:gd name="T44" fmla="*/ 447 w 1413"/>
                  <a:gd name="T45" fmla="*/ 50 h 1212"/>
                  <a:gd name="T46" fmla="*/ 468 w 1413"/>
                  <a:gd name="T47" fmla="*/ 26 h 1212"/>
                  <a:gd name="T48" fmla="*/ 489 w 1413"/>
                  <a:gd name="T49" fmla="*/ 12 h 1212"/>
                  <a:gd name="T50" fmla="*/ 544 w 1413"/>
                  <a:gd name="T51" fmla="*/ 0 h 1212"/>
                  <a:gd name="T52" fmla="*/ 1413 w 1413"/>
                  <a:gd name="T53" fmla="*/ 0 h 121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13"/>
                  <a:gd name="T82" fmla="*/ 0 h 1212"/>
                  <a:gd name="T83" fmla="*/ 1413 w 1413"/>
                  <a:gd name="T84" fmla="*/ 1212 h 121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13" h="1212">
                    <a:moveTo>
                      <a:pt x="0" y="1212"/>
                    </a:moveTo>
                    <a:lnTo>
                      <a:pt x="20" y="1208"/>
                    </a:lnTo>
                    <a:lnTo>
                      <a:pt x="41" y="1194"/>
                    </a:lnTo>
                    <a:lnTo>
                      <a:pt x="60" y="1170"/>
                    </a:lnTo>
                    <a:lnTo>
                      <a:pt x="81" y="1138"/>
                    </a:lnTo>
                    <a:lnTo>
                      <a:pt x="101" y="1097"/>
                    </a:lnTo>
                    <a:lnTo>
                      <a:pt x="122" y="1049"/>
                    </a:lnTo>
                    <a:lnTo>
                      <a:pt x="143" y="994"/>
                    </a:lnTo>
                    <a:lnTo>
                      <a:pt x="162" y="933"/>
                    </a:lnTo>
                    <a:lnTo>
                      <a:pt x="183" y="867"/>
                    </a:lnTo>
                    <a:lnTo>
                      <a:pt x="203" y="796"/>
                    </a:lnTo>
                    <a:lnTo>
                      <a:pt x="224" y="723"/>
                    </a:lnTo>
                    <a:lnTo>
                      <a:pt x="245" y="648"/>
                    </a:lnTo>
                    <a:lnTo>
                      <a:pt x="264" y="572"/>
                    </a:lnTo>
                    <a:lnTo>
                      <a:pt x="285" y="497"/>
                    </a:lnTo>
                    <a:lnTo>
                      <a:pt x="305" y="424"/>
                    </a:lnTo>
                    <a:lnTo>
                      <a:pt x="326" y="353"/>
                    </a:lnTo>
                    <a:lnTo>
                      <a:pt x="347" y="287"/>
                    </a:lnTo>
                    <a:lnTo>
                      <a:pt x="366" y="226"/>
                    </a:lnTo>
                    <a:lnTo>
                      <a:pt x="387" y="171"/>
                    </a:lnTo>
                    <a:lnTo>
                      <a:pt x="407" y="123"/>
                    </a:lnTo>
                    <a:lnTo>
                      <a:pt x="428" y="82"/>
                    </a:lnTo>
                    <a:lnTo>
                      <a:pt x="447" y="50"/>
                    </a:lnTo>
                    <a:lnTo>
                      <a:pt x="468" y="26"/>
                    </a:lnTo>
                    <a:lnTo>
                      <a:pt x="489" y="12"/>
                    </a:lnTo>
                    <a:lnTo>
                      <a:pt x="544" y="0"/>
                    </a:lnTo>
                    <a:lnTo>
                      <a:pt x="1413" y="0"/>
                    </a:lnTo>
                  </a:path>
                </a:pathLst>
              </a:custGeom>
              <a:noFill/>
              <a:ln w="57150">
                <a:solidFill>
                  <a:srgbClr val="FF99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3" name="Group 40"/>
            <p:cNvGrpSpPr>
              <a:grpSpLocks/>
            </p:cNvGrpSpPr>
            <p:nvPr/>
          </p:nvGrpSpPr>
          <p:grpSpPr bwMode="auto">
            <a:xfrm>
              <a:off x="3866" y="3483"/>
              <a:ext cx="945" cy="118"/>
              <a:chOff x="2856" y="3084"/>
              <a:chExt cx="1218" cy="139"/>
            </a:xfrm>
          </p:grpSpPr>
          <p:grpSp>
            <p:nvGrpSpPr>
              <p:cNvPr id="15374" name="Group 41"/>
              <p:cNvGrpSpPr>
                <a:grpSpLocks/>
              </p:cNvGrpSpPr>
              <p:nvPr/>
            </p:nvGrpSpPr>
            <p:grpSpPr bwMode="auto">
              <a:xfrm>
                <a:off x="3189" y="3084"/>
                <a:ext cx="885" cy="139"/>
                <a:chOff x="641" y="1242"/>
                <a:chExt cx="4059" cy="2410"/>
              </a:xfrm>
            </p:grpSpPr>
            <p:sp>
              <p:nvSpPr>
                <p:cNvPr id="15376" name="Freeform 42"/>
                <p:cNvSpPr>
                  <a:spLocks/>
                </p:cNvSpPr>
                <p:nvPr/>
              </p:nvSpPr>
              <p:spPr bwMode="auto">
                <a:xfrm>
                  <a:off x="641" y="1242"/>
                  <a:ext cx="2649" cy="2410"/>
                </a:xfrm>
                <a:custGeom>
                  <a:avLst/>
                  <a:gdLst>
                    <a:gd name="T0" fmla="*/ 12 w 2649"/>
                    <a:gd name="T1" fmla="*/ 1130 h 2410"/>
                    <a:gd name="T2" fmla="*/ 72 w 2649"/>
                    <a:gd name="T3" fmla="*/ 833 h 2410"/>
                    <a:gd name="T4" fmla="*/ 134 w 2649"/>
                    <a:gd name="T5" fmla="*/ 558 h 2410"/>
                    <a:gd name="T6" fmla="*/ 195 w 2649"/>
                    <a:gd name="T7" fmla="*/ 326 h 2410"/>
                    <a:gd name="T8" fmla="*/ 255 w 2649"/>
                    <a:gd name="T9" fmla="*/ 149 h 2410"/>
                    <a:gd name="T10" fmla="*/ 315 w 2649"/>
                    <a:gd name="T11" fmla="*/ 36 h 2410"/>
                    <a:gd name="T12" fmla="*/ 375 w 2649"/>
                    <a:gd name="T13" fmla="*/ 0 h 2410"/>
                    <a:gd name="T14" fmla="*/ 435 w 2649"/>
                    <a:gd name="T15" fmla="*/ 36 h 2410"/>
                    <a:gd name="T16" fmla="*/ 497 w 2649"/>
                    <a:gd name="T17" fmla="*/ 149 h 2410"/>
                    <a:gd name="T18" fmla="*/ 557 w 2649"/>
                    <a:gd name="T19" fmla="*/ 326 h 2410"/>
                    <a:gd name="T20" fmla="*/ 618 w 2649"/>
                    <a:gd name="T21" fmla="*/ 558 h 2410"/>
                    <a:gd name="T22" fmla="*/ 678 w 2649"/>
                    <a:gd name="T23" fmla="*/ 833 h 2410"/>
                    <a:gd name="T24" fmla="*/ 738 w 2649"/>
                    <a:gd name="T25" fmla="*/ 1130 h 2410"/>
                    <a:gd name="T26" fmla="*/ 800 w 2649"/>
                    <a:gd name="T27" fmla="*/ 1431 h 2410"/>
                    <a:gd name="T28" fmla="*/ 860 w 2649"/>
                    <a:gd name="T29" fmla="*/ 1719 h 2410"/>
                    <a:gd name="T30" fmla="*/ 920 w 2649"/>
                    <a:gd name="T31" fmla="*/ 1973 h 2410"/>
                    <a:gd name="T32" fmla="*/ 981 w 2649"/>
                    <a:gd name="T33" fmla="*/ 2180 h 2410"/>
                    <a:gd name="T34" fmla="*/ 1041 w 2649"/>
                    <a:gd name="T35" fmla="*/ 2327 h 2410"/>
                    <a:gd name="T36" fmla="*/ 1101 w 2649"/>
                    <a:gd name="T37" fmla="*/ 2401 h 2410"/>
                    <a:gd name="T38" fmla="*/ 1163 w 2649"/>
                    <a:gd name="T39" fmla="*/ 2401 h 2410"/>
                    <a:gd name="T40" fmla="*/ 1223 w 2649"/>
                    <a:gd name="T41" fmla="*/ 2327 h 2410"/>
                    <a:gd name="T42" fmla="*/ 1283 w 2649"/>
                    <a:gd name="T43" fmla="*/ 2180 h 2410"/>
                    <a:gd name="T44" fmla="*/ 1344 w 2649"/>
                    <a:gd name="T45" fmla="*/ 1973 h 2410"/>
                    <a:gd name="T46" fmla="*/ 1404 w 2649"/>
                    <a:gd name="T47" fmla="*/ 1719 h 2410"/>
                    <a:gd name="T48" fmla="*/ 1464 w 2649"/>
                    <a:gd name="T49" fmla="*/ 1431 h 2410"/>
                    <a:gd name="T50" fmla="*/ 1526 w 2649"/>
                    <a:gd name="T51" fmla="*/ 1130 h 2410"/>
                    <a:gd name="T52" fmla="*/ 1586 w 2649"/>
                    <a:gd name="T53" fmla="*/ 833 h 2410"/>
                    <a:gd name="T54" fmla="*/ 1646 w 2649"/>
                    <a:gd name="T55" fmla="*/ 558 h 2410"/>
                    <a:gd name="T56" fmla="*/ 1707 w 2649"/>
                    <a:gd name="T57" fmla="*/ 326 h 2410"/>
                    <a:gd name="T58" fmla="*/ 1767 w 2649"/>
                    <a:gd name="T59" fmla="*/ 149 h 2410"/>
                    <a:gd name="T60" fmla="*/ 1829 w 2649"/>
                    <a:gd name="T61" fmla="*/ 36 h 2410"/>
                    <a:gd name="T62" fmla="*/ 1889 w 2649"/>
                    <a:gd name="T63" fmla="*/ 0 h 2410"/>
                    <a:gd name="T64" fmla="*/ 1949 w 2649"/>
                    <a:gd name="T65" fmla="*/ 36 h 2410"/>
                    <a:gd name="T66" fmla="*/ 2009 w 2649"/>
                    <a:gd name="T67" fmla="*/ 149 h 2410"/>
                    <a:gd name="T68" fmla="*/ 2070 w 2649"/>
                    <a:gd name="T69" fmla="*/ 326 h 2410"/>
                    <a:gd name="T70" fmla="*/ 2130 w 2649"/>
                    <a:gd name="T71" fmla="*/ 558 h 2410"/>
                    <a:gd name="T72" fmla="*/ 2192 w 2649"/>
                    <a:gd name="T73" fmla="*/ 833 h 2410"/>
                    <a:gd name="T74" fmla="*/ 2252 w 2649"/>
                    <a:gd name="T75" fmla="*/ 1130 h 2410"/>
                    <a:gd name="T76" fmla="*/ 2312 w 2649"/>
                    <a:gd name="T77" fmla="*/ 1431 h 2410"/>
                    <a:gd name="T78" fmla="*/ 2372 w 2649"/>
                    <a:gd name="T79" fmla="*/ 1719 h 2410"/>
                    <a:gd name="T80" fmla="*/ 2432 w 2649"/>
                    <a:gd name="T81" fmla="*/ 1973 h 2410"/>
                    <a:gd name="T82" fmla="*/ 2495 w 2649"/>
                    <a:gd name="T83" fmla="*/ 2180 h 2410"/>
                    <a:gd name="T84" fmla="*/ 2555 w 2649"/>
                    <a:gd name="T85" fmla="*/ 2327 h 2410"/>
                    <a:gd name="T86" fmla="*/ 2615 w 2649"/>
                    <a:gd name="T87" fmla="*/ 2401 h 241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649"/>
                    <a:gd name="T133" fmla="*/ 0 h 2410"/>
                    <a:gd name="T134" fmla="*/ 2649 w 2649"/>
                    <a:gd name="T135" fmla="*/ 2410 h 241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649" h="2410">
                      <a:moveTo>
                        <a:pt x="0" y="1198"/>
                      </a:moveTo>
                      <a:lnTo>
                        <a:pt x="12" y="1130"/>
                      </a:lnTo>
                      <a:lnTo>
                        <a:pt x="43" y="979"/>
                      </a:lnTo>
                      <a:lnTo>
                        <a:pt x="72" y="833"/>
                      </a:lnTo>
                      <a:lnTo>
                        <a:pt x="103" y="691"/>
                      </a:lnTo>
                      <a:lnTo>
                        <a:pt x="134" y="558"/>
                      </a:lnTo>
                      <a:lnTo>
                        <a:pt x="163" y="437"/>
                      </a:lnTo>
                      <a:lnTo>
                        <a:pt x="195" y="326"/>
                      </a:lnTo>
                      <a:lnTo>
                        <a:pt x="224" y="230"/>
                      </a:lnTo>
                      <a:lnTo>
                        <a:pt x="255" y="149"/>
                      </a:lnTo>
                      <a:lnTo>
                        <a:pt x="284" y="83"/>
                      </a:lnTo>
                      <a:lnTo>
                        <a:pt x="315" y="36"/>
                      </a:lnTo>
                      <a:lnTo>
                        <a:pt x="346" y="9"/>
                      </a:lnTo>
                      <a:lnTo>
                        <a:pt x="375" y="0"/>
                      </a:lnTo>
                      <a:lnTo>
                        <a:pt x="406" y="9"/>
                      </a:lnTo>
                      <a:lnTo>
                        <a:pt x="435" y="36"/>
                      </a:lnTo>
                      <a:lnTo>
                        <a:pt x="466" y="83"/>
                      </a:lnTo>
                      <a:lnTo>
                        <a:pt x="497" y="149"/>
                      </a:lnTo>
                      <a:lnTo>
                        <a:pt x="526" y="230"/>
                      </a:lnTo>
                      <a:lnTo>
                        <a:pt x="557" y="326"/>
                      </a:lnTo>
                      <a:lnTo>
                        <a:pt x="587" y="437"/>
                      </a:lnTo>
                      <a:lnTo>
                        <a:pt x="618" y="558"/>
                      </a:lnTo>
                      <a:lnTo>
                        <a:pt x="649" y="691"/>
                      </a:lnTo>
                      <a:lnTo>
                        <a:pt x="678" y="833"/>
                      </a:lnTo>
                      <a:lnTo>
                        <a:pt x="709" y="979"/>
                      </a:lnTo>
                      <a:lnTo>
                        <a:pt x="738" y="1130"/>
                      </a:lnTo>
                      <a:lnTo>
                        <a:pt x="769" y="1280"/>
                      </a:lnTo>
                      <a:lnTo>
                        <a:pt x="800" y="1431"/>
                      </a:lnTo>
                      <a:lnTo>
                        <a:pt x="829" y="1577"/>
                      </a:lnTo>
                      <a:lnTo>
                        <a:pt x="860" y="1719"/>
                      </a:lnTo>
                      <a:lnTo>
                        <a:pt x="889" y="1852"/>
                      </a:lnTo>
                      <a:lnTo>
                        <a:pt x="920" y="1973"/>
                      </a:lnTo>
                      <a:lnTo>
                        <a:pt x="950" y="2084"/>
                      </a:lnTo>
                      <a:lnTo>
                        <a:pt x="981" y="2180"/>
                      </a:lnTo>
                      <a:lnTo>
                        <a:pt x="1012" y="2261"/>
                      </a:lnTo>
                      <a:lnTo>
                        <a:pt x="1041" y="2327"/>
                      </a:lnTo>
                      <a:lnTo>
                        <a:pt x="1072" y="2374"/>
                      </a:lnTo>
                      <a:lnTo>
                        <a:pt x="1101" y="2401"/>
                      </a:lnTo>
                      <a:lnTo>
                        <a:pt x="1132" y="2410"/>
                      </a:lnTo>
                      <a:lnTo>
                        <a:pt x="1163" y="2401"/>
                      </a:lnTo>
                      <a:lnTo>
                        <a:pt x="1192" y="2374"/>
                      </a:lnTo>
                      <a:lnTo>
                        <a:pt x="1223" y="2327"/>
                      </a:lnTo>
                      <a:lnTo>
                        <a:pt x="1252" y="2261"/>
                      </a:lnTo>
                      <a:lnTo>
                        <a:pt x="1283" y="2180"/>
                      </a:lnTo>
                      <a:lnTo>
                        <a:pt x="1314" y="2084"/>
                      </a:lnTo>
                      <a:lnTo>
                        <a:pt x="1344" y="1973"/>
                      </a:lnTo>
                      <a:lnTo>
                        <a:pt x="1375" y="1852"/>
                      </a:lnTo>
                      <a:lnTo>
                        <a:pt x="1404" y="1719"/>
                      </a:lnTo>
                      <a:lnTo>
                        <a:pt x="1435" y="1577"/>
                      </a:lnTo>
                      <a:lnTo>
                        <a:pt x="1464" y="1431"/>
                      </a:lnTo>
                      <a:lnTo>
                        <a:pt x="1495" y="1280"/>
                      </a:lnTo>
                      <a:lnTo>
                        <a:pt x="1526" y="1130"/>
                      </a:lnTo>
                      <a:lnTo>
                        <a:pt x="1555" y="979"/>
                      </a:lnTo>
                      <a:lnTo>
                        <a:pt x="1586" y="833"/>
                      </a:lnTo>
                      <a:lnTo>
                        <a:pt x="1615" y="691"/>
                      </a:lnTo>
                      <a:lnTo>
                        <a:pt x="1646" y="558"/>
                      </a:lnTo>
                      <a:lnTo>
                        <a:pt x="1677" y="437"/>
                      </a:lnTo>
                      <a:lnTo>
                        <a:pt x="1707" y="326"/>
                      </a:lnTo>
                      <a:lnTo>
                        <a:pt x="1738" y="230"/>
                      </a:lnTo>
                      <a:lnTo>
                        <a:pt x="1767" y="149"/>
                      </a:lnTo>
                      <a:lnTo>
                        <a:pt x="1798" y="83"/>
                      </a:lnTo>
                      <a:lnTo>
                        <a:pt x="1829" y="36"/>
                      </a:lnTo>
                      <a:lnTo>
                        <a:pt x="1858" y="9"/>
                      </a:lnTo>
                      <a:lnTo>
                        <a:pt x="1889" y="0"/>
                      </a:lnTo>
                      <a:lnTo>
                        <a:pt x="1918" y="9"/>
                      </a:lnTo>
                      <a:lnTo>
                        <a:pt x="1949" y="36"/>
                      </a:lnTo>
                      <a:lnTo>
                        <a:pt x="1980" y="83"/>
                      </a:lnTo>
                      <a:lnTo>
                        <a:pt x="2009" y="149"/>
                      </a:lnTo>
                      <a:lnTo>
                        <a:pt x="2040" y="230"/>
                      </a:lnTo>
                      <a:lnTo>
                        <a:pt x="2070" y="326"/>
                      </a:lnTo>
                      <a:lnTo>
                        <a:pt x="2101" y="437"/>
                      </a:lnTo>
                      <a:lnTo>
                        <a:pt x="2130" y="558"/>
                      </a:lnTo>
                      <a:lnTo>
                        <a:pt x="2161" y="691"/>
                      </a:lnTo>
                      <a:lnTo>
                        <a:pt x="2192" y="833"/>
                      </a:lnTo>
                      <a:lnTo>
                        <a:pt x="2221" y="979"/>
                      </a:lnTo>
                      <a:lnTo>
                        <a:pt x="2252" y="1130"/>
                      </a:lnTo>
                      <a:lnTo>
                        <a:pt x="2281" y="1280"/>
                      </a:lnTo>
                      <a:lnTo>
                        <a:pt x="2312" y="1431"/>
                      </a:lnTo>
                      <a:lnTo>
                        <a:pt x="2343" y="1577"/>
                      </a:lnTo>
                      <a:lnTo>
                        <a:pt x="2372" y="1719"/>
                      </a:lnTo>
                      <a:lnTo>
                        <a:pt x="2403" y="1852"/>
                      </a:lnTo>
                      <a:lnTo>
                        <a:pt x="2432" y="1973"/>
                      </a:lnTo>
                      <a:lnTo>
                        <a:pt x="2464" y="2084"/>
                      </a:lnTo>
                      <a:lnTo>
                        <a:pt x="2495" y="2180"/>
                      </a:lnTo>
                      <a:lnTo>
                        <a:pt x="2524" y="2261"/>
                      </a:lnTo>
                      <a:lnTo>
                        <a:pt x="2555" y="2327"/>
                      </a:lnTo>
                      <a:lnTo>
                        <a:pt x="2584" y="2374"/>
                      </a:lnTo>
                      <a:lnTo>
                        <a:pt x="2615" y="2401"/>
                      </a:lnTo>
                      <a:lnTo>
                        <a:pt x="2649" y="2408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7" name="Freeform 43"/>
                <p:cNvSpPr>
                  <a:spLocks/>
                </p:cNvSpPr>
                <p:nvPr/>
              </p:nvSpPr>
              <p:spPr bwMode="auto">
                <a:xfrm>
                  <a:off x="3287" y="2440"/>
                  <a:ext cx="1413" cy="1212"/>
                </a:xfrm>
                <a:custGeom>
                  <a:avLst/>
                  <a:gdLst>
                    <a:gd name="T0" fmla="*/ 0 w 1413"/>
                    <a:gd name="T1" fmla="*/ 1212 h 1212"/>
                    <a:gd name="T2" fmla="*/ 20 w 1413"/>
                    <a:gd name="T3" fmla="*/ 1208 h 1212"/>
                    <a:gd name="T4" fmla="*/ 41 w 1413"/>
                    <a:gd name="T5" fmla="*/ 1194 h 1212"/>
                    <a:gd name="T6" fmla="*/ 60 w 1413"/>
                    <a:gd name="T7" fmla="*/ 1170 h 1212"/>
                    <a:gd name="T8" fmla="*/ 81 w 1413"/>
                    <a:gd name="T9" fmla="*/ 1138 h 1212"/>
                    <a:gd name="T10" fmla="*/ 101 w 1413"/>
                    <a:gd name="T11" fmla="*/ 1097 h 1212"/>
                    <a:gd name="T12" fmla="*/ 122 w 1413"/>
                    <a:gd name="T13" fmla="*/ 1049 h 1212"/>
                    <a:gd name="T14" fmla="*/ 143 w 1413"/>
                    <a:gd name="T15" fmla="*/ 994 h 1212"/>
                    <a:gd name="T16" fmla="*/ 162 w 1413"/>
                    <a:gd name="T17" fmla="*/ 933 h 1212"/>
                    <a:gd name="T18" fmla="*/ 183 w 1413"/>
                    <a:gd name="T19" fmla="*/ 867 h 1212"/>
                    <a:gd name="T20" fmla="*/ 203 w 1413"/>
                    <a:gd name="T21" fmla="*/ 796 h 1212"/>
                    <a:gd name="T22" fmla="*/ 224 w 1413"/>
                    <a:gd name="T23" fmla="*/ 723 h 1212"/>
                    <a:gd name="T24" fmla="*/ 245 w 1413"/>
                    <a:gd name="T25" fmla="*/ 648 h 1212"/>
                    <a:gd name="T26" fmla="*/ 264 w 1413"/>
                    <a:gd name="T27" fmla="*/ 572 h 1212"/>
                    <a:gd name="T28" fmla="*/ 285 w 1413"/>
                    <a:gd name="T29" fmla="*/ 497 h 1212"/>
                    <a:gd name="T30" fmla="*/ 305 w 1413"/>
                    <a:gd name="T31" fmla="*/ 424 h 1212"/>
                    <a:gd name="T32" fmla="*/ 326 w 1413"/>
                    <a:gd name="T33" fmla="*/ 353 h 1212"/>
                    <a:gd name="T34" fmla="*/ 347 w 1413"/>
                    <a:gd name="T35" fmla="*/ 287 h 1212"/>
                    <a:gd name="T36" fmla="*/ 366 w 1413"/>
                    <a:gd name="T37" fmla="*/ 226 h 1212"/>
                    <a:gd name="T38" fmla="*/ 387 w 1413"/>
                    <a:gd name="T39" fmla="*/ 171 h 1212"/>
                    <a:gd name="T40" fmla="*/ 407 w 1413"/>
                    <a:gd name="T41" fmla="*/ 123 h 1212"/>
                    <a:gd name="T42" fmla="*/ 428 w 1413"/>
                    <a:gd name="T43" fmla="*/ 82 h 1212"/>
                    <a:gd name="T44" fmla="*/ 447 w 1413"/>
                    <a:gd name="T45" fmla="*/ 50 h 1212"/>
                    <a:gd name="T46" fmla="*/ 468 w 1413"/>
                    <a:gd name="T47" fmla="*/ 26 h 1212"/>
                    <a:gd name="T48" fmla="*/ 489 w 1413"/>
                    <a:gd name="T49" fmla="*/ 12 h 1212"/>
                    <a:gd name="T50" fmla="*/ 544 w 1413"/>
                    <a:gd name="T51" fmla="*/ 0 h 1212"/>
                    <a:gd name="T52" fmla="*/ 1413 w 1413"/>
                    <a:gd name="T53" fmla="*/ 0 h 12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413"/>
                    <a:gd name="T82" fmla="*/ 0 h 1212"/>
                    <a:gd name="T83" fmla="*/ 1413 w 1413"/>
                    <a:gd name="T84" fmla="*/ 1212 h 121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413" h="1212">
                      <a:moveTo>
                        <a:pt x="0" y="1212"/>
                      </a:moveTo>
                      <a:lnTo>
                        <a:pt x="20" y="1208"/>
                      </a:lnTo>
                      <a:lnTo>
                        <a:pt x="41" y="1194"/>
                      </a:lnTo>
                      <a:lnTo>
                        <a:pt x="60" y="1170"/>
                      </a:lnTo>
                      <a:lnTo>
                        <a:pt x="81" y="1138"/>
                      </a:lnTo>
                      <a:lnTo>
                        <a:pt x="101" y="1097"/>
                      </a:lnTo>
                      <a:lnTo>
                        <a:pt x="122" y="1049"/>
                      </a:lnTo>
                      <a:lnTo>
                        <a:pt x="143" y="994"/>
                      </a:lnTo>
                      <a:lnTo>
                        <a:pt x="162" y="933"/>
                      </a:lnTo>
                      <a:lnTo>
                        <a:pt x="183" y="867"/>
                      </a:lnTo>
                      <a:lnTo>
                        <a:pt x="203" y="796"/>
                      </a:lnTo>
                      <a:lnTo>
                        <a:pt x="224" y="723"/>
                      </a:lnTo>
                      <a:lnTo>
                        <a:pt x="245" y="648"/>
                      </a:lnTo>
                      <a:lnTo>
                        <a:pt x="264" y="572"/>
                      </a:lnTo>
                      <a:lnTo>
                        <a:pt x="285" y="497"/>
                      </a:lnTo>
                      <a:lnTo>
                        <a:pt x="305" y="424"/>
                      </a:lnTo>
                      <a:lnTo>
                        <a:pt x="326" y="353"/>
                      </a:lnTo>
                      <a:lnTo>
                        <a:pt x="347" y="287"/>
                      </a:lnTo>
                      <a:lnTo>
                        <a:pt x="366" y="226"/>
                      </a:lnTo>
                      <a:lnTo>
                        <a:pt x="387" y="171"/>
                      </a:lnTo>
                      <a:lnTo>
                        <a:pt x="407" y="123"/>
                      </a:lnTo>
                      <a:lnTo>
                        <a:pt x="428" y="82"/>
                      </a:lnTo>
                      <a:lnTo>
                        <a:pt x="447" y="50"/>
                      </a:lnTo>
                      <a:lnTo>
                        <a:pt x="468" y="26"/>
                      </a:lnTo>
                      <a:lnTo>
                        <a:pt x="489" y="12"/>
                      </a:lnTo>
                      <a:lnTo>
                        <a:pt x="544" y="0"/>
                      </a:lnTo>
                      <a:lnTo>
                        <a:pt x="1413" y="0"/>
                      </a:lnTo>
                    </a:path>
                  </a:pathLst>
                </a:custGeom>
                <a:noFill/>
                <a:ln w="57150">
                  <a:solidFill>
                    <a:srgbClr val="3366FF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375" name="Freeform 44"/>
              <p:cNvSpPr>
                <a:spLocks/>
              </p:cNvSpPr>
              <p:nvPr/>
            </p:nvSpPr>
            <p:spPr bwMode="auto">
              <a:xfrm>
                <a:off x="2856" y="3084"/>
                <a:ext cx="578" cy="139"/>
              </a:xfrm>
              <a:custGeom>
                <a:avLst/>
                <a:gdLst>
                  <a:gd name="T0" fmla="*/ 0 w 2649"/>
                  <a:gd name="T1" fmla="*/ 0 h 2410"/>
                  <a:gd name="T2" fmla="*/ 0 w 2649"/>
                  <a:gd name="T3" fmla="*/ 0 h 2410"/>
                  <a:gd name="T4" fmla="*/ 0 w 2649"/>
                  <a:gd name="T5" fmla="*/ 0 h 2410"/>
                  <a:gd name="T6" fmla="*/ 0 w 2649"/>
                  <a:gd name="T7" fmla="*/ 0 h 2410"/>
                  <a:gd name="T8" fmla="*/ 0 w 2649"/>
                  <a:gd name="T9" fmla="*/ 0 h 2410"/>
                  <a:gd name="T10" fmla="*/ 0 w 2649"/>
                  <a:gd name="T11" fmla="*/ 0 h 2410"/>
                  <a:gd name="T12" fmla="*/ 0 w 2649"/>
                  <a:gd name="T13" fmla="*/ 0 h 2410"/>
                  <a:gd name="T14" fmla="*/ 0 w 2649"/>
                  <a:gd name="T15" fmla="*/ 0 h 2410"/>
                  <a:gd name="T16" fmla="*/ 0 w 2649"/>
                  <a:gd name="T17" fmla="*/ 0 h 2410"/>
                  <a:gd name="T18" fmla="*/ 0 w 2649"/>
                  <a:gd name="T19" fmla="*/ 0 h 2410"/>
                  <a:gd name="T20" fmla="*/ 0 w 2649"/>
                  <a:gd name="T21" fmla="*/ 0 h 2410"/>
                  <a:gd name="T22" fmla="*/ 0 w 2649"/>
                  <a:gd name="T23" fmla="*/ 0 h 2410"/>
                  <a:gd name="T24" fmla="*/ 0 w 2649"/>
                  <a:gd name="T25" fmla="*/ 0 h 2410"/>
                  <a:gd name="T26" fmla="*/ 0 w 2649"/>
                  <a:gd name="T27" fmla="*/ 0 h 2410"/>
                  <a:gd name="T28" fmla="*/ 0 w 2649"/>
                  <a:gd name="T29" fmla="*/ 0 h 2410"/>
                  <a:gd name="T30" fmla="*/ 0 w 2649"/>
                  <a:gd name="T31" fmla="*/ 0 h 2410"/>
                  <a:gd name="T32" fmla="*/ 0 w 2649"/>
                  <a:gd name="T33" fmla="*/ 0 h 2410"/>
                  <a:gd name="T34" fmla="*/ 0 w 2649"/>
                  <a:gd name="T35" fmla="*/ 0 h 2410"/>
                  <a:gd name="T36" fmla="*/ 0 w 2649"/>
                  <a:gd name="T37" fmla="*/ 0 h 2410"/>
                  <a:gd name="T38" fmla="*/ 0 w 2649"/>
                  <a:gd name="T39" fmla="*/ 0 h 2410"/>
                  <a:gd name="T40" fmla="*/ 0 w 2649"/>
                  <a:gd name="T41" fmla="*/ 0 h 2410"/>
                  <a:gd name="T42" fmla="*/ 0 w 2649"/>
                  <a:gd name="T43" fmla="*/ 0 h 2410"/>
                  <a:gd name="T44" fmla="*/ 0 w 2649"/>
                  <a:gd name="T45" fmla="*/ 0 h 2410"/>
                  <a:gd name="T46" fmla="*/ 0 w 2649"/>
                  <a:gd name="T47" fmla="*/ 0 h 2410"/>
                  <a:gd name="T48" fmla="*/ 0 w 2649"/>
                  <a:gd name="T49" fmla="*/ 0 h 2410"/>
                  <a:gd name="T50" fmla="*/ 0 w 2649"/>
                  <a:gd name="T51" fmla="*/ 0 h 2410"/>
                  <a:gd name="T52" fmla="*/ 0 w 2649"/>
                  <a:gd name="T53" fmla="*/ 0 h 2410"/>
                  <a:gd name="T54" fmla="*/ 0 w 2649"/>
                  <a:gd name="T55" fmla="*/ 0 h 2410"/>
                  <a:gd name="T56" fmla="*/ 0 w 2649"/>
                  <a:gd name="T57" fmla="*/ 0 h 2410"/>
                  <a:gd name="T58" fmla="*/ 0 w 2649"/>
                  <a:gd name="T59" fmla="*/ 0 h 2410"/>
                  <a:gd name="T60" fmla="*/ 0 w 2649"/>
                  <a:gd name="T61" fmla="*/ 0 h 2410"/>
                  <a:gd name="T62" fmla="*/ 0 w 2649"/>
                  <a:gd name="T63" fmla="*/ 0 h 2410"/>
                  <a:gd name="T64" fmla="*/ 0 w 2649"/>
                  <a:gd name="T65" fmla="*/ 0 h 2410"/>
                  <a:gd name="T66" fmla="*/ 0 w 2649"/>
                  <a:gd name="T67" fmla="*/ 0 h 2410"/>
                  <a:gd name="T68" fmla="*/ 0 w 2649"/>
                  <a:gd name="T69" fmla="*/ 0 h 2410"/>
                  <a:gd name="T70" fmla="*/ 0 w 2649"/>
                  <a:gd name="T71" fmla="*/ 0 h 2410"/>
                  <a:gd name="T72" fmla="*/ 0 w 2649"/>
                  <a:gd name="T73" fmla="*/ 0 h 2410"/>
                  <a:gd name="T74" fmla="*/ 0 w 2649"/>
                  <a:gd name="T75" fmla="*/ 0 h 2410"/>
                  <a:gd name="T76" fmla="*/ 0 w 2649"/>
                  <a:gd name="T77" fmla="*/ 0 h 2410"/>
                  <a:gd name="T78" fmla="*/ 0 w 2649"/>
                  <a:gd name="T79" fmla="*/ 0 h 2410"/>
                  <a:gd name="T80" fmla="*/ 0 w 2649"/>
                  <a:gd name="T81" fmla="*/ 0 h 2410"/>
                  <a:gd name="T82" fmla="*/ 0 w 2649"/>
                  <a:gd name="T83" fmla="*/ 0 h 2410"/>
                  <a:gd name="T84" fmla="*/ 0 w 2649"/>
                  <a:gd name="T85" fmla="*/ 0 h 2410"/>
                  <a:gd name="T86" fmla="*/ 0 w 2649"/>
                  <a:gd name="T87" fmla="*/ 0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571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48"/>
          <p:cNvGrpSpPr>
            <a:grpSpLocks/>
          </p:cNvGrpSpPr>
          <p:nvPr/>
        </p:nvGrpSpPr>
        <p:grpSpPr bwMode="auto">
          <a:xfrm>
            <a:off x="1200150" y="4006850"/>
            <a:ext cx="5829300" cy="2227263"/>
            <a:chOff x="756" y="2524"/>
            <a:chExt cx="3672" cy="1403"/>
          </a:xfrm>
        </p:grpSpPr>
        <p:graphicFrame>
          <p:nvGraphicFramePr>
            <p:cNvPr id="15363" name="Object 4"/>
            <p:cNvGraphicFramePr>
              <a:graphicFrameLocks noChangeAspect="1"/>
            </p:cNvGraphicFramePr>
            <p:nvPr/>
          </p:nvGraphicFramePr>
          <p:xfrm>
            <a:off x="802" y="2524"/>
            <a:ext cx="3528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5" name="Equation" r:id="rId9" imgW="2806560" imgH="317160" progId="Equation.3">
                    <p:embed/>
                  </p:oleObj>
                </mc:Choice>
                <mc:Fallback>
                  <p:oleObj name="Equation" r:id="rId9" imgW="280656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" y="2524"/>
                          <a:ext cx="3528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4" name="Object 5"/>
            <p:cNvGraphicFramePr>
              <a:graphicFrameLocks noChangeAspect="1"/>
            </p:cNvGraphicFramePr>
            <p:nvPr/>
          </p:nvGraphicFramePr>
          <p:xfrm>
            <a:off x="804" y="3008"/>
            <a:ext cx="3591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6" name="Equation" r:id="rId11" imgW="2857320" imgH="317160" progId="Equation.3">
                    <p:embed/>
                  </p:oleObj>
                </mc:Choice>
                <mc:Fallback>
                  <p:oleObj name="Equation" r:id="rId11" imgW="285732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4" y="3008"/>
                          <a:ext cx="3591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5" name="Object 6"/>
            <p:cNvGraphicFramePr>
              <a:graphicFrameLocks noChangeAspect="1"/>
            </p:cNvGraphicFramePr>
            <p:nvPr/>
          </p:nvGraphicFramePr>
          <p:xfrm>
            <a:off x="756" y="3528"/>
            <a:ext cx="3672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7" name="Equation" r:id="rId13" imgW="2920680" imgH="317160" progId="Equation.3">
                    <p:embed/>
                  </p:oleObj>
                </mc:Choice>
                <mc:Fallback>
                  <p:oleObj name="Equation" r:id="rId13" imgW="292068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6" y="3528"/>
                          <a:ext cx="3672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6890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26988" y="669925"/>
            <a:ext cx="86918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fundamental beams polarized along orthogonal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eigenmode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axes, e.g.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/>
        </p:nvGraphicFramePr>
        <p:xfrm>
          <a:off x="114300" y="4822825"/>
          <a:ext cx="89804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3" imgW="5549760" imgH="393480" progId="Equation.3">
                  <p:embed/>
                </p:oleObj>
              </mc:Choice>
              <mc:Fallback>
                <p:oleObj name="Equation" r:id="rId3" imgW="5549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4822825"/>
                        <a:ext cx="898048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242888" y="5516563"/>
          <a:ext cx="893286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5" imgW="5702040" imgH="711000" progId="Equation.3">
                  <p:embed/>
                </p:oleObj>
              </mc:Choice>
              <mc:Fallback>
                <p:oleObj name="Equation" r:id="rId5" imgW="57020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5516563"/>
                        <a:ext cx="8932862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35"/>
          <p:cNvSpPr>
            <a:spLocks noChangeArrowheads="1"/>
          </p:cNvSpPr>
          <p:nvPr/>
        </p:nvSpPr>
        <p:spPr bwMode="auto">
          <a:xfrm>
            <a:off x="5272088" y="6081713"/>
            <a:ext cx="382587" cy="776287"/>
          </a:xfrm>
          <a:prstGeom prst="ellipse">
            <a:avLst/>
          </a:prstGeom>
          <a:noFill/>
          <a:ln w="2857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00" name="Group 98"/>
          <p:cNvGrpSpPr>
            <a:grpSpLocks/>
          </p:cNvGrpSpPr>
          <p:nvPr/>
        </p:nvGrpSpPr>
        <p:grpSpPr bwMode="auto">
          <a:xfrm>
            <a:off x="4687888" y="1263650"/>
            <a:ext cx="4456113" cy="1814513"/>
            <a:chOff x="2953" y="2569"/>
            <a:chExt cx="2807" cy="1143"/>
          </a:xfrm>
        </p:grpSpPr>
        <p:sp>
          <p:nvSpPr>
            <p:cNvPr id="12311" name="Freeform 38"/>
            <p:cNvSpPr>
              <a:spLocks/>
            </p:cNvSpPr>
            <p:nvPr/>
          </p:nvSpPr>
          <p:spPr bwMode="auto">
            <a:xfrm>
              <a:off x="3386" y="2569"/>
              <a:ext cx="752" cy="190"/>
            </a:xfrm>
            <a:custGeom>
              <a:avLst/>
              <a:gdLst>
                <a:gd name="T0" fmla="*/ 0 w 2649"/>
                <a:gd name="T1" fmla="*/ 0 h 2410"/>
                <a:gd name="T2" fmla="*/ 0 w 2649"/>
                <a:gd name="T3" fmla="*/ 0 h 2410"/>
                <a:gd name="T4" fmla="*/ 0 w 2649"/>
                <a:gd name="T5" fmla="*/ 0 h 2410"/>
                <a:gd name="T6" fmla="*/ 0 w 2649"/>
                <a:gd name="T7" fmla="*/ 0 h 2410"/>
                <a:gd name="T8" fmla="*/ 0 w 2649"/>
                <a:gd name="T9" fmla="*/ 0 h 2410"/>
                <a:gd name="T10" fmla="*/ 0 w 2649"/>
                <a:gd name="T11" fmla="*/ 0 h 2410"/>
                <a:gd name="T12" fmla="*/ 0 w 2649"/>
                <a:gd name="T13" fmla="*/ 0 h 2410"/>
                <a:gd name="T14" fmla="*/ 0 w 2649"/>
                <a:gd name="T15" fmla="*/ 0 h 2410"/>
                <a:gd name="T16" fmla="*/ 0 w 2649"/>
                <a:gd name="T17" fmla="*/ 0 h 2410"/>
                <a:gd name="T18" fmla="*/ 0 w 2649"/>
                <a:gd name="T19" fmla="*/ 0 h 2410"/>
                <a:gd name="T20" fmla="*/ 0 w 2649"/>
                <a:gd name="T21" fmla="*/ 0 h 2410"/>
                <a:gd name="T22" fmla="*/ 0 w 2649"/>
                <a:gd name="T23" fmla="*/ 0 h 2410"/>
                <a:gd name="T24" fmla="*/ 0 w 2649"/>
                <a:gd name="T25" fmla="*/ 0 h 2410"/>
                <a:gd name="T26" fmla="*/ 0 w 2649"/>
                <a:gd name="T27" fmla="*/ 0 h 2410"/>
                <a:gd name="T28" fmla="*/ 0 w 2649"/>
                <a:gd name="T29" fmla="*/ 0 h 2410"/>
                <a:gd name="T30" fmla="*/ 0 w 2649"/>
                <a:gd name="T31" fmla="*/ 0 h 2410"/>
                <a:gd name="T32" fmla="*/ 0 w 2649"/>
                <a:gd name="T33" fmla="*/ 0 h 2410"/>
                <a:gd name="T34" fmla="*/ 0 w 2649"/>
                <a:gd name="T35" fmla="*/ 0 h 2410"/>
                <a:gd name="T36" fmla="*/ 0 w 2649"/>
                <a:gd name="T37" fmla="*/ 0 h 2410"/>
                <a:gd name="T38" fmla="*/ 0 w 2649"/>
                <a:gd name="T39" fmla="*/ 0 h 2410"/>
                <a:gd name="T40" fmla="*/ 0 w 2649"/>
                <a:gd name="T41" fmla="*/ 0 h 2410"/>
                <a:gd name="T42" fmla="*/ 0 w 2649"/>
                <a:gd name="T43" fmla="*/ 0 h 2410"/>
                <a:gd name="T44" fmla="*/ 0 w 2649"/>
                <a:gd name="T45" fmla="*/ 0 h 2410"/>
                <a:gd name="T46" fmla="*/ 0 w 2649"/>
                <a:gd name="T47" fmla="*/ 0 h 2410"/>
                <a:gd name="T48" fmla="*/ 0 w 2649"/>
                <a:gd name="T49" fmla="*/ 0 h 2410"/>
                <a:gd name="T50" fmla="*/ 0 w 2649"/>
                <a:gd name="T51" fmla="*/ 0 h 2410"/>
                <a:gd name="T52" fmla="*/ 0 w 2649"/>
                <a:gd name="T53" fmla="*/ 0 h 2410"/>
                <a:gd name="T54" fmla="*/ 0 w 2649"/>
                <a:gd name="T55" fmla="*/ 0 h 2410"/>
                <a:gd name="T56" fmla="*/ 0 w 2649"/>
                <a:gd name="T57" fmla="*/ 0 h 2410"/>
                <a:gd name="T58" fmla="*/ 0 w 2649"/>
                <a:gd name="T59" fmla="*/ 0 h 2410"/>
                <a:gd name="T60" fmla="*/ 0 w 2649"/>
                <a:gd name="T61" fmla="*/ 0 h 2410"/>
                <a:gd name="T62" fmla="*/ 0 w 2649"/>
                <a:gd name="T63" fmla="*/ 0 h 2410"/>
                <a:gd name="T64" fmla="*/ 0 w 2649"/>
                <a:gd name="T65" fmla="*/ 0 h 2410"/>
                <a:gd name="T66" fmla="*/ 0 w 2649"/>
                <a:gd name="T67" fmla="*/ 0 h 2410"/>
                <a:gd name="T68" fmla="*/ 0 w 2649"/>
                <a:gd name="T69" fmla="*/ 0 h 2410"/>
                <a:gd name="T70" fmla="*/ 0 w 2649"/>
                <a:gd name="T71" fmla="*/ 0 h 2410"/>
                <a:gd name="T72" fmla="*/ 0 w 2649"/>
                <a:gd name="T73" fmla="*/ 0 h 2410"/>
                <a:gd name="T74" fmla="*/ 0 w 2649"/>
                <a:gd name="T75" fmla="*/ 0 h 2410"/>
                <a:gd name="T76" fmla="*/ 0 w 2649"/>
                <a:gd name="T77" fmla="*/ 0 h 2410"/>
                <a:gd name="T78" fmla="*/ 0 w 2649"/>
                <a:gd name="T79" fmla="*/ 0 h 2410"/>
                <a:gd name="T80" fmla="*/ 0 w 2649"/>
                <a:gd name="T81" fmla="*/ 0 h 2410"/>
                <a:gd name="T82" fmla="*/ 0 w 2649"/>
                <a:gd name="T83" fmla="*/ 0 h 2410"/>
                <a:gd name="T84" fmla="*/ 0 w 2649"/>
                <a:gd name="T85" fmla="*/ 0 h 2410"/>
                <a:gd name="T86" fmla="*/ 0 w 2649"/>
                <a:gd name="T87" fmla="*/ 0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2" name="Freeform 35"/>
            <p:cNvSpPr>
              <a:spLocks/>
            </p:cNvSpPr>
            <p:nvPr/>
          </p:nvSpPr>
          <p:spPr bwMode="auto">
            <a:xfrm>
              <a:off x="3310" y="3522"/>
              <a:ext cx="752" cy="190"/>
            </a:xfrm>
            <a:custGeom>
              <a:avLst/>
              <a:gdLst>
                <a:gd name="T0" fmla="*/ 0 w 2649"/>
                <a:gd name="T1" fmla="*/ 0 h 2410"/>
                <a:gd name="T2" fmla="*/ 0 w 2649"/>
                <a:gd name="T3" fmla="*/ 0 h 2410"/>
                <a:gd name="T4" fmla="*/ 0 w 2649"/>
                <a:gd name="T5" fmla="*/ 0 h 2410"/>
                <a:gd name="T6" fmla="*/ 0 w 2649"/>
                <a:gd name="T7" fmla="*/ 0 h 2410"/>
                <a:gd name="T8" fmla="*/ 0 w 2649"/>
                <a:gd name="T9" fmla="*/ 0 h 2410"/>
                <a:gd name="T10" fmla="*/ 0 w 2649"/>
                <a:gd name="T11" fmla="*/ 0 h 2410"/>
                <a:gd name="T12" fmla="*/ 0 w 2649"/>
                <a:gd name="T13" fmla="*/ 0 h 2410"/>
                <a:gd name="T14" fmla="*/ 0 w 2649"/>
                <a:gd name="T15" fmla="*/ 0 h 2410"/>
                <a:gd name="T16" fmla="*/ 0 w 2649"/>
                <a:gd name="T17" fmla="*/ 0 h 2410"/>
                <a:gd name="T18" fmla="*/ 0 w 2649"/>
                <a:gd name="T19" fmla="*/ 0 h 2410"/>
                <a:gd name="T20" fmla="*/ 0 w 2649"/>
                <a:gd name="T21" fmla="*/ 0 h 2410"/>
                <a:gd name="T22" fmla="*/ 0 w 2649"/>
                <a:gd name="T23" fmla="*/ 0 h 2410"/>
                <a:gd name="T24" fmla="*/ 0 w 2649"/>
                <a:gd name="T25" fmla="*/ 0 h 2410"/>
                <a:gd name="T26" fmla="*/ 0 w 2649"/>
                <a:gd name="T27" fmla="*/ 0 h 2410"/>
                <a:gd name="T28" fmla="*/ 0 w 2649"/>
                <a:gd name="T29" fmla="*/ 0 h 2410"/>
                <a:gd name="T30" fmla="*/ 0 w 2649"/>
                <a:gd name="T31" fmla="*/ 0 h 2410"/>
                <a:gd name="T32" fmla="*/ 0 w 2649"/>
                <a:gd name="T33" fmla="*/ 0 h 2410"/>
                <a:gd name="T34" fmla="*/ 0 w 2649"/>
                <a:gd name="T35" fmla="*/ 0 h 2410"/>
                <a:gd name="T36" fmla="*/ 0 w 2649"/>
                <a:gd name="T37" fmla="*/ 0 h 2410"/>
                <a:gd name="T38" fmla="*/ 0 w 2649"/>
                <a:gd name="T39" fmla="*/ 0 h 2410"/>
                <a:gd name="T40" fmla="*/ 0 w 2649"/>
                <a:gd name="T41" fmla="*/ 0 h 2410"/>
                <a:gd name="T42" fmla="*/ 0 w 2649"/>
                <a:gd name="T43" fmla="*/ 0 h 2410"/>
                <a:gd name="T44" fmla="*/ 0 w 2649"/>
                <a:gd name="T45" fmla="*/ 0 h 2410"/>
                <a:gd name="T46" fmla="*/ 0 w 2649"/>
                <a:gd name="T47" fmla="*/ 0 h 2410"/>
                <a:gd name="T48" fmla="*/ 0 w 2649"/>
                <a:gd name="T49" fmla="*/ 0 h 2410"/>
                <a:gd name="T50" fmla="*/ 0 w 2649"/>
                <a:gd name="T51" fmla="*/ 0 h 2410"/>
                <a:gd name="T52" fmla="*/ 0 w 2649"/>
                <a:gd name="T53" fmla="*/ 0 h 2410"/>
                <a:gd name="T54" fmla="*/ 0 w 2649"/>
                <a:gd name="T55" fmla="*/ 0 h 2410"/>
                <a:gd name="T56" fmla="*/ 0 w 2649"/>
                <a:gd name="T57" fmla="*/ 0 h 2410"/>
                <a:gd name="T58" fmla="*/ 0 w 2649"/>
                <a:gd name="T59" fmla="*/ 0 h 2410"/>
                <a:gd name="T60" fmla="*/ 0 w 2649"/>
                <a:gd name="T61" fmla="*/ 0 h 2410"/>
                <a:gd name="T62" fmla="*/ 0 w 2649"/>
                <a:gd name="T63" fmla="*/ 0 h 2410"/>
                <a:gd name="T64" fmla="*/ 0 w 2649"/>
                <a:gd name="T65" fmla="*/ 0 h 2410"/>
                <a:gd name="T66" fmla="*/ 0 w 2649"/>
                <a:gd name="T67" fmla="*/ 0 h 2410"/>
                <a:gd name="T68" fmla="*/ 0 w 2649"/>
                <a:gd name="T69" fmla="*/ 0 h 2410"/>
                <a:gd name="T70" fmla="*/ 0 w 2649"/>
                <a:gd name="T71" fmla="*/ 0 h 2410"/>
                <a:gd name="T72" fmla="*/ 0 w 2649"/>
                <a:gd name="T73" fmla="*/ 0 h 2410"/>
                <a:gd name="T74" fmla="*/ 0 w 2649"/>
                <a:gd name="T75" fmla="*/ 0 h 2410"/>
                <a:gd name="T76" fmla="*/ 0 w 2649"/>
                <a:gd name="T77" fmla="*/ 0 h 2410"/>
                <a:gd name="T78" fmla="*/ 0 w 2649"/>
                <a:gd name="T79" fmla="*/ 0 h 2410"/>
                <a:gd name="T80" fmla="*/ 0 w 2649"/>
                <a:gd name="T81" fmla="*/ 0 h 2410"/>
                <a:gd name="T82" fmla="*/ 0 w 2649"/>
                <a:gd name="T83" fmla="*/ 0 h 2410"/>
                <a:gd name="T84" fmla="*/ 0 w 2649"/>
                <a:gd name="T85" fmla="*/ 0 h 2410"/>
                <a:gd name="T86" fmla="*/ 0 w 2649"/>
                <a:gd name="T87" fmla="*/ 0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3" name="Freeform 36"/>
            <p:cNvSpPr>
              <a:spLocks/>
            </p:cNvSpPr>
            <p:nvPr/>
          </p:nvSpPr>
          <p:spPr bwMode="auto">
            <a:xfrm>
              <a:off x="4061" y="3616"/>
              <a:ext cx="401" cy="96"/>
            </a:xfrm>
            <a:custGeom>
              <a:avLst/>
              <a:gdLst>
                <a:gd name="T0" fmla="*/ 0 w 1413"/>
                <a:gd name="T1" fmla="*/ 0 h 1212"/>
                <a:gd name="T2" fmla="*/ 0 w 1413"/>
                <a:gd name="T3" fmla="*/ 0 h 1212"/>
                <a:gd name="T4" fmla="*/ 0 w 1413"/>
                <a:gd name="T5" fmla="*/ 0 h 1212"/>
                <a:gd name="T6" fmla="*/ 0 w 1413"/>
                <a:gd name="T7" fmla="*/ 0 h 1212"/>
                <a:gd name="T8" fmla="*/ 0 w 1413"/>
                <a:gd name="T9" fmla="*/ 0 h 1212"/>
                <a:gd name="T10" fmla="*/ 0 w 1413"/>
                <a:gd name="T11" fmla="*/ 0 h 1212"/>
                <a:gd name="T12" fmla="*/ 0 w 1413"/>
                <a:gd name="T13" fmla="*/ 0 h 1212"/>
                <a:gd name="T14" fmla="*/ 0 w 1413"/>
                <a:gd name="T15" fmla="*/ 0 h 1212"/>
                <a:gd name="T16" fmla="*/ 0 w 1413"/>
                <a:gd name="T17" fmla="*/ 0 h 1212"/>
                <a:gd name="T18" fmla="*/ 0 w 1413"/>
                <a:gd name="T19" fmla="*/ 0 h 1212"/>
                <a:gd name="T20" fmla="*/ 0 w 1413"/>
                <a:gd name="T21" fmla="*/ 0 h 1212"/>
                <a:gd name="T22" fmla="*/ 0 w 1413"/>
                <a:gd name="T23" fmla="*/ 0 h 1212"/>
                <a:gd name="T24" fmla="*/ 0 w 1413"/>
                <a:gd name="T25" fmla="*/ 0 h 1212"/>
                <a:gd name="T26" fmla="*/ 0 w 1413"/>
                <a:gd name="T27" fmla="*/ 0 h 1212"/>
                <a:gd name="T28" fmla="*/ 0 w 1413"/>
                <a:gd name="T29" fmla="*/ 0 h 1212"/>
                <a:gd name="T30" fmla="*/ 0 w 1413"/>
                <a:gd name="T31" fmla="*/ 0 h 1212"/>
                <a:gd name="T32" fmla="*/ 0 w 1413"/>
                <a:gd name="T33" fmla="*/ 0 h 1212"/>
                <a:gd name="T34" fmla="*/ 0 w 1413"/>
                <a:gd name="T35" fmla="*/ 0 h 1212"/>
                <a:gd name="T36" fmla="*/ 0 w 1413"/>
                <a:gd name="T37" fmla="*/ 0 h 1212"/>
                <a:gd name="T38" fmla="*/ 0 w 1413"/>
                <a:gd name="T39" fmla="*/ 0 h 1212"/>
                <a:gd name="T40" fmla="*/ 0 w 1413"/>
                <a:gd name="T41" fmla="*/ 0 h 1212"/>
                <a:gd name="T42" fmla="*/ 0 w 1413"/>
                <a:gd name="T43" fmla="*/ 0 h 1212"/>
                <a:gd name="T44" fmla="*/ 0 w 1413"/>
                <a:gd name="T45" fmla="*/ 0 h 1212"/>
                <a:gd name="T46" fmla="*/ 0 w 1413"/>
                <a:gd name="T47" fmla="*/ 0 h 1212"/>
                <a:gd name="T48" fmla="*/ 0 w 1413"/>
                <a:gd name="T49" fmla="*/ 0 h 1212"/>
                <a:gd name="T50" fmla="*/ 0 w 1413"/>
                <a:gd name="T51" fmla="*/ 0 h 1212"/>
                <a:gd name="T52" fmla="*/ 0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4" name="Freeform 39"/>
            <p:cNvSpPr>
              <a:spLocks/>
            </p:cNvSpPr>
            <p:nvPr/>
          </p:nvSpPr>
          <p:spPr bwMode="auto">
            <a:xfrm>
              <a:off x="4137" y="2663"/>
              <a:ext cx="401" cy="96"/>
            </a:xfrm>
            <a:custGeom>
              <a:avLst/>
              <a:gdLst>
                <a:gd name="T0" fmla="*/ 0 w 1413"/>
                <a:gd name="T1" fmla="*/ 0 h 1212"/>
                <a:gd name="T2" fmla="*/ 0 w 1413"/>
                <a:gd name="T3" fmla="*/ 0 h 1212"/>
                <a:gd name="T4" fmla="*/ 0 w 1413"/>
                <a:gd name="T5" fmla="*/ 0 h 1212"/>
                <a:gd name="T6" fmla="*/ 0 w 1413"/>
                <a:gd name="T7" fmla="*/ 0 h 1212"/>
                <a:gd name="T8" fmla="*/ 0 w 1413"/>
                <a:gd name="T9" fmla="*/ 0 h 1212"/>
                <a:gd name="T10" fmla="*/ 0 w 1413"/>
                <a:gd name="T11" fmla="*/ 0 h 1212"/>
                <a:gd name="T12" fmla="*/ 0 w 1413"/>
                <a:gd name="T13" fmla="*/ 0 h 1212"/>
                <a:gd name="T14" fmla="*/ 0 w 1413"/>
                <a:gd name="T15" fmla="*/ 0 h 1212"/>
                <a:gd name="T16" fmla="*/ 0 w 1413"/>
                <a:gd name="T17" fmla="*/ 0 h 1212"/>
                <a:gd name="T18" fmla="*/ 0 w 1413"/>
                <a:gd name="T19" fmla="*/ 0 h 1212"/>
                <a:gd name="T20" fmla="*/ 0 w 1413"/>
                <a:gd name="T21" fmla="*/ 0 h 1212"/>
                <a:gd name="T22" fmla="*/ 0 w 1413"/>
                <a:gd name="T23" fmla="*/ 0 h 1212"/>
                <a:gd name="T24" fmla="*/ 0 w 1413"/>
                <a:gd name="T25" fmla="*/ 0 h 1212"/>
                <a:gd name="T26" fmla="*/ 0 w 1413"/>
                <a:gd name="T27" fmla="*/ 0 h 1212"/>
                <a:gd name="T28" fmla="*/ 0 w 1413"/>
                <a:gd name="T29" fmla="*/ 0 h 1212"/>
                <a:gd name="T30" fmla="*/ 0 w 1413"/>
                <a:gd name="T31" fmla="*/ 0 h 1212"/>
                <a:gd name="T32" fmla="*/ 0 w 1413"/>
                <a:gd name="T33" fmla="*/ 0 h 1212"/>
                <a:gd name="T34" fmla="*/ 0 w 1413"/>
                <a:gd name="T35" fmla="*/ 0 h 1212"/>
                <a:gd name="T36" fmla="*/ 0 w 1413"/>
                <a:gd name="T37" fmla="*/ 0 h 1212"/>
                <a:gd name="T38" fmla="*/ 0 w 1413"/>
                <a:gd name="T39" fmla="*/ 0 h 1212"/>
                <a:gd name="T40" fmla="*/ 0 w 1413"/>
                <a:gd name="T41" fmla="*/ 0 h 1212"/>
                <a:gd name="T42" fmla="*/ 0 w 1413"/>
                <a:gd name="T43" fmla="*/ 0 h 1212"/>
                <a:gd name="T44" fmla="*/ 0 w 1413"/>
                <a:gd name="T45" fmla="*/ 0 h 1212"/>
                <a:gd name="T46" fmla="*/ 0 w 1413"/>
                <a:gd name="T47" fmla="*/ 0 h 1212"/>
                <a:gd name="T48" fmla="*/ 0 w 1413"/>
                <a:gd name="T49" fmla="*/ 0 h 1212"/>
                <a:gd name="T50" fmla="*/ 0 w 1413"/>
                <a:gd name="T51" fmla="*/ 0 h 1212"/>
                <a:gd name="T52" fmla="*/ 0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5" name="Freeform 42"/>
            <p:cNvSpPr>
              <a:spLocks/>
            </p:cNvSpPr>
            <p:nvPr/>
          </p:nvSpPr>
          <p:spPr bwMode="auto">
            <a:xfrm>
              <a:off x="4949" y="3015"/>
              <a:ext cx="529" cy="139"/>
            </a:xfrm>
            <a:custGeom>
              <a:avLst/>
              <a:gdLst>
                <a:gd name="T0" fmla="*/ 0 w 2649"/>
                <a:gd name="T1" fmla="*/ 0 h 2410"/>
                <a:gd name="T2" fmla="*/ 0 w 2649"/>
                <a:gd name="T3" fmla="*/ 0 h 2410"/>
                <a:gd name="T4" fmla="*/ 0 w 2649"/>
                <a:gd name="T5" fmla="*/ 0 h 2410"/>
                <a:gd name="T6" fmla="*/ 0 w 2649"/>
                <a:gd name="T7" fmla="*/ 0 h 2410"/>
                <a:gd name="T8" fmla="*/ 0 w 2649"/>
                <a:gd name="T9" fmla="*/ 0 h 2410"/>
                <a:gd name="T10" fmla="*/ 0 w 2649"/>
                <a:gd name="T11" fmla="*/ 0 h 2410"/>
                <a:gd name="T12" fmla="*/ 0 w 2649"/>
                <a:gd name="T13" fmla="*/ 0 h 2410"/>
                <a:gd name="T14" fmla="*/ 0 w 2649"/>
                <a:gd name="T15" fmla="*/ 0 h 2410"/>
                <a:gd name="T16" fmla="*/ 0 w 2649"/>
                <a:gd name="T17" fmla="*/ 0 h 2410"/>
                <a:gd name="T18" fmla="*/ 0 w 2649"/>
                <a:gd name="T19" fmla="*/ 0 h 2410"/>
                <a:gd name="T20" fmla="*/ 0 w 2649"/>
                <a:gd name="T21" fmla="*/ 0 h 2410"/>
                <a:gd name="T22" fmla="*/ 0 w 2649"/>
                <a:gd name="T23" fmla="*/ 0 h 2410"/>
                <a:gd name="T24" fmla="*/ 0 w 2649"/>
                <a:gd name="T25" fmla="*/ 0 h 2410"/>
                <a:gd name="T26" fmla="*/ 0 w 2649"/>
                <a:gd name="T27" fmla="*/ 0 h 2410"/>
                <a:gd name="T28" fmla="*/ 0 w 2649"/>
                <a:gd name="T29" fmla="*/ 0 h 2410"/>
                <a:gd name="T30" fmla="*/ 0 w 2649"/>
                <a:gd name="T31" fmla="*/ 0 h 2410"/>
                <a:gd name="T32" fmla="*/ 0 w 2649"/>
                <a:gd name="T33" fmla="*/ 0 h 2410"/>
                <a:gd name="T34" fmla="*/ 0 w 2649"/>
                <a:gd name="T35" fmla="*/ 0 h 2410"/>
                <a:gd name="T36" fmla="*/ 0 w 2649"/>
                <a:gd name="T37" fmla="*/ 0 h 2410"/>
                <a:gd name="T38" fmla="*/ 0 w 2649"/>
                <a:gd name="T39" fmla="*/ 0 h 2410"/>
                <a:gd name="T40" fmla="*/ 0 w 2649"/>
                <a:gd name="T41" fmla="*/ 0 h 2410"/>
                <a:gd name="T42" fmla="*/ 0 w 2649"/>
                <a:gd name="T43" fmla="*/ 0 h 2410"/>
                <a:gd name="T44" fmla="*/ 0 w 2649"/>
                <a:gd name="T45" fmla="*/ 0 h 2410"/>
                <a:gd name="T46" fmla="*/ 0 w 2649"/>
                <a:gd name="T47" fmla="*/ 0 h 2410"/>
                <a:gd name="T48" fmla="*/ 0 w 2649"/>
                <a:gd name="T49" fmla="*/ 0 h 2410"/>
                <a:gd name="T50" fmla="*/ 0 w 2649"/>
                <a:gd name="T51" fmla="*/ 0 h 2410"/>
                <a:gd name="T52" fmla="*/ 0 w 2649"/>
                <a:gd name="T53" fmla="*/ 0 h 2410"/>
                <a:gd name="T54" fmla="*/ 0 w 2649"/>
                <a:gd name="T55" fmla="*/ 0 h 2410"/>
                <a:gd name="T56" fmla="*/ 0 w 2649"/>
                <a:gd name="T57" fmla="*/ 0 h 2410"/>
                <a:gd name="T58" fmla="*/ 0 w 2649"/>
                <a:gd name="T59" fmla="*/ 0 h 2410"/>
                <a:gd name="T60" fmla="*/ 0 w 2649"/>
                <a:gd name="T61" fmla="*/ 0 h 2410"/>
                <a:gd name="T62" fmla="*/ 0 w 2649"/>
                <a:gd name="T63" fmla="*/ 0 h 2410"/>
                <a:gd name="T64" fmla="*/ 0 w 2649"/>
                <a:gd name="T65" fmla="*/ 0 h 2410"/>
                <a:gd name="T66" fmla="*/ 0 w 2649"/>
                <a:gd name="T67" fmla="*/ 0 h 2410"/>
                <a:gd name="T68" fmla="*/ 0 w 2649"/>
                <a:gd name="T69" fmla="*/ 0 h 2410"/>
                <a:gd name="T70" fmla="*/ 0 w 2649"/>
                <a:gd name="T71" fmla="*/ 0 h 2410"/>
                <a:gd name="T72" fmla="*/ 0 w 2649"/>
                <a:gd name="T73" fmla="*/ 0 h 2410"/>
                <a:gd name="T74" fmla="*/ 0 w 2649"/>
                <a:gd name="T75" fmla="*/ 0 h 2410"/>
                <a:gd name="T76" fmla="*/ 0 w 2649"/>
                <a:gd name="T77" fmla="*/ 0 h 2410"/>
                <a:gd name="T78" fmla="*/ 0 w 2649"/>
                <a:gd name="T79" fmla="*/ 0 h 2410"/>
                <a:gd name="T80" fmla="*/ 0 w 2649"/>
                <a:gd name="T81" fmla="*/ 0 h 2410"/>
                <a:gd name="T82" fmla="*/ 0 w 2649"/>
                <a:gd name="T83" fmla="*/ 0 h 2410"/>
                <a:gd name="T84" fmla="*/ 0 w 2649"/>
                <a:gd name="T85" fmla="*/ 0 h 2410"/>
                <a:gd name="T86" fmla="*/ 0 w 2649"/>
                <a:gd name="T87" fmla="*/ 0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6" name="Freeform 43"/>
            <p:cNvSpPr>
              <a:spLocks/>
            </p:cNvSpPr>
            <p:nvPr/>
          </p:nvSpPr>
          <p:spPr bwMode="auto">
            <a:xfrm>
              <a:off x="5478" y="3084"/>
              <a:ext cx="282" cy="70"/>
            </a:xfrm>
            <a:custGeom>
              <a:avLst/>
              <a:gdLst>
                <a:gd name="T0" fmla="*/ 0 w 1413"/>
                <a:gd name="T1" fmla="*/ 0 h 1212"/>
                <a:gd name="T2" fmla="*/ 0 w 1413"/>
                <a:gd name="T3" fmla="*/ 0 h 1212"/>
                <a:gd name="T4" fmla="*/ 0 w 1413"/>
                <a:gd name="T5" fmla="*/ 0 h 1212"/>
                <a:gd name="T6" fmla="*/ 0 w 1413"/>
                <a:gd name="T7" fmla="*/ 0 h 1212"/>
                <a:gd name="T8" fmla="*/ 0 w 1413"/>
                <a:gd name="T9" fmla="*/ 0 h 1212"/>
                <a:gd name="T10" fmla="*/ 0 w 1413"/>
                <a:gd name="T11" fmla="*/ 0 h 1212"/>
                <a:gd name="T12" fmla="*/ 0 w 1413"/>
                <a:gd name="T13" fmla="*/ 0 h 1212"/>
                <a:gd name="T14" fmla="*/ 0 w 1413"/>
                <a:gd name="T15" fmla="*/ 0 h 1212"/>
                <a:gd name="T16" fmla="*/ 0 w 1413"/>
                <a:gd name="T17" fmla="*/ 0 h 1212"/>
                <a:gd name="T18" fmla="*/ 0 w 1413"/>
                <a:gd name="T19" fmla="*/ 0 h 1212"/>
                <a:gd name="T20" fmla="*/ 0 w 1413"/>
                <a:gd name="T21" fmla="*/ 0 h 1212"/>
                <a:gd name="T22" fmla="*/ 0 w 1413"/>
                <a:gd name="T23" fmla="*/ 0 h 1212"/>
                <a:gd name="T24" fmla="*/ 0 w 1413"/>
                <a:gd name="T25" fmla="*/ 0 h 1212"/>
                <a:gd name="T26" fmla="*/ 0 w 1413"/>
                <a:gd name="T27" fmla="*/ 0 h 1212"/>
                <a:gd name="T28" fmla="*/ 0 w 1413"/>
                <a:gd name="T29" fmla="*/ 0 h 1212"/>
                <a:gd name="T30" fmla="*/ 0 w 1413"/>
                <a:gd name="T31" fmla="*/ 0 h 1212"/>
                <a:gd name="T32" fmla="*/ 0 w 1413"/>
                <a:gd name="T33" fmla="*/ 0 h 1212"/>
                <a:gd name="T34" fmla="*/ 0 w 1413"/>
                <a:gd name="T35" fmla="*/ 0 h 1212"/>
                <a:gd name="T36" fmla="*/ 0 w 1413"/>
                <a:gd name="T37" fmla="*/ 0 h 1212"/>
                <a:gd name="T38" fmla="*/ 0 w 1413"/>
                <a:gd name="T39" fmla="*/ 0 h 1212"/>
                <a:gd name="T40" fmla="*/ 0 w 1413"/>
                <a:gd name="T41" fmla="*/ 0 h 1212"/>
                <a:gd name="T42" fmla="*/ 0 w 1413"/>
                <a:gd name="T43" fmla="*/ 0 h 1212"/>
                <a:gd name="T44" fmla="*/ 0 w 1413"/>
                <a:gd name="T45" fmla="*/ 0 h 1212"/>
                <a:gd name="T46" fmla="*/ 0 w 1413"/>
                <a:gd name="T47" fmla="*/ 0 h 1212"/>
                <a:gd name="T48" fmla="*/ 0 w 1413"/>
                <a:gd name="T49" fmla="*/ 0 h 1212"/>
                <a:gd name="T50" fmla="*/ 0 w 1413"/>
                <a:gd name="T51" fmla="*/ 0 h 1212"/>
                <a:gd name="T52" fmla="*/ 0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rgbClr val="33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7" name="Freeform 44"/>
            <p:cNvSpPr>
              <a:spLocks/>
            </p:cNvSpPr>
            <p:nvPr/>
          </p:nvSpPr>
          <p:spPr bwMode="auto">
            <a:xfrm>
              <a:off x="4644" y="3015"/>
              <a:ext cx="530" cy="139"/>
            </a:xfrm>
            <a:custGeom>
              <a:avLst/>
              <a:gdLst>
                <a:gd name="T0" fmla="*/ 0 w 2649"/>
                <a:gd name="T1" fmla="*/ 0 h 2410"/>
                <a:gd name="T2" fmla="*/ 0 w 2649"/>
                <a:gd name="T3" fmla="*/ 0 h 2410"/>
                <a:gd name="T4" fmla="*/ 0 w 2649"/>
                <a:gd name="T5" fmla="*/ 0 h 2410"/>
                <a:gd name="T6" fmla="*/ 0 w 2649"/>
                <a:gd name="T7" fmla="*/ 0 h 2410"/>
                <a:gd name="T8" fmla="*/ 0 w 2649"/>
                <a:gd name="T9" fmla="*/ 0 h 2410"/>
                <a:gd name="T10" fmla="*/ 0 w 2649"/>
                <a:gd name="T11" fmla="*/ 0 h 2410"/>
                <a:gd name="T12" fmla="*/ 0 w 2649"/>
                <a:gd name="T13" fmla="*/ 0 h 2410"/>
                <a:gd name="T14" fmla="*/ 0 w 2649"/>
                <a:gd name="T15" fmla="*/ 0 h 2410"/>
                <a:gd name="T16" fmla="*/ 0 w 2649"/>
                <a:gd name="T17" fmla="*/ 0 h 2410"/>
                <a:gd name="T18" fmla="*/ 0 w 2649"/>
                <a:gd name="T19" fmla="*/ 0 h 2410"/>
                <a:gd name="T20" fmla="*/ 0 w 2649"/>
                <a:gd name="T21" fmla="*/ 0 h 2410"/>
                <a:gd name="T22" fmla="*/ 0 w 2649"/>
                <a:gd name="T23" fmla="*/ 0 h 2410"/>
                <a:gd name="T24" fmla="*/ 0 w 2649"/>
                <a:gd name="T25" fmla="*/ 0 h 2410"/>
                <a:gd name="T26" fmla="*/ 0 w 2649"/>
                <a:gd name="T27" fmla="*/ 0 h 2410"/>
                <a:gd name="T28" fmla="*/ 0 w 2649"/>
                <a:gd name="T29" fmla="*/ 0 h 2410"/>
                <a:gd name="T30" fmla="*/ 0 w 2649"/>
                <a:gd name="T31" fmla="*/ 0 h 2410"/>
                <a:gd name="T32" fmla="*/ 0 w 2649"/>
                <a:gd name="T33" fmla="*/ 0 h 2410"/>
                <a:gd name="T34" fmla="*/ 0 w 2649"/>
                <a:gd name="T35" fmla="*/ 0 h 2410"/>
                <a:gd name="T36" fmla="*/ 0 w 2649"/>
                <a:gd name="T37" fmla="*/ 0 h 2410"/>
                <a:gd name="T38" fmla="*/ 0 w 2649"/>
                <a:gd name="T39" fmla="*/ 0 h 2410"/>
                <a:gd name="T40" fmla="*/ 0 w 2649"/>
                <a:gd name="T41" fmla="*/ 0 h 2410"/>
                <a:gd name="T42" fmla="*/ 0 w 2649"/>
                <a:gd name="T43" fmla="*/ 0 h 2410"/>
                <a:gd name="T44" fmla="*/ 0 w 2649"/>
                <a:gd name="T45" fmla="*/ 0 h 2410"/>
                <a:gd name="T46" fmla="*/ 0 w 2649"/>
                <a:gd name="T47" fmla="*/ 0 h 2410"/>
                <a:gd name="T48" fmla="*/ 0 w 2649"/>
                <a:gd name="T49" fmla="*/ 0 h 2410"/>
                <a:gd name="T50" fmla="*/ 0 w 2649"/>
                <a:gd name="T51" fmla="*/ 0 h 2410"/>
                <a:gd name="T52" fmla="*/ 0 w 2649"/>
                <a:gd name="T53" fmla="*/ 0 h 2410"/>
                <a:gd name="T54" fmla="*/ 0 w 2649"/>
                <a:gd name="T55" fmla="*/ 0 h 2410"/>
                <a:gd name="T56" fmla="*/ 0 w 2649"/>
                <a:gd name="T57" fmla="*/ 0 h 2410"/>
                <a:gd name="T58" fmla="*/ 0 w 2649"/>
                <a:gd name="T59" fmla="*/ 0 h 2410"/>
                <a:gd name="T60" fmla="*/ 0 w 2649"/>
                <a:gd name="T61" fmla="*/ 0 h 2410"/>
                <a:gd name="T62" fmla="*/ 0 w 2649"/>
                <a:gd name="T63" fmla="*/ 0 h 2410"/>
                <a:gd name="T64" fmla="*/ 0 w 2649"/>
                <a:gd name="T65" fmla="*/ 0 h 2410"/>
                <a:gd name="T66" fmla="*/ 0 w 2649"/>
                <a:gd name="T67" fmla="*/ 0 h 2410"/>
                <a:gd name="T68" fmla="*/ 0 w 2649"/>
                <a:gd name="T69" fmla="*/ 0 h 2410"/>
                <a:gd name="T70" fmla="*/ 0 w 2649"/>
                <a:gd name="T71" fmla="*/ 0 h 2410"/>
                <a:gd name="T72" fmla="*/ 0 w 2649"/>
                <a:gd name="T73" fmla="*/ 0 h 2410"/>
                <a:gd name="T74" fmla="*/ 0 w 2649"/>
                <a:gd name="T75" fmla="*/ 0 h 2410"/>
                <a:gd name="T76" fmla="*/ 0 w 2649"/>
                <a:gd name="T77" fmla="*/ 0 h 2410"/>
                <a:gd name="T78" fmla="*/ 0 w 2649"/>
                <a:gd name="T79" fmla="*/ 0 h 2410"/>
                <a:gd name="T80" fmla="*/ 0 w 2649"/>
                <a:gd name="T81" fmla="*/ 0 h 2410"/>
                <a:gd name="T82" fmla="*/ 0 w 2649"/>
                <a:gd name="T83" fmla="*/ 0 h 2410"/>
                <a:gd name="T84" fmla="*/ 0 w 2649"/>
                <a:gd name="T85" fmla="*/ 0 h 2410"/>
                <a:gd name="T86" fmla="*/ 0 w 2649"/>
                <a:gd name="T87" fmla="*/ 0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8" name="Line 45"/>
            <p:cNvSpPr>
              <a:spLocks noChangeShapeType="1"/>
            </p:cNvSpPr>
            <p:nvPr/>
          </p:nvSpPr>
          <p:spPr bwMode="auto">
            <a:xfrm flipV="1">
              <a:off x="3418" y="3125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46"/>
            <p:cNvSpPr>
              <a:spLocks noChangeShapeType="1"/>
            </p:cNvSpPr>
            <p:nvPr/>
          </p:nvSpPr>
          <p:spPr bwMode="auto">
            <a:xfrm flipH="1">
              <a:off x="3430" y="2761"/>
              <a:ext cx="256" cy="1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47"/>
            <p:cNvSpPr>
              <a:spLocks noChangeShapeType="1"/>
            </p:cNvSpPr>
            <p:nvPr/>
          </p:nvSpPr>
          <p:spPr bwMode="auto">
            <a:xfrm flipH="1">
              <a:off x="4494" y="3154"/>
              <a:ext cx="371" cy="241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5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0286041"/>
                </p:ext>
              </p:extLst>
            </p:nvPr>
          </p:nvGraphicFramePr>
          <p:xfrm>
            <a:off x="2953" y="2669"/>
            <a:ext cx="496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4" name="Equation" r:id="rId7" imgW="406080" imgH="241200" progId="Equation.3">
                    <p:embed/>
                  </p:oleObj>
                </mc:Choice>
                <mc:Fallback>
                  <p:oleObj name="Equation" r:id="rId7" imgW="4060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2669"/>
                          <a:ext cx="496" cy="29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6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6274126"/>
                </p:ext>
              </p:extLst>
            </p:nvPr>
          </p:nvGraphicFramePr>
          <p:xfrm>
            <a:off x="3520" y="3138"/>
            <a:ext cx="481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" name="Equation" r:id="rId9" imgW="406080" imgH="228600" progId="Equation.3">
                    <p:embed/>
                  </p:oleObj>
                </mc:Choice>
                <mc:Fallback>
                  <p:oleObj name="Equation" r:id="rId9" imgW="406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0" y="3138"/>
                          <a:ext cx="481" cy="271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7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4292434"/>
                </p:ext>
              </p:extLst>
            </p:nvPr>
          </p:nvGraphicFramePr>
          <p:xfrm>
            <a:off x="4865" y="3231"/>
            <a:ext cx="614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6" name="Equation" r:id="rId11" imgW="495000" imgH="253800" progId="Equation.3">
                    <p:embed/>
                  </p:oleObj>
                </mc:Choice>
                <mc:Fallback>
                  <p:oleObj name="Equation" r:id="rId11" imgW="4950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5" y="3231"/>
                          <a:ext cx="614" cy="31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1" name="Oval 35"/>
            <p:cNvSpPr>
              <a:spLocks noChangeArrowheads="1"/>
            </p:cNvSpPr>
            <p:nvPr/>
          </p:nvSpPr>
          <p:spPr bwMode="auto">
            <a:xfrm>
              <a:off x="3292" y="3059"/>
              <a:ext cx="199" cy="435"/>
            </a:xfrm>
            <a:prstGeom prst="ellipse">
              <a:avLst/>
            </a:prstGeom>
            <a:noFill/>
            <a:ln w="28575">
              <a:solidFill>
                <a:srgbClr val="99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22" name="Oval 35"/>
            <p:cNvSpPr>
              <a:spLocks noChangeArrowheads="1"/>
            </p:cNvSpPr>
            <p:nvPr/>
          </p:nvSpPr>
          <p:spPr bwMode="auto">
            <a:xfrm rot="3151642">
              <a:off x="3452" y="2621"/>
              <a:ext cx="199" cy="435"/>
            </a:xfrm>
            <a:prstGeom prst="ellipse">
              <a:avLst/>
            </a:prstGeom>
            <a:noFill/>
            <a:ln w="28575">
              <a:solidFill>
                <a:srgbClr val="9900FF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90538" y="617537"/>
            <a:ext cx="246062" cy="504825"/>
          </a:xfrm>
          <a:prstGeom prst="ellipse">
            <a:avLst/>
          </a:prstGeom>
          <a:noFill/>
          <a:ln w="2857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2" name="TextBox 22"/>
          <p:cNvSpPr txBox="1">
            <a:spLocks noChangeArrowheads="1"/>
          </p:cNvSpPr>
          <p:nvPr/>
        </p:nvSpPr>
        <p:spPr bwMode="auto">
          <a:xfrm>
            <a:off x="7496175" y="1166813"/>
            <a:ext cx="1135063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II</a:t>
            </a:r>
          </a:p>
        </p:txBody>
      </p:sp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169863" y="3097213"/>
          <a:ext cx="8974137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Equation" r:id="rId13" imgW="5321160" imgH="609480" progId="Equation.3">
                  <p:embed/>
                </p:oleObj>
              </mc:Choice>
              <mc:Fallback>
                <p:oleObj name="Equation" r:id="rId13" imgW="53211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3" y="3097213"/>
                        <a:ext cx="8974137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0" y="1343025"/>
          <a:ext cx="450056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Equation" r:id="rId15" imgW="2705040" imgH="393480" progId="Equation.3">
                  <p:embed/>
                </p:oleObj>
              </mc:Choice>
              <mc:Fallback>
                <p:oleObj name="Equation" r:id="rId15" imgW="2705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3025"/>
                        <a:ext cx="4500563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1585913" y="2143125"/>
          <a:ext cx="28575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Equation" r:id="rId17" imgW="1765080" imgH="253800" progId="Equation.3">
                  <p:embed/>
                </p:oleObj>
              </mc:Choice>
              <mc:Fallback>
                <p:oleObj name="Equation" r:id="rId17" imgW="1765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2143125"/>
                        <a:ext cx="28575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flipV="1">
            <a:off x="1928813" y="1800225"/>
            <a:ext cx="1271587" cy="514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514725" y="1800225"/>
            <a:ext cx="614363" cy="5286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eft Brace 35"/>
          <p:cNvSpPr/>
          <p:nvPr/>
        </p:nvSpPr>
        <p:spPr>
          <a:xfrm rot="16200000" flipV="1">
            <a:off x="3186113" y="3200400"/>
            <a:ext cx="320675" cy="202247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eft Brace 36"/>
          <p:cNvSpPr/>
          <p:nvPr/>
        </p:nvSpPr>
        <p:spPr>
          <a:xfrm rot="16200000" flipV="1">
            <a:off x="6646069" y="2102644"/>
            <a:ext cx="325438" cy="42418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Box 37"/>
          <p:cNvSpPr txBox="1">
            <a:spLocks noChangeArrowheads="1"/>
          </p:cNvSpPr>
          <p:nvPr/>
        </p:nvSpPr>
        <p:spPr bwMode="auto">
          <a:xfrm>
            <a:off x="3000375" y="4429125"/>
            <a:ext cx="77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Type I</a:t>
            </a:r>
          </a:p>
        </p:txBody>
      </p:sp>
      <p:sp>
        <p:nvSpPr>
          <p:cNvPr id="9236" name="TextBox 38"/>
          <p:cNvSpPr txBox="1">
            <a:spLocks noChangeArrowheads="1"/>
          </p:cNvSpPr>
          <p:nvPr/>
        </p:nvSpPr>
        <p:spPr bwMode="auto">
          <a:xfrm>
            <a:off x="6510338" y="4438650"/>
            <a:ext cx="877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Type II</a:t>
            </a:r>
          </a:p>
        </p:txBody>
      </p:sp>
      <p:sp>
        <p:nvSpPr>
          <p:cNvPr id="33" name="Oval 32"/>
          <p:cNvSpPr/>
          <p:nvPr/>
        </p:nvSpPr>
        <p:spPr>
          <a:xfrm>
            <a:off x="6483350" y="4356100"/>
            <a:ext cx="914400" cy="51593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stCxn id="9236" idx="1"/>
          </p:cNvCxnSpPr>
          <p:nvPr/>
        </p:nvCxnSpPr>
        <p:spPr>
          <a:xfrm rot="10800000" flipV="1">
            <a:off x="598488" y="4622800"/>
            <a:ext cx="5911850" cy="414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93522" y="170160"/>
            <a:ext cx="5134354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Type 2 Second Harmonic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Generatiion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4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 animBg="1"/>
      <p:bldP spid="36" grpId="0" animBg="1"/>
      <p:bldP spid="37" grpId="0" animBg="1"/>
      <p:bldP spid="9235" grpId="0"/>
      <p:bldP spid="9236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17"/>
          <p:cNvSpPr txBox="1">
            <a:spLocks noChangeArrowheads="1"/>
          </p:cNvSpPr>
          <p:nvPr/>
        </p:nvSpPr>
        <p:spPr bwMode="auto">
          <a:xfrm>
            <a:off x="-93662" y="603220"/>
            <a:ext cx="30432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bonds give nonlinearity 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25438" y="860425"/>
            <a:ext cx="2790825" cy="1989138"/>
            <a:chOff x="3901" y="857"/>
            <a:chExt cx="1758" cy="1253"/>
          </a:xfrm>
        </p:grpSpPr>
        <p:sp>
          <p:nvSpPr>
            <p:cNvPr id="4165" name="Text Box 32"/>
            <p:cNvSpPr txBox="1">
              <a:spLocks noChangeArrowheads="1"/>
            </p:cNvSpPr>
            <p:nvPr/>
          </p:nvSpPr>
          <p:spPr bwMode="auto">
            <a:xfrm>
              <a:off x="4131" y="857"/>
              <a:ext cx="1313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2000" u="sng">
                  <a:latin typeface="Times New Roman" pitchFamily="18" charset="0"/>
                  <a:cs typeface="Times New Roman" pitchFamily="18" charset="0"/>
                </a:rPr>
                <a:t>Non-resonant case</a:t>
              </a:r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099" name="Object 33"/>
            <p:cNvGraphicFramePr>
              <a:graphicFrameLocks noChangeAspect="1"/>
            </p:cNvGraphicFramePr>
            <p:nvPr/>
          </p:nvGraphicFramePr>
          <p:xfrm>
            <a:off x="4377" y="1125"/>
            <a:ext cx="682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4" name="Equation" r:id="rId4" imgW="533160" imgH="228600" progId="Equation.3">
                    <p:embed/>
                  </p:oleObj>
                </mc:Choice>
                <mc:Fallback>
                  <p:oleObj name="Equation" r:id="rId4" imgW="533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7" y="1125"/>
                          <a:ext cx="682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4776861"/>
                </p:ext>
              </p:extLst>
            </p:nvPr>
          </p:nvGraphicFramePr>
          <p:xfrm>
            <a:off x="3901" y="1418"/>
            <a:ext cx="1758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5" name="Equation" r:id="rId6" imgW="1485720" imgH="583920" progId="Equation.3">
                    <p:embed/>
                  </p:oleObj>
                </mc:Choice>
                <mc:Fallback>
                  <p:oleObj name="Equation" r:id="rId6" imgW="1485720" imgH="5839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1" y="1418"/>
                          <a:ext cx="1758" cy="6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07" name="Picture 31"/>
          <p:cNvPicPr>
            <a:picLocks noChangeAspect="1" noChangeArrowheads="1"/>
          </p:cNvPicPr>
          <p:nvPr/>
        </p:nvPicPr>
        <p:blipFill>
          <a:blip r:embed="rId8" cstate="print"/>
          <a:srcRect l="5962" r="1633" b="14330"/>
          <a:stretch>
            <a:fillRect/>
          </a:stretch>
        </p:blipFill>
        <p:spPr bwMode="auto">
          <a:xfrm>
            <a:off x="3184525" y="874713"/>
            <a:ext cx="5659438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8" name="Group 39"/>
          <p:cNvGrpSpPr>
            <a:grpSpLocks/>
          </p:cNvGrpSpPr>
          <p:nvPr/>
        </p:nvGrpSpPr>
        <p:grpSpPr bwMode="auto">
          <a:xfrm>
            <a:off x="3919538" y="1479550"/>
            <a:ext cx="319087" cy="579438"/>
            <a:chOff x="4550" y="3463"/>
            <a:chExt cx="201" cy="365"/>
          </a:xfrm>
        </p:grpSpPr>
        <p:sp>
          <p:nvSpPr>
            <p:cNvPr id="4163" name="Oval 40"/>
            <p:cNvSpPr>
              <a:spLocks noChangeArrowheads="1"/>
            </p:cNvSpPr>
            <p:nvPr/>
          </p:nvSpPr>
          <p:spPr bwMode="auto">
            <a:xfrm>
              <a:off x="4556" y="3571"/>
              <a:ext cx="189" cy="1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64" name="Text Box 41"/>
            <p:cNvSpPr txBox="1">
              <a:spLocks noChangeArrowheads="1"/>
            </p:cNvSpPr>
            <p:nvPr/>
          </p:nvSpPr>
          <p:spPr bwMode="auto">
            <a:xfrm>
              <a:off x="4550" y="3463"/>
              <a:ext cx="2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sp>
        <p:nvSpPr>
          <p:cNvPr id="1042" name="Arc 35"/>
          <p:cNvSpPr>
            <a:spLocks/>
          </p:cNvSpPr>
          <p:nvPr/>
        </p:nvSpPr>
        <p:spPr bwMode="auto">
          <a:xfrm rot="-8097402">
            <a:off x="49213" y="4621212"/>
            <a:ext cx="1131888" cy="12303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Arc 36"/>
          <p:cNvSpPr>
            <a:spLocks/>
          </p:cNvSpPr>
          <p:nvPr/>
        </p:nvSpPr>
        <p:spPr bwMode="auto">
          <a:xfrm rot="-8097402">
            <a:off x="2695575" y="4625976"/>
            <a:ext cx="1131887" cy="12303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" name="Arc 37"/>
          <p:cNvSpPr>
            <a:spLocks/>
          </p:cNvSpPr>
          <p:nvPr/>
        </p:nvSpPr>
        <p:spPr bwMode="auto">
          <a:xfrm rot="-8097402">
            <a:off x="1733550" y="4705351"/>
            <a:ext cx="1131887" cy="12303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5" name="Arc 38"/>
          <p:cNvSpPr>
            <a:spLocks/>
          </p:cNvSpPr>
          <p:nvPr/>
        </p:nvSpPr>
        <p:spPr bwMode="auto">
          <a:xfrm rot="-8097402">
            <a:off x="784225" y="4660901"/>
            <a:ext cx="1131887" cy="12303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131763" y="4935538"/>
            <a:ext cx="261937" cy="579437"/>
            <a:chOff x="4249" y="3204"/>
            <a:chExt cx="165" cy="365"/>
          </a:xfrm>
        </p:grpSpPr>
        <p:sp>
          <p:nvSpPr>
            <p:cNvPr id="4161" name="Oval 52"/>
            <p:cNvSpPr>
              <a:spLocks noChangeArrowheads="1"/>
            </p:cNvSpPr>
            <p:nvPr/>
          </p:nvSpPr>
          <p:spPr bwMode="auto">
            <a:xfrm>
              <a:off x="4273" y="3333"/>
              <a:ext cx="141" cy="1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62" name="Text Box 53"/>
            <p:cNvSpPr txBox="1">
              <a:spLocks noChangeArrowheads="1"/>
            </p:cNvSpPr>
            <p:nvPr/>
          </p:nvSpPr>
          <p:spPr bwMode="auto">
            <a:xfrm>
              <a:off x="4249" y="3204"/>
              <a:ext cx="1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1830388" y="4956175"/>
            <a:ext cx="261937" cy="579438"/>
            <a:chOff x="4249" y="3204"/>
            <a:chExt cx="165" cy="365"/>
          </a:xfrm>
        </p:grpSpPr>
        <p:sp>
          <p:nvSpPr>
            <p:cNvPr id="4159" name="Oval 59"/>
            <p:cNvSpPr>
              <a:spLocks noChangeArrowheads="1"/>
            </p:cNvSpPr>
            <p:nvPr/>
          </p:nvSpPr>
          <p:spPr bwMode="auto">
            <a:xfrm>
              <a:off x="4273" y="3333"/>
              <a:ext cx="141" cy="1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60" name="Text Box 60"/>
            <p:cNvSpPr txBox="1">
              <a:spLocks noChangeArrowheads="1"/>
            </p:cNvSpPr>
            <p:nvPr/>
          </p:nvSpPr>
          <p:spPr bwMode="auto">
            <a:xfrm>
              <a:off x="4249" y="3204"/>
              <a:ext cx="1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32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1066800" y="5672138"/>
            <a:ext cx="261938" cy="579437"/>
            <a:chOff x="4249" y="3204"/>
            <a:chExt cx="165" cy="365"/>
          </a:xfrm>
        </p:grpSpPr>
        <p:sp>
          <p:nvSpPr>
            <p:cNvPr id="4157" name="Oval 56"/>
            <p:cNvSpPr>
              <a:spLocks noChangeArrowheads="1"/>
            </p:cNvSpPr>
            <p:nvPr/>
          </p:nvSpPr>
          <p:spPr bwMode="auto">
            <a:xfrm>
              <a:off x="4273" y="3333"/>
              <a:ext cx="141" cy="1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58" name="Text Box 57"/>
            <p:cNvSpPr txBox="1">
              <a:spLocks noChangeArrowheads="1"/>
            </p:cNvSpPr>
            <p:nvPr/>
          </p:nvSpPr>
          <p:spPr bwMode="auto">
            <a:xfrm>
              <a:off x="4249" y="3204"/>
              <a:ext cx="1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3008313" y="4256088"/>
            <a:ext cx="261937" cy="579437"/>
            <a:chOff x="4249" y="3204"/>
            <a:chExt cx="165" cy="365"/>
          </a:xfrm>
        </p:grpSpPr>
        <p:sp>
          <p:nvSpPr>
            <p:cNvPr id="4155" name="Oval 62"/>
            <p:cNvSpPr>
              <a:spLocks noChangeArrowheads="1"/>
            </p:cNvSpPr>
            <p:nvPr/>
          </p:nvSpPr>
          <p:spPr bwMode="auto">
            <a:xfrm>
              <a:off x="4273" y="3333"/>
              <a:ext cx="141" cy="1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56" name="Text Box 63"/>
            <p:cNvSpPr txBox="1">
              <a:spLocks noChangeArrowheads="1"/>
            </p:cNvSpPr>
            <p:nvPr/>
          </p:nvSpPr>
          <p:spPr bwMode="auto">
            <a:xfrm>
              <a:off x="4249" y="3204"/>
              <a:ext cx="1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sp>
        <p:nvSpPr>
          <p:cNvPr id="1050" name="Line 64"/>
          <p:cNvSpPr>
            <a:spLocks noChangeShapeType="1"/>
          </p:cNvSpPr>
          <p:nvPr/>
        </p:nvSpPr>
        <p:spPr bwMode="auto">
          <a:xfrm flipV="1">
            <a:off x="79375" y="4921250"/>
            <a:ext cx="0" cy="466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1" name="Line 65"/>
          <p:cNvSpPr>
            <a:spLocks noChangeShapeType="1"/>
          </p:cNvSpPr>
          <p:nvPr/>
        </p:nvSpPr>
        <p:spPr bwMode="auto">
          <a:xfrm>
            <a:off x="1793875" y="5024438"/>
            <a:ext cx="0" cy="466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2" name="Arc 66"/>
          <p:cNvSpPr>
            <a:spLocks/>
          </p:cNvSpPr>
          <p:nvPr/>
        </p:nvSpPr>
        <p:spPr bwMode="auto">
          <a:xfrm rot="-8097402">
            <a:off x="3595688" y="4611687"/>
            <a:ext cx="1131888" cy="12303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3676650" y="4905375"/>
            <a:ext cx="261938" cy="579438"/>
            <a:chOff x="4249" y="3204"/>
            <a:chExt cx="165" cy="365"/>
          </a:xfrm>
        </p:grpSpPr>
        <p:sp>
          <p:nvSpPr>
            <p:cNvPr id="4153" name="Oval 68"/>
            <p:cNvSpPr>
              <a:spLocks noChangeArrowheads="1"/>
            </p:cNvSpPr>
            <p:nvPr/>
          </p:nvSpPr>
          <p:spPr bwMode="auto">
            <a:xfrm>
              <a:off x="4273" y="3333"/>
              <a:ext cx="141" cy="1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54" name="Text Box 69"/>
            <p:cNvSpPr txBox="1">
              <a:spLocks noChangeArrowheads="1"/>
            </p:cNvSpPr>
            <p:nvPr/>
          </p:nvSpPr>
          <p:spPr bwMode="auto">
            <a:xfrm>
              <a:off x="4249" y="3204"/>
              <a:ext cx="1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sp>
        <p:nvSpPr>
          <p:cNvPr id="1054" name="Line 70"/>
          <p:cNvSpPr>
            <a:spLocks noChangeShapeType="1"/>
          </p:cNvSpPr>
          <p:nvPr/>
        </p:nvSpPr>
        <p:spPr bwMode="auto">
          <a:xfrm flipV="1">
            <a:off x="3606800" y="4956175"/>
            <a:ext cx="0" cy="466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" name="Line 74"/>
          <p:cNvSpPr>
            <a:spLocks noChangeShapeType="1"/>
          </p:cNvSpPr>
          <p:nvPr/>
        </p:nvSpPr>
        <p:spPr bwMode="auto">
          <a:xfrm flipH="1" flipV="1">
            <a:off x="847725" y="5270500"/>
            <a:ext cx="333375" cy="665163"/>
          </a:xfrm>
          <a:prstGeom prst="line">
            <a:avLst/>
          </a:prstGeom>
          <a:noFill/>
          <a:ln w="57150">
            <a:solidFill>
              <a:srgbClr val="16D0B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6" name="Line 77"/>
          <p:cNvSpPr>
            <a:spLocks noChangeShapeType="1"/>
          </p:cNvSpPr>
          <p:nvPr/>
        </p:nvSpPr>
        <p:spPr bwMode="auto">
          <a:xfrm flipH="1">
            <a:off x="2779713" y="4608513"/>
            <a:ext cx="333375" cy="665162"/>
          </a:xfrm>
          <a:prstGeom prst="line">
            <a:avLst/>
          </a:prstGeom>
          <a:noFill/>
          <a:ln w="57150">
            <a:solidFill>
              <a:srgbClr val="16D0B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7" name="Text Box 78"/>
          <p:cNvSpPr txBox="1">
            <a:spLocks noChangeArrowheads="1"/>
          </p:cNvSpPr>
          <p:nvPr/>
        </p:nvSpPr>
        <p:spPr bwMode="auto">
          <a:xfrm>
            <a:off x="193675" y="6083300"/>
            <a:ext cx="4379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 complete cycle of optical field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2 cycles of polarization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 to incident field</a:t>
            </a:r>
          </a:p>
        </p:txBody>
      </p:sp>
      <p:sp>
        <p:nvSpPr>
          <p:cNvPr id="1058" name="Line 83"/>
          <p:cNvSpPr>
            <a:spLocks noChangeShapeType="1"/>
          </p:cNvSpPr>
          <p:nvPr/>
        </p:nvSpPr>
        <p:spPr bwMode="auto">
          <a:xfrm flipV="1">
            <a:off x="1214438" y="5294313"/>
            <a:ext cx="0" cy="61595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9" name="Line 84"/>
          <p:cNvSpPr>
            <a:spLocks noChangeShapeType="1"/>
          </p:cNvSpPr>
          <p:nvPr/>
        </p:nvSpPr>
        <p:spPr bwMode="auto">
          <a:xfrm flipH="1">
            <a:off x="847725" y="5943600"/>
            <a:ext cx="349250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0" name="Line 85"/>
          <p:cNvSpPr>
            <a:spLocks noChangeShapeType="1"/>
          </p:cNvSpPr>
          <p:nvPr/>
        </p:nvSpPr>
        <p:spPr bwMode="auto">
          <a:xfrm>
            <a:off x="3128963" y="4632325"/>
            <a:ext cx="0" cy="61595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1" name="Line 86"/>
          <p:cNvSpPr>
            <a:spLocks noChangeShapeType="1"/>
          </p:cNvSpPr>
          <p:nvPr/>
        </p:nvSpPr>
        <p:spPr bwMode="auto">
          <a:xfrm flipH="1">
            <a:off x="2762250" y="4583113"/>
            <a:ext cx="349250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129" name="Group 87"/>
          <p:cNvGrpSpPr>
            <a:grpSpLocks/>
          </p:cNvGrpSpPr>
          <p:nvPr/>
        </p:nvGrpSpPr>
        <p:grpSpPr bwMode="auto">
          <a:xfrm>
            <a:off x="7146925" y="3035300"/>
            <a:ext cx="1336675" cy="1212850"/>
            <a:chOff x="183" y="1723"/>
            <a:chExt cx="842" cy="764"/>
          </a:xfrm>
        </p:grpSpPr>
        <p:sp>
          <p:nvSpPr>
            <p:cNvPr id="4149" name="Line 79"/>
            <p:cNvSpPr>
              <a:spLocks noChangeShapeType="1"/>
            </p:cNvSpPr>
            <p:nvPr/>
          </p:nvSpPr>
          <p:spPr bwMode="auto">
            <a:xfrm>
              <a:off x="346" y="1927"/>
              <a:ext cx="0" cy="4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Line 80"/>
            <p:cNvSpPr>
              <a:spLocks noChangeShapeType="1"/>
            </p:cNvSpPr>
            <p:nvPr/>
          </p:nvSpPr>
          <p:spPr bwMode="auto">
            <a:xfrm rot="5400000">
              <a:off x="587" y="2159"/>
              <a:ext cx="0" cy="4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Text Box 81"/>
            <p:cNvSpPr txBox="1">
              <a:spLocks noChangeArrowheads="1"/>
            </p:cNvSpPr>
            <p:nvPr/>
          </p:nvSpPr>
          <p:spPr bwMode="auto">
            <a:xfrm>
              <a:off x="183" y="1723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4152" name="Text Box 82"/>
            <p:cNvSpPr txBox="1">
              <a:spLocks noChangeArrowheads="1"/>
            </p:cNvSpPr>
            <p:nvPr/>
          </p:nvSpPr>
          <p:spPr bwMode="auto">
            <a:xfrm>
              <a:off x="812" y="2196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pic>
        <p:nvPicPr>
          <p:cNvPr id="9314" name="Picture 9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89525" y="4221163"/>
            <a:ext cx="3789363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1" name="Text Box 54"/>
          <p:cNvSpPr txBox="1">
            <a:spLocks noChangeArrowheads="1"/>
          </p:cNvSpPr>
          <p:nvPr/>
        </p:nvSpPr>
        <p:spPr bwMode="auto">
          <a:xfrm>
            <a:off x="3008313" y="803275"/>
            <a:ext cx="227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forms tetrahedron</a:t>
            </a:r>
          </a:p>
        </p:txBody>
      </p: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0" y="3048000"/>
            <a:ext cx="4352925" cy="954088"/>
            <a:chOff x="0" y="3048047"/>
            <a:chExt cx="4353636" cy="954107"/>
          </a:xfrm>
        </p:grpSpPr>
        <p:sp>
          <p:nvSpPr>
            <p:cNvPr id="4146" name="Text Box 71"/>
            <p:cNvSpPr txBox="1">
              <a:spLocks noChangeArrowheads="1"/>
            </p:cNvSpPr>
            <p:nvPr/>
          </p:nvSpPr>
          <p:spPr bwMode="auto">
            <a:xfrm>
              <a:off x="0" y="3048047"/>
              <a:ext cx="4353636" cy="954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Applied Field     </a:t>
              </a:r>
              <a:r>
                <a:rPr lang="en-US" sz="2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  Electron trajectory</a:t>
              </a:r>
            </a:p>
            <a:p>
              <a:pPr>
                <a:lnSpc>
                  <a:spcPct val="140000"/>
                </a:lnSpc>
              </a:pPr>
              <a:r>
                <a:rPr lang="en-US" sz="2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</a:t>
              </a:r>
              <a:r>
                <a:rPr lang="en-US" sz="2000">
                  <a:latin typeface="Times New Roman" pitchFamily="18" charset="0"/>
                  <a:cs typeface="Times New Roman" pitchFamily="18" charset="0"/>
                  <a:sym typeface="WP IconicSymbolsB"/>
                </a:rPr>
                <a:t>induced  dipole</a:t>
              </a:r>
              <a:endParaRPr lang="en-US" sz="2800" b="1" i="1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147" name="Line 72"/>
            <p:cNvSpPr>
              <a:spLocks noChangeShapeType="1"/>
            </p:cNvSpPr>
            <p:nvPr/>
          </p:nvSpPr>
          <p:spPr bwMode="auto">
            <a:xfrm flipV="1">
              <a:off x="1749686" y="3051223"/>
              <a:ext cx="0" cy="4667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Line 75"/>
            <p:cNvSpPr>
              <a:spLocks noChangeShapeType="1"/>
            </p:cNvSpPr>
            <p:nvPr/>
          </p:nvSpPr>
          <p:spPr bwMode="auto">
            <a:xfrm flipH="1" flipV="1">
              <a:off x="2552662" y="3508301"/>
              <a:ext cx="45719" cy="439882"/>
            </a:xfrm>
            <a:prstGeom prst="line">
              <a:avLst/>
            </a:prstGeom>
            <a:noFill/>
            <a:ln w="57150">
              <a:solidFill>
                <a:srgbClr val="16D0BA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098" name="Object 4"/>
            <p:cNvGraphicFramePr>
              <a:graphicFrameLocks noChangeAspect="1"/>
            </p:cNvGraphicFramePr>
            <p:nvPr/>
          </p:nvGraphicFramePr>
          <p:xfrm>
            <a:off x="2006220" y="3574007"/>
            <a:ext cx="267269" cy="4009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6" name="Equation" r:id="rId10" imgW="152280" imgH="228600" progId="Equation.3">
                    <p:embed/>
                  </p:oleObj>
                </mc:Choice>
                <mc:Fallback>
                  <p:oleObj name="Equation" r:id="rId10" imgW="152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6220" y="3574007"/>
                          <a:ext cx="267269" cy="4009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Rectangle 54"/>
          <p:cNvSpPr/>
          <p:nvPr/>
        </p:nvSpPr>
        <p:spPr>
          <a:xfrm>
            <a:off x="4837113" y="2182813"/>
            <a:ext cx="2006600" cy="1901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0" y="2195046"/>
            <a:ext cx="3141663" cy="649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135" name="Group 70"/>
          <p:cNvGrpSpPr>
            <a:grpSpLocks/>
          </p:cNvGrpSpPr>
          <p:nvPr/>
        </p:nvGrpSpPr>
        <p:grpSpPr bwMode="auto">
          <a:xfrm>
            <a:off x="5491163" y="876300"/>
            <a:ext cx="1382712" cy="1285875"/>
            <a:chOff x="5461000" y="1275062"/>
            <a:chExt cx="1382662" cy="1285576"/>
          </a:xfrm>
        </p:grpSpPr>
        <p:grpSp>
          <p:nvGrpSpPr>
            <p:cNvPr id="4139" name="Group 8"/>
            <p:cNvGrpSpPr>
              <a:grpSpLocks/>
            </p:cNvGrpSpPr>
            <p:nvPr/>
          </p:nvGrpSpPr>
          <p:grpSpPr bwMode="auto">
            <a:xfrm>
              <a:off x="5930849" y="1625900"/>
              <a:ext cx="319087" cy="579438"/>
              <a:chOff x="4550" y="3463"/>
              <a:chExt cx="201" cy="365"/>
            </a:xfrm>
          </p:grpSpPr>
          <p:sp>
            <p:nvSpPr>
              <p:cNvPr id="4144" name="Oval 9"/>
              <p:cNvSpPr>
                <a:spLocks noChangeArrowheads="1"/>
              </p:cNvSpPr>
              <p:nvPr/>
            </p:nvSpPr>
            <p:spPr bwMode="auto">
              <a:xfrm>
                <a:off x="4556" y="3571"/>
                <a:ext cx="189" cy="1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45" name="Text Box 10"/>
              <p:cNvSpPr txBox="1">
                <a:spLocks noChangeArrowheads="1"/>
              </p:cNvSpPr>
              <p:nvPr/>
            </p:nvSpPr>
            <p:spPr bwMode="auto">
              <a:xfrm>
                <a:off x="4550" y="3463"/>
                <a:ext cx="20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</p:grp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5781624" y="1275062"/>
              <a:ext cx="1062038" cy="788987"/>
              <a:chOff x="3193" y="3089"/>
              <a:chExt cx="669" cy="497"/>
            </a:xfrm>
          </p:grpSpPr>
          <p:sp>
            <p:nvSpPr>
              <p:cNvPr id="4141" name="Line 25"/>
              <p:cNvSpPr>
                <a:spLocks noChangeShapeType="1"/>
              </p:cNvSpPr>
              <p:nvPr/>
            </p:nvSpPr>
            <p:spPr bwMode="auto">
              <a:xfrm flipH="1" flipV="1">
                <a:off x="3193" y="3419"/>
                <a:ext cx="199" cy="13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Line 26"/>
              <p:cNvSpPr>
                <a:spLocks noChangeShapeType="1"/>
              </p:cNvSpPr>
              <p:nvPr/>
            </p:nvSpPr>
            <p:spPr bwMode="auto">
              <a:xfrm flipV="1">
                <a:off x="3385" y="3089"/>
                <a:ext cx="0" cy="45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Line 27"/>
              <p:cNvSpPr>
                <a:spLocks noChangeShapeType="1"/>
              </p:cNvSpPr>
              <p:nvPr/>
            </p:nvSpPr>
            <p:spPr bwMode="auto">
              <a:xfrm>
                <a:off x="3387" y="3546"/>
                <a:ext cx="475" cy="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49" name="Object 14"/>
            <p:cNvGraphicFramePr>
              <a:graphicFrameLocks noChangeAspect="1"/>
            </p:cNvGraphicFramePr>
            <p:nvPr/>
          </p:nvGraphicFramePr>
          <p:xfrm>
            <a:off x="6186488" y="1392238"/>
            <a:ext cx="32067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7" name="Equation" r:id="rId12" imgW="190440" imgH="241200" progId="Equation.3">
                    <p:embed/>
                  </p:oleObj>
                </mc:Choice>
                <mc:Fallback>
                  <p:oleObj name="Equation" r:id="rId12" imgW="1904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6488" y="1392238"/>
                          <a:ext cx="320675" cy="406400"/>
                        </a:xfrm>
                        <a:prstGeom prst="rect">
                          <a:avLst/>
                        </a:prstGeom>
                        <a:solidFill>
                          <a:srgbClr val="D60000">
                            <a:alpha val="50999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56"/>
            <p:cNvGraphicFramePr>
              <a:graphicFrameLocks noChangeAspect="1"/>
            </p:cNvGraphicFramePr>
            <p:nvPr/>
          </p:nvGraphicFramePr>
          <p:xfrm>
            <a:off x="5461000" y="1849438"/>
            <a:ext cx="300038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8" name="Equation" r:id="rId14" imgW="177480" imgH="215640" progId="Equation.3">
                    <p:embed/>
                  </p:oleObj>
                </mc:Choice>
                <mc:Fallback>
                  <p:oleObj name="Equation" r:id="rId14" imgW="177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61000" y="1849438"/>
                          <a:ext cx="300038" cy="361950"/>
                        </a:xfrm>
                        <a:prstGeom prst="rect">
                          <a:avLst/>
                        </a:prstGeom>
                        <a:solidFill>
                          <a:srgbClr val="D60000">
                            <a:alpha val="53000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16"/>
            <p:cNvGraphicFramePr>
              <a:graphicFrameLocks noChangeAspect="1"/>
            </p:cNvGraphicFramePr>
            <p:nvPr/>
          </p:nvGraphicFramePr>
          <p:xfrm>
            <a:off x="6434138" y="2176463"/>
            <a:ext cx="300037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9" name="Equation" r:id="rId16" imgW="177480" imgH="228600" progId="Equation.3">
                    <p:embed/>
                  </p:oleObj>
                </mc:Choice>
                <mc:Fallback>
                  <p:oleObj name="Equation" r:id="rId16" imgW="177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4138" y="2176463"/>
                          <a:ext cx="300037" cy="384175"/>
                        </a:xfrm>
                        <a:prstGeom prst="rect">
                          <a:avLst/>
                        </a:prstGeom>
                        <a:solidFill>
                          <a:srgbClr val="D60000">
                            <a:alpha val="49001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" name="Rectangle 71"/>
          <p:cNvSpPr/>
          <p:nvPr/>
        </p:nvSpPr>
        <p:spPr>
          <a:xfrm>
            <a:off x="7078663" y="914400"/>
            <a:ext cx="1725612" cy="1901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749800" y="1974850"/>
            <a:ext cx="2316163" cy="1843088"/>
          </a:xfrm>
          <a:prstGeom prst="ellipse">
            <a:avLst/>
          </a:prstGeom>
          <a:solidFill>
            <a:srgbClr val="BBE0E3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0" y="2286000"/>
            <a:ext cx="3259138" cy="798418"/>
          </a:xfrm>
          <a:prstGeom prst="ellipse">
            <a:avLst/>
          </a:prstGeom>
          <a:solidFill>
            <a:srgbClr val="BBE0E3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92288" y="123180"/>
            <a:ext cx="5556970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Origin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Nonlinearity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KDP (KH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947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" grpId="0" animBg="1"/>
      <p:bldP spid="1043" grpId="0" animBg="1"/>
      <p:bldP spid="1044" grpId="0" animBg="1"/>
      <p:bldP spid="1045" grpId="0" animBg="1"/>
      <p:bldP spid="1050" grpId="0" animBg="1"/>
      <p:bldP spid="1051" grpId="0" animBg="1"/>
      <p:bldP spid="1052" grpId="0" animBg="1"/>
      <p:bldP spid="1054" grpId="0" animBg="1"/>
      <p:bldP spid="1055" grpId="0" animBg="1"/>
      <p:bldP spid="1056" grpId="0" animBg="1"/>
      <p:bldP spid="1057" grpId="0"/>
      <p:bldP spid="1058" grpId="0" animBg="1"/>
      <p:bldP spid="1059" grpId="0" animBg="1"/>
      <p:bldP spid="1060" grpId="0" animBg="1"/>
      <p:bldP spid="1061" grpId="0" animBg="1"/>
      <p:bldP spid="55" grpId="0" animBg="1"/>
      <p:bldP spid="56" grpId="0" animBg="1"/>
      <p:bldP spid="72" grpId="0" animBg="1"/>
      <p:bldP spid="73" grpId="0" animBg="1"/>
      <p:bldP spid="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871</Words>
  <Application>Microsoft Office PowerPoint</Application>
  <PresentationFormat>On-screen Show (4:3)</PresentationFormat>
  <Paragraphs>146</Paragraphs>
  <Slides>20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Optics &amp; Photonics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College of Optics &amp; Photonics</dc:creator>
  <cp:lastModifiedBy>Dr. George Stegeman</cp:lastModifiedBy>
  <cp:revision>57</cp:revision>
  <dcterms:created xsi:type="dcterms:W3CDTF">2011-12-21T18:23:46Z</dcterms:created>
  <dcterms:modified xsi:type="dcterms:W3CDTF">2012-02-13T07:17:18Z</dcterms:modified>
</cp:coreProperties>
</file>