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7" r:id="rId5"/>
    <p:sldId id="271" r:id="rId6"/>
    <p:sldId id="273" r:id="rId7"/>
    <p:sldId id="276" r:id="rId8"/>
    <p:sldId id="283" r:id="rId9"/>
    <p:sldId id="285" r:id="rId10"/>
    <p:sldId id="286" r:id="rId11"/>
    <p:sldId id="292" r:id="rId12"/>
    <p:sldId id="293" r:id="rId13"/>
    <p:sldId id="294" r:id="rId14"/>
    <p:sldId id="296" r:id="rId15"/>
    <p:sldId id="299" r:id="rId16"/>
    <p:sldId id="300" r:id="rId17"/>
    <p:sldId id="302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13B991"/>
    <a:srgbClr val="00CC66"/>
    <a:srgbClr val="99CC00"/>
    <a:srgbClr val="BA1E12"/>
    <a:srgbClr val="220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298" y="-77"/>
      </p:cViewPr>
      <p:guideLst>
        <p:guide orient="horz" pos="21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6035-4184-4CBA-82B3-218BA0F5C19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CC7F1-1622-44CF-93C4-A6478513C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B1FC-BF76-48D3-9249-21A5C0F212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1F34407-939B-48A3-B882-1A868C8ABE0A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98EE7-E3E9-4DC3-BE25-13F806B6EC4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1E50969-F3E8-4538-80DF-4B8031814C20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D729F-FAA9-4C39-8DCB-6923C6D807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564A4-E194-4BB7-AEDA-0352FF29C61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1FFBA84-4C34-4887-B3FE-C0898B82C327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21A-EFEB-4C2C-8328-9876C0D8356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8879E6B-EB42-46DE-B261-D12649D62C7A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EFFF4-3252-4775-B393-6281F4D15C9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1191943E-D336-4220-85F0-C15697ECEA9C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17071-F5CC-41D4-867B-8067AF8B404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FC8EA7FB-BE69-44FA-B788-38CBDD52F981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BFB-37A4-49FF-A5AA-B5974829584D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D14-31CE-41C0-BE5E-C7A5CF6E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7.jpeg"/><Relationship Id="rId4" Type="http://schemas.openxmlformats.org/officeDocument/2006/relationships/image" Target="../media/image72.wmf"/><Relationship Id="rId9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2.wmf"/><Relationship Id="rId12" Type="http://schemas.openxmlformats.org/officeDocument/2006/relationships/image" Target="../media/image88.jpeg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20" Type="http://schemas.openxmlformats.org/officeDocument/2006/relationships/image" Target="../media/image90.jpe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9.jpeg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87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3.wmf"/><Relationship Id="rId14" Type="http://schemas.openxmlformats.org/officeDocument/2006/relationships/image" Target="../media/image8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77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7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8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115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95.bin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97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1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32.wmf"/><Relationship Id="rId3" Type="http://schemas.openxmlformats.org/officeDocument/2006/relationships/image" Target="../media/image134.jpeg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3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38.wmf"/><Relationship Id="rId5" Type="http://schemas.openxmlformats.org/officeDocument/2006/relationships/image" Target="../media/image135.wmf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22.wmf"/><Relationship Id="rId10" Type="http://schemas.openxmlformats.org/officeDocument/2006/relationships/image" Target="../media/image16.wmf"/><Relationship Id="rId19" Type="http://schemas.openxmlformats.org/officeDocument/2006/relationships/image" Target="../media/image23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36.jpe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4.wmf"/><Relationship Id="rId9" Type="http://schemas.openxmlformats.org/officeDocument/2006/relationships/image" Target="../media/image35.jpeg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7.wmf"/><Relationship Id="rId10" Type="http://schemas.openxmlformats.org/officeDocument/2006/relationships/image" Target="../media/image45.wmf"/><Relationship Id="rId19" Type="http://schemas.openxmlformats.org/officeDocument/2006/relationships/image" Target="../media/image4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8.wmf"/><Relationship Id="rId3" Type="http://schemas.openxmlformats.org/officeDocument/2006/relationships/image" Target="../media/image60.jpe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7.wmf"/><Relationship Id="rId5" Type="http://schemas.openxmlformats.org/officeDocument/2006/relationships/image" Target="../media/image62.jpeg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61.jpe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360" y="552530"/>
            <a:ext cx="91871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Stimulated scattering is a fascinating process which requires a strong coupling between 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vibrational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rotational modes,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different species, spin, sound waves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any property which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undergo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fluctuations in its population and couples to light.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light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shifted down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frequency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pump beam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interaction leads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shifted 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intensity. 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leads to exponential growth of the signal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saturation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due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pump beam depletion. Furthermore,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modes also experience gain.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7576"/>
          <a:stretch/>
        </p:blipFill>
        <p:spPr bwMode="auto">
          <a:xfrm>
            <a:off x="358131" y="2449772"/>
            <a:ext cx="8205518" cy="17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90175"/>
            <a:ext cx="3047629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Stimulated Scattering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684" y="4254594"/>
            <a:ext cx="94628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Stimulated Raman Scattering (SRS)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process is initiated by noise, thermally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induced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fluctuations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optical fields and Raman active vibrational modes. An incident pump field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the vibrational fluctuations,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photon which is down shifted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frequency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vibrational frequency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produce a Stokes wave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quantum of vibrational 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stimulate further break-up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pump photons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exponential population dynamics process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more you have, the more you get”.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pump decays with propagation distance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both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phonon population and Stokes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together. If the generation rate of Stokes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exceeds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loss, stimulated emission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Stokes beam grows exponentially. </a:t>
            </a:r>
          </a:p>
        </p:txBody>
      </p:sp>
    </p:spTree>
    <p:extLst>
      <p:ext uri="{BB962C8B-B14F-4D97-AF65-F5344CB8AC3E}">
        <p14:creationId xmlns:p14="http://schemas.microsoft.com/office/powerpoint/2010/main" val="29129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72061"/>
              </p:ext>
            </p:extLst>
          </p:nvPr>
        </p:nvGraphicFramePr>
        <p:xfrm>
          <a:off x="2229506" y="136478"/>
          <a:ext cx="4684987" cy="66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Equation" r:id="rId3" imgW="3047760" imgH="431640" progId="Equation.3">
                  <p:embed/>
                </p:oleObj>
              </mc:Choice>
              <mc:Fallback>
                <p:oleObj name="Equation" r:id="rId3" imgW="304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506" y="136478"/>
                        <a:ext cx="4684987" cy="66281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-40945" y="909424"/>
            <a:ext cx="92804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every Stokes photon created, one pump photon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destroyed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every Anti-Stokes photon created another pump photon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destroyed.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Also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for every Stokes photon created an optical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phonon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also created,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for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every Anti-Stokes photon created an optical phonon is destroy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0945" y="18696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missing in the conservation of energy is the flow of mechanical energy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mech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(t) into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phonon modes via the nonlinear mixing interaction, and its subsequent decay (into heat). </a:t>
            </a:r>
          </a:p>
        </p:txBody>
      </p:sp>
      <p:pic>
        <p:nvPicPr>
          <p:cNvPr id="2461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5058"/>
            <a:ext cx="2279176" cy="104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40802" y="3026763"/>
            <a:ext cx="9184802" cy="1288295"/>
            <a:chOff x="-40802" y="3026763"/>
            <a:chExt cx="9184802" cy="128829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-40802" y="3105943"/>
              <a:ext cx="9143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Vibrational energy grows with the Stokes energy, and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decreases with the creation of  Anti-Stokes and by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decay into heat.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If Stokes strong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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Stokes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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rd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Stokes etc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24625" name="Picture 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785" y="3026763"/>
              <a:ext cx="4176215" cy="128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00348"/>
              </p:ext>
            </p:extLst>
          </p:nvPr>
        </p:nvGraphicFramePr>
        <p:xfrm>
          <a:off x="815975" y="2493963"/>
          <a:ext cx="69072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Equation" r:id="rId7" imgW="4317840" imgH="457200" progId="Equation.3">
                  <p:embed/>
                </p:oleObj>
              </mc:Choice>
              <mc:Fallback>
                <p:oleObj name="Equation" r:id="rId7" imgW="4317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493963"/>
                        <a:ext cx="69072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32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136"/>
            <a:ext cx="4175701" cy="13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87850" y="4298472"/>
            <a:ext cx="6468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Anti-Stokes is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automatically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wavevector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matched!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Stokes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generated in all directions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Anti-Stokes generation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eats out”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cone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Stokes generation (angles small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63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41" y="5266409"/>
            <a:ext cx="3365861" cy="15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6017" y="5314135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generation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Anti-Stokes lags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ehind the Stokes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2"/>
          <p:cNvSpPr txBox="1">
            <a:spLocks noChangeArrowheads="1"/>
          </p:cNvSpPr>
          <p:nvPr/>
        </p:nvSpPr>
        <p:spPr bwMode="auto">
          <a:xfrm>
            <a:off x="2412730" y="154173"/>
            <a:ext cx="4302781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Scattering</a:t>
            </a:r>
          </a:p>
        </p:txBody>
      </p:sp>
      <p:sp>
        <p:nvSpPr>
          <p:cNvPr id="24586" name="Text Box 3"/>
          <p:cNvSpPr txBox="1">
            <a:spLocks noChangeArrowheads="1"/>
          </p:cNvSpPr>
          <p:nvPr/>
        </p:nvSpPr>
        <p:spPr bwMode="auto">
          <a:xfrm>
            <a:off x="15006" y="651969"/>
            <a:ext cx="775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normal modes involved are acoustic phonons. In contrast to optical phonons,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acoustic waves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travel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velocity of sound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4222286"/>
            <a:ext cx="6939977" cy="1066086"/>
            <a:chOff x="246" y="3468"/>
            <a:chExt cx="4605" cy="694"/>
          </a:xfrm>
        </p:grpSpPr>
        <p:sp>
          <p:nvSpPr>
            <p:cNvPr id="24609" name="Text Box 20"/>
            <p:cNvSpPr txBox="1">
              <a:spLocks noChangeArrowheads="1"/>
            </p:cNvSpPr>
            <p:nvPr/>
          </p:nvSpPr>
          <p:spPr bwMode="auto">
            <a:xfrm>
              <a:off x="246" y="3468"/>
              <a:ext cx="95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  <a:cs typeface="Times New Roman" pitchFamily="18" charset="0"/>
                </a:rPr>
                <a:t>Light waves</a:t>
              </a:r>
            </a:p>
          </p:txBody>
        </p:sp>
        <p:graphicFrame>
          <p:nvGraphicFramePr>
            <p:cNvPr id="2458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378999"/>
                </p:ext>
              </p:extLst>
            </p:nvPr>
          </p:nvGraphicFramePr>
          <p:xfrm>
            <a:off x="437" y="3728"/>
            <a:ext cx="4414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2" name="Equation" r:id="rId4" imgW="4000320" imgH="393480" progId="Equation.3">
                    <p:embed/>
                  </p:oleObj>
                </mc:Choice>
                <mc:Fallback>
                  <p:oleObj name="Equation" r:id="rId4" imgW="4000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" y="3728"/>
                          <a:ext cx="4414" cy="43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9165" y="5305583"/>
            <a:ext cx="7494588" cy="1184276"/>
            <a:chOff x="204" y="2454"/>
            <a:chExt cx="4721" cy="746"/>
          </a:xfrm>
        </p:grpSpPr>
        <p:sp>
          <p:nvSpPr>
            <p:cNvPr id="24608" name="Text Box 15"/>
            <p:cNvSpPr txBox="1">
              <a:spLocks noChangeArrowheads="1"/>
            </p:cNvSpPr>
            <p:nvPr/>
          </p:nvSpPr>
          <p:spPr bwMode="auto">
            <a:xfrm>
              <a:off x="204" y="2454"/>
              <a:ext cx="22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Freely propagating sound </a:t>
              </a:r>
              <a:r>
                <a:rPr lang="en-US" sz="2000" u="sng" dirty="0">
                  <a:latin typeface="Times New Roman" pitchFamily="18" charset="0"/>
                  <a:cs typeface="Times New Roman" pitchFamily="18" charset="0"/>
                </a:rPr>
                <a:t>waves</a:t>
              </a:r>
            </a:p>
          </p:txBody>
        </p:sp>
        <p:graphicFrame>
          <p:nvGraphicFramePr>
            <p:cNvPr id="2458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161626"/>
                </p:ext>
              </p:extLst>
            </p:nvPr>
          </p:nvGraphicFramePr>
          <p:xfrm>
            <a:off x="269" y="2751"/>
            <a:ext cx="4656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3" name="Equation" r:id="rId6" imgW="4076640" imgH="393480" progId="Equation.3">
                    <p:embed/>
                  </p:oleObj>
                </mc:Choice>
                <mc:Fallback>
                  <p:oleObj name="Equation" r:id="rId6" imgW="4076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" y="2751"/>
                          <a:ext cx="4656" cy="44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515792" y="6380418"/>
            <a:ext cx="7870799" cy="401698"/>
            <a:chOff x="827088" y="6380418"/>
            <a:chExt cx="7870799" cy="401698"/>
          </a:xfrm>
        </p:grpSpPr>
        <p:sp>
          <p:nvSpPr>
            <p:cNvPr id="24600" name="Text Box 17"/>
            <p:cNvSpPr txBox="1">
              <a:spLocks noChangeArrowheads="1"/>
            </p:cNvSpPr>
            <p:nvPr/>
          </p:nvSpPr>
          <p:spPr bwMode="auto">
            <a:xfrm>
              <a:off x="827088" y="6380418"/>
              <a:ext cx="23342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Forward travelling 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  <p:sp>
          <p:nvSpPr>
            <p:cNvPr id="24601" name="Text Box 18"/>
            <p:cNvSpPr txBox="1">
              <a:spLocks noChangeArrowheads="1"/>
            </p:cNvSpPr>
            <p:nvPr/>
          </p:nvSpPr>
          <p:spPr bwMode="auto">
            <a:xfrm flipH="1">
              <a:off x="6107113" y="6382006"/>
              <a:ext cx="25907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Backwards travelling 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  <p:sp>
          <p:nvSpPr>
            <p:cNvPr id="24604" name="Freeform 32"/>
            <p:cNvSpPr>
              <a:spLocks/>
            </p:cNvSpPr>
            <p:nvPr/>
          </p:nvSpPr>
          <p:spPr bwMode="auto">
            <a:xfrm rot="296015" flipH="1">
              <a:off x="5329238" y="6507418"/>
              <a:ext cx="820738" cy="214313"/>
            </a:xfrm>
            <a:custGeom>
              <a:avLst/>
              <a:gdLst>
                <a:gd name="T0" fmla="*/ 0 w 2649"/>
                <a:gd name="T1" fmla="*/ 0 h 2410"/>
                <a:gd name="T2" fmla="*/ 0 w 2649"/>
                <a:gd name="T3" fmla="*/ 0 h 2410"/>
                <a:gd name="T4" fmla="*/ 0 w 2649"/>
                <a:gd name="T5" fmla="*/ 0 h 2410"/>
                <a:gd name="T6" fmla="*/ 0 w 2649"/>
                <a:gd name="T7" fmla="*/ 0 h 2410"/>
                <a:gd name="T8" fmla="*/ 0 w 2649"/>
                <a:gd name="T9" fmla="*/ 0 h 2410"/>
                <a:gd name="T10" fmla="*/ 0 w 2649"/>
                <a:gd name="T11" fmla="*/ 0 h 2410"/>
                <a:gd name="T12" fmla="*/ 0 w 2649"/>
                <a:gd name="T13" fmla="*/ 0 h 2410"/>
                <a:gd name="T14" fmla="*/ 0 w 2649"/>
                <a:gd name="T15" fmla="*/ 0 h 2410"/>
                <a:gd name="T16" fmla="*/ 0 w 2649"/>
                <a:gd name="T17" fmla="*/ 0 h 2410"/>
                <a:gd name="T18" fmla="*/ 0 w 2649"/>
                <a:gd name="T19" fmla="*/ 0 h 2410"/>
                <a:gd name="T20" fmla="*/ 0 w 2649"/>
                <a:gd name="T21" fmla="*/ 0 h 2410"/>
                <a:gd name="T22" fmla="*/ 0 w 2649"/>
                <a:gd name="T23" fmla="*/ 0 h 2410"/>
                <a:gd name="T24" fmla="*/ 0 w 2649"/>
                <a:gd name="T25" fmla="*/ 0 h 2410"/>
                <a:gd name="T26" fmla="*/ 0 w 2649"/>
                <a:gd name="T27" fmla="*/ 0 h 2410"/>
                <a:gd name="T28" fmla="*/ 0 w 2649"/>
                <a:gd name="T29" fmla="*/ 0 h 2410"/>
                <a:gd name="T30" fmla="*/ 0 w 2649"/>
                <a:gd name="T31" fmla="*/ 0 h 2410"/>
                <a:gd name="T32" fmla="*/ 0 w 2649"/>
                <a:gd name="T33" fmla="*/ 0 h 2410"/>
                <a:gd name="T34" fmla="*/ 0 w 2649"/>
                <a:gd name="T35" fmla="*/ 0 h 2410"/>
                <a:gd name="T36" fmla="*/ 0 w 2649"/>
                <a:gd name="T37" fmla="*/ 0 h 2410"/>
                <a:gd name="T38" fmla="*/ 0 w 2649"/>
                <a:gd name="T39" fmla="*/ 0 h 2410"/>
                <a:gd name="T40" fmla="*/ 0 w 2649"/>
                <a:gd name="T41" fmla="*/ 0 h 2410"/>
                <a:gd name="T42" fmla="*/ 0 w 2649"/>
                <a:gd name="T43" fmla="*/ 0 h 2410"/>
                <a:gd name="T44" fmla="*/ 0 w 2649"/>
                <a:gd name="T45" fmla="*/ 0 h 2410"/>
                <a:gd name="T46" fmla="*/ 0 w 2649"/>
                <a:gd name="T47" fmla="*/ 0 h 2410"/>
                <a:gd name="T48" fmla="*/ 0 w 2649"/>
                <a:gd name="T49" fmla="*/ 0 h 2410"/>
                <a:gd name="T50" fmla="*/ 0 w 2649"/>
                <a:gd name="T51" fmla="*/ 0 h 2410"/>
                <a:gd name="T52" fmla="*/ 0 w 2649"/>
                <a:gd name="T53" fmla="*/ 0 h 2410"/>
                <a:gd name="T54" fmla="*/ 0 w 2649"/>
                <a:gd name="T55" fmla="*/ 0 h 2410"/>
                <a:gd name="T56" fmla="*/ 0 w 2649"/>
                <a:gd name="T57" fmla="*/ 0 h 2410"/>
                <a:gd name="T58" fmla="*/ 0 w 2649"/>
                <a:gd name="T59" fmla="*/ 0 h 2410"/>
                <a:gd name="T60" fmla="*/ 0 w 2649"/>
                <a:gd name="T61" fmla="*/ 0 h 2410"/>
                <a:gd name="T62" fmla="*/ 0 w 2649"/>
                <a:gd name="T63" fmla="*/ 0 h 2410"/>
                <a:gd name="T64" fmla="*/ 0 w 2649"/>
                <a:gd name="T65" fmla="*/ 0 h 2410"/>
                <a:gd name="T66" fmla="*/ 0 w 2649"/>
                <a:gd name="T67" fmla="*/ 0 h 2410"/>
                <a:gd name="T68" fmla="*/ 0 w 2649"/>
                <a:gd name="T69" fmla="*/ 0 h 2410"/>
                <a:gd name="T70" fmla="*/ 0 w 2649"/>
                <a:gd name="T71" fmla="*/ 0 h 2410"/>
                <a:gd name="T72" fmla="*/ 0 w 2649"/>
                <a:gd name="T73" fmla="*/ 0 h 2410"/>
                <a:gd name="T74" fmla="*/ 0 w 2649"/>
                <a:gd name="T75" fmla="*/ 0 h 2410"/>
                <a:gd name="T76" fmla="*/ 0 w 2649"/>
                <a:gd name="T77" fmla="*/ 0 h 2410"/>
                <a:gd name="T78" fmla="*/ 0 w 2649"/>
                <a:gd name="T79" fmla="*/ 0 h 2410"/>
                <a:gd name="T80" fmla="*/ 0 w 2649"/>
                <a:gd name="T81" fmla="*/ 0 h 2410"/>
                <a:gd name="T82" fmla="*/ 0 w 2649"/>
                <a:gd name="T83" fmla="*/ 0 h 2410"/>
                <a:gd name="T84" fmla="*/ 0 w 2649"/>
                <a:gd name="T85" fmla="*/ 0 h 2410"/>
                <a:gd name="T86" fmla="*/ 0 w 2649"/>
                <a:gd name="T87" fmla="*/ 0 h 2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9"/>
                <a:gd name="T133" fmla="*/ 0 h 2410"/>
                <a:gd name="T134" fmla="*/ 2649 w 2649"/>
                <a:gd name="T135" fmla="*/ 2410 h 2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9" h="2410">
                  <a:moveTo>
                    <a:pt x="0" y="1198"/>
                  </a:moveTo>
                  <a:lnTo>
                    <a:pt x="12" y="1130"/>
                  </a:lnTo>
                  <a:lnTo>
                    <a:pt x="43" y="979"/>
                  </a:lnTo>
                  <a:lnTo>
                    <a:pt x="72" y="833"/>
                  </a:lnTo>
                  <a:lnTo>
                    <a:pt x="103" y="691"/>
                  </a:lnTo>
                  <a:lnTo>
                    <a:pt x="134" y="558"/>
                  </a:lnTo>
                  <a:lnTo>
                    <a:pt x="163" y="437"/>
                  </a:lnTo>
                  <a:lnTo>
                    <a:pt x="195" y="326"/>
                  </a:lnTo>
                  <a:lnTo>
                    <a:pt x="224" y="230"/>
                  </a:lnTo>
                  <a:lnTo>
                    <a:pt x="255" y="149"/>
                  </a:lnTo>
                  <a:lnTo>
                    <a:pt x="284" y="83"/>
                  </a:lnTo>
                  <a:lnTo>
                    <a:pt x="315" y="36"/>
                  </a:lnTo>
                  <a:lnTo>
                    <a:pt x="346" y="9"/>
                  </a:lnTo>
                  <a:lnTo>
                    <a:pt x="375" y="0"/>
                  </a:lnTo>
                  <a:lnTo>
                    <a:pt x="406" y="9"/>
                  </a:lnTo>
                  <a:lnTo>
                    <a:pt x="435" y="36"/>
                  </a:lnTo>
                  <a:lnTo>
                    <a:pt x="466" y="83"/>
                  </a:lnTo>
                  <a:lnTo>
                    <a:pt x="497" y="149"/>
                  </a:lnTo>
                  <a:lnTo>
                    <a:pt x="526" y="230"/>
                  </a:lnTo>
                  <a:lnTo>
                    <a:pt x="557" y="326"/>
                  </a:lnTo>
                  <a:lnTo>
                    <a:pt x="587" y="437"/>
                  </a:lnTo>
                  <a:lnTo>
                    <a:pt x="618" y="558"/>
                  </a:lnTo>
                  <a:lnTo>
                    <a:pt x="649" y="691"/>
                  </a:lnTo>
                  <a:lnTo>
                    <a:pt x="678" y="833"/>
                  </a:lnTo>
                  <a:lnTo>
                    <a:pt x="709" y="979"/>
                  </a:lnTo>
                  <a:lnTo>
                    <a:pt x="738" y="1130"/>
                  </a:lnTo>
                  <a:lnTo>
                    <a:pt x="769" y="1280"/>
                  </a:lnTo>
                  <a:lnTo>
                    <a:pt x="800" y="1431"/>
                  </a:lnTo>
                  <a:lnTo>
                    <a:pt x="829" y="1577"/>
                  </a:lnTo>
                  <a:lnTo>
                    <a:pt x="860" y="1719"/>
                  </a:lnTo>
                  <a:lnTo>
                    <a:pt x="889" y="1852"/>
                  </a:lnTo>
                  <a:lnTo>
                    <a:pt x="920" y="1973"/>
                  </a:lnTo>
                  <a:lnTo>
                    <a:pt x="950" y="2084"/>
                  </a:lnTo>
                  <a:lnTo>
                    <a:pt x="981" y="2180"/>
                  </a:lnTo>
                  <a:lnTo>
                    <a:pt x="1012" y="2261"/>
                  </a:lnTo>
                  <a:lnTo>
                    <a:pt x="1041" y="2327"/>
                  </a:lnTo>
                  <a:lnTo>
                    <a:pt x="1072" y="2374"/>
                  </a:lnTo>
                  <a:lnTo>
                    <a:pt x="1101" y="2401"/>
                  </a:lnTo>
                  <a:lnTo>
                    <a:pt x="1132" y="2410"/>
                  </a:lnTo>
                  <a:lnTo>
                    <a:pt x="1163" y="2401"/>
                  </a:lnTo>
                  <a:lnTo>
                    <a:pt x="1192" y="2374"/>
                  </a:lnTo>
                  <a:lnTo>
                    <a:pt x="1223" y="2327"/>
                  </a:lnTo>
                  <a:lnTo>
                    <a:pt x="1252" y="2261"/>
                  </a:lnTo>
                  <a:lnTo>
                    <a:pt x="1283" y="2180"/>
                  </a:lnTo>
                  <a:lnTo>
                    <a:pt x="1314" y="2084"/>
                  </a:lnTo>
                  <a:lnTo>
                    <a:pt x="1344" y="1973"/>
                  </a:lnTo>
                  <a:lnTo>
                    <a:pt x="1375" y="1852"/>
                  </a:lnTo>
                  <a:lnTo>
                    <a:pt x="1404" y="1719"/>
                  </a:lnTo>
                  <a:lnTo>
                    <a:pt x="1435" y="1577"/>
                  </a:lnTo>
                  <a:lnTo>
                    <a:pt x="1464" y="1431"/>
                  </a:lnTo>
                  <a:lnTo>
                    <a:pt x="1495" y="1280"/>
                  </a:lnTo>
                  <a:lnTo>
                    <a:pt x="1526" y="1130"/>
                  </a:lnTo>
                  <a:lnTo>
                    <a:pt x="1555" y="979"/>
                  </a:lnTo>
                  <a:lnTo>
                    <a:pt x="1586" y="833"/>
                  </a:lnTo>
                  <a:lnTo>
                    <a:pt x="1615" y="691"/>
                  </a:lnTo>
                  <a:lnTo>
                    <a:pt x="1646" y="558"/>
                  </a:lnTo>
                  <a:lnTo>
                    <a:pt x="1677" y="437"/>
                  </a:lnTo>
                  <a:lnTo>
                    <a:pt x="1707" y="326"/>
                  </a:lnTo>
                  <a:lnTo>
                    <a:pt x="1738" y="230"/>
                  </a:lnTo>
                  <a:lnTo>
                    <a:pt x="1767" y="149"/>
                  </a:lnTo>
                  <a:lnTo>
                    <a:pt x="1798" y="83"/>
                  </a:lnTo>
                  <a:lnTo>
                    <a:pt x="1829" y="36"/>
                  </a:lnTo>
                  <a:lnTo>
                    <a:pt x="1858" y="9"/>
                  </a:lnTo>
                  <a:lnTo>
                    <a:pt x="1889" y="0"/>
                  </a:lnTo>
                  <a:lnTo>
                    <a:pt x="1918" y="9"/>
                  </a:lnTo>
                  <a:lnTo>
                    <a:pt x="1949" y="36"/>
                  </a:lnTo>
                  <a:lnTo>
                    <a:pt x="1980" y="83"/>
                  </a:lnTo>
                  <a:lnTo>
                    <a:pt x="2009" y="149"/>
                  </a:lnTo>
                  <a:lnTo>
                    <a:pt x="2040" y="230"/>
                  </a:lnTo>
                  <a:lnTo>
                    <a:pt x="2070" y="326"/>
                  </a:lnTo>
                  <a:lnTo>
                    <a:pt x="2101" y="437"/>
                  </a:lnTo>
                  <a:lnTo>
                    <a:pt x="2130" y="558"/>
                  </a:lnTo>
                  <a:lnTo>
                    <a:pt x="2161" y="691"/>
                  </a:lnTo>
                  <a:lnTo>
                    <a:pt x="2192" y="833"/>
                  </a:lnTo>
                  <a:lnTo>
                    <a:pt x="2221" y="979"/>
                  </a:lnTo>
                  <a:lnTo>
                    <a:pt x="2252" y="1130"/>
                  </a:lnTo>
                  <a:lnTo>
                    <a:pt x="2281" y="1280"/>
                  </a:lnTo>
                  <a:lnTo>
                    <a:pt x="2312" y="1431"/>
                  </a:lnTo>
                  <a:lnTo>
                    <a:pt x="2343" y="1577"/>
                  </a:lnTo>
                  <a:lnTo>
                    <a:pt x="2372" y="1719"/>
                  </a:lnTo>
                  <a:lnTo>
                    <a:pt x="2403" y="1852"/>
                  </a:lnTo>
                  <a:lnTo>
                    <a:pt x="2432" y="1973"/>
                  </a:lnTo>
                  <a:lnTo>
                    <a:pt x="2464" y="2084"/>
                  </a:lnTo>
                  <a:lnTo>
                    <a:pt x="2495" y="2180"/>
                  </a:lnTo>
                  <a:lnTo>
                    <a:pt x="2524" y="2261"/>
                  </a:lnTo>
                  <a:lnTo>
                    <a:pt x="2555" y="2327"/>
                  </a:lnTo>
                  <a:lnTo>
                    <a:pt x="2584" y="2374"/>
                  </a:lnTo>
                  <a:lnTo>
                    <a:pt x="2615" y="2401"/>
                  </a:lnTo>
                  <a:lnTo>
                    <a:pt x="2649" y="2408"/>
                  </a:ln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5" name="Freeform 33"/>
            <p:cNvSpPr>
              <a:spLocks/>
            </p:cNvSpPr>
            <p:nvPr/>
          </p:nvSpPr>
          <p:spPr bwMode="auto">
            <a:xfrm rot="296015" flipH="1">
              <a:off x="4891088" y="6559806"/>
              <a:ext cx="438150" cy="107950"/>
            </a:xfrm>
            <a:custGeom>
              <a:avLst/>
              <a:gdLst>
                <a:gd name="T0" fmla="*/ 0 w 1413"/>
                <a:gd name="T1" fmla="*/ 0 h 1212"/>
                <a:gd name="T2" fmla="*/ 0 w 1413"/>
                <a:gd name="T3" fmla="*/ 0 h 1212"/>
                <a:gd name="T4" fmla="*/ 0 w 1413"/>
                <a:gd name="T5" fmla="*/ 0 h 1212"/>
                <a:gd name="T6" fmla="*/ 0 w 1413"/>
                <a:gd name="T7" fmla="*/ 0 h 1212"/>
                <a:gd name="T8" fmla="*/ 0 w 1413"/>
                <a:gd name="T9" fmla="*/ 0 h 1212"/>
                <a:gd name="T10" fmla="*/ 0 w 1413"/>
                <a:gd name="T11" fmla="*/ 0 h 1212"/>
                <a:gd name="T12" fmla="*/ 0 w 1413"/>
                <a:gd name="T13" fmla="*/ 0 h 1212"/>
                <a:gd name="T14" fmla="*/ 0 w 1413"/>
                <a:gd name="T15" fmla="*/ 0 h 1212"/>
                <a:gd name="T16" fmla="*/ 0 w 1413"/>
                <a:gd name="T17" fmla="*/ 0 h 1212"/>
                <a:gd name="T18" fmla="*/ 0 w 1413"/>
                <a:gd name="T19" fmla="*/ 0 h 1212"/>
                <a:gd name="T20" fmla="*/ 0 w 1413"/>
                <a:gd name="T21" fmla="*/ 0 h 1212"/>
                <a:gd name="T22" fmla="*/ 0 w 1413"/>
                <a:gd name="T23" fmla="*/ 0 h 1212"/>
                <a:gd name="T24" fmla="*/ 0 w 1413"/>
                <a:gd name="T25" fmla="*/ 0 h 1212"/>
                <a:gd name="T26" fmla="*/ 0 w 1413"/>
                <a:gd name="T27" fmla="*/ 0 h 1212"/>
                <a:gd name="T28" fmla="*/ 0 w 1413"/>
                <a:gd name="T29" fmla="*/ 0 h 1212"/>
                <a:gd name="T30" fmla="*/ 0 w 1413"/>
                <a:gd name="T31" fmla="*/ 0 h 1212"/>
                <a:gd name="T32" fmla="*/ 0 w 1413"/>
                <a:gd name="T33" fmla="*/ 0 h 1212"/>
                <a:gd name="T34" fmla="*/ 0 w 1413"/>
                <a:gd name="T35" fmla="*/ 0 h 1212"/>
                <a:gd name="T36" fmla="*/ 0 w 1413"/>
                <a:gd name="T37" fmla="*/ 0 h 1212"/>
                <a:gd name="T38" fmla="*/ 0 w 1413"/>
                <a:gd name="T39" fmla="*/ 0 h 1212"/>
                <a:gd name="T40" fmla="*/ 0 w 1413"/>
                <a:gd name="T41" fmla="*/ 0 h 1212"/>
                <a:gd name="T42" fmla="*/ 0 w 1413"/>
                <a:gd name="T43" fmla="*/ 0 h 1212"/>
                <a:gd name="T44" fmla="*/ 0 w 1413"/>
                <a:gd name="T45" fmla="*/ 0 h 1212"/>
                <a:gd name="T46" fmla="*/ 0 w 1413"/>
                <a:gd name="T47" fmla="*/ 0 h 1212"/>
                <a:gd name="T48" fmla="*/ 0 w 1413"/>
                <a:gd name="T49" fmla="*/ 0 h 1212"/>
                <a:gd name="T50" fmla="*/ 0 w 1413"/>
                <a:gd name="T51" fmla="*/ 0 h 1212"/>
                <a:gd name="T52" fmla="*/ 0 w 1413"/>
                <a:gd name="T53" fmla="*/ 0 h 1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13"/>
                <a:gd name="T82" fmla="*/ 0 h 1212"/>
                <a:gd name="T83" fmla="*/ 1413 w 1413"/>
                <a:gd name="T84" fmla="*/ 1212 h 1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13" h="1212">
                  <a:moveTo>
                    <a:pt x="0" y="1212"/>
                  </a:moveTo>
                  <a:lnTo>
                    <a:pt x="20" y="1208"/>
                  </a:lnTo>
                  <a:lnTo>
                    <a:pt x="41" y="1194"/>
                  </a:lnTo>
                  <a:lnTo>
                    <a:pt x="60" y="1170"/>
                  </a:lnTo>
                  <a:lnTo>
                    <a:pt x="81" y="1138"/>
                  </a:lnTo>
                  <a:lnTo>
                    <a:pt x="101" y="1097"/>
                  </a:lnTo>
                  <a:lnTo>
                    <a:pt x="122" y="1049"/>
                  </a:lnTo>
                  <a:lnTo>
                    <a:pt x="143" y="994"/>
                  </a:lnTo>
                  <a:lnTo>
                    <a:pt x="162" y="933"/>
                  </a:lnTo>
                  <a:lnTo>
                    <a:pt x="183" y="867"/>
                  </a:lnTo>
                  <a:lnTo>
                    <a:pt x="203" y="796"/>
                  </a:lnTo>
                  <a:lnTo>
                    <a:pt x="224" y="723"/>
                  </a:lnTo>
                  <a:lnTo>
                    <a:pt x="245" y="648"/>
                  </a:lnTo>
                  <a:lnTo>
                    <a:pt x="264" y="572"/>
                  </a:lnTo>
                  <a:lnTo>
                    <a:pt x="285" y="497"/>
                  </a:lnTo>
                  <a:lnTo>
                    <a:pt x="305" y="424"/>
                  </a:lnTo>
                  <a:lnTo>
                    <a:pt x="326" y="353"/>
                  </a:lnTo>
                  <a:lnTo>
                    <a:pt x="347" y="287"/>
                  </a:lnTo>
                  <a:lnTo>
                    <a:pt x="366" y="226"/>
                  </a:lnTo>
                  <a:lnTo>
                    <a:pt x="387" y="171"/>
                  </a:lnTo>
                  <a:lnTo>
                    <a:pt x="407" y="123"/>
                  </a:lnTo>
                  <a:lnTo>
                    <a:pt x="428" y="82"/>
                  </a:lnTo>
                  <a:lnTo>
                    <a:pt x="447" y="50"/>
                  </a:lnTo>
                  <a:lnTo>
                    <a:pt x="468" y="26"/>
                  </a:lnTo>
                  <a:lnTo>
                    <a:pt x="489" y="12"/>
                  </a:lnTo>
                  <a:lnTo>
                    <a:pt x="544" y="0"/>
                  </a:lnTo>
                  <a:lnTo>
                    <a:pt x="1413" y="0"/>
                  </a:ln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auto">
            <a:xfrm rot="21303985">
              <a:off x="3044000" y="6501322"/>
              <a:ext cx="820738" cy="214313"/>
            </a:xfrm>
            <a:custGeom>
              <a:avLst/>
              <a:gdLst>
                <a:gd name="T0" fmla="*/ 0 w 2649"/>
                <a:gd name="T1" fmla="*/ 0 h 2410"/>
                <a:gd name="T2" fmla="*/ 0 w 2649"/>
                <a:gd name="T3" fmla="*/ 0 h 2410"/>
                <a:gd name="T4" fmla="*/ 0 w 2649"/>
                <a:gd name="T5" fmla="*/ 0 h 2410"/>
                <a:gd name="T6" fmla="*/ 0 w 2649"/>
                <a:gd name="T7" fmla="*/ 0 h 2410"/>
                <a:gd name="T8" fmla="*/ 0 w 2649"/>
                <a:gd name="T9" fmla="*/ 0 h 2410"/>
                <a:gd name="T10" fmla="*/ 0 w 2649"/>
                <a:gd name="T11" fmla="*/ 0 h 2410"/>
                <a:gd name="T12" fmla="*/ 0 w 2649"/>
                <a:gd name="T13" fmla="*/ 0 h 2410"/>
                <a:gd name="T14" fmla="*/ 0 w 2649"/>
                <a:gd name="T15" fmla="*/ 0 h 2410"/>
                <a:gd name="T16" fmla="*/ 0 w 2649"/>
                <a:gd name="T17" fmla="*/ 0 h 2410"/>
                <a:gd name="T18" fmla="*/ 0 w 2649"/>
                <a:gd name="T19" fmla="*/ 0 h 2410"/>
                <a:gd name="T20" fmla="*/ 0 w 2649"/>
                <a:gd name="T21" fmla="*/ 0 h 2410"/>
                <a:gd name="T22" fmla="*/ 0 w 2649"/>
                <a:gd name="T23" fmla="*/ 0 h 2410"/>
                <a:gd name="T24" fmla="*/ 0 w 2649"/>
                <a:gd name="T25" fmla="*/ 0 h 2410"/>
                <a:gd name="T26" fmla="*/ 0 w 2649"/>
                <a:gd name="T27" fmla="*/ 0 h 2410"/>
                <a:gd name="T28" fmla="*/ 0 w 2649"/>
                <a:gd name="T29" fmla="*/ 0 h 2410"/>
                <a:gd name="T30" fmla="*/ 0 w 2649"/>
                <a:gd name="T31" fmla="*/ 0 h 2410"/>
                <a:gd name="T32" fmla="*/ 0 w 2649"/>
                <a:gd name="T33" fmla="*/ 0 h 2410"/>
                <a:gd name="T34" fmla="*/ 0 w 2649"/>
                <a:gd name="T35" fmla="*/ 0 h 2410"/>
                <a:gd name="T36" fmla="*/ 0 w 2649"/>
                <a:gd name="T37" fmla="*/ 0 h 2410"/>
                <a:gd name="T38" fmla="*/ 0 w 2649"/>
                <a:gd name="T39" fmla="*/ 0 h 2410"/>
                <a:gd name="T40" fmla="*/ 0 w 2649"/>
                <a:gd name="T41" fmla="*/ 0 h 2410"/>
                <a:gd name="T42" fmla="*/ 0 w 2649"/>
                <a:gd name="T43" fmla="*/ 0 h 2410"/>
                <a:gd name="T44" fmla="*/ 0 w 2649"/>
                <a:gd name="T45" fmla="*/ 0 h 2410"/>
                <a:gd name="T46" fmla="*/ 0 w 2649"/>
                <a:gd name="T47" fmla="*/ 0 h 2410"/>
                <a:gd name="T48" fmla="*/ 0 w 2649"/>
                <a:gd name="T49" fmla="*/ 0 h 2410"/>
                <a:gd name="T50" fmla="*/ 0 w 2649"/>
                <a:gd name="T51" fmla="*/ 0 h 2410"/>
                <a:gd name="T52" fmla="*/ 0 w 2649"/>
                <a:gd name="T53" fmla="*/ 0 h 2410"/>
                <a:gd name="T54" fmla="*/ 0 w 2649"/>
                <a:gd name="T55" fmla="*/ 0 h 2410"/>
                <a:gd name="T56" fmla="*/ 0 w 2649"/>
                <a:gd name="T57" fmla="*/ 0 h 2410"/>
                <a:gd name="T58" fmla="*/ 0 w 2649"/>
                <a:gd name="T59" fmla="*/ 0 h 2410"/>
                <a:gd name="T60" fmla="*/ 0 w 2649"/>
                <a:gd name="T61" fmla="*/ 0 h 2410"/>
                <a:gd name="T62" fmla="*/ 0 w 2649"/>
                <a:gd name="T63" fmla="*/ 0 h 2410"/>
                <a:gd name="T64" fmla="*/ 0 w 2649"/>
                <a:gd name="T65" fmla="*/ 0 h 2410"/>
                <a:gd name="T66" fmla="*/ 0 w 2649"/>
                <a:gd name="T67" fmla="*/ 0 h 2410"/>
                <a:gd name="T68" fmla="*/ 0 w 2649"/>
                <a:gd name="T69" fmla="*/ 0 h 2410"/>
                <a:gd name="T70" fmla="*/ 0 w 2649"/>
                <a:gd name="T71" fmla="*/ 0 h 2410"/>
                <a:gd name="T72" fmla="*/ 0 w 2649"/>
                <a:gd name="T73" fmla="*/ 0 h 2410"/>
                <a:gd name="T74" fmla="*/ 0 w 2649"/>
                <a:gd name="T75" fmla="*/ 0 h 2410"/>
                <a:gd name="T76" fmla="*/ 0 w 2649"/>
                <a:gd name="T77" fmla="*/ 0 h 2410"/>
                <a:gd name="T78" fmla="*/ 0 w 2649"/>
                <a:gd name="T79" fmla="*/ 0 h 2410"/>
                <a:gd name="T80" fmla="*/ 0 w 2649"/>
                <a:gd name="T81" fmla="*/ 0 h 2410"/>
                <a:gd name="T82" fmla="*/ 0 w 2649"/>
                <a:gd name="T83" fmla="*/ 0 h 2410"/>
                <a:gd name="T84" fmla="*/ 0 w 2649"/>
                <a:gd name="T85" fmla="*/ 0 h 2410"/>
                <a:gd name="T86" fmla="*/ 0 w 2649"/>
                <a:gd name="T87" fmla="*/ 0 h 2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9"/>
                <a:gd name="T133" fmla="*/ 0 h 2410"/>
                <a:gd name="T134" fmla="*/ 2649 w 2649"/>
                <a:gd name="T135" fmla="*/ 2410 h 2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9" h="2410">
                  <a:moveTo>
                    <a:pt x="0" y="1198"/>
                  </a:moveTo>
                  <a:lnTo>
                    <a:pt x="12" y="1130"/>
                  </a:lnTo>
                  <a:lnTo>
                    <a:pt x="43" y="979"/>
                  </a:lnTo>
                  <a:lnTo>
                    <a:pt x="72" y="833"/>
                  </a:lnTo>
                  <a:lnTo>
                    <a:pt x="103" y="691"/>
                  </a:lnTo>
                  <a:lnTo>
                    <a:pt x="134" y="558"/>
                  </a:lnTo>
                  <a:lnTo>
                    <a:pt x="163" y="437"/>
                  </a:lnTo>
                  <a:lnTo>
                    <a:pt x="195" y="326"/>
                  </a:lnTo>
                  <a:lnTo>
                    <a:pt x="224" y="230"/>
                  </a:lnTo>
                  <a:lnTo>
                    <a:pt x="255" y="149"/>
                  </a:lnTo>
                  <a:lnTo>
                    <a:pt x="284" y="83"/>
                  </a:lnTo>
                  <a:lnTo>
                    <a:pt x="315" y="36"/>
                  </a:lnTo>
                  <a:lnTo>
                    <a:pt x="346" y="9"/>
                  </a:lnTo>
                  <a:lnTo>
                    <a:pt x="375" y="0"/>
                  </a:lnTo>
                  <a:lnTo>
                    <a:pt x="406" y="9"/>
                  </a:lnTo>
                  <a:lnTo>
                    <a:pt x="435" y="36"/>
                  </a:lnTo>
                  <a:lnTo>
                    <a:pt x="466" y="83"/>
                  </a:lnTo>
                  <a:lnTo>
                    <a:pt x="497" y="149"/>
                  </a:lnTo>
                  <a:lnTo>
                    <a:pt x="526" y="230"/>
                  </a:lnTo>
                  <a:lnTo>
                    <a:pt x="557" y="326"/>
                  </a:lnTo>
                  <a:lnTo>
                    <a:pt x="587" y="437"/>
                  </a:lnTo>
                  <a:lnTo>
                    <a:pt x="618" y="558"/>
                  </a:lnTo>
                  <a:lnTo>
                    <a:pt x="649" y="691"/>
                  </a:lnTo>
                  <a:lnTo>
                    <a:pt x="678" y="833"/>
                  </a:lnTo>
                  <a:lnTo>
                    <a:pt x="709" y="979"/>
                  </a:lnTo>
                  <a:lnTo>
                    <a:pt x="738" y="1130"/>
                  </a:lnTo>
                  <a:lnTo>
                    <a:pt x="769" y="1280"/>
                  </a:lnTo>
                  <a:lnTo>
                    <a:pt x="800" y="1431"/>
                  </a:lnTo>
                  <a:lnTo>
                    <a:pt x="829" y="1577"/>
                  </a:lnTo>
                  <a:lnTo>
                    <a:pt x="860" y="1719"/>
                  </a:lnTo>
                  <a:lnTo>
                    <a:pt x="889" y="1852"/>
                  </a:lnTo>
                  <a:lnTo>
                    <a:pt x="920" y="1973"/>
                  </a:lnTo>
                  <a:lnTo>
                    <a:pt x="950" y="2084"/>
                  </a:lnTo>
                  <a:lnTo>
                    <a:pt x="981" y="2180"/>
                  </a:lnTo>
                  <a:lnTo>
                    <a:pt x="1012" y="2261"/>
                  </a:lnTo>
                  <a:lnTo>
                    <a:pt x="1041" y="2327"/>
                  </a:lnTo>
                  <a:lnTo>
                    <a:pt x="1072" y="2374"/>
                  </a:lnTo>
                  <a:lnTo>
                    <a:pt x="1101" y="2401"/>
                  </a:lnTo>
                  <a:lnTo>
                    <a:pt x="1132" y="2410"/>
                  </a:lnTo>
                  <a:lnTo>
                    <a:pt x="1163" y="2401"/>
                  </a:lnTo>
                  <a:lnTo>
                    <a:pt x="1192" y="2374"/>
                  </a:lnTo>
                  <a:lnTo>
                    <a:pt x="1223" y="2327"/>
                  </a:lnTo>
                  <a:lnTo>
                    <a:pt x="1252" y="2261"/>
                  </a:lnTo>
                  <a:lnTo>
                    <a:pt x="1283" y="2180"/>
                  </a:lnTo>
                  <a:lnTo>
                    <a:pt x="1314" y="2084"/>
                  </a:lnTo>
                  <a:lnTo>
                    <a:pt x="1344" y="1973"/>
                  </a:lnTo>
                  <a:lnTo>
                    <a:pt x="1375" y="1852"/>
                  </a:lnTo>
                  <a:lnTo>
                    <a:pt x="1404" y="1719"/>
                  </a:lnTo>
                  <a:lnTo>
                    <a:pt x="1435" y="1577"/>
                  </a:lnTo>
                  <a:lnTo>
                    <a:pt x="1464" y="1431"/>
                  </a:lnTo>
                  <a:lnTo>
                    <a:pt x="1495" y="1280"/>
                  </a:lnTo>
                  <a:lnTo>
                    <a:pt x="1526" y="1130"/>
                  </a:lnTo>
                  <a:lnTo>
                    <a:pt x="1555" y="979"/>
                  </a:lnTo>
                  <a:lnTo>
                    <a:pt x="1586" y="833"/>
                  </a:lnTo>
                  <a:lnTo>
                    <a:pt x="1615" y="691"/>
                  </a:lnTo>
                  <a:lnTo>
                    <a:pt x="1646" y="558"/>
                  </a:lnTo>
                  <a:lnTo>
                    <a:pt x="1677" y="437"/>
                  </a:lnTo>
                  <a:lnTo>
                    <a:pt x="1707" y="326"/>
                  </a:lnTo>
                  <a:lnTo>
                    <a:pt x="1738" y="230"/>
                  </a:lnTo>
                  <a:lnTo>
                    <a:pt x="1767" y="149"/>
                  </a:lnTo>
                  <a:lnTo>
                    <a:pt x="1798" y="83"/>
                  </a:lnTo>
                  <a:lnTo>
                    <a:pt x="1829" y="36"/>
                  </a:lnTo>
                  <a:lnTo>
                    <a:pt x="1858" y="9"/>
                  </a:lnTo>
                  <a:lnTo>
                    <a:pt x="1889" y="0"/>
                  </a:lnTo>
                  <a:lnTo>
                    <a:pt x="1918" y="9"/>
                  </a:lnTo>
                  <a:lnTo>
                    <a:pt x="1949" y="36"/>
                  </a:lnTo>
                  <a:lnTo>
                    <a:pt x="1980" y="83"/>
                  </a:lnTo>
                  <a:lnTo>
                    <a:pt x="2009" y="149"/>
                  </a:lnTo>
                  <a:lnTo>
                    <a:pt x="2040" y="230"/>
                  </a:lnTo>
                  <a:lnTo>
                    <a:pt x="2070" y="326"/>
                  </a:lnTo>
                  <a:lnTo>
                    <a:pt x="2101" y="437"/>
                  </a:lnTo>
                  <a:lnTo>
                    <a:pt x="2130" y="558"/>
                  </a:lnTo>
                  <a:lnTo>
                    <a:pt x="2161" y="691"/>
                  </a:lnTo>
                  <a:lnTo>
                    <a:pt x="2192" y="833"/>
                  </a:lnTo>
                  <a:lnTo>
                    <a:pt x="2221" y="979"/>
                  </a:lnTo>
                  <a:lnTo>
                    <a:pt x="2252" y="1130"/>
                  </a:lnTo>
                  <a:lnTo>
                    <a:pt x="2281" y="1280"/>
                  </a:lnTo>
                  <a:lnTo>
                    <a:pt x="2312" y="1431"/>
                  </a:lnTo>
                  <a:lnTo>
                    <a:pt x="2343" y="1577"/>
                  </a:lnTo>
                  <a:lnTo>
                    <a:pt x="2372" y="1719"/>
                  </a:lnTo>
                  <a:lnTo>
                    <a:pt x="2403" y="1852"/>
                  </a:lnTo>
                  <a:lnTo>
                    <a:pt x="2432" y="1973"/>
                  </a:lnTo>
                  <a:lnTo>
                    <a:pt x="2464" y="2084"/>
                  </a:lnTo>
                  <a:lnTo>
                    <a:pt x="2495" y="2180"/>
                  </a:lnTo>
                  <a:lnTo>
                    <a:pt x="2524" y="2261"/>
                  </a:lnTo>
                  <a:lnTo>
                    <a:pt x="2555" y="2327"/>
                  </a:lnTo>
                  <a:lnTo>
                    <a:pt x="2584" y="2374"/>
                  </a:lnTo>
                  <a:lnTo>
                    <a:pt x="2615" y="2401"/>
                  </a:lnTo>
                  <a:lnTo>
                    <a:pt x="2649" y="2408"/>
                  </a:ln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reeform 33"/>
            <p:cNvSpPr>
              <a:spLocks/>
            </p:cNvSpPr>
            <p:nvPr/>
          </p:nvSpPr>
          <p:spPr bwMode="auto">
            <a:xfrm rot="21303985">
              <a:off x="3864738" y="6553710"/>
              <a:ext cx="438150" cy="107950"/>
            </a:xfrm>
            <a:custGeom>
              <a:avLst/>
              <a:gdLst>
                <a:gd name="T0" fmla="*/ 0 w 1413"/>
                <a:gd name="T1" fmla="*/ 0 h 1212"/>
                <a:gd name="T2" fmla="*/ 0 w 1413"/>
                <a:gd name="T3" fmla="*/ 0 h 1212"/>
                <a:gd name="T4" fmla="*/ 0 w 1413"/>
                <a:gd name="T5" fmla="*/ 0 h 1212"/>
                <a:gd name="T6" fmla="*/ 0 w 1413"/>
                <a:gd name="T7" fmla="*/ 0 h 1212"/>
                <a:gd name="T8" fmla="*/ 0 w 1413"/>
                <a:gd name="T9" fmla="*/ 0 h 1212"/>
                <a:gd name="T10" fmla="*/ 0 w 1413"/>
                <a:gd name="T11" fmla="*/ 0 h 1212"/>
                <a:gd name="T12" fmla="*/ 0 w 1413"/>
                <a:gd name="T13" fmla="*/ 0 h 1212"/>
                <a:gd name="T14" fmla="*/ 0 w 1413"/>
                <a:gd name="T15" fmla="*/ 0 h 1212"/>
                <a:gd name="T16" fmla="*/ 0 w 1413"/>
                <a:gd name="T17" fmla="*/ 0 h 1212"/>
                <a:gd name="T18" fmla="*/ 0 w 1413"/>
                <a:gd name="T19" fmla="*/ 0 h 1212"/>
                <a:gd name="T20" fmla="*/ 0 w 1413"/>
                <a:gd name="T21" fmla="*/ 0 h 1212"/>
                <a:gd name="T22" fmla="*/ 0 w 1413"/>
                <a:gd name="T23" fmla="*/ 0 h 1212"/>
                <a:gd name="T24" fmla="*/ 0 w 1413"/>
                <a:gd name="T25" fmla="*/ 0 h 1212"/>
                <a:gd name="T26" fmla="*/ 0 w 1413"/>
                <a:gd name="T27" fmla="*/ 0 h 1212"/>
                <a:gd name="T28" fmla="*/ 0 w 1413"/>
                <a:gd name="T29" fmla="*/ 0 h 1212"/>
                <a:gd name="T30" fmla="*/ 0 w 1413"/>
                <a:gd name="T31" fmla="*/ 0 h 1212"/>
                <a:gd name="T32" fmla="*/ 0 w 1413"/>
                <a:gd name="T33" fmla="*/ 0 h 1212"/>
                <a:gd name="T34" fmla="*/ 0 w 1413"/>
                <a:gd name="T35" fmla="*/ 0 h 1212"/>
                <a:gd name="T36" fmla="*/ 0 w 1413"/>
                <a:gd name="T37" fmla="*/ 0 h 1212"/>
                <a:gd name="T38" fmla="*/ 0 w 1413"/>
                <a:gd name="T39" fmla="*/ 0 h 1212"/>
                <a:gd name="T40" fmla="*/ 0 w 1413"/>
                <a:gd name="T41" fmla="*/ 0 h 1212"/>
                <a:gd name="T42" fmla="*/ 0 w 1413"/>
                <a:gd name="T43" fmla="*/ 0 h 1212"/>
                <a:gd name="T44" fmla="*/ 0 w 1413"/>
                <a:gd name="T45" fmla="*/ 0 h 1212"/>
                <a:gd name="T46" fmla="*/ 0 w 1413"/>
                <a:gd name="T47" fmla="*/ 0 h 1212"/>
                <a:gd name="T48" fmla="*/ 0 w 1413"/>
                <a:gd name="T49" fmla="*/ 0 h 1212"/>
                <a:gd name="T50" fmla="*/ 0 w 1413"/>
                <a:gd name="T51" fmla="*/ 0 h 1212"/>
                <a:gd name="T52" fmla="*/ 0 w 1413"/>
                <a:gd name="T53" fmla="*/ 0 h 1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13"/>
                <a:gd name="T82" fmla="*/ 0 h 1212"/>
                <a:gd name="T83" fmla="*/ 1413 w 1413"/>
                <a:gd name="T84" fmla="*/ 1212 h 1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13" h="1212">
                  <a:moveTo>
                    <a:pt x="0" y="1212"/>
                  </a:moveTo>
                  <a:lnTo>
                    <a:pt x="20" y="1208"/>
                  </a:lnTo>
                  <a:lnTo>
                    <a:pt x="41" y="1194"/>
                  </a:lnTo>
                  <a:lnTo>
                    <a:pt x="60" y="1170"/>
                  </a:lnTo>
                  <a:lnTo>
                    <a:pt x="81" y="1138"/>
                  </a:lnTo>
                  <a:lnTo>
                    <a:pt x="101" y="1097"/>
                  </a:lnTo>
                  <a:lnTo>
                    <a:pt x="122" y="1049"/>
                  </a:lnTo>
                  <a:lnTo>
                    <a:pt x="143" y="994"/>
                  </a:lnTo>
                  <a:lnTo>
                    <a:pt x="162" y="933"/>
                  </a:lnTo>
                  <a:lnTo>
                    <a:pt x="183" y="867"/>
                  </a:lnTo>
                  <a:lnTo>
                    <a:pt x="203" y="796"/>
                  </a:lnTo>
                  <a:lnTo>
                    <a:pt x="224" y="723"/>
                  </a:lnTo>
                  <a:lnTo>
                    <a:pt x="245" y="648"/>
                  </a:lnTo>
                  <a:lnTo>
                    <a:pt x="264" y="572"/>
                  </a:lnTo>
                  <a:lnTo>
                    <a:pt x="285" y="497"/>
                  </a:lnTo>
                  <a:lnTo>
                    <a:pt x="305" y="424"/>
                  </a:lnTo>
                  <a:lnTo>
                    <a:pt x="326" y="353"/>
                  </a:lnTo>
                  <a:lnTo>
                    <a:pt x="347" y="287"/>
                  </a:lnTo>
                  <a:lnTo>
                    <a:pt x="366" y="226"/>
                  </a:lnTo>
                  <a:lnTo>
                    <a:pt x="387" y="171"/>
                  </a:lnTo>
                  <a:lnTo>
                    <a:pt x="407" y="123"/>
                  </a:lnTo>
                  <a:lnTo>
                    <a:pt x="428" y="82"/>
                  </a:lnTo>
                  <a:lnTo>
                    <a:pt x="447" y="50"/>
                  </a:lnTo>
                  <a:lnTo>
                    <a:pt x="468" y="26"/>
                  </a:lnTo>
                  <a:lnTo>
                    <a:pt x="489" y="12"/>
                  </a:lnTo>
                  <a:lnTo>
                    <a:pt x="544" y="0"/>
                  </a:lnTo>
                  <a:lnTo>
                    <a:pt x="1413" y="0"/>
                  </a:ln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0" y="1984666"/>
            <a:ext cx="2089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“Noise” fluctuations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optical fields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wave fields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90725" y="1207599"/>
            <a:ext cx="5092412" cy="2999432"/>
            <a:chOff x="1878620" y="1397078"/>
            <a:chExt cx="5092412" cy="2999432"/>
          </a:xfrm>
        </p:grpSpPr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2645865" y="2369473"/>
              <a:ext cx="23775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Brillouin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scattered light</a:t>
              </a:r>
            </a:p>
          </p:txBody>
        </p: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2249842" y="2881562"/>
              <a:ext cx="23006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Optical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phonon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(sound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wave)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excited </a:t>
              </a:r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1878620" y="2565688"/>
              <a:ext cx="803619" cy="322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1882129" y="2887901"/>
              <a:ext cx="800110" cy="422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5035887" y="2296838"/>
              <a:ext cx="193514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Grow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opposite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directions but still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“drive” each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other</a:t>
              </a:r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4178836" y="2644243"/>
              <a:ext cx="905228" cy="92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 flipV="1">
              <a:off x="4274277" y="2797337"/>
              <a:ext cx="785403" cy="181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3478283" y="3472130"/>
              <a:ext cx="459733" cy="38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2555239" y="3750179"/>
              <a:ext cx="18646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Decays 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thermal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“bath”, i.e. heat</a:t>
              </a:r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 flipV="1">
              <a:off x="3830277" y="1968282"/>
              <a:ext cx="485691" cy="468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3530593" y="1397078"/>
              <a:ext cx="19223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Decays to thermal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bath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”, i.e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 heat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0" y="3530602"/>
            <a:ext cx="235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Amplification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Stokes signal injected.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6774" r="6348"/>
          <a:stretch/>
        </p:blipFill>
        <p:spPr bwMode="auto">
          <a:xfrm>
            <a:off x="7216917" y="1127673"/>
            <a:ext cx="1899787" cy="19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83424"/>
              </p:ext>
            </p:extLst>
          </p:nvPr>
        </p:nvGraphicFramePr>
        <p:xfrm>
          <a:off x="785813" y="1128713"/>
          <a:ext cx="68722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3" name="Equation" r:id="rId4" imgW="4317840" imgH="393480" progId="Equation.3">
                  <p:embed/>
                </p:oleObj>
              </mc:Choice>
              <mc:Fallback>
                <p:oleObj name="Equation" r:id="rId4" imgW="431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128713"/>
                        <a:ext cx="6872287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69963" y="1755071"/>
            <a:ext cx="7288820" cy="646331"/>
            <a:chOff x="819835" y="1881683"/>
            <a:chExt cx="6609660" cy="646331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036324"/>
                </p:ext>
              </p:extLst>
            </p:nvPr>
          </p:nvGraphicFramePr>
          <p:xfrm>
            <a:off x="819835" y="1922075"/>
            <a:ext cx="210820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4" name="Equation" r:id="rId6" imgW="1498320" imgH="228600" progId="Equation.3">
                    <p:embed/>
                  </p:oleObj>
                </mc:Choice>
                <mc:Fallback>
                  <p:oleObj name="Equation" r:id="rId6" imgW="1498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835" y="1922075"/>
                          <a:ext cx="2108200" cy="3222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922518" y="1881683"/>
              <a:ext cx="45069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need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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for measurable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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since 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0 as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0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35" y="2263077"/>
            <a:ext cx="8999365" cy="903039"/>
            <a:chOff x="35035" y="2555985"/>
            <a:chExt cx="8999365" cy="903039"/>
          </a:xfrm>
        </p:grpSpPr>
        <p:sp>
          <p:nvSpPr>
            <p:cNvPr id="9" name="TextBox 40"/>
            <p:cNvSpPr txBox="1">
              <a:spLocks noChangeArrowheads="1"/>
            </p:cNvSpPr>
            <p:nvPr/>
          </p:nvSpPr>
          <p:spPr bwMode="auto">
            <a:xfrm>
              <a:off x="5919921" y="2780816"/>
              <a:ext cx="2884123" cy="6463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Backwards Stokes couples to</a:t>
              </a:r>
            </a:p>
            <a:p>
              <a:r>
                <a: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forwards travelling phonons</a:t>
              </a: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2003" y="2555985"/>
              <a:ext cx="1747659" cy="3543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Stokes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need  </a:t>
              </a:r>
            </a:p>
          </p:txBody>
        </p:sp>
        <p:graphicFrame>
          <p:nvGraphicFramePr>
            <p:cNvPr id="16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691788"/>
                </p:ext>
              </p:extLst>
            </p:nvPr>
          </p:nvGraphicFramePr>
          <p:xfrm>
            <a:off x="1721219" y="2566236"/>
            <a:ext cx="3769819" cy="401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5" name="Equation" r:id="rId8" imgW="2057400" imgH="228600" progId="Equation.3">
                    <p:embed/>
                  </p:oleObj>
                </mc:Choice>
                <mc:Fallback>
                  <p:oleObj name="Equation" r:id="rId8" imgW="2057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219" y="2566236"/>
                          <a:ext cx="3769819" cy="4012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572080"/>
                </p:ext>
              </p:extLst>
            </p:nvPr>
          </p:nvGraphicFramePr>
          <p:xfrm>
            <a:off x="102976" y="2927444"/>
            <a:ext cx="4768976" cy="442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6" name="Equation" r:id="rId10" imgW="3136680" imgH="279360" progId="Equation.3">
                    <p:embed/>
                  </p:oleObj>
                </mc:Choice>
                <mc:Fallback>
                  <p:oleObj name="Equation" r:id="rId10" imgW="31366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976" y="2927444"/>
                          <a:ext cx="4768976" cy="44293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6578471" y="2597057"/>
              <a:ext cx="1236716" cy="206252"/>
              <a:chOff x="7493639" y="2794874"/>
              <a:chExt cx="1236716" cy="206252"/>
            </a:xfrm>
          </p:grpSpPr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 rot="21303985">
                <a:off x="7493639" y="2794874"/>
                <a:ext cx="806283" cy="206252"/>
              </a:xfrm>
              <a:custGeom>
                <a:avLst/>
                <a:gdLst>
                  <a:gd name="T0" fmla="*/ 0 w 2649"/>
                  <a:gd name="T1" fmla="*/ 0 h 2410"/>
                  <a:gd name="T2" fmla="*/ 0 w 2649"/>
                  <a:gd name="T3" fmla="*/ 0 h 2410"/>
                  <a:gd name="T4" fmla="*/ 0 w 2649"/>
                  <a:gd name="T5" fmla="*/ 0 h 2410"/>
                  <a:gd name="T6" fmla="*/ 0 w 2649"/>
                  <a:gd name="T7" fmla="*/ 0 h 2410"/>
                  <a:gd name="T8" fmla="*/ 0 w 2649"/>
                  <a:gd name="T9" fmla="*/ 0 h 2410"/>
                  <a:gd name="T10" fmla="*/ 0 w 2649"/>
                  <a:gd name="T11" fmla="*/ 0 h 2410"/>
                  <a:gd name="T12" fmla="*/ 0 w 2649"/>
                  <a:gd name="T13" fmla="*/ 0 h 2410"/>
                  <a:gd name="T14" fmla="*/ 0 w 2649"/>
                  <a:gd name="T15" fmla="*/ 0 h 2410"/>
                  <a:gd name="T16" fmla="*/ 0 w 2649"/>
                  <a:gd name="T17" fmla="*/ 0 h 2410"/>
                  <a:gd name="T18" fmla="*/ 0 w 2649"/>
                  <a:gd name="T19" fmla="*/ 0 h 2410"/>
                  <a:gd name="T20" fmla="*/ 0 w 2649"/>
                  <a:gd name="T21" fmla="*/ 0 h 2410"/>
                  <a:gd name="T22" fmla="*/ 0 w 2649"/>
                  <a:gd name="T23" fmla="*/ 0 h 2410"/>
                  <a:gd name="T24" fmla="*/ 0 w 2649"/>
                  <a:gd name="T25" fmla="*/ 0 h 2410"/>
                  <a:gd name="T26" fmla="*/ 0 w 2649"/>
                  <a:gd name="T27" fmla="*/ 0 h 2410"/>
                  <a:gd name="T28" fmla="*/ 0 w 2649"/>
                  <a:gd name="T29" fmla="*/ 0 h 2410"/>
                  <a:gd name="T30" fmla="*/ 0 w 2649"/>
                  <a:gd name="T31" fmla="*/ 0 h 2410"/>
                  <a:gd name="T32" fmla="*/ 0 w 2649"/>
                  <a:gd name="T33" fmla="*/ 0 h 2410"/>
                  <a:gd name="T34" fmla="*/ 0 w 2649"/>
                  <a:gd name="T35" fmla="*/ 0 h 2410"/>
                  <a:gd name="T36" fmla="*/ 0 w 2649"/>
                  <a:gd name="T37" fmla="*/ 0 h 2410"/>
                  <a:gd name="T38" fmla="*/ 0 w 2649"/>
                  <a:gd name="T39" fmla="*/ 0 h 2410"/>
                  <a:gd name="T40" fmla="*/ 0 w 2649"/>
                  <a:gd name="T41" fmla="*/ 0 h 2410"/>
                  <a:gd name="T42" fmla="*/ 0 w 2649"/>
                  <a:gd name="T43" fmla="*/ 0 h 2410"/>
                  <a:gd name="T44" fmla="*/ 0 w 2649"/>
                  <a:gd name="T45" fmla="*/ 0 h 2410"/>
                  <a:gd name="T46" fmla="*/ 0 w 2649"/>
                  <a:gd name="T47" fmla="*/ 0 h 2410"/>
                  <a:gd name="T48" fmla="*/ 0 w 2649"/>
                  <a:gd name="T49" fmla="*/ 0 h 2410"/>
                  <a:gd name="T50" fmla="*/ 0 w 2649"/>
                  <a:gd name="T51" fmla="*/ 0 h 2410"/>
                  <a:gd name="T52" fmla="*/ 0 w 2649"/>
                  <a:gd name="T53" fmla="*/ 0 h 2410"/>
                  <a:gd name="T54" fmla="*/ 0 w 2649"/>
                  <a:gd name="T55" fmla="*/ 0 h 2410"/>
                  <a:gd name="T56" fmla="*/ 0 w 2649"/>
                  <a:gd name="T57" fmla="*/ 0 h 2410"/>
                  <a:gd name="T58" fmla="*/ 0 w 2649"/>
                  <a:gd name="T59" fmla="*/ 0 h 2410"/>
                  <a:gd name="T60" fmla="*/ 0 w 2649"/>
                  <a:gd name="T61" fmla="*/ 0 h 2410"/>
                  <a:gd name="T62" fmla="*/ 0 w 2649"/>
                  <a:gd name="T63" fmla="*/ 0 h 2410"/>
                  <a:gd name="T64" fmla="*/ 0 w 2649"/>
                  <a:gd name="T65" fmla="*/ 0 h 2410"/>
                  <a:gd name="T66" fmla="*/ 0 w 2649"/>
                  <a:gd name="T67" fmla="*/ 0 h 2410"/>
                  <a:gd name="T68" fmla="*/ 0 w 2649"/>
                  <a:gd name="T69" fmla="*/ 0 h 2410"/>
                  <a:gd name="T70" fmla="*/ 0 w 2649"/>
                  <a:gd name="T71" fmla="*/ 0 h 2410"/>
                  <a:gd name="T72" fmla="*/ 0 w 2649"/>
                  <a:gd name="T73" fmla="*/ 0 h 2410"/>
                  <a:gd name="T74" fmla="*/ 0 w 2649"/>
                  <a:gd name="T75" fmla="*/ 0 h 2410"/>
                  <a:gd name="T76" fmla="*/ 0 w 2649"/>
                  <a:gd name="T77" fmla="*/ 0 h 2410"/>
                  <a:gd name="T78" fmla="*/ 0 w 2649"/>
                  <a:gd name="T79" fmla="*/ 0 h 2410"/>
                  <a:gd name="T80" fmla="*/ 0 w 2649"/>
                  <a:gd name="T81" fmla="*/ 0 h 2410"/>
                  <a:gd name="T82" fmla="*/ 0 w 2649"/>
                  <a:gd name="T83" fmla="*/ 0 h 2410"/>
                  <a:gd name="T84" fmla="*/ 0 w 2649"/>
                  <a:gd name="T85" fmla="*/ 0 h 2410"/>
                  <a:gd name="T86" fmla="*/ 0 w 2649"/>
                  <a:gd name="T87" fmla="*/ 0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 rot="21303985">
                <a:off x="8299922" y="2845291"/>
                <a:ext cx="430433" cy="103890"/>
              </a:xfrm>
              <a:custGeom>
                <a:avLst/>
                <a:gdLst>
                  <a:gd name="T0" fmla="*/ 0 w 1413"/>
                  <a:gd name="T1" fmla="*/ 0 h 1212"/>
                  <a:gd name="T2" fmla="*/ 0 w 1413"/>
                  <a:gd name="T3" fmla="*/ 0 h 1212"/>
                  <a:gd name="T4" fmla="*/ 0 w 1413"/>
                  <a:gd name="T5" fmla="*/ 0 h 1212"/>
                  <a:gd name="T6" fmla="*/ 0 w 1413"/>
                  <a:gd name="T7" fmla="*/ 0 h 1212"/>
                  <a:gd name="T8" fmla="*/ 0 w 1413"/>
                  <a:gd name="T9" fmla="*/ 0 h 1212"/>
                  <a:gd name="T10" fmla="*/ 0 w 1413"/>
                  <a:gd name="T11" fmla="*/ 0 h 1212"/>
                  <a:gd name="T12" fmla="*/ 0 w 1413"/>
                  <a:gd name="T13" fmla="*/ 0 h 1212"/>
                  <a:gd name="T14" fmla="*/ 0 w 1413"/>
                  <a:gd name="T15" fmla="*/ 0 h 1212"/>
                  <a:gd name="T16" fmla="*/ 0 w 1413"/>
                  <a:gd name="T17" fmla="*/ 0 h 1212"/>
                  <a:gd name="T18" fmla="*/ 0 w 1413"/>
                  <a:gd name="T19" fmla="*/ 0 h 1212"/>
                  <a:gd name="T20" fmla="*/ 0 w 1413"/>
                  <a:gd name="T21" fmla="*/ 0 h 1212"/>
                  <a:gd name="T22" fmla="*/ 0 w 1413"/>
                  <a:gd name="T23" fmla="*/ 0 h 1212"/>
                  <a:gd name="T24" fmla="*/ 0 w 1413"/>
                  <a:gd name="T25" fmla="*/ 0 h 1212"/>
                  <a:gd name="T26" fmla="*/ 0 w 1413"/>
                  <a:gd name="T27" fmla="*/ 0 h 1212"/>
                  <a:gd name="T28" fmla="*/ 0 w 1413"/>
                  <a:gd name="T29" fmla="*/ 0 h 1212"/>
                  <a:gd name="T30" fmla="*/ 0 w 1413"/>
                  <a:gd name="T31" fmla="*/ 0 h 1212"/>
                  <a:gd name="T32" fmla="*/ 0 w 1413"/>
                  <a:gd name="T33" fmla="*/ 0 h 1212"/>
                  <a:gd name="T34" fmla="*/ 0 w 1413"/>
                  <a:gd name="T35" fmla="*/ 0 h 1212"/>
                  <a:gd name="T36" fmla="*/ 0 w 1413"/>
                  <a:gd name="T37" fmla="*/ 0 h 1212"/>
                  <a:gd name="T38" fmla="*/ 0 w 1413"/>
                  <a:gd name="T39" fmla="*/ 0 h 1212"/>
                  <a:gd name="T40" fmla="*/ 0 w 1413"/>
                  <a:gd name="T41" fmla="*/ 0 h 1212"/>
                  <a:gd name="T42" fmla="*/ 0 w 1413"/>
                  <a:gd name="T43" fmla="*/ 0 h 1212"/>
                  <a:gd name="T44" fmla="*/ 0 w 1413"/>
                  <a:gd name="T45" fmla="*/ 0 h 1212"/>
                  <a:gd name="T46" fmla="*/ 0 w 1413"/>
                  <a:gd name="T47" fmla="*/ 0 h 1212"/>
                  <a:gd name="T48" fmla="*/ 0 w 1413"/>
                  <a:gd name="T49" fmla="*/ 0 h 1212"/>
                  <a:gd name="T50" fmla="*/ 0 w 1413"/>
                  <a:gd name="T51" fmla="*/ 0 h 1212"/>
                  <a:gd name="T52" fmla="*/ 0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5035" y="2555986"/>
              <a:ext cx="8999365" cy="871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75644" y="2910384"/>
              <a:ext cx="422899" cy="548640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48" name="Picture 12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/>
        </p:blipFill>
        <p:spPr bwMode="auto">
          <a:xfrm>
            <a:off x="915832" y="29896"/>
            <a:ext cx="6039350" cy="11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3297246"/>
            <a:ext cx="9144000" cy="1223571"/>
            <a:chOff x="0" y="3297246"/>
            <a:chExt cx="9144000" cy="122357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0" y="3297246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To get stimulated scattering, light and sound waves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must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be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collinear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→  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Backscattering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→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K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2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</a:p>
          </p:txBody>
        </p: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463736" y="3679439"/>
              <a:ext cx="6570664" cy="769938"/>
              <a:chOff x="0" y="2943"/>
              <a:chExt cx="4139" cy="485"/>
            </a:xfrm>
          </p:grpSpPr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64" y="2943"/>
                <a:ext cx="4075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P IconicSymbolsA" pitchFamily="2" charset="2"/>
                  </a:rPr>
                  <a:t>→ phonon wave picks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up energy and grows along +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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Stokes can grow along -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z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aphicFrame>
            <p:nvGraphicFramePr>
              <p:cNvPr id="3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18058"/>
                  </p:ext>
                </p:extLst>
              </p:nvPr>
            </p:nvGraphicFramePr>
            <p:xfrm>
              <a:off x="0" y="2957"/>
              <a:ext cx="959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77" name="Equation" r:id="rId13" imgW="927000" imgH="228600" progId="Equation.3">
                      <p:embed/>
                    </p:oleObj>
                  </mc:Choice>
                  <mc:Fallback>
                    <p:oleObj name="Equation" r:id="rId13" imgW="927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957"/>
                            <a:ext cx="959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0868" name="Picture 14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8" y="3603911"/>
              <a:ext cx="2001348" cy="91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0" y="4552668"/>
            <a:ext cx="9186776" cy="2305617"/>
            <a:chOff x="0" y="4552668"/>
            <a:chExt cx="9186776" cy="2305617"/>
          </a:xfrm>
        </p:grpSpPr>
        <p:grpSp>
          <p:nvGrpSpPr>
            <p:cNvPr id="41" name="Group 40"/>
            <p:cNvGrpSpPr/>
            <p:nvPr/>
          </p:nvGrpSpPr>
          <p:grpSpPr>
            <a:xfrm>
              <a:off x="35620" y="4552668"/>
              <a:ext cx="9064668" cy="964088"/>
              <a:chOff x="35620" y="5065624"/>
              <a:chExt cx="9064668" cy="964088"/>
            </a:xfrm>
          </p:grpSpPr>
          <p:sp>
            <p:nvSpPr>
              <p:cNvPr id="70" name="Text Box 35"/>
              <p:cNvSpPr txBox="1">
                <a:spLocks noChangeArrowheads="1"/>
              </p:cNvSpPr>
              <p:nvPr/>
            </p:nvSpPr>
            <p:spPr bwMode="auto">
              <a:xfrm>
                <a:off x="40686" y="5065625"/>
                <a:ext cx="2319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u="sng" dirty="0">
                    <a:latin typeface="Times New Roman" pitchFamily="18" charset="0"/>
                    <a:cs typeface="Times New Roman" pitchFamily="18" charset="0"/>
                  </a:rPr>
                  <a:t>Anti- Stokes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need  </a:t>
                </a:r>
              </a:p>
            </p:txBody>
          </p:sp>
          <p:graphicFrame>
            <p:nvGraphicFramePr>
              <p:cNvPr id="71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1242978"/>
                  </p:ext>
                </p:extLst>
              </p:nvPr>
            </p:nvGraphicFramePr>
            <p:xfrm>
              <a:off x="2201806" y="5080293"/>
              <a:ext cx="3597358" cy="394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78" name="Equation" r:id="rId16" imgW="2082600" imgH="228600" progId="Equation.3">
                      <p:embed/>
                    </p:oleObj>
                  </mc:Choice>
                  <mc:Fallback>
                    <p:oleObj name="Equation" r:id="rId16" imgW="2082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1806" y="5080293"/>
                            <a:ext cx="3597358" cy="39458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6856456"/>
                  </p:ext>
                </p:extLst>
              </p:nvPr>
            </p:nvGraphicFramePr>
            <p:xfrm>
              <a:off x="103220" y="5498326"/>
              <a:ext cx="5091933" cy="4466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79" name="Equation" r:id="rId18" imgW="3174840" imgH="279360" progId="Equation.3">
                      <p:embed/>
                    </p:oleObj>
                  </mc:Choice>
                  <mc:Fallback>
                    <p:oleObj name="Equation" r:id="rId18" imgW="317484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220" y="5498326"/>
                            <a:ext cx="5091933" cy="44668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2" name="Group 31"/>
              <p:cNvGrpSpPr/>
              <p:nvPr/>
            </p:nvGrpSpPr>
            <p:grpSpPr>
              <a:xfrm>
                <a:off x="6655807" y="5140205"/>
                <a:ext cx="1258907" cy="214291"/>
                <a:chOff x="7027374" y="6081057"/>
                <a:chExt cx="1258907" cy="214291"/>
              </a:xfrm>
            </p:grpSpPr>
            <p:sp>
              <p:nvSpPr>
                <p:cNvPr id="76" name="Freeform 39"/>
                <p:cNvSpPr>
                  <a:spLocks/>
                </p:cNvSpPr>
                <p:nvPr/>
              </p:nvSpPr>
              <p:spPr bwMode="auto">
                <a:xfrm rot="296015" flipH="1">
                  <a:off x="7465531" y="6081057"/>
                  <a:ext cx="820750" cy="214291"/>
                </a:xfrm>
                <a:custGeom>
                  <a:avLst/>
                  <a:gdLst>
                    <a:gd name="T0" fmla="*/ 0 w 2649"/>
                    <a:gd name="T1" fmla="*/ 0 h 2410"/>
                    <a:gd name="T2" fmla="*/ 0 w 2649"/>
                    <a:gd name="T3" fmla="*/ 0 h 2410"/>
                    <a:gd name="T4" fmla="*/ 0 w 2649"/>
                    <a:gd name="T5" fmla="*/ 0 h 2410"/>
                    <a:gd name="T6" fmla="*/ 0 w 2649"/>
                    <a:gd name="T7" fmla="*/ 0 h 2410"/>
                    <a:gd name="T8" fmla="*/ 0 w 2649"/>
                    <a:gd name="T9" fmla="*/ 0 h 2410"/>
                    <a:gd name="T10" fmla="*/ 0 w 2649"/>
                    <a:gd name="T11" fmla="*/ 0 h 2410"/>
                    <a:gd name="T12" fmla="*/ 0 w 2649"/>
                    <a:gd name="T13" fmla="*/ 0 h 2410"/>
                    <a:gd name="T14" fmla="*/ 0 w 2649"/>
                    <a:gd name="T15" fmla="*/ 0 h 2410"/>
                    <a:gd name="T16" fmla="*/ 0 w 2649"/>
                    <a:gd name="T17" fmla="*/ 0 h 2410"/>
                    <a:gd name="T18" fmla="*/ 0 w 2649"/>
                    <a:gd name="T19" fmla="*/ 0 h 2410"/>
                    <a:gd name="T20" fmla="*/ 0 w 2649"/>
                    <a:gd name="T21" fmla="*/ 0 h 2410"/>
                    <a:gd name="T22" fmla="*/ 0 w 2649"/>
                    <a:gd name="T23" fmla="*/ 0 h 2410"/>
                    <a:gd name="T24" fmla="*/ 0 w 2649"/>
                    <a:gd name="T25" fmla="*/ 0 h 2410"/>
                    <a:gd name="T26" fmla="*/ 0 w 2649"/>
                    <a:gd name="T27" fmla="*/ 0 h 2410"/>
                    <a:gd name="T28" fmla="*/ 0 w 2649"/>
                    <a:gd name="T29" fmla="*/ 0 h 2410"/>
                    <a:gd name="T30" fmla="*/ 0 w 2649"/>
                    <a:gd name="T31" fmla="*/ 0 h 2410"/>
                    <a:gd name="T32" fmla="*/ 0 w 2649"/>
                    <a:gd name="T33" fmla="*/ 0 h 2410"/>
                    <a:gd name="T34" fmla="*/ 0 w 2649"/>
                    <a:gd name="T35" fmla="*/ 0 h 2410"/>
                    <a:gd name="T36" fmla="*/ 0 w 2649"/>
                    <a:gd name="T37" fmla="*/ 0 h 2410"/>
                    <a:gd name="T38" fmla="*/ 0 w 2649"/>
                    <a:gd name="T39" fmla="*/ 0 h 2410"/>
                    <a:gd name="T40" fmla="*/ 0 w 2649"/>
                    <a:gd name="T41" fmla="*/ 0 h 2410"/>
                    <a:gd name="T42" fmla="*/ 0 w 2649"/>
                    <a:gd name="T43" fmla="*/ 0 h 2410"/>
                    <a:gd name="T44" fmla="*/ 0 w 2649"/>
                    <a:gd name="T45" fmla="*/ 0 h 2410"/>
                    <a:gd name="T46" fmla="*/ 0 w 2649"/>
                    <a:gd name="T47" fmla="*/ 0 h 2410"/>
                    <a:gd name="T48" fmla="*/ 0 w 2649"/>
                    <a:gd name="T49" fmla="*/ 0 h 2410"/>
                    <a:gd name="T50" fmla="*/ 0 w 2649"/>
                    <a:gd name="T51" fmla="*/ 0 h 2410"/>
                    <a:gd name="T52" fmla="*/ 0 w 2649"/>
                    <a:gd name="T53" fmla="*/ 0 h 2410"/>
                    <a:gd name="T54" fmla="*/ 0 w 2649"/>
                    <a:gd name="T55" fmla="*/ 0 h 2410"/>
                    <a:gd name="T56" fmla="*/ 0 w 2649"/>
                    <a:gd name="T57" fmla="*/ 0 h 2410"/>
                    <a:gd name="T58" fmla="*/ 0 w 2649"/>
                    <a:gd name="T59" fmla="*/ 0 h 2410"/>
                    <a:gd name="T60" fmla="*/ 0 w 2649"/>
                    <a:gd name="T61" fmla="*/ 0 h 2410"/>
                    <a:gd name="T62" fmla="*/ 0 w 2649"/>
                    <a:gd name="T63" fmla="*/ 0 h 2410"/>
                    <a:gd name="T64" fmla="*/ 0 w 2649"/>
                    <a:gd name="T65" fmla="*/ 0 h 2410"/>
                    <a:gd name="T66" fmla="*/ 0 w 2649"/>
                    <a:gd name="T67" fmla="*/ 0 h 2410"/>
                    <a:gd name="T68" fmla="*/ 0 w 2649"/>
                    <a:gd name="T69" fmla="*/ 0 h 2410"/>
                    <a:gd name="T70" fmla="*/ 0 w 2649"/>
                    <a:gd name="T71" fmla="*/ 0 h 2410"/>
                    <a:gd name="T72" fmla="*/ 0 w 2649"/>
                    <a:gd name="T73" fmla="*/ 0 h 2410"/>
                    <a:gd name="T74" fmla="*/ 0 w 2649"/>
                    <a:gd name="T75" fmla="*/ 0 h 2410"/>
                    <a:gd name="T76" fmla="*/ 0 w 2649"/>
                    <a:gd name="T77" fmla="*/ 0 h 2410"/>
                    <a:gd name="T78" fmla="*/ 0 w 2649"/>
                    <a:gd name="T79" fmla="*/ 0 h 2410"/>
                    <a:gd name="T80" fmla="*/ 0 w 2649"/>
                    <a:gd name="T81" fmla="*/ 0 h 2410"/>
                    <a:gd name="T82" fmla="*/ 0 w 2649"/>
                    <a:gd name="T83" fmla="*/ 0 h 2410"/>
                    <a:gd name="T84" fmla="*/ 0 w 2649"/>
                    <a:gd name="T85" fmla="*/ 0 h 2410"/>
                    <a:gd name="T86" fmla="*/ 0 w 2649"/>
                    <a:gd name="T87" fmla="*/ 0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Freeform 40"/>
                <p:cNvSpPr>
                  <a:spLocks/>
                </p:cNvSpPr>
                <p:nvPr/>
              </p:nvSpPr>
              <p:spPr bwMode="auto">
                <a:xfrm rot="296015" flipH="1">
                  <a:off x="7027374" y="6133439"/>
                  <a:ext cx="438157" cy="107939"/>
                </a:xfrm>
                <a:custGeom>
                  <a:avLst/>
                  <a:gdLst>
                    <a:gd name="T0" fmla="*/ 0 w 1413"/>
                    <a:gd name="T1" fmla="*/ 0 h 1212"/>
                    <a:gd name="T2" fmla="*/ 0 w 1413"/>
                    <a:gd name="T3" fmla="*/ 0 h 1212"/>
                    <a:gd name="T4" fmla="*/ 0 w 1413"/>
                    <a:gd name="T5" fmla="*/ 0 h 1212"/>
                    <a:gd name="T6" fmla="*/ 0 w 1413"/>
                    <a:gd name="T7" fmla="*/ 0 h 1212"/>
                    <a:gd name="T8" fmla="*/ 0 w 1413"/>
                    <a:gd name="T9" fmla="*/ 0 h 1212"/>
                    <a:gd name="T10" fmla="*/ 0 w 1413"/>
                    <a:gd name="T11" fmla="*/ 0 h 1212"/>
                    <a:gd name="T12" fmla="*/ 0 w 1413"/>
                    <a:gd name="T13" fmla="*/ 0 h 1212"/>
                    <a:gd name="T14" fmla="*/ 0 w 1413"/>
                    <a:gd name="T15" fmla="*/ 0 h 1212"/>
                    <a:gd name="T16" fmla="*/ 0 w 1413"/>
                    <a:gd name="T17" fmla="*/ 0 h 1212"/>
                    <a:gd name="T18" fmla="*/ 0 w 1413"/>
                    <a:gd name="T19" fmla="*/ 0 h 1212"/>
                    <a:gd name="T20" fmla="*/ 0 w 1413"/>
                    <a:gd name="T21" fmla="*/ 0 h 1212"/>
                    <a:gd name="T22" fmla="*/ 0 w 1413"/>
                    <a:gd name="T23" fmla="*/ 0 h 1212"/>
                    <a:gd name="T24" fmla="*/ 0 w 1413"/>
                    <a:gd name="T25" fmla="*/ 0 h 1212"/>
                    <a:gd name="T26" fmla="*/ 0 w 1413"/>
                    <a:gd name="T27" fmla="*/ 0 h 1212"/>
                    <a:gd name="T28" fmla="*/ 0 w 1413"/>
                    <a:gd name="T29" fmla="*/ 0 h 1212"/>
                    <a:gd name="T30" fmla="*/ 0 w 1413"/>
                    <a:gd name="T31" fmla="*/ 0 h 1212"/>
                    <a:gd name="T32" fmla="*/ 0 w 1413"/>
                    <a:gd name="T33" fmla="*/ 0 h 1212"/>
                    <a:gd name="T34" fmla="*/ 0 w 1413"/>
                    <a:gd name="T35" fmla="*/ 0 h 1212"/>
                    <a:gd name="T36" fmla="*/ 0 w 1413"/>
                    <a:gd name="T37" fmla="*/ 0 h 1212"/>
                    <a:gd name="T38" fmla="*/ 0 w 1413"/>
                    <a:gd name="T39" fmla="*/ 0 h 1212"/>
                    <a:gd name="T40" fmla="*/ 0 w 1413"/>
                    <a:gd name="T41" fmla="*/ 0 h 1212"/>
                    <a:gd name="T42" fmla="*/ 0 w 1413"/>
                    <a:gd name="T43" fmla="*/ 0 h 1212"/>
                    <a:gd name="T44" fmla="*/ 0 w 1413"/>
                    <a:gd name="T45" fmla="*/ 0 h 1212"/>
                    <a:gd name="T46" fmla="*/ 0 w 1413"/>
                    <a:gd name="T47" fmla="*/ 0 h 1212"/>
                    <a:gd name="T48" fmla="*/ 0 w 1413"/>
                    <a:gd name="T49" fmla="*/ 0 h 1212"/>
                    <a:gd name="T50" fmla="*/ 0 w 1413"/>
                    <a:gd name="T51" fmla="*/ 0 h 1212"/>
                    <a:gd name="T52" fmla="*/ 0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 sz="200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TextBox 41"/>
              <p:cNvSpPr txBox="1">
                <a:spLocks noChangeArrowheads="1"/>
              </p:cNvSpPr>
              <p:nvPr/>
            </p:nvSpPr>
            <p:spPr bwMode="auto">
              <a:xfrm>
                <a:off x="5908389" y="5383382"/>
                <a:ext cx="3191899" cy="64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Backwards Anti-Stokes couples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to backwards travelling phonons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5620" y="5065624"/>
                <a:ext cx="9064668" cy="9593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543959" y="5476364"/>
                <a:ext cx="422899" cy="548640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867" name="Picture 14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84048"/>
              <a:ext cx="2042828" cy="1024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2111378" y="5596401"/>
              <a:ext cx="7075398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P IconicSymbolsA" pitchFamily="2" charset="2"/>
                <a:buNone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backwards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phonon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wave gives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up energy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and one phonon is lost for every</a:t>
              </a:r>
            </a:p>
            <a:p>
              <a:pPr>
                <a:buFont typeface="WP IconicSymbolsA" pitchFamily="2" charset="2"/>
                <a:buNone/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anti-Stokes photon created. But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only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backwards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phonons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available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are</a:t>
              </a:r>
            </a:p>
            <a:p>
              <a:pPr>
                <a:buFont typeface="WP IconicSymbolsA" pitchFamily="2" charset="2"/>
                <a:buNone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due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to “noise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”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i.e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 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000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a very small number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! (Stokes process generates</a:t>
              </a:r>
            </a:p>
            <a:p>
              <a:pPr>
                <a:buFont typeface="WP IconicSymbolsA" pitchFamily="2" charset="2"/>
                <a:buNone/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ound waves in opposite direction.)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nti-Stokes NOT stimulated!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3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031621"/>
              </p:ext>
            </p:extLst>
          </p:nvPr>
        </p:nvGraphicFramePr>
        <p:xfrm>
          <a:off x="0" y="3409484"/>
          <a:ext cx="910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2" name="Equation" r:id="rId4" imgW="5410080" imgH="279360" progId="Equation.3">
                  <p:embed/>
                </p:oleObj>
              </mc:Choice>
              <mc:Fallback>
                <p:oleObj name="Equation" r:id="rId4" imgW="5410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09484"/>
                        <a:ext cx="9105900" cy="469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0" y="471846"/>
            <a:ext cx="45576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Stimulated Raman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Molecular property    </a:t>
            </a: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  Local  field corrections</a:t>
            </a: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2.	Normal modes do NOT propagate.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Normal mode frequency is fixed at 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buAutoNum type="arabicPeriod" startAt="3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Both forwards and backwards scattering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044" y="495939"/>
            <a:ext cx="42521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Acousto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-optics uses bulk properties    </a:t>
            </a:r>
          </a:p>
          <a:p>
            <a:pPr marL="342900" indent="-342900">
              <a:buFont typeface="Symbol"/>
              <a:buChar char="®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NO local  field corrections</a:t>
            </a: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2.	Acoustic waves propagate.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Normal mode frequency 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Backward Scattering only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052819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Light-sound coupling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034734" y="2591154"/>
            <a:ext cx="5074531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Sound Waves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52923" y="3883025"/>
            <a:ext cx="9258320" cy="2624717"/>
            <a:chOff x="-52923" y="3883025"/>
            <a:chExt cx="9258320" cy="2624717"/>
          </a:xfrm>
        </p:grpSpPr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485194" y="5861411"/>
              <a:ext cx="47202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Only </a:t>
              </a:r>
              <a:r>
                <a: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compressional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wave (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longitudinal acoustic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phonon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) couples 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backscattering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of light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4044" y="3883025"/>
              <a:ext cx="8944592" cy="1098550"/>
              <a:chOff x="185066" y="3485006"/>
              <a:chExt cx="8944592" cy="10985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85066" y="3485006"/>
                <a:ext cx="8944592" cy="1034105"/>
                <a:chOff x="185066" y="3485006"/>
                <a:chExt cx="8944592" cy="1034105"/>
              </a:xfrm>
            </p:grpSpPr>
            <p:graphicFrame>
              <p:nvGraphicFramePr>
                <p:cNvPr id="29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64032"/>
                    </p:ext>
                  </p:extLst>
                </p:nvPr>
              </p:nvGraphicFramePr>
              <p:xfrm>
                <a:off x="2143197" y="3485006"/>
                <a:ext cx="2892425" cy="7175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3" name="Equation" r:id="rId6" imgW="1790640" imgH="444240" progId="Equation.3">
                        <p:embed/>
                      </p:oleObj>
                    </mc:Choice>
                    <mc:Fallback>
                      <p:oleObj name="Equation" r:id="rId6" imgW="1790640" imgH="444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43197" y="3485006"/>
                              <a:ext cx="2892425" cy="71755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4044" y="3674151"/>
                  <a:ext cx="13970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Mass density</a:t>
                  </a: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>
                  <a:off x="1558925" y="3859095"/>
                  <a:ext cx="6294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5066" y="4125841"/>
                  <a:ext cx="26981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Acoustic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damping constant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73647" y="3975775"/>
                  <a:ext cx="1009594" cy="31035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424238" y="4149779"/>
                  <a:ext cx="15760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Sound velocity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671250" y="3964545"/>
                  <a:ext cx="0" cy="2825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644016" y="3669057"/>
                  <a:ext cx="348564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Force due to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mixing of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light beams</a:t>
                  </a: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984752" y="3873252"/>
                  <a:ext cx="6592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033630"/>
                  </p:ext>
                </p:extLst>
              </p:nvPr>
            </p:nvGraphicFramePr>
            <p:xfrm>
              <a:off x="5462660" y="4183506"/>
              <a:ext cx="33655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4" name="Equation" r:id="rId8" imgW="1917360" imgH="228600" progId="Equation.3">
                      <p:embed/>
                    </p:oleObj>
                  </mc:Choice>
                  <mc:Fallback>
                    <p:oleObj name="Equation" r:id="rId8" imgW="1917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2660" y="4183506"/>
                            <a:ext cx="336550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Group 44"/>
            <p:cNvGrpSpPr/>
            <p:nvPr/>
          </p:nvGrpSpPr>
          <p:grpSpPr>
            <a:xfrm>
              <a:off x="-52923" y="5256279"/>
              <a:ext cx="4557712" cy="1131887"/>
              <a:chOff x="309563" y="3411538"/>
              <a:chExt cx="4557712" cy="1131887"/>
            </a:xfrm>
          </p:grpSpPr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>
                <a:off x="3986213" y="3998913"/>
                <a:ext cx="881062" cy="0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38"/>
              <p:cNvSpPr txBox="1">
                <a:spLocks noChangeArrowheads="1"/>
              </p:cNvSpPr>
              <p:nvPr/>
            </p:nvSpPr>
            <p:spPr bwMode="auto">
              <a:xfrm>
                <a:off x="4223804" y="3466880"/>
                <a:ext cx="4058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800" b="1" baseline="-25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8" name="Group 34"/>
              <p:cNvGrpSpPr/>
              <p:nvPr/>
            </p:nvGrpSpPr>
            <p:grpSpPr>
              <a:xfrm>
                <a:off x="309563" y="3411538"/>
                <a:ext cx="3690937" cy="1131887"/>
                <a:chOff x="309563" y="3411538"/>
                <a:chExt cx="3690937" cy="1131887"/>
              </a:xfrm>
            </p:grpSpPr>
            <p:grpSp>
              <p:nvGrpSpPr>
                <p:cNvPr id="49" name="Group 30"/>
                <p:cNvGrpSpPr>
                  <a:grpSpLocks/>
                </p:cNvGrpSpPr>
                <p:nvPr/>
              </p:nvGrpSpPr>
              <p:grpSpPr bwMode="auto">
                <a:xfrm>
                  <a:off x="309563" y="3411538"/>
                  <a:ext cx="3690937" cy="1131887"/>
                  <a:chOff x="213" y="2080"/>
                  <a:chExt cx="2325" cy="267"/>
                </a:xfrm>
              </p:grpSpPr>
              <p:sp>
                <p:nvSpPr>
                  <p:cNvPr id="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Rectangle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97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981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Rectangle 3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65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751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Rectangl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144" y="2080"/>
                    <a:ext cx="394" cy="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3CCCC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aphicFrame>
              <p:nvGraphicFramePr>
                <p:cNvPr id="50" name="Object 4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405676"/>
                    </p:ext>
                  </p:extLst>
                </p:nvPr>
              </p:nvGraphicFramePr>
              <p:xfrm>
                <a:off x="1874341" y="3591052"/>
                <a:ext cx="546787" cy="6639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5" name="Equation" r:id="rId10" imgW="355320" imgH="431640" progId="Equation.3">
                        <p:embed/>
                      </p:oleObj>
                    </mc:Choice>
                    <mc:Fallback>
                      <p:oleObj name="Equation" r:id="rId10" imgW="355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74341" y="3591052"/>
                              <a:ext cx="546787" cy="66395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" name="Object 7"/>
                <p:cNvGraphicFramePr>
                  <a:graphicFrameLocks noChangeAspect="1"/>
                </p:cNvGraphicFramePr>
                <p:nvPr/>
              </p:nvGraphicFramePr>
              <p:xfrm>
                <a:off x="637350" y="3609213"/>
                <a:ext cx="546100" cy="663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6" name="Equation" r:id="rId12" imgW="355320" imgH="431640" progId="Equation.3">
                        <p:embed/>
                      </p:oleObj>
                    </mc:Choice>
                    <mc:Fallback>
                      <p:oleObj name="Equation" r:id="rId12" imgW="355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350" y="3609213"/>
                              <a:ext cx="546100" cy="6635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2" name="Object 8"/>
                <p:cNvGraphicFramePr>
                  <a:graphicFrameLocks noChangeAspect="1"/>
                </p:cNvGraphicFramePr>
                <p:nvPr/>
              </p:nvGraphicFramePr>
              <p:xfrm>
                <a:off x="3094038" y="3615309"/>
                <a:ext cx="546100" cy="663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7" name="Equation" r:id="rId14" imgW="355320" imgH="431640" progId="Equation.3">
                        <p:embed/>
                      </p:oleObj>
                    </mc:Choice>
                    <mc:Fallback>
                      <p:oleObj name="Equation" r:id="rId14" imgW="355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4038" y="3615309"/>
                              <a:ext cx="546100" cy="6635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" name="Object 9"/>
                <p:cNvGraphicFramePr>
                  <a:graphicFrameLocks noChangeAspect="1"/>
                </p:cNvGraphicFramePr>
                <p:nvPr/>
              </p:nvGraphicFramePr>
              <p:xfrm>
                <a:off x="1200849" y="3614992"/>
                <a:ext cx="527050" cy="663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8" name="Equation" r:id="rId15" imgW="342720" imgH="431640" progId="Equation.3">
                        <p:embed/>
                      </p:oleObj>
                    </mc:Choice>
                    <mc:Fallback>
                      <p:oleObj name="Equation" r:id="rId15" imgW="3427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00849" y="3614992"/>
                              <a:ext cx="527050" cy="6635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" name="Object 10"/>
                <p:cNvGraphicFramePr>
                  <a:graphicFrameLocks noChangeAspect="1"/>
                </p:cNvGraphicFramePr>
                <p:nvPr/>
              </p:nvGraphicFramePr>
              <p:xfrm>
                <a:off x="2510790" y="3609594"/>
                <a:ext cx="527050" cy="663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9" name="Equation" r:id="rId17" imgW="342720" imgH="431640" progId="Equation.3">
                        <p:embed/>
                      </p:oleObj>
                    </mc:Choice>
                    <mc:Fallback>
                      <p:oleObj name="Equation" r:id="rId17" imgW="3427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0790" y="3609594"/>
                              <a:ext cx="527050" cy="6635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8" name="TextBox 7"/>
            <p:cNvSpPr txBox="1"/>
            <p:nvPr/>
          </p:nvSpPr>
          <p:spPr>
            <a:xfrm>
              <a:off x="18415" y="4941539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Gas or Liquid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77421"/>
            <a:ext cx="625042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between Stimulated Raman and Stimulated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21215"/>
              </p:ext>
            </p:extLst>
          </p:nvPr>
        </p:nvGraphicFramePr>
        <p:xfrm>
          <a:off x="2937" y="1808452"/>
          <a:ext cx="9129995" cy="62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" name="Equation" r:id="rId4" imgW="5778360" imgH="393480" progId="Equation.3">
                  <p:embed/>
                </p:oleObj>
              </mc:Choice>
              <mc:Fallback>
                <p:oleObj name="Equation" r:id="rId4" imgW="5778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" y="1808452"/>
                        <a:ext cx="9129995" cy="621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3648" y="304800"/>
            <a:ext cx="7206018" cy="676275"/>
            <a:chOff x="-980550" y="-596454"/>
            <a:chExt cx="7840455" cy="679440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-980550" y="-457206"/>
              <a:ext cx="7840455" cy="37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Substituting into driven wave equation                                                  for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0135796"/>
                </p:ext>
              </p:extLst>
            </p:nvPr>
          </p:nvGraphicFramePr>
          <p:xfrm>
            <a:off x="2980771" y="-596454"/>
            <a:ext cx="3024446" cy="679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3" name="Equation" r:id="rId6" imgW="1981080" imgH="444240" progId="Equation.3">
                    <p:embed/>
                  </p:oleObj>
                </mc:Choice>
                <mc:Fallback>
                  <p:oleObj name="Equation" r:id="rId6" imgW="198108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0771" y="-596454"/>
                          <a:ext cx="3024446" cy="67944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75372"/>
              </p:ext>
            </p:extLst>
          </p:nvPr>
        </p:nvGraphicFramePr>
        <p:xfrm>
          <a:off x="-61913" y="2509838"/>
          <a:ext cx="8980488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name="Equation" r:id="rId8" imgW="5537160" imgH="838080" progId="Equation.3">
                  <p:embed/>
                </p:oleObj>
              </mc:Choice>
              <mc:Fallback>
                <p:oleObj name="Equation" r:id="rId8" imgW="5537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2509838"/>
                        <a:ext cx="8980488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00128"/>
              </p:ext>
            </p:extLst>
          </p:nvPr>
        </p:nvGraphicFramePr>
        <p:xfrm>
          <a:off x="203200" y="1035050"/>
          <a:ext cx="80533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Equation" r:id="rId10" imgW="5270400" imgH="393480" progId="Equation.3">
                  <p:embed/>
                </p:oleObj>
              </mc:Choice>
              <mc:Fallback>
                <p:oleObj name="Equation" r:id="rId10" imgW="52704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035050"/>
                        <a:ext cx="80533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13650" y="3936256"/>
            <a:ext cx="9243259" cy="2532287"/>
            <a:chOff x="-13650" y="3936256"/>
            <a:chExt cx="9243259" cy="2532287"/>
          </a:xfrm>
        </p:grpSpPr>
        <p:grpSp>
          <p:nvGrpSpPr>
            <p:cNvPr id="37" name="Group 13"/>
            <p:cNvGrpSpPr/>
            <p:nvPr/>
          </p:nvGrpSpPr>
          <p:grpSpPr>
            <a:xfrm>
              <a:off x="-13650" y="3936256"/>
              <a:ext cx="9007522" cy="923330"/>
              <a:chOff x="-202547" y="1979531"/>
              <a:chExt cx="9007522" cy="92333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-202547" y="1979531"/>
                <a:ext cx="90075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damping of acoustic phonons at the frequencies typical of stimulated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Brillouin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(10’s GHz) frequencies is large with decay lengths less than 100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m. This limits (saturates) the growth of  the phonons. In this case the phonons are damped as fast as they are created , i.e.                        .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4391721"/>
                  </p:ext>
                </p:extLst>
              </p:nvPr>
            </p:nvGraphicFramePr>
            <p:xfrm>
              <a:off x="7318051" y="2552399"/>
              <a:ext cx="1357884" cy="3497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06" name="Equation" r:id="rId12" imgW="838080" imgH="215640" progId="Equation.3">
                      <p:embed/>
                    </p:oleObj>
                  </mc:Choice>
                  <mc:Fallback>
                    <p:oleObj name="Equation" r:id="rId12" imgW="8380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8051" y="2552399"/>
                            <a:ext cx="1357884" cy="3497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4087695" y="5781155"/>
              <a:ext cx="5141914" cy="687388"/>
              <a:chOff x="2512" y="3472"/>
              <a:chExt cx="3239" cy="433"/>
            </a:xfrm>
          </p:grpSpPr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2512" y="3653"/>
                <a:ext cx="32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Mixing of optical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beams drives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sound waves</a:t>
                </a:r>
              </a:p>
            </p:txBody>
          </p:sp>
          <p:sp>
            <p:nvSpPr>
              <p:cNvPr id="53" name="AutoShape 18"/>
              <p:cNvSpPr>
                <a:spLocks/>
              </p:cNvSpPr>
              <p:nvPr/>
            </p:nvSpPr>
            <p:spPr bwMode="auto">
              <a:xfrm rot="5400000">
                <a:off x="4216" y="3139"/>
                <a:ext cx="126" cy="791"/>
              </a:xfrm>
              <a:prstGeom prst="rightBrace">
                <a:avLst>
                  <a:gd name="adj1" fmla="val 96686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425759"/>
                </p:ext>
              </p:extLst>
            </p:nvPr>
          </p:nvGraphicFramePr>
          <p:xfrm>
            <a:off x="1174750" y="5189538"/>
            <a:ext cx="6205538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" name="Equation" r:id="rId14" imgW="4444920" imgH="482400" progId="Equation.3">
                    <p:embed/>
                  </p:oleObj>
                </mc:Choice>
                <mc:Fallback>
                  <p:oleObj name="Equation" r:id="rId14" imgW="4444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750" y="5189538"/>
                          <a:ext cx="6205538" cy="8032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1354237" y="5239634"/>
              <a:ext cx="497536" cy="640322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20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0" y="629272"/>
            <a:ext cx="5692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phonons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modulate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pump beam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produce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Stokes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8349"/>
              </p:ext>
            </p:extLst>
          </p:nvPr>
        </p:nvGraphicFramePr>
        <p:xfrm>
          <a:off x="328613" y="1450623"/>
          <a:ext cx="3074929" cy="65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8" name="Equation" r:id="rId4" imgW="1904760" imgH="393480" progId="Equation.3">
                  <p:embed/>
                </p:oleObj>
              </mc:Choice>
              <mc:Fallback>
                <p:oleObj name="Equation" r:id="rId4" imgW="1904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450623"/>
                        <a:ext cx="3074929" cy="6511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658238" y="152867"/>
            <a:ext cx="3827523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Power Flow (Manley Rowe)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39043"/>
              </p:ext>
            </p:extLst>
          </p:nvPr>
        </p:nvGraphicFramePr>
        <p:xfrm>
          <a:off x="104775" y="1081088"/>
          <a:ext cx="3865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9" name="Equation" r:id="rId6" imgW="2539800" imgH="266400" progId="Equation.3">
                  <p:embed/>
                </p:oleObj>
              </mc:Choice>
              <mc:Fallback>
                <p:oleObj name="Equation" r:id="rId6" imgW="2539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081088"/>
                        <a:ext cx="3865563" cy="420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99" y="2173567"/>
            <a:ext cx="8027997" cy="550975"/>
            <a:chOff x="186990" y="5301185"/>
            <a:chExt cx="8027997" cy="550975"/>
          </a:xfrm>
        </p:grpSpPr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186990" y="5301185"/>
              <a:ext cx="8027997" cy="506413"/>
              <a:chOff x="319" y="1771"/>
              <a:chExt cx="5057" cy="319"/>
            </a:xfrm>
          </p:grpSpPr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319" y="1771"/>
                <a:ext cx="2804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Note that for       ,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linked to E</a:t>
                </a:r>
                <a:r>
                  <a:rPr lang="en-US" sz="2800" i="1" baseline="-250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with</a:t>
                </a:r>
                <a:endPara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aphicFrame>
            <p:nvGraphicFramePr>
              <p:cNvPr id="31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4818830"/>
                  </p:ext>
                </p:extLst>
              </p:nvPr>
            </p:nvGraphicFramePr>
            <p:xfrm>
              <a:off x="3050" y="1793"/>
              <a:ext cx="2326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00" name="Equation" r:id="rId8" imgW="2095200" imgH="266400" progId="Equation.3">
                      <p:embed/>
                    </p:oleObj>
                  </mc:Choice>
                  <mc:Fallback>
                    <p:oleObj name="Equation" r:id="rId8" imgW="209520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0" y="1793"/>
                            <a:ext cx="2326" cy="29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5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548037"/>
                </p:ext>
              </p:extLst>
            </p:nvPr>
          </p:nvGraphicFramePr>
          <p:xfrm>
            <a:off x="1599302" y="5355081"/>
            <a:ext cx="536845" cy="497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1" name="Equation" r:id="rId10" imgW="342720" imgH="317160" progId="Equation.3">
                    <p:embed/>
                  </p:oleObj>
                </mc:Choice>
                <mc:Fallback>
                  <p:oleObj name="Equation" r:id="rId10" imgW="34272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302" y="5355081"/>
                          <a:ext cx="536845" cy="497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34033"/>
              </p:ext>
            </p:extLst>
          </p:nvPr>
        </p:nvGraphicFramePr>
        <p:xfrm>
          <a:off x="322263" y="2671763"/>
          <a:ext cx="34020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2" name="Equation" r:id="rId12" imgW="1955520" imgH="393480" progId="Equation.3">
                  <p:embed/>
                </p:oleObj>
              </mc:Choice>
              <mc:Fallback>
                <p:oleObj name="Equation" r:id="rId12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671763"/>
                        <a:ext cx="3402012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915771" y="690466"/>
            <a:ext cx="2159192" cy="1409629"/>
            <a:chOff x="6822856" y="744110"/>
            <a:chExt cx="2159192" cy="1409629"/>
          </a:xfrm>
        </p:grpSpPr>
        <p:graphicFrame>
          <p:nvGraphicFramePr>
            <p:cNvPr id="18638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709729"/>
                </p:ext>
              </p:extLst>
            </p:nvPr>
          </p:nvGraphicFramePr>
          <p:xfrm>
            <a:off x="6822856" y="1029382"/>
            <a:ext cx="2159192" cy="69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3" name="Equation" r:id="rId14" imgW="1269720" imgH="393480" progId="Equation.3">
                    <p:embed/>
                  </p:oleObj>
                </mc:Choice>
                <mc:Fallback>
                  <p:oleObj name="Equation" r:id="rId14" imgW="1269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2856" y="1029382"/>
                          <a:ext cx="2159192" cy="69119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8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364649"/>
                </p:ext>
              </p:extLst>
            </p:nvPr>
          </p:nvGraphicFramePr>
          <p:xfrm>
            <a:off x="8484814" y="744110"/>
            <a:ext cx="413244" cy="400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4" name="Equation" r:id="rId16" imgW="228600" imgH="215640" progId="Equation.3">
                    <p:embed/>
                  </p:oleObj>
                </mc:Choice>
                <mc:Fallback>
                  <p:oleObj name="Equation" r:id="rId16" imgW="228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4814" y="744110"/>
                          <a:ext cx="413244" cy="400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Line 22"/>
            <p:cNvSpPr>
              <a:spLocks noChangeShapeType="1"/>
            </p:cNvSpPr>
            <p:nvPr/>
          </p:nvSpPr>
          <p:spPr bwMode="auto">
            <a:xfrm flipH="1" flipV="1">
              <a:off x="8483450" y="1446310"/>
              <a:ext cx="11891" cy="2918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639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196226"/>
                </p:ext>
              </p:extLst>
            </p:nvPr>
          </p:nvGraphicFramePr>
          <p:xfrm>
            <a:off x="8337024" y="1620995"/>
            <a:ext cx="413244" cy="496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5" name="Equation" r:id="rId18" imgW="228600" imgH="266400" progId="Equation.3">
                    <p:embed/>
                  </p:oleObj>
                </mc:Choice>
                <mc:Fallback>
                  <p:oleObj name="Equation" r:id="rId18" imgW="2286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7024" y="1620995"/>
                          <a:ext cx="413244" cy="496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8" name="Oval 25"/>
            <p:cNvSpPr>
              <a:spLocks noChangeArrowheads="1"/>
            </p:cNvSpPr>
            <p:nvPr/>
          </p:nvSpPr>
          <p:spPr bwMode="auto">
            <a:xfrm>
              <a:off x="8226143" y="1669906"/>
              <a:ext cx="560407" cy="48383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H="1">
              <a:off x="8500400" y="999148"/>
              <a:ext cx="11891" cy="2918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11950"/>
              </p:ext>
            </p:extLst>
          </p:nvPr>
        </p:nvGraphicFramePr>
        <p:xfrm>
          <a:off x="4116659" y="1124234"/>
          <a:ext cx="2466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6" name="Equation" r:id="rId20" imgW="1726920" imgH="253800" progId="Equation.3">
                  <p:embed/>
                </p:oleObj>
              </mc:Choice>
              <mc:Fallback>
                <p:oleObj name="Equation" r:id="rId20" imgW="1726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16659" y="1124234"/>
                        <a:ext cx="24669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3408665"/>
            <a:ext cx="9198293" cy="3330273"/>
            <a:chOff x="-54293" y="3408665"/>
            <a:chExt cx="9198293" cy="3330273"/>
          </a:xfrm>
        </p:grpSpPr>
        <p:grpSp>
          <p:nvGrpSpPr>
            <p:cNvPr id="6" name="Group 5"/>
            <p:cNvGrpSpPr/>
            <p:nvPr/>
          </p:nvGrpSpPr>
          <p:grpSpPr>
            <a:xfrm>
              <a:off x="-9525" y="3408665"/>
              <a:ext cx="8710613" cy="1378596"/>
              <a:chOff x="-9525" y="3586089"/>
              <a:chExt cx="8710613" cy="1378596"/>
            </a:xfrm>
          </p:grpSpPr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225976" y="4222626"/>
                <a:ext cx="2355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400" i="1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propagates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along –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z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/>
            </p:nvSpPr>
            <p:spPr bwMode="auto">
              <a:xfrm>
                <a:off x="6418758" y="4597972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4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7319894"/>
                  </p:ext>
                </p:extLst>
              </p:nvPr>
            </p:nvGraphicFramePr>
            <p:xfrm>
              <a:off x="-9525" y="3606800"/>
              <a:ext cx="8710613" cy="774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07" name="Equation" r:id="rId22" imgW="5295600" imgH="469800" progId="Equation.3">
                      <p:embed/>
                    </p:oleObj>
                  </mc:Choice>
                  <mc:Fallback>
                    <p:oleObj name="Equation" r:id="rId22" imgW="5295600" imgH="46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9525" y="3606800"/>
                            <a:ext cx="8710613" cy="77470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106052" y="4244158"/>
                <a:ext cx="198644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travels along +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z</a:t>
                </a: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3799796" y="3586089"/>
                <a:ext cx="280204" cy="483833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25"/>
              <p:cNvSpPr>
                <a:spLocks noChangeArrowheads="1"/>
              </p:cNvSpPr>
              <p:nvPr/>
            </p:nvSpPr>
            <p:spPr bwMode="auto">
              <a:xfrm>
                <a:off x="7708319" y="3792225"/>
                <a:ext cx="280204" cy="483833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54293" y="4548732"/>
              <a:ext cx="9198293" cy="2190206"/>
              <a:chOff x="-54293" y="4548732"/>
              <a:chExt cx="9198293" cy="2190206"/>
            </a:xfrm>
          </p:grpSpPr>
          <p:graphicFrame>
            <p:nvGraphicFramePr>
              <p:cNvPr id="5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8421592"/>
                  </p:ext>
                </p:extLst>
              </p:nvPr>
            </p:nvGraphicFramePr>
            <p:xfrm>
              <a:off x="-54293" y="4548732"/>
              <a:ext cx="5805410" cy="7329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08" name="Equation" r:id="rId24" imgW="3416040" imgH="431640" progId="Equation.3">
                      <p:embed/>
                    </p:oleObj>
                  </mc:Choice>
                  <mc:Fallback>
                    <p:oleObj name="Equation" r:id="rId24" imgW="34160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4293" y="4548732"/>
                            <a:ext cx="5805410" cy="73294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0478251"/>
                  </p:ext>
                </p:extLst>
              </p:nvPr>
            </p:nvGraphicFramePr>
            <p:xfrm>
              <a:off x="153988" y="5235575"/>
              <a:ext cx="555625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09" name="Equation" r:id="rId26" imgW="3111480" imgH="431640" progId="Equation.3">
                      <p:embed/>
                    </p:oleObj>
                  </mc:Choice>
                  <mc:Fallback>
                    <p:oleObj name="Equation" r:id="rId26" imgW="31114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988" y="5235575"/>
                            <a:ext cx="5556250" cy="7715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0452605"/>
                  </p:ext>
                </p:extLst>
              </p:nvPr>
            </p:nvGraphicFramePr>
            <p:xfrm>
              <a:off x="826770" y="6038850"/>
              <a:ext cx="3294062" cy="700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10" name="Equation" r:id="rId28" imgW="2031840" imgH="431640" progId="Equation.3">
                      <p:embed/>
                    </p:oleObj>
                  </mc:Choice>
                  <mc:Fallback>
                    <p:oleObj name="Equation" r:id="rId28" imgW="20318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6770" y="6038850"/>
                            <a:ext cx="3294062" cy="7000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ight Arrow 6"/>
              <p:cNvSpPr/>
              <p:nvPr/>
            </p:nvSpPr>
            <p:spPr>
              <a:xfrm>
                <a:off x="372683" y="6291617"/>
                <a:ext cx="357450" cy="1945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 Box 4"/>
              <p:cNvSpPr txBox="1">
                <a:spLocks noChangeArrowheads="1"/>
              </p:cNvSpPr>
              <p:nvPr/>
            </p:nvSpPr>
            <p:spPr bwMode="auto">
              <a:xfrm>
                <a:off x="5779790" y="5441026"/>
                <a:ext cx="33642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Travels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depletes along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  <p:sp>
            <p:nvSpPr>
              <p:cNvPr id="55" name="Text Box 5"/>
              <p:cNvSpPr txBox="1">
                <a:spLocks noChangeArrowheads="1"/>
              </p:cNvSpPr>
              <p:nvPr/>
            </p:nvSpPr>
            <p:spPr bwMode="auto">
              <a:xfrm>
                <a:off x="5704728" y="4785909"/>
                <a:ext cx="32566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Travels and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grows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along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4149832" y="6204225"/>
              <a:ext cx="4752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Pump beam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supplies energy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Stokes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beam!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1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53993" y="90881"/>
            <a:ext cx="426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Phonon Energy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(need acoustic SVEA)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099" y="375657"/>
            <a:ext cx="8909070" cy="1182196"/>
            <a:chOff x="125099" y="594025"/>
            <a:chExt cx="8909070" cy="1182196"/>
          </a:xfrm>
        </p:grpSpPr>
        <p:graphicFrame>
          <p:nvGraphicFramePr>
            <p:cNvPr id="3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827253"/>
                </p:ext>
              </p:extLst>
            </p:nvPr>
          </p:nvGraphicFramePr>
          <p:xfrm>
            <a:off x="125099" y="594025"/>
            <a:ext cx="6331291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4" name="Equation" r:id="rId3" imgW="3949560" imgH="507960" progId="Equation.3">
                    <p:embed/>
                  </p:oleObj>
                </mc:Choice>
                <mc:Fallback>
                  <p:oleObj name="Equation" r:id="rId3" imgW="39495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99" y="594025"/>
                          <a:ext cx="6331291" cy="812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660058"/>
                </p:ext>
              </p:extLst>
            </p:nvPr>
          </p:nvGraphicFramePr>
          <p:xfrm>
            <a:off x="7667625" y="708906"/>
            <a:ext cx="919163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5" name="Equation" r:id="rId5" imgW="622080" imgH="431640" progId="Equation.3">
                    <p:embed/>
                  </p:oleObj>
                </mc:Choice>
                <mc:Fallback>
                  <p:oleObj name="Equation" r:id="rId5" imgW="622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7625" y="708906"/>
                          <a:ext cx="919163" cy="6365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299759" y="1184911"/>
              <a:ext cx="8734410" cy="591310"/>
              <a:chOff x="-895" y="3490"/>
              <a:chExt cx="6426" cy="429"/>
            </a:xfrm>
          </p:grpSpPr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2332" y="3651"/>
                <a:ext cx="3199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Mixing of optical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beams drives sound waves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-895" y="3647"/>
                <a:ext cx="315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Decay of sound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waves “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heats up” the lattice</a:t>
                </a:r>
              </a:p>
            </p:txBody>
          </p:sp>
          <p:sp>
            <p:nvSpPr>
              <p:cNvPr id="41" name="AutoShape 18"/>
              <p:cNvSpPr>
                <a:spLocks/>
              </p:cNvSpPr>
              <p:nvPr/>
            </p:nvSpPr>
            <p:spPr bwMode="auto">
              <a:xfrm rot="5400000">
                <a:off x="3304" y="3279"/>
                <a:ext cx="119" cy="542"/>
              </a:xfrm>
              <a:prstGeom prst="rightBrace">
                <a:avLst>
                  <a:gd name="adj1" fmla="val 96686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AutoShape 19"/>
              <p:cNvSpPr>
                <a:spLocks/>
              </p:cNvSpPr>
              <p:nvPr/>
            </p:nvSpPr>
            <p:spPr bwMode="auto">
              <a:xfrm rot="5400000">
                <a:off x="1603" y="3234"/>
                <a:ext cx="118" cy="630"/>
              </a:xfrm>
              <a:prstGeom prst="rightBrace">
                <a:avLst>
                  <a:gd name="adj1" fmla="val 50775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31780"/>
              </p:ext>
            </p:extLst>
          </p:nvPr>
        </p:nvGraphicFramePr>
        <p:xfrm>
          <a:off x="192088" y="1539875"/>
          <a:ext cx="72485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7" imgW="4394160" imgH="431640" progId="Equation.3">
                  <p:embed/>
                </p:oleObj>
              </mc:Choice>
              <mc:Fallback>
                <p:oleObj name="Equation" r:id="rId7" imgW="43941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539875"/>
                        <a:ext cx="72485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93003"/>
              </p:ext>
            </p:extLst>
          </p:nvPr>
        </p:nvGraphicFramePr>
        <p:xfrm>
          <a:off x="150813" y="2295525"/>
          <a:ext cx="70437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9" imgW="4051080" imgH="431640" progId="Equation.3">
                  <p:embed/>
                </p:oleObj>
              </mc:Choice>
              <mc:Fallback>
                <p:oleObj name="Equation" r:id="rId9" imgW="405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295525"/>
                        <a:ext cx="7043737" cy="74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3993" y="3079766"/>
            <a:ext cx="8880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Phonon beam grows in forward direction by picking up energy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pump beam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Stokes grows in the backwards direction because it also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picks up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energy from the pump.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4350" y="3849383"/>
            <a:ext cx="8624550" cy="2932417"/>
            <a:chOff x="354350" y="3849383"/>
            <a:chExt cx="8624550" cy="2932417"/>
          </a:xfrm>
        </p:grpSpPr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3147665" y="3849383"/>
              <a:ext cx="2872133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Exponential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Growth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2869" y="4375786"/>
              <a:ext cx="769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hen the growth of the acoustic phonons is limited by their attenuation constant.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406256"/>
                </p:ext>
              </p:extLst>
            </p:nvPr>
          </p:nvGraphicFramePr>
          <p:xfrm>
            <a:off x="358775" y="4713288"/>
            <a:ext cx="7451725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8" name="Equation" r:id="rId11" imgW="4749480" imgH="482400" progId="Equation.3">
                    <p:embed/>
                  </p:oleObj>
                </mc:Choice>
                <mc:Fallback>
                  <p:oleObj name="Equation" r:id="rId11" imgW="4749480" imgH="4824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75" y="4713288"/>
                          <a:ext cx="7451725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291280"/>
                </p:ext>
              </p:extLst>
            </p:nvPr>
          </p:nvGraphicFramePr>
          <p:xfrm>
            <a:off x="393700" y="5956300"/>
            <a:ext cx="8585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9" name="Equation" r:id="rId13" imgW="5016240" imgH="482400" progId="Equation.3">
                    <p:embed/>
                  </p:oleObj>
                </mc:Choice>
                <mc:Fallback>
                  <p:oleObj name="Equation" r:id="rId13" imgW="5016240" imgH="48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93700" y="5956300"/>
                          <a:ext cx="85852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2286468" y="5586791"/>
              <a:ext cx="3429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Signature of exponential growth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4350" y="5956122"/>
              <a:ext cx="1403110" cy="7858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77714" y="5956123"/>
              <a:ext cx="650351" cy="7858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47" idx="1"/>
              <a:endCxn id="8" idx="7"/>
            </p:cNvCxnSpPr>
            <p:nvPr/>
          </p:nvCxnSpPr>
          <p:spPr>
            <a:xfrm flipH="1">
              <a:off x="1551979" y="5771457"/>
              <a:ext cx="734489" cy="299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48" idx="1"/>
            </p:cNvCxnSpPr>
            <p:nvPr/>
          </p:nvCxnSpPr>
          <p:spPr>
            <a:xfrm>
              <a:off x="5295328" y="5771457"/>
              <a:ext cx="777628" cy="2997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9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62264"/>
              </p:ext>
            </p:extLst>
          </p:nvPr>
        </p:nvGraphicFramePr>
        <p:xfrm>
          <a:off x="898525" y="344488"/>
          <a:ext cx="7346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6" name="Equation" r:id="rId3" imgW="4520880" imgH="482400" progId="Equation.3">
                  <p:embed/>
                </p:oleObj>
              </mc:Choice>
              <mc:Fallback>
                <p:oleObj name="Equation" r:id="rId3" imgW="4520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44488"/>
                        <a:ext cx="7346950" cy="7620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85733" y="2483204"/>
            <a:ext cx="8772534" cy="384176"/>
            <a:chOff x="441" y="1575"/>
            <a:chExt cx="5526" cy="242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41" y="1575"/>
              <a:ext cx="55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energy associated with     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, i.e. the sound waves, eventually goes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heat.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958985"/>
                </p:ext>
              </p:extLst>
            </p:nvPr>
          </p:nvGraphicFramePr>
          <p:xfrm>
            <a:off x="2088" y="1584"/>
            <a:ext cx="910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7" name="Equation" r:id="rId5" imgW="749160" imgH="228600" progId="Equation.3">
                    <p:embed/>
                  </p:oleObj>
                </mc:Choice>
                <mc:Fallback>
                  <p:oleObj name="Equation" r:id="rId5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8" y="1584"/>
                          <a:ext cx="910" cy="23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050274"/>
              </p:ext>
            </p:extLst>
          </p:nvPr>
        </p:nvGraphicFramePr>
        <p:xfrm>
          <a:off x="153987" y="1648789"/>
          <a:ext cx="8618547" cy="77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Equation" r:id="rId7" imgW="4940280" imgH="444240" progId="Equation.3">
                  <p:embed/>
                </p:oleObj>
              </mc:Choice>
              <mc:Fallback>
                <p:oleObj name="Equation" r:id="rId7" imgW="4940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" y="1648789"/>
                        <a:ext cx="8618547" cy="775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69283" y="1270048"/>
            <a:ext cx="5083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This leads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exponential growth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Stokes along 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55" y="3015899"/>
            <a:ext cx="9144000" cy="2821174"/>
            <a:chOff x="11655" y="3015899"/>
            <a:chExt cx="9144000" cy="2821174"/>
          </a:xfrm>
        </p:grpSpPr>
        <p:grpSp>
          <p:nvGrpSpPr>
            <p:cNvPr id="28" name="Group 27"/>
            <p:cNvGrpSpPr/>
            <p:nvPr/>
          </p:nvGrpSpPr>
          <p:grpSpPr>
            <a:xfrm>
              <a:off x="50800" y="3398838"/>
              <a:ext cx="9033418" cy="762000"/>
              <a:chOff x="-1581910" y="5009369"/>
              <a:chExt cx="9033418" cy="762000"/>
            </a:xfrm>
          </p:grpSpPr>
          <p:graphicFrame>
            <p:nvGraphicFramePr>
              <p:cNvPr id="3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9343525"/>
                  </p:ext>
                </p:extLst>
              </p:nvPr>
            </p:nvGraphicFramePr>
            <p:xfrm>
              <a:off x="-1581910" y="5009369"/>
              <a:ext cx="433070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9" name="Equation" r:id="rId9" imgW="2743200" imgH="482400" progId="Equation.3">
                      <p:embed/>
                    </p:oleObj>
                  </mc:Choice>
                  <mc:Fallback>
                    <p:oleObj name="Equation" r:id="rId9" imgW="274320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581910" y="5009369"/>
                            <a:ext cx="4330700" cy="76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4577970"/>
                  </p:ext>
                </p:extLst>
              </p:nvPr>
            </p:nvGraphicFramePr>
            <p:xfrm>
              <a:off x="3016033" y="5013113"/>
              <a:ext cx="4435475" cy="738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0" name="Equation" r:id="rId11" imgW="3047760" imgH="507960" progId="Equation.3">
                      <p:embed/>
                    </p:oleObj>
                  </mc:Choice>
                  <mc:Fallback>
                    <p:oleObj name="Equation" r:id="rId11" imgW="3047760" imgH="507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6033" y="5013113"/>
                            <a:ext cx="4435475" cy="7381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TextBox 36"/>
            <p:cNvSpPr txBox="1"/>
            <p:nvPr/>
          </p:nvSpPr>
          <p:spPr>
            <a:xfrm>
              <a:off x="340839" y="3015899"/>
              <a:ext cx="3967753" cy="3693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What is happening to acoustic phonons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752"/>
                </p:ext>
              </p:extLst>
            </p:nvPr>
          </p:nvGraphicFramePr>
          <p:xfrm>
            <a:off x="82550" y="4029075"/>
            <a:ext cx="8545884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1" name="Equation" r:id="rId13" imgW="5168880" imgH="482400" progId="Equation.3">
                    <p:embed/>
                  </p:oleObj>
                </mc:Choice>
                <mc:Fallback>
                  <p:oleObj name="Equation" r:id="rId13" imgW="51688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" y="4029075"/>
                          <a:ext cx="8545884" cy="787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11655" y="4821410"/>
              <a:ext cx="914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Therefore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acoustic damping leads to saturation of the phonon flux and exponential gain of the Stokes beam!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185733" y="5467741"/>
              <a:ext cx="87725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→In the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undepleted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pump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approximation get exponential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gain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backwards Stokes</a:t>
              </a:r>
              <a:endParaRPr lang="en-US" dirty="0"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2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231585" y="61497"/>
            <a:ext cx="4912415" cy="4034178"/>
            <a:chOff x="4465562" y="2978721"/>
            <a:chExt cx="4678438" cy="3879279"/>
          </a:xfrm>
        </p:grpSpPr>
        <p:pic>
          <p:nvPicPr>
            <p:cNvPr id="18" name="Picture 31" descr="picture2 003.jpg"/>
            <p:cNvPicPr>
              <a:picLocks noChangeAspect="1"/>
            </p:cNvPicPr>
            <p:nvPr/>
          </p:nvPicPr>
          <p:blipFill>
            <a:blip r:embed="rId3" cstate="print"/>
            <a:srcRect l="8311" t="7018" r="13098" b="4469"/>
            <a:stretch>
              <a:fillRect/>
            </a:stretch>
          </p:blipFill>
          <p:spPr bwMode="auto">
            <a:xfrm flipH="1" flipV="1">
              <a:off x="4545836" y="2978721"/>
              <a:ext cx="4598164" cy="369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139943" y="6151667"/>
              <a:ext cx="397619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5652655" y="6109854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21" name="TextBox 38"/>
            <p:cNvSpPr txBox="1">
              <a:spLocks noChangeArrowheads="1"/>
            </p:cNvSpPr>
            <p:nvPr/>
          </p:nvSpPr>
          <p:spPr bwMode="auto">
            <a:xfrm>
              <a:off x="6470070" y="6096000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7162800" y="6096000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>
              <a:off x="7952509" y="6095999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24" name="TextBox 41"/>
            <p:cNvSpPr txBox="1">
              <a:spLocks noChangeArrowheads="1"/>
            </p:cNvSpPr>
            <p:nvPr/>
          </p:nvSpPr>
          <p:spPr bwMode="auto">
            <a:xfrm>
              <a:off x="8666443" y="6082145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1.0</a:t>
              </a:r>
            </a:p>
          </p:txBody>
        </p:sp>
        <p:sp>
          <p:nvSpPr>
            <p:cNvPr id="25" name="TextBox 42"/>
            <p:cNvSpPr txBox="1">
              <a:spLocks noChangeArrowheads="1"/>
            </p:cNvSpPr>
            <p:nvPr/>
          </p:nvSpPr>
          <p:spPr bwMode="auto">
            <a:xfrm>
              <a:off x="6192982" y="6359238"/>
              <a:ext cx="1388032" cy="38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Distance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z/L</a:t>
              </a:r>
            </a:p>
          </p:txBody>
        </p:sp>
        <p:sp>
          <p:nvSpPr>
            <p:cNvPr id="26" name="TextBox 43"/>
            <p:cNvSpPr txBox="1">
              <a:spLocks noChangeArrowheads="1"/>
            </p:cNvSpPr>
            <p:nvPr/>
          </p:nvSpPr>
          <p:spPr bwMode="auto">
            <a:xfrm rot="16200000">
              <a:off x="3696380" y="4325621"/>
              <a:ext cx="1919417" cy="3810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Relative Intensity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3415317" y="4468304"/>
              <a:ext cx="3158660" cy="319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45"/>
            <p:cNvSpPr txBox="1">
              <a:spLocks noChangeArrowheads="1"/>
            </p:cNvSpPr>
            <p:nvPr/>
          </p:nvSpPr>
          <p:spPr bwMode="auto">
            <a:xfrm>
              <a:off x="4738254" y="5361709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4738253" y="4779817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  <p:sp>
          <p:nvSpPr>
            <p:cNvPr id="30" name="TextBox 47"/>
            <p:cNvSpPr txBox="1">
              <a:spLocks noChangeArrowheads="1"/>
            </p:cNvSpPr>
            <p:nvPr/>
          </p:nvSpPr>
          <p:spPr bwMode="auto">
            <a:xfrm>
              <a:off x="4724399" y="4197927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31" name="TextBox 48"/>
            <p:cNvSpPr txBox="1">
              <a:spLocks noChangeArrowheads="1"/>
            </p:cNvSpPr>
            <p:nvPr/>
          </p:nvSpPr>
          <p:spPr bwMode="auto">
            <a:xfrm>
              <a:off x="4738252" y="3588328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2" name="TextBox 49"/>
            <p:cNvSpPr txBox="1">
              <a:spLocks noChangeArrowheads="1"/>
            </p:cNvSpPr>
            <p:nvPr/>
          </p:nvSpPr>
          <p:spPr bwMode="auto">
            <a:xfrm>
              <a:off x="4710546" y="3006434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1.0</a:t>
              </a:r>
            </a:p>
          </p:txBody>
        </p:sp>
        <p:sp>
          <p:nvSpPr>
            <p:cNvPr id="33" name="TextBox 36"/>
            <p:cNvSpPr txBox="1">
              <a:spLocks noChangeArrowheads="1"/>
            </p:cNvSpPr>
            <p:nvPr/>
          </p:nvSpPr>
          <p:spPr bwMode="auto">
            <a:xfrm>
              <a:off x="4752108" y="5957454"/>
              <a:ext cx="473336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0.0</a:t>
              </a:r>
            </a:p>
          </p:txBody>
        </p:sp>
        <p:sp>
          <p:nvSpPr>
            <p:cNvPr id="34" name="TextBox 50"/>
            <p:cNvSpPr txBox="1">
              <a:spLocks noChangeArrowheads="1"/>
            </p:cNvSpPr>
            <p:nvPr/>
          </p:nvSpPr>
          <p:spPr bwMode="auto">
            <a:xfrm>
              <a:off x="5866141" y="3591253"/>
              <a:ext cx="800272" cy="384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Pump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5" name="TextBox 51"/>
            <p:cNvSpPr txBox="1">
              <a:spLocks noChangeArrowheads="1"/>
            </p:cNvSpPr>
            <p:nvPr/>
          </p:nvSpPr>
          <p:spPr bwMode="auto">
            <a:xfrm>
              <a:off x="6109806" y="5372487"/>
              <a:ext cx="887290" cy="384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Stokes </a:t>
              </a:r>
            </a:p>
          </p:txBody>
        </p:sp>
        <p:graphicFrame>
          <p:nvGraphicFramePr>
            <p:cNvPr id="3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452768"/>
                </p:ext>
              </p:extLst>
            </p:nvPr>
          </p:nvGraphicFramePr>
          <p:xfrm>
            <a:off x="6886997" y="5586660"/>
            <a:ext cx="2011136" cy="344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0" name="Equation" r:id="rId4" imgW="1333440" imgH="228600" progId="Equation.3">
                    <p:embed/>
                  </p:oleObj>
                </mc:Choice>
                <mc:Fallback>
                  <p:oleObj name="Equation" r:id="rId4" imgW="1333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997" y="5586660"/>
                          <a:ext cx="2011136" cy="3445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222753"/>
                </p:ext>
              </p:extLst>
            </p:nvPr>
          </p:nvGraphicFramePr>
          <p:xfrm>
            <a:off x="7146796" y="4756635"/>
            <a:ext cx="1628303" cy="340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1" name="Equation" r:id="rId6" imgW="1257120" imgH="228600" progId="Equation.3">
                    <p:embed/>
                  </p:oleObj>
                </mc:Choice>
                <mc:Fallback>
                  <p:oleObj name="Equation" r:id="rId6" imgW="1257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6796" y="4756635"/>
                          <a:ext cx="1628303" cy="3404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3"/>
            <p:cNvGraphicFramePr>
              <a:graphicFrameLocks noChangeAspect="1"/>
            </p:cNvGraphicFramePr>
            <p:nvPr/>
          </p:nvGraphicFramePr>
          <p:xfrm>
            <a:off x="7226489" y="3224173"/>
            <a:ext cx="1649865" cy="71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2" name="Equation" r:id="rId8" imgW="939600" imgH="406080" progId="Equation.3">
                    <p:embed/>
                  </p:oleObj>
                </mc:Choice>
                <mc:Fallback>
                  <p:oleObj name="Equation" r:id="rId8" imgW="93960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6489" y="3224173"/>
                          <a:ext cx="1649865" cy="71427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186295" y="1508669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amplifying a signal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inserted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growth of the signal is shown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different signal intensities relative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pump intensity.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86295" y="308340"/>
            <a:ext cx="3595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Pump signal decays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exponentially 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forward direction as the Stokes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rows exponentially in the backward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5008" y="2829357"/>
            <a:ext cx="3971985" cy="1477328"/>
            <a:chOff x="259600" y="2829357"/>
            <a:chExt cx="3971985" cy="1477328"/>
          </a:xfrm>
        </p:grpSpPr>
        <p:sp>
          <p:nvSpPr>
            <p:cNvPr id="53" name="TextBox 3"/>
            <p:cNvSpPr txBox="1">
              <a:spLocks noChangeArrowheads="1"/>
            </p:cNvSpPr>
            <p:nvPr/>
          </p:nvSpPr>
          <p:spPr bwMode="auto">
            <a:xfrm>
              <a:off x="259600" y="2829357"/>
              <a:ext cx="3971985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Assume an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isotropic solid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–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pertinent</a:t>
              </a:r>
            </a:p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elasto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-optic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coefficient is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that</a:t>
              </a:r>
            </a:p>
            <a:p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(typically 1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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12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 0.1)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4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592189"/>
                </p:ext>
              </p:extLst>
            </p:nvPr>
          </p:nvGraphicFramePr>
          <p:xfrm>
            <a:off x="411173" y="3563938"/>
            <a:ext cx="3668838" cy="401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3" name="Equation" r:id="rId10" imgW="2438280" imgH="266400" progId="Equation.3">
                    <p:embed/>
                  </p:oleObj>
                </mc:Choice>
                <mc:Fallback>
                  <p:oleObj name="Equation" r:id="rId10" imgW="24382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173" y="3563938"/>
                          <a:ext cx="3668838" cy="4016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95821"/>
              </p:ext>
            </p:extLst>
          </p:nvPr>
        </p:nvGraphicFramePr>
        <p:xfrm>
          <a:off x="538163" y="4327525"/>
          <a:ext cx="79311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Equation" r:id="rId12" imgW="4241520" imgH="482400" progId="Equation.3">
                  <p:embed/>
                </p:oleObj>
              </mc:Choice>
              <mc:Fallback>
                <p:oleObj name="Equation" r:id="rId12" imgW="424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327525"/>
                        <a:ext cx="7931150" cy="8223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91346" y="5289326"/>
            <a:ext cx="8449055" cy="1233015"/>
            <a:chOff x="39852" y="3142078"/>
            <a:chExt cx="8449055" cy="1233015"/>
          </a:xfrm>
        </p:grpSpPr>
        <p:sp>
          <p:nvSpPr>
            <p:cNvPr id="55" name="TextBox 22"/>
            <p:cNvSpPr txBox="1">
              <a:spLocks noChangeArrowheads="1"/>
            </p:cNvSpPr>
            <p:nvPr/>
          </p:nvSpPr>
          <p:spPr bwMode="auto">
            <a:xfrm>
              <a:off x="186295" y="3142078"/>
              <a:ext cx="3307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Can add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loss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phenomenologically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105302"/>
                </p:ext>
              </p:extLst>
            </p:nvPr>
          </p:nvGraphicFramePr>
          <p:xfrm>
            <a:off x="39852" y="3642490"/>
            <a:ext cx="8449055" cy="732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5" name="Equation" r:id="rId14" imgW="5117760" imgH="444240" progId="Equation.3">
                    <p:embed/>
                  </p:oleObj>
                </mc:Choice>
                <mc:Fallback>
                  <p:oleObj name="Equation" r:id="rId14" imgW="5117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2" y="3642490"/>
                          <a:ext cx="8449055" cy="73260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37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410837" y="123873"/>
            <a:ext cx="430444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Pump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Depletion and Threshold</a:t>
            </a: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281506" y="728940"/>
            <a:ext cx="88624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analysis for no pump depletion, threshold and saturation effects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discussed previously for Raman gain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effects Since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&gt;&gt;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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an excellent approximation. For no depletion of pump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except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absorption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82536"/>
              </p:ext>
            </p:extLst>
          </p:nvPr>
        </p:nvGraphicFramePr>
        <p:xfrm>
          <a:off x="335843" y="1787020"/>
          <a:ext cx="5764706" cy="105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3" name="Equation" r:id="rId4" imgW="3759120" imgH="685800" progId="Equation.3">
                  <p:embed/>
                </p:oleObj>
              </mc:Choice>
              <mc:Fallback>
                <p:oleObj name="Equation" r:id="rId4" imgW="37591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43" y="1787020"/>
                        <a:ext cx="5764706" cy="10513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4"/>
          <p:cNvGrpSpPr/>
          <p:nvPr/>
        </p:nvGrpSpPr>
        <p:grpSpPr>
          <a:xfrm>
            <a:off x="2890722" y="2772368"/>
            <a:ext cx="1422184" cy="458788"/>
            <a:chOff x="4873189" y="2697989"/>
            <a:chExt cx="1422184" cy="458788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4873189" y="2787445"/>
              <a:ext cx="14221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Signal output</a:t>
              </a:r>
            </a:p>
          </p:txBody>
        </p:sp>
        <p:sp>
          <p:nvSpPr>
            <p:cNvPr id="48" name="Left Brace 47"/>
            <p:cNvSpPr/>
            <p:nvPr/>
          </p:nvSpPr>
          <p:spPr>
            <a:xfrm rot="5400000">
              <a:off x="5492386" y="2147920"/>
              <a:ext cx="230188" cy="133032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83985"/>
              </p:ext>
            </p:extLst>
          </p:nvPr>
        </p:nvGraphicFramePr>
        <p:xfrm>
          <a:off x="6915058" y="2005937"/>
          <a:ext cx="2070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4" name="Equation" r:id="rId6" imgW="1371600" imgH="444240" progId="Equation.3">
                  <p:embed/>
                </p:oleObj>
              </mc:Choice>
              <mc:Fallback>
                <p:oleObj name="Equation" r:id="rId6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058" y="2005937"/>
                        <a:ext cx="2070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0067"/>
              </p:ext>
            </p:extLst>
          </p:nvPr>
        </p:nvGraphicFramePr>
        <p:xfrm>
          <a:off x="198879" y="5711161"/>
          <a:ext cx="7910125" cy="79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5" name="Equation" r:id="rId8" imgW="4762440" imgH="482400" progId="Equation.3">
                  <p:embed/>
                </p:oleObj>
              </mc:Choice>
              <mc:Fallback>
                <p:oleObj name="Equation" r:id="rId8" imgW="4762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9" y="5711161"/>
                        <a:ext cx="7910125" cy="79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81506" y="3225105"/>
            <a:ext cx="8728364" cy="923330"/>
            <a:chOff x="0" y="3449142"/>
            <a:chExt cx="8728364" cy="923330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0" y="3449142"/>
              <a:ext cx="87283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Brillouin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threshold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pump intensity defined as                                                    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with unsaturated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gain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&amp; with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the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Lorentzian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line-shape for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8966909"/>
                </p:ext>
              </p:extLst>
            </p:nvPr>
          </p:nvGraphicFramePr>
          <p:xfrm>
            <a:off x="4364182" y="3511423"/>
            <a:ext cx="3641614" cy="399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6" name="Equation" r:id="rId10" imgW="2298600" imgH="266400" progId="Equation.3">
                    <p:embed/>
                  </p:oleObj>
                </mc:Choice>
                <mc:Fallback>
                  <p:oleObj name="Equation" r:id="rId10" imgW="22986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182" y="3511423"/>
                          <a:ext cx="3641614" cy="39938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ight Arrow 22"/>
          <p:cNvSpPr/>
          <p:nvPr/>
        </p:nvSpPr>
        <p:spPr>
          <a:xfrm>
            <a:off x="363829" y="6018905"/>
            <a:ext cx="326880" cy="180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656" y="4870780"/>
            <a:ext cx="8945120" cy="646331"/>
            <a:chOff x="198879" y="4115265"/>
            <a:chExt cx="8945120" cy="646331"/>
          </a:xfrm>
        </p:grpSpPr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198879" y="4115265"/>
              <a:ext cx="89451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To solve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analytically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for saturation which occurs in the presence of pump depletion, must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assume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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and define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793731"/>
                </p:ext>
              </p:extLst>
            </p:nvPr>
          </p:nvGraphicFramePr>
          <p:xfrm>
            <a:off x="3363471" y="4438430"/>
            <a:ext cx="3325016" cy="322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7" name="Equation" r:id="rId12" imgW="2184120" imgH="215640" progId="Equation.3">
                    <p:embed/>
                  </p:oleObj>
                </mc:Choice>
                <mc:Fallback>
                  <p:oleObj name="Equation" r:id="rId12" imgW="218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3471" y="4438430"/>
                          <a:ext cx="3325016" cy="322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28516"/>
              </p:ext>
            </p:extLst>
          </p:nvPr>
        </p:nvGraphicFramePr>
        <p:xfrm>
          <a:off x="3480386" y="4219030"/>
          <a:ext cx="2165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8" name="Equation" r:id="rId14" imgW="1206360" imgH="266400" progId="Equation.3">
                  <p:embed/>
                </p:oleObj>
              </mc:Choice>
              <mc:Fallback>
                <p:oleObj name="Equation" r:id="rId14" imgW="1206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386" y="4219030"/>
                        <a:ext cx="2165350" cy="450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3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/>
          <a:stretch/>
        </p:blipFill>
        <p:spPr bwMode="auto">
          <a:xfrm>
            <a:off x="5874876" y="117758"/>
            <a:ext cx="3259400" cy="16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74" y="117758"/>
            <a:ext cx="5840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product of optical fields which excites coherently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phonon modes. Since the “noise” requires a quantum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treatment here we consider only the classical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steady state case, i.e. both the pump and Stokes are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classical fields, i.e. it is assumed that both fields are present.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6190" y="1595086"/>
            <a:ext cx="8668154" cy="1607929"/>
            <a:chOff x="131795" y="1628157"/>
            <a:chExt cx="8668154" cy="1607929"/>
          </a:xfrm>
        </p:grpSpPr>
        <p:graphicFrame>
          <p:nvGraphicFramePr>
            <p:cNvPr id="4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2519010"/>
                </p:ext>
              </p:extLst>
            </p:nvPr>
          </p:nvGraphicFramePr>
          <p:xfrm>
            <a:off x="303652" y="1628157"/>
            <a:ext cx="5931777" cy="676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" name="Equation" r:id="rId5" imgW="3454200" imgH="393480" progId="Equation.3">
                    <p:embed/>
                  </p:oleObj>
                </mc:Choice>
                <mc:Fallback>
                  <p:oleObj name="Equation" r:id="rId5" imgW="3454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52" y="1628157"/>
                          <a:ext cx="5931777" cy="67677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885307" y="2060150"/>
              <a:ext cx="1851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Pump (laser) field</a:t>
              </a:r>
            </a:p>
          </p:txBody>
        </p:sp>
        <p:grpSp>
          <p:nvGrpSpPr>
            <p:cNvPr id="60" name="Group 25"/>
            <p:cNvGrpSpPr>
              <a:grpSpLocks/>
            </p:cNvGrpSpPr>
            <p:nvPr/>
          </p:nvGrpSpPr>
          <p:grpSpPr bwMode="auto">
            <a:xfrm>
              <a:off x="3915418" y="2049573"/>
              <a:ext cx="2701925" cy="390525"/>
              <a:chOff x="2887" y="3439"/>
              <a:chExt cx="1702" cy="246"/>
            </a:xfrm>
          </p:grpSpPr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887" y="3446"/>
                <a:ext cx="8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Stokes field, </a:t>
                </a:r>
              </a:p>
            </p:txBody>
          </p:sp>
          <p:graphicFrame>
            <p:nvGraphicFramePr>
              <p:cNvPr id="62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410718"/>
                  </p:ext>
                </p:extLst>
              </p:nvPr>
            </p:nvGraphicFramePr>
            <p:xfrm>
              <a:off x="3632" y="3439"/>
              <a:ext cx="957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" name="Equation" r:id="rId7" imgW="888840" imgH="228600" progId="Equation.3">
                      <p:embed/>
                    </p:oleObj>
                  </mc:Choice>
                  <mc:Fallback>
                    <p:oleObj name="Equation" r:id="rId7" imgW="8888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2" y="3439"/>
                            <a:ext cx="957" cy="2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802367"/>
                </p:ext>
              </p:extLst>
            </p:nvPr>
          </p:nvGraphicFramePr>
          <p:xfrm>
            <a:off x="131795" y="2430038"/>
            <a:ext cx="4874525" cy="806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" name="Equation" r:id="rId9" imgW="3073320" imgH="507960" progId="Equation.3">
                    <p:embed/>
                  </p:oleObj>
                </mc:Choice>
                <mc:Fallback>
                  <p:oleObj name="Equation" r:id="rId9" imgW="307332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95" y="2430038"/>
                          <a:ext cx="4874525" cy="80604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024239"/>
                </p:ext>
              </p:extLst>
            </p:nvPr>
          </p:nvGraphicFramePr>
          <p:xfrm>
            <a:off x="5420161" y="2485442"/>
            <a:ext cx="3379788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" name="Equation" r:id="rId11" imgW="2095200" imgH="431640" progId="Equation.3">
                    <p:embed/>
                  </p:oleObj>
                </mc:Choice>
                <mc:Fallback>
                  <p:oleObj name="Equation" r:id="rId11" imgW="2095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161" y="2485442"/>
                          <a:ext cx="3379788" cy="696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79008"/>
              </p:ext>
            </p:extLst>
          </p:nvPr>
        </p:nvGraphicFramePr>
        <p:xfrm>
          <a:off x="51474" y="3301875"/>
          <a:ext cx="8176223" cy="58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13" imgW="5879880" imgH="419040" progId="Equation.3">
                  <p:embed/>
                </p:oleObj>
              </mc:Choice>
              <mc:Fallback>
                <p:oleObj name="Equation" r:id="rId13" imgW="5879880" imgH="4190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4" y="3301875"/>
                        <a:ext cx="8176223" cy="584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7221"/>
              </p:ext>
            </p:extLst>
          </p:nvPr>
        </p:nvGraphicFramePr>
        <p:xfrm>
          <a:off x="44786" y="3902769"/>
          <a:ext cx="8275419" cy="72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15" imgW="5486400" imgH="482400" progId="Equation.3">
                  <p:embed/>
                </p:oleObj>
              </mc:Choice>
              <mc:Fallback>
                <p:oleObj name="Equation" r:id="rId15" imgW="54864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6" y="3902769"/>
                        <a:ext cx="8275419" cy="727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98752" y="4691454"/>
            <a:ext cx="7116448" cy="749683"/>
            <a:chOff x="230036" y="5863424"/>
            <a:chExt cx="7268171" cy="1146076"/>
          </a:xfrm>
        </p:grpSpPr>
        <p:graphicFrame>
          <p:nvGraphicFramePr>
            <p:cNvPr id="7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277735"/>
                </p:ext>
              </p:extLst>
            </p:nvPr>
          </p:nvGraphicFramePr>
          <p:xfrm>
            <a:off x="230036" y="5863424"/>
            <a:ext cx="7268171" cy="911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1" name="Equation" r:id="rId17" imgW="4838400" imgH="431640" progId="Equation.3">
                    <p:embed/>
                  </p:oleObj>
                </mc:Choice>
                <mc:Fallback>
                  <p:oleObj name="Equation" r:id="rId17" imgW="4838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36" y="5863424"/>
                          <a:ext cx="7268171" cy="91197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4198050" y="6446079"/>
              <a:ext cx="1063746" cy="559770"/>
              <a:chOff x="1787" y="1797"/>
              <a:chExt cx="672" cy="327"/>
            </a:xfrm>
          </p:grpSpPr>
          <p:graphicFrame>
            <p:nvGraphicFramePr>
              <p:cNvPr id="78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0399784"/>
                  </p:ext>
                </p:extLst>
              </p:nvPr>
            </p:nvGraphicFramePr>
            <p:xfrm>
              <a:off x="2259" y="1810"/>
              <a:ext cx="200" cy="3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2" name="Equation" r:id="rId19" imgW="228600" imgH="215640" progId="Equation.3">
                      <p:embed/>
                    </p:oleObj>
                  </mc:Choice>
                  <mc:Fallback>
                    <p:oleObj name="Equation" r:id="rId19" imgW="2286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9" y="1810"/>
                            <a:ext cx="200" cy="31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Text Box 27"/>
              <p:cNvSpPr txBox="1">
                <a:spLocks noChangeArrowheads="1"/>
              </p:cNvSpPr>
              <p:nvPr/>
            </p:nvSpPr>
            <p:spPr bwMode="auto">
              <a:xfrm>
                <a:off x="1787" y="1797"/>
                <a:ext cx="4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drives</a:t>
                </a:r>
              </a:p>
            </p:txBody>
          </p:sp>
        </p:grpSp>
        <p:grpSp>
          <p:nvGrpSpPr>
            <p:cNvPr id="73" name="Group 28"/>
            <p:cNvGrpSpPr>
              <a:grpSpLocks/>
            </p:cNvGrpSpPr>
            <p:nvPr/>
          </p:nvGrpSpPr>
          <p:grpSpPr bwMode="auto">
            <a:xfrm>
              <a:off x="6061845" y="6428542"/>
              <a:ext cx="1058102" cy="580958"/>
              <a:chOff x="3695" y="2217"/>
              <a:chExt cx="655" cy="356"/>
            </a:xfrm>
          </p:grpSpPr>
          <p:graphicFrame>
            <p:nvGraphicFramePr>
              <p:cNvPr id="76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6411677"/>
                  </p:ext>
                </p:extLst>
              </p:nvPr>
            </p:nvGraphicFramePr>
            <p:xfrm>
              <a:off x="4135" y="2229"/>
              <a:ext cx="215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" name="Equation" r:id="rId21" imgW="215640" imgH="228600" progId="Equation.3">
                      <p:embed/>
                    </p:oleObj>
                  </mc:Choice>
                  <mc:Fallback>
                    <p:oleObj name="Equation" r:id="rId21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5" y="2229"/>
                            <a:ext cx="215" cy="34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3695" y="2217"/>
                <a:ext cx="4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drives</a:t>
                </a:r>
              </a:p>
            </p:txBody>
          </p:sp>
        </p:grpSp>
      </p:grpSp>
      <p:graphicFrame>
        <p:nvGraphicFramePr>
          <p:cNvPr id="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81882"/>
              </p:ext>
            </p:extLst>
          </p:nvPr>
        </p:nvGraphicFramePr>
        <p:xfrm>
          <a:off x="175796" y="5333490"/>
          <a:ext cx="8002289" cy="134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23" imgW="5460840" imgH="914400" progId="Equation.3">
                  <p:embed/>
                </p:oleObj>
              </mc:Choice>
              <mc:Fallback>
                <p:oleObj name="Equation" r:id="rId23" imgW="5460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6" y="5333490"/>
                        <a:ext cx="8002289" cy="13416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5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r="3222"/>
          <a:stretch>
            <a:fillRect/>
          </a:stretch>
        </p:blipFill>
        <p:spPr bwMode="auto">
          <a:xfrm>
            <a:off x="5119678" y="0"/>
            <a:ext cx="3907134" cy="31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92420"/>
            <a:ext cx="4903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Plot of  gain saturation after a propagation distance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versus the normalized unsaturated gain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higher the gain, the faster it saturates.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48" y="1228506"/>
            <a:ext cx="486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been seen in fibers at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levels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single frequency inputs.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dominant nonlinear effect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beams.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42" y="2454912"/>
            <a:ext cx="8965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fused silica 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1.55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=1.45,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11GHz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1/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 17 MHz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→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 5x10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This value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500x larger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1/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much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smaller and requires stable single frequency input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utilize the larger gain – hence no advantage to stimulated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Brillouin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amplification.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063" y="4390606"/>
            <a:ext cx="2191626" cy="40011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Pulsed Pump Beam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0"/>
          <p:cNvGrpSpPr/>
          <p:nvPr/>
        </p:nvGrpSpPr>
        <p:grpSpPr>
          <a:xfrm>
            <a:off x="36576" y="4914288"/>
            <a:ext cx="3389376" cy="1413701"/>
            <a:chOff x="36576" y="4791456"/>
            <a:chExt cx="3389376" cy="141370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072" y="4937760"/>
              <a:ext cx="1600200" cy="126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885" y="5620512"/>
              <a:ext cx="875347" cy="548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36576" y="6169152"/>
              <a:ext cx="33893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62784" y="5925312"/>
              <a:ext cx="23164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0416" y="5266944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t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P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61488" y="5614416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t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S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48512" y="4974336"/>
              <a:ext cx="512064" cy="1588"/>
            </a:xfrm>
            <a:prstGeom prst="straightConnector1">
              <a:avLst/>
            </a:prstGeom>
            <a:ln w="28575">
              <a:solidFill>
                <a:srgbClr val="2A11D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054352" y="5638800"/>
              <a:ext cx="51206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438656" y="4791456"/>
              <a:ext cx="91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i="1" baseline="-25000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="1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800" b="1" i="1" baseline="-25000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b="1" dirty="0" smtClean="0">
                  <a:solidFill>
                    <a:srgbClr val="2A11D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26336" y="5169408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11372" y="4788140"/>
            <a:ext cx="55515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Stokes and pump travel in opposite directions, the overlap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a growing Stokes is very small and hence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Stokes amplification is very small! The shorter the pump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pulse, the less Stokes is generated, i.e. this is a very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inefficient process! Stimulated Raman dominates for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pulses when pulse width &lt;&lt;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63277" y="92512"/>
            <a:ext cx="8588057" cy="1532727"/>
            <a:chOff x="250682" y="4909901"/>
            <a:chExt cx="8589018" cy="1533626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50682" y="4909901"/>
              <a:ext cx="8589018" cy="153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VNB: both polarizations,   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have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exactly the correct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wavevector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for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phase-matching to the Stokes and pump fields respectively.  Also, for simplicity in the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analysis, assume that the laser and Stokes beams are collinear.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However, stimulated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Raman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lso occurs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non-collinear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Stokes beams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since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independent of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944405"/>
                </p:ext>
              </p:extLst>
            </p:nvPr>
          </p:nvGraphicFramePr>
          <p:xfrm>
            <a:off x="2694118" y="4926631"/>
            <a:ext cx="1316572" cy="399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2" name="Equation" r:id="rId3" imgW="876240" imgH="266400" progId="Equation.3">
                    <p:embed/>
                  </p:oleObj>
                </mc:Choice>
                <mc:Fallback>
                  <p:oleObj name="Equation" r:id="rId3" imgW="8762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4118" y="4926631"/>
                          <a:ext cx="1316572" cy="39991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39796"/>
                </p:ext>
              </p:extLst>
            </p:nvPr>
          </p:nvGraphicFramePr>
          <p:xfrm>
            <a:off x="4853514" y="5977031"/>
            <a:ext cx="496362" cy="417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3" name="Equation" r:id="rId5" imgW="317160" imgH="266400" progId="Equation.3">
                    <p:embed/>
                  </p:oleObj>
                </mc:Choice>
                <mc:Fallback>
                  <p:oleObj name="Equation" r:id="rId5" imgW="3171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3514" y="5977031"/>
                          <a:ext cx="496362" cy="41765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791150"/>
                </p:ext>
              </p:extLst>
            </p:nvPr>
          </p:nvGraphicFramePr>
          <p:xfrm>
            <a:off x="6941426" y="6009854"/>
            <a:ext cx="319123" cy="378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4" name="Equation" r:id="rId7" imgW="203040" imgH="241200" progId="Equation.3">
                    <p:embed/>
                  </p:oleObj>
                </mc:Choice>
                <mc:Fallback>
                  <p:oleObj name="Equation" r:id="rId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1426" y="6009854"/>
                          <a:ext cx="319123" cy="3780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82609"/>
              </p:ext>
            </p:extLst>
          </p:nvPr>
        </p:nvGraphicFramePr>
        <p:xfrm>
          <a:off x="4594" y="1625239"/>
          <a:ext cx="9139650" cy="67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9" imgW="6946560" imgH="444240" progId="Equation.3">
                  <p:embed/>
                </p:oleObj>
              </mc:Choice>
              <mc:Fallback>
                <p:oleObj name="Equation" r:id="rId9" imgW="69465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" y="1625239"/>
                        <a:ext cx="9139650" cy="674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481" y="2345094"/>
            <a:ext cx="8710853" cy="1443102"/>
            <a:chOff x="93663" y="5065714"/>
            <a:chExt cx="8710853" cy="1443102"/>
          </a:xfrm>
        </p:grpSpPr>
        <p:graphicFrame>
          <p:nvGraphicFramePr>
            <p:cNvPr id="2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225263"/>
                </p:ext>
              </p:extLst>
            </p:nvPr>
          </p:nvGraphicFramePr>
          <p:xfrm>
            <a:off x="93663" y="5065714"/>
            <a:ext cx="8710853" cy="752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6" name="Equation" r:id="rId11" imgW="5587920" imgH="482400" progId="Equation.3">
                    <p:embed/>
                  </p:oleObj>
                </mc:Choice>
                <mc:Fallback>
                  <p:oleObj name="Equation" r:id="rId11" imgW="5587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3" y="5065714"/>
                          <a:ext cx="8710853" cy="75222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819152"/>
                </p:ext>
              </p:extLst>
            </p:nvPr>
          </p:nvGraphicFramePr>
          <p:xfrm>
            <a:off x="266279" y="5862549"/>
            <a:ext cx="4044376" cy="646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7" name="Equation" r:id="rId13" imgW="2463480" imgH="393480" progId="Equation.3">
                    <p:embed/>
                  </p:oleObj>
                </mc:Choice>
                <mc:Fallback>
                  <p:oleObj name="Equation" r:id="rId13" imgW="2463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79" y="5862549"/>
                          <a:ext cx="4044376" cy="6462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52"/>
            <p:cNvSpPr>
              <a:spLocks noChangeArrowheads="1"/>
            </p:cNvSpPr>
            <p:nvPr/>
          </p:nvSpPr>
          <p:spPr bwMode="auto">
            <a:xfrm>
              <a:off x="3298978" y="5990483"/>
              <a:ext cx="1247775" cy="491783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4546753" y="5835935"/>
              <a:ext cx="18902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Optical loss added</a:t>
              </a:r>
            </a:p>
            <a:p>
              <a:r>
                <a:rPr lang="en-US" dirty="0" err="1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phenomenogically</a:t>
              </a:r>
              <a:endParaRPr lang="en-US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5255"/>
              </p:ext>
            </p:extLst>
          </p:nvPr>
        </p:nvGraphicFramePr>
        <p:xfrm>
          <a:off x="0" y="3761646"/>
          <a:ext cx="9069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15" imgW="5981400" imgH="482400" progId="Equation.3">
                  <p:embed/>
                </p:oleObj>
              </mc:Choice>
              <mc:Fallback>
                <p:oleObj name="Equation" r:id="rId15" imgW="5981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61646"/>
                        <a:ext cx="9069387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1128" y="4630096"/>
            <a:ext cx="9188782" cy="424786"/>
            <a:chOff x="429437" y="1017675"/>
            <a:chExt cx="8913695" cy="424786"/>
          </a:xfrm>
        </p:grpSpPr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74695"/>
                </p:ext>
              </p:extLst>
            </p:nvPr>
          </p:nvGraphicFramePr>
          <p:xfrm>
            <a:off x="429437" y="1017675"/>
            <a:ext cx="4225887" cy="424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" name="Equation" r:id="rId17" imgW="2641320" imgH="266400" progId="Equation.3">
                    <p:embed/>
                  </p:oleObj>
                </mc:Choice>
                <mc:Fallback>
                  <p:oleObj name="Equation" r:id="rId17" imgW="26413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37" y="1017675"/>
                          <a:ext cx="4225887" cy="42478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4592671" y="1031749"/>
              <a:ext cx="47504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→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For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g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R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p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)&gt;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e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xponential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growth of Stokes</a:t>
              </a:r>
              <a:endParaRPr lang="en-US" dirty="0"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</p:grpSp>
      <p:pic>
        <p:nvPicPr>
          <p:cNvPr id="8411" name="Picture 2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5251230"/>
            <a:ext cx="4264454" cy="160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87334" y="5086416"/>
            <a:ext cx="4972576" cy="1612749"/>
            <a:chOff x="4287334" y="4828836"/>
            <a:chExt cx="5011212" cy="1612749"/>
          </a:xfrm>
        </p:grpSpPr>
        <p:sp>
          <p:nvSpPr>
            <p:cNvPr id="33" name="Text Box 48"/>
            <p:cNvSpPr txBox="1">
              <a:spLocks noChangeArrowheads="1"/>
            </p:cNvSpPr>
            <p:nvPr/>
          </p:nvSpPr>
          <p:spPr bwMode="auto">
            <a:xfrm>
              <a:off x="4287334" y="4828836"/>
              <a:ext cx="5011212" cy="16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Phase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of Raman signal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independent of laser phase,</a:t>
              </a:r>
            </a:p>
            <a:p>
              <a:pPr marL="342900" indent="-342900">
                <a:lnSpc>
                  <a:spcPct val="13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i.e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! But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temporal coherence of</a:t>
              </a:r>
            </a:p>
            <a:p>
              <a:pPr marL="342900" indent="-342900">
                <a:lnSpc>
                  <a:spcPct val="13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laser is very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bad,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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be larger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than 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→</a:t>
              </a:r>
            </a:p>
            <a:p>
              <a:pPr marL="342900" indent="-342900">
                <a:lnSpc>
                  <a:spcPct val="13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must average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over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to get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net gain</a:t>
              </a:r>
            </a:p>
          </p:txBody>
        </p:sp>
        <p:graphicFrame>
          <p:nvGraphicFramePr>
            <p:cNvPr id="34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296185"/>
                </p:ext>
              </p:extLst>
            </p:nvPr>
          </p:nvGraphicFramePr>
          <p:xfrm>
            <a:off x="4653106" y="5222122"/>
            <a:ext cx="1316346" cy="393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0" name="Equation" r:id="rId20" imgW="761760" imgH="253800" progId="Equation.3">
                    <p:embed/>
                  </p:oleObj>
                </mc:Choice>
                <mc:Fallback>
                  <p:oleObj name="Equation" r:id="rId20" imgW="7617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3106" y="5222122"/>
                          <a:ext cx="1316346" cy="3934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0858288"/>
                </p:ext>
              </p:extLst>
            </p:nvPr>
          </p:nvGraphicFramePr>
          <p:xfrm>
            <a:off x="8148840" y="5604415"/>
            <a:ext cx="36514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" name="Equation" r:id="rId22" imgW="215640" imgH="266400" progId="Equation.3">
                    <p:embed/>
                  </p:oleObj>
                </mc:Choice>
                <mc:Fallback>
                  <p:oleObj name="Equation" r:id="rId22" imgW="215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840" y="5604415"/>
                          <a:ext cx="365140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9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429" y="126881"/>
            <a:ext cx="8636201" cy="1178865"/>
            <a:chOff x="245152" y="4222363"/>
            <a:chExt cx="8636201" cy="1178865"/>
          </a:xfrm>
        </p:grpSpPr>
        <p:grpSp>
          <p:nvGrpSpPr>
            <p:cNvPr id="5" name="Group 4"/>
            <p:cNvGrpSpPr/>
            <p:nvPr/>
          </p:nvGrpSpPr>
          <p:grpSpPr>
            <a:xfrm>
              <a:off x="245152" y="4222363"/>
              <a:ext cx="3026921" cy="1178865"/>
              <a:chOff x="245152" y="4253435"/>
              <a:chExt cx="3026921" cy="1178865"/>
            </a:xfrm>
          </p:grpSpPr>
          <p:graphicFrame>
            <p:nvGraphicFramePr>
              <p:cNvPr id="25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5056348"/>
                  </p:ext>
                </p:extLst>
              </p:nvPr>
            </p:nvGraphicFramePr>
            <p:xfrm>
              <a:off x="1201834" y="4253435"/>
              <a:ext cx="2011871" cy="572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09" name="Equation" r:id="rId3" imgW="1384200" imgH="393480" progId="Equation.3">
                      <p:embed/>
                    </p:oleObj>
                  </mc:Choice>
                  <mc:Fallback>
                    <p:oleObj name="Equation" r:id="rId3" imgW="13842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1834" y="4253435"/>
                            <a:ext cx="2011871" cy="5725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245152" y="4566286"/>
                <a:ext cx="8143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 flipH="1">
                <a:off x="245152" y="5118376"/>
                <a:ext cx="8143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4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7424968"/>
                  </p:ext>
                </p:extLst>
              </p:nvPr>
            </p:nvGraphicFramePr>
            <p:xfrm>
              <a:off x="1166368" y="4854715"/>
              <a:ext cx="2105705" cy="577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0" name="Equation" r:id="rId5" imgW="1434960" imgH="393480" progId="Equation.3">
                      <p:embed/>
                    </p:oleObj>
                  </mc:Choice>
                  <mc:Fallback>
                    <p:oleObj name="Equation" r:id="rId5" imgW="14349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6368" y="4854715"/>
                            <a:ext cx="2105705" cy="57758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5"/>
            <p:cNvGrpSpPr/>
            <p:nvPr/>
          </p:nvGrpSpPr>
          <p:grpSpPr>
            <a:xfrm>
              <a:off x="3298488" y="4243120"/>
              <a:ext cx="5582865" cy="923330"/>
              <a:chOff x="3298488" y="4243120"/>
              <a:chExt cx="5582865" cy="923330"/>
            </a:xfrm>
          </p:grpSpPr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3298488" y="4243120"/>
                <a:ext cx="558286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can also have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gain for Stimulated Stokes in the backward direction! Get the same       but boundary conditions at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different!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4973907"/>
                  </p:ext>
                </p:extLst>
              </p:nvPr>
            </p:nvGraphicFramePr>
            <p:xfrm>
              <a:off x="5513696" y="4477697"/>
              <a:ext cx="401783" cy="3850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1" name="Equation" r:id="rId7" imgW="203040" imgH="215640" progId="Equation.3">
                      <p:embed/>
                    </p:oleObj>
                  </mc:Choice>
                  <mc:Fallback>
                    <p:oleObj name="Equation" r:id="rId7" imgW="2030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3696" y="4477697"/>
                            <a:ext cx="401783" cy="38504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41" name="Picture 2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b="13664"/>
          <a:stretch/>
        </p:blipFill>
        <p:spPr bwMode="auto">
          <a:xfrm>
            <a:off x="3313797" y="1692996"/>
            <a:ext cx="5240561" cy="88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217662" y="1402741"/>
            <a:ext cx="8858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fact Stokes beam can go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 any direction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however if the two beams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collinear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then the net gain is small with finite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beams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2844227"/>
            <a:ext cx="7921727" cy="149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1157" y="2450534"/>
            <a:ext cx="301460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Amplification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9898" y="4141694"/>
            <a:ext cx="9096080" cy="1492609"/>
            <a:chOff x="-19898" y="4141694"/>
            <a:chExt cx="9096080" cy="1492609"/>
          </a:xfrm>
        </p:grpSpPr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343461"/>
                </p:ext>
              </p:extLst>
            </p:nvPr>
          </p:nvGraphicFramePr>
          <p:xfrm>
            <a:off x="217661" y="4870015"/>
            <a:ext cx="4878773" cy="764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2" name="Equation" r:id="rId11" imgW="2755800" imgH="431640" progId="Equation.3">
                    <p:embed/>
                  </p:oleObj>
                </mc:Choice>
                <mc:Fallback>
                  <p:oleObj name="Equation" r:id="rId11" imgW="2755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661" y="4870015"/>
                          <a:ext cx="4878773" cy="7642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456632"/>
                </p:ext>
              </p:extLst>
            </p:nvPr>
          </p:nvGraphicFramePr>
          <p:xfrm>
            <a:off x="-19898" y="4141694"/>
            <a:ext cx="6809383" cy="728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3" name="Equation" r:id="rId13" imgW="4025880" imgH="431640" progId="Equation.3">
                    <p:embed/>
                  </p:oleObj>
                </mc:Choice>
                <mc:Fallback>
                  <p:oleObj name="Equation" r:id="rId13" imgW="40258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898" y="4141694"/>
                          <a:ext cx="6809383" cy="72830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80773"/>
                </p:ext>
              </p:extLst>
            </p:nvPr>
          </p:nvGraphicFramePr>
          <p:xfrm>
            <a:off x="5217459" y="4854805"/>
            <a:ext cx="3858723" cy="771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4" name="Equation" r:id="rId15" imgW="2158920" imgH="431640" progId="Equation.3">
                    <p:embed/>
                  </p:oleObj>
                </mc:Choice>
                <mc:Fallback>
                  <p:oleObj name="Equation" r:id="rId15" imgW="2158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459" y="4854805"/>
                          <a:ext cx="3858723" cy="7713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0" y="5679384"/>
            <a:ext cx="9367629" cy="1106488"/>
            <a:chOff x="0" y="5679384"/>
            <a:chExt cx="9367629" cy="110648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679384"/>
              <a:ext cx="4452532" cy="369888"/>
              <a:chOff x="0" y="5494440"/>
              <a:chExt cx="4452532" cy="369888"/>
            </a:xfrm>
          </p:grpSpPr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0" y="5494996"/>
                <a:ext cx="22044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Optimum conversion: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4361609"/>
                  </p:ext>
                </p:extLst>
              </p:nvPr>
            </p:nvGraphicFramePr>
            <p:xfrm>
              <a:off x="2082394" y="5494440"/>
              <a:ext cx="2370138" cy="369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5" name="Equation" r:id="rId17" imgW="1473120" imgH="228600" progId="Equation.3">
                      <p:embed/>
                    </p:oleObj>
                  </mc:Choice>
                  <mc:Fallback>
                    <p:oleObj name="Equation" r:id="rId17" imgW="147312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394" y="5494440"/>
                            <a:ext cx="2370138" cy="369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351128"/>
                </p:ext>
              </p:extLst>
            </p:nvPr>
          </p:nvGraphicFramePr>
          <p:xfrm>
            <a:off x="144962" y="6049272"/>
            <a:ext cx="1914525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6" name="Equation" r:id="rId19" imgW="1155600" imgH="444240" progId="Equation.3">
                    <p:embed/>
                  </p:oleObj>
                </mc:Choice>
                <mc:Fallback>
                  <p:oleObj name="Equation" r:id="rId19" imgW="1155600" imgH="4442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62" y="6049272"/>
                          <a:ext cx="1914525" cy="73660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2204450" y="6049272"/>
              <a:ext cx="7163179" cy="655340"/>
              <a:chOff x="165376" y="2051253"/>
              <a:chExt cx="7163179" cy="655340"/>
            </a:xfrm>
          </p:grpSpPr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65376" y="2051253"/>
                <a:ext cx="716317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When            grows by one photon,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decreases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by one photon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energy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is lost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 the vibrational mode, and eventually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heat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4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943158"/>
                  </p:ext>
                </p:extLst>
              </p:nvPr>
            </p:nvGraphicFramePr>
            <p:xfrm>
              <a:off x="806172" y="2064156"/>
              <a:ext cx="674742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7" name="Equation" r:id="rId21" imgW="393480" imgH="228600" progId="Equation.3">
                      <p:embed/>
                    </p:oleObj>
                  </mc:Choice>
                  <mc:Fallback>
                    <p:oleObj name="Equation" r:id="rId21" imgW="393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172" y="2064156"/>
                            <a:ext cx="674742" cy="392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0038262"/>
                  </p:ext>
                </p:extLst>
              </p:nvPr>
            </p:nvGraphicFramePr>
            <p:xfrm>
              <a:off x="3465653" y="2060575"/>
              <a:ext cx="652516" cy="369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8" name="Equation" r:id="rId23" imgW="380880" imgH="215640" progId="Equation.3">
                      <p:embed/>
                    </p:oleObj>
                  </mc:Choice>
                  <mc:Fallback>
                    <p:oleObj name="Equation" r:id="rId23" imgW="3808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5653" y="2060575"/>
                            <a:ext cx="652516" cy="369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3075204"/>
                  </p:ext>
                </p:extLst>
              </p:nvPr>
            </p:nvGraphicFramePr>
            <p:xfrm>
              <a:off x="225499" y="2319243"/>
              <a:ext cx="1309794" cy="38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9" name="Equation" r:id="rId25" imgW="774360" imgH="228600" progId="Equation.3">
                      <p:embed/>
                    </p:oleObj>
                  </mc:Choice>
                  <mc:Fallback>
                    <p:oleObj name="Equation" r:id="rId25" imgW="774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99" y="2319243"/>
                            <a:ext cx="1309794" cy="38735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8159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76673" y="682308"/>
            <a:ext cx="6064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No pump depletion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(small signal gain) but with attenuation loss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235570"/>
              </p:ext>
            </p:extLst>
          </p:nvPr>
        </p:nvGraphicFramePr>
        <p:xfrm>
          <a:off x="40097" y="1777285"/>
          <a:ext cx="7948299" cy="104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3" imgW="5016240" imgH="660240" progId="Equation.3">
                  <p:embed/>
                </p:oleObj>
              </mc:Choice>
              <mc:Fallback>
                <p:oleObj name="Equation" r:id="rId3" imgW="5016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7" y="1777285"/>
                        <a:ext cx="7948299" cy="1046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88509"/>
              </p:ext>
            </p:extLst>
          </p:nvPr>
        </p:nvGraphicFramePr>
        <p:xfrm>
          <a:off x="1589" y="1112606"/>
          <a:ext cx="8228011" cy="63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5" imgW="5079960" imgH="393480" progId="Equation.3">
                  <p:embed/>
                </p:oleObj>
              </mc:Choice>
              <mc:Fallback>
                <p:oleObj name="Equation" r:id="rId5" imgW="5079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12606"/>
                        <a:ext cx="8228011" cy="6384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54592" y="155448"/>
            <a:ext cx="8063689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Amplification –  Attenuation, Saturation, Pump Depletion, Threshold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952068"/>
            <a:ext cx="4853943" cy="2364848"/>
            <a:chOff x="0" y="2952068"/>
            <a:chExt cx="4853943" cy="2364848"/>
          </a:xfrm>
        </p:grpSpPr>
        <p:sp>
          <p:nvSpPr>
            <p:cNvPr id="8198" name="TextBox 5"/>
            <p:cNvSpPr txBox="1">
              <a:spLocks noChangeArrowheads="1"/>
            </p:cNvSpPr>
            <p:nvPr/>
          </p:nvSpPr>
          <p:spPr bwMode="auto">
            <a:xfrm>
              <a:off x="0" y="3452972"/>
              <a:ext cx="46675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Saturation in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amplifier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gain occurs due 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pump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depletion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120312"/>
                </p:ext>
              </p:extLst>
            </p:nvPr>
          </p:nvGraphicFramePr>
          <p:xfrm>
            <a:off x="204053" y="4099303"/>
            <a:ext cx="3598863" cy="1217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8" name="Equation" r:id="rId7" imgW="2476440" imgH="838080" progId="Equation.3">
                    <p:embed/>
                  </p:oleObj>
                </mc:Choice>
                <mc:Fallback>
                  <p:oleObj name="Equation" r:id="rId7" imgW="247644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53" y="4099303"/>
                          <a:ext cx="3598863" cy="12176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76673" y="2952068"/>
              <a:ext cx="47772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Assume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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(reasonable approximation)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2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0589"/>
              </p:ext>
            </p:extLst>
          </p:nvPr>
        </p:nvGraphicFramePr>
        <p:xfrm>
          <a:off x="190500" y="5319713"/>
          <a:ext cx="34544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Equation" r:id="rId9" imgW="2361960" imgH="965160" progId="Equation.3">
                  <p:embed/>
                </p:oleObj>
              </mc:Choice>
              <mc:Fallback>
                <p:oleObj name="Equation" r:id="rId9" imgW="2361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5319713"/>
                        <a:ext cx="3454400" cy="1414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809769" y="2988833"/>
            <a:ext cx="4279642" cy="3830214"/>
            <a:chOff x="4809769" y="2988833"/>
            <a:chExt cx="4279642" cy="3830214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4809769" y="2988833"/>
              <a:ext cx="4246542" cy="3830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060633" y="3152123"/>
              <a:ext cx="302877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Note that the higher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input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power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faster the saturation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occurs, as expected.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6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1202" y="42315"/>
            <a:ext cx="91398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Starting from noise, the Stokes seed intensity (           ) is a single “noise” photon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Stokes frequency bandwidth of the unsaturated  gain profile, assumed to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Lorentzian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Mathematically for the most important case of a single mode fiber: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574852"/>
              </p:ext>
            </p:extLst>
          </p:nvPr>
        </p:nvGraphicFramePr>
        <p:xfrm>
          <a:off x="216872" y="2568858"/>
          <a:ext cx="5795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" name="Equation" r:id="rId3" imgW="3543120" imgH="266400" progId="Equation.3">
                  <p:embed/>
                </p:oleObj>
              </mc:Choice>
              <mc:Fallback>
                <p:oleObj name="Equation" r:id="rId3" imgW="3543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72" y="2568858"/>
                        <a:ext cx="5795962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7298" y="1820490"/>
            <a:ext cx="9007522" cy="652833"/>
            <a:chOff x="121152" y="2092097"/>
            <a:chExt cx="9007522" cy="652833"/>
          </a:xfrm>
        </p:grpSpPr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121152" y="2098599"/>
              <a:ext cx="90075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The stimulated Raman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“threshold”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pump intensity            is defined approximately as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the input pump intensity for which the output  pump intensity equals the Stokes output intensity,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i.e.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92104"/>
                </p:ext>
              </p:extLst>
            </p:nvPr>
          </p:nvGraphicFramePr>
          <p:xfrm>
            <a:off x="4875450" y="2092097"/>
            <a:ext cx="594030" cy="374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" name="Equation" r:id="rId5" imgW="431640" imgH="253800" progId="Equation.3">
                    <p:embed/>
                  </p:oleObj>
                </mc:Choice>
                <mc:Fallback>
                  <p:oleObj name="Equation" r:id="rId5" imgW="4316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450" y="2092097"/>
                          <a:ext cx="594030" cy="3746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34058"/>
              </p:ext>
            </p:extLst>
          </p:nvPr>
        </p:nvGraphicFramePr>
        <p:xfrm>
          <a:off x="87313" y="952500"/>
          <a:ext cx="3987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7" imgW="2552400" imgH="609480" progId="Equation.3">
                  <p:embed/>
                </p:oleObj>
              </mc:Choice>
              <mc:Fallback>
                <p:oleObj name="Equation" r:id="rId7" imgW="2552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952500"/>
                        <a:ext cx="3987800" cy="835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45859"/>
              </p:ext>
            </p:extLst>
          </p:nvPr>
        </p:nvGraphicFramePr>
        <p:xfrm>
          <a:off x="6266217" y="2581131"/>
          <a:ext cx="2373881" cy="459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Equation" r:id="rId9" imgW="1384200" imgH="266400" progId="Equation.3">
                  <p:embed/>
                </p:oleObj>
              </mc:Choice>
              <mc:Fallback>
                <p:oleObj name="Equation" r:id="rId9" imgW="1384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217" y="2581131"/>
                        <a:ext cx="2373881" cy="45980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59255" y="1111871"/>
            <a:ext cx="37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effective nonlinear core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95159" y="3248169"/>
            <a:ext cx="4148841" cy="3616892"/>
            <a:chOff x="4995159" y="3248169"/>
            <a:chExt cx="4148841" cy="3616892"/>
          </a:xfrm>
        </p:grpSpPr>
        <p:pic>
          <p:nvPicPr>
            <p:cNvPr id="16418" name="Picture 34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1"/>
            <a:stretch/>
          </p:blipFill>
          <p:spPr bwMode="auto">
            <a:xfrm>
              <a:off x="4995159" y="3248169"/>
              <a:ext cx="4148841" cy="361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446286" y="4902958"/>
              <a:ext cx="654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u="sng" dirty="0" smtClean="0"/>
                <a:t>glass</a:t>
              </a:r>
              <a:endParaRPr lang="en-US" u="sng" dirty="0"/>
            </a:p>
          </p:txBody>
        </p:sp>
      </p:grp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7500"/>
              </p:ext>
            </p:extLst>
          </p:nvPr>
        </p:nvGraphicFramePr>
        <p:xfrm>
          <a:off x="3505200" y="3045531"/>
          <a:ext cx="2205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Equation" r:id="rId12" imgW="1307880" imgH="266400" progId="Equation.3">
                  <p:embed/>
                </p:oleObj>
              </mc:Choice>
              <mc:Fallback>
                <p:oleObj name="Equation" r:id="rId12" imgW="1307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5531"/>
                        <a:ext cx="2205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3091771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For backwards propagating Stokes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24652"/>
              </p:ext>
            </p:extLst>
          </p:nvPr>
        </p:nvGraphicFramePr>
        <p:xfrm>
          <a:off x="80963" y="3616325"/>
          <a:ext cx="476726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Equation" r:id="rId14" imgW="2971800" imgH="863280" progId="Equation.3">
                  <p:embed/>
                </p:oleObj>
              </mc:Choice>
              <mc:Fallback>
                <p:oleObj name="Equation" r:id="rId14" imgW="29718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616325"/>
                        <a:ext cx="4767262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0" y="5261456"/>
            <a:ext cx="51424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threshold is higher than for forward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propagating Stokes.  Therefore, forward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propagating Stokes goes stimulated first and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ypically grows so fast that it depletes the pump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that that backwards Stokes never really grows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09755"/>
              </p:ext>
            </p:extLst>
          </p:nvPr>
        </p:nvGraphicFramePr>
        <p:xfrm>
          <a:off x="114865" y="4774327"/>
          <a:ext cx="2302009" cy="45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Equation" r:id="rId16" imgW="1358640" imgH="266400" progId="Equation.3">
                  <p:embed/>
                </p:oleObj>
              </mc:Choice>
              <mc:Fallback>
                <p:oleObj name="Equation" r:id="rId16" imgW="135864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4865" y="4774327"/>
                        <a:ext cx="2302009" cy="451796"/>
                      </a:xfrm>
                      <a:prstGeom prst="rect">
                        <a:avLst/>
                      </a:prstGeom>
                      <a:ln w="317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84719"/>
              </p:ext>
            </p:extLst>
          </p:nvPr>
        </p:nvGraphicFramePr>
        <p:xfrm>
          <a:off x="4324900" y="32587"/>
          <a:ext cx="671999" cy="38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Equation" r:id="rId18" imgW="469800" imgH="266400" progId="Equation.3">
                  <p:embed/>
                </p:oleObj>
              </mc:Choice>
              <mc:Fallback>
                <p:oleObj name="Equation" r:id="rId18" imgW="4698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24900" y="32587"/>
                        <a:ext cx="671999" cy="381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2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92778" y="147351"/>
            <a:ext cx="430180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Amplification –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 Walk-off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4408228" y="677708"/>
            <a:ext cx="481766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Stokes and pump beams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ropagate  with different group velocities 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). The 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nteraction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reatly reduced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when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walk-off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pump pulse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width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. As a result</a:t>
            </a:r>
            <a:endParaRPr lang="en-US" sz="18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 Stokes signal spreads in time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space</a:t>
            </a:r>
            <a:endParaRPr lang="en-US" sz="1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4572000" y="2670834"/>
            <a:ext cx="4538422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backward propagating Stokes, the pulse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overlap is small and the amplification is weak.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" y="693696"/>
            <a:ext cx="4281319" cy="28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740285"/>
            <a:ext cx="9144000" cy="2855998"/>
            <a:chOff x="0" y="3740285"/>
            <a:chExt cx="9144000" cy="2855998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92778" y="3752634"/>
              <a:ext cx="161319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Raman Laser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05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3"/>
            <a:stretch/>
          </p:blipFill>
          <p:spPr bwMode="auto">
            <a:xfrm>
              <a:off x="3944203" y="3740285"/>
              <a:ext cx="5166219" cy="1785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0" y="4434134"/>
              <a:ext cx="3862388" cy="461965"/>
              <a:chOff x="1473" y="1315"/>
              <a:chExt cx="2433" cy="291"/>
            </a:xfrm>
          </p:grpSpPr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1473" y="1373"/>
                <a:ext cx="136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Threshold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condition: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1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77506"/>
                  </p:ext>
                </p:extLst>
              </p:nvPr>
            </p:nvGraphicFramePr>
            <p:xfrm>
              <a:off x="2762" y="1315"/>
              <a:ext cx="1144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06" name="Equation" r:id="rId5" imgW="1143000" imgH="253800" progId="Equation.3">
                      <p:embed/>
                    </p:oleObj>
                  </mc:Choice>
                  <mc:Fallback>
                    <p:oleObj name="Equation" r:id="rId5" imgW="114300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2" y="1315"/>
                            <a:ext cx="1144" cy="25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648502"/>
                </p:ext>
              </p:extLst>
            </p:nvPr>
          </p:nvGraphicFramePr>
          <p:xfrm>
            <a:off x="128588" y="5165725"/>
            <a:ext cx="3803650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7" name="Equation" r:id="rId7" imgW="2641320" imgH="444240" progId="Equation.3">
                    <p:embed/>
                  </p:oleObj>
                </mc:Choice>
                <mc:Fallback>
                  <p:oleObj name="Equation" r:id="rId7" imgW="2641320" imgH="4442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8" y="5165725"/>
                          <a:ext cx="3803650" cy="639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36596" y="5949952"/>
              <a:ext cx="90074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Frequently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fibers used for gain. 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Why?  Example silica has a small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but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also an ultra-low loss allowing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long growth distances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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i="1" baseline="-25000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baseline="30000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=1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lasing.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37" y="506120"/>
            <a:ext cx="5650419" cy="142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777" y="1936035"/>
            <a:ext cx="8884517" cy="2192248"/>
            <a:chOff x="0" y="357424"/>
            <a:chExt cx="9465423" cy="2219213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849492"/>
              <a:ext cx="4854575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4333" y="357424"/>
              <a:ext cx="4391090" cy="221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6381939" y="464024"/>
            <a:ext cx="175788" cy="397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2777" y="262350"/>
            <a:ext cx="473855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Multiple Stokes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Anti-Stokes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Generation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7" y="968990"/>
            <a:ext cx="2768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Fused silica fiber excited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doubled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laser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=514nm.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9373" y="3943617"/>
            <a:ext cx="4243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Spectrally resolved multiple Stokes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12942" y="3959292"/>
            <a:ext cx="4544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Spectrally resolved multiple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Anti-Stokes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768" y="4296337"/>
            <a:ext cx="9034463" cy="2542227"/>
            <a:chOff x="54768" y="4296337"/>
            <a:chExt cx="9034463" cy="2542227"/>
          </a:xfrm>
        </p:grpSpPr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54768" y="4296337"/>
              <a:ext cx="9034463" cy="1460500"/>
              <a:chOff x="382" y="428"/>
              <a:chExt cx="5691" cy="920"/>
            </a:xfrm>
          </p:grpSpPr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82" y="452"/>
                <a:ext cx="5691" cy="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 this point we have focused on terms like                         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which corresponded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    What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about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i.e. Anti-Stokes generation? This requires tracking the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ptical phonon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population since a phonon must be destroyed to upshift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frequency.  Therefore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Anti-Stokes generation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follows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Stokes generation which involves the generation of the phonons.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6052765"/>
                  </p:ext>
                </p:extLst>
              </p:nvPr>
            </p:nvGraphicFramePr>
            <p:xfrm>
              <a:off x="2979" y="428"/>
              <a:ext cx="1632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8" name="Equation" r:id="rId6" imgW="1498320" imgH="266400" progId="Equation.3">
                      <p:embed/>
                    </p:oleObj>
                  </mc:Choice>
                  <mc:Fallback>
                    <p:oleObj name="Equation" r:id="rId6" imgW="149832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9" y="428"/>
                            <a:ext cx="1632" cy="2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4057840"/>
                  </p:ext>
                </p:extLst>
              </p:nvPr>
            </p:nvGraphicFramePr>
            <p:xfrm>
              <a:off x="470" y="665"/>
              <a:ext cx="921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9" name="Equation" r:id="rId8" imgW="927000" imgH="241200" progId="Equation.3">
                      <p:embed/>
                    </p:oleObj>
                  </mc:Choice>
                  <mc:Fallback>
                    <p:oleObj name="Equation" r:id="rId8" imgW="9270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" y="665"/>
                            <a:ext cx="921" cy="241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9103187"/>
                  </p:ext>
                </p:extLst>
              </p:nvPr>
            </p:nvGraphicFramePr>
            <p:xfrm>
              <a:off x="2122" y="661"/>
              <a:ext cx="586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10" name="Equation" r:id="rId10" imgW="571320" imgH="241200" progId="Equation.3">
                      <p:embed/>
                    </p:oleObj>
                  </mc:Choice>
                  <mc:Fallback>
                    <p:oleObj name="Equation" r:id="rId10" imgW="57132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2" y="661"/>
                            <a:ext cx="586" cy="24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807626" y="5618476"/>
              <a:ext cx="2240610" cy="1120397"/>
              <a:chOff x="736981" y="5410044"/>
              <a:chExt cx="2607608" cy="1298233"/>
            </a:xfrm>
          </p:grpSpPr>
          <p:grpSp>
            <p:nvGrpSpPr>
              <p:cNvPr id="36" name="Group 61"/>
              <p:cNvGrpSpPr>
                <a:grpSpLocks/>
              </p:cNvGrpSpPr>
              <p:nvPr/>
            </p:nvGrpSpPr>
            <p:grpSpPr bwMode="auto">
              <a:xfrm>
                <a:off x="736981" y="6008189"/>
                <a:ext cx="1371600" cy="284163"/>
                <a:chOff x="641" y="1242"/>
                <a:chExt cx="4059" cy="2410"/>
              </a:xfrm>
            </p:grpSpPr>
            <p:sp>
              <p:nvSpPr>
                <p:cNvPr id="41" name="Freeform 18"/>
                <p:cNvSpPr>
                  <a:spLocks/>
                </p:cNvSpPr>
                <p:nvPr/>
              </p:nvSpPr>
              <p:spPr bwMode="auto">
                <a:xfrm>
                  <a:off x="641" y="1242"/>
                  <a:ext cx="2649" cy="2410"/>
                </a:xfrm>
                <a:custGeom>
                  <a:avLst/>
                  <a:gdLst>
                    <a:gd name="T0" fmla="*/ 12 w 2649"/>
                    <a:gd name="T1" fmla="*/ 1130 h 2410"/>
                    <a:gd name="T2" fmla="*/ 72 w 2649"/>
                    <a:gd name="T3" fmla="*/ 833 h 2410"/>
                    <a:gd name="T4" fmla="*/ 134 w 2649"/>
                    <a:gd name="T5" fmla="*/ 558 h 2410"/>
                    <a:gd name="T6" fmla="*/ 195 w 2649"/>
                    <a:gd name="T7" fmla="*/ 326 h 2410"/>
                    <a:gd name="T8" fmla="*/ 255 w 2649"/>
                    <a:gd name="T9" fmla="*/ 149 h 2410"/>
                    <a:gd name="T10" fmla="*/ 315 w 2649"/>
                    <a:gd name="T11" fmla="*/ 36 h 2410"/>
                    <a:gd name="T12" fmla="*/ 375 w 2649"/>
                    <a:gd name="T13" fmla="*/ 0 h 2410"/>
                    <a:gd name="T14" fmla="*/ 435 w 2649"/>
                    <a:gd name="T15" fmla="*/ 36 h 2410"/>
                    <a:gd name="T16" fmla="*/ 497 w 2649"/>
                    <a:gd name="T17" fmla="*/ 149 h 2410"/>
                    <a:gd name="T18" fmla="*/ 557 w 2649"/>
                    <a:gd name="T19" fmla="*/ 326 h 2410"/>
                    <a:gd name="T20" fmla="*/ 618 w 2649"/>
                    <a:gd name="T21" fmla="*/ 558 h 2410"/>
                    <a:gd name="T22" fmla="*/ 678 w 2649"/>
                    <a:gd name="T23" fmla="*/ 833 h 2410"/>
                    <a:gd name="T24" fmla="*/ 738 w 2649"/>
                    <a:gd name="T25" fmla="*/ 1130 h 2410"/>
                    <a:gd name="T26" fmla="*/ 800 w 2649"/>
                    <a:gd name="T27" fmla="*/ 1431 h 2410"/>
                    <a:gd name="T28" fmla="*/ 860 w 2649"/>
                    <a:gd name="T29" fmla="*/ 1719 h 2410"/>
                    <a:gd name="T30" fmla="*/ 920 w 2649"/>
                    <a:gd name="T31" fmla="*/ 1973 h 2410"/>
                    <a:gd name="T32" fmla="*/ 981 w 2649"/>
                    <a:gd name="T33" fmla="*/ 2180 h 2410"/>
                    <a:gd name="T34" fmla="*/ 1041 w 2649"/>
                    <a:gd name="T35" fmla="*/ 2327 h 2410"/>
                    <a:gd name="T36" fmla="*/ 1101 w 2649"/>
                    <a:gd name="T37" fmla="*/ 2401 h 2410"/>
                    <a:gd name="T38" fmla="*/ 1163 w 2649"/>
                    <a:gd name="T39" fmla="*/ 2401 h 2410"/>
                    <a:gd name="T40" fmla="*/ 1223 w 2649"/>
                    <a:gd name="T41" fmla="*/ 2327 h 2410"/>
                    <a:gd name="T42" fmla="*/ 1283 w 2649"/>
                    <a:gd name="T43" fmla="*/ 2180 h 2410"/>
                    <a:gd name="T44" fmla="*/ 1344 w 2649"/>
                    <a:gd name="T45" fmla="*/ 1973 h 2410"/>
                    <a:gd name="T46" fmla="*/ 1404 w 2649"/>
                    <a:gd name="T47" fmla="*/ 1719 h 2410"/>
                    <a:gd name="T48" fmla="*/ 1464 w 2649"/>
                    <a:gd name="T49" fmla="*/ 1431 h 2410"/>
                    <a:gd name="T50" fmla="*/ 1526 w 2649"/>
                    <a:gd name="T51" fmla="*/ 1130 h 2410"/>
                    <a:gd name="T52" fmla="*/ 1586 w 2649"/>
                    <a:gd name="T53" fmla="*/ 833 h 2410"/>
                    <a:gd name="T54" fmla="*/ 1646 w 2649"/>
                    <a:gd name="T55" fmla="*/ 558 h 2410"/>
                    <a:gd name="T56" fmla="*/ 1707 w 2649"/>
                    <a:gd name="T57" fmla="*/ 326 h 2410"/>
                    <a:gd name="T58" fmla="*/ 1767 w 2649"/>
                    <a:gd name="T59" fmla="*/ 149 h 2410"/>
                    <a:gd name="T60" fmla="*/ 1829 w 2649"/>
                    <a:gd name="T61" fmla="*/ 36 h 2410"/>
                    <a:gd name="T62" fmla="*/ 1889 w 2649"/>
                    <a:gd name="T63" fmla="*/ 0 h 2410"/>
                    <a:gd name="T64" fmla="*/ 1949 w 2649"/>
                    <a:gd name="T65" fmla="*/ 36 h 2410"/>
                    <a:gd name="T66" fmla="*/ 2009 w 2649"/>
                    <a:gd name="T67" fmla="*/ 149 h 2410"/>
                    <a:gd name="T68" fmla="*/ 2070 w 2649"/>
                    <a:gd name="T69" fmla="*/ 326 h 2410"/>
                    <a:gd name="T70" fmla="*/ 2130 w 2649"/>
                    <a:gd name="T71" fmla="*/ 558 h 2410"/>
                    <a:gd name="T72" fmla="*/ 2192 w 2649"/>
                    <a:gd name="T73" fmla="*/ 833 h 2410"/>
                    <a:gd name="T74" fmla="*/ 2252 w 2649"/>
                    <a:gd name="T75" fmla="*/ 1130 h 2410"/>
                    <a:gd name="T76" fmla="*/ 2312 w 2649"/>
                    <a:gd name="T77" fmla="*/ 1431 h 2410"/>
                    <a:gd name="T78" fmla="*/ 2372 w 2649"/>
                    <a:gd name="T79" fmla="*/ 1719 h 2410"/>
                    <a:gd name="T80" fmla="*/ 2432 w 2649"/>
                    <a:gd name="T81" fmla="*/ 1973 h 2410"/>
                    <a:gd name="T82" fmla="*/ 2495 w 2649"/>
                    <a:gd name="T83" fmla="*/ 2180 h 2410"/>
                    <a:gd name="T84" fmla="*/ 2555 w 2649"/>
                    <a:gd name="T85" fmla="*/ 2327 h 2410"/>
                    <a:gd name="T86" fmla="*/ 2615 w 2649"/>
                    <a:gd name="T87" fmla="*/ 240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19"/>
                <p:cNvSpPr>
                  <a:spLocks/>
                </p:cNvSpPr>
                <p:nvPr/>
              </p:nvSpPr>
              <p:spPr bwMode="auto">
                <a:xfrm>
                  <a:off x="3287" y="2440"/>
                  <a:ext cx="1413" cy="1212"/>
                </a:xfrm>
                <a:custGeom>
                  <a:avLst/>
                  <a:gdLst>
                    <a:gd name="T0" fmla="*/ 0 w 1413"/>
                    <a:gd name="T1" fmla="*/ 1212 h 1212"/>
                    <a:gd name="T2" fmla="*/ 20 w 1413"/>
                    <a:gd name="T3" fmla="*/ 1208 h 1212"/>
                    <a:gd name="T4" fmla="*/ 41 w 1413"/>
                    <a:gd name="T5" fmla="*/ 1194 h 1212"/>
                    <a:gd name="T6" fmla="*/ 60 w 1413"/>
                    <a:gd name="T7" fmla="*/ 1170 h 1212"/>
                    <a:gd name="T8" fmla="*/ 81 w 1413"/>
                    <a:gd name="T9" fmla="*/ 1138 h 1212"/>
                    <a:gd name="T10" fmla="*/ 101 w 1413"/>
                    <a:gd name="T11" fmla="*/ 1097 h 1212"/>
                    <a:gd name="T12" fmla="*/ 122 w 1413"/>
                    <a:gd name="T13" fmla="*/ 1049 h 1212"/>
                    <a:gd name="T14" fmla="*/ 143 w 1413"/>
                    <a:gd name="T15" fmla="*/ 994 h 1212"/>
                    <a:gd name="T16" fmla="*/ 162 w 1413"/>
                    <a:gd name="T17" fmla="*/ 933 h 1212"/>
                    <a:gd name="T18" fmla="*/ 183 w 1413"/>
                    <a:gd name="T19" fmla="*/ 867 h 1212"/>
                    <a:gd name="T20" fmla="*/ 203 w 1413"/>
                    <a:gd name="T21" fmla="*/ 796 h 1212"/>
                    <a:gd name="T22" fmla="*/ 224 w 1413"/>
                    <a:gd name="T23" fmla="*/ 723 h 1212"/>
                    <a:gd name="T24" fmla="*/ 245 w 1413"/>
                    <a:gd name="T25" fmla="*/ 648 h 1212"/>
                    <a:gd name="T26" fmla="*/ 264 w 1413"/>
                    <a:gd name="T27" fmla="*/ 572 h 1212"/>
                    <a:gd name="T28" fmla="*/ 285 w 1413"/>
                    <a:gd name="T29" fmla="*/ 497 h 1212"/>
                    <a:gd name="T30" fmla="*/ 305 w 1413"/>
                    <a:gd name="T31" fmla="*/ 424 h 1212"/>
                    <a:gd name="T32" fmla="*/ 326 w 1413"/>
                    <a:gd name="T33" fmla="*/ 353 h 1212"/>
                    <a:gd name="T34" fmla="*/ 347 w 1413"/>
                    <a:gd name="T35" fmla="*/ 287 h 1212"/>
                    <a:gd name="T36" fmla="*/ 366 w 1413"/>
                    <a:gd name="T37" fmla="*/ 226 h 1212"/>
                    <a:gd name="T38" fmla="*/ 387 w 1413"/>
                    <a:gd name="T39" fmla="*/ 171 h 1212"/>
                    <a:gd name="T40" fmla="*/ 407 w 1413"/>
                    <a:gd name="T41" fmla="*/ 123 h 1212"/>
                    <a:gd name="T42" fmla="*/ 428 w 1413"/>
                    <a:gd name="T43" fmla="*/ 82 h 1212"/>
                    <a:gd name="T44" fmla="*/ 447 w 1413"/>
                    <a:gd name="T45" fmla="*/ 50 h 1212"/>
                    <a:gd name="T46" fmla="*/ 468 w 1413"/>
                    <a:gd name="T47" fmla="*/ 26 h 1212"/>
                    <a:gd name="T48" fmla="*/ 489 w 1413"/>
                    <a:gd name="T49" fmla="*/ 12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Group 20"/>
              <p:cNvGrpSpPr>
                <a:grpSpLocks/>
              </p:cNvGrpSpPr>
              <p:nvPr/>
            </p:nvGrpSpPr>
            <p:grpSpPr bwMode="auto">
              <a:xfrm rot="19463349">
                <a:off x="1984756" y="5679576"/>
                <a:ext cx="1257300" cy="214313"/>
                <a:chOff x="641" y="1242"/>
                <a:chExt cx="4059" cy="2410"/>
              </a:xfrm>
            </p:grpSpPr>
            <p:sp>
              <p:nvSpPr>
                <p:cNvPr id="39" name="Freeform 21"/>
                <p:cNvSpPr>
                  <a:spLocks/>
                </p:cNvSpPr>
                <p:nvPr/>
              </p:nvSpPr>
              <p:spPr bwMode="auto">
                <a:xfrm>
                  <a:off x="641" y="1242"/>
                  <a:ext cx="2649" cy="2410"/>
                </a:xfrm>
                <a:custGeom>
                  <a:avLst/>
                  <a:gdLst>
                    <a:gd name="T0" fmla="*/ 12 w 2649"/>
                    <a:gd name="T1" fmla="*/ 1130 h 2410"/>
                    <a:gd name="T2" fmla="*/ 72 w 2649"/>
                    <a:gd name="T3" fmla="*/ 833 h 2410"/>
                    <a:gd name="T4" fmla="*/ 134 w 2649"/>
                    <a:gd name="T5" fmla="*/ 558 h 2410"/>
                    <a:gd name="T6" fmla="*/ 195 w 2649"/>
                    <a:gd name="T7" fmla="*/ 326 h 2410"/>
                    <a:gd name="T8" fmla="*/ 255 w 2649"/>
                    <a:gd name="T9" fmla="*/ 149 h 2410"/>
                    <a:gd name="T10" fmla="*/ 315 w 2649"/>
                    <a:gd name="T11" fmla="*/ 36 h 2410"/>
                    <a:gd name="T12" fmla="*/ 375 w 2649"/>
                    <a:gd name="T13" fmla="*/ 0 h 2410"/>
                    <a:gd name="T14" fmla="*/ 435 w 2649"/>
                    <a:gd name="T15" fmla="*/ 36 h 2410"/>
                    <a:gd name="T16" fmla="*/ 497 w 2649"/>
                    <a:gd name="T17" fmla="*/ 149 h 2410"/>
                    <a:gd name="T18" fmla="*/ 557 w 2649"/>
                    <a:gd name="T19" fmla="*/ 326 h 2410"/>
                    <a:gd name="T20" fmla="*/ 618 w 2649"/>
                    <a:gd name="T21" fmla="*/ 558 h 2410"/>
                    <a:gd name="T22" fmla="*/ 678 w 2649"/>
                    <a:gd name="T23" fmla="*/ 833 h 2410"/>
                    <a:gd name="T24" fmla="*/ 738 w 2649"/>
                    <a:gd name="T25" fmla="*/ 1130 h 2410"/>
                    <a:gd name="T26" fmla="*/ 800 w 2649"/>
                    <a:gd name="T27" fmla="*/ 1431 h 2410"/>
                    <a:gd name="T28" fmla="*/ 860 w 2649"/>
                    <a:gd name="T29" fmla="*/ 1719 h 2410"/>
                    <a:gd name="T30" fmla="*/ 920 w 2649"/>
                    <a:gd name="T31" fmla="*/ 1973 h 2410"/>
                    <a:gd name="T32" fmla="*/ 981 w 2649"/>
                    <a:gd name="T33" fmla="*/ 2180 h 2410"/>
                    <a:gd name="T34" fmla="*/ 1041 w 2649"/>
                    <a:gd name="T35" fmla="*/ 2327 h 2410"/>
                    <a:gd name="T36" fmla="*/ 1101 w 2649"/>
                    <a:gd name="T37" fmla="*/ 2401 h 2410"/>
                    <a:gd name="T38" fmla="*/ 1163 w 2649"/>
                    <a:gd name="T39" fmla="*/ 2401 h 2410"/>
                    <a:gd name="T40" fmla="*/ 1223 w 2649"/>
                    <a:gd name="T41" fmla="*/ 2327 h 2410"/>
                    <a:gd name="T42" fmla="*/ 1283 w 2649"/>
                    <a:gd name="T43" fmla="*/ 2180 h 2410"/>
                    <a:gd name="T44" fmla="*/ 1344 w 2649"/>
                    <a:gd name="T45" fmla="*/ 1973 h 2410"/>
                    <a:gd name="T46" fmla="*/ 1404 w 2649"/>
                    <a:gd name="T47" fmla="*/ 1719 h 2410"/>
                    <a:gd name="T48" fmla="*/ 1464 w 2649"/>
                    <a:gd name="T49" fmla="*/ 1431 h 2410"/>
                    <a:gd name="T50" fmla="*/ 1526 w 2649"/>
                    <a:gd name="T51" fmla="*/ 1130 h 2410"/>
                    <a:gd name="T52" fmla="*/ 1586 w 2649"/>
                    <a:gd name="T53" fmla="*/ 833 h 2410"/>
                    <a:gd name="T54" fmla="*/ 1646 w 2649"/>
                    <a:gd name="T55" fmla="*/ 558 h 2410"/>
                    <a:gd name="T56" fmla="*/ 1707 w 2649"/>
                    <a:gd name="T57" fmla="*/ 326 h 2410"/>
                    <a:gd name="T58" fmla="*/ 1767 w 2649"/>
                    <a:gd name="T59" fmla="*/ 149 h 2410"/>
                    <a:gd name="T60" fmla="*/ 1829 w 2649"/>
                    <a:gd name="T61" fmla="*/ 36 h 2410"/>
                    <a:gd name="T62" fmla="*/ 1889 w 2649"/>
                    <a:gd name="T63" fmla="*/ 0 h 2410"/>
                    <a:gd name="T64" fmla="*/ 1949 w 2649"/>
                    <a:gd name="T65" fmla="*/ 36 h 2410"/>
                    <a:gd name="T66" fmla="*/ 2009 w 2649"/>
                    <a:gd name="T67" fmla="*/ 149 h 2410"/>
                    <a:gd name="T68" fmla="*/ 2070 w 2649"/>
                    <a:gd name="T69" fmla="*/ 326 h 2410"/>
                    <a:gd name="T70" fmla="*/ 2130 w 2649"/>
                    <a:gd name="T71" fmla="*/ 558 h 2410"/>
                    <a:gd name="T72" fmla="*/ 2192 w 2649"/>
                    <a:gd name="T73" fmla="*/ 833 h 2410"/>
                    <a:gd name="T74" fmla="*/ 2252 w 2649"/>
                    <a:gd name="T75" fmla="*/ 1130 h 2410"/>
                    <a:gd name="T76" fmla="*/ 2312 w 2649"/>
                    <a:gd name="T77" fmla="*/ 1431 h 2410"/>
                    <a:gd name="T78" fmla="*/ 2372 w 2649"/>
                    <a:gd name="T79" fmla="*/ 1719 h 2410"/>
                    <a:gd name="T80" fmla="*/ 2432 w 2649"/>
                    <a:gd name="T81" fmla="*/ 1973 h 2410"/>
                    <a:gd name="T82" fmla="*/ 2495 w 2649"/>
                    <a:gd name="T83" fmla="*/ 2180 h 2410"/>
                    <a:gd name="T84" fmla="*/ 2555 w 2649"/>
                    <a:gd name="T85" fmla="*/ 2327 h 2410"/>
                    <a:gd name="T86" fmla="*/ 2615 w 2649"/>
                    <a:gd name="T87" fmla="*/ 240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22"/>
                <p:cNvSpPr>
                  <a:spLocks/>
                </p:cNvSpPr>
                <p:nvPr/>
              </p:nvSpPr>
              <p:spPr bwMode="auto">
                <a:xfrm>
                  <a:off x="3287" y="2440"/>
                  <a:ext cx="1413" cy="1212"/>
                </a:xfrm>
                <a:custGeom>
                  <a:avLst/>
                  <a:gdLst>
                    <a:gd name="T0" fmla="*/ 0 w 1413"/>
                    <a:gd name="T1" fmla="*/ 1212 h 1212"/>
                    <a:gd name="T2" fmla="*/ 20 w 1413"/>
                    <a:gd name="T3" fmla="*/ 1208 h 1212"/>
                    <a:gd name="T4" fmla="*/ 41 w 1413"/>
                    <a:gd name="T5" fmla="*/ 1194 h 1212"/>
                    <a:gd name="T6" fmla="*/ 60 w 1413"/>
                    <a:gd name="T7" fmla="*/ 1170 h 1212"/>
                    <a:gd name="T8" fmla="*/ 81 w 1413"/>
                    <a:gd name="T9" fmla="*/ 1138 h 1212"/>
                    <a:gd name="T10" fmla="*/ 101 w 1413"/>
                    <a:gd name="T11" fmla="*/ 1097 h 1212"/>
                    <a:gd name="T12" fmla="*/ 122 w 1413"/>
                    <a:gd name="T13" fmla="*/ 1049 h 1212"/>
                    <a:gd name="T14" fmla="*/ 143 w 1413"/>
                    <a:gd name="T15" fmla="*/ 994 h 1212"/>
                    <a:gd name="T16" fmla="*/ 162 w 1413"/>
                    <a:gd name="T17" fmla="*/ 933 h 1212"/>
                    <a:gd name="T18" fmla="*/ 183 w 1413"/>
                    <a:gd name="T19" fmla="*/ 867 h 1212"/>
                    <a:gd name="T20" fmla="*/ 203 w 1413"/>
                    <a:gd name="T21" fmla="*/ 796 h 1212"/>
                    <a:gd name="T22" fmla="*/ 224 w 1413"/>
                    <a:gd name="T23" fmla="*/ 723 h 1212"/>
                    <a:gd name="T24" fmla="*/ 245 w 1413"/>
                    <a:gd name="T25" fmla="*/ 648 h 1212"/>
                    <a:gd name="T26" fmla="*/ 264 w 1413"/>
                    <a:gd name="T27" fmla="*/ 572 h 1212"/>
                    <a:gd name="T28" fmla="*/ 285 w 1413"/>
                    <a:gd name="T29" fmla="*/ 497 h 1212"/>
                    <a:gd name="T30" fmla="*/ 305 w 1413"/>
                    <a:gd name="T31" fmla="*/ 424 h 1212"/>
                    <a:gd name="T32" fmla="*/ 326 w 1413"/>
                    <a:gd name="T33" fmla="*/ 353 h 1212"/>
                    <a:gd name="T34" fmla="*/ 347 w 1413"/>
                    <a:gd name="T35" fmla="*/ 287 h 1212"/>
                    <a:gd name="T36" fmla="*/ 366 w 1413"/>
                    <a:gd name="T37" fmla="*/ 226 h 1212"/>
                    <a:gd name="T38" fmla="*/ 387 w 1413"/>
                    <a:gd name="T39" fmla="*/ 171 h 1212"/>
                    <a:gd name="T40" fmla="*/ 407 w 1413"/>
                    <a:gd name="T41" fmla="*/ 123 h 1212"/>
                    <a:gd name="T42" fmla="*/ 428 w 1413"/>
                    <a:gd name="T43" fmla="*/ 82 h 1212"/>
                    <a:gd name="T44" fmla="*/ 447 w 1413"/>
                    <a:gd name="T45" fmla="*/ 50 h 1212"/>
                    <a:gd name="T46" fmla="*/ 468 w 1413"/>
                    <a:gd name="T47" fmla="*/ 26 h 1212"/>
                    <a:gd name="T48" fmla="*/ 489 w 1413"/>
                    <a:gd name="T49" fmla="*/ 12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2059369" y="6160589"/>
                <a:ext cx="1246188" cy="5476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5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0065283"/>
                  </p:ext>
                </p:extLst>
              </p:nvPr>
            </p:nvGraphicFramePr>
            <p:xfrm>
              <a:off x="2877995" y="6116839"/>
              <a:ext cx="466594" cy="465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11" name="Equation" r:id="rId12" imgW="241200" imgH="241200" progId="Equation.3">
                      <p:embed/>
                    </p:oleObj>
                  </mc:Choice>
                  <mc:Fallback>
                    <p:oleObj name="Equation" r:id="rId12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7995" y="6116839"/>
                            <a:ext cx="466594" cy="46536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Text Box 18"/>
              <p:cNvSpPr txBox="1">
                <a:spLocks noChangeArrowheads="1"/>
              </p:cNvSpPr>
              <p:nvPr/>
            </p:nvSpPr>
            <p:spPr bwMode="auto">
              <a:xfrm>
                <a:off x="2868407" y="5410044"/>
                <a:ext cx="4748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400" b="1" i="1" baseline="-250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endParaRPr lang="en-US" sz="2000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89" name="Text Box 18"/>
              <p:cNvSpPr txBox="1">
                <a:spLocks noChangeArrowheads="1"/>
              </p:cNvSpPr>
              <p:nvPr/>
            </p:nvSpPr>
            <p:spPr bwMode="auto">
              <a:xfrm>
                <a:off x="947145" y="5570177"/>
                <a:ext cx="4860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400" b="1" i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endParaRPr lang="en-US" sz="2000" b="1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560239" y="5537659"/>
              <a:ext cx="2120576" cy="1300905"/>
              <a:chOff x="4560239" y="5306827"/>
              <a:chExt cx="2562557" cy="1531737"/>
            </a:xfrm>
          </p:grpSpPr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 rot="1831783">
                <a:off x="4630420" y="5642809"/>
                <a:ext cx="895350" cy="284162"/>
              </a:xfrm>
              <a:custGeom>
                <a:avLst/>
                <a:gdLst>
                  <a:gd name="T0" fmla="*/ 0 w 2649"/>
                  <a:gd name="T1" fmla="*/ 0 h 2410"/>
                  <a:gd name="T2" fmla="*/ 0 w 2649"/>
                  <a:gd name="T3" fmla="*/ 0 h 2410"/>
                  <a:gd name="T4" fmla="*/ 0 w 2649"/>
                  <a:gd name="T5" fmla="*/ 0 h 2410"/>
                  <a:gd name="T6" fmla="*/ 0 w 2649"/>
                  <a:gd name="T7" fmla="*/ 0 h 2410"/>
                  <a:gd name="T8" fmla="*/ 0 w 2649"/>
                  <a:gd name="T9" fmla="*/ 0 h 2410"/>
                  <a:gd name="T10" fmla="*/ 0 w 2649"/>
                  <a:gd name="T11" fmla="*/ 0 h 2410"/>
                  <a:gd name="T12" fmla="*/ 0 w 2649"/>
                  <a:gd name="T13" fmla="*/ 0 h 2410"/>
                  <a:gd name="T14" fmla="*/ 0 w 2649"/>
                  <a:gd name="T15" fmla="*/ 0 h 2410"/>
                  <a:gd name="T16" fmla="*/ 0 w 2649"/>
                  <a:gd name="T17" fmla="*/ 0 h 2410"/>
                  <a:gd name="T18" fmla="*/ 0 w 2649"/>
                  <a:gd name="T19" fmla="*/ 0 h 2410"/>
                  <a:gd name="T20" fmla="*/ 0 w 2649"/>
                  <a:gd name="T21" fmla="*/ 0 h 2410"/>
                  <a:gd name="T22" fmla="*/ 0 w 2649"/>
                  <a:gd name="T23" fmla="*/ 0 h 2410"/>
                  <a:gd name="T24" fmla="*/ 0 w 2649"/>
                  <a:gd name="T25" fmla="*/ 0 h 2410"/>
                  <a:gd name="T26" fmla="*/ 0 w 2649"/>
                  <a:gd name="T27" fmla="*/ 0 h 2410"/>
                  <a:gd name="T28" fmla="*/ 0 w 2649"/>
                  <a:gd name="T29" fmla="*/ 0 h 2410"/>
                  <a:gd name="T30" fmla="*/ 0 w 2649"/>
                  <a:gd name="T31" fmla="*/ 0 h 2410"/>
                  <a:gd name="T32" fmla="*/ 0 w 2649"/>
                  <a:gd name="T33" fmla="*/ 0 h 2410"/>
                  <a:gd name="T34" fmla="*/ 0 w 2649"/>
                  <a:gd name="T35" fmla="*/ 0 h 2410"/>
                  <a:gd name="T36" fmla="*/ 0 w 2649"/>
                  <a:gd name="T37" fmla="*/ 0 h 2410"/>
                  <a:gd name="T38" fmla="*/ 0 w 2649"/>
                  <a:gd name="T39" fmla="*/ 0 h 2410"/>
                  <a:gd name="T40" fmla="*/ 0 w 2649"/>
                  <a:gd name="T41" fmla="*/ 0 h 2410"/>
                  <a:gd name="T42" fmla="*/ 0 w 2649"/>
                  <a:gd name="T43" fmla="*/ 0 h 2410"/>
                  <a:gd name="T44" fmla="*/ 0 w 2649"/>
                  <a:gd name="T45" fmla="*/ 0 h 2410"/>
                  <a:gd name="T46" fmla="*/ 0 w 2649"/>
                  <a:gd name="T47" fmla="*/ 0 h 2410"/>
                  <a:gd name="T48" fmla="*/ 0 w 2649"/>
                  <a:gd name="T49" fmla="*/ 0 h 2410"/>
                  <a:gd name="T50" fmla="*/ 0 w 2649"/>
                  <a:gd name="T51" fmla="*/ 0 h 2410"/>
                  <a:gd name="T52" fmla="*/ 0 w 2649"/>
                  <a:gd name="T53" fmla="*/ 0 h 2410"/>
                  <a:gd name="T54" fmla="*/ 0 w 2649"/>
                  <a:gd name="T55" fmla="*/ 0 h 2410"/>
                  <a:gd name="T56" fmla="*/ 0 w 2649"/>
                  <a:gd name="T57" fmla="*/ 0 h 2410"/>
                  <a:gd name="T58" fmla="*/ 0 w 2649"/>
                  <a:gd name="T59" fmla="*/ 0 h 2410"/>
                  <a:gd name="T60" fmla="*/ 0 w 2649"/>
                  <a:gd name="T61" fmla="*/ 0 h 2410"/>
                  <a:gd name="T62" fmla="*/ 0 w 2649"/>
                  <a:gd name="T63" fmla="*/ 0 h 2410"/>
                  <a:gd name="T64" fmla="*/ 0 w 2649"/>
                  <a:gd name="T65" fmla="*/ 0 h 2410"/>
                  <a:gd name="T66" fmla="*/ 0 w 2649"/>
                  <a:gd name="T67" fmla="*/ 0 h 2410"/>
                  <a:gd name="T68" fmla="*/ 0 w 2649"/>
                  <a:gd name="T69" fmla="*/ 0 h 2410"/>
                  <a:gd name="T70" fmla="*/ 0 w 2649"/>
                  <a:gd name="T71" fmla="*/ 0 h 2410"/>
                  <a:gd name="T72" fmla="*/ 0 w 2649"/>
                  <a:gd name="T73" fmla="*/ 0 h 2410"/>
                  <a:gd name="T74" fmla="*/ 0 w 2649"/>
                  <a:gd name="T75" fmla="*/ 0 h 2410"/>
                  <a:gd name="T76" fmla="*/ 0 w 2649"/>
                  <a:gd name="T77" fmla="*/ 0 h 2410"/>
                  <a:gd name="T78" fmla="*/ 0 w 2649"/>
                  <a:gd name="T79" fmla="*/ 0 h 2410"/>
                  <a:gd name="T80" fmla="*/ 0 w 2649"/>
                  <a:gd name="T81" fmla="*/ 0 h 2410"/>
                  <a:gd name="T82" fmla="*/ 0 w 2649"/>
                  <a:gd name="T83" fmla="*/ 0 h 2410"/>
                  <a:gd name="T84" fmla="*/ 0 w 2649"/>
                  <a:gd name="T85" fmla="*/ 0 h 2410"/>
                  <a:gd name="T86" fmla="*/ 0 w 2649"/>
                  <a:gd name="T87" fmla="*/ 0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 rot="1831783">
                <a:off x="5394008" y="6123822"/>
                <a:ext cx="477838" cy="142875"/>
              </a:xfrm>
              <a:custGeom>
                <a:avLst/>
                <a:gdLst>
                  <a:gd name="T0" fmla="*/ 0 w 1413"/>
                  <a:gd name="T1" fmla="*/ 0 h 1212"/>
                  <a:gd name="T2" fmla="*/ 0 w 1413"/>
                  <a:gd name="T3" fmla="*/ 0 h 1212"/>
                  <a:gd name="T4" fmla="*/ 0 w 1413"/>
                  <a:gd name="T5" fmla="*/ 0 h 1212"/>
                  <a:gd name="T6" fmla="*/ 0 w 1413"/>
                  <a:gd name="T7" fmla="*/ 0 h 1212"/>
                  <a:gd name="T8" fmla="*/ 0 w 1413"/>
                  <a:gd name="T9" fmla="*/ 0 h 1212"/>
                  <a:gd name="T10" fmla="*/ 0 w 1413"/>
                  <a:gd name="T11" fmla="*/ 0 h 1212"/>
                  <a:gd name="T12" fmla="*/ 0 w 1413"/>
                  <a:gd name="T13" fmla="*/ 0 h 1212"/>
                  <a:gd name="T14" fmla="*/ 0 w 1413"/>
                  <a:gd name="T15" fmla="*/ 0 h 1212"/>
                  <a:gd name="T16" fmla="*/ 0 w 1413"/>
                  <a:gd name="T17" fmla="*/ 0 h 1212"/>
                  <a:gd name="T18" fmla="*/ 0 w 1413"/>
                  <a:gd name="T19" fmla="*/ 0 h 1212"/>
                  <a:gd name="T20" fmla="*/ 0 w 1413"/>
                  <a:gd name="T21" fmla="*/ 0 h 1212"/>
                  <a:gd name="T22" fmla="*/ 0 w 1413"/>
                  <a:gd name="T23" fmla="*/ 0 h 1212"/>
                  <a:gd name="T24" fmla="*/ 0 w 1413"/>
                  <a:gd name="T25" fmla="*/ 0 h 1212"/>
                  <a:gd name="T26" fmla="*/ 0 w 1413"/>
                  <a:gd name="T27" fmla="*/ 0 h 1212"/>
                  <a:gd name="T28" fmla="*/ 0 w 1413"/>
                  <a:gd name="T29" fmla="*/ 0 h 1212"/>
                  <a:gd name="T30" fmla="*/ 0 w 1413"/>
                  <a:gd name="T31" fmla="*/ 0 h 1212"/>
                  <a:gd name="T32" fmla="*/ 0 w 1413"/>
                  <a:gd name="T33" fmla="*/ 0 h 1212"/>
                  <a:gd name="T34" fmla="*/ 0 w 1413"/>
                  <a:gd name="T35" fmla="*/ 0 h 1212"/>
                  <a:gd name="T36" fmla="*/ 0 w 1413"/>
                  <a:gd name="T37" fmla="*/ 0 h 1212"/>
                  <a:gd name="T38" fmla="*/ 0 w 1413"/>
                  <a:gd name="T39" fmla="*/ 0 h 1212"/>
                  <a:gd name="T40" fmla="*/ 0 w 1413"/>
                  <a:gd name="T41" fmla="*/ 0 h 1212"/>
                  <a:gd name="T42" fmla="*/ 0 w 1413"/>
                  <a:gd name="T43" fmla="*/ 0 h 1212"/>
                  <a:gd name="T44" fmla="*/ 0 w 1413"/>
                  <a:gd name="T45" fmla="*/ 0 h 1212"/>
                  <a:gd name="T46" fmla="*/ 0 w 1413"/>
                  <a:gd name="T47" fmla="*/ 0 h 1212"/>
                  <a:gd name="T48" fmla="*/ 0 w 1413"/>
                  <a:gd name="T49" fmla="*/ 0 h 1212"/>
                  <a:gd name="T50" fmla="*/ 0 w 1413"/>
                  <a:gd name="T51" fmla="*/ 0 h 1212"/>
                  <a:gd name="T52" fmla="*/ 0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33"/>
              <p:cNvGrpSpPr>
                <a:grpSpLocks/>
              </p:cNvGrpSpPr>
              <p:nvPr/>
            </p:nvGrpSpPr>
            <p:grpSpPr bwMode="auto">
              <a:xfrm>
                <a:off x="5863908" y="6069847"/>
                <a:ext cx="1258888" cy="214312"/>
                <a:chOff x="3414" y="3009"/>
                <a:chExt cx="793" cy="135"/>
              </a:xfrm>
            </p:grpSpPr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 rot="-296015">
                  <a:off x="3414" y="3009"/>
                  <a:ext cx="517" cy="135"/>
                </a:xfrm>
                <a:custGeom>
                  <a:avLst/>
                  <a:gdLst>
                    <a:gd name="T0" fmla="*/ 0 w 2649"/>
                    <a:gd name="T1" fmla="*/ 0 h 2410"/>
                    <a:gd name="T2" fmla="*/ 0 w 2649"/>
                    <a:gd name="T3" fmla="*/ 0 h 2410"/>
                    <a:gd name="T4" fmla="*/ 0 w 2649"/>
                    <a:gd name="T5" fmla="*/ 0 h 2410"/>
                    <a:gd name="T6" fmla="*/ 0 w 2649"/>
                    <a:gd name="T7" fmla="*/ 0 h 2410"/>
                    <a:gd name="T8" fmla="*/ 0 w 2649"/>
                    <a:gd name="T9" fmla="*/ 0 h 2410"/>
                    <a:gd name="T10" fmla="*/ 0 w 2649"/>
                    <a:gd name="T11" fmla="*/ 0 h 2410"/>
                    <a:gd name="T12" fmla="*/ 0 w 2649"/>
                    <a:gd name="T13" fmla="*/ 0 h 2410"/>
                    <a:gd name="T14" fmla="*/ 0 w 2649"/>
                    <a:gd name="T15" fmla="*/ 0 h 2410"/>
                    <a:gd name="T16" fmla="*/ 0 w 2649"/>
                    <a:gd name="T17" fmla="*/ 0 h 2410"/>
                    <a:gd name="T18" fmla="*/ 0 w 2649"/>
                    <a:gd name="T19" fmla="*/ 0 h 2410"/>
                    <a:gd name="T20" fmla="*/ 0 w 2649"/>
                    <a:gd name="T21" fmla="*/ 0 h 2410"/>
                    <a:gd name="T22" fmla="*/ 0 w 2649"/>
                    <a:gd name="T23" fmla="*/ 0 h 2410"/>
                    <a:gd name="T24" fmla="*/ 0 w 2649"/>
                    <a:gd name="T25" fmla="*/ 0 h 2410"/>
                    <a:gd name="T26" fmla="*/ 0 w 2649"/>
                    <a:gd name="T27" fmla="*/ 0 h 2410"/>
                    <a:gd name="T28" fmla="*/ 0 w 2649"/>
                    <a:gd name="T29" fmla="*/ 0 h 2410"/>
                    <a:gd name="T30" fmla="*/ 0 w 2649"/>
                    <a:gd name="T31" fmla="*/ 0 h 2410"/>
                    <a:gd name="T32" fmla="*/ 0 w 2649"/>
                    <a:gd name="T33" fmla="*/ 0 h 2410"/>
                    <a:gd name="T34" fmla="*/ 0 w 2649"/>
                    <a:gd name="T35" fmla="*/ 0 h 2410"/>
                    <a:gd name="T36" fmla="*/ 0 w 2649"/>
                    <a:gd name="T37" fmla="*/ 0 h 2410"/>
                    <a:gd name="T38" fmla="*/ 0 w 2649"/>
                    <a:gd name="T39" fmla="*/ 0 h 2410"/>
                    <a:gd name="T40" fmla="*/ 0 w 2649"/>
                    <a:gd name="T41" fmla="*/ 0 h 2410"/>
                    <a:gd name="T42" fmla="*/ 0 w 2649"/>
                    <a:gd name="T43" fmla="*/ 0 h 2410"/>
                    <a:gd name="T44" fmla="*/ 0 w 2649"/>
                    <a:gd name="T45" fmla="*/ 0 h 2410"/>
                    <a:gd name="T46" fmla="*/ 0 w 2649"/>
                    <a:gd name="T47" fmla="*/ 0 h 2410"/>
                    <a:gd name="T48" fmla="*/ 0 w 2649"/>
                    <a:gd name="T49" fmla="*/ 0 h 2410"/>
                    <a:gd name="T50" fmla="*/ 0 w 2649"/>
                    <a:gd name="T51" fmla="*/ 0 h 2410"/>
                    <a:gd name="T52" fmla="*/ 0 w 2649"/>
                    <a:gd name="T53" fmla="*/ 0 h 2410"/>
                    <a:gd name="T54" fmla="*/ 0 w 2649"/>
                    <a:gd name="T55" fmla="*/ 0 h 2410"/>
                    <a:gd name="T56" fmla="*/ 0 w 2649"/>
                    <a:gd name="T57" fmla="*/ 0 h 2410"/>
                    <a:gd name="T58" fmla="*/ 0 w 2649"/>
                    <a:gd name="T59" fmla="*/ 0 h 2410"/>
                    <a:gd name="T60" fmla="*/ 0 w 2649"/>
                    <a:gd name="T61" fmla="*/ 0 h 2410"/>
                    <a:gd name="T62" fmla="*/ 0 w 2649"/>
                    <a:gd name="T63" fmla="*/ 0 h 2410"/>
                    <a:gd name="T64" fmla="*/ 0 w 2649"/>
                    <a:gd name="T65" fmla="*/ 0 h 2410"/>
                    <a:gd name="T66" fmla="*/ 0 w 2649"/>
                    <a:gd name="T67" fmla="*/ 0 h 2410"/>
                    <a:gd name="T68" fmla="*/ 0 w 2649"/>
                    <a:gd name="T69" fmla="*/ 0 h 2410"/>
                    <a:gd name="T70" fmla="*/ 0 w 2649"/>
                    <a:gd name="T71" fmla="*/ 0 h 2410"/>
                    <a:gd name="T72" fmla="*/ 0 w 2649"/>
                    <a:gd name="T73" fmla="*/ 0 h 2410"/>
                    <a:gd name="T74" fmla="*/ 0 w 2649"/>
                    <a:gd name="T75" fmla="*/ 0 h 2410"/>
                    <a:gd name="T76" fmla="*/ 0 w 2649"/>
                    <a:gd name="T77" fmla="*/ 0 h 2410"/>
                    <a:gd name="T78" fmla="*/ 0 w 2649"/>
                    <a:gd name="T79" fmla="*/ 0 h 2410"/>
                    <a:gd name="T80" fmla="*/ 0 w 2649"/>
                    <a:gd name="T81" fmla="*/ 0 h 2410"/>
                    <a:gd name="T82" fmla="*/ 0 w 2649"/>
                    <a:gd name="T83" fmla="*/ 0 h 2410"/>
                    <a:gd name="T84" fmla="*/ 0 w 2649"/>
                    <a:gd name="T85" fmla="*/ 0 h 2410"/>
                    <a:gd name="T86" fmla="*/ 0 w 2649"/>
                    <a:gd name="T87" fmla="*/ 0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 rot="-296015">
                  <a:off x="3931" y="3042"/>
                  <a:ext cx="276" cy="68"/>
                </a:xfrm>
                <a:custGeom>
                  <a:avLst/>
                  <a:gdLst>
                    <a:gd name="T0" fmla="*/ 0 w 1413"/>
                    <a:gd name="T1" fmla="*/ 0 h 1212"/>
                    <a:gd name="T2" fmla="*/ 0 w 1413"/>
                    <a:gd name="T3" fmla="*/ 0 h 1212"/>
                    <a:gd name="T4" fmla="*/ 0 w 1413"/>
                    <a:gd name="T5" fmla="*/ 0 h 1212"/>
                    <a:gd name="T6" fmla="*/ 0 w 1413"/>
                    <a:gd name="T7" fmla="*/ 0 h 1212"/>
                    <a:gd name="T8" fmla="*/ 0 w 1413"/>
                    <a:gd name="T9" fmla="*/ 0 h 1212"/>
                    <a:gd name="T10" fmla="*/ 0 w 1413"/>
                    <a:gd name="T11" fmla="*/ 0 h 1212"/>
                    <a:gd name="T12" fmla="*/ 0 w 1413"/>
                    <a:gd name="T13" fmla="*/ 0 h 1212"/>
                    <a:gd name="T14" fmla="*/ 0 w 1413"/>
                    <a:gd name="T15" fmla="*/ 0 h 1212"/>
                    <a:gd name="T16" fmla="*/ 0 w 1413"/>
                    <a:gd name="T17" fmla="*/ 0 h 1212"/>
                    <a:gd name="T18" fmla="*/ 0 w 1413"/>
                    <a:gd name="T19" fmla="*/ 0 h 1212"/>
                    <a:gd name="T20" fmla="*/ 0 w 1413"/>
                    <a:gd name="T21" fmla="*/ 0 h 1212"/>
                    <a:gd name="T22" fmla="*/ 0 w 1413"/>
                    <a:gd name="T23" fmla="*/ 0 h 1212"/>
                    <a:gd name="T24" fmla="*/ 0 w 1413"/>
                    <a:gd name="T25" fmla="*/ 0 h 1212"/>
                    <a:gd name="T26" fmla="*/ 0 w 1413"/>
                    <a:gd name="T27" fmla="*/ 0 h 1212"/>
                    <a:gd name="T28" fmla="*/ 0 w 1413"/>
                    <a:gd name="T29" fmla="*/ 0 h 1212"/>
                    <a:gd name="T30" fmla="*/ 0 w 1413"/>
                    <a:gd name="T31" fmla="*/ 0 h 1212"/>
                    <a:gd name="T32" fmla="*/ 0 w 1413"/>
                    <a:gd name="T33" fmla="*/ 0 h 1212"/>
                    <a:gd name="T34" fmla="*/ 0 w 1413"/>
                    <a:gd name="T35" fmla="*/ 0 h 1212"/>
                    <a:gd name="T36" fmla="*/ 0 w 1413"/>
                    <a:gd name="T37" fmla="*/ 0 h 1212"/>
                    <a:gd name="T38" fmla="*/ 0 w 1413"/>
                    <a:gd name="T39" fmla="*/ 0 h 1212"/>
                    <a:gd name="T40" fmla="*/ 0 w 1413"/>
                    <a:gd name="T41" fmla="*/ 0 h 1212"/>
                    <a:gd name="T42" fmla="*/ 0 w 1413"/>
                    <a:gd name="T43" fmla="*/ 0 h 1212"/>
                    <a:gd name="T44" fmla="*/ 0 w 1413"/>
                    <a:gd name="T45" fmla="*/ 0 h 1212"/>
                    <a:gd name="T46" fmla="*/ 0 w 1413"/>
                    <a:gd name="T47" fmla="*/ 0 h 1212"/>
                    <a:gd name="T48" fmla="*/ 0 w 1413"/>
                    <a:gd name="T49" fmla="*/ 0 h 1212"/>
                    <a:gd name="T50" fmla="*/ 0 w 1413"/>
                    <a:gd name="T51" fmla="*/ 0 h 1212"/>
                    <a:gd name="T52" fmla="*/ 0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 rot="19746152">
                <a:off x="4560239" y="6334628"/>
                <a:ext cx="1306513" cy="2254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8803963"/>
                  </p:ext>
                </p:extLst>
              </p:nvPr>
            </p:nvGraphicFramePr>
            <p:xfrm>
              <a:off x="5232083" y="6336547"/>
              <a:ext cx="502018" cy="502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12" name="Equation" r:id="rId14" imgW="241200" imgH="241200" progId="Equation.3">
                      <p:embed/>
                    </p:oleObj>
                  </mc:Choice>
                  <mc:Fallback>
                    <p:oleObj name="Equation" r:id="rId14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2083" y="6336547"/>
                            <a:ext cx="502018" cy="50201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4877515" y="5306827"/>
                <a:ext cx="4860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400" b="1" i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endParaRPr lang="en-US" sz="2000" b="1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91" name="Text Box 18"/>
              <p:cNvSpPr txBox="1">
                <a:spLocks noChangeArrowheads="1"/>
              </p:cNvSpPr>
              <p:nvPr/>
            </p:nvSpPr>
            <p:spPr bwMode="auto">
              <a:xfrm>
                <a:off x="6469833" y="5628991"/>
                <a:ext cx="4748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000" b="1" i="1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endParaRPr lang="en-US" sz="2000" b="1" i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6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2159000" y="67270"/>
            <a:ext cx="4573560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Coherent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Anti-Stokes Generation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881" y="610823"/>
            <a:ext cx="9012238" cy="2084388"/>
            <a:chOff x="103" y="1512"/>
            <a:chExt cx="5677" cy="1313"/>
          </a:xfrm>
        </p:grpSpPr>
        <p:graphicFrame>
          <p:nvGraphicFramePr>
            <p:cNvPr id="13316" name="Object 12"/>
            <p:cNvGraphicFramePr>
              <a:graphicFrameLocks noChangeAspect="1"/>
            </p:cNvGraphicFramePr>
            <p:nvPr/>
          </p:nvGraphicFramePr>
          <p:xfrm>
            <a:off x="103" y="1512"/>
            <a:ext cx="5677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9" name="Equation" r:id="rId3" imgW="5435280" imgH="914400" progId="Equation.3">
                    <p:embed/>
                  </p:oleObj>
                </mc:Choice>
                <mc:Fallback>
                  <p:oleObj name="Equation" r:id="rId3" imgW="543528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" y="1512"/>
                          <a:ext cx="5677" cy="9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AutoShape 13"/>
            <p:cNvSpPr>
              <a:spLocks noChangeArrowheads="1"/>
            </p:cNvSpPr>
            <p:nvPr/>
          </p:nvSpPr>
          <p:spPr bwMode="auto">
            <a:xfrm>
              <a:off x="2672" y="2434"/>
              <a:ext cx="184" cy="159"/>
            </a:xfrm>
            <a:prstGeom prst="downArrow">
              <a:avLst>
                <a:gd name="adj1" fmla="val 50000"/>
                <a:gd name="adj2" fmla="val 366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1" name="AutoShape 14"/>
            <p:cNvSpPr>
              <a:spLocks noChangeArrowheads="1"/>
            </p:cNvSpPr>
            <p:nvPr/>
          </p:nvSpPr>
          <p:spPr bwMode="auto">
            <a:xfrm>
              <a:off x="4417" y="2431"/>
              <a:ext cx="187" cy="153"/>
            </a:xfrm>
            <a:prstGeom prst="downArrow">
              <a:avLst>
                <a:gd name="adj1" fmla="val 50000"/>
                <a:gd name="adj2" fmla="val 366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317" name="Object 15"/>
            <p:cNvGraphicFramePr>
              <a:graphicFrameLocks noChangeAspect="1"/>
            </p:cNvGraphicFramePr>
            <p:nvPr/>
          </p:nvGraphicFramePr>
          <p:xfrm>
            <a:off x="2573" y="2542"/>
            <a:ext cx="628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0" name="Equation" r:id="rId5" imgW="571320" imgH="241200" progId="Equation.3">
                    <p:embed/>
                  </p:oleObj>
                </mc:Choice>
                <mc:Fallback>
                  <p:oleObj name="Equation" r:id="rId5" imgW="571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" y="2542"/>
                          <a:ext cx="628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16"/>
            <p:cNvGraphicFramePr>
              <a:graphicFrameLocks noChangeAspect="1"/>
            </p:cNvGraphicFramePr>
            <p:nvPr/>
          </p:nvGraphicFramePr>
          <p:xfrm>
            <a:off x="4265" y="2532"/>
            <a:ext cx="71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1" name="Equation" r:id="rId7" imgW="647640" imgH="266400" progId="Equation.3">
                    <p:embed/>
                  </p:oleObj>
                </mc:Choice>
                <mc:Fallback>
                  <p:oleObj name="Equation" r:id="rId7" imgW="647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" y="2532"/>
                          <a:ext cx="712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70"/>
          <p:cNvGrpSpPr/>
          <p:nvPr/>
        </p:nvGrpSpPr>
        <p:grpSpPr>
          <a:xfrm>
            <a:off x="259308" y="2740189"/>
            <a:ext cx="8884692" cy="683576"/>
            <a:chOff x="259308" y="4656520"/>
            <a:chExt cx="8884692" cy="683576"/>
          </a:xfrm>
        </p:grpSpPr>
        <p:graphicFrame>
          <p:nvGraphicFramePr>
            <p:cNvPr id="133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86489"/>
                </p:ext>
              </p:extLst>
            </p:nvPr>
          </p:nvGraphicFramePr>
          <p:xfrm>
            <a:off x="259308" y="4818448"/>
            <a:ext cx="1431047" cy="377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2" name="Equation" r:id="rId9" imgW="914400" imgH="241200" progId="Equation.3">
                    <p:embed/>
                  </p:oleObj>
                </mc:Choice>
                <mc:Fallback>
                  <p:oleObj name="Equation" r:id="rId9" imgW="914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08" y="4818448"/>
                          <a:ext cx="1431047" cy="37738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7" name="Text Box 19"/>
            <p:cNvSpPr txBox="1">
              <a:spLocks noChangeArrowheads="1"/>
            </p:cNvSpPr>
            <p:nvPr/>
          </p:nvSpPr>
          <p:spPr bwMode="auto">
            <a:xfrm>
              <a:off x="1577277" y="4820730"/>
              <a:ext cx="2207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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Stimulated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Stokes;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8" name="Text Box 20"/>
            <p:cNvSpPr txBox="1">
              <a:spLocks noChangeArrowheads="1"/>
            </p:cNvSpPr>
            <p:nvPr/>
          </p:nvSpPr>
          <p:spPr bwMode="auto">
            <a:xfrm>
              <a:off x="5180838" y="4780280"/>
              <a:ext cx="1515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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Anti-Stokes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31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228682"/>
                </p:ext>
              </p:extLst>
            </p:nvPr>
          </p:nvGraphicFramePr>
          <p:xfrm>
            <a:off x="6784879" y="4656520"/>
            <a:ext cx="2359121" cy="683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3" name="Equation" r:id="rId11" imgW="1358640" imgH="393480" progId="Equation.3">
                    <p:embed/>
                  </p:oleObj>
                </mc:Choice>
                <mc:Fallback>
                  <p:oleObj name="Equation" r:id="rId11" imgW="1358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4879" y="4656520"/>
                          <a:ext cx="2359121" cy="683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6"/>
            <p:cNvGraphicFramePr>
              <a:graphicFrameLocks noChangeAspect="1"/>
            </p:cNvGraphicFramePr>
            <p:nvPr/>
          </p:nvGraphicFramePr>
          <p:xfrm>
            <a:off x="3730498" y="4795774"/>
            <a:ext cx="1482384" cy="385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4" name="Equation" r:id="rId13" imgW="927000" imgH="241200" progId="Equation.3">
                    <p:embed/>
                  </p:oleObj>
                </mc:Choice>
                <mc:Fallback>
                  <p:oleObj name="Equation" r:id="rId13" imgW="927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0498" y="4795774"/>
                          <a:ext cx="1482384" cy="385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05263"/>
              </p:ext>
            </p:extLst>
          </p:nvPr>
        </p:nvGraphicFramePr>
        <p:xfrm>
          <a:off x="171446" y="3532145"/>
          <a:ext cx="6250629" cy="69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5" name="Equation" r:id="rId15" imgW="3860800" imgH="431800" progId="Equation.3">
                  <p:embed/>
                </p:oleObj>
              </mc:Choice>
              <mc:Fallback>
                <p:oleObj name="Equation" r:id="rId15" imgW="38608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6" y="3532145"/>
                        <a:ext cx="6250629" cy="698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06381"/>
              </p:ext>
            </p:extLst>
          </p:nvPr>
        </p:nvGraphicFramePr>
        <p:xfrm>
          <a:off x="308390" y="4234002"/>
          <a:ext cx="8255757" cy="141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6" name="Equation" r:id="rId17" imgW="5181600" imgH="889000" progId="Equation.3">
                  <p:embed/>
                </p:oleObj>
              </mc:Choice>
              <mc:Fallback>
                <p:oleObj name="Equation" r:id="rId17" imgW="5181600" imgH="8890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90" y="4234002"/>
                        <a:ext cx="8255757" cy="1414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7788" y="5575639"/>
            <a:ext cx="8716962" cy="1338828"/>
            <a:chOff x="77788" y="5548343"/>
            <a:chExt cx="8716962" cy="1338828"/>
          </a:xfrm>
        </p:grpSpPr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77788" y="5548343"/>
              <a:ext cx="8716962" cy="133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  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dispersion in refractive index means the waves are not collinear</a:t>
              </a:r>
            </a:p>
            <a:p>
              <a:pPr>
                <a:lnSpc>
                  <a:spcPct val="135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for the Anti-Stokes case, similar to the CARS case discussed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previously</a:t>
              </a:r>
            </a:p>
            <a:p>
              <a:pPr>
                <a:lnSpc>
                  <a:spcPct val="135000"/>
                </a:lnSpc>
                <a:buFontTx/>
                <a:buChar char="-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Thus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nti-Stokes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process requires phase-matching (not automatic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085935"/>
                </p:ext>
              </p:extLst>
            </p:nvPr>
          </p:nvGraphicFramePr>
          <p:xfrm>
            <a:off x="286604" y="5575639"/>
            <a:ext cx="865188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7" name="Equation" r:id="rId19" imgW="457002" imgH="215806" progId="Equation.3">
                    <p:embed/>
                  </p:oleObj>
                </mc:Choice>
                <mc:Fallback>
                  <p:oleObj name="Equation" r:id="rId19" imgW="457002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04" y="5575639"/>
                          <a:ext cx="865188" cy="40957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91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2045</Words>
  <Application>Microsoft Office PowerPoint</Application>
  <PresentationFormat>On-screen Show (4:3)</PresentationFormat>
  <Paragraphs>261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90</cp:revision>
  <dcterms:created xsi:type="dcterms:W3CDTF">2012-01-08T19:31:17Z</dcterms:created>
  <dcterms:modified xsi:type="dcterms:W3CDTF">2012-03-04T11:29:16Z</dcterms:modified>
</cp:coreProperties>
</file>