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94" r:id="rId3"/>
    <p:sldId id="295" r:id="rId4"/>
    <p:sldId id="297" r:id="rId5"/>
    <p:sldId id="266" r:id="rId6"/>
    <p:sldId id="270" r:id="rId7"/>
    <p:sldId id="272" r:id="rId8"/>
    <p:sldId id="277" r:id="rId9"/>
    <p:sldId id="298" r:id="rId10"/>
    <p:sldId id="300" r:id="rId11"/>
    <p:sldId id="301" r:id="rId12"/>
    <p:sldId id="302" r:id="rId13"/>
    <p:sldId id="303" r:id="rId14"/>
    <p:sldId id="285" r:id="rId15"/>
    <p:sldId id="288" r:id="rId16"/>
    <p:sldId id="290" r:id="rId17"/>
    <p:sldId id="305" r:id="rId18"/>
    <p:sldId id="307" r:id="rId19"/>
    <p:sldId id="308" r:id="rId20"/>
    <p:sldId id="310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0" autoAdjust="0"/>
    <p:restoredTop sz="94703" autoAdjust="0"/>
  </p:normalViewPr>
  <p:slideViewPr>
    <p:cSldViewPr snapToGrid="0">
      <p:cViewPr varScale="1">
        <p:scale>
          <a:sx n="43" d="100"/>
          <a:sy n="43" d="100"/>
        </p:scale>
        <p:origin x="-1018" y="-77"/>
      </p:cViewPr>
      <p:guideLst>
        <p:guide orient="horz" pos="2171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8.wmf"/><Relationship Id="rId7" Type="http://schemas.openxmlformats.org/officeDocument/2006/relationships/image" Target="../media/image62.wmf"/><Relationship Id="rId2" Type="http://schemas.openxmlformats.org/officeDocument/2006/relationships/image" Target="../media/image57.wmf"/><Relationship Id="rId1" Type="http://schemas.openxmlformats.org/officeDocument/2006/relationships/image" Target="../media/image56.wmf"/><Relationship Id="rId6" Type="http://schemas.openxmlformats.org/officeDocument/2006/relationships/image" Target="../media/image61.wmf"/><Relationship Id="rId5" Type="http://schemas.openxmlformats.org/officeDocument/2006/relationships/image" Target="../media/image60.wmf"/><Relationship Id="rId4" Type="http://schemas.openxmlformats.org/officeDocument/2006/relationships/image" Target="../media/image59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71.wmf"/><Relationship Id="rId3" Type="http://schemas.openxmlformats.org/officeDocument/2006/relationships/image" Target="../media/image66.wmf"/><Relationship Id="rId7" Type="http://schemas.openxmlformats.org/officeDocument/2006/relationships/image" Target="../media/image70.wmf"/><Relationship Id="rId2" Type="http://schemas.openxmlformats.org/officeDocument/2006/relationships/image" Target="../media/image65.wmf"/><Relationship Id="rId1" Type="http://schemas.openxmlformats.org/officeDocument/2006/relationships/image" Target="../media/image64.wmf"/><Relationship Id="rId6" Type="http://schemas.openxmlformats.org/officeDocument/2006/relationships/image" Target="../media/image69.wmf"/><Relationship Id="rId5" Type="http://schemas.openxmlformats.org/officeDocument/2006/relationships/image" Target="../media/image68.wmf"/><Relationship Id="rId4" Type="http://schemas.openxmlformats.org/officeDocument/2006/relationships/image" Target="../media/image67.wmf"/><Relationship Id="rId9" Type="http://schemas.openxmlformats.org/officeDocument/2006/relationships/image" Target="../media/image72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5.wmf"/><Relationship Id="rId2" Type="http://schemas.openxmlformats.org/officeDocument/2006/relationships/image" Target="../media/image74.wmf"/><Relationship Id="rId1" Type="http://schemas.openxmlformats.org/officeDocument/2006/relationships/image" Target="../media/image73.wmf"/><Relationship Id="rId6" Type="http://schemas.openxmlformats.org/officeDocument/2006/relationships/image" Target="../media/image78.wmf"/><Relationship Id="rId5" Type="http://schemas.openxmlformats.org/officeDocument/2006/relationships/image" Target="../media/image77.wmf"/><Relationship Id="rId4" Type="http://schemas.openxmlformats.org/officeDocument/2006/relationships/image" Target="../media/image76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0.wmf"/><Relationship Id="rId1" Type="http://schemas.openxmlformats.org/officeDocument/2006/relationships/image" Target="../media/image79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4.wmf"/><Relationship Id="rId2" Type="http://schemas.openxmlformats.org/officeDocument/2006/relationships/image" Target="../media/image83.wmf"/><Relationship Id="rId1" Type="http://schemas.openxmlformats.org/officeDocument/2006/relationships/image" Target="../media/image82.wmf"/><Relationship Id="rId4" Type="http://schemas.openxmlformats.org/officeDocument/2006/relationships/image" Target="../media/image85.wmf"/></Relationships>
</file>

<file path=ppt/drawings/_rels/vmlDrawing15.vml.rels><?xml version="1.0" encoding="UTF-8" standalone="yes"?>
<Relationships xmlns="http://schemas.openxmlformats.org/package/2006/relationships"><Relationship Id="rId8" Type="http://schemas.openxmlformats.org/officeDocument/2006/relationships/image" Target="../media/image94.wmf"/><Relationship Id="rId3" Type="http://schemas.openxmlformats.org/officeDocument/2006/relationships/image" Target="../media/image89.wmf"/><Relationship Id="rId7" Type="http://schemas.openxmlformats.org/officeDocument/2006/relationships/image" Target="../media/image93.wmf"/><Relationship Id="rId2" Type="http://schemas.openxmlformats.org/officeDocument/2006/relationships/image" Target="../media/image88.wmf"/><Relationship Id="rId1" Type="http://schemas.openxmlformats.org/officeDocument/2006/relationships/image" Target="../media/image87.wmf"/><Relationship Id="rId6" Type="http://schemas.openxmlformats.org/officeDocument/2006/relationships/image" Target="../media/image92.wmf"/><Relationship Id="rId5" Type="http://schemas.openxmlformats.org/officeDocument/2006/relationships/image" Target="../media/image91.wmf"/><Relationship Id="rId4" Type="http://schemas.openxmlformats.org/officeDocument/2006/relationships/image" Target="../media/image90.wmf"/><Relationship Id="rId9" Type="http://schemas.openxmlformats.org/officeDocument/2006/relationships/image" Target="../media/image95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98.wmf"/><Relationship Id="rId2" Type="http://schemas.openxmlformats.org/officeDocument/2006/relationships/image" Target="../media/image97.wmf"/><Relationship Id="rId1" Type="http://schemas.openxmlformats.org/officeDocument/2006/relationships/image" Target="../media/image96.wmf"/><Relationship Id="rId6" Type="http://schemas.openxmlformats.org/officeDocument/2006/relationships/image" Target="../media/image101.wmf"/><Relationship Id="rId5" Type="http://schemas.openxmlformats.org/officeDocument/2006/relationships/image" Target="../media/image100.wmf"/><Relationship Id="rId4" Type="http://schemas.openxmlformats.org/officeDocument/2006/relationships/image" Target="../media/image99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4.wmf"/><Relationship Id="rId2" Type="http://schemas.openxmlformats.org/officeDocument/2006/relationships/image" Target="../media/image103.wmf"/><Relationship Id="rId1" Type="http://schemas.openxmlformats.org/officeDocument/2006/relationships/image" Target="../media/image102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7.wmf"/><Relationship Id="rId2" Type="http://schemas.openxmlformats.org/officeDocument/2006/relationships/image" Target="../media/image106.wmf"/><Relationship Id="rId1" Type="http://schemas.openxmlformats.org/officeDocument/2006/relationships/image" Target="../media/image105.wmf"/></Relationships>
</file>

<file path=ppt/drawings/_rels/vmlDrawing19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6.wmf"/><Relationship Id="rId3" Type="http://schemas.openxmlformats.org/officeDocument/2006/relationships/image" Target="../media/image111.wmf"/><Relationship Id="rId7" Type="http://schemas.openxmlformats.org/officeDocument/2006/relationships/image" Target="../media/image115.wmf"/><Relationship Id="rId2" Type="http://schemas.openxmlformats.org/officeDocument/2006/relationships/image" Target="../media/image110.wmf"/><Relationship Id="rId1" Type="http://schemas.openxmlformats.org/officeDocument/2006/relationships/image" Target="../media/image109.wmf"/><Relationship Id="rId6" Type="http://schemas.openxmlformats.org/officeDocument/2006/relationships/image" Target="../media/image114.wmf"/><Relationship Id="rId5" Type="http://schemas.openxmlformats.org/officeDocument/2006/relationships/image" Target="../media/image113.wmf"/><Relationship Id="rId4" Type="http://schemas.openxmlformats.org/officeDocument/2006/relationships/image" Target="../media/image11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0.wmf"/><Relationship Id="rId7" Type="http://schemas.openxmlformats.org/officeDocument/2006/relationships/image" Target="../media/image123.wmf"/><Relationship Id="rId2" Type="http://schemas.openxmlformats.org/officeDocument/2006/relationships/image" Target="../media/image119.wmf"/><Relationship Id="rId1" Type="http://schemas.openxmlformats.org/officeDocument/2006/relationships/image" Target="../media/image118.wmf"/><Relationship Id="rId6" Type="http://schemas.openxmlformats.org/officeDocument/2006/relationships/image" Target="../media/image107.wmf"/><Relationship Id="rId5" Type="http://schemas.openxmlformats.org/officeDocument/2006/relationships/image" Target="../media/image122.wmf"/><Relationship Id="rId4" Type="http://schemas.openxmlformats.org/officeDocument/2006/relationships/image" Target="../media/image121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image" Target="../media/image14.wmf"/><Relationship Id="rId7" Type="http://schemas.openxmlformats.org/officeDocument/2006/relationships/image" Target="../media/image18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Relationship Id="rId9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26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4" Type="http://schemas.openxmlformats.org/officeDocument/2006/relationships/image" Target="../media/image31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3" Type="http://schemas.openxmlformats.org/officeDocument/2006/relationships/image" Target="../media/image34.wmf"/><Relationship Id="rId7" Type="http://schemas.openxmlformats.org/officeDocument/2006/relationships/image" Target="../media/image38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6" Type="http://schemas.openxmlformats.org/officeDocument/2006/relationships/image" Target="../media/image37.wmf"/><Relationship Id="rId5" Type="http://schemas.openxmlformats.org/officeDocument/2006/relationships/image" Target="../media/image36.wmf"/><Relationship Id="rId4" Type="http://schemas.openxmlformats.org/officeDocument/2006/relationships/image" Target="../media/image35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3" Type="http://schemas.openxmlformats.org/officeDocument/2006/relationships/image" Target="../media/image42.wmf"/><Relationship Id="rId7" Type="http://schemas.openxmlformats.org/officeDocument/2006/relationships/image" Target="../media/image46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Relationship Id="rId6" Type="http://schemas.openxmlformats.org/officeDocument/2006/relationships/image" Target="../media/image45.wmf"/><Relationship Id="rId5" Type="http://schemas.openxmlformats.org/officeDocument/2006/relationships/image" Target="../media/image44.wmf"/><Relationship Id="rId4" Type="http://schemas.openxmlformats.org/officeDocument/2006/relationships/image" Target="../media/image43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Relationship Id="rId6" Type="http://schemas.openxmlformats.org/officeDocument/2006/relationships/image" Target="../media/image54.wmf"/><Relationship Id="rId5" Type="http://schemas.openxmlformats.org/officeDocument/2006/relationships/image" Target="../media/image53.wmf"/><Relationship Id="rId4" Type="http://schemas.openxmlformats.org/officeDocument/2006/relationships/image" Target="../media/image5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DCC4D-8983-43B4-84FD-1EC3C3834BEE}" type="datetimeFigureOut">
              <a:rPr lang="en-US" smtClean="0"/>
              <a:t>3/3/2012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FDC8DE-2764-425B-98E2-7186442D4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3832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A5F6E2-BFA7-4209-88E8-7C5142CE2A7E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2" tIns="45716" rIns="91432" bIns="45716" anchor="b"/>
          <a:lstStyle/>
          <a:p>
            <a:pPr algn="r"/>
            <a:fld id="{E174B0A2-4557-40C2-9F75-0B16E9584A45}" type="slidenum">
              <a:rPr lang="en-US" sz="1200"/>
              <a:pPr algn="r"/>
              <a:t>14</a:t>
            </a:fld>
            <a:endParaRPr lang="en-US" sz="1200" dirty="0"/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86EAB9-9179-499C-BED6-B2650BE50D61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2150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2" tIns="45716" rIns="91432" bIns="45716" anchor="b"/>
          <a:lstStyle/>
          <a:p>
            <a:pPr algn="r"/>
            <a:fld id="{B05CA5B5-B8D6-4D69-B013-66EEAAE2D8EF}" type="slidenum">
              <a:rPr lang="en-US" sz="1200"/>
              <a:pPr algn="r"/>
              <a:t>15</a:t>
            </a:fld>
            <a:endParaRPr lang="en-US" sz="1200" dirty="0"/>
          </a:p>
        </p:txBody>
      </p:sp>
      <p:sp>
        <p:nvSpPr>
          <p:cNvPr id="215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CEF16B-D507-4E9B-B1CC-1E1D0B2B7105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2355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2" tIns="45716" rIns="91432" bIns="45716" anchor="b"/>
          <a:lstStyle/>
          <a:p>
            <a:pPr algn="r"/>
            <a:fld id="{1FCAB54D-543A-40D6-AA34-5570AF92E644}" type="slidenum">
              <a:rPr lang="en-US" sz="1200"/>
              <a:pPr algn="r"/>
              <a:t>16</a:t>
            </a:fld>
            <a:endParaRPr lang="en-US" sz="1200" dirty="0"/>
          </a:p>
        </p:txBody>
      </p:sp>
      <p:sp>
        <p:nvSpPr>
          <p:cNvPr id="235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FB8E12-5628-4A37-BACE-80EC0AE664B7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2662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2" tIns="45716" rIns="91432" bIns="45716" anchor="b"/>
          <a:lstStyle/>
          <a:p>
            <a:pPr algn="r"/>
            <a:fld id="{661DD63C-2DF9-458C-B856-1853B6FFC4CB}" type="slidenum">
              <a:rPr lang="en-US" sz="1200"/>
              <a:pPr algn="r"/>
              <a:t>18</a:t>
            </a:fld>
            <a:endParaRPr lang="en-US" sz="1200" dirty="0"/>
          </a:p>
        </p:txBody>
      </p:sp>
      <p:sp>
        <p:nvSpPr>
          <p:cNvPr id="2662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18517B-1A63-47C1-9AB8-99E564D25AD1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2765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2" tIns="45716" rIns="91432" bIns="45716" anchor="b"/>
          <a:lstStyle/>
          <a:p>
            <a:pPr algn="r"/>
            <a:fld id="{36889DDB-11AC-4EBF-B9EB-6A8D99C9F7F7}" type="slidenum">
              <a:rPr lang="en-US" sz="1200"/>
              <a:pPr algn="r"/>
              <a:t>19</a:t>
            </a:fld>
            <a:endParaRPr lang="en-US" sz="1200" dirty="0"/>
          </a:p>
        </p:txBody>
      </p:sp>
      <p:sp>
        <p:nvSpPr>
          <p:cNvPr id="2765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8B992-215A-4BB7-8082-F8552C8F875F}" type="datetimeFigureOut">
              <a:rPr lang="en-US" smtClean="0"/>
              <a:t>3/3/2012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6CF06-FF48-4877-8321-C80C6A734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591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8B992-215A-4BB7-8082-F8552C8F875F}" type="datetimeFigureOut">
              <a:rPr lang="en-US" smtClean="0"/>
              <a:t>3/3/2012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6CF06-FF48-4877-8321-C80C6A734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809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8B992-215A-4BB7-8082-F8552C8F875F}" type="datetimeFigureOut">
              <a:rPr lang="en-US" smtClean="0"/>
              <a:t>3/3/2012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6CF06-FF48-4877-8321-C80C6A734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600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8B992-215A-4BB7-8082-F8552C8F875F}" type="datetimeFigureOut">
              <a:rPr lang="en-US" smtClean="0"/>
              <a:t>3/3/2012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6CF06-FF48-4877-8321-C80C6A734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029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8B992-215A-4BB7-8082-F8552C8F875F}" type="datetimeFigureOut">
              <a:rPr lang="en-US" smtClean="0"/>
              <a:t>3/3/2012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6CF06-FF48-4877-8321-C80C6A734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765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8B992-215A-4BB7-8082-F8552C8F875F}" type="datetimeFigureOut">
              <a:rPr lang="en-US" smtClean="0"/>
              <a:t>3/3/2012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6CF06-FF48-4877-8321-C80C6A734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536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8B992-215A-4BB7-8082-F8552C8F875F}" type="datetimeFigureOut">
              <a:rPr lang="en-US" smtClean="0"/>
              <a:t>3/3/2012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6CF06-FF48-4877-8321-C80C6A734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576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8B992-215A-4BB7-8082-F8552C8F875F}" type="datetimeFigureOut">
              <a:rPr lang="en-US" smtClean="0"/>
              <a:t>3/3/2012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6CF06-FF48-4877-8321-C80C6A734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567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8B992-215A-4BB7-8082-F8552C8F875F}" type="datetimeFigureOut">
              <a:rPr lang="en-US" smtClean="0"/>
              <a:t>3/3/2012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6CF06-FF48-4877-8321-C80C6A734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160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8B992-215A-4BB7-8082-F8552C8F875F}" type="datetimeFigureOut">
              <a:rPr lang="en-US" smtClean="0"/>
              <a:t>3/3/2012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6CF06-FF48-4877-8321-C80C6A734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684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8B992-215A-4BB7-8082-F8552C8F875F}" type="datetimeFigureOut">
              <a:rPr lang="en-US" smtClean="0"/>
              <a:t>3/3/2012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6CF06-FF48-4877-8321-C80C6A734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266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18B992-215A-4BB7-8082-F8552C8F875F}" type="datetimeFigureOut">
              <a:rPr lang="en-US" smtClean="0"/>
              <a:t>3/3/2012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06CF06-FF48-4877-8321-C80C6A734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313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image" Target="../media/image4.jpeg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wmf"/><Relationship Id="rId5" Type="http://schemas.openxmlformats.org/officeDocument/2006/relationships/oleObject" Target="../embeddings/oleObject1.bin"/><Relationship Id="rId10" Type="http://schemas.openxmlformats.org/officeDocument/2006/relationships/image" Target="../media/image3.wmf"/><Relationship Id="rId4" Type="http://schemas.microsoft.com/office/2007/relationships/hdphoto" Target="../media/hdphoto1.wdp"/><Relationship Id="rId9" Type="http://schemas.openxmlformats.org/officeDocument/2006/relationships/oleObject" Target="../embeddings/oleObject3.bin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wmf"/><Relationship Id="rId13" Type="http://schemas.openxmlformats.org/officeDocument/2006/relationships/oleObject" Target="../embeddings/oleObject57.bin"/><Relationship Id="rId3" Type="http://schemas.openxmlformats.org/officeDocument/2006/relationships/oleObject" Target="../embeddings/oleObject52.bin"/><Relationship Id="rId7" Type="http://schemas.openxmlformats.org/officeDocument/2006/relationships/oleObject" Target="../embeddings/oleObject54.bin"/><Relationship Id="rId12" Type="http://schemas.openxmlformats.org/officeDocument/2006/relationships/image" Target="../media/image60.wmf"/><Relationship Id="rId17" Type="http://schemas.openxmlformats.org/officeDocument/2006/relationships/image" Target="../media/image63.jpeg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62.wmf"/><Relationship Id="rId1" Type="http://schemas.openxmlformats.org/officeDocument/2006/relationships/vmlDrawing" Target="../drawings/vmlDrawing10.vml"/><Relationship Id="rId6" Type="http://schemas.openxmlformats.org/officeDocument/2006/relationships/image" Target="../media/image57.wmf"/><Relationship Id="rId11" Type="http://schemas.openxmlformats.org/officeDocument/2006/relationships/oleObject" Target="../embeddings/oleObject56.bin"/><Relationship Id="rId5" Type="http://schemas.openxmlformats.org/officeDocument/2006/relationships/oleObject" Target="../embeddings/oleObject53.bin"/><Relationship Id="rId15" Type="http://schemas.openxmlformats.org/officeDocument/2006/relationships/oleObject" Target="../embeddings/oleObject58.bin"/><Relationship Id="rId10" Type="http://schemas.openxmlformats.org/officeDocument/2006/relationships/image" Target="../media/image59.wmf"/><Relationship Id="rId4" Type="http://schemas.openxmlformats.org/officeDocument/2006/relationships/image" Target="../media/image56.wmf"/><Relationship Id="rId9" Type="http://schemas.openxmlformats.org/officeDocument/2006/relationships/oleObject" Target="../embeddings/oleObject55.bin"/><Relationship Id="rId14" Type="http://schemas.openxmlformats.org/officeDocument/2006/relationships/image" Target="../media/image61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wmf"/><Relationship Id="rId13" Type="http://schemas.openxmlformats.org/officeDocument/2006/relationships/oleObject" Target="../embeddings/oleObject64.bin"/><Relationship Id="rId18" Type="http://schemas.openxmlformats.org/officeDocument/2006/relationships/image" Target="../media/image71.wmf"/><Relationship Id="rId3" Type="http://schemas.openxmlformats.org/officeDocument/2006/relationships/oleObject" Target="../embeddings/oleObject59.bin"/><Relationship Id="rId7" Type="http://schemas.openxmlformats.org/officeDocument/2006/relationships/oleObject" Target="../embeddings/oleObject61.bin"/><Relationship Id="rId12" Type="http://schemas.openxmlformats.org/officeDocument/2006/relationships/image" Target="../media/image68.wmf"/><Relationship Id="rId17" Type="http://schemas.openxmlformats.org/officeDocument/2006/relationships/oleObject" Target="../embeddings/oleObject66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70.wmf"/><Relationship Id="rId20" Type="http://schemas.openxmlformats.org/officeDocument/2006/relationships/image" Target="../media/image72.wmf"/><Relationship Id="rId1" Type="http://schemas.openxmlformats.org/officeDocument/2006/relationships/vmlDrawing" Target="../drawings/vmlDrawing11.vml"/><Relationship Id="rId6" Type="http://schemas.openxmlformats.org/officeDocument/2006/relationships/image" Target="../media/image65.wmf"/><Relationship Id="rId11" Type="http://schemas.openxmlformats.org/officeDocument/2006/relationships/oleObject" Target="../embeddings/oleObject63.bin"/><Relationship Id="rId5" Type="http://schemas.openxmlformats.org/officeDocument/2006/relationships/oleObject" Target="../embeddings/oleObject60.bin"/><Relationship Id="rId15" Type="http://schemas.openxmlformats.org/officeDocument/2006/relationships/oleObject" Target="../embeddings/oleObject65.bin"/><Relationship Id="rId10" Type="http://schemas.openxmlformats.org/officeDocument/2006/relationships/image" Target="../media/image67.wmf"/><Relationship Id="rId19" Type="http://schemas.openxmlformats.org/officeDocument/2006/relationships/oleObject" Target="../embeddings/oleObject67.bin"/><Relationship Id="rId4" Type="http://schemas.openxmlformats.org/officeDocument/2006/relationships/image" Target="../media/image64.wmf"/><Relationship Id="rId9" Type="http://schemas.openxmlformats.org/officeDocument/2006/relationships/oleObject" Target="../embeddings/oleObject62.bin"/><Relationship Id="rId14" Type="http://schemas.openxmlformats.org/officeDocument/2006/relationships/image" Target="../media/image69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5.wmf"/><Relationship Id="rId13" Type="http://schemas.openxmlformats.org/officeDocument/2006/relationships/oleObject" Target="../embeddings/oleObject73.bin"/><Relationship Id="rId3" Type="http://schemas.openxmlformats.org/officeDocument/2006/relationships/oleObject" Target="../embeddings/oleObject68.bin"/><Relationship Id="rId7" Type="http://schemas.openxmlformats.org/officeDocument/2006/relationships/oleObject" Target="../embeddings/oleObject70.bin"/><Relationship Id="rId12" Type="http://schemas.openxmlformats.org/officeDocument/2006/relationships/image" Target="../media/image7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74.wmf"/><Relationship Id="rId11" Type="http://schemas.openxmlformats.org/officeDocument/2006/relationships/oleObject" Target="../embeddings/oleObject72.bin"/><Relationship Id="rId5" Type="http://schemas.openxmlformats.org/officeDocument/2006/relationships/oleObject" Target="../embeddings/oleObject69.bin"/><Relationship Id="rId10" Type="http://schemas.openxmlformats.org/officeDocument/2006/relationships/image" Target="../media/image76.wmf"/><Relationship Id="rId4" Type="http://schemas.openxmlformats.org/officeDocument/2006/relationships/image" Target="../media/image73.wmf"/><Relationship Id="rId9" Type="http://schemas.openxmlformats.org/officeDocument/2006/relationships/oleObject" Target="../embeddings/oleObject71.bin"/><Relationship Id="rId14" Type="http://schemas.openxmlformats.org/officeDocument/2006/relationships/image" Target="../media/image78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0.wmf"/><Relationship Id="rId3" Type="http://schemas.openxmlformats.org/officeDocument/2006/relationships/image" Target="../media/image81.jpeg"/><Relationship Id="rId7" Type="http://schemas.openxmlformats.org/officeDocument/2006/relationships/oleObject" Target="../embeddings/oleObject7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75.bin"/><Relationship Id="rId5" Type="http://schemas.openxmlformats.org/officeDocument/2006/relationships/image" Target="../media/image79.wmf"/><Relationship Id="rId4" Type="http://schemas.openxmlformats.org/officeDocument/2006/relationships/oleObject" Target="../embeddings/oleObject74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6.jpe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83.wmf"/><Relationship Id="rId12" Type="http://schemas.openxmlformats.org/officeDocument/2006/relationships/image" Target="../media/image8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78.bin"/><Relationship Id="rId11" Type="http://schemas.openxmlformats.org/officeDocument/2006/relationships/oleObject" Target="../embeddings/oleObject80.bin"/><Relationship Id="rId5" Type="http://schemas.openxmlformats.org/officeDocument/2006/relationships/image" Target="../media/image82.wmf"/><Relationship Id="rId10" Type="http://schemas.openxmlformats.org/officeDocument/2006/relationships/image" Target="../media/image84.wmf"/><Relationship Id="rId4" Type="http://schemas.openxmlformats.org/officeDocument/2006/relationships/oleObject" Target="../embeddings/oleObject77.bin"/><Relationship Id="rId9" Type="http://schemas.openxmlformats.org/officeDocument/2006/relationships/oleObject" Target="../embeddings/oleObject79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3.bin"/><Relationship Id="rId13" Type="http://schemas.openxmlformats.org/officeDocument/2006/relationships/image" Target="../media/image91.wmf"/><Relationship Id="rId18" Type="http://schemas.openxmlformats.org/officeDocument/2006/relationships/oleObject" Target="../embeddings/oleObject88.bin"/><Relationship Id="rId3" Type="http://schemas.openxmlformats.org/officeDocument/2006/relationships/notesSlide" Target="../notesSlides/notesSlide2.xml"/><Relationship Id="rId21" Type="http://schemas.openxmlformats.org/officeDocument/2006/relationships/image" Target="../media/image95.wmf"/><Relationship Id="rId7" Type="http://schemas.openxmlformats.org/officeDocument/2006/relationships/image" Target="../media/image88.wmf"/><Relationship Id="rId12" Type="http://schemas.openxmlformats.org/officeDocument/2006/relationships/oleObject" Target="../embeddings/oleObject85.bin"/><Relationship Id="rId17" Type="http://schemas.openxmlformats.org/officeDocument/2006/relationships/image" Target="../media/image93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87.bin"/><Relationship Id="rId20" Type="http://schemas.openxmlformats.org/officeDocument/2006/relationships/oleObject" Target="../embeddings/oleObject89.bin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82.bin"/><Relationship Id="rId11" Type="http://schemas.openxmlformats.org/officeDocument/2006/relationships/image" Target="../media/image90.wmf"/><Relationship Id="rId5" Type="http://schemas.openxmlformats.org/officeDocument/2006/relationships/image" Target="../media/image87.wmf"/><Relationship Id="rId15" Type="http://schemas.openxmlformats.org/officeDocument/2006/relationships/image" Target="../media/image92.wmf"/><Relationship Id="rId10" Type="http://schemas.openxmlformats.org/officeDocument/2006/relationships/oleObject" Target="../embeddings/oleObject84.bin"/><Relationship Id="rId19" Type="http://schemas.openxmlformats.org/officeDocument/2006/relationships/image" Target="../media/image94.wmf"/><Relationship Id="rId4" Type="http://schemas.openxmlformats.org/officeDocument/2006/relationships/oleObject" Target="../embeddings/oleObject81.bin"/><Relationship Id="rId9" Type="http://schemas.openxmlformats.org/officeDocument/2006/relationships/image" Target="../media/image89.wmf"/><Relationship Id="rId14" Type="http://schemas.openxmlformats.org/officeDocument/2006/relationships/oleObject" Target="../embeddings/oleObject86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2.bin"/><Relationship Id="rId13" Type="http://schemas.openxmlformats.org/officeDocument/2006/relationships/image" Target="../media/image100.wmf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97.wmf"/><Relationship Id="rId12" Type="http://schemas.openxmlformats.org/officeDocument/2006/relationships/oleObject" Target="../embeddings/oleObject9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91.bin"/><Relationship Id="rId11" Type="http://schemas.openxmlformats.org/officeDocument/2006/relationships/image" Target="../media/image99.wmf"/><Relationship Id="rId5" Type="http://schemas.openxmlformats.org/officeDocument/2006/relationships/image" Target="../media/image96.wmf"/><Relationship Id="rId15" Type="http://schemas.openxmlformats.org/officeDocument/2006/relationships/image" Target="../media/image101.wmf"/><Relationship Id="rId10" Type="http://schemas.openxmlformats.org/officeDocument/2006/relationships/oleObject" Target="../embeddings/oleObject93.bin"/><Relationship Id="rId4" Type="http://schemas.openxmlformats.org/officeDocument/2006/relationships/oleObject" Target="../embeddings/oleObject90.bin"/><Relationship Id="rId9" Type="http://schemas.openxmlformats.org/officeDocument/2006/relationships/image" Target="../media/image98.wmf"/><Relationship Id="rId14" Type="http://schemas.openxmlformats.org/officeDocument/2006/relationships/oleObject" Target="../embeddings/oleObject95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4.wmf"/><Relationship Id="rId3" Type="http://schemas.openxmlformats.org/officeDocument/2006/relationships/oleObject" Target="../embeddings/oleObject96.bin"/><Relationship Id="rId7" Type="http://schemas.openxmlformats.org/officeDocument/2006/relationships/oleObject" Target="../embeddings/oleObject9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103.wmf"/><Relationship Id="rId5" Type="http://schemas.openxmlformats.org/officeDocument/2006/relationships/oleObject" Target="../embeddings/oleObject97.bin"/><Relationship Id="rId4" Type="http://schemas.openxmlformats.org/officeDocument/2006/relationships/image" Target="../media/image102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1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0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100.bin"/><Relationship Id="rId5" Type="http://schemas.openxmlformats.org/officeDocument/2006/relationships/image" Target="../media/image105.wmf"/><Relationship Id="rId10" Type="http://schemas.openxmlformats.org/officeDocument/2006/relationships/image" Target="../media/image108.jpeg"/><Relationship Id="rId4" Type="http://schemas.openxmlformats.org/officeDocument/2006/relationships/oleObject" Target="../embeddings/oleObject99.bin"/><Relationship Id="rId9" Type="http://schemas.openxmlformats.org/officeDocument/2006/relationships/image" Target="../media/image107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0.wmf"/><Relationship Id="rId13" Type="http://schemas.openxmlformats.org/officeDocument/2006/relationships/oleObject" Target="../embeddings/oleObject106.bin"/><Relationship Id="rId18" Type="http://schemas.openxmlformats.org/officeDocument/2006/relationships/image" Target="../media/image115.wmf"/><Relationship Id="rId3" Type="http://schemas.openxmlformats.org/officeDocument/2006/relationships/notesSlide" Target="../notesSlides/notesSlide5.xml"/><Relationship Id="rId21" Type="http://schemas.openxmlformats.org/officeDocument/2006/relationships/image" Target="../media/image116.wmf"/><Relationship Id="rId7" Type="http://schemas.openxmlformats.org/officeDocument/2006/relationships/oleObject" Target="../embeddings/oleObject103.bin"/><Relationship Id="rId12" Type="http://schemas.openxmlformats.org/officeDocument/2006/relationships/image" Target="../media/image112.wmf"/><Relationship Id="rId17" Type="http://schemas.openxmlformats.org/officeDocument/2006/relationships/oleObject" Target="../embeddings/oleObject108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14.wmf"/><Relationship Id="rId20" Type="http://schemas.openxmlformats.org/officeDocument/2006/relationships/oleObject" Target="../embeddings/oleObject110.bin"/><Relationship Id="rId1" Type="http://schemas.openxmlformats.org/officeDocument/2006/relationships/vmlDrawing" Target="../drawings/vmlDrawing19.vml"/><Relationship Id="rId6" Type="http://schemas.openxmlformats.org/officeDocument/2006/relationships/image" Target="../media/image109.wmf"/><Relationship Id="rId11" Type="http://schemas.openxmlformats.org/officeDocument/2006/relationships/oleObject" Target="../embeddings/oleObject105.bin"/><Relationship Id="rId5" Type="http://schemas.openxmlformats.org/officeDocument/2006/relationships/oleObject" Target="../embeddings/oleObject102.bin"/><Relationship Id="rId15" Type="http://schemas.openxmlformats.org/officeDocument/2006/relationships/oleObject" Target="../embeddings/oleObject107.bin"/><Relationship Id="rId10" Type="http://schemas.openxmlformats.org/officeDocument/2006/relationships/image" Target="../media/image111.wmf"/><Relationship Id="rId19" Type="http://schemas.openxmlformats.org/officeDocument/2006/relationships/oleObject" Target="../embeddings/oleObject109.bin"/><Relationship Id="rId4" Type="http://schemas.openxmlformats.org/officeDocument/2006/relationships/image" Target="../media/image117.jpeg"/><Relationship Id="rId9" Type="http://schemas.openxmlformats.org/officeDocument/2006/relationships/oleObject" Target="../embeddings/oleObject104.bin"/><Relationship Id="rId14" Type="http://schemas.openxmlformats.org/officeDocument/2006/relationships/image" Target="../media/image113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7.bin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3.bin"/><Relationship Id="rId13" Type="http://schemas.openxmlformats.org/officeDocument/2006/relationships/image" Target="../media/image122.wmf"/><Relationship Id="rId18" Type="http://schemas.openxmlformats.org/officeDocument/2006/relationships/image" Target="../media/image125.jpeg"/><Relationship Id="rId3" Type="http://schemas.openxmlformats.org/officeDocument/2006/relationships/oleObject" Target="../embeddings/oleObject111.bin"/><Relationship Id="rId7" Type="http://schemas.openxmlformats.org/officeDocument/2006/relationships/image" Target="../media/image119.wmf"/><Relationship Id="rId12" Type="http://schemas.openxmlformats.org/officeDocument/2006/relationships/oleObject" Target="../embeddings/oleObject115.bin"/><Relationship Id="rId17" Type="http://schemas.openxmlformats.org/officeDocument/2006/relationships/image" Target="../media/image123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17.bin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112.bin"/><Relationship Id="rId11" Type="http://schemas.openxmlformats.org/officeDocument/2006/relationships/image" Target="../media/image121.wmf"/><Relationship Id="rId5" Type="http://schemas.openxmlformats.org/officeDocument/2006/relationships/image" Target="../media/image124.jpeg"/><Relationship Id="rId15" Type="http://schemas.openxmlformats.org/officeDocument/2006/relationships/image" Target="../media/image107.wmf"/><Relationship Id="rId10" Type="http://schemas.openxmlformats.org/officeDocument/2006/relationships/oleObject" Target="../embeddings/oleObject114.bin"/><Relationship Id="rId4" Type="http://schemas.openxmlformats.org/officeDocument/2006/relationships/image" Target="../media/image118.wmf"/><Relationship Id="rId9" Type="http://schemas.openxmlformats.org/officeDocument/2006/relationships/image" Target="../media/image120.wmf"/><Relationship Id="rId14" Type="http://schemas.openxmlformats.org/officeDocument/2006/relationships/oleObject" Target="../embeddings/oleObject116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7" Type="http://schemas.openxmlformats.org/officeDocument/2006/relationships/image" Target="../media/image11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9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13" Type="http://schemas.openxmlformats.org/officeDocument/2006/relationships/oleObject" Target="../embeddings/oleObject15.bin"/><Relationship Id="rId18" Type="http://schemas.openxmlformats.org/officeDocument/2006/relationships/image" Target="../media/image19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16.wmf"/><Relationship Id="rId17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8.wmf"/><Relationship Id="rId20" Type="http://schemas.openxmlformats.org/officeDocument/2006/relationships/image" Target="../media/image20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11.bin"/><Relationship Id="rId15" Type="http://schemas.openxmlformats.org/officeDocument/2006/relationships/oleObject" Target="../embeddings/oleObject16.bin"/><Relationship Id="rId10" Type="http://schemas.openxmlformats.org/officeDocument/2006/relationships/image" Target="../media/image15.wmf"/><Relationship Id="rId19" Type="http://schemas.openxmlformats.org/officeDocument/2006/relationships/oleObject" Target="../embeddings/oleObject18.bin"/><Relationship Id="rId4" Type="http://schemas.openxmlformats.org/officeDocument/2006/relationships/image" Target="../media/image12.wmf"/><Relationship Id="rId9" Type="http://schemas.openxmlformats.org/officeDocument/2006/relationships/oleObject" Target="../embeddings/oleObject13.bin"/><Relationship Id="rId14" Type="http://schemas.openxmlformats.org/officeDocument/2006/relationships/image" Target="../media/image17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13" Type="http://schemas.openxmlformats.org/officeDocument/2006/relationships/image" Target="../media/image25.wmf"/><Relationship Id="rId3" Type="http://schemas.openxmlformats.org/officeDocument/2006/relationships/image" Target="../media/image27.jpeg"/><Relationship Id="rId7" Type="http://schemas.openxmlformats.org/officeDocument/2006/relationships/image" Target="../media/image22.wmf"/><Relationship Id="rId12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0.bin"/><Relationship Id="rId11" Type="http://schemas.openxmlformats.org/officeDocument/2006/relationships/image" Target="../media/image24.wmf"/><Relationship Id="rId5" Type="http://schemas.openxmlformats.org/officeDocument/2006/relationships/image" Target="../media/image21.wmf"/><Relationship Id="rId15" Type="http://schemas.openxmlformats.org/officeDocument/2006/relationships/image" Target="../media/image26.wmf"/><Relationship Id="rId10" Type="http://schemas.openxmlformats.org/officeDocument/2006/relationships/oleObject" Target="../embeddings/oleObject22.bin"/><Relationship Id="rId4" Type="http://schemas.openxmlformats.org/officeDocument/2006/relationships/oleObject" Target="../embeddings/oleObject19.bin"/><Relationship Id="rId9" Type="http://schemas.openxmlformats.org/officeDocument/2006/relationships/image" Target="../media/image23.wmf"/><Relationship Id="rId14" Type="http://schemas.openxmlformats.org/officeDocument/2006/relationships/oleObject" Target="../embeddings/oleObject24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26.bin"/><Relationship Id="rId10" Type="http://schemas.openxmlformats.org/officeDocument/2006/relationships/image" Target="../media/image31.wmf"/><Relationship Id="rId4" Type="http://schemas.openxmlformats.org/officeDocument/2006/relationships/image" Target="../media/image28.wmf"/><Relationship Id="rId9" Type="http://schemas.openxmlformats.org/officeDocument/2006/relationships/oleObject" Target="../embeddings/oleObject28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13" Type="http://schemas.openxmlformats.org/officeDocument/2006/relationships/oleObject" Target="../embeddings/oleObject34.bin"/><Relationship Id="rId18" Type="http://schemas.openxmlformats.org/officeDocument/2006/relationships/image" Target="../media/image39.wmf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12" Type="http://schemas.openxmlformats.org/officeDocument/2006/relationships/image" Target="../media/image36.wmf"/><Relationship Id="rId17" Type="http://schemas.openxmlformats.org/officeDocument/2006/relationships/oleObject" Target="../embeddings/oleObject36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8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33.wmf"/><Relationship Id="rId11" Type="http://schemas.openxmlformats.org/officeDocument/2006/relationships/oleObject" Target="../embeddings/oleObject33.bin"/><Relationship Id="rId5" Type="http://schemas.openxmlformats.org/officeDocument/2006/relationships/oleObject" Target="../embeddings/oleObject30.bin"/><Relationship Id="rId15" Type="http://schemas.openxmlformats.org/officeDocument/2006/relationships/oleObject" Target="../embeddings/oleObject35.bin"/><Relationship Id="rId10" Type="http://schemas.openxmlformats.org/officeDocument/2006/relationships/image" Target="../media/image35.wmf"/><Relationship Id="rId4" Type="http://schemas.openxmlformats.org/officeDocument/2006/relationships/image" Target="../media/image32.wmf"/><Relationship Id="rId9" Type="http://schemas.openxmlformats.org/officeDocument/2006/relationships/oleObject" Target="../embeddings/oleObject32.bin"/><Relationship Id="rId14" Type="http://schemas.openxmlformats.org/officeDocument/2006/relationships/image" Target="../media/image37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13" Type="http://schemas.openxmlformats.org/officeDocument/2006/relationships/image" Target="../media/image44.wmf"/><Relationship Id="rId18" Type="http://schemas.openxmlformats.org/officeDocument/2006/relationships/image" Target="../media/image46.wmf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39.bin"/><Relationship Id="rId12" Type="http://schemas.openxmlformats.org/officeDocument/2006/relationships/oleObject" Target="../embeddings/oleObject42.bin"/><Relationship Id="rId17" Type="http://schemas.openxmlformats.org/officeDocument/2006/relationships/oleObject" Target="../embeddings/oleObject44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48.jpeg"/><Relationship Id="rId20" Type="http://schemas.openxmlformats.org/officeDocument/2006/relationships/image" Target="../media/image47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41.wmf"/><Relationship Id="rId11" Type="http://schemas.openxmlformats.org/officeDocument/2006/relationships/oleObject" Target="../embeddings/oleObject41.bin"/><Relationship Id="rId5" Type="http://schemas.openxmlformats.org/officeDocument/2006/relationships/oleObject" Target="../embeddings/oleObject38.bin"/><Relationship Id="rId15" Type="http://schemas.openxmlformats.org/officeDocument/2006/relationships/image" Target="../media/image45.wmf"/><Relationship Id="rId10" Type="http://schemas.openxmlformats.org/officeDocument/2006/relationships/image" Target="../media/image43.wmf"/><Relationship Id="rId19" Type="http://schemas.openxmlformats.org/officeDocument/2006/relationships/oleObject" Target="../embeddings/oleObject45.bin"/><Relationship Id="rId4" Type="http://schemas.openxmlformats.org/officeDocument/2006/relationships/image" Target="../media/image40.wmf"/><Relationship Id="rId9" Type="http://schemas.openxmlformats.org/officeDocument/2006/relationships/oleObject" Target="../embeddings/oleObject40.bin"/><Relationship Id="rId14" Type="http://schemas.openxmlformats.org/officeDocument/2006/relationships/oleObject" Target="../embeddings/oleObject43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wmf"/><Relationship Id="rId13" Type="http://schemas.openxmlformats.org/officeDocument/2006/relationships/oleObject" Target="../embeddings/oleObject51.bin"/><Relationship Id="rId3" Type="http://schemas.openxmlformats.org/officeDocument/2006/relationships/oleObject" Target="../embeddings/oleObject46.bin"/><Relationship Id="rId7" Type="http://schemas.openxmlformats.org/officeDocument/2006/relationships/oleObject" Target="../embeddings/oleObject48.bin"/><Relationship Id="rId12" Type="http://schemas.openxmlformats.org/officeDocument/2006/relationships/image" Target="../media/image5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50.wmf"/><Relationship Id="rId11" Type="http://schemas.openxmlformats.org/officeDocument/2006/relationships/oleObject" Target="../embeddings/oleObject50.bin"/><Relationship Id="rId5" Type="http://schemas.openxmlformats.org/officeDocument/2006/relationships/oleObject" Target="../embeddings/oleObject47.bin"/><Relationship Id="rId15" Type="http://schemas.openxmlformats.org/officeDocument/2006/relationships/image" Target="../media/image55.jpeg"/><Relationship Id="rId10" Type="http://schemas.openxmlformats.org/officeDocument/2006/relationships/image" Target="../media/image52.wmf"/><Relationship Id="rId4" Type="http://schemas.openxmlformats.org/officeDocument/2006/relationships/image" Target="../media/image49.wmf"/><Relationship Id="rId9" Type="http://schemas.openxmlformats.org/officeDocument/2006/relationships/oleObject" Target="../embeddings/oleObject49.bin"/><Relationship Id="rId14" Type="http://schemas.openxmlformats.org/officeDocument/2006/relationships/image" Target="../media/image5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27661" y="171244"/>
            <a:ext cx="2704587" cy="461665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Multi-wave Mixing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702518"/>
            <a:ext cx="9058890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In this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lecture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 selection of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phenomena based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on the mixing of two or more waves to produce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new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wave with a different frequency, direction or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polarization are discussed.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includes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interactions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with non-optical normal modes in matter such as molecular vibrations which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under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appropriate conditions can be excited optically via nonlinear optics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nonlinear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optics “degenerate” means that all the beams are at the same frequency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/>
              </a:rPr>
              <a:t>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non-degenerate” identifies interactions between waves of different frequency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Since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interactions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occur usually between coherent waves, the key issue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wavevector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matching.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Because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there is dispersion in refractive index with frequency, collinear wave-vector matched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non-degenerate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interactions are not trivial to achieve, especially in bulk media. Of course,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waves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can be non-collinear to achieve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wavevector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conservation in which case beam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overlap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educes interaction efficiency.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0" y="3934692"/>
            <a:ext cx="9058890" cy="2807791"/>
            <a:chOff x="0" y="3934692"/>
            <a:chExt cx="9058890" cy="2807791"/>
          </a:xfrm>
        </p:grpSpPr>
        <p:pic>
          <p:nvPicPr>
            <p:cNvPr id="8" name="Picture 7"/>
            <p:cNvPicPr/>
            <p:nvPr/>
          </p:nvPicPr>
          <p:blipFill rotWithShape="1"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575" b="12133"/>
            <a:stretch/>
          </p:blipFill>
          <p:spPr bwMode="auto">
            <a:xfrm>
              <a:off x="0" y="5048654"/>
              <a:ext cx="7003915" cy="1363345"/>
            </a:xfrm>
            <a:prstGeom prst="rect">
              <a:avLst/>
            </a:prstGeom>
            <a:noFill/>
          </p:spPr>
        </p:pic>
        <p:sp>
          <p:nvSpPr>
            <p:cNvPr id="6" name="TextBox 5"/>
            <p:cNvSpPr txBox="1"/>
            <p:nvPr/>
          </p:nvSpPr>
          <p:spPr>
            <a:xfrm>
              <a:off x="1828803" y="3934692"/>
              <a:ext cx="5470472" cy="461665"/>
            </a:xfrm>
            <a:prstGeom prst="rect">
              <a:avLst/>
            </a:prstGeom>
            <a:noFill/>
            <a:ln w="5715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Degenerate Four Wave Mixing (D4WM)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20073" y="4479639"/>
              <a:ext cx="4258473" cy="369332"/>
            </a:xfrm>
            <a:prstGeom prst="rect">
              <a:avLst/>
            </a:prstGeom>
            <a:noFill/>
            <a:ln w="3175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Beam Geometry and Nonlinear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Polarization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0" y="6373151"/>
              <a:ext cx="90350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“P1” and “p2” are counter-propagating pump waves, “s” is the input signal, “c” is the conjugate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10" name="Object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34108149"/>
                </p:ext>
              </p:extLst>
            </p:nvPr>
          </p:nvGraphicFramePr>
          <p:xfrm>
            <a:off x="6702357" y="4479639"/>
            <a:ext cx="2332680" cy="4630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52" name="Equation" r:id="rId5" imgW="1346040" imgH="266400" progId="Equation.3">
                    <p:embed/>
                  </p:oleObj>
                </mc:Choice>
                <mc:Fallback>
                  <p:oleObj name="Equation" r:id="rId5" imgW="1346040" imgH="2664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702357" y="4479639"/>
                          <a:ext cx="2332680" cy="46301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3" name="Group 12"/>
            <p:cNvGrpSpPr/>
            <p:nvPr/>
          </p:nvGrpSpPr>
          <p:grpSpPr>
            <a:xfrm>
              <a:off x="7769840" y="5054875"/>
              <a:ext cx="1289050" cy="933040"/>
              <a:chOff x="7745987" y="5064603"/>
              <a:chExt cx="1289050" cy="933040"/>
            </a:xfrm>
          </p:grpSpPr>
          <p:graphicFrame>
            <p:nvGraphicFramePr>
              <p:cNvPr id="11" name="Object 25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045398359"/>
                  </p:ext>
                </p:extLst>
              </p:nvPr>
            </p:nvGraphicFramePr>
            <p:xfrm>
              <a:off x="7806300" y="5064603"/>
              <a:ext cx="1135062" cy="50323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53" name="Equation" r:id="rId7" imgW="571320" imgH="253800" progId="Equation.3">
                      <p:embed/>
                    </p:oleObj>
                  </mc:Choice>
                  <mc:Fallback>
                    <p:oleObj name="Equation" r:id="rId7" imgW="571320" imgH="2538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7806300" y="5064603"/>
                            <a:ext cx="1135062" cy="503237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2" name="Object 23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444669764"/>
                  </p:ext>
                </p:extLst>
              </p:nvPr>
            </p:nvGraphicFramePr>
            <p:xfrm>
              <a:off x="7745987" y="5505518"/>
              <a:ext cx="1289050" cy="49212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54" name="Equation" r:id="rId9" imgW="698400" imgH="266400" progId="Equation.3">
                      <p:embed/>
                    </p:oleObj>
                  </mc:Choice>
                  <mc:Fallback>
                    <p:oleObj name="Equation" r:id="rId9" imgW="698400" imgH="2664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7745987" y="5505518"/>
                            <a:ext cx="1289050" cy="492125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</p:spTree>
    <p:extLst>
      <p:ext uri="{BB962C8B-B14F-4D97-AF65-F5344CB8AC3E}">
        <p14:creationId xmlns:p14="http://schemas.microsoft.com/office/powerpoint/2010/main" val="3261102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29190" y="267112"/>
            <a:ext cx="4092659" cy="461665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Non-degenerate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Wave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Mixing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2731194"/>
              </p:ext>
            </p:extLst>
          </p:nvPr>
        </p:nvGraphicFramePr>
        <p:xfrm>
          <a:off x="557099" y="1516355"/>
          <a:ext cx="7145888" cy="14007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95" name="Equation" r:id="rId3" imgW="4787900" imgH="939800" progId="Equation.3">
                  <p:embed/>
                </p:oleObj>
              </mc:Choice>
              <mc:Fallback>
                <p:oleObj name="Equation" r:id="rId3" imgW="4787900" imgH="9398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099" y="1516355"/>
                        <a:ext cx="7145888" cy="140078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99900" y="870024"/>
            <a:ext cx="9361858" cy="652287"/>
            <a:chOff x="99900" y="870024"/>
            <a:chExt cx="9361858" cy="652287"/>
          </a:xfrm>
        </p:grpSpPr>
        <p:sp>
          <p:nvSpPr>
            <p:cNvPr id="3" name="TextBox 2"/>
            <p:cNvSpPr txBox="1"/>
            <p:nvPr/>
          </p:nvSpPr>
          <p:spPr>
            <a:xfrm>
              <a:off x="99900" y="870024"/>
              <a:ext cx="936185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In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the most general non-degenerate case with frequency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inputs,                            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in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which   </a:t>
              </a:r>
            </a:p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and       are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the pump beams, then for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frequency                              and </a:t>
              </a:r>
              <a:r>
                <a:rPr lang="en-US" dirty="0" err="1" smtClean="0">
                  <a:latin typeface="Times New Roman" pitchFamily="18" charset="0"/>
                  <a:cs typeface="Times New Roman" pitchFamily="18" charset="0"/>
                </a:rPr>
                <a:t>wavevector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conservation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,</a:t>
              </a:r>
              <a:r>
                <a:rPr lang="en-US" dirty="0"/>
                <a:t> </a:t>
              </a:r>
            </a:p>
          </p:txBody>
        </p:sp>
        <p:graphicFrame>
          <p:nvGraphicFramePr>
            <p:cNvPr id="4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8278261"/>
                </p:ext>
              </p:extLst>
            </p:nvPr>
          </p:nvGraphicFramePr>
          <p:xfrm>
            <a:off x="6021175" y="900300"/>
            <a:ext cx="1638299" cy="3469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3196" name="Equation" r:id="rId5" imgW="1079280" imgH="228600" progId="Equation.3">
                    <p:embed/>
                  </p:oleObj>
                </mc:Choice>
                <mc:Fallback>
                  <p:oleObj name="Equation" r:id="rId5" imgW="1079280" imgH="2286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6021175" y="900300"/>
                          <a:ext cx="1638299" cy="346934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50377315"/>
                </p:ext>
              </p:extLst>
            </p:nvPr>
          </p:nvGraphicFramePr>
          <p:xfrm>
            <a:off x="8473665" y="878768"/>
            <a:ext cx="353159" cy="3636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3197" name="Equation" r:id="rId7" imgW="177569" imgH="215619" progId="Equation.3">
                    <p:embed/>
                  </p:oleObj>
                </mc:Choice>
                <mc:Fallback>
                  <p:oleObj name="Equation" r:id="rId7" imgW="177569" imgH="215619" progId="Equation.3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473665" y="878768"/>
                          <a:ext cx="353159" cy="363608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23544633"/>
                </p:ext>
              </p:extLst>
            </p:nvPr>
          </p:nvGraphicFramePr>
          <p:xfrm>
            <a:off x="525294" y="1163743"/>
            <a:ext cx="398834" cy="3585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3198" name="Equation" r:id="rId9" imgW="203040" imgH="215640" progId="Equation.3">
                    <p:embed/>
                  </p:oleObj>
                </mc:Choice>
                <mc:Fallback>
                  <p:oleObj name="Equation" r:id="rId9" imgW="203040" imgH="215640" progId="Equation.3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5294" y="1163743"/>
                          <a:ext cx="398834" cy="35856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71488208"/>
                </p:ext>
              </p:extLst>
            </p:nvPr>
          </p:nvGraphicFramePr>
          <p:xfrm>
            <a:off x="4581728" y="1153188"/>
            <a:ext cx="1678835" cy="3534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3199" name="Equation" r:id="rId11" imgW="1079500" imgH="228600" progId="Equation.3">
                    <p:embed/>
                  </p:oleObj>
                </mc:Choice>
                <mc:Fallback>
                  <p:oleObj name="Equation" r:id="rId11" imgW="1079500" imgH="228600" progId="Equation.3">
                    <p:embed/>
                    <p:pic>
                      <p:nvPicPr>
                        <p:cNvPr id="0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81728" y="1153188"/>
                          <a:ext cx="1678835" cy="353439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5" name="TextBox 14"/>
          <p:cNvSpPr txBox="1"/>
          <p:nvPr/>
        </p:nvSpPr>
        <p:spPr>
          <a:xfrm>
            <a:off x="99900" y="2928345"/>
            <a:ext cx="92000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frequent case is one pump beam from which two photons at a time are used to generate two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signal beams at frequencies above and below the pump frequency which, for efficiency,  requires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9595025"/>
              </p:ext>
            </p:extLst>
          </p:nvPr>
        </p:nvGraphicFramePr>
        <p:xfrm>
          <a:off x="1380516" y="3574676"/>
          <a:ext cx="5847135" cy="3667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00" name="Equation" r:id="rId13" imgW="3644640" imgH="228600" progId="Equation.3">
                  <p:embed/>
                </p:oleObj>
              </mc:Choice>
              <mc:Fallback>
                <p:oleObj name="Equation" r:id="rId13" imgW="3644640" imgH="22860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0516" y="3574676"/>
                        <a:ext cx="5847135" cy="36671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9729770"/>
              </p:ext>
            </p:extLst>
          </p:nvPr>
        </p:nvGraphicFramePr>
        <p:xfrm>
          <a:off x="150643" y="4192934"/>
          <a:ext cx="8947854" cy="6031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01" name="Equation" r:id="rId15" imgW="5816600" imgH="393700" progId="Equation.3">
                  <p:embed/>
                </p:oleObj>
              </mc:Choice>
              <mc:Fallback>
                <p:oleObj name="Equation" r:id="rId15" imgW="5816600" imgH="39370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643" y="4192934"/>
                        <a:ext cx="8947854" cy="60311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73587" y="4837786"/>
            <a:ext cx="4470134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Assuming</a:t>
            </a:r>
          </a:p>
          <a:p>
            <a:pPr marL="342900" indent="-342900">
              <a:buAutoNum type="arabicParenBoth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co-polarized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beams,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arenBoth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Kerr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effect in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non-resonant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regime,</a:t>
            </a:r>
          </a:p>
          <a:p>
            <a:pPr marL="342900" indent="-342900">
              <a:buAutoNum type="arabicParenBoth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cross-NLR due to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pump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beam only,</a:t>
            </a:r>
          </a:p>
          <a:p>
            <a:pPr marL="342900" indent="-342900">
              <a:buAutoNum type="arabicParenBoth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nd a weak signal 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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/>
              </a:rPr>
              <a:t>)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/>
              </a:rPr>
              <a:t> input,</a:t>
            </a: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signal and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idler (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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conjugate)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beam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nonlinear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polarizations are </a:t>
            </a:r>
          </a:p>
        </p:txBody>
      </p:sp>
      <p:sp>
        <p:nvSpPr>
          <p:cNvPr id="23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3054" name="Picture 46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7094" y="4854261"/>
            <a:ext cx="4256948" cy="17378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52400" y="3949425"/>
            <a:ext cx="24801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fields are written as: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031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2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5507288"/>
              </p:ext>
            </p:extLst>
          </p:nvPr>
        </p:nvGraphicFramePr>
        <p:xfrm>
          <a:off x="192493" y="1187448"/>
          <a:ext cx="8089900" cy="1433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260" name="Equation" r:id="rId3" imgW="5155920" imgH="914400" progId="Equation.3">
                  <p:embed/>
                </p:oleObj>
              </mc:Choice>
              <mc:Fallback>
                <p:oleObj name="Equation" r:id="rId3" imgW="5155920" imgH="9144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493" y="1187448"/>
                        <a:ext cx="8089900" cy="14335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2629036"/>
              </p:ext>
            </p:extLst>
          </p:nvPr>
        </p:nvGraphicFramePr>
        <p:xfrm>
          <a:off x="98121" y="2529460"/>
          <a:ext cx="8113893" cy="6150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261" name="Equation" r:id="rId5" imgW="5130720" imgH="393480" progId="Equation.3">
                  <p:embed/>
                </p:oleObj>
              </mc:Choice>
              <mc:Fallback>
                <p:oleObj name="Equation" r:id="rId5" imgW="5130720" imgH="39348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121" y="2529460"/>
                        <a:ext cx="8113893" cy="61503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8731404"/>
              </p:ext>
            </p:extLst>
          </p:nvPr>
        </p:nvGraphicFramePr>
        <p:xfrm>
          <a:off x="161317" y="53198"/>
          <a:ext cx="8218488" cy="1289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262" name="Equation" r:id="rId7" imgW="5384520" imgH="838080" progId="Equation.3">
                  <p:embed/>
                </p:oleObj>
              </mc:Choice>
              <mc:Fallback>
                <p:oleObj name="Equation" r:id="rId7" imgW="5384520" imgH="83808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317" y="53198"/>
                        <a:ext cx="8218488" cy="1289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2036805"/>
              </p:ext>
            </p:extLst>
          </p:nvPr>
        </p:nvGraphicFramePr>
        <p:xfrm>
          <a:off x="82920" y="3123216"/>
          <a:ext cx="7145338" cy="41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263" name="Equation" r:id="rId9" imgW="4457520" imgH="266400" progId="Equation.3">
                  <p:embed/>
                </p:oleObj>
              </mc:Choice>
              <mc:Fallback>
                <p:oleObj name="Equation" r:id="rId9" imgW="4457520" imgH="2664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920" y="3123216"/>
                        <a:ext cx="7145338" cy="4175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3369534"/>
              </p:ext>
            </p:extLst>
          </p:nvPr>
        </p:nvGraphicFramePr>
        <p:xfrm>
          <a:off x="183619" y="3608957"/>
          <a:ext cx="8551110" cy="6746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264" name="Equation" r:id="rId11" imgW="5626080" imgH="444240" progId="Equation.3">
                  <p:embed/>
                </p:oleObj>
              </mc:Choice>
              <mc:Fallback>
                <p:oleObj name="Equation" r:id="rId11" imgW="5626080" imgH="44424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619" y="3608957"/>
                        <a:ext cx="8551110" cy="67464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7462225"/>
              </p:ext>
            </p:extLst>
          </p:nvPr>
        </p:nvGraphicFramePr>
        <p:xfrm>
          <a:off x="254000" y="4805363"/>
          <a:ext cx="7218363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265" name="Equation" r:id="rId13" imgW="4572000" imgH="393480" progId="Equation.3">
                  <p:embed/>
                </p:oleObj>
              </mc:Choice>
              <mc:Fallback>
                <p:oleObj name="Equation" r:id="rId13" imgW="4572000" imgH="393480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000" y="4805363"/>
                        <a:ext cx="7218363" cy="6223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6218533"/>
              </p:ext>
            </p:extLst>
          </p:nvPr>
        </p:nvGraphicFramePr>
        <p:xfrm>
          <a:off x="183619" y="4339775"/>
          <a:ext cx="5255212" cy="4544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266" name="Equation" r:id="rId15" imgW="3225600" imgH="279360" progId="Equation.3">
                  <p:embed/>
                </p:oleObj>
              </mc:Choice>
              <mc:Fallback>
                <p:oleObj name="Equation" r:id="rId15" imgW="3225600" imgH="2793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83619" y="4339775"/>
                        <a:ext cx="5255212" cy="4544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5" name="Group 24"/>
          <p:cNvGrpSpPr/>
          <p:nvPr/>
        </p:nvGrpSpPr>
        <p:grpSpPr>
          <a:xfrm>
            <a:off x="228516" y="5402263"/>
            <a:ext cx="8122736" cy="672098"/>
            <a:chOff x="-59573" y="324429"/>
            <a:chExt cx="8122736" cy="672098"/>
          </a:xfrm>
        </p:grpSpPr>
        <p:sp>
          <p:nvSpPr>
            <p:cNvPr id="26" name="TextBox 25"/>
            <p:cNvSpPr txBox="1"/>
            <p:nvPr/>
          </p:nvSpPr>
          <p:spPr>
            <a:xfrm>
              <a:off x="-59573" y="350196"/>
              <a:ext cx="812273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The signal and idler grow exponentially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for                                          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when </a:t>
              </a:r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g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is real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!!</a:t>
              </a:r>
            </a:p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For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imaginary </a:t>
              </a:r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g,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the 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solutions are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oscillatory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27" name="Object 2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76236420"/>
                </p:ext>
              </p:extLst>
            </p:nvPr>
          </p:nvGraphicFramePr>
          <p:xfrm>
            <a:off x="4098174" y="324429"/>
            <a:ext cx="2360612" cy="4127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4267" name="Equation" r:id="rId17" imgW="1485720" imgH="266400" progId="Equation.3">
                    <p:embed/>
                  </p:oleObj>
                </mc:Choice>
                <mc:Fallback>
                  <p:oleObj name="Equation" r:id="rId17" imgW="1485720" imgH="2664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98174" y="324429"/>
                          <a:ext cx="2360612" cy="41275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788944"/>
              </p:ext>
            </p:extLst>
          </p:nvPr>
        </p:nvGraphicFramePr>
        <p:xfrm>
          <a:off x="296686" y="6232626"/>
          <a:ext cx="4949825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268" name="Equation" r:id="rId19" imgW="3288960" imgH="228600" progId="Equation.3">
                  <p:embed/>
                </p:oleObj>
              </mc:Choice>
              <mc:Fallback>
                <p:oleObj name="Equation" r:id="rId19" imgW="3288960" imgH="228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686" y="6232626"/>
                        <a:ext cx="4949825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06479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3220067"/>
              </p:ext>
            </p:extLst>
          </p:nvPr>
        </p:nvGraphicFramePr>
        <p:xfrm>
          <a:off x="175206" y="-348"/>
          <a:ext cx="6750271" cy="1595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98" name="Equation" r:id="rId3" imgW="4305300" imgH="1016000" progId="Equation.3">
                  <p:embed/>
                </p:oleObj>
              </mc:Choice>
              <mc:Fallback>
                <p:oleObj name="Equation" r:id="rId3" imgW="4305300" imgH="10160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06" y="-348"/>
                        <a:ext cx="6750271" cy="15953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92577" y="1543619"/>
            <a:ext cx="8953798" cy="1200329"/>
            <a:chOff x="92577" y="2107843"/>
            <a:chExt cx="8953798" cy="1200329"/>
          </a:xfrm>
        </p:grpSpPr>
        <p:sp>
          <p:nvSpPr>
            <p:cNvPr id="11" name="TextBox 10"/>
            <p:cNvSpPr txBox="1"/>
            <p:nvPr/>
          </p:nvSpPr>
          <p:spPr>
            <a:xfrm>
              <a:off x="92577" y="2107843"/>
              <a:ext cx="8953798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A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number of simplifications can be made which give insights into the conditions for gain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.</a:t>
              </a:r>
            </a:p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Expanding </a:t>
              </a:r>
              <a:r>
                <a:rPr lang="en-US" dirty="0" err="1">
                  <a:latin typeface="Times New Roman" pitchFamily="18" charset="0"/>
                  <a:cs typeface="Times New Roman" pitchFamily="18" charset="0"/>
                </a:rPr>
                <a:t>Δ</a:t>
              </a:r>
              <a:r>
                <a:rPr lang="en-US" i="1" dirty="0" err="1"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around                                                                                for small</a:t>
              </a:r>
            </a:p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                                   . The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sign of </a:t>
              </a:r>
              <a:r>
                <a:rPr lang="en-US" dirty="0" err="1">
                  <a:latin typeface="Times New Roman" pitchFamily="18" charset="0"/>
                  <a:cs typeface="Times New Roman" pitchFamily="18" charset="0"/>
                </a:rPr>
                <a:t>Δ</a:t>
              </a:r>
              <a:r>
                <a:rPr lang="en-US" i="1" dirty="0" err="1"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 is negative in the normal dispersion region and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positive</a:t>
              </a:r>
            </a:p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in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the anomalous dispersion region.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The condition for gain can now be written as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15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46659175"/>
                </p:ext>
              </p:extLst>
            </p:nvPr>
          </p:nvGraphicFramePr>
          <p:xfrm>
            <a:off x="2226808" y="2344366"/>
            <a:ext cx="4478863" cy="4000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5199" name="Equation" r:id="rId5" imgW="2920680" imgH="266400" progId="Equation.3">
                    <p:embed/>
                  </p:oleObj>
                </mc:Choice>
                <mc:Fallback>
                  <p:oleObj name="Equation" r:id="rId5" imgW="2920680" imgH="266400" progId="Equation.3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26808" y="2344366"/>
                          <a:ext cx="4478863" cy="40008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" name="Object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63802713"/>
                </p:ext>
              </p:extLst>
            </p:nvPr>
          </p:nvGraphicFramePr>
          <p:xfrm>
            <a:off x="131489" y="2686078"/>
            <a:ext cx="2171700" cy="342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5200" name="Equation" r:id="rId7" imgW="1447560" imgH="228600" progId="Equation.3">
                    <p:embed/>
                  </p:oleObj>
                </mc:Choice>
                <mc:Fallback>
                  <p:oleObj name="Equation" r:id="rId7" imgW="1447560" imgH="2286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131489" y="2686078"/>
                          <a:ext cx="2171700" cy="3429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6103333"/>
              </p:ext>
            </p:extLst>
          </p:nvPr>
        </p:nvGraphicFramePr>
        <p:xfrm>
          <a:off x="359924" y="4493840"/>
          <a:ext cx="7101193" cy="5732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201" name="Equation" r:id="rId9" imgW="4876800" imgH="393700" progId="Equation.3">
                  <p:embed/>
                </p:oleObj>
              </mc:Choice>
              <mc:Fallback>
                <p:oleObj name="Equation" r:id="rId9" imgW="4876800" imgH="3937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924" y="4493840"/>
                        <a:ext cx="7101193" cy="57327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126640"/>
              </p:ext>
            </p:extLst>
          </p:nvPr>
        </p:nvGraphicFramePr>
        <p:xfrm>
          <a:off x="807394" y="2743948"/>
          <a:ext cx="6196521" cy="137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202" name="Equation" r:id="rId11" imgW="4140200" imgH="914400" progId="Equation.3">
                  <p:embed/>
                </p:oleObj>
              </mc:Choice>
              <mc:Fallback>
                <p:oleObj name="Equation" r:id="rId11" imgW="4140200" imgH="91440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7394" y="2743948"/>
                        <a:ext cx="6196521" cy="13759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165371" y="4124508"/>
            <a:ext cx="8340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After some tedious manipulations valid for small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l-GR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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/>
              </a:rPr>
              <a:t>the condition for gain becomes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65371" y="5136584"/>
            <a:ext cx="87257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Gain occurs for both signs of the GVD and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nonlinearity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provided that the intensity exceeds the threshold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value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4820203"/>
              </p:ext>
            </p:extLst>
          </p:nvPr>
        </p:nvGraphicFramePr>
        <p:xfrm>
          <a:off x="2948920" y="5586063"/>
          <a:ext cx="4571198" cy="620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203" name="Equation" r:id="rId13" imgW="2895600" imgH="393700" progId="Equation.3">
                  <p:embed/>
                </p:oleObj>
              </mc:Choice>
              <mc:Fallback>
                <p:oleObj name="Equation" r:id="rId13" imgW="2895600" imgH="39370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8920" y="5586063"/>
                        <a:ext cx="4571198" cy="6201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165371" y="6144055"/>
            <a:ext cx="86613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This means that 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cross-phase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nonlinear refraction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due to the pump beam must exceed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index detuning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from the resonance for gain to occur. </a:t>
            </a:r>
          </a:p>
        </p:txBody>
      </p:sp>
    </p:spTree>
    <p:extLst>
      <p:ext uri="{BB962C8B-B14F-4D97-AF65-F5344CB8AC3E}">
        <p14:creationId xmlns:p14="http://schemas.microsoft.com/office/powerpoint/2010/main" val="3817337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93006" y="233463"/>
            <a:ext cx="4346126" cy="461665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Nonlinear Raman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Spectroscopy</a:t>
            </a:r>
            <a:endParaRPr lang="en-US" b="1" dirty="0"/>
          </a:p>
        </p:txBody>
      </p:sp>
      <p:pic>
        <p:nvPicPr>
          <p:cNvPr id="460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570" y="1871443"/>
            <a:ext cx="7594149" cy="2266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107005" y="754024"/>
            <a:ext cx="903699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Usually refers to the nonlinear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optical excitation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u="sng" dirty="0">
                <a:latin typeface="Times New Roman" pitchFamily="18" charset="0"/>
                <a:cs typeface="Times New Roman" pitchFamily="18" charset="0"/>
              </a:rPr>
              <a:t>vibrational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or rotational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modes. A minimum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two unique input beams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are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mixed together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produce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normal mode at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sum or difference frequency.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Although any Raman-active mode will work, vibrational modes typically are very active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modulating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polarizability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39" name="Text Box 28"/>
          <p:cNvSpPr txBox="1">
            <a:spLocks noChangeArrowheads="1"/>
          </p:cNvSpPr>
          <p:nvPr/>
        </p:nvSpPr>
        <p:spPr bwMode="auto">
          <a:xfrm>
            <a:off x="107005" y="3953306"/>
            <a:ext cx="785984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Note: Must include dissipative loss of the normal modes in Manley-Rowe relations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79363" y="5313062"/>
            <a:ext cx="1830389" cy="1066800"/>
            <a:chOff x="279363" y="5313062"/>
            <a:chExt cx="1830389" cy="1066800"/>
          </a:xfrm>
        </p:grpSpPr>
        <p:sp>
          <p:nvSpPr>
            <p:cNvPr id="48" name="Line 19"/>
            <p:cNvSpPr>
              <a:spLocks noChangeShapeType="1"/>
            </p:cNvSpPr>
            <p:nvPr/>
          </p:nvSpPr>
          <p:spPr bwMode="auto">
            <a:xfrm>
              <a:off x="279363" y="5313062"/>
              <a:ext cx="181133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9" name="Line 20"/>
            <p:cNvSpPr>
              <a:spLocks noChangeShapeType="1"/>
            </p:cNvSpPr>
            <p:nvPr/>
          </p:nvSpPr>
          <p:spPr bwMode="auto">
            <a:xfrm>
              <a:off x="298413" y="6379862"/>
              <a:ext cx="181133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0" name="Line 21"/>
            <p:cNvSpPr>
              <a:spLocks noChangeShapeType="1"/>
            </p:cNvSpPr>
            <p:nvPr/>
          </p:nvSpPr>
          <p:spPr bwMode="auto">
            <a:xfrm flipV="1">
              <a:off x="1209639" y="5795662"/>
              <a:ext cx="0" cy="5476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" name="Line 22"/>
            <p:cNvSpPr>
              <a:spLocks noChangeShapeType="1"/>
            </p:cNvSpPr>
            <p:nvPr/>
          </p:nvSpPr>
          <p:spPr bwMode="auto">
            <a:xfrm flipV="1">
              <a:off x="1212814" y="5314650"/>
              <a:ext cx="0" cy="4968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52" name="Object 2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86824095"/>
                </p:ext>
              </p:extLst>
            </p:nvPr>
          </p:nvGraphicFramePr>
          <p:xfrm>
            <a:off x="1177889" y="5351162"/>
            <a:ext cx="422311" cy="44656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6143" name="Equation" r:id="rId4" imgW="215640" imgH="228600" progId="Equation.3">
                    <p:embed/>
                  </p:oleObj>
                </mc:Choice>
                <mc:Fallback>
                  <p:oleObj name="Equation" r:id="rId4" imgW="21564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77889" y="5351162"/>
                          <a:ext cx="422311" cy="446566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3" name="Object 2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94928143"/>
                </p:ext>
              </p:extLst>
            </p:nvPr>
          </p:nvGraphicFramePr>
          <p:xfrm>
            <a:off x="1212814" y="5835350"/>
            <a:ext cx="441174" cy="46703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6144" name="Equation" r:id="rId6" imgW="215640" imgH="228600" progId="Equation.3">
                    <p:embed/>
                  </p:oleObj>
                </mc:Choice>
                <mc:Fallback>
                  <p:oleObj name="Equation" r:id="rId6" imgW="21564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12814" y="5835350"/>
                          <a:ext cx="441174" cy="467030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" name="Group 4"/>
          <p:cNvGrpSpPr/>
          <p:nvPr/>
        </p:nvGrpSpPr>
        <p:grpSpPr>
          <a:xfrm>
            <a:off x="1376189" y="4551764"/>
            <a:ext cx="7669356" cy="1242311"/>
            <a:chOff x="1376189" y="4551764"/>
            <a:chExt cx="7669356" cy="1242311"/>
          </a:xfrm>
        </p:grpSpPr>
        <p:sp>
          <p:nvSpPr>
            <p:cNvPr id="45" name="Text Box 18"/>
            <p:cNvSpPr txBox="1">
              <a:spLocks noChangeArrowheads="1"/>
            </p:cNvSpPr>
            <p:nvPr/>
          </p:nvSpPr>
          <p:spPr bwMode="auto">
            <a:xfrm>
              <a:off x="1376189" y="4551764"/>
              <a:ext cx="6379760" cy="461665"/>
            </a:xfrm>
            <a:prstGeom prst="rect">
              <a:avLst/>
            </a:prstGeom>
            <a:noFill/>
            <a:ln w="317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Degenerate Two </a:t>
              </a:r>
              <a:r>
                <a:rPr lang="en-US" sz="2400" b="1" dirty="0">
                  <a:latin typeface="Times New Roman" pitchFamily="18" charset="0"/>
                  <a:cs typeface="Times New Roman" pitchFamily="18" charset="0"/>
                </a:rPr>
                <a:t>Photon Vibrational Resonance</a:t>
              </a:r>
            </a:p>
          </p:txBody>
        </p:sp>
        <p:sp>
          <p:nvSpPr>
            <p:cNvPr id="54" name="Text Box 25"/>
            <p:cNvSpPr txBox="1">
              <a:spLocks noChangeArrowheads="1"/>
            </p:cNvSpPr>
            <p:nvPr/>
          </p:nvSpPr>
          <p:spPr bwMode="auto">
            <a:xfrm>
              <a:off x="2346290" y="5147962"/>
              <a:ext cx="6699255" cy="646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 dirty="0" smtClean="0">
                  <a:latin typeface="Times New Roman" pitchFamily="18" charset="0"/>
                  <a:cs typeface="Times New Roman" pitchFamily="18" charset="0"/>
                </a:rPr>
                <a:t>Optical coupling between two </a:t>
              </a:r>
              <a:r>
                <a:rPr lang="en-US" sz="1800" dirty="0">
                  <a:latin typeface="Times New Roman" pitchFamily="18" charset="0"/>
                  <a:cs typeface="Times New Roman" pitchFamily="18" charset="0"/>
                </a:rPr>
                <a:t>vibrational levels (inside the </a:t>
              </a:r>
              <a:r>
                <a:rPr lang="en-US" sz="1800" dirty="0" smtClean="0">
                  <a:latin typeface="Times New Roman" pitchFamily="18" charset="0"/>
                  <a:cs typeface="Times New Roman" pitchFamily="18" charset="0"/>
                </a:rPr>
                <a:t>vibrational</a:t>
              </a:r>
            </a:p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en-US" sz="1800" dirty="0" smtClean="0">
                  <a:latin typeface="Times New Roman" pitchFamily="18" charset="0"/>
                  <a:cs typeface="Times New Roman" pitchFamily="18" charset="0"/>
                </a:rPr>
                <a:t>anifold of </a:t>
              </a:r>
              <a:r>
                <a:rPr lang="en-US" sz="1800" dirty="0">
                  <a:latin typeface="Times New Roman" pitchFamily="18" charset="0"/>
                  <a:cs typeface="Times New Roman" pitchFamily="18" charset="0"/>
                </a:rPr>
                <a:t>the electronic ground state)</a:t>
              </a:r>
            </a:p>
          </p:txBody>
        </p:sp>
      </p:grpSp>
      <p:graphicFrame>
        <p:nvGraphicFramePr>
          <p:cNvPr id="44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4337037"/>
              </p:ext>
            </p:extLst>
          </p:nvPr>
        </p:nvGraphicFramePr>
        <p:xfrm>
          <a:off x="2883674" y="5671837"/>
          <a:ext cx="5083175" cy="795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45" name="Equation" r:id="rId7" imgW="3086100" imgH="482600" progId="Equation.3">
                  <p:embed/>
                </p:oleObj>
              </mc:Choice>
              <mc:Fallback>
                <p:oleObj name="Equation" r:id="rId7" imgW="3086100" imgH="482600" progId="Equation.3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3674" y="5671837"/>
                        <a:ext cx="5083175" cy="795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" name="TextBox 54"/>
          <p:cNvSpPr txBox="1"/>
          <p:nvPr/>
        </p:nvSpPr>
        <p:spPr>
          <a:xfrm>
            <a:off x="5439406" y="6498942"/>
            <a:ext cx="2223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Vibrational amplitude</a:t>
            </a:r>
            <a:endParaRPr lang="en-US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Oval 55"/>
          <p:cNvSpPr/>
          <p:nvPr/>
        </p:nvSpPr>
        <p:spPr>
          <a:xfrm>
            <a:off x="6273622" y="5910257"/>
            <a:ext cx="373758" cy="391997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952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55" grpId="0"/>
      <p:bldP spid="5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roup 99"/>
          <p:cNvGrpSpPr/>
          <p:nvPr/>
        </p:nvGrpSpPr>
        <p:grpSpPr>
          <a:xfrm>
            <a:off x="89728" y="81265"/>
            <a:ext cx="4835209" cy="2618148"/>
            <a:chOff x="0" y="2784384"/>
            <a:chExt cx="4835209" cy="2618148"/>
          </a:xfrm>
        </p:grpSpPr>
        <p:sp>
          <p:nvSpPr>
            <p:cNvPr id="1054" name="Text Box 3"/>
            <p:cNvSpPr txBox="1">
              <a:spLocks noChangeArrowheads="1"/>
            </p:cNvSpPr>
            <p:nvPr/>
          </p:nvSpPr>
          <p:spPr bwMode="auto">
            <a:xfrm>
              <a:off x="0" y="2784384"/>
              <a:ext cx="4628190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 u="sng" dirty="0">
                  <a:latin typeface="Times New Roman" pitchFamily="18" charset="0"/>
                  <a:cs typeface="Times New Roman" pitchFamily="18" charset="0"/>
                </a:rPr>
                <a:t>e.g.</a:t>
              </a:r>
              <a:r>
                <a:rPr lang="en-US" sz="1800" dirty="0">
                  <a:latin typeface="Times New Roman" pitchFamily="18" charset="0"/>
                  <a:cs typeface="Times New Roman" pitchFamily="18" charset="0"/>
                </a:rPr>
                <a:t> the symmetric breathing mode in a </a:t>
              </a:r>
              <a:r>
                <a:rPr lang="en-US" sz="1800" dirty="0" smtClean="0">
                  <a:latin typeface="Times New Roman" pitchFamily="18" charset="0"/>
                  <a:cs typeface="Times New Roman" pitchFamily="18" charset="0"/>
                </a:rPr>
                <a:t>methane</a:t>
              </a:r>
            </a:p>
            <a:p>
              <a:r>
                <a:rPr lang="en-US" sz="1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800" dirty="0">
                  <a:latin typeface="Times New Roman" pitchFamily="18" charset="0"/>
                  <a:cs typeface="Times New Roman" pitchFamily="18" charset="0"/>
                </a:rPr>
                <a:t>molecule (CH</a:t>
              </a:r>
              <a:r>
                <a:rPr lang="en-US" sz="2400" baseline="-25000" dirty="0">
                  <a:latin typeface="Times New Roman" pitchFamily="18" charset="0"/>
                  <a:cs typeface="Times New Roman" pitchFamily="18" charset="0"/>
                </a:rPr>
                <a:t>4</a:t>
              </a:r>
              <a:r>
                <a:rPr lang="en-US" sz="1800" dirty="0">
                  <a:latin typeface="Times New Roman" pitchFamily="18" charset="0"/>
                  <a:cs typeface="Times New Roman" pitchFamily="18" charset="0"/>
                </a:rPr>
                <a:t>)</a:t>
              </a:r>
            </a:p>
          </p:txBody>
        </p:sp>
        <p:grpSp>
          <p:nvGrpSpPr>
            <p:cNvPr id="1055" name="Group 4"/>
            <p:cNvGrpSpPr>
              <a:grpSpLocks/>
            </p:cNvGrpSpPr>
            <p:nvPr/>
          </p:nvGrpSpPr>
          <p:grpSpPr bwMode="auto">
            <a:xfrm>
              <a:off x="2560320" y="3213464"/>
              <a:ext cx="2274889" cy="2082800"/>
              <a:chOff x="298" y="398"/>
              <a:chExt cx="1433" cy="1312"/>
            </a:xfrm>
          </p:grpSpPr>
          <p:sp>
            <p:nvSpPr>
              <p:cNvPr id="1070" name="Line 5"/>
              <p:cNvSpPr>
                <a:spLocks noChangeShapeType="1"/>
              </p:cNvSpPr>
              <p:nvPr/>
            </p:nvSpPr>
            <p:spPr bwMode="auto">
              <a:xfrm>
                <a:off x="901" y="586"/>
                <a:ext cx="0" cy="61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71" name="Line 6"/>
              <p:cNvSpPr>
                <a:spLocks noChangeShapeType="1"/>
              </p:cNvSpPr>
              <p:nvPr/>
            </p:nvSpPr>
            <p:spPr bwMode="auto">
              <a:xfrm flipH="1">
                <a:off x="505" y="1175"/>
                <a:ext cx="409" cy="9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72" name="Line 7"/>
              <p:cNvSpPr>
                <a:spLocks noChangeShapeType="1"/>
              </p:cNvSpPr>
              <p:nvPr/>
            </p:nvSpPr>
            <p:spPr bwMode="auto">
              <a:xfrm>
                <a:off x="895" y="1165"/>
                <a:ext cx="168" cy="35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73" name="Line 8"/>
              <p:cNvSpPr>
                <a:spLocks noChangeShapeType="1"/>
              </p:cNvSpPr>
              <p:nvPr/>
            </p:nvSpPr>
            <p:spPr bwMode="auto">
              <a:xfrm rot="-5400000">
                <a:off x="1220" y="874"/>
                <a:ext cx="0" cy="61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74" name="Line 9"/>
              <p:cNvSpPr>
                <a:spLocks noChangeShapeType="1"/>
              </p:cNvSpPr>
              <p:nvPr/>
            </p:nvSpPr>
            <p:spPr bwMode="auto">
              <a:xfrm>
                <a:off x="906" y="765"/>
                <a:ext cx="0" cy="261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arrow" w="med" len="med"/>
                <a:tailEnd type="arrow" w="med" len="med"/>
              </a:ln>
            </p:spPr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75" name="Line 10"/>
              <p:cNvSpPr>
                <a:spLocks noChangeShapeType="1"/>
              </p:cNvSpPr>
              <p:nvPr/>
            </p:nvSpPr>
            <p:spPr bwMode="auto">
              <a:xfrm>
                <a:off x="926" y="1248"/>
                <a:ext cx="136" cy="24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arrow" w="med" len="med"/>
                <a:tailEnd type="arrow" w="med" len="med"/>
              </a:ln>
            </p:spPr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76" name="Line 11"/>
              <p:cNvSpPr>
                <a:spLocks noChangeShapeType="1"/>
              </p:cNvSpPr>
              <p:nvPr/>
            </p:nvSpPr>
            <p:spPr bwMode="auto">
              <a:xfrm rot="-5400000">
                <a:off x="1226" y="1050"/>
                <a:ext cx="0" cy="261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arrow" w="med" len="med"/>
                <a:tailEnd type="arrow" w="med" len="med"/>
              </a:ln>
            </p:spPr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77" name="Line 12"/>
              <p:cNvSpPr>
                <a:spLocks noChangeShapeType="1"/>
              </p:cNvSpPr>
              <p:nvPr/>
            </p:nvSpPr>
            <p:spPr bwMode="auto">
              <a:xfrm flipH="1">
                <a:off x="551" y="1197"/>
                <a:ext cx="241" cy="51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arrow" w="med" len="med"/>
                <a:tailEnd type="arrow" w="med" len="med"/>
              </a:ln>
            </p:spPr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78" name="Text Box 13"/>
              <p:cNvSpPr txBox="1">
                <a:spLocks noChangeArrowheads="1"/>
              </p:cNvSpPr>
              <p:nvPr/>
            </p:nvSpPr>
            <p:spPr bwMode="auto">
              <a:xfrm>
                <a:off x="875" y="1004"/>
                <a:ext cx="22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800" b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C</a:t>
                </a:r>
              </a:p>
            </p:txBody>
          </p:sp>
          <p:sp>
            <p:nvSpPr>
              <p:cNvPr id="1079" name="Oval 14"/>
              <p:cNvSpPr>
                <a:spLocks noChangeArrowheads="1"/>
              </p:cNvSpPr>
              <p:nvPr/>
            </p:nvSpPr>
            <p:spPr bwMode="auto">
              <a:xfrm>
                <a:off x="859" y="1120"/>
                <a:ext cx="83" cy="12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80" name="Text Box 15"/>
              <p:cNvSpPr txBox="1">
                <a:spLocks noChangeArrowheads="1"/>
              </p:cNvSpPr>
              <p:nvPr/>
            </p:nvSpPr>
            <p:spPr bwMode="auto">
              <a:xfrm>
                <a:off x="298" y="1172"/>
                <a:ext cx="266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800" b="1">
                    <a:solidFill>
                      <a:schemeClr val="accent2"/>
                    </a:solidFill>
                    <a:latin typeface="Times New Roman" pitchFamily="18" charset="0"/>
                    <a:cs typeface="Times New Roman" pitchFamily="18" charset="0"/>
                  </a:rPr>
                  <a:t>H </a:t>
                </a:r>
              </a:p>
            </p:txBody>
          </p:sp>
          <p:sp>
            <p:nvSpPr>
              <p:cNvPr id="1081" name="Text Box 16"/>
              <p:cNvSpPr txBox="1">
                <a:spLocks noChangeArrowheads="1"/>
              </p:cNvSpPr>
              <p:nvPr/>
            </p:nvSpPr>
            <p:spPr bwMode="auto">
              <a:xfrm>
                <a:off x="792" y="398"/>
                <a:ext cx="266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800" b="1">
                    <a:solidFill>
                      <a:schemeClr val="accent2"/>
                    </a:solidFill>
                    <a:latin typeface="Times New Roman" pitchFamily="18" charset="0"/>
                    <a:cs typeface="Times New Roman" pitchFamily="18" charset="0"/>
                  </a:rPr>
                  <a:t>H </a:t>
                </a:r>
              </a:p>
            </p:txBody>
          </p:sp>
          <p:sp>
            <p:nvSpPr>
              <p:cNvPr id="1082" name="Text Box 17"/>
              <p:cNvSpPr txBox="1">
                <a:spLocks noChangeArrowheads="1"/>
              </p:cNvSpPr>
              <p:nvPr/>
            </p:nvSpPr>
            <p:spPr bwMode="auto">
              <a:xfrm>
                <a:off x="979" y="1477"/>
                <a:ext cx="266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800" b="1">
                    <a:solidFill>
                      <a:schemeClr val="accent2"/>
                    </a:solidFill>
                    <a:latin typeface="Times New Roman" pitchFamily="18" charset="0"/>
                    <a:cs typeface="Times New Roman" pitchFamily="18" charset="0"/>
                  </a:rPr>
                  <a:t>H </a:t>
                </a:r>
              </a:p>
            </p:txBody>
          </p:sp>
          <p:sp>
            <p:nvSpPr>
              <p:cNvPr id="1083" name="Text Box 18"/>
              <p:cNvSpPr txBox="1">
                <a:spLocks noChangeArrowheads="1"/>
              </p:cNvSpPr>
              <p:nvPr/>
            </p:nvSpPr>
            <p:spPr bwMode="auto">
              <a:xfrm>
                <a:off x="1465" y="1072"/>
                <a:ext cx="266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800" b="1">
                    <a:solidFill>
                      <a:schemeClr val="accent2"/>
                    </a:solidFill>
                    <a:latin typeface="Times New Roman" pitchFamily="18" charset="0"/>
                    <a:cs typeface="Times New Roman" pitchFamily="18" charset="0"/>
                  </a:rPr>
                  <a:t>H </a:t>
                </a:r>
              </a:p>
            </p:txBody>
          </p:sp>
        </p:grpSp>
        <p:grpSp>
          <p:nvGrpSpPr>
            <p:cNvPr id="47" name="Group 46"/>
            <p:cNvGrpSpPr/>
            <p:nvPr/>
          </p:nvGrpSpPr>
          <p:grpSpPr>
            <a:xfrm>
              <a:off x="0" y="3334019"/>
              <a:ext cx="2287676" cy="2068513"/>
              <a:chOff x="2750908" y="1283606"/>
              <a:chExt cx="2287676" cy="2068513"/>
            </a:xfrm>
          </p:grpSpPr>
          <p:grpSp>
            <p:nvGrpSpPr>
              <p:cNvPr id="1056" name="Group 19"/>
              <p:cNvGrpSpPr>
                <a:grpSpLocks/>
              </p:cNvGrpSpPr>
              <p:nvPr/>
            </p:nvGrpSpPr>
            <p:grpSpPr bwMode="auto">
              <a:xfrm>
                <a:off x="2750908" y="1283606"/>
                <a:ext cx="1841501" cy="2068513"/>
                <a:chOff x="1847" y="308"/>
                <a:chExt cx="1160" cy="1303"/>
              </a:xfrm>
            </p:grpSpPr>
            <p:grpSp>
              <p:nvGrpSpPr>
                <p:cNvPr id="1059" name="Group 20"/>
                <p:cNvGrpSpPr>
                  <a:grpSpLocks/>
                </p:cNvGrpSpPr>
                <p:nvPr/>
              </p:nvGrpSpPr>
              <p:grpSpPr bwMode="auto">
                <a:xfrm>
                  <a:off x="2022" y="482"/>
                  <a:ext cx="985" cy="942"/>
                  <a:chOff x="2880" y="346"/>
                  <a:chExt cx="985" cy="942"/>
                </a:xfrm>
              </p:grpSpPr>
              <p:sp>
                <p:nvSpPr>
                  <p:cNvPr id="1064" name="Line 2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80" y="942"/>
                    <a:ext cx="985" cy="105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prstDash val="dash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065" name="Line 2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80" y="367"/>
                    <a:ext cx="398" cy="67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066" name="Line 23"/>
                  <p:cNvSpPr>
                    <a:spLocks noChangeShapeType="1"/>
                  </p:cNvSpPr>
                  <p:nvPr/>
                </p:nvSpPr>
                <p:spPr bwMode="auto">
                  <a:xfrm>
                    <a:off x="3279" y="346"/>
                    <a:ext cx="157" cy="932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067" name="Line 24"/>
                  <p:cNvSpPr>
                    <a:spLocks noChangeShapeType="1"/>
                  </p:cNvSpPr>
                  <p:nvPr/>
                </p:nvSpPr>
                <p:spPr bwMode="auto">
                  <a:xfrm>
                    <a:off x="3299" y="367"/>
                    <a:ext cx="555" cy="576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068" name="Line 25"/>
                  <p:cNvSpPr>
                    <a:spLocks noChangeShapeType="1"/>
                  </p:cNvSpPr>
                  <p:nvPr/>
                </p:nvSpPr>
                <p:spPr bwMode="auto">
                  <a:xfrm>
                    <a:off x="2880" y="1047"/>
                    <a:ext cx="566" cy="241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069" name="Line 2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446" y="953"/>
                    <a:ext cx="418" cy="325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sp>
              <p:nvSpPr>
                <p:cNvPr id="1060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2322" y="954"/>
                  <a:ext cx="220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800" b="1">
                      <a:solidFill>
                        <a:srgbClr val="FF0000"/>
                      </a:solidFill>
                      <a:latin typeface="Times New Roman" pitchFamily="18" charset="0"/>
                      <a:cs typeface="Times New Roman" pitchFamily="18" charset="0"/>
                    </a:rPr>
                    <a:t>C</a:t>
                  </a:r>
                </a:p>
              </p:txBody>
            </p:sp>
            <p:sp>
              <p:nvSpPr>
                <p:cNvPr id="1061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1847" y="1071"/>
                  <a:ext cx="266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800" b="1">
                      <a:solidFill>
                        <a:schemeClr val="accent2"/>
                      </a:solidFill>
                      <a:latin typeface="Times New Roman" pitchFamily="18" charset="0"/>
                      <a:cs typeface="Times New Roman" pitchFamily="18" charset="0"/>
                    </a:rPr>
                    <a:t>H </a:t>
                  </a:r>
                </a:p>
              </p:txBody>
            </p:sp>
            <p:sp>
              <p:nvSpPr>
                <p:cNvPr id="1062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2333" y="308"/>
                  <a:ext cx="266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800" b="1">
                      <a:solidFill>
                        <a:schemeClr val="accent2"/>
                      </a:solidFill>
                      <a:latin typeface="Times New Roman" pitchFamily="18" charset="0"/>
                      <a:cs typeface="Times New Roman" pitchFamily="18" charset="0"/>
                    </a:rPr>
                    <a:t>H </a:t>
                  </a:r>
                </a:p>
              </p:txBody>
            </p:sp>
            <p:sp>
              <p:nvSpPr>
                <p:cNvPr id="1063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2440" y="1378"/>
                  <a:ext cx="266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800" b="1">
                      <a:solidFill>
                        <a:schemeClr val="accent2"/>
                      </a:solidFill>
                      <a:latin typeface="Times New Roman" pitchFamily="18" charset="0"/>
                      <a:cs typeface="Times New Roman" pitchFamily="18" charset="0"/>
                    </a:rPr>
                    <a:t>H </a:t>
                  </a:r>
                </a:p>
              </p:txBody>
            </p:sp>
          </p:grpSp>
          <p:sp>
            <p:nvSpPr>
              <p:cNvPr id="1057" name="Text Box 31"/>
              <p:cNvSpPr txBox="1">
                <a:spLocks noChangeArrowheads="1"/>
              </p:cNvSpPr>
              <p:nvPr/>
            </p:nvSpPr>
            <p:spPr bwMode="auto">
              <a:xfrm>
                <a:off x="4616674" y="2362200"/>
                <a:ext cx="42191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800" b="1" dirty="0">
                    <a:solidFill>
                      <a:schemeClr val="accent2"/>
                    </a:solidFill>
                    <a:latin typeface="Times New Roman" pitchFamily="18" charset="0"/>
                    <a:cs typeface="Times New Roman" pitchFamily="18" charset="0"/>
                  </a:rPr>
                  <a:t>H </a:t>
                </a:r>
              </a:p>
            </p:txBody>
          </p:sp>
        </p:grpSp>
      </p:grp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9112027"/>
              </p:ext>
            </p:extLst>
          </p:nvPr>
        </p:nvGraphicFramePr>
        <p:xfrm>
          <a:off x="4852745" y="1936363"/>
          <a:ext cx="3967163" cy="70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40" name="Equation" r:id="rId4" imgW="2235200" imgH="393700" progId="Equation.3">
                  <p:embed/>
                </p:oleObj>
              </mc:Choice>
              <mc:Fallback>
                <p:oleObj name="Equation" r:id="rId4" imgW="2235200" imgH="3937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2745" y="1936363"/>
                        <a:ext cx="3967163" cy="700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4" name="Object 5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9952138"/>
              </p:ext>
            </p:extLst>
          </p:nvPr>
        </p:nvGraphicFramePr>
        <p:xfrm>
          <a:off x="1238250" y="2698750"/>
          <a:ext cx="6731000" cy="64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41" name="Equation" r:id="rId6" imgW="4368600" imgH="419040" progId="Equation.3">
                  <p:embed/>
                </p:oleObj>
              </mc:Choice>
              <mc:Fallback>
                <p:oleObj name="Equation" r:id="rId6" imgW="436860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8250" y="2698750"/>
                        <a:ext cx="6731000" cy="6492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8835" name="Picture 16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2662" y="233989"/>
            <a:ext cx="4317246" cy="169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8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4141770"/>
              </p:ext>
            </p:extLst>
          </p:nvPr>
        </p:nvGraphicFramePr>
        <p:xfrm>
          <a:off x="2166449" y="3446463"/>
          <a:ext cx="5058383" cy="6799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42" name="Equation" r:id="rId9" imgW="3111480" imgH="419040" progId="Equation.3">
                  <p:embed/>
                </p:oleObj>
              </mc:Choice>
              <mc:Fallback>
                <p:oleObj name="Equation" r:id="rId9" imgW="311148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6449" y="3446463"/>
                        <a:ext cx="5058383" cy="67995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" name="Text Box 6"/>
          <p:cNvSpPr txBox="1">
            <a:spLocks noChangeArrowheads="1"/>
          </p:cNvSpPr>
          <p:nvPr/>
        </p:nvSpPr>
        <p:spPr bwMode="auto">
          <a:xfrm>
            <a:off x="129362" y="3572591"/>
            <a:ext cx="199926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classical mechanics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6719442"/>
              </p:ext>
            </p:extLst>
          </p:nvPr>
        </p:nvGraphicFramePr>
        <p:xfrm>
          <a:off x="793415" y="4162993"/>
          <a:ext cx="7372350" cy="7293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43" name="Equation" r:id="rId11" imgW="4863960" imgH="482400" progId="Equation.3">
                  <p:embed/>
                </p:oleObj>
              </mc:Choice>
              <mc:Fallback>
                <p:oleObj name="Equation" r:id="rId11" imgW="486396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3415" y="4162993"/>
                        <a:ext cx="7372350" cy="729346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" name="TextBox 12"/>
          <p:cNvSpPr txBox="1">
            <a:spLocks noChangeArrowheads="1"/>
          </p:cNvSpPr>
          <p:nvPr/>
        </p:nvSpPr>
        <p:spPr bwMode="auto">
          <a:xfrm flipH="1">
            <a:off x="66771" y="5307916"/>
            <a:ext cx="890298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Note: The molecular vibrations are not only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driven</a:t>
            </a: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in time due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to the field mixing, but also into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a</a:t>
            </a: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spatial pattern for the first term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6" name="Group 65"/>
          <p:cNvGrpSpPr/>
          <p:nvPr/>
        </p:nvGrpSpPr>
        <p:grpSpPr>
          <a:xfrm>
            <a:off x="5027186" y="5254437"/>
            <a:ext cx="3726527" cy="1030288"/>
            <a:chOff x="4661487" y="2389682"/>
            <a:chExt cx="3726527" cy="1030288"/>
          </a:xfrm>
        </p:grpSpPr>
        <p:sp>
          <p:nvSpPr>
            <p:cNvPr id="67" name="Freeform 73"/>
            <p:cNvSpPr>
              <a:spLocks/>
            </p:cNvSpPr>
            <p:nvPr/>
          </p:nvSpPr>
          <p:spPr bwMode="auto">
            <a:xfrm>
              <a:off x="4996894" y="2678607"/>
              <a:ext cx="3338512" cy="639763"/>
            </a:xfrm>
            <a:custGeom>
              <a:avLst/>
              <a:gdLst>
                <a:gd name="T0" fmla="*/ 2147483647 w 2649"/>
                <a:gd name="T1" fmla="*/ 2147483647 h 2410"/>
                <a:gd name="T2" fmla="*/ 2147483647 w 2649"/>
                <a:gd name="T3" fmla="*/ 2147483647 h 2410"/>
                <a:gd name="T4" fmla="*/ 2147483647 w 2649"/>
                <a:gd name="T5" fmla="*/ 2147483647 h 2410"/>
                <a:gd name="T6" fmla="*/ 2147483647 w 2649"/>
                <a:gd name="T7" fmla="*/ 2147483647 h 2410"/>
                <a:gd name="T8" fmla="*/ 2147483647 w 2649"/>
                <a:gd name="T9" fmla="*/ 2147483647 h 2410"/>
                <a:gd name="T10" fmla="*/ 2147483647 w 2649"/>
                <a:gd name="T11" fmla="*/ 2147483647 h 2410"/>
                <a:gd name="T12" fmla="*/ 2147483647 w 2649"/>
                <a:gd name="T13" fmla="*/ 0 h 2410"/>
                <a:gd name="T14" fmla="*/ 2147483647 w 2649"/>
                <a:gd name="T15" fmla="*/ 2147483647 h 2410"/>
                <a:gd name="T16" fmla="*/ 2147483647 w 2649"/>
                <a:gd name="T17" fmla="*/ 2147483647 h 2410"/>
                <a:gd name="T18" fmla="*/ 2147483647 w 2649"/>
                <a:gd name="T19" fmla="*/ 2147483647 h 2410"/>
                <a:gd name="T20" fmla="*/ 2147483647 w 2649"/>
                <a:gd name="T21" fmla="*/ 2147483647 h 2410"/>
                <a:gd name="T22" fmla="*/ 2147483647 w 2649"/>
                <a:gd name="T23" fmla="*/ 2147483647 h 2410"/>
                <a:gd name="T24" fmla="*/ 2147483647 w 2649"/>
                <a:gd name="T25" fmla="*/ 2147483647 h 2410"/>
                <a:gd name="T26" fmla="*/ 2147483647 w 2649"/>
                <a:gd name="T27" fmla="*/ 2147483647 h 2410"/>
                <a:gd name="T28" fmla="*/ 2147483647 w 2649"/>
                <a:gd name="T29" fmla="*/ 2147483647 h 2410"/>
                <a:gd name="T30" fmla="*/ 2147483647 w 2649"/>
                <a:gd name="T31" fmla="*/ 2147483647 h 2410"/>
                <a:gd name="T32" fmla="*/ 2147483647 w 2649"/>
                <a:gd name="T33" fmla="*/ 2147483647 h 2410"/>
                <a:gd name="T34" fmla="*/ 2147483647 w 2649"/>
                <a:gd name="T35" fmla="*/ 2147483647 h 2410"/>
                <a:gd name="T36" fmla="*/ 2147483647 w 2649"/>
                <a:gd name="T37" fmla="*/ 2147483647 h 2410"/>
                <a:gd name="T38" fmla="*/ 2147483647 w 2649"/>
                <a:gd name="T39" fmla="*/ 2147483647 h 2410"/>
                <a:gd name="T40" fmla="*/ 2147483647 w 2649"/>
                <a:gd name="T41" fmla="*/ 2147483647 h 2410"/>
                <a:gd name="T42" fmla="*/ 2147483647 w 2649"/>
                <a:gd name="T43" fmla="*/ 2147483647 h 2410"/>
                <a:gd name="T44" fmla="*/ 2147483647 w 2649"/>
                <a:gd name="T45" fmla="*/ 2147483647 h 2410"/>
                <a:gd name="T46" fmla="*/ 2147483647 w 2649"/>
                <a:gd name="T47" fmla="*/ 2147483647 h 2410"/>
                <a:gd name="T48" fmla="*/ 2147483647 w 2649"/>
                <a:gd name="T49" fmla="*/ 2147483647 h 2410"/>
                <a:gd name="T50" fmla="*/ 2147483647 w 2649"/>
                <a:gd name="T51" fmla="*/ 2147483647 h 2410"/>
                <a:gd name="T52" fmla="*/ 2147483647 w 2649"/>
                <a:gd name="T53" fmla="*/ 2147483647 h 2410"/>
                <a:gd name="T54" fmla="*/ 2147483647 w 2649"/>
                <a:gd name="T55" fmla="*/ 2147483647 h 2410"/>
                <a:gd name="T56" fmla="*/ 2147483647 w 2649"/>
                <a:gd name="T57" fmla="*/ 2147483647 h 2410"/>
                <a:gd name="T58" fmla="*/ 2147483647 w 2649"/>
                <a:gd name="T59" fmla="*/ 2147483647 h 2410"/>
                <a:gd name="T60" fmla="*/ 2147483647 w 2649"/>
                <a:gd name="T61" fmla="*/ 2147483647 h 2410"/>
                <a:gd name="T62" fmla="*/ 2147483647 w 2649"/>
                <a:gd name="T63" fmla="*/ 0 h 2410"/>
                <a:gd name="T64" fmla="*/ 2147483647 w 2649"/>
                <a:gd name="T65" fmla="*/ 2147483647 h 2410"/>
                <a:gd name="T66" fmla="*/ 2147483647 w 2649"/>
                <a:gd name="T67" fmla="*/ 2147483647 h 2410"/>
                <a:gd name="T68" fmla="*/ 2147483647 w 2649"/>
                <a:gd name="T69" fmla="*/ 2147483647 h 2410"/>
                <a:gd name="T70" fmla="*/ 2147483647 w 2649"/>
                <a:gd name="T71" fmla="*/ 2147483647 h 2410"/>
                <a:gd name="T72" fmla="*/ 2147483647 w 2649"/>
                <a:gd name="T73" fmla="*/ 2147483647 h 2410"/>
                <a:gd name="T74" fmla="*/ 2147483647 w 2649"/>
                <a:gd name="T75" fmla="*/ 2147483647 h 2410"/>
                <a:gd name="T76" fmla="*/ 2147483647 w 2649"/>
                <a:gd name="T77" fmla="*/ 2147483647 h 2410"/>
                <a:gd name="T78" fmla="*/ 2147483647 w 2649"/>
                <a:gd name="T79" fmla="*/ 2147483647 h 2410"/>
                <a:gd name="T80" fmla="*/ 2147483647 w 2649"/>
                <a:gd name="T81" fmla="*/ 2147483647 h 2410"/>
                <a:gd name="T82" fmla="*/ 2147483647 w 2649"/>
                <a:gd name="T83" fmla="*/ 2147483647 h 2410"/>
                <a:gd name="T84" fmla="*/ 2147483647 w 2649"/>
                <a:gd name="T85" fmla="*/ 2147483647 h 2410"/>
                <a:gd name="T86" fmla="*/ 2147483647 w 2649"/>
                <a:gd name="T87" fmla="*/ 2147483647 h 2410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2649"/>
                <a:gd name="T133" fmla="*/ 0 h 2410"/>
                <a:gd name="T134" fmla="*/ 2649 w 2649"/>
                <a:gd name="T135" fmla="*/ 2410 h 2410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2649" h="2410">
                  <a:moveTo>
                    <a:pt x="0" y="1198"/>
                  </a:moveTo>
                  <a:lnTo>
                    <a:pt x="12" y="1130"/>
                  </a:lnTo>
                  <a:lnTo>
                    <a:pt x="43" y="979"/>
                  </a:lnTo>
                  <a:lnTo>
                    <a:pt x="72" y="833"/>
                  </a:lnTo>
                  <a:lnTo>
                    <a:pt x="103" y="691"/>
                  </a:lnTo>
                  <a:lnTo>
                    <a:pt x="134" y="558"/>
                  </a:lnTo>
                  <a:lnTo>
                    <a:pt x="163" y="437"/>
                  </a:lnTo>
                  <a:lnTo>
                    <a:pt x="195" y="326"/>
                  </a:lnTo>
                  <a:lnTo>
                    <a:pt x="224" y="230"/>
                  </a:lnTo>
                  <a:lnTo>
                    <a:pt x="255" y="149"/>
                  </a:lnTo>
                  <a:lnTo>
                    <a:pt x="284" y="83"/>
                  </a:lnTo>
                  <a:lnTo>
                    <a:pt x="315" y="36"/>
                  </a:lnTo>
                  <a:lnTo>
                    <a:pt x="346" y="9"/>
                  </a:lnTo>
                  <a:lnTo>
                    <a:pt x="375" y="0"/>
                  </a:lnTo>
                  <a:lnTo>
                    <a:pt x="406" y="9"/>
                  </a:lnTo>
                  <a:lnTo>
                    <a:pt x="435" y="36"/>
                  </a:lnTo>
                  <a:lnTo>
                    <a:pt x="466" y="83"/>
                  </a:lnTo>
                  <a:lnTo>
                    <a:pt x="497" y="149"/>
                  </a:lnTo>
                  <a:lnTo>
                    <a:pt x="526" y="230"/>
                  </a:lnTo>
                  <a:lnTo>
                    <a:pt x="557" y="326"/>
                  </a:lnTo>
                  <a:lnTo>
                    <a:pt x="587" y="437"/>
                  </a:lnTo>
                  <a:lnTo>
                    <a:pt x="618" y="558"/>
                  </a:lnTo>
                  <a:lnTo>
                    <a:pt x="649" y="691"/>
                  </a:lnTo>
                  <a:lnTo>
                    <a:pt x="678" y="833"/>
                  </a:lnTo>
                  <a:lnTo>
                    <a:pt x="709" y="979"/>
                  </a:lnTo>
                  <a:lnTo>
                    <a:pt x="738" y="1130"/>
                  </a:lnTo>
                  <a:lnTo>
                    <a:pt x="769" y="1280"/>
                  </a:lnTo>
                  <a:lnTo>
                    <a:pt x="800" y="1431"/>
                  </a:lnTo>
                  <a:lnTo>
                    <a:pt x="829" y="1577"/>
                  </a:lnTo>
                  <a:lnTo>
                    <a:pt x="860" y="1719"/>
                  </a:lnTo>
                  <a:lnTo>
                    <a:pt x="889" y="1852"/>
                  </a:lnTo>
                  <a:lnTo>
                    <a:pt x="920" y="1973"/>
                  </a:lnTo>
                  <a:lnTo>
                    <a:pt x="950" y="2084"/>
                  </a:lnTo>
                  <a:lnTo>
                    <a:pt x="981" y="2180"/>
                  </a:lnTo>
                  <a:lnTo>
                    <a:pt x="1012" y="2261"/>
                  </a:lnTo>
                  <a:lnTo>
                    <a:pt x="1041" y="2327"/>
                  </a:lnTo>
                  <a:lnTo>
                    <a:pt x="1072" y="2374"/>
                  </a:lnTo>
                  <a:lnTo>
                    <a:pt x="1101" y="2401"/>
                  </a:lnTo>
                  <a:lnTo>
                    <a:pt x="1132" y="2410"/>
                  </a:lnTo>
                  <a:lnTo>
                    <a:pt x="1163" y="2401"/>
                  </a:lnTo>
                  <a:lnTo>
                    <a:pt x="1192" y="2374"/>
                  </a:lnTo>
                  <a:lnTo>
                    <a:pt x="1223" y="2327"/>
                  </a:lnTo>
                  <a:lnTo>
                    <a:pt x="1252" y="2261"/>
                  </a:lnTo>
                  <a:lnTo>
                    <a:pt x="1283" y="2180"/>
                  </a:lnTo>
                  <a:lnTo>
                    <a:pt x="1314" y="2084"/>
                  </a:lnTo>
                  <a:lnTo>
                    <a:pt x="1344" y="1973"/>
                  </a:lnTo>
                  <a:lnTo>
                    <a:pt x="1375" y="1852"/>
                  </a:lnTo>
                  <a:lnTo>
                    <a:pt x="1404" y="1719"/>
                  </a:lnTo>
                  <a:lnTo>
                    <a:pt x="1435" y="1577"/>
                  </a:lnTo>
                  <a:lnTo>
                    <a:pt x="1464" y="1431"/>
                  </a:lnTo>
                  <a:lnTo>
                    <a:pt x="1495" y="1280"/>
                  </a:lnTo>
                  <a:lnTo>
                    <a:pt x="1526" y="1130"/>
                  </a:lnTo>
                  <a:lnTo>
                    <a:pt x="1555" y="979"/>
                  </a:lnTo>
                  <a:lnTo>
                    <a:pt x="1586" y="833"/>
                  </a:lnTo>
                  <a:lnTo>
                    <a:pt x="1615" y="691"/>
                  </a:lnTo>
                  <a:lnTo>
                    <a:pt x="1646" y="558"/>
                  </a:lnTo>
                  <a:lnTo>
                    <a:pt x="1677" y="437"/>
                  </a:lnTo>
                  <a:lnTo>
                    <a:pt x="1707" y="326"/>
                  </a:lnTo>
                  <a:lnTo>
                    <a:pt x="1738" y="230"/>
                  </a:lnTo>
                  <a:lnTo>
                    <a:pt x="1767" y="149"/>
                  </a:lnTo>
                  <a:lnTo>
                    <a:pt x="1798" y="83"/>
                  </a:lnTo>
                  <a:lnTo>
                    <a:pt x="1829" y="36"/>
                  </a:lnTo>
                  <a:lnTo>
                    <a:pt x="1858" y="9"/>
                  </a:lnTo>
                  <a:lnTo>
                    <a:pt x="1889" y="0"/>
                  </a:lnTo>
                  <a:lnTo>
                    <a:pt x="1918" y="9"/>
                  </a:lnTo>
                  <a:lnTo>
                    <a:pt x="1949" y="36"/>
                  </a:lnTo>
                  <a:lnTo>
                    <a:pt x="1980" y="83"/>
                  </a:lnTo>
                  <a:lnTo>
                    <a:pt x="2009" y="149"/>
                  </a:lnTo>
                  <a:lnTo>
                    <a:pt x="2040" y="230"/>
                  </a:lnTo>
                  <a:lnTo>
                    <a:pt x="2070" y="326"/>
                  </a:lnTo>
                  <a:lnTo>
                    <a:pt x="2101" y="437"/>
                  </a:lnTo>
                  <a:lnTo>
                    <a:pt x="2130" y="558"/>
                  </a:lnTo>
                  <a:lnTo>
                    <a:pt x="2161" y="691"/>
                  </a:lnTo>
                  <a:lnTo>
                    <a:pt x="2192" y="833"/>
                  </a:lnTo>
                  <a:lnTo>
                    <a:pt x="2221" y="979"/>
                  </a:lnTo>
                  <a:lnTo>
                    <a:pt x="2252" y="1130"/>
                  </a:lnTo>
                  <a:lnTo>
                    <a:pt x="2281" y="1280"/>
                  </a:lnTo>
                  <a:lnTo>
                    <a:pt x="2312" y="1431"/>
                  </a:lnTo>
                  <a:lnTo>
                    <a:pt x="2343" y="1577"/>
                  </a:lnTo>
                  <a:lnTo>
                    <a:pt x="2372" y="1719"/>
                  </a:lnTo>
                  <a:lnTo>
                    <a:pt x="2403" y="1852"/>
                  </a:lnTo>
                  <a:lnTo>
                    <a:pt x="2432" y="1973"/>
                  </a:lnTo>
                  <a:lnTo>
                    <a:pt x="2464" y="2084"/>
                  </a:lnTo>
                  <a:lnTo>
                    <a:pt x="2495" y="2180"/>
                  </a:lnTo>
                  <a:lnTo>
                    <a:pt x="2524" y="2261"/>
                  </a:lnTo>
                  <a:lnTo>
                    <a:pt x="2555" y="2327"/>
                  </a:lnTo>
                  <a:lnTo>
                    <a:pt x="2584" y="2374"/>
                  </a:lnTo>
                  <a:lnTo>
                    <a:pt x="2615" y="2401"/>
                  </a:lnTo>
                  <a:lnTo>
                    <a:pt x="2649" y="2408"/>
                  </a:lnTo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70" name="Straight Connector 69"/>
            <p:cNvCxnSpPr/>
            <p:nvPr/>
          </p:nvCxnSpPr>
          <p:spPr>
            <a:xfrm>
              <a:off x="5008006" y="2984995"/>
              <a:ext cx="3063098" cy="204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5400000">
              <a:off x="4492862" y="2923876"/>
              <a:ext cx="99218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TextBox 22"/>
            <p:cNvSpPr txBox="1">
              <a:spLocks noChangeArrowheads="1"/>
            </p:cNvSpPr>
            <p:nvPr/>
          </p:nvSpPr>
          <p:spPr bwMode="auto">
            <a:xfrm>
              <a:off x="4661487" y="2505570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b="1" i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q</a:t>
              </a:r>
            </a:p>
          </p:txBody>
        </p:sp>
        <p:sp>
          <p:nvSpPr>
            <p:cNvPr id="76" name="TextBox 23"/>
            <p:cNvSpPr txBox="1">
              <a:spLocks noChangeArrowheads="1"/>
            </p:cNvSpPr>
            <p:nvPr/>
          </p:nvSpPr>
          <p:spPr bwMode="auto">
            <a:xfrm>
              <a:off x="8089534" y="2741282"/>
              <a:ext cx="29848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z</a:t>
              </a:r>
            </a:p>
          </p:txBody>
        </p:sp>
        <p:cxnSp>
          <p:nvCxnSpPr>
            <p:cNvPr id="85" name="Straight Arrow Connector 84"/>
            <p:cNvCxnSpPr/>
            <p:nvPr/>
          </p:nvCxnSpPr>
          <p:spPr>
            <a:xfrm rot="16200000" flipH="1">
              <a:off x="6224825" y="3144538"/>
              <a:ext cx="333375" cy="14287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Arrow Connector 85"/>
            <p:cNvCxnSpPr/>
            <p:nvPr/>
          </p:nvCxnSpPr>
          <p:spPr>
            <a:xfrm rot="16200000" flipV="1">
              <a:off x="7225744" y="2810371"/>
              <a:ext cx="282575" cy="635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Arrow Connector 86"/>
            <p:cNvCxnSpPr/>
            <p:nvPr/>
          </p:nvCxnSpPr>
          <p:spPr>
            <a:xfrm rot="16200000" flipV="1">
              <a:off x="5301694" y="2802432"/>
              <a:ext cx="284162" cy="7938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Arrow Connector 87"/>
            <p:cNvCxnSpPr/>
            <p:nvPr/>
          </p:nvCxnSpPr>
          <p:spPr>
            <a:xfrm>
              <a:off x="5425519" y="2562720"/>
              <a:ext cx="1974850" cy="1587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TextBox 32"/>
            <p:cNvSpPr txBox="1">
              <a:spLocks noChangeArrowheads="1"/>
            </p:cNvSpPr>
            <p:nvPr/>
          </p:nvSpPr>
          <p:spPr bwMode="auto">
            <a:xfrm>
              <a:off x="6093856" y="2389682"/>
              <a:ext cx="644525" cy="522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/</a:t>
              </a:r>
              <a:r>
                <a:rPr lang="en-US" i="1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k</a:t>
              </a:r>
              <a:r>
                <a:rPr lang="en-US" sz="2800" i="1" baseline="-2500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a</a:t>
              </a:r>
              <a:endParaRPr lang="en-US" i="1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4631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  <p:bldP spid="6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5" name="Text Box 3"/>
          <p:cNvSpPr txBox="1">
            <a:spLocks noChangeArrowheads="1"/>
          </p:cNvSpPr>
          <p:nvPr/>
        </p:nvSpPr>
        <p:spPr bwMode="auto">
          <a:xfrm>
            <a:off x="260228" y="1976534"/>
            <a:ext cx="750878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Real part gives 2 photon absorption; Imaginary part gives index change</a:t>
            </a:r>
          </a:p>
        </p:txBody>
      </p:sp>
      <p:graphicFrame>
        <p:nvGraphicFramePr>
          <p:cNvPr id="409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6160465"/>
              </p:ext>
            </p:extLst>
          </p:nvPr>
        </p:nvGraphicFramePr>
        <p:xfrm>
          <a:off x="4514850" y="5042203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54" name="Equation" r:id="rId4" imgW="114120" imgH="215640" progId="Equation.3">
                  <p:embed/>
                </p:oleObj>
              </mc:Choice>
              <mc:Fallback>
                <p:oleObj name="Equation" r:id="rId4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5042203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083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2660649"/>
              </p:ext>
            </p:extLst>
          </p:nvPr>
        </p:nvGraphicFramePr>
        <p:xfrm>
          <a:off x="287337" y="2649538"/>
          <a:ext cx="8569325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55" name="Equation" r:id="rId6" imgW="5574960" imgH="520560" progId="Equation.3">
                  <p:embed/>
                </p:oleObj>
              </mc:Choice>
              <mc:Fallback>
                <p:oleObj name="Equation" r:id="rId6" imgW="5574960" imgH="520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337" y="2649538"/>
                        <a:ext cx="8569325" cy="7969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084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5123189"/>
              </p:ext>
            </p:extLst>
          </p:nvPr>
        </p:nvGraphicFramePr>
        <p:xfrm>
          <a:off x="147067" y="3411172"/>
          <a:ext cx="8756650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56" name="Equation" r:id="rId8" imgW="5587920" imgH="520560" progId="Equation.3">
                  <p:embed/>
                </p:oleObj>
              </mc:Choice>
              <mc:Fallback>
                <p:oleObj name="Equation" r:id="rId8" imgW="5587920" imgH="520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067" y="3411172"/>
                        <a:ext cx="8756650" cy="815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6375963"/>
              </p:ext>
            </p:extLst>
          </p:nvPr>
        </p:nvGraphicFramePr>
        <p:xfrm>
          <a:off x="181992" y="4239905"/>
          <a:ext cx="8721725" cy="71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57" name="Equation" r:id="rId10" imgW="6298920" imgH="520560" progId="Equation.3">
                  <p:embed/>
                </p:oleObj>
              </mc:Choice>
              <mc:Fallback>
                <p:oleObj name="Equation" r:id="rId10" imgW="6298920" imgH="52056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992" y="4239905"/>
                        <a:ext cx="8721725" cy="719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1156102"/>
              </p:ext>
            </p:extLst>
          </p:nvPr>
        </p:nvGraphicFramePr>
        <p:xfrm>
          <a:off x="1612900" y="5000928"/>
          <a:ext cx="6196013" cy="1352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58" name="Equation" r:id="rId12" imgW="4292280" imgH="939600" progId="Equation.3">
                  <p:embed/>
                </p:oleObj>
              </mc:Choice>
              <mc:Fallback>
                <p:oleObj name="Equation" r:id="rId12" imgW="4292280" imgH="939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2900" y="5000928"/>
                        <a:ext cx="6196013" cy="1352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7561845"/>
              </p:ext>
            </p:extLst>
          </p:nvPr>
        </p:nvGraphicFramePr>
        <p:xfrm>
          <a:off x="1648311" y="6451542"/>
          <a:ext cx="6366888" cy="4064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59" name="Equation" r:id="rId14" imgW="3974760" imgH="253800" progId="Equation.3">
                  <p:embed/>
                </p:oleObj>
              </mc:Choice>
              <mc:Fallback>
                <p:oleObj name="Equation" r:id="rId14" imgW="3974760" imgH="2538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8311" y="6451542"/>
                        <a:ext cx="6366888" cy="40645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232569" y="46134"/>
            <a:ext cx="8678862" cy="1204481"/>
            <a:chOff x="145028" y="3051175"/>
            <a:chExt cx="8678862" cy="1204481"/>
          </a:xfrm>
        </p:grpSpPr>
        <p:graphicFrame>
          <p:nvGraphicFramePr>
            <p:cNvPr id="10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82990007"/>
                </p:ext>
              </p:extLst>
            </p:nvPr>
          </p:nvGraphicFramePr>
          <p:xfrm>
            <a:off x="145028" y="3051175"/>
            <a:ext cx="8678862" cy="1155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960" name="Equation" r:id="rId16" imgW="5574960" imgH="761760" progId="Equation.3">
                    <p:embed/>
                  </p:oleObj>
                </mc:Choice>
                <mc:Fallback>
                  <p:oleObj name="Equation" r:id="rId16" imgW="5574960" imgH="76176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5028" y="3051175"/>
                          <a:ext cx="8678862" cy="1155700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1" name="Group 10"/>
            <p:cNvGrpSpPr/>
            <p:nvPr/>
          </p:nvGrpSpPr>
          <p:grpSpPr>
            <a:xfrm>
              <a:off x="6820688" y="3719873"/>
              <a:ext cx="1995488" cy="535783"/>
              <a:chOff x="6978480" y="5431941"/>
              <a:chExt cx="1995488" cy="535783"/>
            </a:xfrm>
          </p:grpSpPr>
          <p:sp>
            <p:nvSpPr>
              <p:cNvPr id="13" name="AutoShape 10"/>
              <p:cNvSpPr>
                <a:spLocks/>
              </p:cNvSpPr>
              <p:nvPr/>
            </p:nvSpPr>
            <p:spPr bwMode="auto">
              <a:xfrm rot="16200000">
                <a:off x="7852398" y="4558023"/>
                <a:ext cx="247651" cy="1995488"/>
              </a:xfrm>
              <a:prstGeom prst="leftBrace">
                <a:avLst>
                  <a:gd name="adj1" fmla="val 101886"/>
                  <a:gd name="adj2" fmla="val 50000"/>
                </a:avLst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" name="Text Box 11"/>
              <p:cNvSpPr txBox="1">
                <a:spLocks noChangeArrowheads="1"/>
              </p:cNvSpPr>
              <p:nvPr/>
            </p:nvSpPr>
            <p:spPr bwMode="auto">
              <a:xfrm>
                <a:off x="7525373" y="5510523"/>
                <a:ext cx="981075" cy="4572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800" i="1" dirty="0">
                    <a:latin typeface="Times New Roman" pitchFamily="18" charset="0"/>
                    <a:cs typeface="Times New Roman" pitchFamily="18" charset="0"/>
                  </a:rPr>
                  <a:t>D</a:t>
                </a:r>
                <a:r>
                  <a:rPr lang="en-US" sz="1800" dirty="0">
                    <a:latin typeface="Times New Roman" pitchFamily="18" charset="0"/>
                    <a:cs typeface="Times New Roman" pitchFamily="18" charset="0"/>
                  </a:rPr>
                  <a:t>(2</a:t>
                </a:r>
                <a:r>
                  <a:rPr lang="en-US" sz="2400" i="1" dirty="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</a:t>
                </a:r>
                <a:r>
                  <a:rPr lang="en-US" sz="2800" i="1" baseline="-25000" dirty="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a</a:t>
                </a:r>
                <a:r>
                  <a:rPr lang="en-US" dirty="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)</a:t>
                </a:r>
                <a:endParaRPr lang="en-US" sz="1800" dirty="0">
                  <a:latin typeface="Times New Roman" pitchFamily="18" charset="0"/>
                  <a:cs typeface="Times New Roman" pitchFamily="18" charset="0"/>
                  <a:sym typeface="Symbol" pitchFamily="18" charset="2"/>
                </a:endParaRPr>
              </a:p>
            </p:txBody>
          </p:sp>
        </p:grpSp>
        <p:graphicFrame>
          <p:nvGraphicFramePr>
            <p:cNvPr id="12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62216876"/>
                </p:ext>
              </p:extLst>
            </p:nvPr>
          </p:nvGraphicFramePr>
          <p:xfrm>
            <a:off x="282101" y="3719873"/>
            <a:ext cx="3713570" cy="3767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961" name="Equation" r:id="rId18" imgW="2628720" imgH="266400" progId="Equation.3">
                    <p:embed/>
                  </p:oleObj>
                </mc:Choice>
                <mc:Fallback>
                  <p:oleObj name="Equation" r:id="rId18" imgW="2628720" imgH="2664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9"/>
                        <a:stretch>
                          <a:fillRect/>
                        </a:stretch>
                      </p:blipFill>
                      <p:spPr>
                        <a:xfrm>
                          <a:off x="282101" y="3719873"/>
                          <a:ext cx="3713570" cy="37673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7112229"/>
              </p:ext>
            </p:extLst>
          </p:nvPr>
        </p:nvGraphicFramePr>
        <p:xfrm>
          <a:off x="629444" y="1258984"/>
          <a:ext cx="7466012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62" name="Equation" r:id="rId20" imgW="5384520" imgH="520560" progId="Equation.3">
                  <p:embed/>
                </p:oleObj>
              </mc:Choice>
              <mc:Fallback>
                <p:oleObj name="Equation" r:id="rId20" imgW="5384520" imgH="520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9444" y="1258984"/>
                        <a:ext cx="7466012" cy="717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63710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303602" y="2955154"/>
            <a:ext cx="7326313" cy="1335088"/>
            <a:chOff x="281" y="3273"/>
            <a:chExt cx="4615" cy="841"/>
          </a:xfrm>
        </p:grpSpPr>
        <p:sp>
          <p:nvSpPr>
            <p:cNvPr id="6158" name="Text Box 11"/>
            <p:cNvSpPr txBox="1">
              <a:spLocks noChangeArrowheads="1"/>
            </p:cNvSpPr>
            <p:nvPr/>
          </p:nvSpPr>
          <p:spPr bwMode="auto">
            <a:xfrm>
              <a:off x="281" y="3293"/>
              <a:ext cx="223" cy="25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II</a:t>
              </a:r>
            </a:p>
          </p:txBody>
        </p:sp>
        <p:graphicFrame>
          <p:nvGraphicFramePr>
            <p:cNvPr id="6148" name="Object 12"/>
            <p:cNvGraphicFramePr>
              <a:graphicFrameLocks noChangeAspect="1"/>
            </p:cNvGraphicFramePr>
            <p:nvPr/>
          </p:nvGraphicFramePr>
          <p:xfrm>
            <a:off x="580" y="3574"/>
            <a:ext cx="1296" cy="5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950" name="Equation" r:id="rId4" imgW="1218960" imgH="507960" progId="Equation.3">
                    <p:embed/>
                  </p:oleObj>
                </mc:Choice>
                <mc:Fallback>
                  <p:oleObj name="Equation" r:id="rId4" imgW="1218960" imgH="50796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80" y="3574"/>
                          <a:ext cx="1296" cy="54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159" name="Text Box 13"/>
            <p:cNvSpPr txBox="1">
              <a:spLocks noChangeArrowheads="1"/>
            </p:cNvSpPr>
            <p:nvPr/>
          </p:nvSpPr>
          <p:spPr bwMode="auto">
            <a:xfrm>
              <a:off x="2090" y="3597"/>
              <a:ext cx="2806" cy="4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New fields generated at 2</a:t>
              </a:r>
              <a:r>
                <a:rPr lang="en-US" sz="2000" i="1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</a:t>
              </a:r>
              <a:r>
                <a:rPr lang="en-US" sz="2400" i="1" baseline="-25000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a</a:t>
              </a:r>
              <a:r>
                <a:rPr lang="en-US" sz="1600" i="1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-</a:t>
              </a:r>
              <a:r>
                <a:rPr lang="en-US" sz="2000" i="1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</a:t>
              </a:r>
              <a:r>
                <a:rPr lang="en-US" sz="2400" i="1" baseline="-25000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b</a:t>
              </a:r>
              <a:r>
                <a:rPr lang="en-US" sz="1600" i="1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 </a:t>
              </a:r>
              <a:r>
                <a:rPr lang="en-US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and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000" i="1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</a:t>
              </a:r>
              <a:r>
                <a:rPr lang="en-US" sz="2400" i="1" baseline="-25000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b</a:t>
              </a:r>
              <a:r>
                <a:rPr lang="en-US" sz="1600" i="1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-</a:t>
              </a:r>
              <a:r>
                <a:rPr lang="en-US" sz="2000" i="1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</a:t>
              </a:r>
              <a:r>
                <a:rPr lang="en-US" sz="2800" i="1" baseline="-25000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a</a:t>
              </a:r>
              <a:r>
                <a:rPr lang="en-US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 </a:t>
              </a:r>
            </a:p>
            <a:p>
              <a:r>
                <a:rPr lang="en-US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(only one can be phase-matched at a time) </a:t>
              </a:r>
            </a:p>
          </p:txBody>
        </p:sp>
        <p:sp>
          <p:nvSpPr>
            <p:cNvPr id="6160" name="Text Box 14"/>
            <p:cNvSpPr txBox="1">
              <a:spLocks noChangeArrowheads="1"/>
            </p:cNvSpPr>
            <p:nvPr/>
          </p:nvSpPr>
          <p:spPr bwMode="auto">
            <a:xfrm>
              <a:off x="662" y="3273"/>
              <a:ext cx="361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CARS –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Coherent Anti-Stokes Raman Spectroscopy</a:t>
              </a:r>
            </a:p>
          </p:txBody>
        </p:sp>
      </p:grpSp>
      <p:sp>
        <p:nvSpPr>
          <p:cNvPr id="6149" name="Text Box 2"/>
          <p:cNvSpPr txBox="1">
            <a:spLocks noChangeArrowheads="1"/>
          </p:cNvSpPr>
          <p:nvPr/>
        </p:nvSpPr>
        <p:spPr bwMode="auto">
          <a:xfrm>
            <a:off x="2391646" y="147978"/>
            <a:ext cx="4346126" cy="461665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Nonlinear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Raman Spectroscopy</a:t>
            </a:r>
          </a:p>
        </p:txBody>
      </p:sp>
      <p:sp>
        <p:nvSpPr>
          <p:cNvPr id="6150" name="Text Box 3"/>
          <p:cNvSpPr txBox="1">
            <a:spLocks noChangeArrowheads="1"/>
          </p:cNvSpPr>
          <p:nvPr/>
        </p:nvSpPr>
        <p:spPr bwMode="auto">
          <a:xfrm>
            <a:off x="0" y="661757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Nonlinear process drives the vibration at the difference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frequency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</a:t>
            </a:r>
            <a:r>
              <a:rPr lang="en-US" sz="2000" i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-</a:t>
            </a:r>
            <a:r>
              <a:rPr lang="en-US" sz="2000" i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b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between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input fields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14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6570239"/>
              </p:ext>
            </p:extLst>
          </p:nvPr>
        </p:nvGraphicFramePr>
        <p:xfrm>
          <a:off x="985652" y="1031089"/>
          <a:ext cx="5752120" cy="6192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51" name="Equation" r:id="rId6" imgW="3771720" imgH="406080" progId="Equation.3">
                  <p:embed/>
                </p:oleObj>
              </mc:Choice>
              <mc:Fallback>
                <p:oleObj name="Equation" r:id="rId6" imgW="377172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5652" y="1031089"/>
                        <a:ext cx="5752120" cy="61929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2"/>
          <p:cNvGrpSpPr/>
          <p:nvPr/>
        </p:nvGrpSpPr>
        <p:grpSpPr>
          <a:xfrm>
            <a:off x="132370" y="1664768"/>
            <a:ext cx="9011630" cy="1290550"/>
            <a:chOff x="132370" y="1664768"/>
            <a:chExt cx="9011630" cy="1290550"/>
          </a:xfrm>
        </p:grpSpPr>
        <p:sp>
          <p:nvSpPr>
            <p:cNvPr id="6154" name="Text Box 6"/>
            <p:cNvSpPr txBox="1">
              <a:spLocks noChangeArrowheads="1"/>
            </p:cNvSpPr>
            <p:nvPr/>
          </p:nvSpPr>
          <p:spPr bwMode="auto">
            <a:xfrm>
              <a:off x="303602" y="1671836"/>
              <a:ext cx="246391" cy="40011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I</a:t>
              </a:r>
            </a:p>
          </p:txBody>
        </p:sp>
        <p:graphicFrame>
          <p:nvGraphicFramePr>
            <p:cNvPr id="6147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12494538"/>
                </p:ext>
              </p:extLst>
            </p:nvPr>
          </p:nvGraphicFramePr>
          <p:xfrm>
            <a:off x="132370" y="2126433"/>
            <a:ext cx="3466863" cy="8288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952" name="Equation" r:id="rId8" imgW="2108160" imgH="507960" progId="Equation.3">
                    <p:embed/>
                  </p:oleObj>
                </mc:Choice>
                <mc:Fallback>
                  <p:oleObj name="Equation" r:id="rId8" imgW="2108160" imgH="50796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2370" y="2126433"/>
                          <a:ext cx="3466863" cy="828885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155" name="Text Box 8"/>
            <p:cNvSpPr txBox="1">
              <a:spLocks noChangeArrowheads="1"/>
            </p:cNvSpPr>
            <p:nvPr/>
          </p:nvSpPr>
          <p:spPr bwMode="auto">
            <a:xfrm>
              <a:off x="3572362" y="2247046"/>
              <a:ext cx="5218095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Makes medium </a:t>
              </a:r>
              <a:r>
                <a:rPr lang="en-US" dirty="0" err="1">
                  <a:latin typeface="Times New Roman" pitchFamily="18" charset="0"/>
                  <a:cs typeface="Times New Roman" pitchFamily="18" charset="0"/>
                </a:rPr>
                <a:t>birefringent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 for beam “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b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” and changes</a:t>
              </a:r>
            </a:p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transmission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of medium “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b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”</a:t>
              </a:r>
            </a:p>
          </p:txBody>
        </p:sp>
        <p:sp>
          <p:nvSpPr>
            <p:cNvPr id="6156" name="Text Box 9"/>
            <p:cNvSpPr txBox="1">
              <a:spLocks noChangeArrowheads="1"/>
            </p:cNvSpPr>
            <p:nvPr/>
          </p:nvSpPr>
          <p:spPr bwMode="auto">
            <a:xfrm>
              <a:off x="706863" y="1664768"/>
              <a:ext cx="843713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RIKES –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Raman Induced Kerr Effect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Spectroscopy ( Raman Induced Birefringence)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303602" y="4391942"/>
            <a:ext cx="85151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RIKES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7041510"/>
              </p:ext>
            </p:extLst>
          </p:nvPr>
        </p:nvGraphicFramePr>
        <p:xfrm>
          <a:off x="1211390" y="4225242"/>
          <a:ext cx="7428081" cy="7027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53" name="Equation" r:id="rId10" imgW="5105400" imgH="482600" progId="Equation.3">
                  <p:embed/>
                </p:oleObj>
              </mc:Choice>
              <mc:Fallback>
                <p:oleObj name="Equation" r:id="rId10" imgW="5105400" imgH="482600" progId="Equation.3">
                  <p:embed/>
                  <p:pic>
                    <p:nvPicPr>
                      <p:cNvPr id="0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1390" y="4225242"/>
                        <a:ext cx="7428081" cy="70273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4041570"/>
              </p:ext>
            </p:extLst>
          </p:nvPr>
        </p:nvGraphicFramePr>
        <p:xfrm>
          <a:off x="563563" y="4926013"/>
          <a:ext cx="8274050" cy="684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54" name="Equation" r:id="rId12" imgW="5537160" imgH="457200" progId="Equation.3">
                  <p:embed/>
                </p:oleObj>
              </mc:Choice>
              <mc:Fallback>
                <p:oleObj name="Equation" r:id="rId12" imgW="5537160" imgH="4572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563" y="4926013"/>
                        <a:ext cx="8274050" cy="684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2685694"/>
              </p:ext>
            </p:extLst>
          </p:nvPr>
        </p:nvGraphicFramePr>
        <p:xfrm>
          <a:off x="245121" y="5711251"/>
          <a:ext cx="8639175" cy="731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55" name="Equation" r:id="rId14" imgW="5194080" imgH="507960" progId="Equation.3">
                  <p:embed/>
                </p:oleObj>
              </mc:Choice>
              <mc:Fallback>
                <p:oleObj name="Equation" r:id="rId14" imgW="519408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121" y="5711251"/>
                        <a:ext cx="8639175" cy="731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50300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5300443"/>
              </p:ext>
            </p:extLst>
          </p:nvPr>
        </p:nvGraphicFramePr>
        <p:xfrm>
          <a:off x="190076" y="225223"/>
          <a:ext cx="8218488" cy="1247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00" name="Equation" r:id="rId3" imgW="5206680" imgH="787320" progId="Equation.3">
                  <p:embed/>
                </p:oleObj>
              </mc:Choice>
              <mc:Fallback>
                <p:oleObj name="Equation" r:id="rId3" imgW="5206680" imgH="787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076" y="225223"/>
                        <a:ext cx="8218488" cy="1247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395502" y="3094512"/>
            <a:ext cx="7763664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Index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change produced at frequency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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b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by beam of frequency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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</a:t>
            </a:r>
            <a:endParaRPr lang="en-US" i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342900" indent="-342900">
              <a:buFontTx/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Nonlinear gain or loss induced in beam “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b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” by beam “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”</a:t>
            </a:r>
          </a:p>
          <a:p>
            <a:pPr marL="342900" indent="-342900">
              <a:buFontTx/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One photon from beam “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” breaks up into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“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b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” photon and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an optical phonon</a:t>
            </a:r>
          </a:p>
          <a:p>
            <a:pPr marL="342900" indent="-342900">
              <a:buFontTx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Propagation direction of beam “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” is arbitrary, only polarization important! </a:t>
            </a:r>
            <a:endParaRPr lang="en-US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1929131"/>
              </p:ext>
            </p:extLst>
          </p:nvPr>
        </p:nvGraphicFramePr>
        <p:xfrm>
          <a:off x="230188" y="1667975"/>
          <a:ext cx="8866187" cy="1042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01" name="Equation" r:id="rId5" imgW="6045120" imgH="711000" progId="Equation.3">
                  <p:embed/>
                </p:oleObj>
              </mc:Choice>
              <mc:Fallback>
                <p:oleObj name="Equation" r:id="rId5" imgW="6045120" imgH="7110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188" y="1667975"/>
                        <a:ext cx="8866187" cy="1042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230188" y="4387174"/>
            <a:ext cx="7520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Imaginary part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WP IconicSymbolsA" pitchFamily="2" charset="2"/>
              </a:rPr>
              <a:t> contribution → to nonlinear refractive index coefficient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7073378"/>
              </p:ext>
            </p:extLst>
          </p:nvPr>
        </p:nvGraphicFramePr>
        <p:xfrm>
          <a:off x="277813" y="4867275"/>
          <a:ext cx="8077200" cy="1316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02" name="Equation" r:id="rId7" imgW="5460840" imgH="888840" progId="Equation.3">
                  <p:embed/>
                </p:oleObj>
              </mc:Choice>
              <mc:Fallback>
                <p:oleObj name="Equation" r:id="rId7" imgW="5460840" imgH="88884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813" y="4867275"/>
                        <a:ext cx="8077200" cy="1316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59159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595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6499819"/>
              </p:ext>
            </p:extLst>
          </p:nvPr>
        </p:nvGraphicFramePr>
        <p:xfrm>
          <a:off x="457200" y="619125"/>
          <a:ext cx="8083550" cy="1547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37" name="Equation" r:id="rId4" imgW="5168880" imgH="990360" progId="Equation.3">
                  <p:embed/>
                </p:oleObj>
              </mc:Choice>
              <mc:Fallback>
                <p:oleObj name="Equation" r:id="rId4" imgW="5168880" imgH="990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619125"/>
                        <a:ext cx="8083550" cy="154781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4" name="Text Box 3"/>
          <p:cNvSpPr txBox="1">
            <a:spLocks noChangeArrowheads="1"/>
          </p:cNvSpPr>
          <p:nvPr/>
        </p:nvSpPr>
        <p:spPr bwMode="auto">
          <a:xfrm>
            <a:off x="288834" y="152090"/>
            <a:ext cx="49742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Real part →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WP IconicSymbolsA" pitchFamily="2" charset="2"/>
              </a:rPr>
              <a:t> contribution to nonlinear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P IconicSymbolsA" pitchFamily="2" charset="2"/>
              </a:rPr>
              <a:t>gain (or loss)</a:t>
            </a:r>
            <a:endParaRPr lang="en-US" dirty="0">
              <a:latin typeface="Times New Roman" pitchFamily="18" charset="0"/>
              <a:cs typeface="Times New Roman" pitchFamily="18" charset="0"/>
              <a:sym typeface="WP IconicSymbolsA" pitchFamily="2" charset="2"/>
            </a:endParaRPr>
          </a:p>
        </p:txBody>
      </p:sp>
      <p:graphicFrame>
        <p:nvGraphicFramePr>
          <p:cNvPr id="12595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8995804"/>
              </p:ext>
            </p:extLst>
          </p:nvPr>
        </p:nvGraphicFramePr>
        <p:xfrm>
          <a:off x="288834" y="2247089"/>
          <a:ext cx="6297682" cy="13102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38" name="Equation" r:id="rId6" imgW="4267080" imgH="888840" progId="Equation.3">
                  <p:embed/>
                </p:oleObj>
              </mc:Choice>
              <mc:Fallback>
                <p:oleObj name="Equation" r:id="rId6" imgW="4267080" imgH="888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834" y="2247089"/>
                        <a:ext cx="6297682" cy="1310281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"/>
          <p:cNvGrpSpPr/>
          <p:nvPr/>
        </p:nvGrpSpPr>
        <p:grpSpPr>
          <a:xfrm>
            <a:off x="-52464" y="3703285"/>
            <a:ext cx="9284016" cy="2590510"/>
            <a:chOff x="-52464" y="3703285"/>
            <a:chExt cx="9284016" cy="2590510"/>
          </a:xfrm>
        </p:grpSpPr>
        <p:grpSp>
          <p:nvGrpSpPr>
            <p:cNvPr id="8" name="Group 7"/>
            <p:cNvGrpSpPr/>
            <p:nvPr/>
          </p:nvGrpSpPr>
          <p:grpSpPr>
            <a:xfrm>
              <a:off x="-52464" y="3703285"/>
              <a:ext cx="9284016" cy="954107"/>
              <a:chOff x="87552" y="5230528"/>
              <a:chExt cx="9284016" cy="954107"/>
            </a:xfrm>
          </p:grpSpPr>
          <p:sp>
            <p:nvSpPr>
              <p:cNvPr id="125957" name="Text Box 5"/>
              <p:cNvSpPr txBox="1">
                <a:spLocks noChangeArrowheads="1"/>
              </p:cNvSpPr>
              <p:nvPr/>
            </p:nvSpPr>
            <p:spPr bwMode="auto">
              <a:xfrm>
                <a:off x="87552" y="5230528"/>
                <a:ext cx="9284016" cy="9541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buFont typeface="Symbol" pitchFamily="18" charset="2"/>
                  <a:buChar char="\"/>
                </a:pPr>
                <a:r>
                  <a:rPr lang="en-US" dirty="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Modulating the intensity of beam “</a:t>
                </a:r>
                <a:r>
                  <a:rPr lang="en-US" i="1" dirty="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a</a:t>
                </a:r>
                <a:r>
                  <a:rPr lang="en-US" dirty="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” modulates the transmission of beam “</a:t>
                </a:r>
                <a:r>
                  <a:rPr lang="en-US" i="1" dirty="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b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”. Varying </a:t>
                </a:r>
                <a:r>
                  <a:rPr lang="en-US" sz="2000" i="1" dirty="0" smtClean="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</a:t>
                </a:r>
                <a:r>
                  <a:rPr lang="en-US" sz="2400" i="1" baseline="-25000" dirty="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a</a:t>
                </a:r>
                <a:r>
                  <a:rPr lang="en-US" sz="1600" i="1" dirty="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 - </a:t>
                </a:r>
                <a:r>
                  <a:rPr lang="en-US" sz="2000" i="1" dirty="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</a:t>
                </a:r>
                <a:r>
                  <a:rPr lang="en-US" sz="2400" i="1" baseline="-25000" dirty="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b</a:t>
                </a:r>
                <a:r>
                  <a:rPr lang="en-US" i="1" dirty="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 </a:t>
                </a:r>
                <a:endParaRPr lang="en-US" i="1" dirty="0" smtClean="0">
                  <a:latin typeface="Times New Roman" pitchFamily="18" charset="0"/>
                  <a:cs typeface="Times New Roman" pitchFamily="18" charset="0"/>
                  <a:sym typeface="Symbol" pitchFamily="18" charset="2"/>
                </a:endParaRPr>
              </a:p>
              <a:p>
                <a:r>
                  <a:rPr lang="en-US" dirty="0" smtClean="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through        gives </a:t>
                </a:r>
                <a:r>
                  <a:rPr lang="en-US" dirty="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a resonance in the transmission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! Assumed was a crystal. If medium is random, </a:t>
                </a:r>
              </a:p>
              <a:p>
                <a:r>
                  <a:rPr lang="en-US" dirty="0" smtClean="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need to work in both lab and molecule frames of reference and then average over all orientations.</a:t>
                </a:r>
                <a:endParaRPr lang="en-US" dirty="0">
                  <a:latin typeface="Times New Roman" pitchFamily="18" charset="0"/>
                  <a:cs typeface="Times New Roman" pitchFamily="18" charset="0"/>
                  <a:sym typeface="Symbol" pitchFamily="18" charset="2"/>
                </a:endParaRPr>
              </a:p>
            </p:txBody>
          </p:sp>
          <p:graphicFrame>
            <p:nvGraphicFramePr>
              <p:cNvPr id="7" name="Object 6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639261013"/>
                  </p:ext>
                </p:extLst>
              </p:nvPr>
            </p:nvGraphicFramePr>
            <p:xfrm>
              <a:off x="947651" y="5552252"/>
              <a:ext cx="366310" cy="36631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0239" name="Equation" r:id="rId8" imgW="241200" imgH="241200" progId="Equation.3">
                      <p:embed/>
                    </p:oleObj>
                  </mc:Choice>
                  <mc:Fallback>
                    <p:oleObj name="Equation" r:id="rId8" imgW="241200" imgH="2412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947651" y="5552252"/>
                            <a:ext cx="366310" cy="36631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pic>
          <p:nvPicPr>
            <p:cNvPr id="50185" name="Picture 9"/>
            <p:cNvPicPr>
              <a:picLocks noChangeAspect="1" noChangeArrowheads="1"/>
            </p:cNvPicPr>
            <p:nvPr/>
          </p:nvPicPr>
          <p:blipFill rotWithShape="1"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3790" b="9072"/>
            <a:stretch/>
          </p:blipFill>
          <p:spPr bwMode="auto">
            <a:xfrm>
              <a:off x="1117634" y="4828952"/>
              <a:ext cx="5185889" cy="14648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590550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0" name="Picture 2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7319" y="924499"/>
            <a:ext cx="6078699" cy="1908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26998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6639801"/>
              </p:ext>
            </p:extLst>
          </p:nvPr>
        </p:nvGraphicFramePr>
        <p:xfrm>
          <a:off x="123958" y="2804070"/>
          <a:ext cx="7210697" cy="463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49" name="Equation" r:id="rId5" imgW="4546440" imgH="291960" progId="Equation.3">
                  <p:embed/>
                </p:oleObj>
              </mc:Choice>
              <mc:Fallback>
                <p:oleObj name="Equation" r:id="rId5" imgW="4546440" imgH="291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958" y="2804070"/>
                        <a:ext cx="7210697" cy="4630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6996" name="Text Box 20"/>
          <p:cNvSpPr txBox="1">
            <a:spLocks noChangeArrowheads="1"/>
          </p:cNvSpPr>
          <p:nvPr/>
        </p:nvSpPr>
        <p:spPr bwMode="auto">
          <a:xfrm>
            <a:off x="123958" y="177314"/>
            <a:ext cx="78739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CARS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191125" y="642720"/>
            <a:ext cx="5887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 simplicity, assume two input co-polarized beams,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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/>
              </a:rPr>
              <a:t>&gt;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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/>
              </a:rPr>
              <a:t>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63575" y="179052"/>
            <a:ext cx="5304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Coherent Anti-Stokes Raman Scattering (Spectroscopy)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464990"/>
              </p:ext>
            </p:extLst>
          </p:nvPr>
        </p:nvGraphicFramePr>
        <p:xfrm>
          <a:off x="123958" y="3229854"/>
          <a:ext cx="8894762" cy="1412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50" name="Equation" r:id="rId7" imgW="6311880" imgH="965160" progId="Equation.3">
                  <p:embed/>
                </p:oleObj>
              </mc:Choice>
              <mc:Fallback>
                <p:oleObj name="Equation" r:id="rId7" imgW="6311880" imgH="96516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958" y="3229854"/>
                        <a:ext cx="8894762" cy="1412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5" name="Group 4"/>
          <p:cNvGrpSpPr>
            <a:grpSpLocks/>
          </p:cNvGrpSpPr>
          <p:nvPr/>
        </p:nvGrpSpPr>
        <p:grpSpPr bwMode="auto">
          <a:xfrm>
            <a:off x="191125" y="4548067"/>
            <a:ext cx="6356357" cy="631825"/>
            <a:chOff x="116" y="2100"/>
            <a:chExt cx="4004" cy="398"/>
          </a:xfrm>
        </p:grpSpPr>
        <p:sp>
          <p:nvSpPr>
            <p:cNvPr id="76" name="Text Box 5"/>
            <p:cNvSpPr txBox="1">
              <a:spLocks noChangeArrowheads="1"/>
            </p:cNvSpPr>
            <p:nvPr/>
          </p:nvSpPr>
          <p:spPr bwMode="auto">
            <a:xfrm>
              <a:off x="116" y="2184"/>
              <a:ext cx="357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Field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at                              is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written as  </a:t>
              </a:r>
            </a:p>
          </p:txBody>
        </p:sp>
        <p:graphicFrame>
          <p:nvGraphicFramePr>
            <p:cNvPr id="77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67965006"/>
                </p:ext>
              </p:extLst>
            </p:nvPr>
          </p:nvGraphicFramePr>
          <p:xfrm>
            <a:off x="666" y="2182"/>
            <a:ext cx="1003" cy="24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351" name="Equation" r:id="rId9" imgW="914400" imgH="228600" progId="Equation.3">
                    <p:embed/>
                  </p:oleObj>
                </mc:Choice>
                <mc:Fallback>
                  <p:oleObj name="Equation" r:id="rId9" imgW="91440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66" y="2182"/>
                          <a:ext cx="1003" cy="249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83712385"/>
                </p:ext>
              </p:extLst>
            </p:nvPr>
          </p:nvGraphicFramePr>
          <p:xfrm>
            <a:off x="2427" y="2100"/>
            <a:ext cx="1693" cy="3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352" name="Equation" r:id="rId11" imgW="1676160" imgH="393480" progId="Equation.3">
                    <p:embed/>
                  </p:oleObj>
                </mc:Choice>
                <mc:Fallback>
                  <p:oleObj name="Equation" r:id="rId11" imgW="1676160" imgH="393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27" y="2100"/>
                          <a:ext cx="1693" cy="398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" name="Group 7"/>
          <p:cNvGrpSpPr/>
          <p:nvPr/>
        </p:nvGrpSpPr>
        <p:grpSpPr>
          <a:xfrm>
            <a:off x="161453" y="5028747"/>
            <a:ext cx="8154592" cy="1762602"/>
            <a:chOff x="161453" y="5028747"/>
            <a:chExt cx="8154592" cy="1762602"/>
          </a:xfrm>
        </p:grpSpPr>
        <p:sp>
          <p:nvSpPr>
            <p:cNvPr id="79" name="Text Box 9"/>
            <p:cNvSpPr txBox="1">
              <a:spLocks noChangeArrowheads="1"/>
            </p:cNvSpPr>
            <p:nvPr/>
          </p:nvSpPr>
          <p:spPr bwMode="auto">
            <a:xfrm>
              <a:off x="161453" y="5028747"/>
              <a:ext cx="5579413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This process requires </a:t>
              </a:r>
              <a:r>
                <a:rPr lang="en-US" dirty="0" err="1">
                  <a:latin typeface="Times New Roman" pitchFamily="18" charset="0"/>
                  <a:cs typeface="Times New Roman" pitchFamily="18" charset="0"/>
                </a:rPr>
                <a:t>wavevector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 matching to be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efficient,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80" name="Group 79"/>
            <p:cNvGrpSpPr/>
            <p:nvPr/>
          </p:nvGrpSpPr>
          <p:grpSpPr>
            <a:xfrm>
              <a:off x="445024" y="5288741"/>
              <a:ext cx="2447520" cy="1502608"/>
              <a:chOff x="933855" y="5155660"/>
              <a:chExt cx="2447520" cy="1502608"/>
            </a:xfrm>
          </p:grpSpPr>
          <p:sp>
            <p:nvSpPr>
              <p:cNvPr id="81" name="Line 10"/>
              <p:cNvSpPr>
                <a:spLocks noChangeShapeType="1"/>
              </p:cNvSpPr>
              <p:nvPr/>
            </p:nvSpPr>
            <p:spPr bwMode="auto">
              <a:xfrm>
                <a:off x="2000250" y="6159500"/>
                <a:ext cx="1381125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arrow" w="med" len="med"/>
              </a:ln>
            </p:spPr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2" name="Line 11"/>
              <p:cNvSpPr>
                <a:spLocks noChangeShapeType="1"/>
              </p:cNvSpPr>
              <p:nvPr/>
            </p:nvSpPr>
            <p:spPr bwMode="auto">
              <a:xfrm>
                <a:off x="1379538" y="5384800"/>
                <a:ext cx="655638" cy="79216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arrow" w="med" len="med"/>
              </a:ln>
            </p:spPr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83" name="Group 12"/>
              <p:cNvGrpSpPr>
                <a:grpSpLocks/>
              </p:cNvGrpSpPr>
              <p:nvPr/>
            </p:nvGrpSpPr>
            <p:grpSpPr bwMode="auto">
              <a:xfrm>
                <a:off x="1362075" y="5383213"/>
                <a:ext cx="2000250" cy="773113"/>
                <a:chOff x="880" y="3369"/>
                <a:chExt cx="1260" cy="487"/>
              </a:xfrm>
            </p:grpSpPr>
            <p:sp>
              <p:nvSpPr>
                <p:cNvPr id="88" name="Line 13"/>
                <p:cNvSpPr>
                  <a:spLocks noChangeShapeType="1"/>
                </p:cNvSpPr>
                <p:nvPr/>
              </p:nvSpPr>
              <p:spPr bwMode="auto">
                <a:xfrm>
                  <a:off x="880" y="3369"/>
                  <a:ext cx="631" cy="239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 type="arrow" w="med" len="med"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89" name="Line 14"/>
                <p:cNvSpPr>
                  <a:spLocks noChangeShapeType="1"/>
                </p:cNvSpPr>
                <p:nvPr/>
              </p:nvSpPr>
              <p:spPr bwMode="auto">
                <a:xfrm>
                  <a:off x="1509" y="3617"/>
                  <a:ext cx="631" cy="239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 type="arrow" w="med" len="med"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aphicFrame>
            <p:nvGraphicFramePr>
              <p:cNvPr id="84" name="Object 15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993686906"/>
                  </p:ext>
                </p:extLst>
              </p:nvPr>
            </p:nvGraphicFramePr>
            <p:xfrm>
              <a:off x="2584451" y="5403850"/>
              <a:ext cx="777875" cy="47343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1353" name="Equation" r:id="rId13" imgW="419040" imgH="253800" progId="Equation.3">
                      <p:embed/>
                    </p:oleObj>
                  </mc:Choice>
                  <mc:Fallback>
                    <p:oleObj name="Equation" r:id="rId13" imgW="419040" imgH="2538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584451" y="5403850"/>
                            <a:ext cx="777875" cy="473433"/>
                          </a:xfrm>
                          <a:prstGeom prst="rect">
                            <a:avLst/>
                          </a:prstGeom>
                          <a:noFill/>
                          <a:extLst/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85" name="Object 16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796043997"/>
                  </p:ext>
                </p:extLst>
              </p:nvPr>
            </p:nvGraphicFramePr>
            <p:xfrm>
              <a:off x="933855" y="5521325"/>
              <a:ext cx="774295" cy="47203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1354" name="Equation" r:id="rId15" imgW="419040" imgH="253800" progId="Equation.3">
                      <p:embed/>
                    </p:oleObj>
                  </mc:Choice>
                  <mc:Fallback>
                    <p:oleObj name="Equation" r:id="rId15" imgW="419040" imgH="2538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933855" y="5521325"/>
                            <a:ext cx="774295" cy="472037"/>
                          </a:xfrm>
                          <a:prstGeom prst="rect">
                            <a:avLst/>
                          </a:prstGeom>
                          <a:noFill/>
                          <a:extLst/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86" name="Object 17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119756849"/>
                  </p:ext>
                </p:extLst>
              </p:nvPr>
            </p:nvGraphicFramePr>
            <p:xfrm>
              <a:off x="2197506" y="6156326"/>
              <a:ext cx="801467" cy="50194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1355" name="Equation" r:id="rId17" imgW="406080" imgH="253800" progId="Equation.3">
                      <p:embed/>
                    </p:oleObj>
                  </mc:Choice>
                  <mc:Fallback>
                    <p:oleObj name="Equation" r:id="rId17" imgW="406080" imgH="2538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197506" y="6156326"/>
                            <a:ext cx="801467" cy="501942"/>
                          </a:xfrm>
                          <a:prstGeom prst="rect">
                            <a:avLst/>
                          </a:prstGeom>
                          <a:noFill/>
                          <a:extLst/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87" name="Object 18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320831211"/>
                  </p:ext>
                </p:extLst>
              </p:nvPr>
            </p:nvGraphicFramePr>
            <p:xfrm>
              <a:off x="1834289" y="5155660"/>
              <a:ext cx="739049" cy="44980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1356" name="Equation" r:id="rId19" imgW="419040" imgH="253800" progId="Equation.3">
                      <p:embed/>
                    </p:oleObj>
                  </mc:Choice>
                  <mc:Fallback>
                    <p:oleObj name="Equation" r:id="rId19" imgW="419040" imgH="2538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834289" y="5155660"/>
                            <a:ext cx="739049" cy="449803"/>
                          </a:xfrm>
                          <a:prstGeom prst="rect">
                            <a:avLst/>
                          </a:prstGeom>
                          <a:noFill/>
                          <a:extLst/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90" name="Text Box 19"/>
            <p:cNvSpPr txBox="1">
              <a:spLocks noChangeArrowheads="1"/>
            </p:cNvSpPr>
            <p:nvPr/>
          </p:nvSpPr>
          <p:spPr bwMode="auto">
            <a:xfrm>
              <a:off x="3793653" y="5781422"/>
              <a:ext cx="4522392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Cannot get collinear </a:t>
              </a:r>
              <a:r>
                <a:rPr lang="en-US" dirty="0" err="1">
                  <a:latin typeface="Times New Roman" pitchFamily="18" charset="0"/>
                  <a:cs typeface="Times New Roman" pitchFamily="18" charset="0"/>
                </a:rPr>
                <a:t>wavevector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 matching</a:t>
              </a:r>
            </a:p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because of index dispersion in the visible</a:t>
              </a:r>
            </a:p>
          </p:txBody>
        </p:sp>
        <p:graphicFrame>
          <p:nvGraphicFramePr>
            <p:cNvPr id="91" name="Object 2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91622704"/>
                </p:ext>
              </p:extLst>
            </p:nvPr>
          </p:nvGraphicFramePr>
          <p:xfrm>
            <a:off x="2951159" y="5335309"/>
            <a:ext cx="2053177" cy="4461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357" name="Equation" r:id="rId20" imgW="1168200" imgH="253800" progId="Equation.3">
                    <p:embed/>
                  </p:oleObj>
                </mc:Choice>
                <mc:Fallback>
                  <p:oleObj name="Equation" r:id="rId20" imgW="1168200" imgH="2538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51159" y="5335309"/>
                          <a:ext cx="2053177" cy="446113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853216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65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405321"/>
              </p:ext>
            </p:extLst>
          </p:nvPr>
        </p:nvGraphicFramePr>
        <p:xfrm>
          <a:off x="91281" y="1753580"/>
          <a:ext cx="8942388" cy="871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81" name="Equation" r:id="rId3" imgW="5727600" imgH="558720" progId="Equation.3">
                  <p:embed/>
                </p:oleObj>
              </mc:Choice>
              <mc:Fallback>
                <p:oleObj name="Equation" r:id="rId3" imgW="5727600" imgH="558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281" y="1753580"/>
                        <a:ext cx="8942388" cy="8715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8802861"/>
              </p:ext>
            </p:extLst>
          </p:nvPr>
        </p:nvGraphicFramePr>
        <p:xfrm>
          <a:off x="246063" y="481013"/>
          <a:ext cx="86106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82" name="Equation" r:id="rId5" imgW="5486400" imgH="291960" progId="Equation.3">
                  <p:embed/>
                </p:oleObj>
              </mc:Choice>
              <mc:Fallback>
                <p:oleObj name="Equation" r:id="rId5" imgW="5486400" imgH="291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063" y="481013"/>
                        <a:ext cx="8610600" cy="4572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5" name="Line 16"/>
          <p:cNvSpPr>
            <a:spLocks noChangeShapeType="1"/>
          </p:cNvSpPr>
          <p:nvPr/>
        </p:nvSpPr>
        <p:spPr bwMode="auto">
          <a:xfrm flipV="1">
            <a:off x="5319713" y="847023"/>
            <a:ext cx="0" cy="3841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6" name="Text Box 17"/>
          <p:cNvSpPr txBox="1">
            <a:spLocks noChangeArrowheads="1"/>
          </p:cNvSpPr>
          <p:nvPr/>
        </p:nvSpPr>
        <p:spPr bwMode="auto">
          <a:xfrm>
            <a:off x="3201988" y="1143885"/>
            <a:ext cx="25010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Each is the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total field!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7" name="Line 18"/>
          <p:cNvSpPr>
            <a:spLocks noChangeShapeType="1"/>
          </p:cNvSpPr>
          <p:nvPr/>
        </p:nvSpPr>
        <p:spPr bwMode="auto">
          <a:xfrm flipV="1">
            <a:off x="4562475" y="847023"/>
            <a:ext cx="0" cy="3841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8" name="Line 19"/>
          <p:cNvSpPr>
            <a:spLocks noChangeShapeType="1"/>
          </p:cNvSpPr>
          <p:nvPr/>
        </p:nvSpPr>
        <p:spPr bwMode="auto">
          <a:xfrm flipV="1">
            <a:off x="3867150" y="847023"/>
            <a:ext cx="0" cy="3841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68" name="Text Box 20"/>
          <p:cNvSpPr txBox="1">
            <a:spLocks noChangeArrowheads="1"/>
          </p:cNvSpPr>
          <p:nvPr/>
        </p:nvSpPr>
        <p:spPr bwMode="auto">
          <a:xfrm>
            <a:off x="123825" y="1423958"/>
            <a:ext cx="293541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Each total field is given by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3825" y="58525"/>
            <a:ext cx="59234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General case for third order polarization, in frequency domain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93675" y="2589792"/>
            <a:ext cx="7935186" cy="2190529"/>
            <a:chOff x="193675" y="2589792"/>
            <a:chExt cx="7935186" cy="2190529"/>
          </a:xfrm>
        </p:grpSpPr>
        <p:sp>
          <p:nvSpPr>
            <p:cNvPr id="27" name="Text Box 24"/>
            <p:cNvSpPr txBox="1">
              <a:spLocks noChangeArrowheads="1"/>
            </p:cNvSpPr>
            <p:nvPr/>
          </p:nvSpPr>
          <p:spPr bwMode="auto">
            <a:xfrm>
              <a:off x="193675" y="2589792"/>
              <a:ext cx="7935186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Full 4-wave mixing process will contain 8x8x8 terms!</a:t>
              </a:r>
            </a:p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But</a:t>
              </a:r>
              <a:r>
                <a:rPr lang="en-US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, will need </a:t>
              </a:r>
              <a:r>
                <a:rPr lang="en-US" dirty="0" err="1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wavevector</a:t>
              </a:r>
              <a:r>
                <a:rPr lang="en-US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 conservation in interaction →</a:t>
              </a:r>
              <a:r>
                <a:rPr lang="en-US" dirty="0">
                  <a:latin typeface="Times New Roman" pitchFamily="18" charset="0"/>
                  <a:cs typeface="Times New Roman" pitchFamily="18" charset="0"/>
                  <a:sym typeface="WP IconicSymbolsA" pitchFamily="2" charset="2"/>
                </a:rPr>
                <a:t> reduces # of terms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05084" y="3200401"/>
              <a:ext cx="7712368" cy="15799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>
                <a:buFontTx/>
                <a:buAutoNum type="arabicPeriod"/>
              </a:pP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Assume beams are co-polarized along the </a:t>
              </a:r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x-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axis and treat as scalar problem</a:t>
              </a:r>
            </a:p>
            <a:p>
              <a:pPr marL="342900" indent="-342900">
                <a:buFontTx/>
                <a:buAutoNum type="arabicPeriod"/>
              </a:pP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E</a:t>
              </a:r>
              <a:r>
                <a:rPr lang="en-US" sz="2400" baseline="30000" dirty="0" smtClean="0">
                  <a:latin typeface="Times New Roman" pitchFamily="18" charset="0"/>
                  <a:cs typeface="Times New Roman" pitchFamily="18" charset="0"/>
                </a:rPr>
                <a:t>(p1)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and E</a:t>
              </a:r>
              <a:r>
                <a:rPr lang="en-US" sz="2400" baseline="30000" dirty="0" smtClean="0">
                  <a:latin typeface="Times New Roman" pitchFamily="18" charset="0"/>
                  <a:cs typeface="Times New Roman" pitchFamily="18" charset="0"/>
                </a:rPr>
                <a:t>(p2)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(pump beams) are strong, and E</a:t>
              </a:r>
              <a:r>
                <a:rPr lang="en-US" sz="2800" baseline="30000" dirty="0" smtClean="0">
                  <a:latin typeface="Times New Roman" pitchFamily="18" charset="0"/>
                  <a:cs typeface="Times New Roman" pitchFamily="18" charset="0"/>
                </a:rPr>
                <a:t>(s)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and E</a:t>
              </a:r>
              <a:r>
                <a:rPr lang="en-US" sz="2800" baseline="30000" dirty="0" smtClean="0">
                  <a:latin typeface="Times New Roman" pitchFamily="18" charset="0"/>
                  <a:cs typeface="Times New Roman" pitchFamily="18" charset="0"/>
                </a:rPr>
                <a:t>(c)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are weak beams</a:t>
              </a:r>
            </a:p>
            <a:p>
              <a:pPr marL="342900" indent="-342900"/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3.   For the nonlinear polarization, only products containing both pump beams</a:t>
              </a:r>
            </a:p>
            <a:p>
              <a:pPr marL="342900" indent="-342900"/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and either the signal or conjugate beam are important </a:t>
              </a:r>
            </a:p>
            <a:p>
              <a:pPr marL="342900" indent="-342900"/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4. 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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N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onlinear polarization (products of 3 fields) need p1, p2 and c or s</a:t>
              </a:r>
              <a:endParaRPr lang="en-US" dirty="0"/>
            </a:p>
          </p:txBody>
        </p:sp>
      </p:grp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9810322"/>
              </p:ext>
            </p:extLst>
          </p:nvPr>
        </p:nvGraphicFramePr>
        <p:xfrm>
          <a:off x="360363" y="4665293"/>
          <a:ext cx="7602537" cy="164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83" name="Equation" r:id="rId7" imgW="4673520" imgH="1015920" progId="Equation.3">
                  <p:embed/>
                </p:oleObj>
              </mc:Choice>
              <mc:Fallback>
                <p:oleObj name="Equation" r:id="rId7" imgW="4673520" imgH="101592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363" y="4665293"/>
                        <a:ext cx="7602537" cy="1649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1651098"/>
              </p:ext>
            </p:extLst>
          </p:nvPr>
        </p:nvGraphicFramePr>
        <p:xfrm>
          <a:off x="641452" y="6351456"/>
          <a:ext cx="2811462" cy="411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84" name="Equation" r:id="rId9" imgW="1701720" imgH="266400" progId="Equation.3">
                  <p:embed/>
                </p:oleObj>
              </mc:Choice>
              <mc:Fallback>
                <p:oleObj name="Equation" r:id="rId9" imgW="1701720" imgH="2664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1452" y="6351456"/>
                        <a:ext cx="2811462" cy="411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60105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6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/>
          <p:cNvSpPr txBox="1"/>
          <p:nvPr/>
        </p:nvSpPr>
        <p:spPr>
          <a:xfrm>
            <a:off x="2996119" y="1139297"/>
            <a:ext cx="56809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since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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&gt;&gt;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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b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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/>
              </a:rPr>
              <a:t>then angles are small relative to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/>
              </a:rPr>
              <a:t>-axis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0973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0427499"/>
              </p:ext>
            </p:extLst>
          </p:nvPr>
        </p:nvGraphicFramePr>
        <p:xfrm>
          <a:off x="2996120" y="584555"/>
          <a:ext cx="4416358" cy="3874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401" name="Equation" r:id="rId3" imgW="2603160" imgH="228600" progId="Equation.3">
                  <p:embed/>
                </p:oleObj>
              </mc:Choice>
              <mc:Fallback>
                <p:oleObj name="Equation" r:id="rId3" imgW="26031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6120" y="584555"/>
                        <a:ext cx="4416358" cy="387449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3302" name="Picture 5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472" y="243191"/>
            <a:ext cx="2167094" cy="14576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477261"/>
              </p:ext>
            </p:extLst>
          </p:nvPr>
        </p:nvGraphicFramePr>
        <p:xfrm>
          <a:off x="441325" y="1619250"/>
          <a:ext cx="7215188" cy="915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402" name="Equation" r:id="rId6" imgW="4902120" imgH="622080" progId="Equation.3">
                  <p:embed/>
                </p:oleObj>
              </mc:Choice>
              <mc:Fallback>
                <p:oleObj name="Equation" r:id="rId6" imgW="4902120" imgH="622080" progId="Equation.3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325" y="1619250"/>
                        <a:ext cx="7215188" cy="915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6" name="Group 22"/>
          <p:cNvGrpSpPr>
            <a:grpSpLocks/>
          </p:cNvGrpSpPr>
          <p:nvPr/>
        </p:nvGrpSpPr>
        <p:grpSpPr bwMode="auto">
          <a:xfrm>
            <a:off x="-77821" y="5395805"/>
            <a:ext cx="8924925" cy="1617663"/>
            <a:chOff x="0" y="3122"/>
            <a:chExt cx="5622" cy="1019"/>
          </a:xfrm>
        </p:grpSpPr>
        <p:sp>
          <p:nvSpPr>
            <p:cNvPr id="37" name="Text Box 23"/>
            <p:cNvSpPr txBox="1">
              <a:spLocks noChangeArrowheads="1"/>
            </p:cNvSpPr>
            <p:nvPr/>
          </p:nvSpPr>
          <p:spPr bwMode="auto">
            <a:xfrm>
              <a:off x="1359" y="3122"/>
              <a:ext cx="301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Differences between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RIKES    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  and        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CARS</a:t>
              </a:r>
            </a:p>
          </p:txBody>
        </p:sp>
        <p:sp>
          <p:nvSpPr>
            <p:cNvPr id="38" name="Text Box 24"/>
            <p:cNvSpPr txBox="1">
              <a:spLocks noChangeArrowheads="1"/>
            </p:cNvSpPr>
            <p:nvPr/>
          </p:nvSpPr>
          <p:spPr bwMode="auto">
            <a:xfrm>
              <a:off x="0" y="3605"/>
              <a:ext cx="2805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Automatically wave-vector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matched in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isotropic medium. No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new wave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appears.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39" name="Group 25"/>
            <p:cNvGrpSpPr>
              <a:grpSpLocks/>
            </p:cNvGrpSpPr>
            <p:nvPr/>
          </p:nvGrpSpPr>
          <p:grpSpPr bwMode="auto">
            <a:xfrm>
              <a:off x="2820" y="3480"/>
              <a:ext cx="1458" cy="634"/>
              <a:chOff x="2880" y="3480"/>
              <a:chExt cx="1458" cy="634"/>
            </a:xfrm>
          </p:grpSpPr>
          <p:sp>
            <p:nvSpPr>
              <p:cNvPr id="45" name="Text Box 26"/>
              <p:cNvSpPr txBox="1">
                <a:spLocks noChangeArrowheads="1"/>
              </p:cNvSpPr>
              <p:nvPr/>
            </p:nvSpPr>
            <p:spPr bwMode="auto">
              <a:xfrm>
                <a:off x="2880" y="3480"/>
                <a:ext cx="1458" cy="6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Have resonance</a:t>
                </a:r>
              </a:p>
              <a:p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 at</a:t>
                </a:r>
              </a:p>
              <a:p>
                <a:endParaRPr lang="en-US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aphicFrame>
            <p:nvGraphicFramePr>
              <p:cNvPr id="46" name="Object 27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873870024"/>
                  </p:ext>
                </p:extLst>
              </p:nvPr>
            </p:nvGraphicFramePr>
            <p:xfrm>
              <a:off x="3121" y="3608"/>
              <a:ext cx="1045" cy="30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3403" name="Equation" r:id="rId8" imgW="965160" imgH="279360" progId="Equation.3">
                      <p:embed/>
                    </p:oleObj>
                  </mc:Choice>
                  <mc:Fallback>
                    <p:oleObj name="Equation" r:id="rId8" imgW="965160" imgH="27936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121" y="3608"/>
                            <a:ext cx="1045" cy="303"/>
                          </a:xfrm>
                          <a:prstGeom prst="rect">
                            <a:avLst/>
                          </a:prstGeom>
                          <a:noFill/>
                          <a:extLst/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40" name="Text Box 28"/>
            <p:cNvSpPr txBox="1">
              <a:spLocks noChangeArrowheads="1"/>
            </p:cNvSpPr>
            <p:nvPr/>
          </p:nvSpPr>
          <p:spPr bwMode="auto">
            <a:xfrm>
              <a:off x="4668" y="3501"/>
              <a:ext cx="954" cy="6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Requires</a:t>
              </a:r>
            </a:p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wave-vector </a:t>
              </a:r>
            </a:p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matching</a:t>
              </a:r>
            </a:p>
          </p:txBody>
        </p:sp>
        <p:sp>
          <p:nvSpPr>
            <p:cNvPr id="41" name="Line 29"/>
            <p:cNvSpPr>
              <a:spLocks noChangeShapeType="1"/>
            </p:cNvSpPr>
            <p:nvPr/>
          </p:nvSpPr>
          <p:spPr bwMode="auto">
            <a:xfrm flipH="1">
              <a:off x="1456" y="3351"/>
              <a:ext cx="1256" cy="33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2" name="Line 30"/>
            <p:cNvSpPr>
              <a:spLocks noChangeShapeType="1"/>
            </p:cNvSpPr>
            <p:nvPr/>
          </p:nvSpPr>
          <p:spPr bwMode="auto">
            <a:xfrm>
              <a:off x="4294" y="3309"/>
              <a:ext cx="649" cy="24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3" name="Line 31"/>
            <p:cNvSpPr>
              <a:spLocks noChangeShapeType="1"/>
            </p:cNvSpPr>
            <p:nvPr/>
          </p:nvSpPr>
          <p:spPr bwMode="auto">
            <a:xfrm>
              <a:off x="2880" y="3330"/>
              <a:ext cx="367" cy="23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4" name="Line 32"/>
            <p:cNvSpPr>
              <a:spLocks noChangeShapeType="1"/>
            </p:cNvSpPr>
            <p:nvPr/>
          </p:nvSpPr>
          <p:spPr bwMode="auto">
            <a:xfrm flipH="1">
              <a:off x="3592" y="3372"/>
              <a:ext cx="231" cy="17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149166" y="4389046"/>
            <a:ext cx="4149371" cy="1015663"/>
            <a:chOff x="149166" y="4389046"/>
            <a:chExt cx="4149371" cy="1015663"/>
          </a:xfrm>
        </p:grpSpPr>
        <p:sp>
          <p:nvSpPr>
            <p:cNvPr id="50" name="Text Box 20"/>
            <p:cNvSpPr txBox="1">
              <a:spLocks noChangeArrowheads="1"/>
            </p:cNvSpPr>
            <p:nvPr/>
          </p:nvSpPr>
          <p:spPr bwMode="auto">
            <a:xfrm>
              <a:off x="149166" y="4389046"/>
              <a:ext cx="4149371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Can also have CSRS (different </a:t>
              </a:r>
              <a:endParaRPr lang="en-US" dirty="0" smtClean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dirty="0" err="1" smtClean="0">
                  <a:latin typeface="Times New Roman" pitchFamily="18" charset="0"/>
                  <a:cs typeface="Times New Roman" pitchFamily="18" charset="0"/>
                </a:rPr>
                <a:t>wavevector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matching conditions)</a:t>
              </a:r>
            </a:p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Signal appears at </a:t>
              </a:r>
            </a:p>
          </p:txBody>
        </p:sp>
        <p:graphicFrame>
          <p:nvGraphicFramePr>
            <p:cNvPr id="51" name="Object 2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82261516"/>
                </p:ext>
              </p:extLst>
            </p:nvPr>
          </p:nvGraphicFramePr>
          <p:xfrm>
            <a:off x="1804794" y="4970661"/>
            <a:ext cx="1356697" cy="3700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3404" name="Equation" r:id="rId10" imgW="723600" imgH="228600" progId="Equation.3">
                    <p:embed/>
                  </p:oleObj>
                </mc:Choice>
                <mc:Fallback>
                  <p:oleObj name="Equation" r:id="rId10" imgW="72360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04794" y="4970661"/>
                          <a:ext cx="1356697" cy="370026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" name="Group 2"/>
          <p:cNvGrpSpPr/>
          <p:nvPr/>
        </p:nvGrpSpPr>
        <p:grpSpPr>
          <a:xfrm>
            <a:off x="105838" y="2812368"/>
            <a:ext cx="4879074" cy="1545538"/>
            <a:chOff x="105838" y="2812368"/>
            <a:chExt cx="4879074" cy="1545538"/>
          </a:xfrm>
        </p:grpSpPr>
        <p:sp>
          <p:nvSpPr>
            <p:cNvPr id="48" name="Text Box 18"/>
            <p:cNvSpPr txBox="1">
              <a:spLocks noChangeArrowheads="1"/>
            </p:cNvSpPr>
            <p:nvPr/>
          </p:nvSpPr>
          <p:spPr bwMode="auto">
            <a:xfrm>
              <a:off x="123645" y="2812368"/>
              <a:ext cx="4861267" cy="923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When                    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is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tuned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through      , resonant</a:t>
              </a:r>
            </a:p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enhancement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in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the signal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occurs.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Monolayer</a:t>
              </a:r>
            </a:p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ensitivity has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been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demonstrated. There is also a  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49" name="Object 1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77091052"/>
                </p:ext>
              </p:extLst>
            </p:nvPr>
          </p:nvGraphicFramePr>
          <p:xfrm>
            <a:off x="772975" y="2833130"/>
            <a:ext cx="1230835" cy="37473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3405" name="Equation" r:id="rId12" imgW="647640" imgH="228600" progId="Equation.3">
                    <p:embed/>
                  </p:oleObj>
                </mc:Choice>
                <mc:Fallback>
                  <p:oleObj name="Equation" r:id="rId12" imgW="64764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72975" y="2833130"/>
                          <a:ext cx="1230835" cy="374733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2" name="Group 1"/>
            <p:cNvGrpSpPr/>
            <p:nvPr/>
          </p:nvGrpSpPr>
          <p:grpSpPr>
            <a:xfrm>
              <a:off x="105838" y="2822096"/>
              <a:ext cx="4524528" cy="1535810"/>
              <a:chOff x="105838" y="2822096"/>
              <a:chExt cx="4524528" cy="1535810"/>
            </a:xfrm>
          </p:grpSpPr>
          <p:sp>
            <p:nvSpPr>
              <p:cNvPr id="52" name="TextBox 51"/>
              <p:cNvSpPr txBox="1"/>
              <p:nvPr/>
            </p:nvSpPr>
            <p:spPr>
              <a:xfrm>
                <a:off x="105838" y="3600776"/>
                <a:ext cx="4378122" cy="7571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dirty="0" smtClean="0">
                    <a:latin typeface="Times New Roman" pitchFamily="18" charset="0"/>
                    <a:cs typeface="Times New Roman" pitchFamily="18" charset="0"/>
                    <a:sym typeface="Symbol"/>
                  </a:rPr>
                  <a:t> “background” contribution  due to electronic</a:t>
                </a:r>
              </a:p>
              <a:p>
                <a:pPr>
                  <a:lnSpc>
                    <a:spcPct val="120000"/>
                  </a:lnSpc>
                </a:pPr>
                <a:r>
                  <a:rPr lang="en-US" dirty="0" smtClean="0">
                    <a:latin typeface="Times New Roman" pitchFamily="18" charset="0"/>
                    <a:cs typeface="Times New Roman" pitchFamily="18" charset="0"/>
                    <a:sym typeface="Symbol"/>
                  </a:rPr>
                  <a:t>transitions via: </a:t>
                </a:r>
              </a:p>
            </p:txBody>
          </p:sp>
          <p:graphicFrame>
            <p:nvGraphicFramePr>
              <p:cNvPr id="53" name="Object 18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45893301"/>
                  </p:ext>
                </p:extLst>
              </p:nvPr>
            </p:nvGraphicFramePr>
            <p:xfrm>
              <a:off x="3454704" y="2822096"/>
              <a:ext cx="365125" cy="36671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3406" name="Equation" r:id="rId14" imgW="241200" imgH="241200" progId="Equation.3">
                      <p:embed/>
                    </p:oleObj>
                  </mc:Choice>
                  <mc:Fallback>
                    <p:oleObj name="Equation" r:id="rId14" imgW="241200" imgH="2412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454704" y="2822096"/>
                            <a:ext cx="365125" cy="366713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55" name="Object 54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044164545"/>
                  </p:ext>
                </p:extLst>
              </p:nvPr>
            </p:nvGraphicFramePr>
            <p:xfrm>
              <a:off x="1531020" y="3925293"/>
              <a:ext cx="3099346" cy="41949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3407" name="Equation" r:id="rId16" imgW="1968480" imgH="266400" progId="Equation.3">
                      <p:embed/>
                    </p:oleObj>
                  </mc:Choice>
                  <mc:Fallback>
                    <p:oleObj name="Equation" r:id="rId16" imgW="1968480" imgH="266400" progId="Equation.3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17"/>
                          <a:stretch>
                            <a:fillRect/>
                          </a:stretch>
                        </p:blipFill>
                        <p:spPr>
                          <a:xfrm>
                            <a:off x="1531020" y="3925293"/>
                            <a:ext cx="3099346" cy="419494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pSp>
        <p:nvGrpSpPr>
          <p:cNvPr id="4" name="Group 3"/>
          <p:cNvGrpSpPr/>
          <p:nvPr/>
        </p:nvGrpSpPr>
        <p:grpSpPr>
          <a:xfrm>
            <a:off x="5251890" y="2812368"/>
            <a:ext cx="3256020" cy="2508863"/>
            <a:chOff x="5251890" y="2812368"/>
            <a:chExt cx="3256020" cy="2508863"/>
          </a:xfrm>
        </p:grpSpPr>
        <p:pic>
          <p:nvPicPr>
            <p:cNvPr id="54" name="Picture 35"/>
            <p:cNvPicPr>
              <a:picLocks noChangeAspect="1" noChangeArrowheads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51890" y="3394580"/>
              <a:ext cx="3195265" cy="19266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9" name="TextBox 28"/>
            <p:cNvSpPr txBox="1"/>
            <p:nvPr/>
          </p:nvSpPr>
          <p:spPr>
            <a:xfrm>
              <a:off x="5251890" y="2812368"/>
              <a:ext cx="3256020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For 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comparable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contributions of</a:t>
              </a:r>
            </a:p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b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ackground and resonance terms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491877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0713082"/>
              </p:ext>
            </p:extLst>
          </p:nvPr>
        </p:nvGraphicFramePr>
        <p:xfrm>
          <a:off x="126878" y="1012980"/>
          <a:ext cx="8890244" cy="15592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03" name="Equation" r:id="rId3" imgW="6070320" imgH="1066680" progId="Equation.3">
                  <p:embed/>
                </p:oleObj>
              </mc:Choice>
              <mc:Fallback>
                <p:oleObj name="Equation" r:id="rId3" imgW="6070320" imgH="106668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878" y="1012980"/>
                        <a:ext cx="8890244" cy="155925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0" y="16308"/>
            <a:ext cx="9006225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AutoNum type="arabicPeriod" startAt="5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grating model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products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two fields create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grating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 space,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and a third wave is deflected by the grating to form beams s or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Initially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the only 2 field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products of interest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are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p1 or p2)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x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(c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or 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). </a:t>
            </a:r>
            <a:endParaRPr lang="en-US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graphicFrame>
        <p:nvGraphicFramePr>
          <p:cNvPr id="1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8687139"/>
              </p:ext>
            </p:extLst>
          </p:nvPr>
        </p:nvGraphicFramePr>
        <p:xfrm>
          <a:off x="5673189" y="0"/>
          <a:ext cx="3251200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04" name="Equation" r:id="rId5" imgW="2044440" imgH="291960" progId="Equation.3">
                  <p:embed/>
                </p:oleObj>
              </mc:Choice>
              <mc:Fallback>
                <p:oleObj name="Equation" r:id="rId5" imgW="2044440" imgH="291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73189" y="0"/>
                        <a:ext cx="3251200" cy="43021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ounded Rectangle 2"/>
          <p:cNvSpPr/>
          <p:nvPr/>
        </p:nvSpPr>
        <p:spPr>
          <a:xfrm>
            <a:off x="2813538" y="1052853"/>
            <a:ext cx="1758462" cy="4572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4789369" y="1017683"/>
            <a:ext cx="1758462" cy="457200"/>
          </a:xfrm>
          <a:prstGeom prst="roundRect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2292355" y="1619198"/>
            <a:ext cx="1758462" cy="4572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2398351" y="2110154"/>
            <a:ext cx="1758462" cy="4572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4344847" y="2111567"/>
            <a:ext cx="1905493" cy="4572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325806" y="1616973"/>
            <a:ext cx="1758462" cy="457200"/>
          </a:xfrm>
          <a:prstGeom prst="roundRect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258399" y="2076398"/>
            <a:ext cx="1893276" cy="457200"/>
          </a:xfrm>
          <a:prstGeom prst="roundRect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6376830" y="2074173"/>
            <a:ext cx="1958277" cy="457200"/>
          </a:xfrm>
          <a:prstGeom prst="roundRect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8000" name="Picture 11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148" y="2726508"/>
            <a:ext cx="7447329" cy="4131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73355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9" grpId="0" animBg="1"/>
      <p:bldP spid="10" grpId="0" animBg="1"/>
      <p:bldP spid="11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334835" y="-8144"/>
            <a:ext cx="8288338" cy="1231102"/>
            <a:chOff x="583142" y="3353254"/>
            <a:chExt cx="8288337" cy="1231248"/>
          </a:xfrm>
        </p:grpSpPr>
        <p:sp>
          <p:nvSpPr>
            <p:cNvPr id="3" name="Text Box 6"/>
            <p:cNvSpPr txBox="1">
              <a:spLocks noChangeArrowheads="1"/>
            </p:cNvSpPr>
            <p:nvPr/>
          </p:nvSpPr>
          <p:spPr bwMode="auto">
            <a:xfrm>
              <a:off x="583142" y="3353254"/>
              <a:ext cx="8288337" cy="1231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42900" indent="-342900"/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There are </a:t>
              </a:r>
              <a:r>
                <a:rPr lang="en-US" u="sng" dirty="0">
                  <a:latin typeface="Times New Roman" pitchFamily="18" charset="0"/>
                  <a:cs typeface="Times New Roman" pitchFamily="18" charset="0"/>
                </a:rPr>
                <a:t>two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 kinds of time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dependences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present here corresponding</a:t>
              </a:r>
            </a:p>
            <a:p>
              <a:pPr marL="342900" indent="-342900"/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to the first two inputs              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in 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  <a:p>
              <a:pPr marL="342900" indent="-342900">
                <a:buFontTx/>
                <a:buAutoNum type="arabicPeriod"/>
              </a:pP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                                             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   oscillates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at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 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(requires electronic nonlinearity)</a:t>
              </a:r>
              <a:endPara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endParaRPr>
            </a:p>
            <a:p>
              <a:pPr marL="342900" indent="-342900">
                <a:buFontTx/>
                <a:buAutoNum type="arabicPeriod"/>
              </a:pPr>
              <a:r>
                <a:rPr lang="en-US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                                              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 DC </a:t>
              </a:r>
              <a:r>
                <a:rPr lang="en-US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in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time</a:t>
              </a:r>
              <a:endPara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endParaRPr>
            </a:p>
          </p:txBody>
        </p:sp>
        <p:graphicFrame>
          <p:nvGraphicFramePr>
            <p:cNvPr id="4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59633747"/>
                </p:ext>
              </p:extLst>
            </p:nvPr>
          </p:nvGraphicFramePr>
          <p:xfrm>
            <a:off x="864803" y="3962208"/>
            <a:ext cx="2963118" cy="3528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167" name="Equation" r:id="rId3" imgW="1612800" imgH="215640" progId="Equation.3">
                    <p:embed/>
                  </p:oleObj>
                </mc:Choice>
                <mc:Fallback>
                  <p:oleObj name="Equation" r:id="rId3" imgW="161280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64803" y="3962208"/>
                          <a:ext cx="2963118" cy="352885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76340834"/>
                </p:ext>
              </p:extLst>
            </p:nvPr>
          </p:nvGraphicFramePr>
          <p:xfrm>
            <a:off x="869971" y="4224679"/>
            <a:ext cx="2821764" cy="3384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168" name="Equation" r:id="rId5" imgW="1612800" imgH="215640" progId="Equation.3">
                    <p:embed/>
                  </p:oleObj>
                </mc:Choice>
                <mc:Fallback>
                  <p:oleObj name="Equation" r:id="rId5" imgW="161280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69971" y="4224679"/>
                          <a:ext cx="2821764" cy="338454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51169674"/>
                </p:ext>
              </p:extLst>
            </p:nvPr>
          </p:nvGraphicFramePr>
          <p:xfrm>
            <a:off x="3732870" y="3563036"/>
            <a:ext cx="2149755" cy="43419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169" name="Equation" r:id="rId7" imgW="1320480" imgH="266400" progId="Equation.3">
                    <p:embed/>
                  </p:oleObj>
                </mc:Choice>
                <mc:Fallback>
                  <p:oleObj name="Equation" r:id="rId7" imgW="1320480" imgH="2664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32870" y="3563036"/>
                          <a:ext cx="2149755" cy="434194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87573483"/>
                </p:ext>
              </p:extLst>
            </p:nvPr>
          </p:nvGraphicFramePr>
          <p:xfrm>
            <a:off x="2638308" y="3629540"/>
            <a:ext cx="772988" cy="3393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170" name="Equation" r:id="rId9" imgW="545760" imgH="215640" progId="Equation.3">
                    <p:embed/>
                  </p:oleObj>
                </mc:Choice>
                <mc:Fallback>
                  <p:oleObj name="Equation" r:id="rId9" imgW="54576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38308" y="3629540"/>
                          <a:ext cx="772988" cy="339338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2" name="Group 11"/>
          <p:cNvGrpSpPr/>
          <p:nvPr/>
        </p:nvGrpSpPr>
        <p:grpSpPr>
          <a:xfrm>
            <a:off x="155642" y="1267821"/>
            <a:ext cx="8874256" cy="1795363"/>
            <a:chOff x="141015" y="-1603707"/>
            <a:chExt cx="8015288" cy="1795363"/>
          </a:xfrm>
        </p:grpSpPr>
        <p:sp>
          <p:nvSpPr>
            <p:cNvPr id="13" name="Text Box 4"/>
            <p:cNvSpPr txBox="1">
              <a:spLocks noChangeArrowheads="1"/>
            </p:cNvSpPr>
            <p:nvPr/>
          </p:nvSpPr>
          <p:spPr bwMode="auto">
            <a:xfrm>
              <a:off x="141015" y="-1603707"/>
              <a:ext cx="8015288" cy="1795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42900" indent="-342900"/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 - Now form E(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</a:t>
              </a:r>
              <a:r>
                <a:rPr lang="en-US" sz="2000" baseline="-25000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1</a:t>
              </a:r>
              <a:r>
                <a:rPr lang="en-US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)E(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</a:t>
              </a:r>
              <a:r>
                <a:rPr lang="en-US" sz="2000" baseline="-25000" dirty="0" smtClean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2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)</a:t>
              </a:r>
              <a:r>
                <a:rPr lang="en-US" sz="2800" baseline="-25000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x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E(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</a:t>
              </a:r>
              <a:r>
                <a:rPr lang="en-US" sz="2000" baseline="-25000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3</a:t>
              </a:r>
              <a:r>
                <a:rPr lang="en-US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) subject to the following restrictions</a:t>
              </a:r>
            </a:p>
            <a:p>
              <a:pPr marL="342900" indent="-342900">
                <a:buFontTx/>
                <a:buAutoNum type="arabicPeriod"/>
              </a:pPr>
              <a:r>
                <a:rPr lang="en-US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Terms                                         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    can </a:t>
              </a:r>
              <a:r>
                <a:rPr lang="en-US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only multiply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terms  </a:t>
              </a:r>
              <a:r>
                <a:rPr lang="en-US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with                   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  so </a:t>
              </a:r>
              <a:r>
                <a:rPr lang="en-US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that the output frequency is </a:t>
              </a:r>
              <a:r>
                <a:rPr lang="en-US" sz="2000" i="1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</a:t>
              </a:r>
              <a:endPara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endParaRPr>
            </a:p>
            <a:p>
              <a:pPr marL="342900" indent="-342900">
                <a:buFontTx/>
                <a:buAutoNum type="arabicPeriod" startAt="2"/>
              </a:pPr>
              <a:r>
                <a:rPr lang="en-US" dirty="0" smtClean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The </a:t>
              </a:r>
              <a:r>
                <a:rPr lang="en-US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product of three different beams is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required</a:t>
              </a:r>
            </a:p>
            <a:p>
              <a:pPr marL="342900" indent="-342900">
                <a:buFontTx/>
                <a:buAutoNum type="arabicPeriod" startAt="2"/>
              </a:pPr>
              <a:r>
                <a:rPr lang="en-US" dirty="0" smtClean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Because </a:t>
              </a:r>
              <a:r>
                <a:rPr lang="en-US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the pump beams are the “strong” beams, only products with two pump beams are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kept which generate signal or conjugate beams. Assume </a:t>
              </a:r>
              <a:r>
                <a:rPr lang="en-US" i="1" dirty="0" err="1" smtClean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Kleinman</a:t>
              </a:r>
              <a:r>
                <a:rPr lang="en-US" i="1" dirty="0" smtClean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 limit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.</a:t>
              </a:r>
              <a:endPara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endParaRPr>
            </a:p>
          </p:txBody>
        </p:sp>
        <p:grpSp>
          <p:nvGrpSpPr>
            <p:cNvPr id="14" name="Group 11"/>
            <p:cNvGrpSpPr>
              <a:grpSpLocks/>
            </p:cNvGrpSpPr>
            <p:nvPr/>
          </p:nvGrpSpPr>
          <p:grpSpPr bwMode="auto">
            <a:xfrm>
              <a:off x="1042989" y="-1293815"/>
              <a:ext cx="5862640" cy="360363"/>
              <a:chOff x="657" y="-690"/>
              <a:chExt cx="3693" cy="227"/>
            </a:xfrm>
          </p:grpSpPr>
          <p:graphicFrame>
            <p:nvGraphicFramePr>
              <p:cNvPr id="15" name="Object 5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967483152"/>
                  </p:ext>
                </p:extLst>
              </p:nvPr>
            </p:nvGraphicFramePr>
            <p:xfrm>
              <a:off x="657" y="-672"/>
              <a:ext cx="1502" cy="20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0171" name="Equation" r:id="rId11" imgW="1384200" imgH="215640" progId="Equation.3">
                      <p:embed/>
                    </p:oleObj>
                  </mc:Choice>
                  <mc:Fallback>
                    <p:oleObj name="Equation" r:id="rId11" imgW="1384200" imgH="21564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57" y="-672"/>
                            <a:ext cx="1502" cy="209"/>
                          </a:xfrm>
                          <a:prstGeom prst="rect">
                            <a:avLst/>
                          </a:prstGeom>
                          <a:noFill/>
                          <a:extLst/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6" name="Object 6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119562728"/>
                  </p:ext>
                </p:extLst>
              </p:nvPr>
            </p:nvGraphicFramePr>
            <p:xfrm>
              <a:off x="3703" y="-690"/>
              <a:ext cx="647" cy="22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0172" name="Equation" r:id="rId13" imgW="660240" imgH="228600" progId="Equation.3">
                      <p:embed/>
                    </p:oleObj>
                  </mc:Choice>
                  <mc:Fallback>
                    <p:oleObj name="Equation" r:id="rId13" imgW="660240" imgH="2286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703" y="-690"/>
                            <a:ext cx="647" cy="224"/>
                          </a:xfrm>
                          <a:prstGeom prst="rect">
                            <a:avLst/>
                          </a:prstGeom>
                          <a:noFill/>
                          <a:extLst/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155642" y="4427177"/>
            <a:ext cx="623399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First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term generates the conjugate and the 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second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term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signal.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164763"/>
              </p:ext>
            </p:extLst>
          </p:nvPr>
        </p:nvGraphicFramePr>
        <p:xfrm>
          <a:off x="155643" y="3445238"/>
          <a:ext cx="8874256" cy="6214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173" name="Equation" r:id="rId15" imgW="5613120" imgH="393480" progId="Equation.3">
                  <p:embed/>
                </p:oleObj>
              </mc:Choice>
              <mc:Fallback>
                <p:oleObj name="Equation" r:id="rId15" imgW="56131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643" y="3445238"/>
                        <a:ext cx="8874256" cy="621421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6634207"/>
              </p:ext>
            </p:extLst>
          </p:nvPr>
        </p:nvGraphicFramePr>
        <p:xfrm>
          <a:off x="1930694" y="3921577"/>
          <a:ext cx="7099204" cy="5319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174" name="Equation" r:id="rId17" imgW="4063680" imgH="304560" progId="Equation.3">
                  <p:embed/>
                </p:oleObj>
              </mc:Choice>
              <mc:Fallback>
                <p:oleObj name="Equation" r:id="rId17" imgW="4063680" imgH="304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0694" y="3921577"/>
                        <a:ext cx="7099204" cy="53198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 Box 8"/>
          <p:cNvSpPr txBox="1">
            <a:spLocks noChangeArrowheads="1"/>
          </p:cNvSpPr>
          <p:nvPr/>
        </p:nvSpPr>
        <p:spPr bwMode="auto">
          <a:xfrm>
            <a:off x="33251" y="5062072"/>
            <a:ext cx="2351926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D4WM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Field Solutions</a:t>
            </a:r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390763"/>
              </p:ext>
            </p:extLst>
          </p:nvPr>
        </p:nvGraphicFramePr>
        <p:xfrm>
          <a:off x="3103760" y="5086618"/>
          <a:ext cx="5926138" cy="139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175" name="Equation" r:id="rId19" imgW="3454200" imgH="812520" progId="Equation.3">
                  <p:embed/>
                </p:oleObj>
              </mc:Choice>
              <mc:Fallback>
                <p:oleObj name="Equation" r:id="rId19" imgW="3454200" imgH="812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3760" y="5086618"/>
                        <a:ext cx="5926138" cy="1393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33251" y="5431404"/>
            <a:ext cx="303166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Using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SVEA in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undepleted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pump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beams approximation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6614808" y="3404672"/>
            <a:ext cx="1040859" cy="554485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50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7885889" y="3469523"/>
            <a:ext cx="1040859" cy="55448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111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1" grpId="0" animBg="1"/>
      <p:bldP spid="23" grpId="0"/>
      <p:bldP spid="8" grpId="0" animBg="1"/>
      <p:bldP spid="2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74549" y="37036"/>
            <a:ext cx="543770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Simplifying in 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undepleted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pump approximation</a:t>
            </a:r>
          </a:p>
        </p:txBody>
      </p:sp>
      <p:pic>
        <p:nvPicPr>
          <p:cNvPr id="10257" name="Picture 17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01" t="6998" b="13007"/>
          <a:stretch/>
        </p:blipFill>
        <p:spPr bwMode="auto">
          <a:xfrm>
            <a:off x="6483286" y="718612"/>
            <a:ext cx="2684768" cy="10686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5374173"/>
              </p:ext>
            </p:extLst>
          </p:nvPr>
        </p:nvGraphicFramePr>
        <p:xfrm>
          <a:off x="116798" y="401445"/>
          <a:ext cx="6726345" cy="13995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6" name="Equation" r:id="rId4" imgW="4267080" imgH="888840" progId="Equation.3">
                  <p:embed/>
                </p:oleObj>
              </mc:Choice>
              <mc:Fallback>
                <p:oleObj name="Equation" r:id="rId4" imgW="4267080" imgH="8888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798" y="401445"/>
                        <a:ext cx="6726345" cy="139958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" name="Group 33"/>
          <p:cNvGrpSpPr>
            <a:grpSpLocks/>
          </p:cNvGrpSpPr>
          <p:nvPr/>
        </p:nvGrpSpPr>
        <p:grpSpPr bwMode="auto">
          <a:xfrm>
            <a:off x="116798" y="2243564"/>
            <a:ext cx="7058249" cy="484272"/>
            <a:chOff x="131" y="1413"/>
            <a:chExt cx="4399" cy="288"/>
          </a:xfrm>
        </p:grpSpPr>
        <p:sp>
          <p:nvSpPr>
            <p:cNvPr id="15" name="Text Box 13"/>
            <p:cNvSpPr txBox="1">
              <a:spLocks noChangeArrowheads="1"/>
            </p:cNvSpPr>
            <p:nvPr/>
          </p:nvSpPr>
          <p:spPr bwMode="auto">
            <a:xfrm>
              <a:off x="131" y="1449"/>
              <a:ext cx="237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Applying the boundary conditions:</a:t>
              </a:r>
            </a:p>
          </p:txBody>
        </p:sp>
        <p:graphicFrame>
          <p:nvGraphicFramePr>
            <p:cNvPr id="16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77513116"/>
                </p:ext>
              </p:extLst>
            </p:nvPr>
          </p:nvGraphicFramePr>
          <p:xfrm>
            <a:off x="2202" y="1413"/>
            <a:ext cx="2328" cy="27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47" name="Equation" r:id="rId6" imgW="2031840" imgH="253800" progId="Equation.3">
                    <p:embed/>
                  </p:oleObj>
                </mc:Choice>
                <mc:Fallback>
                  <p:oleObj name="Equation" r:id="rId6" imgW="2031840" imgH="2538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02" y="1413"/>
                          <a:ext cx="2328" cy="270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1" name="Group 20"/>
          <p:cNvGrpSpPr/>
          <p:nvPr/>
        </p:nvGrpSpPr>
        <p:grpSpPr>
          <a:xfrm>
            <a:off x="116798" y="2727836"/>
            <a:ext cx="6225297" cy="791047"/>
            <a:chOff x="171450" y="2382950"/>
            <a:chExt cx="6225297" cy="791047"/>
          </a:xfrm>
        </p:grpSpPr>
        <p:sp>
          <p:nvSpPr>
            <p:cNvPr id="22" name="Text Box 18"/>
            <p:cNvSpPr txBox="1">
              <a:spLocks noChangeArrowheads="1"/>
            </p:cNvSpPr>
            <p:nvPr/>
          </p:nvSpPr>
          <p:spPr bwMode="auto">
            <a:xfrm>
              <a:off x="171450" y="2499002"/>
              <a:ext cx="323119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400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</a:t>
              </a:r>
              <a:r>
                <a:rPr lang="en-US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 Output of conjugate beam: </a:t>
              </a:r>
              <a:endPara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endParaRPr>
            </a:p>
          </p:txBody>
        </p:sp>
        <p:graphicFrame>
          <p:nvGraphicFramePr>
            <p:cNvPr id="23" name="Object 1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81740384"/>
                </p:ext>
              </p:extLst>
            </p:nvPr>
          </p:nvGraphicFramePr>
          <p:xfrm>
            <a:off x="3054824" y="2382950"/>
            <a:ext cx="3341923" cy="79104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48" name="Equation" r:id="rId8" imgW="2298600" imgH="482400" progId="Equation.3">
                    <p:embed/>
                  </p:oleObj>
                </mc:Choice>
                <mc:Fallback>
                  <p:oleObj name="Equation" r:id="rId8" imgW="2298600" imgH="4824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54824" y="2382950"/>
                          <a:ext cx="3341923" cy="791047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5" name="Text Box 5"/>
          <p:cNvSpPr txBox="1">
            <a:spLocks noChangeArrowheads="1"/>
          </p:cNvSpPr>
          <p:nvPr/>
        </p:nvSpPr>
        <p:spPr bwMode="auto">
          <a:xfrm>
            <a:off x="86697" y="5285438"/>
            <a:ext cx="462283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R&gt;1 ?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YES! Photons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come out of pump beams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Need to include pump depletion.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0" y="3580527"/>
            <a:ext cx="4719232" cy="1578387"/>
            <a:chOff x="0" y="4687949"/>
            <a:chExt cx="4719232" cy="1578387"/>
          </a:xfrm>
        </p:grpSpPr>
        <p:graphicFrame>
          <p:nvGraphicFramePr>
            <p:cNvPr id="24" name="Object 2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79735914"/>
                </p:ext>
              </p:extLst>
            </p:nvPr>
          </p:nvGraphicFramePr>
          <p:xfrm>
            <a:off x="0" y="4687949"/>
            <a:ext cx="4605067" cy="78906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49" name="Equation" r:id="rId10" imgW="2819160" imgH="482400" progId="Equation.3">
                    <p:embed/>
                  </p:oleObj>
                </mc:Choice>
                <mc:Fallback>
                  <p:oleObj name="Equation" r:id="rId10" imgW="2819160" imgH="4824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0" y="4687949"/>
                          <a:ext cx="4605067" cy="789067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6" name="Object 2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60320755"/>
                </p:ext>
              </p:extLst>
            </p:nvPr>
          </p:nvGraphicFramePr>
          <p:xfrm>
            <a:off x="0" y="5474870"/>
            <a:ext cx="4719232" cy="79146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50" name="Equation" r:id="rId12" imgW="2997000" imgH="482400" progId="Equation.3">
                    <p:embed/>
                  </p:oleObj>
                </mc:Choice>
                <mc:Fallback>
                  <p:oleObj name="Equation" r:id="rId12" imgW="2997000" imgH="4824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0" y="5474870"/>
                          <a:ext cx="4719232" cy="79146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5295544" y="5447220"/>
            <a:ext cx="3253733" cy="46166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 </a:t>
            </a:r>
            <a:r>
              <a:rPr lang="en-US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Can get gain on both beams!</a:t>
            </a:r>
          </a:p>
        </p:txBody>
      </p:sp>
      <p:graphicFrame>
        <p:nvGraphicFramePr>
          <p:cNvPr id="2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0145314"/>
              </p:ext>
            </p:extLst>
          </p:nvPr>
        </p:nvGraphicFramePr>
        <p:xfrm>
          <a:off x="74503" y="6109512"/>
          <a:ext cx="5224463" cy="696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1" name="Equation" r:id="rId14" imgW="3314520" imgH="431640" progId="Equation.3">
                  <p:embed/>
                </p:oleObj>
              </mc:Choice>
              <mc:Fallback>
                <p:oleObj name="Equation" r:id="rId14" imgW="33145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503" y="6109512"/>
                        <a:ext cx="5224463" cy="69691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295544" y="6206406"/>
            <a:ext cx="3288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Unphysical, need pump depletion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1866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7" grpId="0" animBg="1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ext Box 8"/>
          <p:cNvSpPr txBox="1">
            <a:spLocks noChangeArrowheads="1"/>
          </p:cNvSpPr>
          <p:nvPr/>
        </p:nvSpPr>
        <p:spPr bwMode="auto">
          <a:xfrm>
            <a:off x="199924" y="115651"/>
            <a:ext cx="2326278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Manley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Rowe Relation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2943124" y="115651"/>
            <a:ext cx="4675953" cy="1239700"/>
            <a:chOff x="433388" y="1493367"/>
            <a:chExt cx="4675953" cy="1239700"/>
          </a:xfrm>
        </p:grpSpPr>
        <p:graphicFrame>
          <p:nvGraphicFramePr>
            <p:cNvPr id="15364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21736423"/>
                </p:ext>
              </p:extLst>
            </p:nvPr>
          </p:nvGraphicFramePr>
          <p:xfrm>
            <a:off x="433388" y="1493367"/>
            <a:ext cx="4675953" cy="118950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476" name="Equation" r:id="rId3" imgW="3492360" imgH="888840" progId="Equation.3">
                    <p:embed/>
                  </p:oleObj>
                </mc:Choice>
                <mc:Fallback>
                  <p:oleObj name="Equation" r:id="rId3" imgW="3492360" imgH="8888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3388" y="1493367"/>
                          <a:ext cx="4675953" cy="1189509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373" name="Rectangle 10"/>
            <p:cNvSpPr>
              <a:spLocks noChangeArrowheads="1"/>
            </p:cNvSpPr>
            <p:nvPr/>
          </p:nvSpPr>
          <p:spPr bwMode="auto">
            <a:xfrm>
              <a:off x="1363063" y="1497857"/>
              <a:ext cx="2878195" cy="123521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5374" name="Text Box 11"/>
          <p:cNvSpPr txBox="1">
            <a:spLocks noChangeArrowheads="1"/>
          </p:cNvSpPr>
          <p:nvPr/>
        </p:nvSpPr>
        <p:spPr bwMode="auto">
          <a:xfrm>
            <a:off x="4330701" y="719073"/>
            <a:ext cx="161384" cy="284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378621" y="1509337"/>
            <a:ext cx="8721165" cy="923925"/>
            <a:chOff x="784" y="2166"/>
            <a:chExt cx="4734" cy="582"/>
          </a:xfrm>
        </p:grpSpPr>
        <p:graphicFrame>
          <p:nvGraphicFramePr>
            <p:cNvPr id="15363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33336933"/>
                </p:ext>
              </p:extLst>
            </p:nvPr>
          </p:nvGraphicFramePr>
          <p:xfrm>
            <a:off x="784" y="2246"/>
            <a:ext cx="1760" cy="37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477" name="Equation" r:id="rId5" imgW="1828800" imgH="393480" progId="Equation.3">
                    <p:embed/>
                  </p:oleObj>
                </mc:Choice>
                <mc:Fallback>
                  <p:oleObj name="Equation" r:id="rId5" imgW="1828800" imgH="393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84" y="2246"/>
                          <a:ext cx="1760" cy="379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371" name="Text Box 14"/>
            <p:cNvSpPr txBox="1">
              <a:spLocks noChangeArrowheads="1"/>
            </p:cNvSpPr>
            <p:nvPr/>
          </p:nvSpPr>
          <p:spPr bwMode="auto">
            <a:xfrm>
              <a:off x="2639" y="2166"/>
              <a:ext cx="2879" cy="5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Since signal travels along +</a:t>
              </a:r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z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  <a:sym typeface="Symbol"/>
                </a:rPr>
                <a:t>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and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the conjugate travels</a:t>
              </a:r>
            </a:p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along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–</a:t>
              </a:r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z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  <a:sym typeface="Symbol"/>
                </a:rPr>
                <a:t>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both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beams grow together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at expense of the </a:t>
              </a:r>
            </a:p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pump beams.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-38801" y="2909843"/>
            <a:ext cx="7823200" cy="1679575"/>
            <a:chOff x="0" y="2973"/>
            <a:chExt cx="4928" cy="1058"/>
          </a:xfrm>
        </p:grpSpPr>
        <p:sp>
          <p:nvSpPr>
            <p:cNvPr id="15369" name="Text Box 16"/>
            <p:cNvSpPr txBox="1">
              <a:spLocks noChangeArrowheads="1"/>
            </p:cNvSpPr>
            <p:nvPr/>
          </p:nvSpPr>
          <p:spPr bwMode="auto">
            <a:xfrm>
              <a:off x="293" y="2973"/>
              <a:ext cx="4635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Can be shown easily when </a:t>
              </a:r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z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 </a:t>
              </a:r>
              <a:r>
                <a:rPr lang="en-US" i="1" dirty="0" smtClean="0">
                  <a:latin typeface="Times New Roman" pitchFamily="18" charset="0"/>
                  <a:cs typeface="Times New Roman" pitchFamily="18" charset="0"/>
                  <a:sym typeface="WP MathA" pitchFamily="2" charset="2"/>
                </a:rPr>
                <a:t>z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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  <a:sym typeface="WP MathA" pitchFamily="2" charset="2"/>
                </a:rPr>
                <a:t> </a:t>
              </a:r>
              <a:r>
                <a:rPr lang="en-US" dirty="0">
                  <a:latin typeface="Times New Roman" pitchFamily="18" charset="0"/>
                  <a:cs typeface="Times New Roman" pitchFamily="18" charset="0"/>
                  <a:sym typeface="WP MathA" pitchFamily="2" charset="2"/>
                </a:rPr>
                <a:t>and allowing pump beam depletion</a:t>
              </a:r>
            </a:p>
          </p:txBody>
        </p:sp>
        <p:graphicFrame>
          <p:nvGraphicFramePr>
            <p:cNvPr id="15362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08046747"/>
                </p:ext>
              </p:extLst>
            </p:nvPr>
          </p:nvGraphicFramePr>
          <p:xfrm>
            <a:off x="713" y="3182"/>
            <a:ext cx="4005" cy="84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478" name="Equation" r:id="rId7" imgW="3581280" imgH="812520" progId="Equation.3">
                    <p:embed/>
                  </p:oleObj>
                </mc:Choice>
                <mc:Fallback>
                  <p:oleObj name="Equation" r:id="rId7" imgW="3581280" imgH="81252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13" y="3182"/>
                          <a:ext cx="4005" cy="849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370" name="AutoShape 18"/>
            <p:cNvSpPr>
              <a:spLocks noChangeArrowheads="1"/>
            </p:cNvSpPr>
            <p:nvPr/>
          </p:nvSpPr>
          <p:spPr bwMode="auto">
            <a:xfrm>
              <a:off x="0" y="3435"/>
              <a:ext cx="615" cy="306"/>
            </a:xfrm>
            <a:prstGeom prst="rightArrow">
              <a:avLst>
                <a:gd name="adj1" fmla="val 50000"/>
                <a:gd name="adj2" fmla="val 50245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7" name="Group 21"/>
          <p:cNvGrpSpPr>
            <a:grpSpLocks/>
          </p:cNvGrpSpPr>
          <p:nvPr/>
        </p:nvGrpSpPr>
        <p:grpSpPr bwMode="auto">
          <a:xfrm>
            <a:off x="-38801" y="4724383"/>
            <a:ext cx="8999538" cy="1460500"/>
            <a:chOff x="-60" y="2433"/>
            <a:chExt cx="5669" cy="920"/>
          </a:xfrm>
        </p:grpSpPr>
        <p:sp>
          <p:nvSpPr>
            <p:cNvPr id="18" name="Text Box 11"/>
            <p:cNvSpPr txBox="1">
              <a:spLocks noChangeArrowheads="1"/>
            </p:cNvSpPr>
            <p:nvPr/>
          </p:nvSpPr>
          <p:spPr bwMode="auto">
            <a:xfrm>
              <a:off x="78" y="2433"/>
              <a:ext cx="491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Note that the p1 and s, and the p2 and c beams travel in the same direction</a:t>
              </a:r>
            </a:p>
          </p:txBody>
        </p:sp>
        <p:graphicFrame>
          <p:nvGraphicFramePr>
            <p:cNvPr id="19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83212787"/>
                </p:ext>
              </p:extLst>
            </p:nvPr>
          </p:nvGraphicFramePr>
          <p:xfrm>
            <a:off x="647" y="2685"/>
            <a:ext cx="4156" cy="4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479" name="Equation" r:id="rId9" imgW="3949560" imgH="393480" progId="Equation.3">
                    <p:embed/>
                  </p:oleObj>
                </mc:Choice>
                <mc:Fallback>
                  <p:oleObj name="Equation" r:id="rId9" imgW="3949560" imgH="393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47" y="2685"/>
                          <a:ext cx="4156" cy="414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" name="Text Box 13"/>
            <p:cNvSpPr txBox="1">
              <a:spLocks noChangeArrowheads="1"/>
            </p:cNvSpPr>
            <p:nvPr/>
          </p:nvSpPr>
          <p:spPr bwMode="auto">
            <a:xfrm>
              <a:off x="-60" y="3120"/>
              <a:ext cx="1538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Pump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beam #1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depletes</a:t>
              </a:r>
            </a:p>
          </p:txBody>
        </p:sp>
        <p:sp>
          <p:nvSpPr>
            <p:cNvPr id="21" name="Line 14"/>
            <p:cNvSpPr>
              <a:spLocks noChangeShapeType="1"/>
            </p:cNvSpPr>
            <p:nvPr/>
          </p:nvSpPr>
          <p:spPr bwMode="auto">
            <a:xfrm flipV="1">
              <a:off x="1278" y="2937"/>
              <a:ext cx="0" cy="19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" name="Text Box 15"/>
            <p:cNvSpPr txBox="1">
              <a:spLocks noChangeArrowheads="1"/>
            </p:cNvSpPr>
            <p:nvPr/>
          </p:nvSpPr>
          <p:spPr bwMode="auto">
            <a:xfrm>
              <a:off x="2670" y="3108"/>
              <a:ext cx="150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Pump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beam #2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depletes</a:t>
              </a:r>
            </a:p>
          </p:txBody>
        </p:sp>
        <p:sp>
          <p:nvSpPr>
            <p:cNvPr id="23" name="Text Box 17"/>
            <p:cNvSpPr txBox="1">
              <a:spLocks noChangeArrowheads="1"/>
            </p:cNvSpPr>
            <p:nvPr/>
          </p:nvSpPr>
          <p:spPr bwMode="auto">
            <a:xfrm>
              <a:off x="1458" y="3120"/>
              <a:ext cx="1267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Signal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beam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grows</a:t>
              </a:r>
            </a:p>
          </p:txBody>
        </p:sp>
        <p:sp>
          <p:nvSpPr>
            <p:cNvPr id="24" name="Text Box 18"/>
            <p:cNvSpPr txBox="1">
              <a:spLocks noChangeArrowheads="1"/>
            </p:cNvSpPr>
            <p:nvPr/>
          </p:nvSpPr>
          <p:spPr bwMode="auto">
            <a:xfrm>
              <a:off x="4115" y="3116"/>
              <a:ext cx="149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Conjugate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beam grows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6" name="Line 14"/>
          <p:cNvSpPr>
            <a:spLocks noChangeShapeType="1"/>
          </p:cNvSpPr>
          <p:nvPr/>
        </p:nvSpPr>
        <p:spPr bwMode="auto">
          <a:xfrm flipV="1">
            <a:off x="3404250" y="5523691"/>
            <a:ext cx="0" cy="3127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Line 14"/>
          <p:cNvSpPr>
            <a:spLocks noChangeShapeType="1"/>
          </p:cNvSpPr>
          <p:nvPr/>
        </p:nvSpPr>
        <p:spPr bwMode="auto">
          <a:xfrm flipV="1">
            <a:off x="5487286" y="5523689"/>
            <a:ext cx="0" cy="3127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Line 14"/>
          <p:cNvSpPr>
            <a:spLocks noChangeShapeType="1"/>
          </p:cNvSpPr>
          <p:nvPr/>
        </p:nvSpPr>
        <p:spPr bwMode="auto">
          <a:xfrm flipV="1">
            <a:off x="7093802" y="5523690"/>
            <a:ext cx="0" cy="3127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16497" y="5124432"/>
            <a:ext cx="6562623" cy="67151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025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8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0" y="179151"/>
            <a:ext cx="8242301" cy="369888"/>
            <a:chOff x="155" y="168"/>
            <a:chExt cx="5192" cy="233"/>
          </a:xfrm>
        </p:grpSpPr>
        <p:sp>
          <p:nvSpPr>
            <p:cNvPr id="17417" name="Text Box 4"/>
            <p:cNvSpPr txBox="1">
              <a:spLocks noChangeArrowheads="1"/>
            </p:cNvSpPr>
            <p:nvPr/>
          </p:nvSpPr>
          <p:spPr bwMode="auto">
            <a:xfrm>
              <a:off x="155" y="168"/>
              <a:ext cx="1425" cy="233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 err="1" smtClean="0">
                  <a:latin typeface="Times New Roman" pitchFamily="18" charset="0"/>
                  <a:cs typeface="Times New Roman" pitchFamily="18" charset="0"/>
                </a:rPr>
                <a:t>Wavevector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Mismatch</a:t>
              </a:r>
            </a:p>
          </p:txBody>
        </p:sp>
        <p:sp>
          <p:nvSpPr>
            <p:cNvPr id="17418" name="Text Box 5"/>
            <p:cNvSpPr txBox="1">
              <a:spLocks noChangeArrowheads="1"/>
            </p:cNvSpPr>
            <p:nvPr/>
          </p:nvSpPr>
          <p:spPr bwMode="auto">
            <a:xfrm>
              <a:off x="1680" y="168"/>
              <a:ext cx="3667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What if pump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beams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are misaligned, i.e. not exactly parallel?</a:t>
              </a:r>
            </a:p>
          </p:txBody>
        </p:sp>
      </p:grpSp>
      <p:grpSp>
        <p:nvGrpSpPr>
          <p:cNvPr id="4" name="Group 10"/>
          <p:cNvGrpSpPr/>
          <p:nvPr/>
        </p:nvGrpSpPr>
        <p:grpSpPr>
          <a:xfrm>
            <a:off x="119602" y="628010"/>
            <a:ext cx="7556447" cy="458433"/>
            <a:chOff x="246062" y="1305828"/>
            <a:chExt cx="7556447" cy="458433"/>
          </a:xfrm>
        </p:grpSpPr>
        <p:graphicFrame>
          <p:nvGraphicFramePr>
            <p:cNvPr id="17410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49442181"/>
                </p:ext>
              </p:extLst>
            </p:nvPr>
          </p:nvGraphicFramePr>
          <p:xfrm>
            <a:off x="246062" y="1305828"/>
            <a:ext cx="2420938" cy="45843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607" name="Equation" r:id="rId3" imgW="1473120" imgH="279360" progId="Equation.3">
                    <p:embed/>
                  </p:oleObj>
                </mc:Choice>
                <mc:Fallback>
                  <p:oleObj name="Equation" r:id="rId3" imgW="1473120" imgH="27936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6062" y="1305828"/>
                          <a:ext cx="2420938" cy="458433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7415" name="Text Box 11"/>
            <p:cNvSpPr txBox="1">
              <a:spLocks noChangeArrowheads="1"/>
            </p:cNvSpPr>
            <p:nvPr/>
          </p:nvSpPr>
          <p:spPr bwMode="auto">
            <a:xfrm>
              <a:off x="2735096" y="1320527"/>
              <a:ext cx="5067413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Assume that 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z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 and </a:t>
              </a:r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z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  <a:sym typeface="Symbol"/>
                </a:rPr>
                <a:t>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are essentially coincident</a:t>
              </a:r>
            </a:p>
          </p:txBody>
        </p:sp>
      </p:grpSp>
      <p:graphicFrame>
        <p:nvGraphicFramePr>
          <p:cNvPr id="15372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1016981"/>
              </p:ext>
            </p:extLst>
          </p:nvPr>
        </p:nvGraphicFramePr>
        <p:xfrm>
          <a:off x="158513" y="1140099"/>
          <a:ext cx="6877917" cy="6600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08" name="Equation" r:id="rId5" imgW="4495680" imgH="431640" progId="Equation.3">
                  <p:embed/>
                </p:oleObj>
              </mc:Choice>
              <mc:Fallback>
                <p:oleObj name="Equation" r:id="rId5" imgW="44956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513" y="1140099"/>
                        <a:ext cx="6877917" cy="66003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0" y="1844233"/>
            <a:ext cx="7986713" cy="400050"/>
            <a:chOff x="0" y="2019337"/>
            <a:chExt cx="7986713" cy="400050"/>
          </a:xfrm>
        </p:grpSpPr>
        <p:sp>
          <p:nvSpPr>
            <p:cNvPr id="15375" name="Text Box 15"/>
            <p:cNvSpPr txBox="1">
              <a:spLocks noChangeArrowheads="1"/>
            </p:cNvSpPr>
            <p:nvPr/>
          </p:nvSpPr>
          <p:spPr bwMode="auto">
            <a:xfrm>
              <a:off x="0" y="2028809"/>
              <a:ext cx="565177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Form of solutions, subject to the usual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boundary conditions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2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31695129"/>
                </p:ext>
              </p:extLst>
            </p:nvPr>
          </p:nvGraphicFramePr>
          <p:xfrm>
            <a:off x="5548313" y="2019337"/>
            <a:ext cx="2438400" cy="4000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609" name="Equation" r:id="rId7" imgW="1625400" imgH="266400" progId="Equation.3">
                    <p:embed/>
                  </p:oleObj>
                </mc:Choice>
                <mc:Fallback>
                  <p:oleObj name="Equation" r:id="rId7" imgW="1625400" imgH="2664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548313" y="2019337"/>
                          <a:ext cx="2438400" cy="400050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7421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7462866"/>
              </p:ext>
            </p:extLst>
          </p:nvPr>
        </p:nvGraphicFramePr>
        <p:xfrm>
          <a:off x="0" y="2274202"/>
          <a:ext cx="6935821" cy="10457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10" name="Equation" r:id="rId9" imgW="4470120" imgH="672840" progId="Equation.3">
                  <p:embed/>
                </p:oleObj>
              </mc:Choice>
              <mc:Fallback>
                <p:oleObj name="Equation" r:id="rId9" imgW="4470120" imgH="672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274202"/>
                        <a:ext cx="6935821" cy="1045727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0000"/>
                        </a:solidFill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99000" y="3511206"/>
            <a:ext cx="1871090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Linear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Absorption</a:t>
            </a: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2089672" y="3462566"/>
            <a:ext cx="667362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absorption of all 4 beams, no pump depletion approximation to signal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conjugate used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6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8585180"/>
              </p:ext>
            </p:extLst>
          </p:nvPr>
        </p:nvGraphicFramePr>
        <p:xfrm>
          <a:off x="212927" y="3976221"/>
          <a:ext cx="5069191" cy="6070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11" name="Equation" r:id="rId11" imgW="3187440" imgH="380880" progId="Equation.3">
                  <p:embed/>
                </p:oleObj>
              </mc:Choice>
              <mc:Fallback>
                <p:oleObj name="Equation" r:id="rId11" imgW="3187440" imgH="380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927" y="3976221"/>
                        <a:ext cx="5069191" cy="607079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2020697"/>
              </p:ext>
            </p:extLst>
          </p:nvPr>
        </p:nvGraphicFramePr>
        <p:xfrm>
          <a:off x="0" y="4676810"/>
          <a:ext cx="7947025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12" name="Equation" r:id="rId13" imgW="5219640" imgH="431640" progId="Equation.3">
                  <p:embed/>
                </p:oleObj>
              </mc:Choice>
              <mc:Fallback>
                <p:oleObj name="Equation" r:id="rId13" imgW="521964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4676810"/>
                        <a:ext cx="7947025" cy="6572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0611871"/>
              </p:ext>
            </p:extLst>
          </p:nvPr>
        </p:nvGraphicFramePr>
        <p:xfrm>
          <a:off x="220242" y="5317484"/>
          <a:ext cx="4776788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13" name="Equation" r:id="rId15" imgW="3047760" imgH="787320" progId="Equation.3">
                  <p:embed/>
                </p:oleObj>
              </mc:Choice>
              <mc:Fallback>
                <p:oleObj name="Equation" r:id="rId15" imgW="3047760" imgH="78732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242" y="5317484"/>
                        <a:ext cx="4776788" cy="1181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0146633"/>
              </p:ext>
            </p:extLst>
          </p:nvPr>
        </p:nvGraphicFramePr>
        <p:xfrm>
          <a:off x="5074248" y="5674028"/>
          <a:ext cx="3967163" cy="969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14" name="Equation" r:id="rId17" imgW="2539800" imgH="622080" progId="Equation.3">
                  <p:embed/>
                </p:oleObj>
              </mc:Choice>
              <mc:Fallback>
                <p:oleObj name="Equation" r:id="rId17" imgW="2539800" imgH="62208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4248" y="5674028"/>
                        <a:ext cx="3967163" cy="969963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18651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3" name="Object 5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0674204"/>
              </p:ext>
            </p:extLst>
          </p:nvPr>
        </p:nvGraphicFramePr>
        <p:xfrm>
          <a:off x="-23297" y="845462"/>
          <a:ext cx="5874596" cy="8634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44" name="Equation" r:id="rId3" imgW="3454200" imgH="507960" progId="Equation.3">
                  <p:embed/>
                </p:oleObj>
              </mc:Choice>
              <mc:Fallback>
                <p:oleObj name="Equation" r:id="rId3" imgW="3454200" imgH="5079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-23297" y="845462"/>
                        <a:ext cx="5874596" cy="863401"/>
                      </a:xfrm>
                      <a:prstGeom prst="rect">
                        <a:avLst/>
                      </a:prstGeom>
                      <a:ln w="31750"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5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5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61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4" name="Rectangle 6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6" name="Rectangle 7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8" name="Rectangle 7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75702" y="109051"/>
            <a:ext cx="1519633" cy="499542"/>
            <a:chOff x="75702" y="109051"/>
            <a:chExt cx="1519633" cy="499542"/>
          </a:xfrm>
        </p:grpSpPr>
        <p:sp>
          <p:nvSpPr>
            <p:cNvPr id="42" name="TextBox 41"/>
            <p:cNvSpPr txBox="1"/>
            <p:nvPr/>
          </p:nvSpPr>
          <p:spPr>
            <a:xfrm>
              <a:off x="75702" y="197184"/>
              <a:ext cx="1519633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Complex </a:t>
              </a:r>
            </a:p>
          </p:txBody>
        </p:sp>
        <p:graphicFrame>
          <p:nvGraphicFramePr>
            <p:cNvPr id="7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69246299"/>
                </p:ext>
              </p:extLst>
            </p:nvPr>
          </p:nvGraphicFramePr>
          <p:xfrm>
            <a:off x="1021268" y="109051"/>
            <a:ext cx="467064" cy="49954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745" name="Equation" r:id="rId5" imgW="291960" imgH="253800" progId="Equation.3">
                    <p:embed/>
                  </p:oleObj>
                </mc:Choice>
                <mc:Fallback>
                  <p:oleObj name="Equation" r:id="rId5" imgW="291960" imgH="2538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1021268" y="109051"/>
                          <a:ext cx="467064" cy="49954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3" name="Group 12"/>
          <p:cNvGrpSpPr/>
          <p:nvPr/>
        </p:nvGrpSpPr>
        <p:grpSpPr>
          <a:xfrm>
            <a:off x="2610227" y="67001"/>
            <a:ext cx="6277132" cy="978473"/>
            <a:chOff x="2610227" y="67001"/>
            <a:chExt cx="6277132" cy="978473"/>
          </a:xfrm>
        </p:grpSpPr>
        <p:grpSp>
          <p:nvGrpSpPr>
            <p:cNvPr id="43" name="Group 42"/>
            <p:cNvGrpSpPr/>
            <p:nvPr/>
          </p:nvGrpSpPr>
          <p:grpSpPr>
            <a:xfrm>
              <a:off x="2610227" y="130211"/>
              <a:ext cx="6277132" cy="915263"/>
              <a:chOff x="1808280" y="4449292"/>
              <a:chExt cx="6277132" cy="915263"/>
            </a:xfrm>
          </p:grpSpPr>
          <p:sp>
            <p:nvSpPr>
              <p:cNvPr id="44" name="Text Box 7"/>
              <p:cNvSpPr txBox="1">
                <a:spLocks noChangeArrowheads="1"/>
              </p:cNvSpPr>
              <p:nvPr/>
            </p:nvSpPr>
            <p:spPr bwMode="auto">
              <a:xfrm>
                <a:off x="1808280" y="4502542"/>
                <a:ext cx="4491358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But         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is </a:t>
                </a:r>
                <a:r>
                  <a:rPr lang="en-US" dirty="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in general a complex quantity, i.e. </a:t>
                </a:r>
              </a:p>
            </p:txBody>
          </p:sp>
          <p:graphicFrame>
            <p:nvGraphicFramePr>
              <p:cNvPr id="45" name="Object 8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703477745"/>
                  </p:ext>
                </p:extLst>
              </p:nvPr>
            </p:nvGraphicFramePr>
            <p:xfrm>
              <a:off x="6081442" y="4449292"/>
              <a:ext cx="1321308" cy="46957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1746" name="Equation" r:id="rId7" imgW="749160" imgH="266400" progId="Equation.3">
                      <p:embed/>
                    </p:oleObj>
                  </mc:Choice>
                  <mc:Fallback>
                    <p:oleObj name="Equation" r:id="rId7" imgW="749160" imgH="2664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081442" y="4449292"/>
                            <a:ext cx="1321308" cy="469579"/>
                          </a:xfrm>
                          <a:prstGeom prst="rect">
                            <a:avLst/>
                          </a:prstGeom>
                          <a:noFill/>
                          <a:extLst/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46" name="Text Box 9"/>
              <p:cNvSpPr txBox="1">
                <a:spLocks noChangeArrowheads="1"/>
              </p:cNvSpPr>
              <p:nvPr/>
            </p:nvSpPr>
            <p:spPr bwMode="auto">
              <a:xfrm>
                <a:off x="4831829" y="4964505"/>
                <a:ext cx="1544638" cy="4000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index change</a:t>
                </a:r>
              </a:p>
            </p:txBody>
          </p:sp>
          <p:sp>
            <p:nvSpPr>
              <p:cNvPr id="47" name="Text Box 10"/>
              <p:cNvSpPr txBox="1">
                <a:spLocks noChangeArrowheads="1"/>
              </p:cNvSpPr>
              <p:nvPr/>
            </p:nvSpPr>
            <p:spPr bwMode="auto">
              <a:xfrm>
                <a:off x="6214387" y="4964505"/>
                <a:ext cx="1871025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a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bsorption </a:t>
                </a:r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change</a:t>
                </a:r>
              </a:p>
            </p:txBody>
          </p:sp>
          <p:sp>
            <p:nvSpPr>
              <p:cNvPr id="48" name="Line 11"/>
              <p:cNvSpPr>
                <a:spLocks noChangeShapeType="1"/>
              </p:cNvSpPr>
              <p:nvPr/>
            </p:nvSpPr>
            <p:spPr bwMode="auto">
              <a:xfrm flipV="1">
                <a:off x="5881012" y="4881160"/>
                <a:ext cx="333375" cy="24923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9" name="Line 12"/>
              <p:cNvSpPr>
                <a:spLocks noChangeShapeType="1"/>
              </p:cNvSpPr>
              <p:nvPr/>
            </p:nvSpPr>
            <p:spPr bwMode="auto">
              <a:xfrm flipH="1" flipV="1">
                <a:off x="7057297" y="4881160"/>
                <a:ext cx="333375" cy="24923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aphicFrame>
          <p:nvGraphicFramePr>
            <p:cNvPr id="10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92570949"/>
                </p:ext>
              </p:extLst>
            </p:nvPr>
          </p:nvGraphicFramePr>
          <p:xfrm>
            <a:off x="3065266" y="67001"/>
            <a:ext cx="468312" cy="4984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747" name="Equation" r:id="rId9" imgW="291960" imgH="253800" progId="Equation.3">
                    <p:embed/>
                  </p:oleObj>
                </mc:Choice>
                <mc:Fallback>
                  <p:oleObj name="Equation" r:id="rId9" imgW="291960" imgH="253800" progId="Equation.3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65266" y="67001"/>
                          <a:ext cx="468312" cy="4984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4" name="Group 13"/>
          <p:cNvGrpSpPr/>
          <p:nvPr/>
        </p:nvGrpSpPr>
        <p:grpSpPr>
          <a:xfrm>
            <a:off x="-23297" y="1717777"/>
            <a:ext cx="7739619" cy="500577"/>
            <a:chOff x="-23297" y="1717777"/>
            <a:chExt cx="7739619" cy="500577"/>
          </a:xfrm>
        </p:grpSpPr>
        <p:sp>
          <p:nvSpPr>
            <p:cNvPr id="51" name="Text Box 5"/>
            <p:cNvSpPr txBox="1">
              <a:spLocks noChangeArrowheads="1"/>
            </p:cNvSpPr>
            <p:nvPr/>
          </p:nvSpPr>
          <p:spPr bwMode="auto">
            <a:xfrm>
              <a:off x="-23297" y="1756689"/>
              <a:ext cx="7739619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</a:t>
              </a:r>
              <a:r>
                <a:rPr lang="en-US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 Both the real (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n</a:t>
              </a:r>
              <a:r>
                <a:rPr lang="en-US" sz="2400" baseline="-25000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2</a:t>
              </a:r>
              <a:r>
                <a:rPr lang="en-US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) and imaginary (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</a:t>
              </a:r>
              <a:r>
                <a:rPr lang="en-US" sz="2400" baseline="-25000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2</a:t>
              </a:r>
              <a:r>
                <a:rPr lang="en-US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) parts of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        contribute </a:t>
              </a:r>
              <a:r>
                <a:rPr lang="en-US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to D4WM signal</a:t>
              </a:r>
              <a:endPara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endParaRPr>
            </a:p>
          </p:txBody>
        </p:sp>
        <p:graphicFrame>
          <p:nvGraphicFramePr>
            <p:cNvPr id="11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25151859"/>
                </p:ext>
              </p:extLst>
            </p:nvPr>
          </p:nvGraphicFramePr>
          <p:xfrm>
            <a:off x="4601184" y="1717777"/>
            <a:ext cx="468312" cy="4984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748" name="Equation" r:id="rId11" imgW="291973" imgH="253890" progId="Equation.3">
                    <p:embed/>
                  </p:oleObj>
                </mc:Choice>
                <mc:Fallback>
                  <p:oleObj name="Equation" r:id="rId11" imgW="291973" imgH="253890" progId="Equation.3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01184" y="1717777"/>
                          <a:ext cx="468312" cy="4984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2" name="Text Box 2"/>
          <p:cNvSpPr txBox="1">
            <a:spLocks noChangeArrowheads="1"/>
          </p:cNvSpPr>
          <p:nvPr/>
        </p:nvSpPr>
        <p:spPr bwMode="auto">
          <a:xfrm>
            <a:off x="3227599" y="2684549"/>
            <a:ext cx="2647135" cy="461665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Three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Wave Mixing</a:t>
            </a:r>
          </a:p>
        </p:txBody>
      </p:sp>
      <p:sp>
        <p:nvSpPr>
          <p:cNvPr id="33" name="Text Box 20"/>
          <p:cNvSpPr txBox="1">
            <a:spLocks noChangeArrowheads="1"/>
          </p:cNvSpPr>
          <p:nvPr/>
        </p:nvSpPr>
        <p:spPr bwMode="auto">
          <a:xfrm>
            <a:off x="3846512" y="3274301"/>
            <a:ext cx="526939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Assume a thin isotropic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medium. Co-polarized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beams,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-polarized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with small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angles between input beams</a:t>
            </a:r>
          </a:p>
        </p:txBody>
      </p:sp>
      <p:graphicFrame>
        <p:nvGraphicFramePr>
          <p:cNvPr id="34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1086577"/>
              </p:ext>
            </p:extLst>
          </p:nvPr>
        </p:nvGraphicFramePr>
        <p:xfrm>
          <a:off x="3513165" y="3973384"/>
          <a:ext cx="5630835" cy="4520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49" name="Equation" r:id="rId12" imgW="3314520" imgH="266400" progId="Equation.3">
                  <p:embed/>
                </p:oleObj>
              </mc:Choice>
              <mc:Fallback>
                <p:oleObj name="Equation" r:id="rId12" imgW="3314520" imgH="26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3165" y="3973384"/>
                        <a:ext cx="5630835" cy="452016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5" name="Group 34"/>
          <p:cNvGrpSpPr/>
          <p:nvPr/>
        </p:nvGrpSpPr>
        <p:grpSpPr>
          <a:xfrm>
            <a:off x="154617" y="3239047"/>
            <a:ext cx="1057276" cy="1063625"/>
            <a:chOff x="369279" y="2234415"/>
            <a:chExt cx="1057276" cy="1063625"/>
          </a:xfrm>
        </p:grpSpPr>
        <p:sp>
          <p:nvSpPr>
            <p:cNvPr id="36" name="Line 28"/>
            <p:cNvSpPr>
              <a:spLocks noChangeShapeType="1"/>
            </p:cNvSpPr>
            <p:nvPr/>
          </p:nvSpPr>
          <p:spPr bwMode="auto">
            <a:xfrm>
              <a:off x="701067" y="2309028"/>
              <a:ext cx="0" cy="6985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7" name="Line 29"/>
            <p:cNvSpPr>
              <a:spLocks noChangeShapeType="1"/>
            </p:cNvSpPr>
            <p:nvPr/>
          </p:nvSpPr>
          <p:spPr bwMode="auto">
            <a:xfrm rot="5400000">
              <a:off x="1050317" y="2628115"/>
              <a:ext cx="0" cy="6985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" name="Oval 30"/>
            <p:cNvSpPr>
              <a:spLocks noChangeArrowheads="1"/>
            </p:cNvSpPr>
            <p:nvPr/>
          </p:nvSpPr>
          <p:spPr bwMode="auto">
            <a:xfrm>
              <a:off x="618517" y="2909103"/>
              <a:ext cx="149225" cy="149225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" name="Text Box 31"/>
            <p:cNvSpPr txBox="1">
              <a:spLocks noChangeArrowheads="1"/>
            </p:cNvSpPr>
            <p:nvPr/>
          </p:nvSpPr>
          <p:spPr bwMode="auto">
            <a:xfrm>
              <a:off x="1142392" y="2618590"/>
              <a:ext cx="284163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z</a:t>
              </a:r>
            </a:p>
          </p:txBody>
        </p:sp>
        <p:sp>
          <p:nvSpPr>
            <p:cNvPr id="40" name="Text Box 32"/>
            <p:cNvSpPr txBox="1">
              <a:spLocks noChangeArrowheads="1"/>
            </p:cNvSpPr>
            <p:nvPr/>
          </p:nvSpPr>
          <p:spPr bwMode="auto">
            <a:xfrm>
              <a:off x="369279" y="2234415"/>
              <a:ext cx="298450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y</a:t>
              </a:r>
            </a:p>
          </p:txBody>
        </p:sp>
        <p:sp>
          <p:nvSpPr>
            <p:cNvPr id="41" name="Text Box 33"/>
            <p:cNvSpPr txBox="1">
              <a:spLocks noChangeArrowheads="1"/>
            </p:cNvSpPr>
            <p:nvPr/>
          </p:nvSpPr>
          <p:spPr bwMode="auto">
            <a:xfrm>
              <a:off x="369279" y="2897990"/>
              <a:ext cx="298450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x</a:t>
              </a:r>
            </a:p>
          </p:txBody>
        </p:sp>
      </p:grpSp>
      <p:grpSp>
        <p:nvGrpSpPr>
          <p:cNvPr id="50" name="Group 22"/>
          <p:cNvGrpSpPr>
            <a:grpSpLocks/>
          </p:cNvGrpSpPr>
          <p:nvPr/>
        </p:nvGrpSpPr>
        <p:grpSpPr bwMode="auto">
          <a:xfrm>
            <a:off x="3483660" y="4440168"/>
            <a:ext cx="5237163" cy="441325"/>
            <a:chOff x="2683" y="1274"/>
            <a:chExt cx="3299" cy="278"/>
          </a:xfrm>
        </p:grpSpPr>
        <p:graphicFrame>
          <p:nvGraphicFramePr>
            <p:cNvPr id="52" name="Object 2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44703015"/>
                </p:ext>
              </p:extLst>
            </p:nvPr>
          </p:nvGraphicFramePr>
          <p:xfrm>
            <a:off x="3793" y="1274"/>
            <a:ext cx="2189" cy="2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750" name="Equation" r:id="rId14" imgW="2057400" imgH="253800" progId="Equation.3">
                    <p:embed/>
                  </p:oleObj>
                </mc:Choice>
                <mc:Fallback>
                  <p:oleObj name="Equation" r:id="rId14" imgW="2057400" imgH="2538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93" y="1274"/>
                          <a:ext cx="2189" cy="271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5" name="Text Box 24"/>
            <p:cNvSpPr txBox="1">
              <a:spLocks noChangeArrowheads="1"/>
            </p:cNvSpPr>
            <p:nvPr/>
          </p:nvSpPr>
          <p:spPr bwMode="auto">
            <a:xfrm>
              <a:off x="2683" y="1300"/>
              <a:ext cx="105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Look at terms </a:t>
              </a:r>
            </a:p>
          </p:txBody>
        </p:sp>
      </p:grpSp>
      <p:pic>
        <p:nvPicPr>
          <p:cNvPr id="61" name="Picture 16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3820" y="3231999"/>
            <a:ext cx="2207679" cy="17725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2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7517972"/>
              </p:ext>
            </p:extLst>
          </p:nvPr>
        </p:nvGraphicFramePr>
        <p:xfrm>
          <a:off x="861722" y="4916663"/>
          <a:ext cx="6154612" cy="10948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51" name="Equation" r:id="rId17" imgW="3288960" imgH="660240" progId="Equation.3">
                  <p:embed/>
                </p:oleObj>
              </mc:Choice>
              <mc:Fallback>
                <p:oleObj name="Equation" r:id="rId17" imgW="3288960" imgH="660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1722" y="4916663"/>
                        <a:ext cx="6154612" cy="1094846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7682767"/>
              </p:ext>
            </p:extLst>
          </p:nvPr>
        </p:nvGraphicFramePr>
        <p:xfrm>
          <a:off x="706437" y="6070600"/>
          <a:ext cx="628015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52" name="Equation" r:id="rId19" imgW="4051300" imgH="508000" progId="Equation.3">
                  <p:embed/>
                </p:oleObj>
              </mc:Choice>
              <mc:Fallback>
                <p:oleObj name="Equation" r:id="rId19" imgW="4051300" imgH="508000" progId="Equation.3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6437" y="6070600"/>
                        <a:ext cx="6280150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34911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8100156"/>
              </p:ext>
            </p:extLst>
          </p:nvPr>
        </p:nvGraphicFramePr>
        <p:xfrm>
          <a:off x="41459" y="217092"/>
          <a:ext cx="9024362" cy="11679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6" name="Equation" r:id="rId3" imgW="5943600" imgH="812520" progId="Equation.3">
                  <p:embed/>
                </p:oleObj>
              </mc:Choice>
              <mc:Fallback>
                <p:oleObj name="Equation" r:id="rId3" imgW="5943600" imgH="81252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59" y="217092"/>
                        <a:ext cx="9024362" cy="11679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"/>
          <p:cNvGrpSpPr/>
          <p:nvPr/>
        </p:nvGrpSpPr>
        <p:grpSpPr>
          <a:xfrm>
            <a:off x="-18360" y="1548066"/>
            <a:ext cx="9144000" cy="1880934"/>
            <a:chOff x="-18360" y="1548066"/>
            <a:chExt cx="9144000" cy="1880934"/>
          </a:xfrm>
        </p:grpSpPr>
        <p:sp>
          <p:nvSpPr>
            <p:cNvPr id="42" name="TextBox 41"/>
            <p:cNvSpPr txBox="1"/>
            <p:nvPr/>
          </p:nvSpPr>
          <p:spPr>
            <a:xfrm>
              <a:off x="59819" y="1548066"/>
              <a:ext cx="886011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ssuming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that the beams are much wider in the 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x-y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 plane than a wavelength, </a:t>
              </a:r>
              <a:r>
                <a:rPr lang="en-US" dirty="0" err="1">
                  <a:latin typeface="Times New Roman" pitchFamily="18" charset="0"/>
                  <a:cs typeface="Times New Roman" pitchFamily="18" charset="0"/>
                </a:rPr>
                <a:t>wavevector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is</a:t>
              </a:r>
            </a:p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conserved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in the 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x-y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 plane. For the signal field which must be a solution to the wave equation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,</a:t>
              </a:r>
              <a:endParaRPr lang="en-US" dirty="0"/>
            </a:p>
          </p:txBody>
        </p:sp>
        <p:sp>
          <p:nvSpPr>
            <p:cNvPr id="21" name="Rectangle 2"/>
            <p:cNvSpPr>
              <a:spLocks noChangeArrowheads="1"/>
            </p:cNvSpPr>
            <p:nvPr/>
          </p:nvSpPr>
          <p:spPr bwMode="auto">
            <a:xfrm>
              <a:off x="-18360" y="2755867"/>
              <a:ext cx="9144000" cy="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graphicFrame>
          <p:nvGraphicFramePr>
            <p:cNvPr id="22" name="Object 2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53793817"/>
                </p:ext>
              </p:extLst>
            </p:nvPr>
          </p:nvGraphicFramePr>
          <p:xfrm>
            <a:off x="59819" y="2194397"/>
            <a:ext cx="8713788" cy="6842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107" name="Equation" r:id="rId5" imgW="5079960" imgH="393480" progId="Equation.3">
                    <p:embed/>
                  </p:oleObj>
                </mc:Choice>
                <mc:Fallback>
                  <p:oleObj name="Equation" r:id="rId5" imgW="5079960" imgH="393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9819" y="2194397"/>
                          <a:ext cx="8713788" cy="684213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" name="Rectangle 4"/>
            <p:cNvSpPr>
              <a:spLocks noChangeArrowheads="1"/>
            </p:cNvSpPr>
            <p:nvPr/>
          </p:nvSpPr>
          <p:spPr bwMode="auto">
            <a:xfrm>
              <a:off x="-18360" y="2755867"/>
              <a:ext cx="9144000" cy="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graphicFrame>
          <p:nvGraphicFramePr>
            <p:cNvPr id="24" name="Object 2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67383541"/>
                </p:ext>
              </p:extLst>
            </p:nvPr>
          </p:nvGraphicFramePr>
          <p:xfrm>
            <a:off x="59819" y="2741612"/>
            <a:ext cx="8353425" cy="6873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108" name="Equation" r:id="rId7" imgW="4851360" imgH="393480" progId="Equation.3">
                    <p:embed/>
                  </p:oleObj>
                </mc:Choice>
                <mc:Fallback>
                  <p:oleObj name="Equation" r:id="rId7" imgW="4851360" imgH="393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9819" y="2741612"/>
                          <a:ext cx="8353425" cy="687388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5" name="Rectangle 6"/>
            <p:cNvSpPr>
              <a:spLocks noChangeArrowheads="1"/>
            </p:cNvSpPr>
            <p:nvPr/>
          </p:nvSpPr>
          <p:spPr bwMode="auto">
            <a:xfrm>
              <a:off x="-18360" y="2755867"/>
              <a:ext cx="9144000" cy="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6" name="Rectangle 8"/>
            <p:cNvSpPr>
              <a:spLocks noChangeArrowheads="1"/>
            </p:cNvSpPr>
            <p:nvPr/>
          </p:nvSpPr>
          <p:spPr bwMode="auto">
            <a:xfrm>
              <a:off x="-18360" y="2755867"/>
              <a:ext cx="9144000" cy="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8450040"/>
              </p:ext>
            </p:extLst>
          </p:nvPr>
        </p:nvGraphicFramePr>
        <p:xfrm>
          <a:off x="0" y="3727938"/>
          <a:ext cx="8580438" cy="1263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9" name="Equation" r:id="rId9" imgW="5537160" imgH="812520" progId="Equation.3">
                  <p:embed/>
                </p:oleObj>
              </mc:Choice>
              <mc:Fallback>
                <p:oleObj name="Equation" r:id="rId9" imgW="5537160" imgH="812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727938"/>
                        <a:ext cx="8580438" cy="12636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9" name="Group 28"/>
          <p:cNvGrpSpPr/>
          <p:nvPr/>
        </p:nvGrpSpPr>
        <p:grpSpPr>
          <a:xfrm>
            <a:off x="190786" y="5132810"/>
            <a:ext cx="8725708" cy="1612867"/>
            <a:chOff x="87552" y="3260092"/>
            <a:chExt cx="8725708" cy="1612867"/>
          </a:xfrm>
        </p:grpSpPr>
        <p:graphicFrame>
          <p:nvGraphicFramePr>
            <p:cNvPr id="30" name="Object 2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30475954"/>
                </p:ext>
              </p:extLst>
            </p:nvPr>
          </p:nvGraphicFramePr>
          <p:xfrm>
            <a:off x="179616" y="3410887"/>
            <a:ext cx="1581150" cy="406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110" name="Equation" r:id="rId11" imgW="939600" imgH="241200" progId="Equation.3">
                    <p:embed/>
                  </p:oleObj>
                </mc:Choice>
                <mc:Fallback>
                  <p:oleObj name="Equation" r:id="rId11" imgW="93960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9616" y="3410887"/>
                          <a:ext cx="1581150" cy="406400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1" name="Text Box 21"/>
            <p:cNvSpPr txBox="1">
              <a:spLocks noChangeArrowheads="1"/>
            </p:cNvSpPr>
            <p:nvPr/>
          </p:nvSpPr>
          <p:spPr bwMode="auto">
            <a:xfrm>
              <a:off x="87552" y="3425175"/>
              <a:ext cx="5615216" cy="8125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                           can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interact with the pump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beams</a:t>
              </a:r>
            </a:p>
            <a:p>
              <a:pPr>
                <a:lnSpc>
                  <a:spcPct val="130000"/>
                </a:lnSpc>
              </a:pP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again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to produce more output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beams etc.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32" name="Object 2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56769588"/>
                </p:ext>
              </p:extLst>
            </p:nvPr>
          </p:nvGraphicFramePr>
          <p:xfrm>
            <a:off x="4893011" y="3434903"/>
            <a:ext cx="1452859" cy="36253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111" name="Equation" r:id="rId13" imgW="965160" imgH="241200" progId="Equation.3">
                    <p:embed/>
                  </p:oleObj>
                </mc:Choice>
                <mc:Fallback>
                  <p:oleObj name="Equation" r:id="rId13" imgW="96516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93011" y="3434903"/>
                          <a:ext cx="1452859" cy="362531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3" name="Text Box 23"/>
            <p:cNvSpPr txBox="1">
              <a:spLocks noChangeArrowheads="1"/>
            </p:cNvSpPr>
            <p:nvPr/>
          </p:nvSpPr>
          <p:spPr bwMode="auto">
            <a:xfrm>
              <a:off x="101828" y="4234560"/>
              <a:ext cx="4938713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Called the Raman </a:t>
              </a:r>
              <a:r>
                <a:rPr lang="en-US" dirty="0" err="1">
                  <a:latin typeface="Times New Roman" pitchFamily="18" charset="0"/>
                  <a:cs typeface="Times New Roman" pitchFamily="18" charset="0"/>
                </a:rPr>
                <a:t>Nath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 limit of the interaction</a:t>
              </a:r>
            </a:p>
          </p:txBody>
        </p:sp>
        <p:pic>
          <p:nvPicPr>
            <p:cNvPr id="34" name="Picture 12"/>
            <p:cNvPicPr>
              <a:picLocks noChangeAspect="1" noChangeArrowheads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37736" y="3260092"/>
              <a:ext cx="2175524" cy="16128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692763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941</TotalTime>
  <Words>1563</Words>
  <Application>Microsoft Office PowerPoint</Application>
  <PresentationFormat>On-screen Show (4:3)</PresentationFormat>
  <Paragraphs>187</Paragraphs>
  <Slides>20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Office Theme</vt:lpstr>
      <vt:lpstr>Equation</vt:lpstr>
      <vt:lpstr>Microsoft Equation 3.0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College of Optics &amp; Photonics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College of Optics &amp; Photonics</dc:creator>
  <cp:lastModifiedBy>Dr. George Stegeman</cp:lastModifiedBy>
  <cp:revision>88</cp:revision>
  <dcterms:created xsi:type="dcterms:W3CDTF">2012-01-06T17:04:55Z</dcterms:created>
  <dcterms:modified xsi:type="dcterms:W3CDTF">2012-03-03T07:30:32Z</dcterms:modified>
</cp:coreProperties>
</file>