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4" r:id="rId3"/>
    <p:sldId id="295" r:id="rId4"/>
    <p:sldId id="297" r:id="rId5"/>
    <p:sldId id="266" r:id="rId6"/>
    <p:sldId id="270" r:id="rId7"/>
    <p:sldId id="272" r:id="rId8"/>
    <p:sldId id="277" r:id="rId9"/>
    <p:sldId id="298" r:id="rId10"/>
    <p:sldId id="300" r:id="rId11"/>
    <p:sldId id="301" r:id="rId12"/>
    <p:sldId id="302" r:id="rId13"/>
    <p:sldId id="303" r:id="rId14"/>
    <p:sldId id="285" r:id="rId15"/>
    <p:sldId id="288" r:id="rId16"/>
    <p:sldId id="290" r:id="rId17"/>
    <p:sldId id="305" r:id="rId18"/>
    <p:sldId id="307" r:id="rId19"/>
    <p:sldId id="308" r:id="rId20"/>
    <p:sldId id="3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03" autoAdjust="0"/>
  </p:normalViewPr>
  <p:slideViewPr>
    <p:cSldViewPr snapToGrid="0">
      <p:cViewPr varScale="1">
        <p:scale>
          <a:sx n="43" d="100"/>
          <a:sy n="43" d="100"/>
        </p:scale>
        <p:origin x="-1018" y="-77"/>
      </p:cViewPr>
      <p:guideLst>
        <p:guide orient="horz" pos="217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7" Type="http://schemas.openxmlformats.org/officeDocument/2006/relationships/image" Target="../media/image123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07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DCC4D-8983-43B4-84FD-1EC3C3834BEE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DC8DE-2764-425B-98E2-7186442D4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8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5F6E2-BFA7-4209-88E8-7C5142CE2A7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E174B0A2-4557-40C2-9F75-0B16E9584A45}" type="slidenum">
              <a:rPr lang="en-US" sz="1200"/>
              <a:pPr algn="r"/>
              <a:t>14</a:t>
            </a:fld>
            <a:endParaRPr lang="en-US" sz="1200" dirty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6EAB9-9179-499C-BED6-B2650BE50D6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B05CA5B5-B8D6-4D69-B013-66EEAAE2D8EF}" type="slidenum">
              <a:rPr lang="en-US" sz="1200"/>
              <a:pPr algn="r"/>
              <a:t>15</a:t>
            </a:fld>
            <a:endParaRPr lang="en-US" sz="1200" dirty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EF16B-D507-4E9B-B1CC-1E1D0B2B710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1FCAB54D-543A-40D6-AA34-5570AF92E644}" type="slidenum">
              <a:rPr lang="en-US" sz="1200"/>
              <a:pPr algn="r"/>
              <a:t>16</a:t>
            </a:fld>
            <a:endParaRPr lang="en-US" sz="1200" dirty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B8E12-5628-4A37-BACE-80EC0AE664B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661DD63C-2DF9-458C-B856-1853B6FFC4CB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8517B-1A63-47C1-9AB8-99E564D25AD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36889DDB-11AC-4EBF-B9EB-6A8D99C9F7F7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9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0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0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2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7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6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6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8B992-215A-4BB7-8082-F8552C8F875F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6CF06-FF48-4877-8321-C80C6A73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1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microsoft.com/office/2007/relationships/hdphoto" Target="../media/hdphoto1.wdp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0.wmf"/><Relationship Id="rId17" Type="http://schemas.openxmlformats.org/officeDocument/2006/relationships/image" Target="../media/image63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81.jpeg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79.wmf"/><Relationship Id="rId4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3.wmf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0.bin"/><Relationship Id="rId5" Type="http://schemas.openxmlformats.org/officeDocument/2006/relationships/image" Target="../media/image82.wmf"/><Relationship Id="rId10" Type="http://schemas.openxmlformats.org/officeDocument/2006/relationships/image" Target="../media/image84.wmf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7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8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5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85.bin"/><Relationship Id="rId17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7.bin"/><Relationship Id="rId20" Type="http://schemas.openxmlformats.org/officeDocument/2006/relationships/oleObject" Target="../embeddings/oleObject8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84.bin"/><Relationship Id="rId19" Type="http://schemas.openxmlformats.org/officeDocument/2006/relationships/image" Target="../media/image94.wmf"/><Relationship Id="rId4" Type="http://schemas.openxmlformats.org/officeDocument/2006/relationships/oleObject" Target="../embeddings/oleObject81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8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10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9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10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105.wmf"/><Relationship Id="rId10" Type="http://schemas.openxmlformats.org/officeDocument/2006/relationships/image" Target="../media/image108.jpeg"/><Relationship Id="rId4" Type="http://schemas.openxmlformats.org/officeDocument/2006/relationships/oleObject" Target="../embeddings/oleObject99.bin"/><Relationship Id="rId9" Type="http://schemas.openxmlformats.org/officeDocument/2006/relationships/image" Target="../media/image10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115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16.wmf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12.wmf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4.wmf"/><Relationship Id="rId20" Type="http://schemas.openxmlformats.org/officeDocument/2006/relationships/oleObject" Target="../embeddings/oleObject110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111.wmf"/><Relationship Id="rId19" Type="http://schemas.openxmlformats.org/officeDocument/2006/relationships/oleObject" Target="../embeddings/oleObject109.bin"/><Relationship Id="rId4" Type="http://schemas.openxmlformats.org/officeDocument/2006/relationships/image" Target="../media/image117.jpeg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122.wmf"/><Relationship Id="rId18" Type="http://schemas.openxmlformats.org/officeDocument/2006/relationships/image" Target="../media/image125.jpeg"/><Relationship Id="rId3" Type="http://schemas.openxmlformats.org/officeDocument/2006/relationships/oleObject" Target="../embeddings/oleObject111.bin"/><Relationship Id="rId7" Type="http://schemas.openxmlformats.org/officeDocument/2006/relationships/image" Target="../media/image119.wmf"/><Relationship Id="rId12" Type="http://schemas.openxmlformats.org/officeDocument/2006/relationships/oleObject" Target="../embeddings/oleObject115.bin"/><Relationship Id="rId17" Type="http://schemas.openxmlformats.org/officeDocument/2006/relationships/image" Target="../media/image1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7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121.wmf"/><Relationship Id="rId5" Type="http://schemas.openxmlformats.org/officeDocument/2006/relationships/image" Target="../media/image124.jpeg"/><Relationship Id="rId15" Type="http://schemas.openxmlformats.org/officeDocument/2006/relationships/image" Target="../media/image107.wmf"/><Relationship Id="rId10" Type="http://schemas.openxmlformats.org/officeDocument/2006/relationships/oleObject" Target="../embeddings/oleObject114.bin"/><Relationship Id="rId4" Type="http://schemas.openxmlformats.org/officeDocument/2006/relationships/image" Target="../media/image118.wmf"/><Relationship Id="rId9" Type="http://schemas.openxmlformats.org/officeDocument/2006/relationships/image" Target="../media/image120.wmf"/><Relationship Id="rId14" Type="http://schemas.openxmlformats.org/officeDocument/2006/relationships/oleObject" Target="../embeddings/oleObject11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3" Type="http://schemas.openxmlformats.org/officeDocument/2006/relationships/image" Target="../media/image27.jpe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4.wmf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jpeg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45.wmf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55.jpeg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7661" y="171244"/>
            <a:ext cx="2704587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Multi-wave Mixing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2518"/>
            <a:ext cx="905889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selection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phenomena based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the mixing of two or more waves to produce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wave with a different frequency, direction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polarization are discussed.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non-optical normal modes in matter such as molecular vibrations which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appropriate conditions can be excited optically via nonlinear optics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nonlinear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optics “degenerate” means that all the beams are at the same frequency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non-degenerate” identifies interactions between waves of different frequency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occur usually between coherent waves, the key issue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wavevector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matching.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there is dispersion in refractive index with frequency, collinear wave-vector matched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non-degenerate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interactions are not trivial to achieve, especially in bulk media. Of course,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be non-collinear to achieve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wavevector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conservation in which case beam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overlap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educes interaction efficiency.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3934692"/>
            <a:ext cx="9058890" cy="2807791"/>
            <a:chOff x="0" y="3934692"/>
            <a:chExt cx="9058890" cy="2807791"/>
          </a:xfrm>
        </p:grpSpPr>
        <p:pic>
          <p:nvPicPr>
            <p:cNvPr id="8" name="Picture 7"/>
            <p:cNvPicPr/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75" b="12133"/>
            <a:stretch/>
          </p:blipFill>
          <p:spPr bwMode="auto">
            <a:xfrm>
              <a:off x="0" y="5048654"/>
              <a:ext cx="7003915" cy="1363345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828803" y="3934692"/>
              <a:ext cx="5470472" cy="46166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Degenerate Four Wave Mixing (D4WM)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0073" y="4479639"/>
              <a:ext cx="4258473" cy="369332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Beam Geometry and Nonlinear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Polarization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6373151"/>
              <a:ext cx="9035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“P1” and “p2” are counter-propagating pump waves, “s” is the input signal, “c” is the conjugate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4108149"/>
                </p:ext>
              </p:extLst>
            </p:nvPr>
          </p:nvGraphicFramePr>
          <p:xfrm>
            <a:off x="6702357" y="4479639"/>
            <a:ext cx="2332680" cy="463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Equation" r:id="rId5" imgW="1346040" imgH="266400" progId="Equation.3">
                    <p:embed/>
                  </p:oleObj>
                </mc:Choice>
                <mc:Fallback>
                  <p:oleObj name="Equation" r:id="rId5" imgW="13460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2357" y="4479639"/>
                          <a:ext cx="2332680" cy="463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12"/>
            <p:cNvGrpSpPr/>
            <p:nvPr/>
          </p:nvGrpSpPr>
          <p:grpSpPr>
            <a:xfrm>
              <a:off x="7769840" y="5054875"/>
              <a:ext cx="1289050" cy="933040"/>
              <a:chOff x="7745987" y="5064603"/>
              <a:chExt cx="1289050" cy="933040"/>
            </a:xfrm>
          </p:grpSpPr>
          <p:graphicFrame>
            <p:nvGraphicFramePr>
              <p:cNvPr id="11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45398359"/>
                  </p:ext>
                </p:extLst>
              </p:nvPr>
            </p:nvGraphicFramePr>
            <p:xfrm>
              <a:off x="7806300" y="5064603"/>
              <a:ext cx="1135062" cy="503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3" name="Equation" r:id="rId7" imgW="571320" imgH="253800" progId="Equation.3">
                      <p:embed/>
                    </p:oleObj>
                  </mc:Choice>
                  <mc:Fallback>
                    <p:oleObj name="Equation" r:id="rId7" imgW="57132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06300" y="5064603"/>
                            <a:ext cx="1135062" cy="5032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44669764"/>
                  </p:ext>
                </p:extLst>
              </p:nvPr>
            </p:nvGraphicFramePr>
            <p:xfrm>
              <a:off x="7745987" y="5505518"/>
              <a:ext cx="1289050" cy="492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4" name="Equation" r:id="rId9" imgW="698400" imgH="266400" progId="Equation.3">
                      <p:embed/>
                    </p:oleObj>
                  </mc:Choice>
                  <mc:Fallback>
                    <p:oleObj name="Equation" r:id="rId9" imgW="69840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745987" y="5505518"/>
                            <a:ext cx="1289050" cy="4921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26110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9190" y="267112"/>
            <a:ext cx="4092659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Non-degenerate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Wave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Mixing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731194"/>
              </p:ext>
            </p:extLst>
          </p:nvPr>
        </p:nvGraphicFramePr>
        <p:xfrm>
          <a:off x="557099" y="1516355"/>
          <a:ext cx="7145888" cy="140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5" name="Equation" r:id="rId3" imgW="4787900" imgH="939800" progId="Equation.3">
                  <p:embed/>
                </p:oleObj>
              </mc:Choice>
              <mc:Fallback>
                <p:oleObj name="Equation" r:id="rId3" imgW="4787900" imgH="93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99" y="1516355"/>
                        <a:ext cx="7145888" cy="14007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99900" y="870024"/>
            <a:ext cx="9361858" cy="652287"/>
            <a:chOff x="99900" y="870024"/>
            <a:chExt cx="9361858" cy="652287"/>
          </a:xfrm>
        </p:grpSpPr>
        <p:sp>
          <p:nvSpPr>
            <p:cNvPr id="3" name="TextBox 2"/>
            <p:cNvSpPr txBox="1"/>
            <p:nvPr/>
          </p:nvSpPr>
          <p:spPr>
            <a:xfrm>
              <a:off x="99900" y="870024"/>
              <a:ext cx="93618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most general non-degenerate case with frequency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inputs,         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which  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      are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pump beams, then for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frequency                              and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wavevector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conservation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dirty="0"/>
                <a:t> </a:t>
              </a: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278261"/>
                </p:ext>
              </p:extLst>
            </p:nvPr>
          </p:nvGraphicFramePr>
          <p:xfrm>
            <a:off x="6021175" y="900300"/>
            <a:ext cx="1638299" cy="346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6" name="Equation" r:id="rId5" imgW="1079280" imgH="228600" progId="Equation.3">
                    <p:embed/>
                  </p:oleObj>
                </mc:Choice>
                <mc:Fallback>
                  <p:oleObj name="Equation" r:id="rId5" imgW="10792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021175" y="900300"/>
                          <a:ext cx="1638299" cy="3469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0377315"/>
                </p:ext>
              </p:extLst>
            </p:nvPr>
          </p:nvGraphicFramePr>
          <p:xfrm>
            <a:off x="8473665" y="878768"/>
            <a:ext cx="353159" cy="363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7" name="Equation" r:id="rId7" imgW="177569" imgH="215619" progId="Equation.3">
                    <p:embed/>
                  </p:oleObj>
                </mc:Choice>
                <mc:Fallback>
                  <p:oleObj name="Equation" r:id="rId7" imgW="177569" imgH="215619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3665" y="878768"/>
                          <a:ext cx="353159" cy="36360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544633"/>
                </p:ext>
              </p:extLst>
            </p:nvPr>
          </p:nvGraphicFramePr>
          <p:xfrm>
            <a:off x="525294" y="1163743"/>
            <a:ext cx="398834" cy="358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8" name="Equation" r:id="rId9" imgW="203040" imgH="215640" progId="Equation.3">
                    <p:embed/>
                  </p:oleObj>
                </mc:Choice>
                <mc:Fallback>
                  <p:oleObj name="Equation" r:id="rId9" imgW="203040" imgH="215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294" y="1163743"/>
                          <a:ext cx="398834" cy="358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1488208"/>
                </p:ext>
              </p:extLst>
            </p:nvPr>
          </p:nvGraphicFramePr>
          <p:xfrm>
            <a:off x="4581728" y="1153188"/>
            <a:ext cx="1678835" cy="353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9" name="Equation" r:id="rId11" imgW="1079500" imgH="228600" progId="Equation.3">
                    <p:embed/>
                  </p:oleObj>
                </mc:Choice>
                <mc:Fallback>
                  <p:oleObj name="Equation" r:id="rId11" imgW="10795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1728" y="1153188"/>
                          <a:ext cx="1678835" cy="3534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99900" y="2928345"/>
            <a:ext cx="9200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frequent case is one pump beam from which two photons at a time are used to generate two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signal beams at frequencies above and below the pump frequency which, for efficiency,  requires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95025"/>
              </p:ext>
            </p:extLst>
          </p:nvPr>
        </p:nvGraphicFramePr>
        <p:xfrm>
          <a:off x="1380516" y="3574676"/>
          <a:ext cx="5847135" cy="36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0" name="Equation" r:id="rId13" imgW="3644640" imgH="228600" progId="Equation.3">
                  <p:embed/>
                </p:oleObj>
              </mc:Choice>
              <mc:Fallback>
                <p:oleObj name="Equation" r:id="rId13" imgW="364464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516" y="3574676"/>
                        <a:ext cx="5847135" cy="366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729770"/>
              </p:ext>
            </p:extLst>
          </p:nvPr>
        </p:nvGraphicFramePr>
        <p:xfrm>
          <a:off x="150643" y="4192934"/>
          <a:ext cx="8947854" cy="603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1" name="Equation" r:id="rId15" imgW="5816600" imgH="393700" progId="Equation.3">
                  <p:embed/>
                </p:oleObj>
              </mc:Choice>
              <mc:Fallback>
                <p:oleObj name="Equation" r:id="rId15" imgW="58166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43" y="4192934"/>
                        <a:ext cx="8947854" cy="603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587" y="4837786"/>
            <a:ext cx="447013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Assuming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co-polarized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beams,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Kerr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non-resonant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regime,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cross-NLR due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pump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 only,</a:t>
            </a:r>
          </a:p>
          <a:p>
            <a:pPr marL="342900" indent="-342900"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nd a weak signal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input,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signal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idler 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conjugate)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nonlinear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polarizations are 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54" name="Picture 4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94" y="4854261"/>
            <a:ext cx="4256948" cy="17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3949425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fields are written as: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07288"/>
              </p:ext>
            </p:extLst>
          </p:nvPr>
        </p:nvGraphicFramePr>
        <p:xfrm>
          <a:off x="192493" y="1187448"/>
          <a:ext cx="808990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0" name="Equation" r:id="rId3" imgW="5155920" imgH="914400" progId="Equation.3">
                  <p:embed/>
                </p:oleObj>
              </mc:Choice>
              <mc:Fallback>
                <p:oleObj name="Equation" r:id="rId3" imgW="5155920" imgH="914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93" y="1187448"/>
                        <a:ext cx="8089900" cy="1433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629036"/>
              </p:ext>
            </p:extLst>
          </p:nvPr>
        </p:nvGraphicFramePr>
        <p:xfrm>
          <a:off x="98121" y="2529460"/>
          <a:ext cx="8113893" cy="61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1" name="Equation" r:id="rId5" imgW="5130720" imgH="393480" progId="Equation.3">
                  <p:embed/>
                </p:oleObj>
              </mc:Choice>
              <mc:Fallback>
                <p:oleObj name="Equation" r:id="rId5" imgW="51307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21" y="2529460"/>
                        <a:ext cx="8113893" cy="615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731404"/>
              </p:ext>
            </p:extLst>
          </p:nvPr>
        </p:nvGraphicFramePr>
        <p:xfrm>
          <a:off x="161317" y="53198"/>
          <a:ext cx="821848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2" name="Equation" r:id="rId7" imgW="5384520" imgH="838080" progId="Equation.3">
                  <p:embed/>
                </p:oleObj>
              </mc:Choice>
              <mc:Fallback>
                <p:oleObj name="Equation" r:id="rId7" imgW="5384520" imgH="8380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17" y="53198"/>
                        <a:ext cx="8218488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036805"/>
              </p:ext>
            </p:extLst>
          </p:nvPr>
        </p:nvGraphicFramePr>
        <p:xfrm>
          <a:off x="82920" y="3123216"/>
          <a:ext cx="71453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3" name="Equation" r:id="rId9" imgW="4457520" imgH="266400" progId="Equation.3">
                  <p:embed/>
                </p:oleObj>
              </mc:Choice>
              <mc:Fallback>
                <p:oleObj name="Equation" r:id="rId9" imgW="4457520" imgH="266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20" y="3123216"/>
                        <a:ext cx="7145338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69534"/>
              </p:ext>
            </p:extLst>
          </p:nvPr>
        </p:nvGraphicFramePr>
        <p:xfrm>
          <a:off x="183619" y="3608957"/>
          <a:ext cx="8551110" cy="67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4" name="Equation" r:id="rId11" imgW="5626080" imgH="444240" progId="Equation.3">
                  <p:embed/>
                </p:oleObj>
              </mc:Choice>
              <mc:Fallback>
                <p:oleObj name="Equation" r:id="rId11" imgW="5626080" imgH="4442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19" y="3608957"/>
                        <a:ext cx="8551110" cy="674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462225"/>
              </p:ext>
            </p:extLst>
          </p:nvPr>
        </p:nvGraphicFramePr>
        <p:xfrm>
          <a:off x="254000" y="4805363"/>
          <a:ext cx="72183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5" name="Equation" r:id="rId13" imgW="4572000" imgH="393480" progId="Equation.3">
                  <p:embed/>
                </p:oleObj>
              </mc:Choice>
              <mc:Fallback>
                <p:oleObj name="Equation" r:id="rId13" imgW="45720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4805363"/>
                        <a:ext cx="7218363" cy="62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218533"/>
              </p:ext>
            </p:extLst>
          </p:nvPr>
        </p:nvGraphicFramePr>
        <p:xfrm>
          <a:off x="183619" y="4339775"/>
          <a:ext cx="5255212" cy="45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6" name="Equation" r:id="rId15" imgW="3225600" imgH="279360" progId="Equation.3">
                  <p:embed/>
                </p:oleObj>
              </mc:Choice>
              <mc:Fallback>
                <p:oleObj name="Equation" r:id="rId15" imgW="32256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3619" y="4339775"/>
                        <a:ext cx="5255212" cy="454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28516" y="5402263"/>
            <a:ext cx="8122736" cy="672098"/>
            <a:chOff x="-59573" y="324429"/>
            <a:chExt cx="8122736" cy="672098"/>
          </a:xfrm>
        </p:grpSpPr>
        <p:sp>
          <p:nvSpPr>
            <p:cNvPr id="26" name="TextBox 25"/>
            <p:cNvSpPr txBox="1"/>
            <p:nvPr/>
          </p:nvSpPr>
          <p:spPr>
            <a:xfrm>
              <a:off x="-59573" y="350196"/>
              <a:ext cx="81227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signal and idler grow exponentially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                      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when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g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real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!!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imaginary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g,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solutions are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oscillatory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6236420"/>
                </p:ext>
              </p:extLst>
            </p:nvPr>
          </p:nvGraphicFramePr>
          <p:xfrm>
            <a:off x="4098174" y="324429"/>
            <a:ext cx="236061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67" name="Equation" r:id="rId17" imgW="1485720" imgH="266400" progId="Equation.3">
                    <p:embed/>
                  </p:oleObj>
                </mc:Choice>
                <mc:Fallback>
                  <p:oleObj name="Equation" r:id="rId17" imgW="14857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8174" y="324429"/>
                          <a:ext cx="2360612" cy="412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88944"/>
              </p:ext>
            </p:extLst>
          </p:nvPr>
        </p:nvGraphicFramePr>
        <p:xfrm>
          <a:off x="296686" y="6232626"/>
          <a:ext cx="49498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8" name="Equation" r:id="rId19" imgW="3288960" imgH="228600" progId="Equation.3">
                  <p:embed/>
                </p:oleObj>
              </mc:Choice>
              <mc:Fallback>
                <p:oleObj name="Equation" r:id="rId19" imgW="32889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86" y="6232626"/>
                        <a:ext cx="49498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47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220067"/>
              </p:ext>
            </p:extLst>
          </p:nvPr>
        </p:nvGraphicFramePr>
        <p:xfrm>
          <a:off x="175206" y="-348"/>
          <a:ext cx="6750271" cy="15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8" name="Equation" r:id="rId3" imgW="4305300" imgH="1016000" progId="Equation.3">
                  <p:embed/>
                </p:oleObj>
              </mc:Choice>
              <mc:Fallback>
                <p:oleObj name="Equation" r:id="rId3" imgW="4305300" imgH="1016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06" y="-348"/>
                        <a:ext cx="6750271" cy="1595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2577" y="1543619"/>
            <a:ext cx="8953798" cy="1200329"/>
            <a:chOff x="92577" y="2107843"/>
            <a:chExt cx="8953798" cy="1200329"/>
          </a:xfrm>
        </p:grpSpPr>
        <p:sp>
          <p:nvSpPr>
            <p:cNvPr id="11" name="TextBox 10"/>
            <p:cNvSpPr txBox="1"/>
            <p:nvPr/>
          </p:nvSpPr>
          <p:spPr>
            <a:xfrm>
              <a:off x="92577" y="2107843"/>
              <a:ext cx="895379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number of simplifications can be made which give insights into the conditions for gain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Expanding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around                                                                                for small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        . The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sign of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is negative in the normal dispersion region 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positive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anomalous dispersion region.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condition for gain can now be written as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6659175"/>
                </p:ext>
              </p:extLst>
            </p:nvPr>
          </p:nvGraphicFramePr>
          <p:xfrm>
            <a:off x="2226808" y="2344366"/>
            <a:ext cx="4478863" cy="40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99" name="Equation" r:id="rId5" imgW="2920680" imgH="266400" progId="Equation.3">
                    <p:embed/>
                  </p:oleObj>
                </mc:Choice>
                <mc:Fallback>
                  <p:oleObj name="Equation" r:id="rId5" imgW="2920680" imgH="266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6808" y="2344366"/>
                          <a:ext cx="4478863" cy="4000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3802713"/>
                </p:ext>
              </p:extLst>
            </p:nvPr>
          </p:nvGraphicFramePr>
          <p:xfrm>
            <a:off x="131489" y="2686078"/>
            <a:ext cx="21717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00" name="Equation" r:id="rId7" imgW="1447560" imgH="228600" progId="Equation.3">
                    <p:embed/>
                  </p:oleObj>
                </mc:Choice>
                <mc:Fallback>
                  <p:oleObj name="Equation" r:id="rId7" imgW="144756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31489" y="2686078"/>
                          <a:ext cx="21717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103333"/>
              </p:ext>
            </p:extLst>
          </p:nvPr>
        </p:nvGraphicFramePr>
        <p:xfrm>
          <a:off x="359924" y="4493840"/>
          <a:ext cx="7101193" cy="57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1" name="Equation" r:id="rId9" imgW="4876800" imgH="393700" progId="Equation.3">
                  <p:embed/>
                </p:oleObj>
              </mc:Choice>
              <mc:Fallback>
                <p:oleObj name="Equation" r:id="rId9" imgW="48768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924" y="4493840"/>
                        <a:ext cx="7101193" cy="5732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26640"/>
              </p:ext>
            </p:extLst>
          </p:nvPr>
        </p:nvGraphicFramePr>
        <p:xfrm>
          <a:off x="807394" y="2743948"/>
          <a:ext cx="6196521" cy="137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" name="Equation" r:id="rId11" imgW="4140200" imgH="914400" progId="Equation.3">
                  <p:embed/>
                </p:oleObj>
              </mc:Choice>
              <mc:Fallback>
                <p:oleObj name="Equation" r:id="rId11" imgW="4140200" imgH="914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394" y="2743948"/>
                        <a:ext cx="6196521" cy="1375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5371" y="4124508"/>
            <a:ext cx="834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some tedious manipulations valid for small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the condition for gain 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5371" y="5136584"/>
            <a:ext cx="8725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Gain occurs for both signs of the GVD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nonlinearity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provided that the intensity exceeds the threshold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820203"/>
              </p:ext>
            </p:extLst>
          </p:nvPr>
        </p:nvGraphicFramePr>
        <p:xfrm>
          <a:off x="2948920" y="5586063"/>
          <a:ext cx="4571198" cy="62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3" name="Equation" r:id="rId13" imgW="2895600" imgH="393700" progId="Equation.3">
                  <p:embed/>
                </p:oleObj>
              </mc:Choice>
              <mc:Fallback>
                <p:oleObj name="Equation" r:id="rId13" imgW="28956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920" y="5586063"/>
                        <a:ext cx="4571198" cy="620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5371" y="6144055"/>
            <a:ext cx="8661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means that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cross-phase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nonlinear refraction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due to the pump beam must exceed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index detuning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resonance for gain to occur. </a:t>
            </a:r>
          </a:p>
        </p:txBody>
      </p:sp>
    </p:spTree>
    <p:extLst>
      <p:ext uri="{BB962C8B-B14F-4D97-AF65-F5344CB8AC3E}">
        <p14:creationId xmlns:p14="http://schemas.microsoft.com/office/powerpoint/2010/main" val="38173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3006" y="233463"/>
            <a:ext cx="4346126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Nonlinear Raman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Spectroscopy</a:t>
            </a:r>
            <a:endParaRPr lang="en-US" b="1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70" y="1871443"/>
            <a:ext cx="7594149" cy="2266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005" y="754024"/>
            <a:ext cx="90369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Usually refers to the nonlinear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optical excitation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rotational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modes. A minimum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two unique input beams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mixed together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produce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normal mode at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 or difference frequency.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Although any Raman-active mode will work, vibrational modes typically are very active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modulating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polarizability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107005" y="3953306"/>
            <a:ext cx="7859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Note: Must include dissipative loss of the normal modes in Manley-Rowe relations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9363" y="5313062"/>
            <a:ext cx="1830389" cy="1066800"/>
            <a:chOff x="279363" y="5313062"/>
            <a:chExt cx="1830389" cy="1066800"/>
          </a:xfrm>
        </p:grpSpPr>
        <p:sp>
          <p:nvSpPr>
            <p:cNvPr id="48" name="Line 19"/>
            <p:cNvSpPr>
              <a:spLocks noChangeShapeType="1"/>
            </p:cNvSpPr>
            <p:nvPr/>
          </p:nvSpPr>
          <p:spPr bwMode="auto">
            <a:xfrm>
              <a:off x="279363" y="5313062"/>
              <a:ext cx="18113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>
              <a:off x="298413" y="6379862"/>
              <a:ext cx="18113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 flipV="1">
              <a:off x="1209639" y="5795662"/>
              <a:ext cx="0" cy="547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 flipV="1">
              <a:off x="1212814" y="5314650"/>
              <a:ext cx="0" cy="496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2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6824095"/>
                </p:ext>
              </p:extLst>
            </p:nvPr>
          </p:nvGraphicFramePr>
          <p:xfrm>
            <a:off x="1177889" y="5351162"/>
            <a:ext cx="422311" cy="446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43" name="Equation" r:id="rId4" imgW="215640" imgH="228600" progId="Equation.3">
                    <p:embed/>
                  </p:oleObj>
                </mc:Choice>
                <mc:Fallback>
                  <p:oleObj name="Equation" r:id="rId4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7889" y="5351162"/>
                          <a:ext cx="422311" cy="44656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4928143"/>
                </p:ext>
              </p:extLst>
            </p:nvPr>
          </p:nvGraphicFramePr>
          <p:xfrm>
            <a:off x="1212814" y="5835350"/>
            <a:ext cx="441174" cy="467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44" name="Equation" r:id="rId6" imgW="215640" imgH="228600" progId="Equation.3">
                    <p:embed/>
                  </p:oleObj>
                </mc:Choice>
                <mc:Fallback>
                  <p:oleObj name="Equation" r:id="rId6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2814" y="5835350"/>
                          <a:ext cx="441174" cy="46703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1376189" y="4551764"/>
            <a:ext cx="7669356" cy="1242311"/>
            <a:chOff x="1376189" y="4551764"/>
            <a:chExt cx="7669356" cy="1242311"/>
          </a:xfrm>
        </p:grpSpPr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1376189" y="4551764"/>
              <a:ext cx="6379760" cy="46166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Degenerate Two 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Photon Vibrational Resonance</a:t>
              </a:r>
            </a:p>
          </p:txBody>
        </p:sp>
        <p:sp>
          <p:nvSpPr>
            <p:cNvPr id="54" name="Text Box 25"/>
            <p:cNvSpPr txBox="1">
              <a:spLocks noChangeArrowheads="1"/>
            </p:cNvSpPr>
            <p:nvPr/>
          </p:nvSpPr>
          <p:spPr bwMode="auto">
            <a:xfrm>
              <a:off x="2346290" y="5147962"/>
              <a:ext cx="669925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Optical coupling between two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vibrational levels (inside the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vibrational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anifold of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the electronic ground state)</a:t>
              </a:r>
            </a:p>
          </p:txBody>
        </p:sp>
      </p:grp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337037"/>
              </p:ext>
            </p:extLst>
          </p:nvPr>
        </p:nvGraphicFramePr>
        <p:xfrm>
          <a:off x="2883674" y="5671837"/>
          <a:ext cx="50831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Equation" r:id="rId7" imgW="3086100" imgH="482600" progId="Equation.3">
                  <p:embed/>
                </p:oleObj>
              </mc:Choice>
              <mc:Fallback>
                <p:oleObj name="Equation" r:id="rId7" imgW="3086100" imgH="482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74" y="5671837"/>
                        <a:ext cx="50831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439406" y="6498942"/>
            <a:ext cx="2223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Vibrational amplitude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73622" y="5910257"/>
            <a:ext cx="373758" cy="391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5" grpId="0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89728" y="81265"/>
            <a:ext cx="4835209" cy="2618148"/>
            <a:chOff x="0" y="2784384"/>
            <a:chExt cx="4835209" cy="2618148"/>
          </a:xfrm>
        </p:grpSpPr>
        <p:sp>
          <p:nvSpPr>
            <p:cNvPr id="1054" name="Text Box 3"/>
            <p:cNvSpPr txBox="1">
              <a:spLocks noChangeArrowheads="1"/>
            </p:cNvSpPr>
            <p:nvPr/>
          </p:nvSpPr>
          <p:spPr bwMode="auto">
            <a:xfrm>
              <a:off x="0" y="2784384"/>
              <a:ext cx="46281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u="sng" dirty="0">
                  <a:latin typeface="Times New Roman" pitchFamily="18" charset="0"/>
                  <a:cs typeface="Times New Roman" pitchFamily="18" charset="0"/>
                </a:rPr>
                <a:t>e.g.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the symmetric breathing mode in a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methane</a:t>
              </a:r>
            </a:p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molecule (CH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1055" name="Group 4"/>
            <p:cNvGrpSpPr>
              <a:grpSpLocks/>
            </p:cNvGrpSpPr>
            <p:nvPr/>
          </p:nvGrpSpPr>
          <p:grpSpPr bwMode="auto">
            <a:xfrm>
              <a:off x="2560320" y="3213464"/>
              <a:ext cx="2274889" cy="2082800"/>
              <a:chOff x="298" y="398"/>
              <a:chExt cx="1433" cy="1312"/>
            </a:xfrm>
          </p:grpSpPr>
          <p:sp>
            <p:nvSpPr>
              <p:cNvPr id="1070" name="Line 5"/>
              <p:cNvSpPr>
                <a:spLocks noChangeShapeType="1"/>
              </p:cNvSpPr>
              <p:nvPr/>
            </p:nvSpPr>
            <p:spPr bwMode="auto">
              <a:xfrm>
                <a:off x="901" y="586"/>
                <a:ext cx="0" cy="6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1" name="Line 6"/>
              <p:cNvSpPr>
                <a:spLocks noChangeShapeType="1"/>
              </p:cNvSpPr>
              <p:nvPr/>
            </p:nvSpPr>
            <p:spPr bwMode="auto">
              <a:xfrm flipH="1">
                <a:off x="505" y="1175"/>
                <a:ext cx="409" cy="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2" name="Line 7"/>
              <p:cNvSpPr>
                <a:spLocks noChangeShapeType="1"/>
              </p:cNvSpPr>
              <p:nvPr/>
            </p:nvSpPr>
            <p:spPr bwMode="auto">
              <a:xfrm>
                <a:off x="895" y="1165"/>
                <a:ext cx="168" cy="3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3" name="Line 8"/>
              <p:cNvSpPr>
                <a:spLocks noChangeShapeType="1"/>
              </p:cNvSpPr>
              <p:nvPr/>
            </p:nvSpPr>
            <p:spPr bwMode="auto">
              <a:xfrm rot="-5400000">
                <a:off x="1220" y="874"/>
                <a:ext cx="0" cy="6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4" name="Line 9"/>
              <p:cNvSpPr>
                <a:spLocks noChangeShapeType="1"/>
              </p:cNvSpPr>
              <p:nvPr/>
            </p:nvSpPr>
            <p:spPr bwMode="auto">
              <a:xfrm>
                <a:off x="906" y="765"/>
                <a:ext cx="0" cy="2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5" name="Line 10"/>
              <p:cNvSpPr>
                <a:spLocks noChangeShapeType="1"/>
              </p:cNvSpPr>
              <p:nvPr/>
            </p:nvSpPr>
            <p:spPr bwMode="auto">
              <a:xfrm>
                <a:off x="926" y="1248"/>
                <a:ext cx="1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6" name="Line 11"/>
              <p:cNvSpPr>
                <a:spLocks noChangeShapeType="1"/>
              </p:cNvSpPr>
              <p:nvPr/>
            </p:nvSpPr>
            <p:spPr bwMode="auto">
              <a:xfrm rot="-5400000">
                <a:off x="1226" y="1050"/>
                <a:ext cx="0" cy="2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7" name="Line 12"/>
              <p:cNvSpPr>
                <a:spLocks noChangeShapeType="1"/>
              </p:cNvSpPr>
              <p:nvPr/>
            </p:nvSpPr>
            <p:spPr bwMode="auto">
              <a:xfrm flipH="1">
                <a:off x="551" y="1197"/>
                <a:ext cx="241" cy="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8" name="Text Box 13"/>
              <p:cNvSpPr txBox="1">
                <a:spLocks noChangeArrowheads="1"/>
              </p:cNvSpPr>
              <p:nvPr/>
            </p:nvSpPr>
            <p:spPr bwMode="auto">
              <a:xfrm>
                <a:off x="875" y="1004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079" name="Oval 14"/>
              <p:cNvSpPr>
                <a:spLocks noChangeArrowheads="1"/>
              </p:cNvSpPr>
              <p:nvPr/>
            </p:nvSpPr>
            <p:spPr bwMode="auto">
              <a:xfrm>
                <a:off x="859" y="1120"/>
                <a:ext cx="83" cy="12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0" name="Text Box 15"/>
              <p:cNvSpPr txBox="1">
                <a:spLocks noChangeArrowheads="1"/>
              </p:cNvSpPr>
              <p:nvPr/>
            </p:nvSpPr>
            <p:spPr bwMode="auto">
              <a:xfrm>
                <a:off x="298" y="1172"/>
                <a:ext cx="2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H </a:t>
                </a:r>
              </a:p>
            </p:txBody>
          </p:sp>
          <p:sp>
            <p:nvSpPr>
              <p:cNvPr id="1081" name="Text Box 16"/>
              <p:cNvSpPr txBox="1">
                <a:spLocks noChangeArrowheads="1"/>
              </p:cNvSpPr>
              <p:nvPr/>
            </p:nvSpPr>
            <p:spPr bwMode="auto">
              <a:xfrm>
                <a:off x="792" y="398"/>
                <a:ext cx="2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H </a:t>
                </a:r>
              </a:p>
            </p:txBody>
          </p:sp>
          <p:sp>
            <p:nvSpPr>
              <p:cNvPr id="1082" name="Text Box 17"/>
              <p:cNvSpPr txBox="1">
                <a:spLocks noChangeArrowheads="1"/>
              </p:cNvSpPr>
              <p:nvPr/>
            </p:nvSpPr>
            <p:spPr bwMode="auto">
              <a:xfrm>
                <a:off x="979" y="1477"/>
                <a:ext cx="2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H </a:t>
                </a:r>
              </a:p>
            </p:txBody>
          </p:sp>
          <p:sp>
            <p:nvSpPr>
              <p:cNvPr id="1083" name="Text Box 18"/>
              <p:cNvSpPr txBox="1">
                <a:spLocks noChangeArrowheads="1"/>
              </p:cNvSpPr>
              <p:nvPr/>
            </p:nvSpPr>
            <p:spPr bwMode="auto">
              <a:xfrm>
                <a:off x="1465" y="1072"/>
                <a:ext cx="2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H 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0" y="3334019"/>
              <a:ext cx="2287676" cy="2068513"/>
              <a:chOff x="2750908" y="1283606"/>
              <a:chExt cx="2287676" cy="2068513"/>
            </a:xfrm>
          </p:grpSpPr>
          <p:grpSp>
            <p:nvGrpSpPr>
              <p:cNvPr id="1056" name="Group 19"/>
              <p:cNvGrpSpPr>
                <a:grpSpLocks/>
              </p:cNvGrpSpPr>
              <p:nvPr/>
            </p:nvGrpSpPr>
            <p:grpSpPr bwMode="auto">
              <a:xfrm>
                <a:off x="2750908" y="1283606"/>
                <a:ext cx="1841501" cy="2068513"/>
                <a:chOff x="1847" y="308"/>
                <a:chExt cx="1160" cy="1303"/>
              </a:xfrm>
            </p:grpSpPr>
            <p:grpSp>
              <p:nvGrpSpPr>
                <p:cNvPr id="1059" name="Group 20"/>
                <p:cNvGrpSpPr>
                  <a:grpSpLocks/>
                </p:cNvGrpSpPr>
                <p:nvPr/>
              </p:nvGrpSpPr>
              <p:grpSpPr bwMode="auto">
                <a:xfrm>
                  <a:off x="2022" y="482"/>
                  <a:ext cx="985" cy="942"/>
                  <a:chOff x="2880" y="346"/>
                  <a:chExt cx="985" cy="942"/>
                </a:xfrm>
              </p:grpSpPr>
              <p:sp>
                <p:nvSpPr>
                  <p:cNvPr id="1064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942"/>
                    <a:ext cx="985" cy="105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5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367"/>
                    <a:ext cx="398" cy="6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279" y="346"/>
                    <a:ext cx="157" cy="93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299" y="367"/>
                    <a:ext cx="555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047"/>
                    <a:ext cx="566" cy="24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9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46" y="953"/>
                    <a:ext cx="418" cy="325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06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322" y="954"/>
                  <a:ext cx="2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06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47" y="1071"/>
                  <a:ext cx="26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1">
                      <a:solidFill>
                        <a:schemeClr val="accent2"/>
                      </a:solidFill>
                      <a:latin typeface="Times New Roman" pitchFamily="18" charset="0"/>
                      <a:cs typeface="Times New Roman" pitchFamily="18" charset="0"/>
                    </a:rPr>
                    <a:t>H </a:t>
                  </a:r>
                </a:p>
              </p:txBody>
            </p:sp>
            <p:sp>
              <p:nvSpPr>
                <p:cNvPr id="106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333" y="308"/>
                  <a:ext cx="26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1">
                      <a:solidFill>
                        <a:schemeClr val="accent2"/>
                      </a:solidFill>
                      <a:latin typeface="Times New Roman" pitchFamily="18" charset="0"/>
                      <a:cs typeface="Times New Roman" pitchFamily="18" charset="0"/>
                    </a:rPr>
                    <a:t>H </a:t>
                  </a:r>
                </a:p>
              </p:txBody>
            </p:sp>
            <p:sp>
              <p:nvSpPr>
                <p:cNvPr id="106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40" y="1378"/>
                  <a:ext cx="26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1">
                      <a:solidFill>
                        <a:schemeClr val="accent2"/>
                      </a:solidFill>
                      <a:latin typeface="Times New Roman" pitchFamily="18" charset="0"/>
                      <a:cs typeface="Times New Roman" pitchFamily="18" charset="0"/>
                    </a:rPr>
                    <a:t>H </a:t>
                  </a:r>
                </a:p>
              </p:txBody>
            </p:sp>
          </p:grpSp>
          <p:sp>
            <p:nvSpPr>
              <p:cNvPr id="1057" name="Text Box 31"/>
              <p:cNvSpPr txBox="1">
                <a:spLocks noChangeArrowheads="1"/>
              </p:cNvSpPr>
              <p:nvPr/>
            </p:nvSpPr>
            <p:spPr bwMode="auto">
              <a:xfrm>
                <a:off x="4616674" y="2362200"/>
                <a:ext cx="42191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 dirty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H </a:t>
                </a:r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112027"/>
              </p:ext>
            </p:extLst>
          </p:nvPr>
        </p:nvGraphicFramePr>
        <p:xfrm>
          <a:off x="4852745" y="1936363"/>
          <a:ext cx="396716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0" name="Equation" r:id="rId4" imgW="2235200" imgH="393700" progId="Equation.3">
                  <p:embed/>
                </p:oleObj>
              </mc:Choice>
              <mc:Fallback>
                <p:oleObj name="Equation" r:id="rId4" imgW="22352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745" y="1936363"/>
                        <a:ext cx="396716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952138"/>
              </p:ext>
            </p:extLst>
          </p:nvPr>
        </p:nvGraphicFramePr>
        <p:xfrm>
          <a:off x="1238250" y="2698750"/>
          <a:ext cx="6731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1" name="Equation" r:id="rId6" imgW="4368600" imgH="419040" progId="Equation.3">
                  <p:embed/>
                </p:oleObj>
              </mc:Choice>
              <mc:Fallback>
                <p:oleObj name="Equation" r:id="rId6" imgW="4368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698750"/>
                        <a:ext cx="6731000" cy="649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835" name="Picture 16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662" y="233989"/>
            <a:ext cx="4317246" cy="16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141770"/>
              </p:ext>
            </p:extLst>
          </p:nvPr>
        </p:nvGraphicFramePr>
        <p:xfrm>
          <a:off x="2166449" y="3446463"/>
          <a:ext cx="5058383" cy="67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2" name="Equation" r:id="rId9" imgW="3111480" imgH="419040" progId="Equation.3">
                  <p:embed/>
                </p:oleObj>
              </mc:Choice>
              <mc:Fallback>
                <p:oleObj name="Equation" r:id="rId9" imgW="3111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449" y="3446463"/>
                        <a:ext cx="5058383" cy="6799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129362" y="3572591"/>
            <a:ext cx="19992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classical mechanics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719442"/>
              </p:ext>
            </p:extLst>
          </p:nvPr>
        </p:nvGraphicFramePr>
        <p:xfrm>
          <a:off x="793415" y="4162993"/>
          <a:ext cx="7372350" cy="72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3" name="Equation" r:id="rId11" imgW="4863960" imgH="482400" progId="Equation.3">
                  <p:embed/>
                </p:oleObj>
              </mc:Choice>
              <mc:Fallback>
                <p:oleObj name="Equation" r:id="rId11" imgW="4863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15" y="4162993"/>
                        <a:ext cx="7372350" cy="7293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12"/>
          <p:cNvSpPr txBox="1">
            <a:spLocks noChangeArrowheads="1"/>
          </p:cNvSpPr>
          <p:nvPr/>
        </p:nvSpPr>
        <p:spPr bwMode="auto">
          <a:xfrm flipH="1">
            <a:off x="66771" y="5307916"/>
            <a:ext cx="89029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Note: The molecular vibrations are not only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driven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time due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the field mixing, but also into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spatial pattern for the first term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027186" y="5254437"/>
            <a:ext cx="3726527" cy="1030288"/>
            <a:chOff x="4661487" y="2389682"/>
            <a:chExt cx="3726527" cy="1030288"/>
          </a:xfrm>
        </p:grpSpPr>
        <p:sp>
          <p:nvSpPr>
            <p:cNvPr id="67" name="Freeform 73"/>
            <p:cNvSpPr>
              <a:spLocks/>
            </p:cNvSpPr>
            <p:nvPr/>
          </p:nvSpPr>
          <p:spPr bwMode="auto">
            <a:xfrm>
              <a:off x="4996894" y="2678607"/>
              <a:ext cx="3338512" cy="639763"/>
            </a:xfrm>
            <a:custGeom>
              <a:avLst/>
              <a:gdLst>
                <a:gd name="T0" fmla="*/ 2147483647 w 2649"/>
                <a:gd name="T1" fmla="*/ 2147483647 h 2410"/>
                <a:gd name="T2" fmla="*/ 2147483647 w 2649"/>
                <a:gd name="T3" fmla="*/ 2147483647 h 2410"/>
                <a:gd name="T4" fmla="*/ 2147483647 w 2649"/>
                <a:gd name="T5" fmla="*/ 2147483647 h 2410"/>
                <a:gd name="T6" fmla="*/ 2147483647 w 2649"/>
                <a:gd name="T7" fmla="*/ 2147483647 h 2410"/>
                <a:gd name="T8" fmla="*/ 2147483647 w 2649"/>
                <a:gd name="T9" fmla="*/ 2147483647 h 2410"/>
                <a:gd name="T10" fmla="*/ 2147483647 w 2649"/>
                <a:gd name="T11" fmla="*/ 2147483647 h 2410"/>
                <a:gd name="T12" fmla="*/ 2147483647 w 2649"/>
                <a:gd name="T13" fmla="*/ 0 h 2410"/>
                <a:gd name="T14" fmla="*/ 2147483647 w 2649"/>
                <a:gd name="T15" fmla="*/ 2147483647 h 2410"/>
                <a:gd name="T16" fmla="*/ 2147483647 w 2649"/>
                <a:gd name="T17" fmla="*/ 2147483647 h 2410"/>
                <a:gd name="T18" fmla="*/ 2147483647 w 2649"/>
                <a:gd name="T19" fmla="*/ 2147483647 h 2410"/>
                <a:gd name="T20" fmla="*/ 2147483647 w 2649"/>
                <a:gd name="T21" fmla="*/ 2147483647 h 2410"/>
                <a:gd name="T22" fmla="*/ 2147483647 w 2649"/>
                <a:gd name="T23" fmla="*/ 2147483647 h 2410"/>
                <a:gd name="T24" fmla="*/ 2147483647 w 2649"/>
                <a:gd name="T25" fmla="*/ 2147483647 h 2410"/>
                <a:gd name="T26" fmla="*/ 2147483647 w 2649"/>
                <a:gd name="T27" fmla="*/ 2147483647 h 2410"/>
                <a:gd name="T28" fmla="*/ 2147483647 w 2649"/>
                <a:gd name="T29" fmla="*/ 2147483647 h 2410"/>
                <a:gd name="T30" fmla="*/ 2147483647 w 2649"/>
                <a:gd name="T31" fmla="*/ 2147483647 h 2410"/>
                <a:gd name="T32" fmla="*/ 2147483647 w 2649"/>
                <a:gd name="T33" fmla="*/ 2147483647 h 2410"/>
                <a:gd name="T34" fmla="*/ 2147483647 w 2649"/>
                <a:gd name="T35" fmla="*/ 2147483647 h 2410"/>
                <a:gd name="T36" fmla="*/ 2147483647 w 2649"/>
                <a:gd name="T37" fmla="*/ 2147483647 h 2410"/>
                <a:gd name="T38" fmla="*/ 2147483647 w 2649"/>
                <a:gd name="T39" fmla="*/ 2147483647 h 2410"/>
                <a:gd name="T40" fmla="*/ 2147483647 w 2649"/>
                <a:gd name="T41" fmla="*/ 2147483647 h 2410"/>
                <a:gd name="T42" fmla="*/ 2147483647 w 2649"/>
                <a:gd name="T43" fmla="*/ 2147483647 h 2410"/>
                <a:gd name="T44" fmla="*/ 2147483647 w 2649"/>
                <a:gd name="T45" fmla="*/ 2147483647 h 2410"/>
                <a:gd name="T46" fmla="*/ 2147483647 w 2649"/>
                <a:gd name="T47" fmla="*/ 2147483647 h 2410"/>
                <a:gd name="T48" fmla="*/ 2147483647 w 2649"/>
                <a:gd name="T49" fmla="*/ 2147483647 h 2410"/>
                <a:gd name="T50" fmla="*/ 2147483647 w 2649"/>
                <a:gd name="T51" fmla="*/ 2147483647 h 2410"/>
                <a:gd name="T52" fmla="*/ 2147483647 w 2649"/>
                <a:gd name="T53" fmla="*/ 2147483647 h 2410"/>
                <a:gd name="T54" fmla="*/ 2147483647 w 2649"/>
                <a:gd name="T55" fmla="*/ 2147483647 h 2410"/>
                <a:gd name="T56" fmla="*/ 2147483647 w 2649"/>
                <a:gd name="T57" fmla="*/ 2147483647 h 2410"/>
                <a:gd name="T58" fmla="*/ 2147483647 w 2649"/>
                <a:gd name="T59" fmla="*/ 2147483647 h 2410"/>
                <a:gd name="T60" fmla="*/ 2147483647 w 2649"/>
                <a:gd name="T61" fmla="*/ 2147483647 h 2410"/>
                <a:gd name="T62" fmla="*/ 2147483647 w 2649"/>
                <a:gd name="T63" fmla="*/ 0 h 2410"/>
                <a:gd name="T64" fmla="*/ 2147483647 w 2649"/>
                <a:gd name="T65" fmla="*/ 2147483647 h 2410"/>
                <a:gd name="T66" fmla="*/ 2147483647 w 2649"/>
                <a:gd name="T67" fmla="*/ 2147483647 h 2410"/>
                <a:gd name="T68" fmla="*/ 2147483647 w 2649"/>
                <a:gd name="T69" fmla="*/ 2147483647 h 2410"/>
                <a:gd name="T70" fmla="*/ 2147483647 w 2649"/>
                <a:gd name="T71" fmla="*/ 2147483647 h 2410"/>
                <a:gd name="T72" fmla="*/ 2147483647 w 2649"/>
                <a:gd name="T73" fmla="*/ 2147483647 h 2410"/>
                <a:gd name="T74" fmla="*/ 2147483647 w 2649"/>
                <a:gd name="T75" fmla="*/ 2147483647 h 2410"/>
                <a:gd name="T76" fmla="*/ 2147483647 w 2649"/>
                <a:gd name="T77" fmla="*/ 2147483647 h 2410"/>
                <a:gd name="T78" fmla="*/ 2147483647 w 2649"/>
                <a:gd name="T79" fmla="*/ 2147483647 h 2410"/>
                <a:gd name="T80" fmla="*/ 2147483647 w 2649"/>
                <a:gd name="T81" fmla="*/ 2147483647 h 2410"/>
                <a:gd name="T82" fmla="*/ 2147483647 w 2649"/>
                <a:gd name="T83" fmla="*/ 2147483647 h 2410"/>
                <a:gd name="T84" fmla="*/ 2147483647 w 2649"/>
                <a:gd name="T85" fmla="*/ 2147483647 h 2410"/>
                <a:gd name="T86" fmla="*/ 2147483647 w 2649"/>
                <a:gd name="T87" fmla="*/ 2147483647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5008006" y="2984995"/>
              <a:ext cx="3063098" cy="20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4492862" y="2923876"/>
              <a:ext cx="9921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22"/>
            <p:cNvSpPr txBox="1">
              <a:spLocks noChangeArrowheads="1"/>
            </p:cNvSpPr>
            <p:nvPr/>
          </p:nvSpPr>
          <p:spPr bwMode="auto">
            <a:xfrm>
              <a:off x="4661487" y="250557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  <p:sp>
          <p:nvSpPr>
            <p:cNvPr id="76" name="TextBox 23"/>
            <p:cNvSpPr txBox="1">
              <a:spLocks noChangeArrowheads="1"/>
            </p:cNvSpPr>
            <p:nvPr/>
          </p:nvSpPr>
          <p:spPr bwMode="auto">
            <a:xfrm>
              <a:off x="8089534" y="2741282"/>
              <a:ext cx="2984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16200000" flipH="1">
              <a:off x="6224825" y="3144538"/>
              <a:ext cx="333375" cy="142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16200000" flipV="1">
              <a:off x="7225744" y="2810371"/>
              <a:ext cx="282575" cy="63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16200000" flipV="1">
              <a:off x="5301694" y="2802432"/>
              <a:ext cx="284162" cy="793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5425519" y="2562720"/>
              <a:ext cx="1974850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32"/>
            <p:cNvSpPr txBox="1">
              <a:spLocks noChangeArrowheads="1"/>
            </p:cNvSpPr>
            <p:nvPr/>
          </p:nvSpPr>
          <p:spPr bwMode="auto">
            <a:xfrm>
              <a:off x="6093856" y="2389682"/>
              <a:ext cx="6445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/</a:t>
              </a:r>
              <a:r>
                <a:rPr lang="en-US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63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"/>
          <p:cNvSpPr txBox="1">
            <a:spLocks noChangeArrowheads="1"/>
          </p:cNvSpPr>
          <p:nvPr/>
        </p:nvSpPr>
        <p:spPr bwMode="auto">
          <a:xfrm>
            <a:off x="260228" y="1976534"/>
            <a:ext cx="7508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Real part gives 2 photon absorption; Imaginary part gives index change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160465"/>
              </p:ext>
            </p:extLst>
          </p:nvPr>
        </p:nvGraphicFramePr>
        <p:xfrm>
          <a:off x="4514850" y="504220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4220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660649"/>
              </p:ext>
            </p:extLst>
          </p:nvPr>
        </p:nvGraphicFramePr>
        <p:xfrm>
          <a:off x="287337" y="2649538"/>
          <a:ext cx="85693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5" name="Equation" r:id="rId6" imgW="5574960" imgH="520560" progId="Equation.3">
                  <p:embed/>
                </p:oleObj>
              </mc:Choice>
              <mc:Fallback>
                <p:oleObj name="Equation" r:id="rId6" imgW="55749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" y="2649538"/>
                        <a:ext cx="8569325" cy="796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123189"/>
              </p:ext>
            </p:extLst>
          </p:nvPr>
        </p:nvGraphicFramePr>
        <p:xfrm>
          <a:off x="147067" y="3411172"/>
          <a:ext cx="87566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6" name="Equation" r:id="rId8" imgW="5587920" imgH="520560" progId="Equation.3">
                  <p:embed/>
                </p:oleObj>
              </mc:Choice>
              <mc:Fallback>
                <p:oleObj name="Equation" r:id="rId8" imgW="55879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67" y="3411172"/>
                        <a:ext cx="875665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75963"/>
              </p:ext>
            </p:extLst>
          </p:nvPr>
        </p:nvGraphicFramePr>
        <p:xfrm>
          <a:off x="181992" y="4239905"/>
          <a:ext cx="87217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" name="Equation" r:id="rId10" imgW="6298920" imgH="520560" progId="Equation.3">
                  <p:embed/>
                </p:oleObj>
              </mc:Choice>
              <mc:Fallback>
                <p:oleObj name="Equation" r:id="rId10" imgW="6298920" imgH="520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92" y="4239905"/>
                        <a:ext cx="87217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156102"/>
              </p:ext>
            </p:extLst>
          </p:nvPr>
        </p:nvGraphicFramePr>
        <p:xfrm>
          <a:off x="1612900" y="5000928"/>
          <a:ext cx="619601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8" name="Equation" r:id="rId12" imgW="4292280" imgH="939600" progId="Equation.3">
                  <p:embed/>
                </p:oleObj>
              </mc:Choice>
              <mc:Fallback>
                <p:oleObj name="Equation" r:id="rId12" imgW="42922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5000928"/>
                        <a:ext cx="6196013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561845"/>
              </p:ext>
            </p:extLst>
          </p:nvPr>
        </p:nvGraphicFramePr>
        <p:xfrm>
          <a:off x="1648311" y="6451542"/>
          <a:ext cx="6366888" cy="40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9" name="Equation" r:id="rId14" imgW="3974760" imgH="253800" progId="Equation.3">
                  <p:embed/>
                </p:oleObj>
              </mc:Choice>
              <mc:Fallback>
                <p:oleObj name="Equation" r:id="rId14" imgW="39747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311" y="6451542"/>
                        <a:ext cx="6366888" cy="406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32569" y="46134"/>
            <a:ext cx="8678862" cy="1204481"/>
            <a:chOff x="145028" y="3051175"/>
            <a:chExt cx="8678862" cy="1204481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2990007"/>
                </p:ext>
              </p:extLst>
            </p:nvPr>
          </p:nvGraphicFramePr>
          <p:xfrm>
            <a:off x="145028" y="3051175"/>
            <a:ext cx="8678862" cy="1155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60" name="Equation" r:id="rId16" imgW="5574960" imgH="761760" progId="Equation.3">
                    <p:embed/>
                  </p:oleObj>
                </mc:Choice>
                <mc:Fallback>
                  <p:oleObj name="Equation" r:id="rId16" imgW="557496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028" y="3051175"/>
                          <a:ext cx="8678862" cy="11557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" name="Group 10"/>
            <p:cNvGrpSpPr/>
            <p:nvPr/>
          </p:nvGrpSpPr>
          <p:grpSpPr>
            <a:xfrm>
              <a:off x="6820688" y="3719873"/>
              <a:ext cx="1995488" cy="535783"/>
              <a:chOff x="6978480" y="5431941"/>
              <a:chExt cx="1995488" cy="535783"/>
            </a:xfrm>
          </p:grpSpPr>
          <p:sp>
            <p:nvSpPr>
              <p:cNvPr id="13" name="AutoShape 10"/>
              <p:cNvSpPr>
                <a:spLocks/>
              </p:cNvSpPr>
              <p:nvPr/>
            </p:nvSpPr>
            <p:spPr bwMode="auto">
              <a:xfrm rot="16200000">
                <a:off x="7852398" y="4558023"/>
                <a:ext cx="247651" cy="1995488"/>
              </a:xfrm>
              <a:prstGeom prst="leftBrace">
                <a:avLst>
                  <a:gd name="adj1" fmla="val 101886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7525373" y="5510523"/>
                <a:ext cx="981075" cy="457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(2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i="1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endPara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2216876"/>
                </p:ext>
              </p:extLst>
            </p:nvPr>
          </p:nvGraphicFramePr>
          <p:xfrm>
            <a:off x="282101" y="3719873"/>
            <a:ext cx="3713570" cy="376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61" name="Equation" r:id="rId18" imgW="2628720" imgH="266400" progId="Equation.3">
                    <p:embed/>
                  </p:oleObj>
                </mc:Choice>
                <mc:Fallback>
                  <p:oleObj name="Equation" r:id="rId18" imgW="262872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82101" y="3719873"/>
                          <a:ext cx="3713570" cy="3767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112229"/>
              </p:ext>
            </p:extLst>
          </p:nvPr>
        </p:nvGraphicFramePr>
        <p:xfrm>
          <a:off x="629444" y="1258984"/>
          <a:ext cx="74660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" name="Equation" r:id="rId20" imgW="5384520" imgH="520560" progId="Equation.3">
                  <p:embed/>
                </p:oleObj>
              </mc:Choice>
              <mc:Fallback>
                <p:oleObj name="Equation" r:id="rId20" imgW="53845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4" y="1258984"/>
                        <a:ext cx="7466012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7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3602" y="2955154"/>
            <a:ext cx="7326313" cy="1335088"/>
            <a:chOff x="281" y="3273"/>
            <a:chExt cx="4615" cy="841"/>
          </a:xfrm>
        </p:grpSpPr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281" y="3293"/>
              <a:ext cx="223" cy="2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II</a:t>
              </a:r>
            </a:p>
          </p:txBody>
        </p:sp>
        <p:graphicFrame>
          <p:nvGraphicFramePr>
            <p:cNvPr id="6148" name="Object 12"/>
            <p:cNvGraphicFramePr>
              <a:graphicFrameLocks noChangeAspect="1"/>
            </p:cNvGraphicFramePr>
            <p:nvPr/>
          </p:nvGraphicFramePr>
          <p:xfrm>
            <a:off x="580" y="3574"/>
            <a:ext cx="1296" cy="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0" name="Equation" r:id="rId4" imgW="1218960" imgH="507960" progId="Equation.3">
                    <p:embed/>
                  </p:oleObj>
                </mc:Choice>
                <mc:Fallback>
                  <p:oleObj name="Equation" r:id="rId4" imgW="121896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" y="3574"/>
                          <a:ext cx="1296" cy="5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>
              <a:off x="2090" y="3597"/>
              <a:ext cx="2806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New fields generated at 2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-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and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-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8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(only one can be phase-matched at a time) </a:t>
              </a: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662" y="3273"/>
              <a:ext cx="36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CARS –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Coherent Anti-Stokes Raman Spectroscopy</a:t>
              </a:r>
            </a:p>
          </p:txBody>
        </p:sp>
      </p:grp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2391646" y="147978"/>
            <a:ext cx="4346126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Nonlinear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Raman Spectroscopy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0" y="66175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Nonlinear process drives the vibration at the difference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-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 fields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570239"/>
              </p:ext>
            </p:extLst>
          </p:nvPr>
        </p:nvGraphicFramePr>
        <p:xfrm>
          <a:off x="985652" y="1031089"/>
          <a:ext cx="5752120" cy="61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1" name="Equation" r:id="rId6" imgW="3771720" imgH="406080" progId="Equation.3">
                  <p:embed/>
                </p:oleObj>
              </mc:Choice>
              <mc:Fallback>
                <p:oleObj name="Equation" r:id="rId6" imgW="37717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652" y="1031089"/>
                        <a:ext cx="5752120" cy="6192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32370" y="1664768"/>
            <a:ext cx="9011630" cy="1290550"/>
            <a:chOff x="132370" y="1664768"/>
            <a:chExt cx="9011630" cy="1290550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303602" y="1671836"/>
              <a:ext cx="246391" cy="400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graphicFrame>
          <p:nvGraphicFramePr>
            <p:cNvPr id="614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2494538"/>
                </p:ext>
              </p:extLst>
            </p:nvPr>
          </p:nvGraphicFramePr>
          <p:xfrm>
            <a:off x="132370" y="2126433"/>
            <a:ext cx="3466863" cy="828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2" name="Equation" r:id="rId8" imgW="2108160" imgH="507960" progId="Equation.3">
                    <p:embed/>
                  </p:oleObj>
                </mc:Choice>
                <mc:Fallback>
                  <p:oleObj name="Equation" r:id="rId8" imgW="210816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370" y="2126433"/>
                          <a:ext cx="3466863" cy="82888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5" name="Text Box 8"/>
            <p:cNvSpPr txBox="1">
              <a:spLocks noChangeArrowheads="1"/>
            </p:cNvSpPr>
            <p:nvPr/>
          </p:nvSpPr>
          <p:spPr bwMode="auto">
            <a:xfrm>
              <a:off x="3572362" y="2247046"/>
              <a:ext cx="521809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Makes medium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birefringent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for beam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” and changes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transmission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of medium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</a:t>
              </a:r>
            </a:p>
          </p:txBody>
        </p:sp>
        <p:sp>
          <p:nvSpPr>
            <p:cNvPr id="6156" name="Text Box 9"/>
            <p:cNvSpPr txBox="1">
              <a:spLocks noChangeArrowheads="1"/>
            </p:cNvSpPr>
            <p:nvPr/>
          </p:nvSpPr>
          <p:spPr bwMode="auto">
            <a:xfrm>
              <a:off x="706863" y="1664768"/>
              <a:ext cx="84371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RIKES –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Raman Induced Kerr Effect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Spectroscopy ( Raman Induced Birefringence)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03602" y="4391942"/>
            <a:ext cx="85151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RIKES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041510"/>
              </p:ext>
            </p:extLst>
          </p:nvPr>
        </p:nvGraphicFramePr>
        <p:xfrm>
          <a:off x="1211390" y="4225242"/>
          <a:ext cx="7428081" cy="702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3" name="Equation" r:id="rId10" imgW="5105400" imgH="482600" progId="Equation.3">
                  <p:embed/>
                </p:oleObj>
              </mc:Choice>
              <mc:Fallback>
                <p:oleObj name="Equation" r:id="rId10" imgW="5105400" imgH="4826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390" y="4225242"/>
                        <a:ext cx="7428081" cy="702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041570"/>
              </p:ext>
            </p:extLst>
          </p:nvPr>
        </p:nvGraphicFramePr>
        <p:xfrm>
          <a:off x="563563" y="4926013"/>
          <a:ext cx="82740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4" name="Equation" r:id="rId12" imgW="5537160" imgH="457200" progId="Equation.3">
                  <p:embed/>
                </p:oleObj>
              </mc:Choice>
              <mc:Fallback>
                <p:oleObj name="Equation" r:id="rId12" imgW="553716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4926013"/>
                        <a:ext cx="827405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685694"/>
              </p:ext>
            </p:extLst>
          </p:nvPr>
        </p:nvGraphicFramePr>
        <p:xfrm>
          <a:off x="245121" y="5711251"/>
          <a:ext cx="86391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5" name="Equation" r:id="rId14" imgW="5194080" imgH="507960" progId="Equation.3">
                  <p:embed/>
                </p:oleObj>
              </mc:Choice>
              <mc:Fallback>
                <p:oleObj name="Equation" r:id="rId14" imgW="51940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21" y="5711251"/>
                        <a:ext cx="8639175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3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300443"/>
              </p:ext>
            </p:extLst>
          </p:nvPr>
        </p:nvGraphicFramePr>
        <p:xfrm>
          <a:off x="190076" y="225223"/>
          <a:ext cx="82184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0" name="Equation" r:id="rId3" imgW="5206680" imgH="787320" progId="Equation.3">
                  <p:embed/>
                </p:oleObj>
              </mc:Choice>
              <mc:Fallback>
                <p:oleObj name="Equation" r:id="rId3" imgW="52066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76" y="225223"/>
                        <a:ext cx="8218488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95502" y="3094512"/>
            <a:ext cx="776366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change produced at frequency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by beam of frequency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endParaRPr lang="en-US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Nonlinear gain or loss induced in beam “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” by beam “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”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One photon from beam “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” breaks up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“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” photon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 optical phonon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Propagation direction of beam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” is arbitrary, only polarization important!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929131"/>
              </p:ext>
            </p:extLst>
          </p:nvPr>
        </p:nvGraphicFramePr>
        <p:xfrm>
          <a:off x="230188" y="1667975"/>
          <a:ext cx="886618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1" name="Equation" r:id="rId5" imgW="6045120" imgH="711000" progId="Equation.3">
                  <p:embed/>
                </p:oleObj>
              </mc:Choice>
              <mc:Fallback>
                <p:oleObj name="Equation" r:id="rId5" imgW="604512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1667975"/>
                        <a:ext cx="8866187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0188" y="4387174"/>
            <a:ext cx="752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Imaginary part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P IconicSymbolsA" pitchFamily="2" charset="2"/>
              </a:rPr>
              <a:t> contribution → to nonlinear refractive index coefficient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073378"/>
              </p:ext>
            </p:extLst>
          </p:nvPr>
        </p:nvGraphicFramePr>
        <p:xfrm>
          <a:off x="277813" y="4867275"/>
          <a:ext cx="80772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2" name="Equation" r:id="rId7" imgW="5460840" imgH="888840" progId="Equation.3">
                  <p:embed/>
                </p:oleObj>
              </mc:Choice>
              <mc:Fallback>
                <p:oleObj name="Equation" r:id="rId7" imgW="5460840" imgH="888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4867275"/>
                        <a:ext cx="807720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91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499819"/>
              </p:ext>
            </p:extLst>
          </p:nvPr>
        </p:nvGraphicFramePr>
        <p:xfrm>
          <a:off x="457200" y="619125"/>
          <a:ext cx="808355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Equation" r:id="rId4" imgW="5168880" imgH="990360" progId="Equation.3">
                  <p:embed/>
                </p:oleObj>
              </mc:Choice>
              <mc:Fallback>
                <p:oleObj name="Equation" r:id="rId4" imgW="5168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19125"/>
                        <a:ext cx="8083550" cy="1547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88834" y="152090"/>
            <a:ext cx="4974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Real part →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P IconicSymbolsA" pitchFamily="2" charset="2"/>
              </a:rPr>
              <a:t> contribution to nonlinear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P IconicSymbolsA" pitchFamily="2" charset="2"/>
              </a:rPr>
              <a:t>gain (or loss)</a:t>
            </a:r>
            <a:endParaRPr lang="en-US" dirty="0">
              <a:latin typeface="Times New Roman" pitchFamily="18" charset="0"/>
              <a:cs typeface="Times New Roman" pitchFamily="18" charset="0"/>
              <a:sym typeface="WP IconicSymbolsA" pitchFamily="2" charset="2"/>
            </a:endParaRP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95804"/>
              </p:ext>
            </p:extLst>
          </p:nvPr>
        </p:nvGraphicFramePr>
        <p:xfrm>
          <a:off x="288834" y="2247089"/>
          <a:ext cx="6297682" cy="1310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Equation" r:id="rId6" imgW="4267080" imgH="888840" progId="Equation.3">
                  <p:embed/>
                </p:oleObj>
              </mc:Choice>
              <mc:Fallback>
                <p:oleObj name="Equation" r:id="rId6" imgW="42670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834" y="2247089"/>
                        <a:ext cx="6297682" cy="13102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-52464" y="3703285"/>
            <a:ext cx="9284016" cy="2590510"/>
            <a:chOff x="-52464" y="3703285"/>
            <a:chExt cx="9284016" cy="2590510"/>
          </a:xfrm>
        </p:grpSpPr>
        <p:grpSp>
          <p:nvGrpSpPr>
            <p:cNvPr id="8" name="Group 7"/>
            <p:cNvGrpSpPr/>
            <p:nvPr/>
          </p:nvGrpSpPr>
          <p:grpSpPr>
            <a:xfrm>
              <a:off x="-52464" y="3703285"/>
              <a:ext cx="9284016" cy="954107"/>
              <a:chOff x="87552" y="5230528"/>
              <a:chExt cx="9284016" cy="954107"/>
            </a:xfrm>
          </p:grpSpPr>
          <p:sp>
            <p:nvSpPr>
              <p:cNvPr id="125957" name="Text Box 5"/>
              <p:cNvSpPr txBox="1">
                <a:spLocks noChangeArrowheads="1"/>
              </p:cNvSpPr>
              <p:nvPr/>
            </p:nvSpPr>
            <p:spPr bwMode="auto">
              <a:xfrm>
                <a:off x="87552" y="5230528"/>
                <a:ext cx="9284016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Symbol" pitchFamily="18" charset="2"/>
                  <a:buChar char="\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Modulating the intensity of beam “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” modulates the transmission of beam “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b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”. Varying 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400" i="1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</a:t>
                </a:r>
                <a:r>
                  <a:rPr lang="en-US" sz="16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-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400" i="1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b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endParaRPr lang="en-US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through        gives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 resonance in the transmission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! Assumed was a crystal. If medium is random,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need to work in both lab and molecule frames of reference and then average over all orientations.</a:t>
                </a:r>
                <a:endPara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9261013"/>
                  </p:ext>
                </p:extLst>
              </p:nvPr>
            </p:nvGraphicFramePr>
            <p:xfrm>
              <a:off x="947651" y="5552252"/>
              <a:ext cx="366310" cy="3663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39" name="Equation" r:id="rId8" imgW="241200" imgH="241200" progId="Equation.3">
                      <p:embed/>
                    </p:oleObj>
                  </mc:Choice>
                  <mc:Fallback>
                    <p:oleObj name="Equation" r:id="rId8" imgW="24120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47651" y="5552252"/>
                            <a:ext cx="366310" cy="36631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50185" name="Picture 9"/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90" b="9072"/>
            <a:stretch/>
          </p:blipFill>
          <p:spPr bwMode="auto">
            <a:xfrm>
              <a:off x="1117634" y="4828952"/>
              <a:ext cx="5185889" cy="1464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055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0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19" y="924499"/>
            <a:ext cx="6078699" cy="190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699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639801"/>
              </p:ext>
            </p:extLst>
          </p:nvPr>
        </p:nvGraphicFramePr>
        <p:xfrm>
          <a:off x="123958" y="2804070"/>
          <a:ext cx="7210697" cy="46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9" name="Equation" r:id="rId5" imgW="4546440" imgH="291960" progId="Equation.3">
                  <p:embed/>
                </p:oleObj>
              </mc:Choice>
              <mc:Fallback>
                <p:oleObj name="Equation" r:id="rId5" imgW="4546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58" y="2804070"/>
                        <a:ext cx="7210697" cy="463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123958" y="177314"/>
            <a:ext cx="78739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1125" y="642720"/>
            <a:ext cx="588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simplicity, assume two input co-polarized beams,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&gt;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3575" y="179052"/>
            <a:ext cx="530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Coherent Anti-Stokes Raman Scattering (Spectroscopy)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64990"/>
              </p:ext>
            </p:extLst>
          </p:nvPr>
        </p:nvGraphicFramePr>
        <p:xfrm>
          <a:off x="123958" y="3229854"/>
          <a:ext cx="8894762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0" name="Equation" r:id="rId7" imgW="6311880" imgH="965160" progId="Equation.3">
                  <p:embed/>
                </p:oleObj>
              </mc:Choice>
              <mc:Fallback>
                <p:oleObj name="Equation" r:id="rId7" imgW="631188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58" y="3229854"/>
                        <a:ext cx="8894762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Group 4"/>
          <p:cNvGrpSpPr>
            <a:grpSpLocks/>
          </p:cNvGrpSpPr>
          <p:nvPr/>
        </p:nvGrpSpPr>
        <p:grpSpPr bwMode="auto">
          <a:xfrm>
            <a:off x="191125" y="4548067"/>
            <a:ext cx="6356357" cy="631825"/>
            <a:chOff x="116" y="2100"/>
            <a:chExt cx="4004" cy="398"/>
          </a:xfrm>
        </p:grpSpPr>
        <p:sp>
          <p:nvSpPr>
            <p:cNvPr id="76" name="Text Box 5"/>
            <p:cNvSpPr txBox="1">
              <a:spLocks noChangeArrowheads="1"/>
            </p:cNvSpPr>
            <p:nvPr/>
          </p:nvSpPr>
          <p:spPr bwMode="auto">
            <a:xfrm>
              <a:off x="116" y="2184"/>
              <a:ext cx="35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Field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at                              is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written as  </a:t>
              </a:r>
            </a:p>
          </p:txBody>
        </p:sp>
        <p:graphicFrame>
          <p:nvGraphicFramePr>
            <p:cNvPr id="7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7965006"/>
                </p:ext>
              </p:extLst>
            </p:nvPr>
          </p:nvGraphicFramePr>
          <p:xfrm>
            <a:off x="666" y="2182"/>
            <a:ext cx="1003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1" name="Equation" r:id="rId9" imgW="914400" imgH="228600" progId="Equation.3">
                    <p:embed/>
                  </p:oleObj>
                </mc:Choice>
                <mc:Fallback>
                  <p:oleObj name="Equation" r:id="rId9" imgW="914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" y="2182"/>
                          <a:ext cx="1003" cy="24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3712385"/>
                </p:ext>
              </p:extLst>
            </p:nvPr>
          </p:nvGraphicFramePr>
          <p:xfrm>
            <a:off x="2427" y="2100"/>
            <a:ext cx="1693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2" name="Equation" r:id="rId11" imgW="1676160" imgH="393480" progId="Equation.3">
                    <p:embed/>
                  </p:oleObj>
                </mc:Choice>
                <mc:Fallback>
                  <p:oleObj name="Equation" r:id="rId11" imgW="16761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7" y="2100"/>
                          <a:ext cx="1693" cy="39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161453" y="5028747"/>
            <a:ext cx="8154592" cy="1762602"/>
            <a:chOff x="161453" y="5028747"/>
            <a:chExt cx="8154592" cy="1762602"/>
          </a:xfrm>
        </p:grpSpPr>
        <p:sp>
          <p:nvSpPr>
            <p:cNvPr id="79" name="Text Box 9"/>
            <p:cNvSpPr txBox="1">
              <a:spLocks noChangeArrowheads="1"/>
            </p:cNvSpPr>
            <p:nvPr/>
          </p:nvSpPr>
          <p:spPr bwMode="auto">
            <a:xfrm>
              <a:off x="161453" y="5028747"/>
              <a:ext cx="55794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This process requires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wavevector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matching to be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efficient,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445024" y="5288741"/>
              <a:ext cx="2447520" cy="1502608"/>
              <a:chOff x="933855" y="5155660"/>
              <a:chExt cx="2447520" cy="1502608"/>
            </a:xfrm>
          </p:grpSpPr>
          <p:sp>
            <p:nvSpPr>
              <p:cNvPr id="81" name="Line 10"/>
              <p:cNvSpPr>
                <a:spLocks noChangeShapeType="1"/>
              </p:cNvSpPr>
              <p:nvPr/>
            </p:nvSpPr>
            <p:spPr bwMode="auto">
              <a:xfrm>
                <a:off x="2000250" y="6159500"/>
                <a:ext cx="13811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Line 11"/>
              <p:cNvSpPr>
                <a:spLocks noChangeShapeType="1"/>
              </p:cNvSpPr>
              <p:nvPr/>
            </p:nvSpPr>
            <p:spPr bwMode="auto">
              <a:xfrm>
                <a:off x="1379538" y="5384800"/>
                <a:ext cx="655638" cy="7921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3" name="Group 12"/>
              <p:cNvGrpSpPr>
                <a:grpSpLocks/>
              </p:cNvGrpSpPr>
              <p:nvPr/>
            </p:nvGrpSpPr>
            <p:grpSpPr bwMode="auto">
              <a:xfrm>
                <a:off x="1362075" y="5383213"/>
                <a:ext cx="2000250" cy="773113"/>
                <a:chOff x="880" y="3369"/>
                <a:chExt cx="1260" cy="487"/>
              </a:xfrm>
            </p:grpSpPr>
            <p:sp>
              <p:nvSpPr>
                <p:cNvPr id="88" name="Line 13"/>
                <p:cNvSpPr>
                  <a:spLocks noChangeShapeType="1"/>
                </p:cNvSpPr>
                <p:nvPr/>
              </p:nvSpPr>
              <p:spPr bwMode="auto">
                <a:xfrm>
                  <a:off x="880" y="3369"/>
                  <a:ext cx="631" cy="23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Line 14"/>
                <p:cNvSpPr>
                  <a:spLocks noChangeShapeType="1"/>
                </p:cNvSpPr>
                <p:nvPr/>
              </p:nvSpPr>
              <p:spPr bwMode="auto">
                <a:xfrm>
                  <a:off x="1509" y="3617"/>
                  <a:ext cx="631" cy="23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aphicFrame>
            <p:nvGraphicFramePr>
              <p:cNvPr id="84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93686906"/>
                  </p:ext>
                </p:extLst>
              </p:nvPr>
            </p:nvGraphicFramePr>
            <p:xfrm>
              <a:off x="2584451" y="5403850"/>
              <a:ext cx="777875" cy="4734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53" name="Equation" r:id="rId13" imgW="419040" imgH="253800" progId="Equation.3">
                      <p:embed/>
                    </p:oleObj>
                  </mc:Choice>
                  <mc:Fallback>
                    <p:oleObj name="Equation" r:id="rId13" imgW="41904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84451" y="5403850"/>
                            <a:ext cx="777875" cy="473433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96043997"/>
                  </p:ext>
                </p:extLst>
              </p:nvPr>
            </p:nvGraphicFramePr>
            <p:xfrm>
              <a:off x="933855" y="5521325"/>
              <a:ext cx="774295" cy="4720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54" name="Equation" r:id="rId15" imgW="419040" imgH="253800" progId="Equation.3">
                      <p:embed/>
                    </p:oleObj>
                  </mc:Choice>
                  <mc:Fallback>
                    <p:oleObj name="Equation" r:id="rId15" imgW="41904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33855" y="5521325"/>
                            <a:ext cx="774295" cy="472037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9756849"/>
                  </p:ext>
                </p:extLst>
              </p:nvPr>
            </p:nvGraphicFramePr>
            <p:xfrm>
              <a:off x="2197506" y="6156326"/>
              <a:ext cx="801467" cy="5019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55" name="Equation" r:id="rId17" imgW="406080" imgH="253800" progId="Equation.3">
                      <p:embed/>
                    </p:oleObj>
                  </mc:Choice>
                  <mc:Fallback>
                    <p:oleObj name="Equation" r:id="rId17" imgW="40608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7506" y="6156326"/>
                            <a:ext cx="801467" cy="501942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7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20831211"/>
                  </p:ext>
                </p:extLst>
              </p:nvPr>
            </p:nvGraphicFramePr>
            <p:xfrm>
              <a:off x="1834289" y="5155660"/>
              <a:ext cx="739049" cy="4498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56" name="Equation" r:id="rId19" imgW="419040" imgH="253800" progId="Equation.3">
                      <p:embed/>
                    </p:oleObj>
                  </mc:Choice>
                  <mc:Fallback>
                    <p:oleObj name="Equation" r:id="rId19" imgW="41904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4289" y="5155660"/>
                            <a:ext cx="739049" cy="449803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0" name="Text Box 19"/>
            <p:cNvSpPr txBox="1">
              <a:spLocks noChangeArrowheads="1"/>
            </p:cNvSpPr>
            <p:nvPr/>
          </p:nvSpPr>
          <p:spPr bwMode="auto">
            <a:xfrm>
              <a:off x="3793653" y="5781422"/>
              <a:ext cx="452239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Cannot get collinear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wavevector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matching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because of index dispersion in the visible</a:t>
              </a:r>
            </a:p>
          </p:txBody>
        </p:sp>
        <p:graphicFrame>
          <p:nvGraphicFramePr>
            <p:cNvPr id="91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1622704"/>
                </p:ext>
              </p:extLst>
            </p:nvPr>
          </p:nvGraphicFramePr>
          <p:xfrm>
            <a:off x="2951159" y="5335309"/>
            <a:ext cx="2053177" cy="446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7" name="Equation" r:id="rId20" imgW="1168200" imgH="253800" progId="Equation.3">
                    <p:embed/>
                  </p:oleObj>
                </mc:Choice>
                <mc:Fallback>
                  <p:oleObj name="Equation" r:id="rId20" imgW="1168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159" y="5335309"/>
                          <a:ext cx="2053177" cy="44611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5321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05321"/>
              </p:ext>
            </p:extLst>
          </p:nvPr>
        </p:nvGraphicFramePr>
        <p:xfrm>
          <a:off x="91281" y="1753580"/>
          <a:ext cx="89423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Equation" r:id="rId3" imgW="5727600" imgH="558720" progId="Equation.3">
                  <p:embed/>
                </p:oleObj>
              </mc:Choice>
              <mc:Fallback>
                <p:oleObj name="Equation" r:id="rId3" imgW="5727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" y="1753580"/>
                        <a:ext cx="8942388" cy="871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802861"/>
              </p:ext>
            </p:extLst>
          </p:nvPr>
        </p:nvGraphicFramePr>
        <p:xfrm>
          <a:off x="246063" y="481013"/>
          <a:ext cx="861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Equation" r:id="rId5" imgW="5486400" imgH="291960" progId="Equation.3">
                  <p:embed/>
                </p:oleObj>
              </mc:Choice>
              <mc:Fallback>
                <p:oleObj name="Equation" r:id="rId5" imgW="5486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481013"/>
                        <a:ext cx="8610600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Line 16"/>
          <p:cNvSpPr>
            <a:spLocks noChangeShapeType="1"/>
          </p:cNvSpPr>
          <p:nvPr/>
        </p:nvSpPr>
        <p:spPr bwMode="auto">
          <a:xfrm flipV="1">
            <a:off x="5319713" y="847023"/>
            <a:ext cx="0" cy="384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3201988" y="1143885"/>
            <a:ext cx="2501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Each is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total field!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Line 18"/>
          <p:cNvSpPr>
            <a:spLocks noChangeShapeType="1"/>
          </p:cNvSpPr>
          <p:nvPr/>
        </p:nvSpPr>
        <p:spPr bwMode="auto">
          <a:xfrm flipV="1">
            <a:off x="4562475" y="847023"/>
            <a:ext cx="0" cy="384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Line 19"/>
          <p:cNvSpPr>
            <a:spLocks noChangeShapeType="1"/>
          </p:cNvSpPr>
          <p:nvPr/>
        </p:nvSpPr>
        <p:spPr bwMode="auto">
          <a:xfrm flipV="1">
            <a:off x="3867150" y="847023"/>
            <a:ext cx="0" cy="384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23825" y="1423958"/>
            <a:ext cx="29354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Each total field is given by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" y="58525"/>
            <a:ext cx="592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case for third order polarization, in frequency domain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3675" y="2589792"/>
            <a:ext cx="7935186" cy="2190529"/>
            <a:chOff x="193675" y="2589792"/>
            <a:chExt cx="7935186" cy="2190529"/>
          </a:xfrm>
        </p:grpSpPr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93675" y="2589792"/>
              <a:ext cx="793518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Full 4-wave mixing process will contain 8x8x8 terms!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But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will need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wavevector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conservation in interaction →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WP IconicSymbolsA" pitchFamily="2" charset="2"/>
                </a:rPr>
                <a:t> reduces # of terms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5084" y="3200401"/>
              <a:ext cx="7712368" cy="1579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Assume beams are co-polarized along the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x-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axis and treat as scalar problem</a:t>
              </a:r>
            </a:p>
            <a:p>
              <a:pPr marL="342900" indent="-342900">
                <a:buFontTx/>
                <a:buAutoNum type="arabicPeriod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(p1)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and E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(p2)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(pump beams) are strong, and E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(s)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and E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are weak beams</a:t>
              </a:r>
            </a:p>
            <a:p>
              <a:pPr marL="342900" indent="-342900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3.   For the nonlinear polarization, only products containing both pump beams</a:t>
              </a:r>
            </a:p>
            <a:p>
              <a:pPr marL="342900" indent="-342900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and either the signal or conjugate beam are important </a:t>
              </a:r>
            </a:p>
            <a:p>
              <a:pPr marL="342900" indent="-342900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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onlinear polarization (products of 3 fields) need p1, p2 and c or s</a:t>
              </a:r>
              <a:endParaRPr lang="en-US" dirty="0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810322"/>
              </p:ext>
            </p:extLst>
          </p:nvPr>
        </p:nvGraphicFramePr>
        <p:xfrm>
          <a:off x="360363" y="4665293"/>
          <a:ext cx="7602537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Equation" r:id="rId7" imgW="4673520" imgH="1015920" progId="Equation.3">
                  <p:embed/>
                </p:oleObj>
              </mc:Choice>
              <mc:Fallback>
                <p:oleObj name="Equation" r:id="rId7" imgW="4673520" imgH="10159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4665293"/>
                        <a:ext cx="7602537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651098"/>
              </p:ext>
            </p:extLst>
          </p:nvPr>
        </p:nvGraphicFramePr>
        <p:xfrm>
          <a:off x="641452" y="6351456"/>
          <a:ext cx="28114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Equation" r:id="rId9" imgW="1701720" imgH="266400" progId="Equation.3">
                  <p:embed/>
                </p:oleObj>
              </mc:Choice>
              <mc:Fallback>
                <p:oleObj name="Equation" r:id="rId9" imgW="170172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452" y="6351456"/>
                        <a:ext cx="2811462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10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996119" y="1139297"/>
            <a:ext cx="568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&gt;&gt;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then angles are small relative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-axis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7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427499"/>
              </p:ext>
            </p:extLst>
          </p:nvPr>
        </p:nvGraphicFramePr>
        <p:xfrm>
          <a:off x="2996120" y="584555"/>
          <a:ext cx="4416358" cy="38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1" name="Equation" r:id="rId3" imgW="2603160" imgH="228600" progId="Equation.3">
                  <p:embed/>
                </p:oleObj>
              </mc:Choice>
              <mc:Fallback>
                <p:oleObj name="Equation" r:id="rId3" imgW="260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120" y="584555"/>
                        <a:ext cx="4416358" cy="3874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302" name="Picture 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72" y="243191"/>
            <a:ext cx="2167094" cy="145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77261"/>
              </p:ext>
            </p:extLst>
          </p:nvPr>
        </p:nvGraphicFramePr>
        <p:xfrm>
          <a:off x="441325" y="1619250"/>
          <a:ext cx="72151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2" name="Equation" r:id="rId6" imgW="4902120" imgH="622080" progId="Equation.3">
                  <p:embed/>
                </p:oleObj>
              </mc:Choice>
              <mc:Fallback>
                <p:oleObj name="Equation" r:id="rId6" imgW="4902120" imgH="6220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619250"/>
                        <a:ext cx="72151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22"/>
          <p:cNvGrpSpPr>
            <a:grpSpLocks/>
          </p:cNvGrpSpPr>
          <p:nvPr/>
        </p:nvGrpSpPr>
        <p:grpSpPr bwMode="auto">
          <a:xfrm>
            <a:off x="-77821" y="5395805"/>
            <a:ext cx="8924925" cy="1617663"/>
            <a:chOff x="0" y="3122"/>
            <a:chExt cx="5622" cy="1019"/>
          </a:xfrm>
        </p:grpSpPr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1359" y="3122"/>
              <a:ext cx="30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Differences between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RIKES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and       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CARS</a:t>
              </a:r>
            </a:p>
          </p:txBody>
        </p:sp>
        <p:sp>
          <p:nvSpPr>
            <p:cNvPr id="38" name="Text Box 24"/>
            <p:cNvSpPr txBox="1">
              <a:spLocks noChangeArrowheads="1"/>
            </p:cNvSpPr>
            <p:nvPr/>
          </p:nvSpPr>
          <p:spPr bwMode="auto">
            <a:xfrm>
              <a:off x="0" y="3605"/>
              <a:ext cx="280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Automatically wave-vector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matched in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isotropic medium. No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new wave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appears.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9" name="Group 25"/>
            <p:cNvGrpSpPr>
              <a:grpSpLocks/>
            </p:cNvGrpSpPr>
            <p:nvPr/>
          </p:nvGrpSpPr>
          <p:grpSpPr bwMode="auto">
            <a:xfrm>
              <a:off x="2820" y="3480"/>
              <a:ext cx="1458" cy="634"/>
              <a:chOff x="2880" y="3480"/>
              <a:chExt cx="1458" cy="634"/>
            </a:xfrm>
          </p:grpSpPr>
          <p:sp>
            <p:nvSpPr>
              <p:cNvPr id="45" name="Text Box 26"/>
              <p:cNvSpPr txBox="1">
                <a:spLocks noChangeArrowheads="1"/>
              </p:cNvSpPr>
              <p:nvPr/>
            </p:nvSpPr>
            <p:spPr bwMode="auto">
              <a:xfrm>
                <a:off x="2880" y="3480"/>
                <a:ext cx="1458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Have resonance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at</a:t>
                </a: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46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3870024"/>
                  </p:ext>
                </p:extLst>
              </p:nvPr>
            </p:nvGraphicFramePr>
            <p:xfrm>
              <a:off x="3121" y="3608"/>
              <a:ext cx="1045" cy="3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403" name="Equation" r:id="rId8" imgW="965160" imgH="279360" progId="Equation.3">
                      <p:embed/>
                    </p:oleObj>
                  </mc:Choice>
                  <mc:Fallback>
                    <p:oleObj name="Equation" r:id="rId8" imgW="96516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1" y="3608"/>
                            <a:ext cx="1045" cy="303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4668" y="3501"/>
              <a:ext cx="95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Requires</a:t>
              </a:r>
            </a:p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wave-vector </a:t>
              </a:r>
            </a:p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matching</a:t>
              </a:r>
            </a:p>
          </p:txBody>
        </p:sp>
        <p:sp>
          <p:nvSpPr>
            <p:cNvPr id="41" name="Line 29"/>
            <p:cNvSpPr>
              <a:spLocks noChangeShapeType="1"/>
            </p:cNvSpPr>
            <p:nvPr/>
          </p:nvSpPr>
          <p:spPr bwMode="auto">
            <a:xfrm flipH="1">
              <a:off x="1456" y="3351"/>
              <a:ext cx="1256" cy="3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4294" y="3309"/>
              <a:ext cx="649" cy="2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>
              <a:off x="2880" y="3330"/>
              <a:ext cx="367" cy="2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 flipH="1">
              <a:off x="3592" y="3372"/>
              <a:ext cx="231" cy="1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49166" y="4389046"/>
            <a:ext cx="4149371" cy="1015663"/>
            <a:chOff x="149166" y="4389046"/>
            <a:chExt cx="4149371" cy="1015663"/>
          </a:xfrm>
        </p:grpSpPr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149166" y="4389046"/>
              <a:ext cx="4149371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Can also have CSRS (different 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wavevector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matching conditions)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Signal appears at </a:t>
              </a:r>
            </a:p>
          </p:txBody>
        </p:sp>
        <p:graphicFrame>
          <p:nvGraphicFramePr>
            <p:cNvPr id="51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2261516"/>
                </p:ext>
              </p:extLst>
            </p:nvPr>
          </p:nvGraphicFramePr>
          <p:xfrm>
            <a:off x="1804794" y="4970661"/>
            <a:ext cx="1356697" cy="370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04" name="Equation" r:id="rId10" imgW="723600" imgH="228600" progId="Equation.3">
                    <p:embed/>
                  </p:oleObj>
                </mc:Choice>
                <mc:Fallback>
                  <p:oleObj name="Equation" r:id="rId10" imgW="723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4794" y="4970661"/>
                          <a:ext cx="1356697" cy="37002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105838" y="2812368"/>
            <a:ext cx="4879074" cy="1545538"/>
            <a:chOff x="105838" y="2812368"/>
            <a:chExt cx="4879074" cy="1545538"/>
          </a:xfrm>
        </p:grpSpPr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123645" y="2812368"/>
              <a:ext cx="4861267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When 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tuned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through      , resonant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enhancement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signal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occurs.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Monolayer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ensitivity has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been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demonstrated. There is also a 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9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7091052"/>
                </p:ext>
              </p:extLst>
            </p:nvPr>
          </p:nvGraphicFramePr>
          <p:xfrm>
            <a:off x="772975" y="2833130"/>
            <a:ext cx="1230835" cy="3747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05" name="Equation" r:id="rId12" imgW="647640" imgH="228600" progId="Equation.3">
                    <p:embed/>
                  </p:oleObj>
                </mc:Choice>
                <mc:Fallback>
                  <p:oleObj name="Equation" r:id="rId12" imgW="647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975" y="2833130"/>
                          <a:ext cx="1230835" cy="37473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" name="Group 1"/>
            <p:cNvGrpSpPr/>
            <p:nvPr/>
          </p:nvGrpSpPr>
          <p:grpSpPr>
            <a:xfrm>
              <a:off x="105838" y="2822096"/>
              <a:ext cx="4524528" cy="1535810"/>
              <a:chOff x="105838" y="2822096"/>
              <a:chExt cx="4524528" cy="153581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105838" y="3600776"/>
                <a:ext cx="4378122" cy="757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“background” contribution  due to electronic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transitions via: </a:t>
                </a:r>
              </a:p>
            </p:txBody>
          </p:sp>
          <p:graphicFrame>
            <p:nvGraphicFramePr>
              <p:cNvPr id="53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5893301"/>
                  </p:ext>
                </p:extLst>
              </p:nvPr>
            </p:nvGraphicFramePr>
            <p:xfrm>
              <a:off x="3454704" y="2822096"/>
              <a:ext cx="365125" cy="3667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406" name="Equation" r:id="rId14" imgW="241200" imgH="241200" progId="Equation.3">
                      <p:embed/>
                    </p:oleObj>
                  </mc:Choice>
                  <mc:Fallback>
                    <p:oleObj name="Equation" r:id="rId14" imgW="24120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54704" y="2822096"/>
                            <a:ext cx="365125" cy="3667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" name="Object 5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44164545"/>
                  </p:ext>
                </p:extLst>
              </p:nvPr>
            </p:nvGraphicFramePr>
            <p:xfrm>
              <a:off x="1531020" y="3925293"/>
              <a:ext cx="3099346" cy="4194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407" name="Equation" r:id="rId16" imgW="1968480" imgH="266400" progId="Equation.3">
                      <p:embed/>
                    </p:oleObj>
                  </mc:Choice>
                  <mc:Fallback>
                    <p:oleObj name="Equation" r:id="rId16" imgW="1968480" imgH="2664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7"/>
                          <a:stretch>
                            <a:fillRect/>
                          </a:stretch>
                        </p:blipFill>
                        <p:spPr>
                          <a:xfrm>
                            <a:off x="1531020" y="3925293"/>
                            <a:ext cx="3099346" cy="41949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3"/>
          <p:cNvGrpSpPr/>
          <p:nvPr/>
        </p:nvGrpSpPr>
        <p:grpSpPr>
          <a:xfrm>
            <a:off x="5251890" y="2812368"/>
            <a:ext cx="3256020" cy="2508863"/>
            <a:chOff x="5251890" y="2812368"/>
            <a:chExt cx="3256020" cy="2508863"/>
          </a:xfrm>
        </p:grpSpPr>
        <p:pic>
          <p:nvPicPr>
            <p:cNvPr id="54" name="Picture 35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1890" y="3394580"/>
              <a:ext cx="3195265" cy="1926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5251890" y="2812368"/>
              <a:ext cx="32560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comparable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contributions of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ackground and resonance terms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18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713082"/>
              </p:ext>
            </p:extLst>
          </p:nvPr>
        </p:nvGraphicFramePr>
        <p:xfrm>
          <a:off x="126878" y="1012980"/>
          <a:ext cx="8890244" cy="1559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3" name="Equation" r:id="rId3" imgW="6070320" imgH="1066680" progId="Equation.3">
                  <p:embed/>
                </p:oleObj>
              </mc:Choice>
              <mc:Fallback>
                <p:oleObj name="Equation" r:id="rId3" imgW="6070320" imgH="1066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78" y="1012980"/>
                        <a:ext cx="8890244" cy="1559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6308"/>
            <a:ext cx="90062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 startAt="5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grating model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products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two fields create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grating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space,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a third wave is deflected by the grating to form beams s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Initially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only 2 field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products of interest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p1 or p2)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x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or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687139"/>
              </p:ext>
            </p:extLst>
          </p:nvPr>
        </p:nvGraphicFramePr>
        <p:xfrm>
          <a:off x="5673189" y="0"/>
          <a:ext cx="32512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4" name="Equation" r:id="rId5" imgW="2044440" imgH="291960" progId="Equation.3">
                  <p:embed/>
                </p:oleObj>
              </mc:Choice>
              <mc:Fallback>
                <p:oleObj name="Equation" r:id="rId5" imgW="2044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189" y="0"/>
                        <a:ext cx="3251200" cy="430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813538" y="1052853"/>
            <a:ext cx="1758462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89369" y="1017683"/>
            <a:ext cx="1758462" cy="4572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92355" y="1619198"/>
            <a:ext cx="1758462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98351" y="2110154"/>
            <a:ext cx="1758462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344847" y="2111567"/>
            <a:ext cx="1905493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25806" y="1616973"/>
            <a:ext cx="1758462" cy="4572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399" y="2076398"/>
            <a:ext cx="1893276" cy="4572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376830" y="2074173"/>
            <a:ext cx="1958277" cy="4572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000" name="Picture 1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48" y="2726508"/>
            <a:ext cx="7447329" cy="413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35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34835" y="-8144"/>
            <a:ext cx="8288338" cy="1231102"/>
            <a:chOff x="583142" y="3353254"/>
            <a:chExt cx="8288337" cy="1231248"/>
          </a:xfrm>
        </p:grpSpPr>
        <p:sp>
          <p:nvSpPr>
            <p:cNvPr id="3" name="Text Box 6"/>
            <p:cNvSpPr txBox="1">
              <a:spLocks noChangeArrowheads="1"/>
            </p:cNvSpPr>
            <p:nvPr/>
          </p:nvSpPr>
          <p:spPr bwMode="auto">
            <a:xfrm>
              <a:off x="583142" y="3353254"/>
              <a:ext cx="8288337" cy="123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There are 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two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kinds of time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dependences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present here corresponding</a:t>
              </a:r>
            </a:p>
            <a:p>
              <a:pPr marL="342900" indent="-342900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to the first two inputs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buFontTx/>
                <a:buAutoNum type="arabicPeriod"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                     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oscillates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(requires electronic nonlinearity)</a:t>
              </a:r>
              <a:endPara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>
                <a:buFontTx/>
                <a:buAutoNum type="arabicPeriod"/>
              </a:pP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                  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DC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time</a:t>
              </a:r>
              <a:endPara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9633747"/>
                </p:ext>
              </p:extLst>
            </p:nvPr>
          </p:nvGraphicFramePr>
          <p:xfrm>
            <a:off x="864803" y="3962208"/>
            <a:ext cx="2963118" cy="352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67" name="Equation" r:id="rId3" imgW="1612800" imgH="215640" progId="Equation.3">
                    <p:embed/>
                  </p:oleObj>
                </mc:Choice>
                <mc:Fallback>
                  <p:oleObj name="Equation" r:id="rId3" imgW="16128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803" y="3962208"/>
                          <a:ext cx="2963118" cy="35288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6340834"/>
                </p:ext>
              </p:extLst>
            </p:nvPr>
          </p:nvGraphicFramePr>
          <p:xfrm>
            <a:off x="869971" y="4224679"/>
            <a:ext cx="2821764" cy="338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68" name="Equation" r:id="rId5" imgW="1612800" imgH="215640" progId="Equation.3">
                    <p:embed/>
                  </p:oleObj>
                </mc:Choice>
                <mc:Fallback>
                  <p:oleObj name="Equation" r:id="rId5" imgW="16128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9971" y="4224679"/>
                          <a:ext cx="2821764" cy="33845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1169674"/>
                </p:ext>
              </p:extLst>
            </p:nvPr>
          </p:nvGraphicFramePr>
          <p:xfrm>
            <a:off x="3732870" y="3563036"/>
            <a:ext cx="2149755" cy="434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69" name="Equation" r:id="rId7" imgW="1320480" imgH="266400" progId="Equation.3">
                    <p:embed/>
                  </p:oleObj>
                </mc:Choice>
                <mc:Fallback>
                  <p:oleObj name="Equation" r:id="rId7" imgW="13204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2870" y="3563036"/>
                          <a:ext cx="2149755" cy="43419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7573483"/>
                </p:ext>
              </p:extLst>
            </p:nvPr>
          </p:nvGraphicFramePr>
          <p:xfrm>
            <a:off x="2638308" y="3629540"/>
            <a:ext cx="772988" cy="339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70" name="Equation" r:id="rId9" imgW="545760" imgH="215640" progId="Equation.3">
                    <p:embed/>
                  </p:oleObj>
                </mc:Choice>
                <mc:Fallback>
                  <p:oleObj name="Equation" r:id="rId9" imgW="545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8308" y="3629540"/>
                          <a:ext cx="772988" cy="33933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155642" y="1267821"/>
            <a:ext cx="8874256" cy="1795363"/>
            <a:chOff x="141015" y="-1603707"/>
            <a:chExt cx="8015288" cy="1795363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41015" y="-1603707"/>
              <a:ext cx="8015288" cy="1795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- Now form E(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000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)E(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en-US" sz="2800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E(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000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 subject to the following restrictions</a:t>
              </a:r>
            </a:p>
            <a:p>
              <a:pPr marL="342900" indent="-342900">
                <a:buFontTx/>
                <a:buAutoNum type="arabicPeriod"/>
              </a:pP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Terms                      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can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only multiply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terms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with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so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that the output frequency is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endPara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>
                <a:buFontTx/>
                <a:buAutoNum type="arabicPeriod" startAt="2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The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product of three different beams is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required</a:t>
              </a:r>
            </a:p>
            <a:p>
              <a:pPr marL="342900" indent="-342900">
                <a:buFontTx/>
                <a:buAutoNum type="arabicPeriod" startAt="2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Because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the pump beams are the “strong” beams, only products with two pump beams are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kept which generate signal or conjugate beams. Assume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Kleinman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limit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.</a:t>
              </a:r>
              <a:endPara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1042989" y="-1293815"/>
              <a:ext cx="5862640" cy="360363"/>
              <a:chOff x="657" y="-690"/>
              <a:chExt cx="3693" cy="227"/>
            </a:xfrm>
          </p:grpSpPr>
          <p:graphicFrame>
            <p:nvGraphicFramePr>
              <p:cNvPr id="1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7483152"/>
                  </p:ext>
                </p:extLst>
              </p:nvPr>
            </p:nvGraphicFramePr>
            <p:xfrm>
              <a:off x="657" y="-672"/>
              <a:ext cx="1502" cy="2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171" name="Equation" r:id="rId11" imgW="1384200" imgH="215640" progId="Equation.3">
                      <p:embed/>
                    </p:oleObj>
                  </mc:Choice>
                  <mc:Fallback>
                    <p:oleObj name="Equation" r:id="rId11" imgW="138420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7" y="-672"/>
                            <a:ext cx="1502" cy="209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9562728"/>
                  </p:ext>
                </p:extLst>
              </p:nvPr>
            </p:nvGraphicFramePr>
            <p:xfrm>
              <a:off x="3703" y="-690"/>
              <a:ext cx="647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172" name="Equation" r:id="rId13" imgW="660240" imgH="228600" progId="Equation.3">
                      <p:embed/>
                    </p:oleObj>
                  </mc:Choice>
                  <mc:Fallback>
                    <p:oleObj name="Equation" r:id="rId13" imgW="66024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03" y="-690"/>
                            <a:ext cx="647" cy="224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5642" y="4427177"/>
            <a:ext cx="6233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term generates the conjugate and the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term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64763"/>
              </p:ext>
            </p:extLst>
          </p:nvPr>
        </p:nvGraphicFramePr>
        <p:xfrm>
          <a:off x="155643" y="3445238"/>
          <a:ext cx="8874256" cy="62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73" name="Equation" r:id="rId15" imgW="5613120" imgH="393480" progId="Equation.3">
                  <p:embed/>
                </p:oleObj>
              </mc:Choice>
              <mc:Fallback>
                <p:oleObj name="Equation" r:id="rId15" imgW="5613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43" y="3445238"/>
                        <a:ext cx="8874256" cy="6214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634207"/>
              </p:ext>
            </p:extLst>
          </p:nvPr>
        </p:nvGraphicFramePr>
        <p:xfrm>
          <a:off x="1930694" y="3921577"/>
          <a:ext cx="7099204" cy="53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74" name="Equation" r:id="rId17" imgW="4063680" imgH="304560" progId="Equation.3">
                  <p:embed/>
                </p:oleObj>
              </mc:Choice>
              <mc:Fallback>
                <p:oleObj name="Equation" r:id="rId17" imgW="40636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694" y="3921577"/>
                        <a:ext cx="7099204" cy="5319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3251" y="5062072"/>
            <a:ext cx="2351926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D4WM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Field Solutions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90763"/>
              </p:ext>
            </p:extLst>
          </p:nvPr>
        </p:nvGraphicFramePr>
        <p:xfrm>
          <a:off x="3103760" y="5086618"/>
          <a:ext cx="59261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75" name="Equation" r:id="rId19" imgW="3454200" imgH="812520" progId="Equation.3">
                  <p:embed/>
                </p:oleObj>
              </mc:Choice>
              <mc:Fallback>
                <p:oleObj name="Equation" r:id="rId19" imgW="34542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760" y="5086618"/>
                        <a:ext cx="59261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3251" y="5431404"/>
            <a:ext cx="3031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SVEA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undepleted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pump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beams approximation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14808" y="3404672"/>
            <a:ext cx="1040859" cy="55448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85889" y="3469523"/>
            <a:ext cx="1040859" cy="5544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3" grpId="0"/>
      <p:bldP spid="8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74549" y="37036"/>
            <a:ext cx="5437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Simplifying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undepleted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pump approximation</a:t>
            </a:r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6998" b="13007"/>
          <a:stretch/>
        </p:blipFill>
        <p:spPr bwMode="auto">
          <a:xfrm>
            <a:off x="6483286" y="718612"/>
            <a:ext cx="2684768" cy="106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374173"/>
              </p:ext>
            </p:extLst>
          </p:nvPr>
        </p:nvGraphicFramePr>
        <p:xfrm>
          <a:off x="116798" y="401445"/>
          <a:ext cx="6726345" cy="139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" name="Equation" r:id="rId4" imgW="4267080" imgH="888840" progId="Equation.3">
                  <p:embed/>
                </p:oleObj>
              </mc:Choice>
              <mc:Fallback>
                <p:oleObj name="Equation" r:id="rId4" imgW="42670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98" y="401445"/>
                        <a:ext cx="6726345" cy="1399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116798" y="2243564"/>
            <a:ext cx="7058249" cy="484272"/>
            <a:chOff x="131" y="1413"/>
            <a:chExt cx="4399" cy="288"/>
          </a:xfrm>
        </p:grpSpPr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1" y="1449"/>
              <a:ext cx="23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Applying the boundary conditions:</a:t>
              </a:r>
            </a:p>
          </p:txBody>
        </p:sp>
        <p:graphicFrame>
          <p:nvGraphicFramePr>
            <p:cNvPr id="1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7513116"/>
                </p:ext>
              </p:extLst>
            </p:nvPr>
          </p:nvGraphicFramePr>
          <p:xfrm>
            <a:off x="2202" y="1413"/>
            <a:ext cx="2328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" name="Equation" r:id="rId6" imgW="2031840" imgH="253800" progId="Equation.3">
                    <p:embed/>
                  </p:oleObj>
                </mc:Choice>
                <mc:Fallback>
                  <p:oleObj name="Equation" r:id="rId6" imgW="20318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" y="1413"/>
                          <a:ext cx="2328" cy="27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6798" y="2727836"/>
            <a:ext cx="6225297" cy="791047"/>
            <a:chOff x="171450" y="2382950"/>
            <a:chExt cx="6225297" cy="791047"/>
          </a:xfrm>
        </p:grpSpPr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171450" y="2499002"/>
              <a:ext cx="32311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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Output of conjugate beam: </a:t>
              </a:r>
              <a:endPara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2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1740384"/>
                </p:ext>
              </p:extLst>
            </p:nvPr>
          </p:nvGraphicFramePr>
          <p:xfrm>
            <a:off x="3054824" y="2382950"/>
            <a:ext cx="3341923" cy="7910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8" name="Equation" r:id="rId8" imgW="2298600" imgH="482400" progId="Equation.3">
                    <p:embed/>
                  </p:oleObj>
                </mc:Choice>
                <mc:Fallback>
                  <p:oleObj name="Equation" r:id="rId8" imgW="229860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4824" y="2382950"/>
                          <a:ext cx="3341923" cy="79104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86697" y="5285438"/>
            <a:ext cx="46228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R&gt;1 ?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YES! Photons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come out of pump beams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include pump depletion.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3580527"/>
            <a:ext cx="4719232" cy="1578387"/>
            <a:chOff x="0" y="4687949"/>
            <a:chExt cx="4719232" cy="1578387"/>
          </a:xfrm>
        </p:grpSpPr>
        <p:graphicFrame>
          <p:nvGraphicFramePr>
            <p:cNvPr id="24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9735914"/>
                </p:ext>
              </p:extLst>
            </p:nvPr>
          </p:nvGraphicFramePr>
          <p:xfrm>
            <a:off x="0" y="4687949"/>
            <a:ext cx="4605067" cy="7890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9" name="Equation" r:id="rId10" imgW="2819160" imgH="482400" progId="Equation.3">
                    <p:embed/>
                  </p:oleObj>
                </mc:Choice>
                <mc:Fallback>
                  <p:oleObj name="Equation" r:id="rId10" imgW="281916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687949"/>
                          <a:ext cx="4605067" cy="78906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0320755"/>
                </p:ext>
              </p:extLst>
            </p:nvPr>
          </p:nvGraphicFramePr>
          <p:xfrm>
            <a:off x="0" y="5474870"/>
            <a:ext cx="4719232" cy="791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0" name="Equation" r:id="rId12" imgW="2997000" imgH="482400" progId="Equation.3">
                    <p:embed/>
                  </p:oleObj>
                </mc:Choice>
                <mc:Fallback>
                  <p:oleObj name="Equation" r:id="rId12" imgW="299700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474870"/>
                          <a:ext cx="4719232" cy="7914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295544" y="5447220"/>
            <a:ext cx="3253733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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Can get gain on both beams!</a:t>
            </a:r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145314"/>
              </p:ext>
            </p:extLst>
          </p:nvPr>
        </p:nvGraphicFramePr>
        <p:xfrm>
          <a:off x="74503" y="6109512"/>
          <a:ext cx="522446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" name="Equation" r:id="rId14" imgW="3314520" imgH="431640" progId="Equation.3">
                  <p:embed/>
                </p:oleObj>
              </mc:Choice>
              <mc:Fallback>
                <p:oleObj name="Equation" r:id="rId14" imgW="3314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3" y="6109512"/>
                        <a:ext cx="5224463" cy="696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5544" y="6206406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Unphysical, need pump depletion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199924" y="115651"/>
            <a:ext cx="2326278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Manley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Rowe Relation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43124" y="115651"/>
            <a:ext cx="4675953" cy="1239700"/>
            <a:chOff x="433388" y="1493367"/>
            <a:chExt cx="4675953" cy="1239700"/>
          </a:xfrm>
        </p:grpSpPr>
        <p:graphicFrame>
          <p:nvGraphicFramePr>
            <p:cNvPr id="1536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1736423"/>
                </p:ext>
              </p:extLst>
            </p:nvPr>
          </p:nvGraphicFramePr>
          <p:xfrm>
            <a:off x="433388" y="1493367"/>
            <a:ext cx="4675953" cy="1189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6" name="Equation" r:id="rId3" imgW="3492360" imgH="888840" progId="Equation.3">
                    <p:embed/>
                  </p:oleObj>
                </mc:Choice>
                <mc:Fallback>
                  <p:oleObj name="Equation" r:id="rId3" imgW="3492360" imgH="8888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388" y="1493367"/>
                          <a:ext cx="4675953" cy="118950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1363063" y="1497857"/>
              <a:ext cx="2878195" cy="1235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374" name="Text Box 11"/>
          <p:cNvSpPr txBox="1">
            <a:spLocks noChangeArrowheads="1"/>
          </p:cNvSpPr>
          <p:nvPr/>
        </p:nvSpPr>
        <p:spPr bwMode="auto">
          <a:xfrm>
            <a:off x="4330701" y="719073"/>
            <a:ext cx="161384" cy="28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8621" y="1509337"/>
            <a:ext cx="8721165" cy="923925"/>
            <a:chOff x="784" y="2166"/>
            <a:chExt cx="4734" cy="582"/>
          </a:xfrm>
        </p:grpSpPr>
        <p:graphicFrame>
          <p:nvGraphicFramePr>
            <p:cNvPr id="1536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3336933"/>
                </p:ext>
              </p:extLst>
            </p:nvPr>
          </p:nvGraphicFramePr>
          <p:xfrm>
            <a:off x="784" y="2246"/>
            <a:ext cx="1760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7" name="Equation" r:id="rId5" imgW="1828800" imgH="393480" progId="Equation.3">
                    <p:embed/>
                  </p:oleObj>
                </mc:Choice>
                <mc:Fallback>
                  <p:oleObj name="Equation" r:id="rId5" imgW="18288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" y="2246"/>
                          <a:ext cx="1760" cy="37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1" name="Text Box 14"/>
            <p:cNvSpPr txBox="1">
              <a:spLocks noChangeArrowheads="1"/>
            </p:cNvSpPr>
            <p:nvPr/>
          </p:nvSpPr>
          <p:spPr bwMode="auto">
            <a:xfrm>
              <a:off x="2639" y="2166"/>
              <a:ext cx="287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Since signal travels along +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/>
                </a:rPr>
                <a:t>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conjugate travels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along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/>
                </a:rPr>
                <a:t>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both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beams grow together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at expense of the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pump beams.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-38801" y="2909843"/>
            <a:ext cx="7823200" cy="1679575"/>
            <a:chOff x="0" y="2973"/>
            <a:chExt cx="4928" cy="1058"/>
          </a:xfrm>
        </p:grpSpPr>
        <p:sp>
          <p:nvSpPr>
            <p:cNvPr id="15369" name="Text Box 16"/>
            <p:cNvSpPr txBox="1">
              <a:spLocks noChangeArrowheads="1"/>
            </p:cNvSpPr>
            <p:nvPr/>
          </p:nvSpPr>
          <p:spPr bwMode="auto">
            <a:xfrm>
              <a:off x="293" y="2973"/>
              <a:ext cx="463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Can be shown easily when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z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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WP MathA" pitchFamily="2" charset="2"/>
                </a:rPr>
                <a:t>z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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P MathA" pitchFamily="2" charset="2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WP MathA" pitchFamily="2" charset="2"/>
                </a:rPr>
                <a:t>and allowing pump beam depletion</a:t>
              </a:r>
            </a:p>
          </p:txBody>
        </p:sp>
        <p:graphicFrame>
          <p:nvGraphicFramePr>
            <p:cNvPr id="1536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8046747"/>
                </p:ext>
              </p:extLst>
            </p:nvPr>
          </p:nvGraphicFramePr>
          <p:xfrm>
            <a:off x="713" y="3182"/>
            <a:ext cx="4005" cy="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8" name="Equation" r:id="rId7" imgW="3581280" imgH="812520" progId="Equation.3">
                    <p:embed/>
                  </p:oleObj>
                </mc:Choice>
                <mc:Fallback>
                  <p:oleObj name="Equation" r:id="rId7" imgW="3581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" y="3182"/>
                          <a:ext cx="4005" cy="84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0" name="AutoShape 18"/>
            <p:cNvSpPr>
              <a:spLocks noChangeArrowheads="1"/>
            </p:cNvSpPr>
            <p:nvPr/>
          </p:nvSpPr>
          <p:spPr bwMode="auto">
            <a:xfrm>
              <a:off x="0" y="3435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-38801" y="4724383"/>
            <a:ext cx="8999538" cy="1460500"/>
            <a:chOff x="-60" y="2433"/>
            <a:chExt cx="5669" cy="920"/>
          </a:xfrm>
        </p:grpSpPr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78" y="2433"/>
              <a:ext cx="49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Note that the p1 and s, and the p2 and c beams travel in the same direction</a:t>
              </a:r>
            </a:p>
          </p:txBody>
        </p:sp>
        <p:graphicFrame>
          <p:nvGraphicFramePr>
            <p:cNvPr id="1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3212787"/>
                </p:ext>
              </p:extLst>
            </p:nvPr>
          </p:nvGraphicFramePr>
          <p:xfrm>
            <a:off x="647" y="2685"/>
            <a:ext cx="4156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9" name="Equation" r:id="rId9" imgW="3949560" imgH="393480" progId="Equation.3">
                    <p:embed/>
                  </p:oleObj>
                </mc:Choice>
                <mc:Fallback>
                  <p:oleObj name="Equation" r:id="rId9" imgW="39495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" y="2685"/>
                          <a:ext cx="4156" cy="41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-60" y="3120"/>
              <a:ext cx="15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Pump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 #1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depletes</a:t>
              </a:r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V="1">
              <a:off x="1278" y="2937"/>
              <a:ext cx="0" cy="1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2670" y="3108"/>
              <a:ext cx="15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Pump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 #2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depletes</a:t>
              </a: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1458" y="3120"/>
              <a:ext cx="12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Signal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grows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115" y="3116"/>
              <a:ext cx="14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Conjugate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 grows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3404250" y="5523691"/>
            <a:ext cx="0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V="1">
            <a:off x="5487286" y="5523689"/>
            <a:ext cx="0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V="1">
            <a:off x="7093802" y="5523690"/>
            <a:ext cx="0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6497" y="5124432"/>
            <a:ext cx="6562623" cy="6715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2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0" y="179151"/>
            <a:ext cx="8242301" cy="369888"/>
            <a:chOff x="155" y="168"/>
            <a:chExt cx="5192" cy="233"/>
          </a:xfrm>
        </p:grpSpPr>
        <p:sp>
          <p:nvSpPr>
            <p:cNvPr id="17417" name="Text Box 4"/>
            <p:cNvSpPr txBox="1">
              <a:spLocks noChangeArrowheads="1"/>
            </p:cNvSpPr>
            <p:nvPr/>
          </p:nvSpPr>
          <p:spPr bwMode="auto">
            <a:xfrm>
              <a:off x="155" y="168"/>
              <a:ext cx="1425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Wavevector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Mismatch</a:t>
              </a:r>
            </a:p>
          </p:txBody>
        </p:sp>
        <p:sp>
          <p:nvSpPr>
            <p:cNvPr id="17418" name="Text Box 5"/>
            <p:cNvSpPr txBox="1">
              <a:spLocks noChangeArrowheads="1"/>
            </p:cNvSpPr>
            <p:nvPr/>
          </p:nvSpPr>
          <p:spPr bwMode="auto">
            <a:xfrm>
              <a:off x="1680" y="168"/>
              <a:ext cx="36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What if pump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are misaligned, i.e. not exactly parallel?</a:t>
              </a:r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119602" y="628010"/>
            <a:ext cx="7556447" cy="458433"/>
            <a:chOff x="246062" y="1305828"/>
            <a:chExt cx="7556447" cy="458433"/>
          </a:xfrm>
        </p:grpSpPr>
        <p:graphicFrame>
          <p:nvGraphicFramePr>
            <p:cNvPr id="1741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9442181"/>
                </p:ext>
              </p:extLst>
            </p:nvPr>
          </p:nvGraphicFramePr>
          <p:xfrm>
            <a:off x="246062" y="1305828"/>
            <a:ext cx="2420938" cy="458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7" name="Equation" r:id="rId3" imgW="1473120" imgH="279360" progId="Equation.3">
                    <p:embed/>
                  </p:oleObj>
                </mc:Choice>
                <mc:Fallback>
                  <p:oleObj name="Equation" r:id="rId3" imgW="14731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062" y="1305828"/>
                          <a:ext cx="2420938" cy="45843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5" name="Text Box 11"/>
            <p:cNvSpPr txBox="1">
              <a:spLocks noChangeArrowheads="1"/>
            </p:cNvSpPr>
            <p:nvPr/>
          </p:nvSpPr>
          <p:spPr bwMode="auto">
            <a:xfrm>
              <a:off x="2735096" y="1320527"/>
              <a:ext cx="50674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Assume that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/>
                </a:rPr>
                <a:t>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are essentially coincident</a:t>
              </a:r>
            </a:p>
          </p:txBody>
        </p:sp>
      </p:grpSp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016981"/>
              </p:ext>
            </p:extLst>
          </p:nvPr>
        </p:nvGraphicFramePr>
        <p:xfrm>
          <a:off x="158513" y="1140099"/>
          <a:ext cx="6877917" cy="660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" name="Equation" r:id="rId5" imgW="4495680" imgH="431640" progId="Equation.3">
                  <p:embed/>
                </p:oleObj>
              </mc:Choice>
              <mc:Fallback>
                <p:oleObj name="Equation" r:id="rId5" imgW="4495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13" y="1140099"/>
                        <a:ext cx="6877917" cy="6600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1844233"/>
            <a:ext cx="7986713" cy="400050"/>
            <a:chOff x="0" y="2019337"/>
            <a:chExt cx="7986713" cy="400050"/>
          </a:xfrm>
        </p:grpSpPr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0" y="2028809"/>
              <a:ext cx="56517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Form of solutions, subject to the usual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boundary conditions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1695129"/>
                </p:ext>
              </p:extLst>
            </p:nvPr>
          </p:nvGraphicFramePr>
          <p:xfrm>
            <a:off x="5548313" y="2019337"/>
            <a:ext cx="243840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9" name="Equation" r:id="rId7" imgW="1625400" imgH="266400" progId="Equation.3">
                    <p:embed/>
                  </p:oleObj>
                </mc:Choice>
                <mc:Fallback>
                  <p:oleObj name="Equation" r:id="rId7" imgW="16254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8313" y="2019337"/>
                          <a:ext cx="2438400" cy="4000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462866"/>
              </p:ext>
            </p:extLst>
          </p:nvPr>
        </p:nvGraphicFramePr>
        <p:xfrm>
          <a:off x="0" y="2274202"/>
          <a:ext cx="6935821" cy="1045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0" name="Equation" r:id="rId9" imgW="4470120" imgH="672840" progId="Equation.3">
                  <p:embed/>
                </p:oleObj>
              </mc:Choice>
              <mc:Fallback>
                <p:oleObj name="Equation" r:id="rId9" imgW="44701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74202"/>
                        <a:ext cx="6935821" cy="104572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9000" y="3511206"/>
            <a:ext cx="1871090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Absorption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089672" y="3462566"/>
            <a:ext cx="66736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absorption of all 4 beams, no pump depletion approximation to signal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conjugate used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585180"/>
              </p:ext>
            </p:extLst>
          </p:nvPr>
        </p:nvGraphicFramePr>
        <p:xfrm>
          <a:off x="212927" y="3976221"/>
          <a:ext cx="5069191" cy="607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1" name="Equation" r:id="rId11" imgW="3187440" imgH="380880" progId="Equation.3">
                  <p:embed/>
                </p:oleObj>
              </mc:Choice>
              <mc:Fallback>
                <p:oleObj name="Equation" r:id="rId11" imgW="31874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27" y="3976221"/>
                        <a:ext cx="5069191" cy="6070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020697"/>
              </p:ext>
            </p:extLst>
          </p:nvPr>
        </p:nvGraphicFramePr>
        <p:xfrm>
          <a:off x="0" y="4676810"/>
          <a:ext cx="79470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2" name="Equation" r:id="rId13" imgW="5219640" imgH="431640" progId="Equation.3">
                  <p:embed/>
                </p:oleObj>
              </mc:Choice>
              <mc:Fallback>
                <p:oleObj name="Equation" r:id="rId13" imgW="5219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76810"/>
                        <a:ext cx="7947025" cy="657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611871"/>
              </p:ext>
            </p:extLst>
          </p:nvPr>
        </p:nvGraphicFramePr>
        <p:xfrm>
          <a:off x="220242" y="5317484"/>
          <a:ext cx="47767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3" name="Equation" r:id="rId15" imgW="3047760" imgH="787320" progId="Equation.3">
                  <p:embed/>
                </p:oleObj>
              </mc:Choice>
              <mc:Fallback>
                <p:oleObj name="Equation" r:id="rId15" imgW="3047760" imgH="787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42" y="5317484"/>
                        <a:ext cx="477678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146633"/>
              </p:ext>
            </p:extLst>
          </p:nvPr>
        </p:nvGraphicFramePr>
        <p:xfrm>
          <a:off x="5074248" y="5674028"/>
          <a:ext cx="3967163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4" name="Equation" r:id="rId17" imgW="2539800" imgH="622080" progId="Equation.3">
                  <p:embed/>
                </p:oleObj>
              </mc:Choice>
              <mc:Fallback>
                <p:oleObj name="Equation" r:id="rId17" imgW="2539800" imgH="622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248" y="5674028"/>
                        <a:ext cx="3967163" cy="9699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65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674204"/>
              </p:ext>
            </p:extLst>
          </p:nvPr>
        </p:nvGraphicFramePr>
        <p:xfrm>
          <a:off x="-23297" y="845462"/>
          <a:ext cx="5874596" cy="86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4" name="Equation" r:id="rId3" imgW="3454200" imgH="507960" progId="Equation.3">
                  <p:embed/>
                </p:oleObj>
              </mc:Choice>
              <mc:Fallback>
                <p:oleObj name="Equation" r:id="rId3" imgW="34542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3297" y="845462"/>
                        <a:ext cx="5874596" cy="863401"/>
                      </a:xfrm>
                      <a:prstGeom prst="rect">
                        <a:avLst/>
                      </a:prstGeom>
                      <a:ln w="317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702" y="109051"/>
            <a:ext cx="1519633" cy="499542"/>
            <a:chOff x="75702" y="109051"/>
            <a:chExt cx="1519633" cy="499542"/>
          </a:xfrm>
        </p:grpSpPr>
        <p:sp>
          <p:nvSpPr>
            <p:cNvPr id="42" name="TextBox 41"/>
            <p:cNvSpPr txBox="1"/>
            <p:nvPr/>
          </p:nvSpPr>
          <p:spPr>
            <a:xfrm>
              <a:off x="75702" y="197184"/>
              <a:ext cx="151963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Complex 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9246299"/>
                </p:ext>
              </p:extLst>
            </p:nvPr>
          </p:nvGraphicFramePr>
          <p:xfrm>
            <a:off x="1021268" y="109051"/>
            <a:ext cx="467064" cy="499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5" name="Equation" r:id="rId5" imgW="291960" imgH="253800" progId="Equation.3">
                    <p:embed/>
                  </p:oleObj>
                </mc:Choice>
                <mc:Fallback>
                  <p:oleObj name="Equation" r:id="rId5" imgW="291960" imgH="253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21268" y="109051"/>
                          <a:ext cx="467064" cy="4995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610227" y="67001"/>
            <a:ext cx="6277132" cy="978473"/>
            <a:chOff x="2610227" y="67001"/>
            <a:chExt cx="6277132" cy="978473"/>
          </a:xfrm>
        </p:grpSpPr>
        <p:grpSp>
          <p:nvGrpSpPr>
            <p:cNvPr id="43" name="Group 42"/>
            <p:cNvGrpSpPr/>
            <p:nvPr/>
          </p:nvGrpSpPr>
          <p:grpSpPr>
            <a:xfrm>
              <a:off x="2610227" y="130211"/>
              <a:ext cx="6277132" cy="915263"/>
              <a:chOff x="1808280" y="4449292"/>
              <a:chExt cx="6277132" cy="915263"/>
            </a:xfrm>
          </p:grpSpPr>
          <p:sp>
            <p:nvSpPr>
              <p:cNvPr id="44" name="Text Box 7"/>
              <p:cNvSpPr txBox="1">
                <a:spLocks noChangeArrowheads="1"/>
              </p:cNvSpPr>
              <p:nvPr/>
            </p:nvSpPr>
            <p:spPr bwMode="auto">
              <a:xfrm>
                <a:off x="1808280" y="4502542"/>
                <a:ext cx="449135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But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is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in general a complex quantity, i.e. </a:t>
                </a:r>
              </a:p>
            </p:txBody>
          </p:sp>
          <p:graphicFrame>
            <p:nvGraphicFramePr>
              <p:cNvPr id="45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03477745"/>
                  </p:ext>
                </p:extLst>
              </p:nvPr>
            </p:nvGraphicFramePr>
            <p:xfrm>
              <a:off x="6081442" y="4449292"/>
              <a:ext cx="1321308" cy="4695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46" name="Equation" r:id="rId7" imgW="749160" imgH="266400" progId="Equation.3">
                      <p:embed/>
                    </p:oleObj>
                  </mc:Choice>
                  <mc:Fallback>
                    <p:oleObj name="Equation" r:id="rId7" imgW="74916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81442" y="4449292"/>
                            <a:ext cx="1321308" cy="469579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4831829" y="4964505"/>
                <a:ext cx="154463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index change</a:t>
                </a:r>
              </a:p>
            </p:txBody>
          </p:sp>
          <p:sp>
            <p:nvSpPr>
              <p:cNvPr id="47" name="Text Box 10"/>
              <p:cNvSpPr txBox="1">
                <a:spLocks noChangeArrowheads="1"/>
              </p:cNvSpPr>
              <p:nvPr/>
            </p:nvSpPr>
            <p:spPr bwMode="auto">
              <a:xfrm>
                <a:off x="6214387" y="4964505"/>
                <a:ext cx="187102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bsorption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change</a:t>
                </a:r>
              </a:p>
            </p:txBody>
          </p:sp>
          <p:sp>
            <p:nvSpPr>
              <p:cNvPr id="48" name="Line 11"/>
              <p:cNvSpPr>
                <a:spLocks noChangeShapeType="1"/>
              </p:cNvSpPr>
              <p:nvPr/>
            </p:nvSpPr>
            <p:spPr bwMode="auto">
              <a:xfrm flipV="1">
                <a:off x="5881012" y="4881160"/>
                <a:ext cx="333375" cy="2492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Line 12"/>
              <p:cNvSpPr>
                <a:spLocks noChangeShapeType="1"/>
              </p:cNvSpPr>
              <p:nvPr/>
            </p:nvSpPr>
            <p:spPr bwMode="auto">
              <a:xfrm flipH="1" flipV="1">
                <a:off x="7057297" y="4881160"/>
                <a:ext cx="333375" cy="2492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570949"/>
                </p:ext>
              </p:extLst>
            </p:nvPr>
          </p:nvGraphicFramePr>
          <p:xfrm>
            <a:off x="3065266" y="67001"/>
            <a:ext cx="468312" cy="498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7" name="Equation" r:id="rId9" imgW="291960" imgH="253800" progId="Equation.3">
                    <p:embed/>
                  </p:oleObj>
                </mc:Choice>
                <mc:Fallback>
                  <p:oleObj name="Equation" r:id="rId9" imgW="291960" imgH="2538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5266" y="67001"/>
                          <a:ext cx="468312" cy="498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-23297" y="1717777"/>
            <a:ext cx="7739619" cy="500577"/>
            <a:chOff x="-23297" y="1717777"/>
            <a:chExt cx="7739619" cy="500577"/>
          </a:xfrm>
        </p:grpSpPr>
        <p:sp>
          <p:nvSpPr>
            <p:cNvPr id="51" name="Text Box 5"/>
            <p:cNvSpPr txBox="1">
              <a:spLocks noChangeArrowheads="1"/>
            </p:cNvSpPr>
            <p:nvPr/>
          </p:nvSpPr>
          <p:spPr bwMode="auto">
            <a:xfrm>
              <a:off x="-23297" y="1756689"/>
              <a:ext cx="77396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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Both the real (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 and imaginary (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 parts of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contribute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to D4WM signal</a:t>
              </a:r>
              <a:endPara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5151859"/>
                </p:ext>
              </p:extLst>
            </p:nvPr>
          </p:nvGraphicFramePr>
          <p:xfrm>
            <a:off x="4601184" y="1717777"/>
            <a:ext cx="468312" cy="498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8" name="Equation" r:id="rId11" imgW="291973" imgH="253890" progId="Equation.3">
                    <p:embed/>
                  </p:oleObj>
                </mc:Choice>
                <mc:Fallback>
                  <p:oleObj name="Equation" r:id="rId11" imgW="291973" imgH="25389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1184" y="1717777"/>
                          <a:ext cx="468312" cy="498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3227599" y="2684549"/>
            <a:ext cx="264713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Wave Mixing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3846512" y="3274301"/>
            <a:ext cx="52693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Assume a thin isotropic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medium. Co-polarized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beams,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-polarized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small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angles between input beams</a:t>
            </a:r>
          </a:p>
        </p:txBody>
      </p:sp>
      <p:graphicFrame>
        <p:nvGraphicFramePr>
          <p:cNvPr id="3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086577"/>
              </p:ext>
            </p:extLst>
          </p:nvPr>
        </p:nvGraphicFramePr>
        <p:xfrm>
          <a:off x="3513165" y="3973384"/>
          <a:ext cx="5630835" cy="452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9" name="Equation" r:id="rId12" imgW="3314520" imgH="266400" progId="Equation.3">
                  <p:embed/>
                </p:oleObj>
              </mc:Choice>
              <mc:Fallback>
                <p:oleObj name="Equation" r:id="rId12" imgW="33145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65" y="3973384"/>
                        <a:ext cx="5630835" cy="45201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154617" y="3239047"/>
            <a:ext cx="1057276" cy="1063625"/>
            <a:chOff x="369279" y="2234415"/>
            <a:chExt cx="1057276" cy="1063625"/>
          </a:xfrm>
        </p:grpSpPr>
        <p:sp>
          <p:nvSpPr>
            <p:cNvPr id="36" name="Line 28"/>
            <p:cNvSpPr>
              <a:spLocks noChangeShapeType="1"/>
            </p:cNvSpPr>
            <p:nvPr/>
          </p:nvSpPr>
          <p:spPr bwMode="auto">
            <a:xfrm>
              <a:off x="701067" y="2309028"/>
              <a:ext cx="0" cy="698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29"/>
            <p:cNvSpPr>
              <a:spLocks noChangeShapeType="1"/>
            </p:cNvSpPr>
            <p:nvPr/>
          </p:nvSpPr>
          <p:spPr bwMode="auto">
            <a:xfrm rot="5400000">
              <a:off x="1050317" y="2628115"/>
              <a:ext cx="0" cy="698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val 30"/>
            <p:cNvSpPr>
              <a:spLocks noChangeArrowheads="1"/>
            </p:cNvSpPr>
            <p:nvPr/>
          </p:nvSpPr>
          <p:spPr bwMode="auto">
            <a:xfrm>
              <a:off x="618517" y="2909103"/>
              <a:ext cx="149225" cy="14922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1142392" y="2618590"/>
              <a:ext cx="2841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369279" y="2234415"/>
              <a:ext cx="2984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369279" y="2897990"/>
              <a:ext cx="2984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50" name="Group 22"/>
          <p:cNvGrpSpPr>
            <a:grpSpLocks/>
          </p:cNvGrpSpPr>
          <p:nvPr/>
        </p:nvGrpSpPr>
        <p:grpSpPr bwMode="auto">
          <a:xfrm>
            <a:off x="3483660" y="4440168"/>
            <a:ext cx="5237163" cy="441325"/>
            <a:chOff x="2683" y="1274"/>
            <a:chExt cx="3299" cy="278"/>
          </a:xfrm>
        </p:grpSpPr>
        <p:graphicFrame>
          <p:nvGraphicFramePr>
            <p:cNvPr id="52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4703015"/>
                </p:ext>
              </p:extLst>
            </p:nvPr>
          </p:nvGraphicFramePr>
          <p:xfrm>
            <a:off x="3793" y="1274"/>
            <a:ext cx="2189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50" name="Equation" r:id="rId14" imgW="2057400" imgH="253800" progId="Equation.3">
                    <p:embed/>
                  </p:oleObj>
                </mc:Choice>
                <mc:Fallback>
                  <p:oleObj name="Equation" r:id="rId14" imgW="20574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3" y="1274"/>
                          <a:ext cx="2189" cy="27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2683" y="1300"/>
              <a:ext cx="10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Look at terms </a:t>
              </a:r>
            </a:p>
          </p:txBody>
        </p:sp>
      </p:grpSp>
      <p:pic>
        <p:nvPicPr>
          <p:cNvPr id="61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20" y="3231999"/>
            <a:ext cx="2207679" cy="177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517972"/>
              </p:ext>
            </p:extLst>
          </p:nvPr>
        </p:nvGraphicFramePr>
        <p:xfrm>
          <a:off x="861722" y="4916663"/>
          <a:ext cx="6154612" cy="1094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1" name="Equation" r:id="rId17" imgW="3288960" imgH="660240" progId="Equation.3">
                  <p:embed/>
                </p:oleObj>
              </mc:Choice>
              <mc:Fallback>
                <p:oleObj name="Equation" r:id="rId17" imgW="32889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722" y="4916663"/>
                        <a:ext cx="6154612" cy="10948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82767"/>
              </p:ext>
            </p:extLst>
          </p:nvPr>
        </p:nvGraphicFramePr>
        <p:xfrm>
          <a:off x="706437" y="6070600"/>
          <a:ext cx="62801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2" name="Equation" r:id="rId19" imgW="4051300" imgH="508000" progId="Equation.3">
                  <p:embed/>
                </p:oleObj>
              </mc:Choice>
              <mc:Fallback>
                <p:oleObj name="Equation" r:id="rId19" imgW="4051300" imgH="5080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" y="6070600"/>
                        <a:ext cx="62801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91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100156"/>
              </p:ext>
            </p:extLst>
          </p:nvPr>
        </p:nvGraphicFramePr>
        <p:xfrm>
          <a:off x="41459" y="217092"/>
          <a:ext cx="9024362" cy="1167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6" name="Equation" r:id="rId3" imgW="5943600" imgH="812520" progId="Equation.3">
                  <p:embed/>
                </p:oleObj>
              </mc:Choice>
              <mc:Fallback>
                <p:oleObj name="Equation" r:id="rId3" imgW="594360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9" y="217092"/>
                        <a:ext cx="9024362" cy="1167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-18360" y="1548066"/>
            <a:ext cx="9144000" cy="1880934"/>
            <a:chOff x="-18360" y="1548066"/>
            <a:chExt cx="9144000" cy="1880934"/>
          </a:xfrm>
        </p:grpSpPr>
        <p:sp>
          <p:nvSpPr>
            <p:cNvPr id="42" name="TextBox 41"/>
            <p:cNvSpPr txBox="1"/>
            <p:nvPr/>
          </p:nvSpPr>
          <p:spPr>
            <a:xfrm>
              <a:off x="59819" y="1548066"/>
              <a:ext cx="88601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ssuming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that the beams are much wider in the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x-y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plane than a wavelength,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wavevector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conserved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 the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x-y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plane. For the signal field which must be a solution to the wave equation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en-US" dirty="0"/>
            </a:p>
          </p:txBody>
        </p:sp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-18360" y="2755867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3793817"/>
                </p:ext>
              </p:extLst>
            </p:nvPr>
          </p:nvGraphicFramePr>
          <p:xfrm>
            <a:off x="59819" y="2194397"/>
            <a:ext cx="8713788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7" name="Equation" r:id="rId5" imgW="5079960" imgH="393480" progId="Equation.3">
                    <p:embed/>
                  </p:oleObj>
                </mc:Choice>
                <mc:Fallback>
                  <p:oleObj name="Equation" r:id="rId5" imgW="50799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19" y="2194397"/>
                          <a:ext cx="8713788" cy="6842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-18360" y="2755867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7383541"/>
                </p:ext>
              </p:extLst>
            </p:nvPr>
          </p:nvGraphicFramePr>
          <p:xfrm>
            <a:off x="59819" y="2741612"/>
            <a:ext cx="8353425" cy="687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8" name="Equation" r:id="rId7" imgW="4851360" imgH="393480" progId="Equation.3">
                    <p:embed/>
                  </p:oleObj>
                </mc:Choice>
                <mc:Fallback>
                  <p:oleObj name="Equation" r:id="rId7" imgW="4851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19" y="2741612"/>
                          <a:ext cx="8353425" cy="6873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-18360" y="2755867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-18360" y="2755867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450040"/>
              </p:ext>
            </p:extLst>
          </p:nvPr>
        </p:nvGraphicFramePr>
        <p:xfrm>
          <a:off x="0" y="3727938"/>
          <a:ext cx="858043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9" name="Equation" r:id="rId9" imgW="5537160" imgH="812520" progId="Equation.3">
                  <p:embed/>
                </p:oleObj>
              </mc:Choice>
              <mc:Fallback>
                <p:oleObj name="Equation" r:id="rId9" imgW="55371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27938"/>
                        <a:ext cx="8580438" cy="1263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90786" y="5132810"/>
            <a:ext cx="8725708" cy="1612867"/>
            <a:chOff x="87552" y="3260092"/>
            <a:chExt cx="8725708" cy="1612867"/>
          </a:xfrm>
        </p:grpSpPr>
        <p:graphicFrame>
          <p:nvGraphicFramePr>
            <p:cNvPr id="30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0475954"/>
                </p:ext>
              </p:extLst>
            </p:nvPr>
          </p:nvGraphicFramePr>
          <p:xfrm>
            <a:off x="179616" y="3410887"/>
            <a:ext cx="158115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0" name="Equation" r:id="rId11" imgW="939600" imgH="241200" progId="Equation.3">
                    <p:embed/>
                  </p:oleObj>
                </mc:Choice>
                <mc:Fallback>
                  <p:oleObj name="Equation" r:id="rId11" imgW="939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616" y="3410887"/>
                          <a:ext cx="1581150" cy="4064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87552" y="3425175"/>
              <a:ext cx="5615216" cy="812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can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interact with the pump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beams</a:t>
              </a:r>
            </a:p>
            <a:p>
              <a:pPr>
                <a:lnSpc>
                  <a:spcPct val="13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again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to produce more output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beams etc.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6769588"/>
                </p:ext>
              </p:extLst>
            </p:nvPr>
          </p:nvGraphicFramePr>
          <p:xfrm>
            <a:off x="4893011" y="3434903"/>
            <a:ext cx="1452859" cy="362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1" name="Equation" r:id="rId13" imgW="965160" imgH="241200" progId="Equation.3">
                    <p:embed/>
                  </p:oleObj>
                </mc:Choice>
                <mc:Fallback>
                  <p:oleObj name="Equation" r:id="rId13" imgW="965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3011" y="3434903"/>
                          <a:ext cx="1452859" cy="36253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101828" y="4234560"/>
              <a:ext cx="49387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Called the Raman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Nath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limit of the interaction</a:t>
              </a:r>
            </a:p>
          </p:txBody>
        </p:sp>
        <p:pic>
          <p:nvPicPr>
            <p:cNvPr id="34" name="Picture 12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7736" y="3260092"/>
              <a:ext cx="2175524" cy="1612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27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1563</Words>
  <Application>Microsoft Office PowerPoint</Application>
  <PresentationFormat>On-screen Show (4:3)</PresentationFormat>
  <Paragraphs>187</Paragraphs>
  <Slides>20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Optics &amp; Photonics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College of Optics &amp; Photonics</dc:creator>
  <cp:lastModifiedBy>Dr. George Stegeman</cp:lastModifiedBy>
  <cp:revision>88</cp:revision>
  <dcterms:created xsi:type="dcterms:W3CDTF">2012-01-06T17:04:55Z</dcterms:created>
  <dcterms:modified xsi:type="dcterms:W3CDTF">2012-03-03T07:30:32Z</dcterms:modified>
</cp:coreProperties>
</file>