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961" autoAdjust="0"/>
  </p:normalViewPr>
  <p:slideViewPr>
    <p:cSldViewPr snapToGrid="0">
      <p:cViewPr varScale="1">
        <p:scale>
          <a:sx n="46" d="100"/>
          <a:sy n="46" d="100"/>
        </p:scale>
        <p:origin x="-13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0CD7D-5A98-49BE-AE9F-F1BC1636311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7AE1-E55E-4568-A312-8AD93A1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7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0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7AE1-E55E-4568-A312-8AD93A165A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9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B99D-FED3-472A-9F60-DCE376A4503D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08AC-F637-4851-B42E-96540698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3.wmf"/><Relationship Id="rId18" Type="http://schemas.openxmlformats.org/officeDocument/2006/relationships/image" Target="../media/image6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jpe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6.jpe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2.wmf"/><Relationship Id="rId14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3.wmf"/><Relationship Id="rId1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82.wmf"/><Relationship Id="rId4" Type="http://schemas.openxmlformats.org/officeDocument/2006/relationships/image" Target="../media/image86.jpe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0.wmf"/><Relationship Id="rId4" Type="http://schemas.openxmlformats.org/officeDocument/2006/relationships/image" Target="../media/image92.jpeg"/><Relationship Id="rId9" Type="http://schemas.openxmlformats.org/officeDocument/2006/relationships/oleObject" Target="../embeddings/oleObject7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97.wmf"/><Relationship Id="rId3" Type="http://schemas.openxmlformats.org/officeDocument/2006/relationships/image" Target="../media/image99.jpe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104.jpe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0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24" Type="http://schemas.openxmlformats.org/officeDocument/2006/relationships/image" Target="../media/image15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1.jpeg"/><Relationship Id="rId7" Type="http://schemas.openxmlformats.org/officeDocument/2006/relationships/image" Target="../media/image23.wmf"/><Relationship Id="rId12" Type="http://schemas.openxmlformats.org/officeDocument/2006/relationships/image" Target="../media/image30.jpeg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4.jpeg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5.jpeg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555" y="118559"/>
            <a:ext cx="750545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Ramifications and Applications of Nonlinear Refraction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5843"/>
            <a:ext cx="9294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Third order nonlinear optics offers a wide range of interesting phenomena which are very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what is expected from linear optics. The most important are due to changes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beams in space, time and polarization due to nonlinear refraction. 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collapse in space or time, or both space and time. In the space domain, this leads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broadening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wavevector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spectrum, and in time to spectral broadening. In the worst case,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 to material damage when the local intensity exceeds the damage threshold.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99088"/>
              </p:ext>
            </p:extLst>
          </p:nvPr>
        </p:nvGraphicFramePr>
        <p:xfrm>
          <a:off x="6554910" y="1206092"/>
          <a:ext cx="1533195" cy="3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091726" imgH="241195" progId="Equation.3">
                  <p:embed/>
                </p:oleObj>
              </mc:Choice>
              <mc:Fallback>
                <p:oleObj name="Equation" r:id="rId3" imgW="1091726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910" y="1206092"/>
                        <a:ext cx="1533195" cy="3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8100" y="2389219"/>
            <a:ext cx="9347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beam collapse can lead to either beam instabilities or to stable wave packets. Over certain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ranges of intensity and input beam width, unstable, high local intensity filaments can form due 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amplification of noise associated with real beams. Such instabilities are inherent to plane wave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nonlinear optics. For narrower beams, very stable wave packets whose shape is either invariant 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propagation or periodically recurring can form due to the same physics as the instabilities. These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They are the modes of nonlinear optics and they exhibit unique properties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" y="4143545"/>
            <a:ext cx="90717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Since nonlinear refraction leads to additional nonlinear phase shifts as discussed previously, this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property can be used in interference based phenomena and devices. Signals can be manipulated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depending on their intensity, i.e. all-optical switching. The classic cases are optical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bistability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which the output transmission of light from a cavity can be either high or low for the same input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intensity and integrated optics devices such as nonlinear directional couplers which can be used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optical logic or intensity controlled routing of signals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050271"/>
            <a:ext cx="904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Although the analysis will be for the Kerr effect, it is valid for other mechanisms that contribute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an effective nonlinear index change, subject of course to response time considerations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9700" y="152399"/>
            <a:ext cx="3769815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(Nonlinear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odes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74700"/>
            <a:ext cx="93090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robust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solutions to the nonlinear wave equations that correspond to beams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do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spread or collapse in space or time, or both under appropriate conditions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linear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solutions to Maxwell’s equations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eigenmodes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i.e. they satisfy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orthogonality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conditions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not the case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although by satisfying the nonlinear wave equation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modes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some very special (unexpected from linear optics) properties. Bright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all media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exhibit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self-focusing. There are also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self-defocusing media,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dark or grey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Mathematically they consist of a notch in a plane wave.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practice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wider the extent of the field in which the notch exists, the more stable is the dark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only nonlinearity for which realistic analytical solutions exist is the Kerr case. (Other cases need to be analyzed numerically.) The simplest (and only stable) Kerr case is for a single dimension in which light can spread in space or time, spatial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temporal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respectively.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99" y="3924300"/>
            <a:ext cx="2069797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Bright Kerr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396" y="3943350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only stable in 1D.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7" y="438892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Solitons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301014"/>
            <a:ext cx="3319461" cy="11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599" y="4758256"/>
            <a:ext cx="904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Light is guided by a thin film of higher refractive index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surrounding media. The fields decay evanescently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surrounding media. Hence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diffraction can only occur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film. The guided wave field polarized in the plane of the surfaces has the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024349"/>
              </p:ext>
            </p:extLst>
          </p:nvPr>
        </p:nvGraphicFramePr>
        <p:xfrm>
          <a:off x="171449" y="5873478"/>
          <a:ext cx="5739154" cy="55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5" imgW="4089240" imgH="393480" progId="Equation.3">
                  <p:embed/>
                </p:oleObj>
              </mc:Choice>
              <mc:Fallback>
                <p:oleObj name="Equation" r:id="rId5" imgW="40892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9" y="5873478"/>
                        <a:ext cx="5739154" cy="552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31837"/>
              </p:ext>
            </p:extLst>
          </p:nvPr>
        </p:nvGraphicFramePr>
        <p:xfrm>
          <a:off x="159543" y="6318250"/>
          <a:ext cx="73247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7" imgW="5206680" imgH="266400" progId="Equation.3">
                  <p:embed/>
                </p:oleObj>
              </mc:Choice>
              <mc:Fallback>
                <p:oleObj name="Equation" r:id="rId7" imgW="52066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43" y="6318250"/>
                        <a:ext cx="73247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3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56798"/>
              </p:ext>
            </p:extLst>
          </p:nvPr>
        </p:nvGraphicFramePr>
        <p:xfrm>
          <a:off x="319088" y="112713"/>
          <a:ext cx="82819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4" imgW="6349680" imgH="482400" progId="Equation.3">
                  <p:embed/>
                </p:oleObj>
              </mc:Choice>
              <mc:Fallback>
                <p:oleObj name="Equation" r:id="rId4" imgW="634968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12713"/>
                        <a:ext cx="8281987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17553"/>
              </p:ext>
            </p:extLst>
          </p:nvPr>
        </p:nvGraphicFramePr>
        <p:xfrm>
          <a:off x="325438" y="660400"/>
          <a:ext cx="55197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6" imgW="4305240" imgH="596880" progId="Equation.3">
                  <p:embed/>
                </p:oleObj>
              </mc:Choice>
              <mc:Fallback>
                <p:oleObj name="Equation" r:id="rId6" imgW="4305240" imgH="596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660400"/>
                        <a:ext cx="5519737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94521"/>
              </p:ext>
            </p:extLst>
          </p:nvPr>
        </p:nvGraphicFramePr>
        <p:xfrm>
          <a:off x="252238" y="1417637"/>
          <a:ext cx="5970762" cy="6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8" imgW="4749480" imgH="495000" progId="Equation.3">
                  <p:embed/>
                </p:oleObj>
              </mc:Choice>
              <mc:Fallback>
                <p:oleObj name="Equation" r:id="rId8" imgW="474948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38" y="1417637"/>
                        <a:ext cx="5970762" cy="62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1600" y="2012950"/>
            <a:ext cx="5942652" cy="2308324"/>
            <a:chOff x="101600" y="2178050"/>
            <a:chExt cx="5942652" cy="2308324"/>
          </a:xfrm>
        </p:grpSpPr>
        <p:sp>
          <p:nvSpPr>
            <p:cNvPr id="7" name="TextBox 6"/>
            <p:cNvSpPr txBox="1"/>
            <p:nvPr/>
          </p:nvSpPr>
          <p:spPr>
            <a:xfrm>
              <a:off x="101600" y="2178050"/>
              <a:ext cx="594265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There exists a simple criterion for the existence of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1D spatial</a:t>
              </a:r>
            </a:p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arbitrary order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terms of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diffraction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length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           and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nonlinear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length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, namely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Dif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NL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with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=1. There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exist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higher order spatial (and temporal)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with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order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given by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=2, 3.. which have progressively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higher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power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requirements.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There is periodic evolution of the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&gt;1</a:t>
              </a:r>
            </a:p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fields with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distance. The period is 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795604"/>
                </p:ext>
              </p:extLst>
            </p:nvPr>
          </p:nvGraphicFramePr>
          <p:xfrm>
            <a:off x="158750" y="2741723"/>
            <a:ext cx="2139950" cy="355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3" name="Equation" r:id="rId10" imgW="1676160" imgH="279360" progId="Equation.3">
                    <p:embed/>
                  </p:oleObj>
                </mc:Choice>
                <mc:Fallback>
                  <p:oleObj name="Equation" r:id="rId10" imgW="1676160" imgH="27936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50" y="2741723"/>
                          <a:ext cx="2139950" cy="3554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927901"/>
                </p:ext>
              </p:extLst>
            </p:nvPr>
          </p:nvGraphicFramePr>
          <p:xfrm>
            <a:off x="152400" y="3038930"/>
            <a:ext cx="2395537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4" name="Equation" r:id="rId12" imgW="1892160" imgH="241200" progId="Equation.3">
                    <p:embed/>
                  </p:oleObj>
                </mc:Choice>
                <mc:Fallback>
                  <p:oleObj name="Equation" r:id="rId12" imgW="189216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038930"/>
                          <a:ext cx="2395537" cy="3095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082465"/>
                </p:ext>
              </p:extLst>
            </p:nvPr>
          </p:nvGraphicFramePr>
          <p:xfrm>
            <a:off x="3965574" y="4112554"/>
            <a:ext cx="1485442" cy="373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5" name="Equation" r:id="rId14" imgW="965200" imgH="241300" progId="Equation.3">
                    <p:embed/>
                  </p:oleObj>
                </mc:Choice>
                <mc:Fallback>
                  <p:oleObj name="Equation" r:id="rId14" imgW="965200" imgH="2413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574" y="4112554"/>
                          <a:ext cx="1485442" cy="3738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00" y="2290811"/>
            <a:ext cx="3210100" cy="194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050" y="4243020"/>
            <a:ext cx="845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 to the properties already discussed,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other “unusual” properties.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000" y="4536976"/>
            <a:ext cx="9204507" cy="2308324"/>
            <a:chOff x="60000" y="4536976"/>
            <a:chExt cx="9204507" cy="2308324"/>
          </a:xfrm>
        </p:grpSpPr>
        <p:sp>
          <p:nvSpPr>
            <p:cNvPr id="19" name="TextBox 18"/>
            <p:cNvSpPr txBox="1"/>
            <p:nvPr/>
          </p:nvSpPr>
          <p:spPr>
            <a:xfrm>
              <a:off x="60000" y="4536976"/>
              <a:ext cx="920450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are robust against fluctuations in width or power, i.e.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sol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constant for 1D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Kerr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media. Since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sol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/d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&lt; 0,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sol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/>
                </a:rPr>
                <a:t>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baseline="30000" dirty="0"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and vice-versa, any increase in the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soliton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power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is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compensated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by a decrease in the width.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This also holds for non-Kerr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i.e. any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decrease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sol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is still compensated by an increase in width and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vice-versa.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have fascinating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collisio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 properties.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act like both waves and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particles. In the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Kerr case, the number of output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=the number of input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Nevertheless, in the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verlap region, obvious interference effects occur. There are attractive and repulsive forces which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depend on the relative phase angle      between interacting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316143"/>
                </p:ext>
              </p:extLst>
            </p:nvPr>
          </p:nvGraphicFramePr>
          <p:xfrm>
            <a:off x="3301527" y="6534150"/>
            <a:ext cx="2857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" name="Equation" r:id="rId17" imgW="228600" imgH="203040" progId="Equation.3">
                    <p:embed/>
                  </p:oleObj>
                </mc:Choice>
                <mc:Fallback>
                  <p:oleObj name="Equation" r:id="rId17" imgW="2286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301527" y="6534150"/>
                          <a:ext cx="28575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11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63500"/>
            <a:ext cx="9143999" cy="1092200"/>
            <a:chOff x="1" y="977900"/>
            <a:chExt cx="9143999" cy="10922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64"/>
            <a:stretch/>
          </p:blipFill>
          <p:spPr bwMode="auto">
            <a:xfrm>
              <a:off x="1" y="1079501"/>
              <a:ext cx="4629150" cy="870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30"/>
            <a:stretch/>
          </p:blipFill>
          <p:spPr bwMode="auto">
            <a:xfrm>
              <a:off x="4629151" y="1028700"/>
              <a:ext cx="4514849" cy="104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41450" y="1028700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5950" y="990084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83500" y="10160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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4149" y="9779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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=/2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" y="1212850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Kerr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impervious to small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perturbations, i.e. they are not scattered by them.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8" y="1550432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with the exception of those due to cascading, can form waveguides which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weaker beams at a different frequency or polarization or both.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8100" y="2266950"/>
            <a:ext cx="9283700" cy="1833662"/>
            <a:chOff x="-38100" y="2266950"/>
            <a:chExt cx="9283700" cy="1833662"/>
          </a:xfrm>
        </p:grpSpPr>
        <p:sp>
          <p:nvSpPr>
            <p:cNvPr id="11" name="TextBox 10"/>
            <p:cNvSpPr txBox="1"/>
            <p:nvPr/>
          </p:nvSpPr>
          <p:spPr>
            <a:xfrm>
              <a:off x="63500" y="2266950"/>
              <a:ext cx="1938288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Temporal </a:t>
              </a:r>
              <a:r>
                <a:rPr lang="en-US" u="sng" dirty="0" err="1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8100" y="2655332"/>
              <a:ext cx="928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analysis of this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case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 hence many of the unique features of temporal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are analogous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to the spatial case which has been discussed in some detail already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The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field is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936396"/>
                </p:ext>
              </p:extLst>
            </p:nvPr>
          </p:nvGraphicFramePr>
          <p:xfrm>
            <a:off x="1791065" y="3301663"/>
            <a:ext cx="4171585" cy="798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Equation" r:id="rId4" imgW="3098520" imgH="609480" progId="Equation.3">
                    <p:embed/>
                  </p:oleObj>
                </mc:Choice>
                <mc:Fallback>
                  <p:oleObj name="Equation" r:id="rId4" imgW="3098520" imgH="609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065" y="3301663"/>
                          <a:ext cx="4171585" cy="7989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4171950"/>
            <a:ext cx="5583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Some typical numbers for silica fibers at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=1.55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original proposal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use 10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pulses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 property not yet discussed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excitation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inputs of the wrong shape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peak power. Shown is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evoluton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Gaussian input beam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=0.75. This is a direct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onsequence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robustness property.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4" r="52850"/>
          <a:stretch/>
        </p:blipFill>
        <p:spPr bwMode="auto">
          <a:xfrm>
            <a:off x="5549901" y="4371380"/>
            <a:ext cx="3594100" cy="206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4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98" y="133350"/>
            <a:ext cx="1941557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Dark Kerr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692150"/>
            <a:ext cx="914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Temporal dark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and                      .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starting nonlinear wave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for bright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solutions for are of course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80962"/>
              </p:ext>
            </p:extLst>
          </p:nvPr>
        </p:nvGraphicFramePr>
        <p:xfrm>
          <a:off x="3206750" y="750332"/>
          <a:ext cx="5865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750332"/>
                        <a:ext cx="586538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55251"/>
              </p:ext>
            </p:extLst>
          </p:nvPr>
        </p:nvGraphicFramePr>
        <p:xfrm>
          <a:off x="4127500" y="750332"/>
          <a:ext cx="127835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6" imgW="939392" imgH="241195" progId="Equation.3">
                  <p:embed/>
                </p:oleObj>
              </mc:Choice>
              <mc:Fallback>
                <p:oleObj name="Equation" r:id="rId6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750332"/>
                        <a:ext cx="1278355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401329"/>
              </p:ext>
            </p:extLst>
          </p:nvPr>
        </p:nvGraphicFramePr>
        <p:xfrm>
          <a:off x="798511" y="1427379"/>
          <a:ext cx="3969344" cy="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8" imgW="3035160" imgH="609480" progId="Equation.3">
                  <p:embed/>
                </p:oleObj>
              </mc:Choice>
              <mc:Fallback>
                <p:oleObj name="Equation" r:id="rId8" imgW="303516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1" y="1427379"/>
                        <a:ext cx="3969344" cy="776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203449"/>
            <a:ext cx="90653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Note that the dark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“notch” in an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infinite broad plane wave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 requires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 principle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infinite energy.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phase difference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 fields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opposite sides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phase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difference is less than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notch does not 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tozero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(grey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notch has a 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 velocity”,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i.e. it travels at an angle (slides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sideways along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axis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clearly not possible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satisfy the theoretical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conditions of an infinitely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However, since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robust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effects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visible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finite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beams and short propagation distances.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r="1621" b="3420"/>
          <a:stretch/>
        </p:blipFill>
        <p:spPr bwMode="auto">
          <a:xfrm>
            <a:off x="4445001" y="1974850"/>
            <a:ext cx="4699000" cy="2800350"/>
          </a:xfrm>
          <a:prstGeom prst="rect">
            <a:avLst/>
          </a:prstGeom>
          <a:noFill/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5802868"/>
            <a:ext cx="9144000" cy="923330"/>
            <a:chOff x="0" y="5040868"/>
            <a:chExt cx="9422195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0" y="5040868"/>
              <a:ext cx="94221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Dark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temporal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require the product                          so in principle can occur for the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ombinations                                     as well as                                     . However, since diffraction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has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only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one possible sign, namely negative, dark spatial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require a defocusing nonlinearity.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79896"/>
                </p:ext>
              </p:extLst>
            </p:nvPr>
          </p:nvGraphicFramePr>
          <p:xfrm>
            <a:off x="4159592" y="5103871"/>
            <a:ext cx="1445745" cy="323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9" name="Equation" r:id="rId11" imgW="1066680" imgH="241200" progId="Equation.3">
                    <p:embed/>
                  </p:oleObj>
                </mc:Choice>
                <mc:Fallback>
                  <p:oleObj name="Equation" r:id="rId11" imgW="1066680" imgH="2412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592" y="5103871"/>
                          <a:ext cx="1445745" cy="3231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975413"/>
                </p:ext>
              </p:extLst>
            </p:nvPr>
          </p:nvGraphicFramePr>
          <p:xfrm>
            <a:off x="1347455" y="5373688"/>
            <a:ext cx="211772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0" name="Equation" r:id="rId13" imgW="1562040" imgH="241200" progId="Equation.3">
                    <p:embed/>
                  </p:oleObj>
                </mc:Choice>
                <mc:Fallback>
                  <p:oleObj name="Equation" r:id="rId13" imgW="1562040" imgH="2412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455" y="5373688"/>
                          <a:ext cx="2117725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975847"/>
                </p:ext>
              </p:extLst>
            </p:nvPr>
          </p:nvGraphicFramePr>
          <p:xfrm>
            <a:off x="4507173" y="5386388"/>
            <a:ext cx="2135189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1" name="Equation" r:id="rId15" imgW="1574640" imgH="241200" progId="Equation.3">
                    <p:embed/>
                  </p:oleObj>
                </mc:Choice>
                <mc:Fallback>
                  <p:oleObj name="Equation" r:id="rId15" imgW="157464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173" y="5386388"/>
                          <a:ext cx="2135189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050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134" y="164584"/>
            <a:ext cx="4923656" cy="36933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Space and Time (Optical bullets)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60400"/>
            <a:ext cx="8204200" cy="382031"/>
            <a:chOff x="0" y="660400"/>
            <a:chExt cx="8204200" cy="382031"/>
          </a:xfrm>
        </p:grpSpPr>
        <p:sp>
          <p:nvSpPr>
            <p:cNvPr id="4" name="TextBox 3"/>
            <p:cNvSpPr txBox="1"/>
            <p:nvPr/>
          </p:nvSpPr>
          <p:spPr>
            <a:xfrm>
              <a:off x="0" y="660400"/>
              <a:ext cx="6327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condition for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solitons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in both space and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can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be written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as</a:t>
              </a:r>
              <a:endParaRPr lang="en-US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052951"/>
                </p:ext>
              </p:extLst>
            </p:nvPr>
          </p:nvGraphicFramePr>
          <p:xfrm>
            <a:off x="6213636" y="704746"/>
            <a:ext cx="1990564" cy="337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name="Equation" r:id="rId4" imgW="1422400" imgH="241300" progId="Equation.3">
                    <p:embed/>
                  </p:oleObj>
                </mc:Choice>
                <mc:Fallback>
                  <p:oleObj name="Equation" r:id="rId4" imgW="1422400" imgH="2413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3636" y="704746"/>
                          <a:ext cx="1990564" cy="3376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92134" y="2482850"/>
            <a:ext cx="9004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date it has not proven possible to get light bullets in 2D. A light bullet in quasi-1D for which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dimension is large and the spreading of the second (narrow) dimension is compensated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nonlinearity was demonstrated using the cascading nonlinearity.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7350" y="1055132"/>
            <a:ext cx="8540749" cy="1383268"/>
            <a:chOff x="387350" y="1055132"/>
            <a:chExt cx="8540749" cy="1383268"/>
          </a:xfrm>
        </p:grpSpPr>
        <p:pic>
          <p:nvPicPr>
            <p:cNvPr id="8" name="Picture 7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59" r="2398" b="2839"/>
            <a:stretch/>
          </p:blipFill>
          <p:spPr bwMode="auto">
            <a:xfrm>
              <a:off x="4572000" y="1130300"/>
              <a:ext cx="4356099" cy="1016000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0" r="2398" b="44915"/>
            <a:stretch/>
          </p:blipFill>
          <p:spPr bwMode="auto">
            <a:xfrm>
              <a:off x="387350" y="1117600"/>
              <a:ext cx="4400551" cy="1320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25980" y="1055132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Normal pulses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93000" y="1663700"/>
              <a:ext cx="1136650" cy="323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1069380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“Light bullet”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493000" y="1597025"/>
              <a:ext cx="1187450" cy="361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2"/>
          <a:stretch/>
        </p:blipFill>
        <p:spPr bwMode="auto">
          <a:xfrm>
            <a:off x="1104900" y="4014232"/>
            <a:ext cx="6229350" cy="244570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203200" y="984250"/>
            <a:ext cx="0" cy="4402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V="1">
            <a:off x="423307" y="1204357"/>
            <a:ext cx="0" cy="4402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800" y="8503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914" y="113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0100" y="35941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84150"/>
            <a:ext cx="258436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Bistability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02769"/>
            <a:ext cx="9033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an input into an appropriate “cavity”, for example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Fabry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-Perot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interferometer,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conditions of initial detuning of the cavity from one of its transmission resonances,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two possible states of cavity transmission for a range of input powers.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state obtained depends on whether the input was decreasing or increasing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when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states, i.e. the previous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input beam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reflection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transmission coefficients</a:t>
            </a:r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6031" r="995" b="5196"/>
          <a:stretch/>
        </p:blipFill>
        <p:spPr bwMode="auto">
          <a:xfrm>
            <a:off x="4957710" y="2027600"/>
            <a:ext cx="4104092" cy="139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2948" y="2621994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Unidirectional Cavity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05499"/>
              </p:ext>
            </p:extLst>
          </p:nvPr>
        </p:nvGraphicFramePr>
        <p:xfrm>
          <a:off x="61912" y="2931665"/>
          <a:ext cx="350837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5" imgW="2565360" imgH="253800" progId="Equation.3">
                  <p:embed/>
                </p:oleObj>
              </mc:Choice>
              <mc:Fallback>
                <p:oleObj name="Equation" r:id="rId5" imgW="25653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" y="2931665"/>
                        <a:ext cx="3508376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67562"/>
              </p:ext>
            </p:extLst>
          </p:nvPr>
        </p:nvGraphicFramePr>
        <p:xfrm>
          <a:off x="0" y="3377356"/>
          <a:ext cx="4752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7" imgW="3352680" imgH="279360" progId="Equation.3">
                  <p:embed/>
                </p:oleObj>
              </mc:Choice>
              <mc:Fallback>
                <p:oleObj name="Equation" r:id="rId7" imgW="335268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77356"/>
                        <a:ext cx="47529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3879850"/>
            <a:ext cx="4102100" cy="369802"/>
            <a:chOff x="19050" y="3448050"/>
            <a:chExt cx="4102100" cy="369802"/>
          </a:xfrm>
        </p:grpSpPr>
        <p:sp>
          <p:nvSpPr>
            <p:cNvPr id="15" name="TextBox 14"/>
            <p:cNvSpPr txBox="1"/>
            <p:nvPr/>
          </p:nvSpPr>
          <p:spPr>
            <a:xfrm>
              <a:off x="19050" y="3448050"/>
              <a:ext cx="2893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otal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round trip phase shift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is</a:t>
              </a:r>
              <a:endParaRPr lang="en-US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994850"/>
                </p:ext>
              </p:extLst>
            </p:nvPr>
          </p:nvGraphicFramePr>
          <p:xfrm>
            <a:off x="2857499" y="3454336"/>
            <a:ext cx="1263651" cy="363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5" name="Equation" r:id="rId9" imgW="926698" imgH="266584" progId="Equation.3">
                    <p:embed/>
                  </p:oleObj>
                </mc:Choice>
                <mc:Fallback>
                  <p:oleObj name="Equation" r:id="rId9" imgW="926698" imgH="266584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499" y="3454336"/>
                          <a:ext cx="1263651" cy="3635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10706"/>
              </p:ext>
            </p:extLst>
          </p:nvPr>
        </p:nvGraphicFramePr>
        <p:xfrm>
          <a:off x="19050" y="4383002"/>
          <a:ext cx="354070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11" imgW="2692080" imgH="279360" progId="Equation.3">
                  <p:embed/>
                </p:oleObj>
              </mc:Choice>
              <mc:Fallback>
                <p:oleObj name="Equation" r:id="rId11" imgW="269208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383002"/>
                        <a:ext cx="3540703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82506"/>
              </p:ext>
            </p:extLst>
          </p:nvPr>
        </p:nvGraphicFramePr>
        <p:xfrm>
          <a:off x="19050" y="4726121"/>
          <a:ext cx="4872037" cy="131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13" imgW="3644640" imgH="990360" progId="Equation.3">
                  <p:embed/>
                </p:oleObj>
              </mc:Choice>
              <mc:Fallback>
                <p:oleObj name="Equation" r:id="rId13" imgW="364464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50" y="4726121"/>
                        <a:ext cx="4872037" cy="131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13464"/>
              </p:ext>
            </p:extLst>
          </p:nvPr>
        </p:nvGraphicFramePr>
        <p:xfrm>
          <a:off x="7900988" y="4189413"/>
          <a:ext cx="1143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Equation" r:id="rId15" imgW="114120" imgH="215640" progId="Equation.3">
                  <p:embed/>
                </p:oleObj>
              </mc:Choice>
              <mc:Fallback>
                <p:oleObj name="Equation" r:id="rId15" imgW="11412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4189413"/>
                        <a:ext cx="11430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802" r="1666" b="3063"/>
          <a:stretch/>
        </p:blipFill>
        <p:spPr bwMode="auto">
          <a:xfrm>
            <a:off x="5060950" y="3575794"/>
            <a:ext cx="4083050" cy="32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0" y="190500"/>
            <a:ext cx="933043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behavior can be explained as follows.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resonance, increasing the input intensity results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 phase shift which tunes the total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resonance peak so that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transmission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 output intensity becomes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sub-linear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input intensity, case (b). For initially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negative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transmission increases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the system moves towards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nonlinear phase shift, i.e.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faster than linear in the input, case (c).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region, . When resonance is reached,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input intensity move the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 resonance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 response is similar to case (b).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case (d), a “run-away” effect takes place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increase in input intensity moves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further towards the resonance and reaches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where the increase in the cavity field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nonlinear phase shift is large enough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continuously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move the system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resonance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further increase in the input intensity.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corresponds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 region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dashed black 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stability analysis shows the system is unstable.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“jumps” to the high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transmission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state. Subsequent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increase in input intensity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produces behavior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(b). When decreasing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intensity from above the hysteresis loop,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cavity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field starts in the high transmission state.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cavity field decreases but remains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transmission state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unstable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can no longer stay on resonance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point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jumps” down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state. Hence a hysteresis loop is formed due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provided by the cavity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state the system is in depends on the prior history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illumination.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802" r="1666" b="3063"/>
          <a:stretch/>
        </p:blipFill>
        <p:spPr bwMode="auto">
          <a:xfrm>
            <a:off x="5054600" y="69851"/>
            <a:ext cx="4025900" cy="325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77799"/>
            <a:ext cx="588898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All-optical Signal Processing and Switching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050" y="692150"/>
            <a:ext cx="9296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Because of the importance of controlled routing of optical signals in communications, a number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been developed for using light to control light which in principle can be achieved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times than by electronics which is limited by electron transit times across some junction.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implemented by using the intensity-dependent refractive index in control-signal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eometries using waveguides in either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fiber or channel integrated optics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405" y="2279650"/>
            <a:ext cx="9080470" cy="3028950"/>
            <a:chOff x="13405" y="2279650"/>
            <a:chExt cx="9080470" cy="3028950"/>
          </a:xfrm>
        </p:grpSpPr>
        <p:pic>
          <p:nvPicPr>
            <p:cNvPr id="6" name="Picture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1" r="32808" b="18235"/>
            <a:stretch/>
          </p:blipFill>
          <p:spPr bwMode="auto">
            <a:xfrm>
              <a:off x="3847148" y="2324277"/>
              <a:ext cx="5202277" cy="172702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353" y="2279650"/>
              <a:ext cx="1588897" cy="36933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Linear Coupler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410" y="2762250"/>
              <a:ext cx="8997015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 linear directional coupler consists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two parallel identical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channel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waveguides in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which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optical field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one waveguide overlap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second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waveguide.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When one waveguide is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excited,  light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transfers with propagation distance to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second waveguide.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distance required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complete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transfer is called the coupling length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Two simple coupled wave equations describe the response of the system, namely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017398"/>
                </p:ext>
              </p:extLst>
            </p:nvPr>
          </p:nvGraphicFramePr>
          <p:xfrm>
            <a:off x="13405" y="4793575"/>
            <a:ext cx="9080470" cy="51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0" name="Equation" r:id="rId5" imgW="6895800" imgH="393480" progId="Equation.3">
                    <p:embed/>
                  </p:oleObj>
                </mc:Choice>
                <mc:Fallback>
                  <p:oleObj name="Equation" r:id="rId5" imgW="689580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5" y="4793575"/>
                          <a:ext cx="9080470" cy="515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353" y="5441950"/>
            <a:ext cx="9232014" cy="1301750"/>
            <a:chOff x="30353" y="5441950"/>
            <a:chExt cx="9232014" cy="1301750"/>
          </a:xfrm>
        </p:grpSpPr>
        <p:sp>
          <p:nvSpPr>
            <p:cNvPr id="14" name="TextBox 13"/>
            <p:cNvSpPr txBox="1"/>
            <p:nvPr/>
          </p:nvSpPr>
          <p:spPr>
            <a:xfrm>
              <a:off x="30353" y="5441950"/>
              <a:ext cx="92320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If the two waveguides are slightly mismatched with propagation constants                                     ,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i.e. with a characteristic beat length                            , the coupled wave equations become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244399"/>
                </p:ext>
              </p:extLst>
            </p:nvPr>
          </p:nvGraphicFramePr>
          <p:xfrm>
            <a:off x="6914237" y="5485328"/>
            <a:ext cx="213518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1" name="Equation" r:id="rId7" imgW="1562040" imgH="215640" progId="Equation.3">
                    <p:embed/>
                  </p:oleObj>
                </mc:Choice>
                <mc:Fallback>
                  <p:oleObj name="Equation" r:id="rId7" imgW="15620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14237" y="5485328"/>
                          <a:ext cx="2135188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344982"/>
                </p:ext>
              </p:extLst>
            </p:nvPr>
          </p:nvGraphicFramePr>
          <p:xfrm>
            <a:off x="3359150" y="5765115"/>
            <a:ext cx="1615830" cy="323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2" name="Equation" r:id="rId9" imgW="1181100" imgH="228600" progId="Equation.3">
                    <p:embed/>
                  </p:oleObj>
                </mc:Choice>
                <mc:Fallback>
                  <p:oleObj name="Equation" r:id="rId9" imgW="11811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150" y="5765115"/>
                          <a:ext cx="1615830" cy="3231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1609945"/>
                </p:ext>
              </p:extLst>
            </p:nvPr>
          </p:nvGraphicFramePr>
          <p:xfrm>
            <a:off x="1066799" y="6216650"/>
            <a:ext cx="5074981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3" name="Equation" r:id="rId11" imgW="3797300" imgH="393700" progId="Equation.3">
                    <p:embed/>
                  </p:oleObj>
                </mc:Choice>
                <mc:Fallback>
                  <p:oleObj name="Equation" r:id="rId11" imgW="3797300" imgH="3937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799" y="6216650"/>
                          <a:ext cx="5074981" cy="527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82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91" y="125413"/>
            <a:ext cx="393353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8957" y="3042334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Solid red – R=0. Dashed red – R=1.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blue – R=2. Dashed blue – R=8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Clearly mismatching the waveguides reduces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coupling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significantly.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can be quantified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R=2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88019"/>
            <a:ext cx="306365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Nonlinear Directional Coupler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17700"/>
            <a:ext cx="4972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coupler is made of a nonlinear material with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the coupler can be mismatched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increasing the intensity. For            , the coupled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quations become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24029"/>
              </p:ext>
            </p:extLst>
          </p:nvPr>
        </p:nvGraphicFramePr>
        <p:xfrm>
          <a:off x="88900" y="2216150"/>
          <a:ext cx="156410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4" imgW="990360" imgH="241200" progId="Equation.3">
                  <p:embed/>
                </p:oleObj>
              </mc:Choice>
              <mc:Fallback>
                <p:oleObj name="Equation" r:id="rId4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0" y="2216150"/>
                        <a:ext cx="156410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32653"/>
              </p:ext>
            </p:extLst>
          </p:nvPr>
        </p:nvGraphicFramePr>
        <p:xfrm>
          <a:off x="2946399" y="2517864"/>
          <a:ext cx="677191" cy="29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6" imgW="495000" imgH="215640" progId="Equation.3">
                  <p:embed/>
                </p:oleObj>
              </mc:Choice>
              <mc:Fallback>
                <p:oleObj name="Equation" r:id="rId6" imgW="495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6399" y="2517864"/>
                        <a:ext cx="677191" cy="295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06183"/>
              </p:ext>
            </p:extLst>
          </p:nvPr>
        </p:nvGraphicFramePr>
        <p:xfrm>
          <a:off x="350837" y="3206751"/>
          <a:ext cx="3377807" cy="115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8" imgW="2374560" imgH="812520" progId="Equation.3">
                  <p:embed/>
                </p:oleObj>
              </mc:Choice>
              <mc:Fallback>
                <p:oleObj name="Equation" r:id="rId8" imgW="237456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" y="3206751"/>
                        <a:ext cx="3377807" cy="115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900" y="4479925"/>
            <a:ext cx="8695073" cy="616982"/>
            <a:chOff x="88900" y="3616325"/>
            <a:chExt cx="8695073" cy="616982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439315"/>
                </p:ext>
              </p:extLst>
            </p:nvPr>
          </p:nvGraphicFramePr>
          <p:xfrm>
            <a:off x="3967830" y="3616325"/>
            <a:ext cx="4816143" cy="616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2" name="Equation" r:id="rId10" imgW="3314700" imgH="431800" progId="Equation.3">
                    <p:embed/>
                  </p:oleObj>
                </mc:Choice>
                <mc:Fallback>
                  <p:oleObj name="Equation" r:id="rId10" imgW="33147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830" y="3616325"/>
                          <a:ext cx="4816143" cy="6169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8900" y="3695700"/>
              <a:ext cx="4017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nonlinearity is given in terms of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 by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8900" y="5212318"/>
            <a:ext cx="8866530" cy="369332"/>
            <a:chOff x="88900" y="4297918"/>
            <a:chExt cx="886653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88900" y="4297918"/>
              <a:ext cx="886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Analytic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solutions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are given by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Jacobi elliptic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functions in terms of a critical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power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766655"/>
                </p:ext>
              </p:extLst>
            </p:nvPr>
          </p:nvGraphicFramePr>
          <p:xfrm>
            <a:off x="7815546" y="4344988"/>
            <a:ext cx="97561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3" name="Equation" r:id="rId12" imgW="685800" imgH="228600" progId="Equation.3">
                    <p:embed/>
                  </p:oleObj>
                </mc:Choice>
                <mc:Fallback>
                  <p:oleObj name="Equation" r:id="rId12" imgW="6858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5546" y="4344988"/>
                          <a:ext cx="975615" cy="3222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58571"/>
              </p:ext>
            </p:extLst>
          </p:nvPr>
        </p:nvGraphicFramePr>
        <p:xfrm>
          <a:off x="1858963" y="5746750"/>
          <a:ext cx="62388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14" imgW="4216320" imgH="431640" progId="Equation.3">
                  <p:embed/>
                </p:oleObj>
              </mc:Choice>
              <mc:Fallback>
                <p:oleObj name="Equation" r:id="rId14" imgW="42163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5746750"/>
                        <a:ext cx="6238875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9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96" y="69850"/>
            <a:ext cx="633626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50" y="2679700"/>
            <a:ext cx="8065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curves: dashed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=0.4, solid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=0.95. Black curve: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=1.0.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curve: dashed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=2,  solid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=1.05. (b) Red curve: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=0.9999.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curve: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=1.0. Blue curve: 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(0)/P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=1.0001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1750" y="3714750"/>
            <a:ext cx="934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Exactly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(0)=P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asymptotic limit of a very long coupler,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the power is split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50:50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waveguides. This an unstable point and the slightest deviation upwards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oscillations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critical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power, there is essentially no power transfer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waveguide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Therefore, in going from low to high power, the signal is switched between channels.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6350" y="5257800"/>
            <a:ext cx="9213850" cy="923330"/>
            <a:chOff x="82550" y="5257800"/>
            <a:chExt cx="9283311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82550" y="5257800"/>
              <a:ext cx="92833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behavior of this device is also non-reciprocal for initially detuned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devices.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and with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power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incident in channel 1, the power-dependent increase in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initially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increases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power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transfer to channel 2 where-as if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,              inhibits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transfer of power to channel 2.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317028"/>
                </p:ext>
              </p:extLst>
            </p:nvPr>
          </p:nvGraphicFramePr>
          <p:xfrm>
            <a:off x="7659202" y="5313569"/>
            <a:ext cx="641350" cy="283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1" name="Equation" r:id="rId4" imgW="494870" imgH="215713" progId="Equation.3">
                    <p:embed/>
                  </p:oleObj>
                </mc:Choice>
                <mc:Fallback>
                  <p:oleObj name="Equation" r:id="rId4" imgW="494870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9202" y="5313569"/>
                          <a:ext cx="641350" cy="2831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429078"/>
                </p:ext>
              </p:extLst>
            </p:nvPr>
          </p:nvGraphicFramePr>
          <p:xfrm>
            <a:off x="5842575" y="5600700"/>
            <a:ext cx="771525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2" name="Equation" r:id="rId6" imgW="609480" imgH="215640" progId="Equation.3">
                    <p:embed/>
                  </p:oleObj>
                </mc:Choice>
                <mc:Fallback>
                  <p:oleObj name="Equation" r:id="rId6" imgW="60948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575" y="5600700"/>
                          <a:ext cx="771525" cy="273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338067"/>
                </p:ext>
              </p:extLst>
            </p:nvPr>
          </p:nvGraphicFramePr>
          <p:xfrm>
            <a:off x="3797682" y="5863630"/>
            <a:ext cx="675901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3" name="Equation" r:id="rId8" imgW="494870" imgH="215713" progId="Equation.3">
                    <p:embed/>
                  </p:oleObj>
                </mc:Choice>
                <mc:Fallback>
                  <p:oleObj name="Equation" r:id="rId8" imgW="494870" imgH="215713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7682" y="5863630"/>
                          <a:ext cx="675901" cy="298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04447"/>
                </p:ext>
              </p:extLst>
            </p:nvPr>
          </p:nvGraphicFramePr>
          <p:xfrm>
            <a:off x="4578828" y="5864784"/>
            <a:ext cx="736601" cy="284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4" name="Equation" r:id="rId10" imgW="558558" imgH="215806" progId="Equation.3">
                    <p:embed/>
                  </p:oleObj>
                </mc:Choice>
                <mc:Fallback>
                  <p:oleObj name="Equation" r:id="rId10" imgW="558558" imgH="215806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8828" y="5864784"/>
                          <a:ext cx="736601" cy="2845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9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6081" y="136187"/>
            <a:ext cx="526458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Self-focusing and Defocusing of Beams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95" y="729892"/>
            <a:ext cx="9031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phenomenon is associated with beams of finite cross-section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refractive index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a cumulative nonlinear phase shift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created by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Hence the beam introduces an effective lens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medium which affects the propagation of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itself, and any other beam present.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32089" y="1893701"/>
            <a:ext cx="6718014" cy="631697"/>
            <a:chOff x="874" y="2534"/>
            <a:chExt cx="4232" cy="398"/>
          </a:xfrm>
        </p:grpSpPr>
        <p:graphicFrame>
          <p:nvGraphicFramePr>
            <p:cNvPr id="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1453317"/>
                </p:ext>
              </p:extLst>
            </p:nvPr>
          </p:nvGraphicFramePr>
          <p:xfrm>
            <a:off x="2900" y="2534"/>
            <a:ext cx="86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Equation" r:id="rId3" imgW="939600" imgH="431640" progId="Equation.3">
                    <p:embed/>
                  </p:oleObj>
                </mc:Choice>
                <mc:Fallback>
                  <p:oleObj name="Equation" r:id="rId3" imgW="939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0" y="2534"/>
                          <a:ext cx="866" cy="39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786" y="2582"/>
              <a:ext cx="13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Local phase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velocity</a:t>
              </a:r>
            </a:p>
          </p:txBody>
        </p:sp>
        <p:graphicFrame>
          <p:nvGraphicFramePr>
            <p:cNvPr id="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275235"/>
                </p:ext>
              </p:extLst>
            </p:nvPr>
          </p:nvGraphicFramePr>
          <p:xfrm>
            <a:off x="874" y="2592"/>
            <a:ext cx="1562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Equation" r:id="rId5" imgW="1549080" imgH="215640" progId="Equation.3">
                    <p:embed/>
                  </p:oleObj>
                </mc:Choice>
                <mc:Fallback>
                  <p:oleObj name="Equation" r:id="rId5" imgW="1549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2592"/>
                          <a:ext cx="1562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2476" y="2631"/>
              <a:ext cx="320" cy="153"/>
            </a:xfrm>
            <a:prstGeom prst="rightArrow">
              <a:avLst>
                <a:gd name="adj1" fmla="val 50000"/>
                <a:gd name="adj2" fmla="val 493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250" y="2501900"/>
            <a:ext cx="913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larger the refractive index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slower the phase velocity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                         , high intensity region travels slower than wings 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P IconicSymbolsA"/>
              </a:rPr>
              <a:t> curvature of phase front.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59826"/>
              </p:ext>
            </p:extLst>
          </p:nvPr>
        </p:nvGraphicFramePr>
        <p:xfrm>
          <a:off x="630238" y="2825750"/>
          <a:ext cx="1533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7" imgW="1091726" imgH="241195" progId="Equation.3">
                  <p:embed/>
                </p:oleObj>
              </mc:Choice>
              <mc:Fallback>
                <p:oleObj name="Equation" r:id="rId7" imgW="109172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825750"/>
                        <a:ext cx="1533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95250" y="3091081"/>
            <a:ext cx="7497763" cy="1412875"/>
            <a:chOff x="1281113" y="5175250"/>
            <a:chExt cx="7497763" cy="1412875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1281113" y="5175250"/>
              <a:ext cx="7497763" cy="1412875"/>
              <a:chOff x="395" y="1738"/>
              <a:chExt cx="4723" cy="890"/>
            </a:xfrm>
          </p:grpSpPr>
          <p:pic>
            <p:nvPicPr>
              <p:cNvPr id="25" name="Picture 9" descr="so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71466"/>
              <a:stretch>
                <a:fillRect/>
              </a:stretch>
            </p:blipFill>
            <p:spPr bwMode="auto">
              <a:xfrm>
                <a:off x="395" y="1738"/>
                <a:ext cx="2849" cy="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757" y="2048"/>
                <a:ext cx="4361" cy="373"/>
                <a:chOff x="942" y="1124"/>
                <a:chExt cx="4361" cy="373"/>
              </a:xfrm>
            </p:grpSpPr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>
                  <a:off x="942" y="1288"/>
                  <a:ext cx="25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>
                  <a:off x="942" y="1497"/>
                  <a:ext cx="25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532" y="1124"/>
                  <a:ext cx="55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400" i="1" baseline="-25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'</a:t>
                  </a:r>
                </a:p>
              </p:txBody>
            </p:sp>
            <p:sp>
              <p:nvSpPr>
                <p:cNvPr id="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27" y="1127"/>
                  <a:ext cx="9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Self-focusing</a:t>
                  </a:r>
                </a:p>
              </p:txBody>
            </p:sp>
            <p:sp>
              <p:nvSpPr>
                <p:cNvPr id="31" name="AutoShape 15"/>
                <p:cNvSpPr>
                  <a:spLocks noChangeArrowheads="1"/>
                </p:cNvSpPr>
                <p:nvPr/>
              </p:nvSpPr>
              <p:spPr bwMode="auto">
                <a:xfrm>
                  <a:off x="3963" y="1164"/>
                  <a:ext cx="294" cy="189"/>
                </a:xfrm>
                <a:prstGeom prst="rightArrow">
                  <a:avLst>
                    <a:gd name="adj1" fmla="val 50000"/>
                    <a:gd name="adj2" fmla="val 3888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6005513" y="6115050"/>
              <a:ext cx="1212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11829" y="4515069"/>
            <a:ext cx="8285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                        , self-defocusing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occurs and beams spreads, augmenting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diffraction.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36454"/>
              </p:ext>
            </p:extLst>
          </p:nvPr>
        </p:nvGraphicFramePr>
        <p:xfrm>
          <a:off x="721015" y="4555272"/>
          <a:ext cx="1533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0" imgW="1091880" imgH="241200" progId="Equation.3">
                  <p:embed/>
                </p:oleObj>
              </mc:Choice>
              <mc:Fallback>
                <p:oleObj name="Equation" r:id="rId10" imgW="109188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15" y="4555272"/>
                        <a:ext cx="1533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450140" y="4999038"/>
            <a:ext cx="6975474" cy="1497012"/>
            <a:chOff x="451" y="2516"/>
            <a:chExt cx="5332" cy="1403"/>
          </a:xfrm>
        </p:grpSpPr>
        <p:grpSp>
          <p:nvGrpSpPr>
            <p:cNvPr id="36" name="Group 27"/>
            <p:cNvGrpSpPr>
              <a:grpSpLocks/>
            </p:cNvGrpSpPr>
            <p:nvPr/>
          </p:nvGrpSpPr>
          <p:grpSpPr bwMode="auto">
            <a:xfrm>
              <a:off x="451" y="2516"/>
              <a:ext cx="3336" cy="1403"/>
              <a:chOff x="504" y="1835"/>
              <a:chExt cx="3336" cy="1403"/>
            </a:xfrm>
          </p:grpSpPr>
          <p:pic>
            <p:nvPicPr>
              <p:cNvPr id="41" name="Picture 11" descr="so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32092" b="35066"/>
              <a:stretch>
                <a:fillRect/>
              </a:stretch>
            </p:blipFill>
            <p:spPr bwMode="auto">
              <a:xfrm>
                <a:off x="504" y="1835"/>
                <a:ext cx="3259" cy="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>
                <a:off x="912" y="2283"/>
                <a:ext cx="29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>
                <a:off x="912" y="2571"/>
                <a:ext cx="29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744" y="2832"/>
              <a:ext cx="6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3792" y="3168"/>
              <a:ext cx="8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'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24"/>
            <p:cNvSpPr>
              <a:spLocks noChangeArrowheads="1"/>
            </p:cNvSpPr>
            <p:nvPr/>
          </p:nvSpPr>
          <p:spPr bwMode="auto">
            <a:xfrm>
              <a:off x="4272" y="2976"/>
              <a:ext cx="336" cy="258"/>
            </a:xfrm>
            <a:prstGeom prst="rightArrow">
              <a:avLst>
                <a:gd name="adj1" fmla="val 50000"/>
                <a:gd name="adj2" fmla="val 325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4656" y="2976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Self-defocusing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2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9550"/>
            <a:ext cx="9125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potential application of this device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demultiplexing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routing.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strong control pulse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lower channel detunes the coupler during its passage through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device.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signal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 of the signal channel if it is coincident with the control pulse. The control pulse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orthogonally polarized, or even be at a different frequency.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42" y="1460500"/>
            <a:ext cx="3857308" cy="158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7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196850"/>
            <a:ext cx="3525324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“External Self-action” (thin sample)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00" y="596900"/>
            <a:ext cx="9033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shape of the beam is not significantly changed inside the sample and only the beam’s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augmented by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transmission. Assuming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lossless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beam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diffraction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inside the sample, i.e.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825473"/>
              </p:ext>
            </p:extLst>
          </p:nvPr>
        </p:nvGraphicFramePr>
        <p:xfrm>
          <a:off x="2209979" y="869652"/>
          <a:ext cx="3219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tion" r:id="rId4" imgW="2247840" imgH="279360" progId="Equation.3">
                  <p:embed/>
                </p:oleObj>
              </mc:Choice>
              <mc:Fallback>
                <p:oleObj name="Equation" r:id="rId4" imgW="224784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979" y="869652"/>
                        <a:ext cx="3219450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83356"/>
              </p:ext>
            </p:extLst>
          </p:nvPr>
        </p:nvGraphicFramePr>
        <p:xfrm>
          <a:off x="193675" y="1471613"/>
          <a:ext cx="81311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6" imgW="5651280" imgH="482400" progId="Equation.3">
                  <p:embed/>
                </p:oleObj>
              </mc:Choice>
              <mc:Fallback>
                <p:oleObj name="Equation" r:id="rId6" imgW="56512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471613"/>
                        <a:ext cx="8131175" cy="70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400" y="2254250"/>
            <a:ext cx="8772594" cy="646331"/>
            <a:chOff x="152400" y="2413000"/>
            <a:chExt cx="8772594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52400" y="2413000"/>
              <a:ext cx="8772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small phase distortion, the exponential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can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be expanded as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where numerical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simulations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have shown that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3.77 is a good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approximation.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321805"/>
                </p:ext>
              </p:extLst>
            </p:nvPr>
          </p:nvGraphicFramePr>
          <p:xfrm>
            <a:off x="5994300" y="2419350"/>
            <a:ext cx="99105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" name="Equation" r:id="rId8" imgW="723586" imgH="266584" progId="Equation.3">
                    <p:embed/>
                  </p:oleObj>
                </mc:Choice>
                <mc:Fallback>
                  <p:oleObj name="Equation" r:id="rId8" imgW="723586" imgH="266584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300" y="2419350"/>
                          <a:ext cx="991052" cy="361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01680"/>
              </p:ext>
            </p:extLst>
          </p:nvPr>
        </p:nvGraphicFramePr>
        <p:xfrm>
          <a:off x="2097088" y="2844800"/>
          <a:ext cx="43751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10" imgW="3200400" imgH="444240" progId="Equation.3">
                  <p:embed/>
                </p:oleObj>
              </mc:Choice>
              <mc:Fallback>
                <p:oleObj name="Equation" r:id="rId10" imgW="320040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844800"/>
                        <a:ext cx="43751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9550" y="339725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Compare to action of lens of focal length 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optics,</a:t>
            </a:r>
            <a:endParaRPr lang="en-US" dirty="0"/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50064"/>
              </p:ext>
            </p:extLst>
          </p:nvPr>
        </p:nvGraphicFramePr>
        <p:xfrm>
          <a:off x="5948363" y="3200916"/>
          <a:ext cx="25415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12" imgW="1625400" imgH="495000" progId="Equation.3">
                  <p:embed/>
                </p:oleObj>
              </mc:Choice>
              <mc:Fallback>
                <p:oleObj name="Equation" r:id="rId12" imgW="1625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3200916"/>
                        <a:ext cx="254158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8660" y="4291568"/>
            <a:ext cx="362791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“External Self-action” (thick sample)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52400" y="4660900"/>
            <a:ext cx="9036051" cy="2025650"/>
            <a:chOff x="152400" y="4660900"/>
            <a:chExt cx="9036051" cy="2025650"/>
          </a:xfrm>
        </p:grpSpPr>
        <p:sp>
          <p:nvSpPr>
            <p:cNvPr id="22" name="TextBox 21"/>
            <p:cNvSpPr txBox="1"/>
            <p:nvPr/>
          </p:nvSpPr>
          <p:spPr>
            <a:xfrm>
              <a:off x="152400" y="4660900"/>
              <a:ext cx="827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this case the beam profile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collapses for                       inside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nonlinear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medium.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610875"/>
                </p:ext>
              </p:extLst>
            </p:nvPr>
          </p:nvGraphicFramePr>
          <p:xfrm>
            <a:off x="4057649" y="4711700"/>
            <a:ext cx="1258305" cy="332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3" name="Equation" r:id="rId14" imgW="914400" imgH="241200" progId="Equation.3">
                    <p:embed/>
                  </p:oleObj>
                </mc:Choice>
                <mc:Fallback>
                  <p:oleObj name="Equation" r:id="rId14" imgW="9144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057649" y="4711700"/>
                          <a:ext cx="1258305" cy="3320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23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" y="5030232"/>
              <a:ext cx="2353310" cy="1656318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654301" y="5105400"/>
              <a:ext cx="6534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There is a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critical power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(or intensity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for collapse.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Assume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diffraction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occurs over the characteristic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distance                               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or which                           and                  ,    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233958"/>
                </p:ext>
              </p:extLst>
            </p:nvPr>
          </p:nvGraphicFramePr>
          <p:xfrm>
            <a:off x="7229906" y="5386779"/>
            <a:ext cx="1812494" cy="367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4" name="Equation" r:id="rId17" imgW="1332921" imgH="266584" progId="Equation.3">
                    <p:embed/>
                  </p:oleObj>
                </mc:Choice>
                <mc:Fallback>
                  <p:oleObj name="Equation" r:id="rId17" imgW="1332921" imgH="266584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9906" y="5386779"/>
                          <a:ext cx="1812494" cy="3677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7292561"/>
                </p:ext>
              </p:extLst>
            </p:nvPr>
          </p:nvGraphicFramePr>
          <p:xfrm>
            <a:off x="3713163" y="5640388"/>
            <a:ext cx="1382712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" name="Equation" r:id="rId19" imgW="977760" imgH="266400" progId="Equation.3">
                    <p:embed/>
                  </p:oleObj>
                </mc:Choice>
                <mc:Fallback>
                  <p:oleObj name="Equation" r:id="rId19" imgW="977760" imgH="26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713163" y="5640388"/>
                          <a:ext cx="1382712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934001"/>
                </p:ext>
              </p:extLst>
            </p:nvPr>
          </p:nvGraphicFramePr>
          <p:xfrm>
            <a:off x="5509003" y="5663010"/>
            <a:ext cx="991818" cy="353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6" name="Equation" r:id="rId21" imgW="736280" imgH="266584" progId="Equation.3">
                    <p:embed/>
                  </p:oleObj>
                </mc:Choice>
                <mc:Fallback>
                  <p:oleObj name="Equation" r:id="rId21" imgW="736280" imgH="266584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9003" y="5663010"/>
                          <a:ext cx="991818" cy="3530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536345"/>
                </p:ext>
              </p:extLst>
            </p:nvPr>
          </p:nvGraphicFramePr>
          <p:xfrm>
            <a:off x="2873868" y="5983287"/>
            <a:ext cx="28336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" name="Equation" r:id="rId23" imgW="1968480" imgH="495000" progId="Equation.3">
                    <p:embed/>
                  </p:oleObj>
                </mc:Choice>
                <mc:Fallback>
                  <p:oleObj name="Equation" r:id="rId23" imgW="1968480" imgH="4950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3868" y="5983287"/>
                          <a:ext cx="2833688" cy="7032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586194"/>
                </p:ext>
              </p:extLst>
            </p:nvPr>
          </p:nvGraphicFramePr>
          <p:xfrm>
            <a:off x="5719161" y="6047699"/>
            <a:ext cx="2821589" cy="63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8" name="Equation" r:id="rId25" imgW="2019240" imgH="457200" progId="Equation.3">
                    <p:embed/>
                  </p:oleObj>
                </mc:Choice>
                <mc:Fallback>
                  <p:oleObj name="Equation" r:id="rId25" imgW="201924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719161" y="6047699"/>
                          <a:ext cx="2821589" cy="63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539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3501" r="8256" b="4456"/>
          <a:stretch/>
        </p:blipFill>
        <p:spPr bwMode="auto">
          <a:xfrm>
            <a:off x="5873750" y="1555254"/>
            <a:ext cx="3270250" cy="2140446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562"/>
              </p:ext>
            </p:extLst>
          </p:nvPr>
        </p:nvGraphicFramePr>
        <p:xfrm>
          <a:off x="158749" y="107950"/>
          <a:ext cx="797529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4" imgW="5562360" imgH="533160" progId="Equation.3">
                  <p:embed/>
                </p:oleObj>
              </mc:Choice>
              <mc:Fallback>
                <p:oleObj name="Equation" r:id="rId4" imgW="556236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49" y="107950"/>
                        <a:ext cx="7975294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050" y="825500"/>
            <a:ext cx="898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which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distance to the “focus”.</a:t>
            </a: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power are: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4.5x10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1.6 at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vac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=1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silica,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2.5x10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1.5 at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vac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3.5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6851" y="1741964"/>
            <a:ext cx="8826499" cy="2862322"/>
            <a:chOff x="196851" y="1741964"/>
            <a:chExt cx="8826499" cy="2862322"/>
          </a:xfrm>
        </p:grpSpPr>
        <p:sp>
          <p:nvSpPr>
            <p:cNvPr id="8" name="TextBox 7"/>
            <p:cNvSpPr txBox="1"/>
            <p:nvPr/>
          </p:nvSpPr>
          <p:spPr>
            <a:xfrm>
              <a:off x="196851" y="1741964"/>
              <a:ext cx="88264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practice, catastrophic self-focusing is arrested by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other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physical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nonlinear effects such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as ionization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stimulated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scattering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multi-photon absorption,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electron plasma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formation etc. Furthermore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the scalar and paraxial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models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break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down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when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→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 the term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ignored in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paraxial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approximation must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included. The term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also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mixes all three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field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components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so that for a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polarized input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radiation rings of both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transverse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polarizations are emitted. Periodically foci occur with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distance,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higher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input intensity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the more frequent the focal spots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The picture illustrates what occurs in air.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79400" y="2823875"/>
              <a:ext cx="4305300" cy="953859"/>
              <a:chOff x="279400" y="2823875"/>
              <a:chExt cx="4305300" cy="953859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437057"/>
                  </p:ext>
                </p:extLst>
              </p:nvPr>
            </p:nvGraphicFramePr>
            <p:xfrm>
              <a:off x="3803649" y="2823875"/>
              <a:ext cx="781051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4"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03649" y="2823875"/>
                            <a:ext cx="781051" cy="342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760644"/>
                  </p:ext>
                </p:extLst>
              </p:nvPr>
            </p:nvGraphicFramePr>
            <p:xfrm>
              <a:off x="279400" y="3422134"/>
              <a:ext cx="3038764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5" name="Equation" r:id="rId8" imgW="2387600" imgH="279400" progId="Equation.3">
                      <p:embed/>
                    </p:oleObj>
                  </mc:Choice>
                  <mc:Fallback>
                    <p:oleObj name="Equation" r:id="rId8" imgW="2387600" imgH="2794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400" y="3422134"/>
                            <a:ext cx="3038764" cy="3556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/>
          <p:cNvSpPr txBox="1"/>
          <p:nvPr/>
        </p:nvSpPr>
        <p:spPr>
          <a:xfrm>
            <a:off x="146050" y="4686657"/>
            <a:ext cx="91316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preceding discussion was based on Kerr nonlinearities. The same self-focusing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phenomenon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 appropriate conditions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all third order nonlinearities.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However,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more complex and need to be tailored to the individual nonlinear mechanisms.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Non-locality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involving diffusion of the index change in space as found in liquid crystals,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photorefractive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media, thermal effects, charge carrier nonlinearities in semiconductors, etc.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counter-act self-focusing and raise the power required for self-focusing.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Self-focusing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also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“cascading”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nonlinearity.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06062"/>
            <a:ext cx="789600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“Self-phase Modulation”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Spectral Broadening in Time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2550" y="609600"/>
            <a:ext cx="8973354" cy="923330"/>
            <a:chOff x="82550" y="698500"/>
            <a:chExt cx="8973354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82550" y="698500"/>
              <a:ext cx="89733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Just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as in the space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domain, pulse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broadening occurs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and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pulse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narrowing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  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the absence of nonlinearity, pulse broadening always occurs due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to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Group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Velocity Dispersion (GVD) which is the equivalent of diffraction in the space domain.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3609"/>
                </p:ext>
              </p:extLst>
            </p:nvPr>
          </p:nvGraphicFramePr>
          <p:xfrm>
            <a:off x="5321300" y="749300"/>
            <a:ext cx="131069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" name="Equation" r:id="rId4" imgW="914400" imgH="241200" progId="Equation.3">
                    <p:embed/>
                  </p:oleObj>
                </mc:Choice>
                <mc:Fallback>
                  <p:oleObj name="Equation" r:id="rId4" imgW="914400" imgH="241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1300" y="749300"/>
                          <a:ext cx="1310690" cy="342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779601"/>
                </p:ext>
              </p:extLst>
            </p:nvPr>
          </p:nvGraphicFramePr>
          <p:xfrm>
            <a:off x="445882" y="1021965"/>
            <a:ext cx="13112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6" name="Equation" r:id="rId6" imgW="914400" imgH="241200" progId="Equation.3">
                    <p:embed/>
                  </p:oleObj>
                </mc:Choice>
                <mc:Fallback>
                  <p:oleObj name="Equation" r:id="rId6" imgW="914400" imgH="241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882" y="1021965"/>
                          <a:ext cx="13112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02686"/>
              </p:ext>
            </p:extLst>
          </p:nvPr>
        </p:nvGraphicFramePr>
        <p:xfrm>
          <a:off x="208766" y="1564680"/>
          <a:ext cx="88471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8" imgW="6298920" imgH="304560" progId="Equation.3">
                  <p:embed/>
                </p:oleObj>
              </mc:Choice>
              <mc:Fallback>
                <p:oleObj name="Equation" r:id="rId8" imgW="629892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66" y="1564680"/>
                        <a:ext cx="8847138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18093"/>
              </p:ext>
            </p:extLst>
          </p:nvPr>
        </p:nvGraphicFramePr>
        <p:xfrm>
          <a:off x="187959" y="1993900"/>
          <a:ext cx="8709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10" imgW="6717960" imgH="444240" progId="Equation.3">
                  <p:embed/>
                </p:oleObj>
              </mc:Choice>
              <mc:Fallback>
                <p:oleObj name="Equation" r:id="rId10" imgW="671796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59" y="1993900"/>
                        <a:ext cx="8709025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1791"/>
          <a:stretch/>
        </p:blipFill>
        <p:spPr bwMode="auto">
          <a:xfrm>
            <a:off x="159384" y="2667000"/>
            <a:ext cx="3250566" cy="2425700"/>
          </a:xfrm>
          <a:prstGeom prst="rect">
            <a:avLst/>
          </a:prstGeom>
          <a:noFill/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09950" y="2667000"/>
            <a:ext cx="5855193" cy="2031325"/>
            <a:chOff x="3409950" y="2667000"/>
            <a:chExt cx="5855193" cy="2031325"/>
          </a:xfrm>
        </p:grpSpPr>
        <p:sp>
          <p:nvSpPr>
            <p:cNvPr id="11" name="TextBox 10"/>
            <p:cNvSpPr txBox="1"/>
            <p:nvPr/>
          </p:nvSpPr>
          <p:spPr>
            <a:xfrm>
              <a:off x="3409950" y="2667000"/>
              <a:ext cx="585519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Note that the sign of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/>
                </a:rPr>
                <a:t></a:t>
              </a:r>
              <a:r>
                <a:rPr lang="en-US" i="1" baseline="30000" dirty="0">
                  <a:latin typeface="Times New Roman" pitchFamily="18" charset="0"/>
                  <a:cs typeface="Times New Roman" pitchFamily="18" charset="0"/>
                </a:rPr>
                <a:t>NL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changes from the leading (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&lt;0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to the trailing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edge 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&gt;0)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of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pulse.</a:t>
              </a:r>
              <a:r>
                <a:rPr lang="en-US" dirty="0"/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spectral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broadening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can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be 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quite large. For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example in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fibers,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is feasible.</a:t>
              </a:r>
              <a:r>
                <a:rPr lang="en-US" dirty="0"/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Such large spectral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broadening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easily measurable with a spectrum analyzer.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frequency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spectrum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, i.e.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491423"/>
                </p:ext>
              </p:extLst>
            </p:nvPr>
          </p:nvGraphicFramePr>
          <p:xfrm>
            <a:off x="3494881" y="3582610"/>
            <a:ext cx="1464469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" name="Equation" r:id="rId13" imgW="1143000" imgH="203040" progId="Equation.3">
                    <p:embed/>
                  </p:oleObj>
                </mc:Choice>
                <mc:Fallback>
                  <p:oleObj name="Equation" r:id="rId13" imgW="11430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494881" y="3582610"/>
                          <a:ext cx="1464469" cy="26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911704"/>
                </p:ext>
              </p:extLst>
            </p:nvPr>
          </p:nvGraphicFramePr>
          <p:xfrm>
            <a:off x="4546600" y="4051300"/>
            <a:ext cx="2418922" cy="366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" name="Equation" r:id="rId15" imgW="1764534" imgH="266584" progId="Equation.3">
                    <p:embed/>
                  </p:oleObj>
                </mc:Choice>
                <mc:Fallback>
                  <p:oleObj name="Equation" r:id="rId15" imgW="1764534" imgH="266584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600" y="4051300"/>
                          <a:ext cx="2418922" cy="366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4236"/>
              </p:ext>
            </p:extLst>
          </p:nvPr>
        </p:nvGraphicFramePr>
        <p:xfrm>
          <a:off x="3873499" y="4489450"/>
          <a:ext cx="4349751" cy="59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17" imgW="3225600" imgH="444240" progId="Equation.3">
                  <p:embed/>
                </p:oleObj>
              </mc:Choice>
              <mc:Fallback>
                <p:oleObj name="Equation" r:id="rId17" imgW="32256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73499" y="4489450"/>
                        <a:ext cx="4349751" cy="59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9384" y="5162550"/>
            <a:ext cx="8090676" cy="665381"/>
            <a:chOff x="159384" y="5238750"/>
            <a:chExt cx="8090676" cy="665381"/>
          </a:xfrm>
        </p:grpSpPr>
        <p:sp>
          <p:nvSpPr>
            <p:cNvPr id="17" name="TextBox 16"/>
            <p:cNvSpPr txBox="1"/>
            <p:nvPr/>
          </p:nvSpPr>
          <p:spPr>
            <a:xfrm>
              <a:off x="159384" y="5238750"/>
              <a:ext cx="8090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There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are points on the pulse envelope for which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frequencies are equal leading to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interference in the spectral domain. As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 result the spectrum is periodic in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074446"/>
                </p:ext>
              </p:extLst>
            </p:nvPr>
          </p:nvGraphicFramePr>
          <p:xfrm>
            <a:off x="6965949" y="5553511"/>
            <a:ext cx="691763" cy="350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" name="Equation" r:id="rId19" imgW="457200" imgH="228600" progId="Equation.3">
                    <p:embed/>
                  </p:oleObj>
                </mc:Choice>
                <mc:Fallback>
                  <p:oleObj name="Equation" r:id="rId19" imgW="4572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5949" y="5553511"/>
                          <a:ext cx="691763" cy="3506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0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745382"/>
            <a:ext cx="5448300" cy="1049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1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750" y="146048"/>
            <a:ext cx="373211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Beam Instabilities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17729"/>
            <a:ext cx="9099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Plane waves are the normal modes of linear optics, but as will be shown here they are subject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instabilities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 the appropriate conditions on intensity in nonlinear optics. The results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valid for plane waves or very wide (relative to a wavelength) beams.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Recall from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discussion on nonlinear diffraction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382016"/>
              </p:ext>
            </p:extLst>
          </p:nvPr>
        </p:nvGraphicFramePr>
        <p:xfrm>
          <a:off x="41275" y="1905716"/>
          <a:ext cx="9102725" cy="54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3" imgW="6502320" imgH="393480" progId="Equation.3">
                  <p:embed/>
                </p:oleObj>
              </mc:Choice>
              <mc:Fallback>
                <p:oleObj name="Equation" r:id="rId3" imgW="650232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905716"/>
                        <a:ext cx="9102725" cy="542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9050" y="2540000"/>
            <a:ext cx="9347431" cy="1168400"/>
            <a:chOff x="-19050" y="2540000"/>
            <a:chExt cx="9347431" cy="1168400"/>
          </a:xfrm>
        </p:grpSpPr>
        <p:grpSp>
          <p:nvGrpSpPr>
            <p:cNvPr id="11" name="Group 10"/>
            <p:cNvGrpSpPr/>
            <p:nvPr/>
          </p:nvGrpSpPr>
          <p:grpSpPr>
            <a:xfrm>
              <a:off x="-19050" y="2540000"/>
              <a:ext cx="9347431" cy="646331"/>
              <a:chOff x="-19050" y="2540000"/>
              <a:chExt cx="9347431" cy="6463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-19050" y="2540000"/>
                <a:ext cx="93474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There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always “noise” on any real beam which can be Fourier analyzed to give a noise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magnitude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at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spatial frequency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Therefore a real beam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with nonlinearity present can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be written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  <a:endParaRPr lang="en-US" dirty="0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3137146"/>
                  </p:ext>
                </p:extLst>
              </p:nvPr>
            </p:nvGraphicFramePr>
            <p:xfrm>
              <a:off x="88900" y="2868017"/>
              <a:ext cx="466658" cy="2799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11" name="Equation" r:id="rId5" imgW="342751" imgH="203112" progId="Equation.3">
                      <p:embed/>
                    </p:oleObj>
                  </mc:Choice>
                  <mc:Fallback>
                    <p:oleObj name="Equation" r:id="rId5" imgW="342751" imgH="203112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900" y="2868017"/>
                            <a:ext cx="466658" cy="27999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31324"/>
                </p:ext>
              </p:extLst>
            </p:nvPr>
          </p:nvGraphicFramePr>
          <p:xfrm>
            <a:off x="1257300" y="3186113"/>
            <a:ext cx="7006635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2" name="Equation" r:id="rId7" imgW="4000320" imgH="317160" progId="Equation.3">
                    <p:embed/>
                  </p:oleObj>
                </mc:Choice>
                <mc:Fallback>
                  <p:oleObj name="Equation" r:id="rId7" imgW="4000320" imgH="31716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7300" y="3186113"/>
                          <a:ext cx="7006635" cy="5222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50" y="3803650"/>
            <a:ext cx="9163727" cy="923330"/>
            <a:chOff x="6350" y="3803650"/>
            <a:chExt cx="9163727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6350" y="3803650"/>
              <a:ext cx="91637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real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       indicates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that the noise grows exponentially with distance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 the small signal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gain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approximation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and, since the noise is amplified, the plane wave solution is unstable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The solution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ield and                     are introduced into the nonlinear wave equation which includes diffraction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024146"/>
                </p:ext>
              </p:extLst>
            </p:nvPr>
          </p:nvGraphicFramePr>
          <p:xfrm>
            <a:off x="676188" y="3867150"/>
            <a:ext cx="44926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3" name="Equation" r:id="rId9" imgW="330120" imgH="203040" progId="Equation.3">
                    <p:embed/>
                  </p:oleObj>
                </mc:Choice>
                <mc:Fallback>
                  <p:oleObj name="Equation" r:id="rId9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188" y="3867150"/>
                          <a:ext cx="449262" cy="2809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4117"/>
                </p:ext>
              </p:extLst>
            </p:nvPr>
          </p:nvGraphicFramePr>
          <p:xfrm>
            <a:off x="914400" y="4414302"/>
            <a:ext cx="1123950" cy="312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4" name="Equation" r:id="rId11" imgW="838200" imgH="228600" progId="Equation.3">
                    <p:embed/>
                  </p:oleObj>
                </mc:Choice>
                <mc:Fallback>
                  <p:oleObj name="Equation" r:id="rId11" imgW="8382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414302"/>
                          <a:ext cx="1123950" cy="312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12457"/>
              </p:ext>
            </p:extLst>
          </p:nvPr>
        </p:nvGraphicFramePr>
        <p:xfrm>
          <a:off x="2698750" y="4726980"/>
          <a:ext cx="4418576" cy="58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Equation" r:id="rId13" imgW="3238500" imgH="431800" progId="Equation.3">
                  <p:embed/>
                </p:oleObj>
              </mc:Choice>
              <mc:Fallback>
                <p:oleObj name="Equation" r:id="rId13" imgW="32385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726980"/>
                        <a:ext cx="4418576" cy="581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7950" y="5435600"/>
            <a:ext cx="59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only for a self-focusing nonlinearity,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0818"/>
              </p:ext>
            </p:extLst>
          </p:nvPr>
        </p:nvGraphicFramePr>
        <p:xfrm>
          <a:off x="2076448" y="5804932"/>
          <a:ext cx="5594747" cy="67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15" imgW="4089400" imgH="495300" progId="Equation.3">
                  <p:embed/>
                </p:oleObj>
              </mc:Choice>
              <mc:Fallback>
                <p:oleObj name="Equation" r:id="rId15" imgW="4089400" imgH="495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48" y="5804932"/>
                        <a:ext cx="5594747" cy="67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3050" y="133350"/>
            <a:ext cx="5341527" cy="1200329"/>
            <a:chOff x="273050" y="133350"/>
            <a:chExt cx="5341527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273050" y="133350"/>
              <a:ext cx="53415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noise with spatial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is amplified once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crosses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 threshold value which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is different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for every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value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 Note that the larger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periodicity               ,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lower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threshold for instability.</a:t>
              </a:r>
              <a:endParaRPr lang="en-US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352151"/>
                </p:ext>
              </p:extLst>
            </p:nvPr>
          </p:nvGraphicFramePr>
          <p:xfrm>
            <a:off x="4495799" y="733514"/>
            <a:ext cx="938389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8" name="Equation" r:id="rId3" imgW="660113" imgH="177723" progId="Equation.3">
                    <p:embed/>
                  </p:oleObj>
                </mc:Choice>
                <mc:Fallback>
                  <p:oleObj name="Equation" r:id="rId3" imgW="660113" imgH="177723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799" y="733514"/>
                          <a:ext cx="938389" cy="241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20474"/>
              </p:ext>
            </p:extLst>
          </p:nvPr>
        </p:nvGraphicFramePr>
        <p:xfrm>
          <a:off x="1246188" y="1409878"/>
          <a:ext cx="3984193" cy="81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5" imgW="2793960" imgH="583920" progId="Equation.3">
                  <p:embed/>
                </p:oleObj>
              </mc:Choice>
              <mc:Fallback>
                <p:oleObj name="Equation" r:id="rId5" imgW="279396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409878"/>
                        <a:ext cx="3984193" cy="812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114097" y="306884"/>
            <a:ext cx="2858453" cy="2053590"/>
            <a:chOff x="6177597" y="1676400"/>
            <a:chExt cx="2858453" cy="2053590"/>
          </a:xfrm>
        </p:grpSpPr>
        <p:pic>
          <p:nvPicPr>
            <p:cNvPr id="7" name="Picture 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4" b="3987"/>
            <a:stretch/>
          </p:blipFill>
          <p:spPr bwMode="auto">
            <a:xfrm>
              <a:off x="6177597" y="1676400"/>
              <a:ext cx="2858453" cy="2053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42300" y="16764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780" y="6203950"/>
            <a:ext cx="876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Although the analysis above has been for Kerr nonlinearities, MI is a universal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phenomenon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 optics and occurs for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self-focusing nonlinearities.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448858"/>
            <a:ext cx="9254841" cy="3770212"/>
            <a:chOff x="0" y="2448858"/>
            <a:chExt cx="9254841" cy="3770212"/>
          </a:xfrm>
        </p:grpSpPr>
        <p:grpSp>
          <p:nvGrpSpPr>
            <p:cNvPr id="16" name="Group 15"/>
            <p:cNvGrpSpPr/>
            <p:nvPr/>
          </p:nvGrpSpPr>
          <p:grpSpPr>
            <a:xfrm>
              <a:off x="1211062" y="3550006"/>
              <a:ext cx="6444772" cy="2669064"/>
              <a:chOff x="1187451" y="3534887"/>
              <a:chExt cx="6444772" cy="2669064"/>
            </a:xfrm>
          </p:grpSpPr>
          <p:pic>
            <p:nvPicPr>
              <p:cNvPr id="12" name="Picture 11"/>
              <p:cNvPicPr/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31" b="3583"/>
              <a:stretch/>
            </p:blipFill>
            <p:spPr bwMode="auto">
              <a:xfrm>
                <a:off x="1187451" y="3534887"/>
                <a:ext cx="6444772" cy="2669064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178290" y="4363381"/>
                <a:ext cx="9973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Input beam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73500" y="4258885"/>
                <a:ext cx="457200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0" y="2448858"/>
              <a:ext cx="92548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analysis has been given for a plane wave. However, MI also occurs for wide beams as long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as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their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half-width is much greater than the MI period associated with their peak intensity.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experimental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example is shown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slab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AlGaAs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waveguides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                        ) which are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effectively a 1D system since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diffraction can occur only in the plane of 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waveguide.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7724713"/>
                </p:ext>
              </p:extLst>
            </p:nvPr>
          </p:nvGraphicFramePr>
          <p:xfrm>
            <a:off x="5761038" y="3043238"/>
            <a:ext cx="14160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0" name="Equation" r:id="rId9" imgW="1028520" imgH="241200" progId="Equation.3">
                    <p:embed/>
                  </p:oleObj>
                </mc:Choice>
                <mc:Fallback>
                  <p:oleObj name="Equation" r:id="rId9" imgW="102852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1038" y="3043238"/>
                          <a:ext cx="141605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81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650" y="209550"/>
            <a:ext cx="280564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Instabilities in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620" y="730250"/>
            <a:ext cx="891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temporal case is a complete analogue to the spatial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case, with GVD replacing diffraction.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619" y="1237734"/>
            <a:ext cx="276870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GVD and Pulse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Broadening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6637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frequency domain, the linear wave equation for a pulse with central frequency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69239"/>
              </p:ext>
            </p:extLst>
          </p:nvPr>
        </p:nvGraphicFramePr>
        <p:xfrm>
          <a:off x="2393949" y="2033032"/>
          <a:ext cx="4051301" cy="50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3" imgW="3187700" imgH="393700" progId="Equation.3">
                  <p:embed/>
                </p:oleObj>
              </mc:Choice>
              <mc:Fallback>
                <p:oleObj name="Equation" r:id="rId3" imgW="31877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49" y="2033032"/>
                        <a:ext cx="4051301" cy="503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519" y="2673350"/>
            <a:ext cx="5763116" cy="373281"/>
            <a:chOff x="15519" y="2800350"/>
            <a:chExt cx="5763116" cy="373281"/>
          </a:xfrm>
        </p:grpSpPr>
        <p:sp>
          <p:nvSpPr>
            <p:cNvPr id="8" name="TextBox 7"/>
            <p:cNvSpPr txBox="1"/>
            <p:nvPr/>
          </p:nvSpPr>
          <p:spPr>
            <a:xfrm>
              <a:off x="15519" y="2800350"/>
              <a:ext cx="576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Expanding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    ,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again for pulses many cycles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long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943336"/>
                </p:ext>
              </p:extLst>
            </p:nvPr>
          </p:nvGraphicFramePr>
          <p:xfrm>
            <a:off x="1111249" y="2849781"/>
            <a:ext cx="131290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1" name="Equation" r:id="rId5" imgW="939800" imgH="228600" progId="Equation.3">
                    <p:embed/>
                  </p:oleObj>
                </mc:Choice>
                <mc:Fallback>
                  <p:oleObj name="Equation" r:id="rId5" imgW="9398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249" y="2849781"/>
                          <a:ext cx="1312905" cy="3238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21337"/>
              </p:ext>
            </p:extLst>
          </p:nvPr>
        </p:nvGraphicFramePr>
        <p:xfrm>
          <a:off x="0" y="3200400"/>
          <a:ext cx="5096950" cy="57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7" imgW="4089400" imgH="457200" progId="Equation.3">
                  <p:embed/>
                </p:oleObj>
              </mc:Choice>
              <mc:Fallback>
                <p:oleObj name="Equation" r:id="rId7" imgW="40894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5096950" cy="576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15722"/>
              </p:ext>
            </p:extLst>
          </p:nvPr>
        </p:nvGraphicFramePr>
        <p:xfrm>
          <a:off x="5152366" y="2965450"/>
          <a:ext cx="3845719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9" imgW="3238500" imgH="1016000" progId="Equation.3">
                  <p:embed/>
                </p:oleObj>
              </mc:Choice>
              <mc:Fallback>
                <p:oleObj name="Equation" r:id="rId9" imgW="3238500" imgH="1016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366" y="2965450"/>
                        <a:ext cx="3845719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50037"/>
              </p:ext>
            </p:extLst>
          </p:nvPr>
        </p:nvGraphicFramePr>
        <p:xfrm>
          <a:off x="15519" y="4286766"/>
          <a:ext cx="7204431" cy="59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11" imgW="4762440" imgH="393480" progId="Equation.3">
                  <p:embed/>
                </p:oleObj>
              </mc:Choice>
              <mc:Fallback>
                <p:oleObj name="Equation" r:id="rId11" imgW="47624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9" y="4286766"/>
                        <a:ext cx="7204431" cy="596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8106633" y="3155950"/>
            <a:ext cx="547643" cy="3640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78801" y="3619500"/>
            <a:ext cx="77470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11874" y="41021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832543"/>
              </p:ext>
            </p:extLst>
          </p:nvPr>
        </p:nvGraphicFramePr>
        <p:xfrm>
          <a:off x="2508249" y="5473700"/>
          <a:ext cx="281618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13" imgW="2082600" imgH="444240" progId="Equation.3">
                  <p:embed/>
                </p:oleObj>
              </mc:Choice>
              <mc:Fallback>
                <p:oleObj name="Equation" r:id="rId13" imgW="2082600" imgH="4442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49" y="5473700"/>
                        <a:ext cx="281618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17" y="5035550"/>
            <a:ext cx="888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Fourier transform into time domain and transforming to co-ordinates travelling with pulse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81711"/>
              </p:ext>
            </p:extLst>
          </p:nvPr>
        </p:nvGraphicFramePr>
        <p:xfrm>
          <a:off x="165100" y="190499"/>
          <a:ext cx="8813800" cy="78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3" imgW="6248160" imgH="545760" progId="Equation.3">
                  <p:embed/>
                </p:oleObj>
              </mc:Choice>
              <mc:Fallback>
                <p:oleObj name="Equation" r:id="rId3" imgW="624816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90499"/>
                        <a:ext cx="8813800" cy="788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61809"/>
              </p:ext>
            </p:extLst>
          </p:nvPr>
        </p:nvGraphicFramePr>
        <p:xfrm>
          <a:off x="158750" y="1009650"/>
          <a:ext cx="803804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5" imgW="5613120" imgH="482400" progId="Equation.3">
                  <p:embed/>
                </p:oleObj>
              </mc:Choice>
              <mc:Fallback>
                <p:oleObj name="Equation" r:id="rId5" imgW="561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009650"/>
                        <a:ext cx="8038042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000" y="1847850"/>
            <a:ext cx="49311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characteristic dispersion length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roadening. Note the sign of the frequency shift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 the pulse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opposite to that for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self-phase modulation. Also, the pulse width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 on propagation for both signs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b="66221"/>
          <a:stretch/>
        </p:blipFill>
        <p:spPr bwMode="auto">
          <a:xfrm>
            <a:off x="4771505" y="2247960"/>
            <a:ext cx="4372495" cy="12214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" y="3469383"/>
            <a:ext cx="4826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Pulsed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beams can also have instabilities 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time domain. Repeating the previous space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domain analysis modified for the time domain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686840"/>
              </p:ext>
            </p:extLst>
          </p:nvPr>
        </p:nvGraphicFramePr>
        <p:xfrm>
          <a:off x="103188" y="4271963"/>
          <a:ext cx="50911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8" imgW="3581280" imgH="431640" progId="Equation.3">
                  <p:embed/>
                </p:oleObj>
              </mc:Choice>
              <mc:Fallback>
                <p:oleObj name="Equation" r:id="rId8" imgW="35812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271963"/>
                        <a:ext cx="509111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05996"/>
            <a:ext cx="3514090" cy="274004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2600" y="38798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Fused silica glass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500" y="4946648"/>
            <a:ext cx="5519460" cy="1477328"/>
            <a:chOff x="63500" y="4946648"/>
            <a:chExt cx="5519460" cy="1477328"/>
          </a:xfrm>
        </p:grpSpPr>
        <p:sp>
          <p:nvSpPr>
            <p:cNvPr id="17" name="TextBox 16"/>
            <p:cNvSpPr txBox="1"/>
            <p:nvPr/>
          </p:nvSpPr>
          <p:spPr>
            <a:xfrm>
              <a:off x="63500" y="4946648"/>
              <a:ext cx="551946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 contrast to spatial diffraction which has only one sign,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oth signs for GVD exist. For example, in fused silica the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ign changes from positive to negative at 1.3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m. MI can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o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nly occur for fused silica which has                         for 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  <a:sym typeface="Symbol"/>
                </a:rPr>
                <a:t>w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avelengths longer than 1.3m .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012272"/>
                </p:ext>
              </p:extLst>
            </p:nvPr>
          </p:nvGraphicFramePr>
          <p:xfrm>
            <a:off x="3543299" y="5816599"/>
            <a:ext cx="1354307" cy="317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" name="Equation" r:id="rId11" imgW="1028520" imgH="241200" progId="Equation.3">
                    <p:embed/>
                  </p:oleObj>
                </mc:Choice>
                <mc:Fallback>
                  <p:oleObj name="Equation" r:id="rId11" imgW="102852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43299" y="5816599"/>
                          <a:ext cx="1354307" cy="3176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4299" y="101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3340</Words>
  <Application>Microsoft Office PowerPoint</Application>
  <PresentationFormat>On-screen Show (4:3)</PresentationFormat>
  <Paragraphs>284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90</cp:revision>
  <dcterms:created xsi:type="dcterms:W3CDTF">2012-01-05T14:26:10Z</dcterms:created>
  <dcterms:modified xsi:type="dcterms:W3CDTF">2012-02-29T07:51:49Z</dcterms:modified>
</cp:coreProperties>
</file>