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15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9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6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9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2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5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0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889B-766C-434F-AB2F-7568630DBB2C}" type="datetimeFigureOut">
              <a:rPr lang="en-US" smtClean="0"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30D-9AA5-471B-8358-0AD9E612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2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2.bin"/><Relationship Id="rId3" Type="http://schemas.openxmlformats.org/officeDocument/2006/relationships/image" Target="../media/image37.jpeg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45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3.bin"/><Relationship Id="rId7" Type="http://schemas.openxmlformats.org/officeDocument/2006/relationships/image" Target="../media/image4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6.wmf"/><Relationship Id="rId9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2.jpe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8.wmf"/><Relationship Id="rId26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24" Type="http://schemas.openxmlformats.org/officeDocument/2006/relationships/oleObject" Target="../embeddings/oleObject19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21.wmf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Relationship Id="rId22" Type="http://schemas.openxmlformats.org/officeDocument/2006/relationships/oleObject" Target="../embeddings/oleObject17.bin"/><Relationship Id="rId27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4.png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7.jpe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4656" y="364625"/>
            <a:ext cx="7164966" cy="461665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Nonlinear Optics: Phenomena, Materials and Devices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942" y="1138136"/>
            <a:ext cx="809606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Honors senior undergraduate and graduate level course.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Approximately 24-26 lecture hours + 3 seminars.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Lectures 2-4:15 Saturday, Sunday, Tuesday and Wednesday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to provide 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working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knowledge of Nonlinear Optics.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understanding of Maxwell’s equations and their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quantum mechanics would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useful, The quantum concepts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will be introduced when needed.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notes and schedule available on website.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Textbook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“Nonlinear Optics: Phenomena, Materials and Devices”, authors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George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Robert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Stegeman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will be published in early 2012 by J. Wiley and Sons.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942" y="4017071"/>
            <a:ext cx="922560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	 Introduction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Linear Susceptibility - optical polarization expansions, orders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magnitude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nonlinearities, linear susceptibility, local field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Lecture 2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Second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Order Susceptibility – coupled wave theory – nonlinear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polarization and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interactions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Lecture 3  Second Harmonic Fields - coupled wave equations – wave-vector matching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solutions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  Practical Second Harmonic Generation - optimization – beams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QPM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  Tunable Frequencies – Optical parametric amplifiers and oscillators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applications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Lecture 6  Quantum Theory of Susceptibilities – 1st, 2nd and 3rd order susceptibilities</a:t>
            </a:r>
          </a:p>
        </p:txBody>
      </p:sp>
    </p:spTree>
    <p:extLst>
      <p:ext uri="{BB962C8B-B14F-4D97-AF65-F5344CB8AC3E}">
        <p14:creationId xmlns:p14="http://schemas.microsoft.com/office/powerpoint/2010/main" val="39156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32" b="11729"/>
          <a:stretch/>
        </p:blipFill>
        <p:spPr bwMode="auto">
          <a:xfrm>
            <a:off x="5406120" y="789788"/>
            <a:ext cx="3662762" cy="1811797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356903"/>
              </p:ext>
            </p:extLst>
          </p:nvPr>
        </p:nvGraphicFramePr>
        <p:xfrm>
          <a:off x="680935" y="1230670"/>
          <a:ext cx="2529191" cy="610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6" name="Equation" r:id="rId4" imgW="1676160" imgH="393480" progId="Equation.3">
                  <p:embed/>
                </p:oleObj>
              </mc:Choice>
              <mc:Fallback>
                <p:oleObj name="Equation" r:id="rId4" imgW="16761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935" y="1230670"/>
                        <a:ext cx="2529191" cy="6104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141191"/>
              </p:ext>
            </p:extLst>
          </p:nvPr>
        </p:nvGraphicFramePr>
        <p:xfrm>
          <a:off x="566134" y="2687160"/>
          <a:ext cx="8011731" cy="1106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7" name="Equation" r:id="rId6" imgW="4952880" imgH="711000" progId="Equation.3">
                  <p:embed/>
                </p:oleObj>
              </mc:Choice>
              <mc:Fallback>
                <p:oleObj name="Equation" r:id="rId6" imgW="49528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134" y="2687160"/>
                        <a:ext cx="8011731" cy="1106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042685" y="214003"/>
            <a:ext cx="5058629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Field Induced Electron Displacement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9491" y="789788"/>
            <a:ext cx="366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Simple Harmonic Oscillator Potential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66928" y="1944353"/>
            <a:ext cx="4474302" cy="666960"/>
            <a:chOff x="466928" y="2100001"/>
            <a:chExt cx="4474302" cy="666960"/>
          </a:xfrm>
        </p:grpSpPr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6552663"/>
                </p:ext>
              </p:extLst>
            </p:nvPr>
          </p:nvGraphicFramePr>
          <p:xfrm>
            <a:off x="3210129" y="2341659"/>
            <a:ext cx="1556425" cy="425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8" name="Equation" r:id="rId8" imgW="1091726" imgH="304668" progId="Equation.3">
                    <p:embed/>
                  </p:oleObj>
                </mc:Choice>
                <mc:Fallback>
                  <p:oleObj name="Equation" r:id="rId8" imgW="1091726" imgH="304668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0129" y="2341659"/>
                          <a:ext cx="1556425" cy="42530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TextBox 56"/>
            <p:cNvSpPr txBox="1"/>
            <p:nvPr/>
          </p:nvSpPr>
          <p:spPr>
            <a:xfrm>
              <a:off x="466928" y="2110902"/>
              <a:ext cx="44743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spring constant          is given in terms of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he resonance frequencies by                           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8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7851477"/>
                </p:ext>
              </p:extLst>
            </p:nvPr>
          </p:nvGraphicFramePr>
          <p:xfrm>
            <a:off x="2399623" y="2100001"/>
            <a:ext cx="465635" cy="3911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19" name="Equation" r:id="rId10" imgW="317160" imgH="266400" progId="Equation.3">
                    <p:embed/>
                  </p:oleObj>
                </mc:Choice>
                <mc:Fallback>
                  <p:oleObj name="Equation" r:id="rId10" imgW="31716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399623" y="2100001"/>
                          <a:ext cx="465635" cy="3911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0" name="TextBox 59"/>
          <p:cNvSpPr txBox="1"/>
          <p:nvPr/>
        </p:nvSpPr>
        <p:spPr>
          <a:xfrm>
            <a:off x="340468" y="3881327"/>
            <a:ext cx="875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decay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spring motion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(lifetime of excited state) means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damping of 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driven SHO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equation, with              the electron charge,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73209"/>
              </p:ext>
            </p:extLst>
          </p:nvPr>
        </p:nvGraphicFramePr>
        <p:xfrm>
          <a:off x="2036763" y="4527550"/>
          <a:ext cx="39655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0" name="Equation" r:id="rId12" imgW="2552400" imgH="279360" progId="Equation.3">
                  <p:embed/>
                </p:oleObj>
              </mc:Choice>
              <mc:Fallback>
                <p:oleObj name="Equation" r:id="rId12" imgW="25524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036763" y="4527550"/>
                        <a:ext cx="3965575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972766" y="4954458"/>
            <a:ext cx="138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Inertial force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704079" y="4954458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Spring restoring force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52417" y="495785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lectromagnetic driving force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10452"/>
              </p:ext>
            </p:extLst>
          </p:nvPr>
        </p:nvGraphicFramePr>
        <p:xfrm>
          <a:off x="915078" y="5486401"/>
          <a:ext cx="6322423" cy="731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1" name="Equation" r:id="rId14" imgW="3949560" imgH="457200" progId="Equation.3">
                  <p:embed/>
                </p:oleObj>
              </mc:Choice>
              <mc:Fallback>
                <p:oleObj name="Equation" r:id="rId14" imgW="3949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15078" y="5486401"/>
                        <a:ext cx="6322423" cy="731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120208"/>
              </p:ext>
            </p:extLst>
          </p:nvPr>
        </p:nvGraphicFramePr>
        <p:xfrm>
          <a:off x="862014" y="6209731"/>
          <a:ext cx="6865348" cy="530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2" name="Equation" r:id="rId16" imgW="4279680" imgH="330120" progId="Equation.3">
                  <p:embed/>
                </p:oleObj>
              </mc:Choice>
              <mc:Fallback>
                <p:oleObj name="Equation" r:id="rId16" imgW="42796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62014" y="6209731"/>
                        <a:ext cx="6865348" cy="530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770434" y="4883286"/>
            <a:ext cx="428017" cy="1750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700409" y="4866751"/>
            <a:ext cx="560961" cy="1750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383604" y="4883286"/>
            <a:ext cx="0" cy="2868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131421"/>
              </p:ext>
            </p:extLst>
          </p:nvPr>
        </p:nvGraphicFramePr>
        <p:xfrm>
          <a:off x="4127818" y="4159121"/>
          <a:ext cx="828067" cy="382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" name="Equation" r:id="rId18" imgW="495000" imgH="228600" progId="Equation.3">
                  <p:embed/>
                </p:oleObj>
              </mc:Choice>
              <mc:Fallback>
                <p:oleObj name="Equation" r:id="rId18" imgW="49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27818" y="4159121"/>
                        <a:ext cx="828067" cy="3821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361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3124" y="282096"/>
            <a:ext cx="2921826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Linear Susceptibility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593209"/>
              </p:ext>
            </p:extLst>
          </p:nvPr>
        </p:nvGraphicFramePr>
        <p:xfrm>
          <a:off x="1944688" y="895350"/>
          <a:ext cx="5526087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3" imgW="3708360" imgH="1460160" progId="Equation.3">
                  <p:embed/>
                </p:oleObj>
              </mc:Choice>
              <mc:Fallback>
                <p:oleObj name="Equation" r:id="rId3" imgW="370836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895350"/>
                        <a:ext cx="5526087" cy="2154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88817"/>
              </p:ext>
            </p:extLst>
          </p:nvPr>
        </p:nvGraphicFramePr>
        <p:xfrm>
          <a:off x="1661072" y="3074582"/>
          <a:ext cx="49022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5" imgW="3200400" imgH="761760" progId="Equation.3">
                  <p:embed/>
                </p:oleObj>
              </mc:Choice>
              <mc:Fallback>
                <p:oleObj name="Equation" r:id="rId5" imgW="32004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1072" y="3074582"/>
                        <a:ext cx="4902200" cy="116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70" y="5486871"/>
            <a:ext cx="7451387" cy="1371129"/>
          </a:xfrm>
          <a:prstGeom prst="rect">
            <a:avLst/>
          </a:prstGeom>
          <a:noFill/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004123"/>
              </p:ext>
            </p:extLst>
          </p:nvPr>
        </p:nvGraphicFramePr>
        <p:xfrm>
          <a:off x="1052512" y="4357687"/>
          <a:ext cx="5854125" cy="761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8" imgW="4101840" imgH="533160" progId="Equation.3">
                  <p:embed/>
                </p:oleObj>
              </mc:Choice>
              <mc:Fallback>
                <p:oleObj name="Equation" r:id="rId8" imgW="410184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2" y="4357687"/>
                        <a:ext cx="5854125" cy="7612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96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3670" y="457199"/>
            <a:ext cx="3079689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Local Field Effects (1)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61" r="53904" b="11985"/>
          <a:stretch/>
        </p:blipFill>
        <p:spPr bwMode="auto">
          <a:xfrm>
            <a:off x="1721796" y="4537572"/>
            <a:ext cx="6692630" cy="23204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4721" y="1121253"/>
            <a:ext cx="90569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Maxwell’s equations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material and the usual boundary conditions at the interface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alid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spatial averages of the fields over volume elements small on the scale of a wavelength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large on the scale of a molecule. The “averaged” quantities also include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refractive index,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Poynting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vector, and the so-called Maxwell field which has been written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as           . It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Maxwell field that satisfies the wave equation for a material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averaged refractive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index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site of a molecule the situation can be quite complex since the dipoles induced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Maxwell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electric fields on all the molecules create their own electric fields which must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“averaged” field to get the total (“local”) field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acting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molecule.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very difficult to calculate the “local” field accurately because it depends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symmetry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intermolecular interactions, etc. Standard treatments like Lorenz-Lorenz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approximately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valid even for isotropic and cubic crystal media.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00754"/>
              </p:ext>
            </p:extLst>
          </p:nvPr>
        </p:nvGraphicFramePr>
        <p:xfrm>
          <a:off x="8027351" y="1962215"/>
          <a:ext cx="607516" cy="32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4" imgW="444240" imgH="241200" progId="Equation.3">
                  <p:embed/>
                </p:oleObj>
              </mc:Choice>
              <mc:Fallback>
                <p:oleObj name="Equation" r:id="rId4" imgW="4442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27351" y="1962215"/>
                        <a:ext cx="607516" cy="329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274530"/>
              </p:ext>
            </p:extLst>
          </p:nvPr>
        </p:nvGraphicFramePr>
        <p:xfrm>
          <a:off x="5812120" y="3302098"/>
          <a:ext cx="909095" cy="395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6" imgW="583920" imgH="253800" progId="Equation.3">
                  <p:embed/>
                </p:oleObj>
              </mc:Choice>
              <mc:Fallback>
                <p:oleObj name="Equation" r:id="rId6" imgW="58392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12120" y="3302098"/>
                        <a:ext cx="909095" cy="395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9791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26" t="21968"/>
          <a:stretch/>
        </p:blipFill>
        <p:spPr bwMode="auto">
          <a:xfrm>
            <a:off x="4008152" y="3745146"/>
            <a:ext cx="2540634" cy="1468876"/>
          </a:xfrm>
          <a:prstGeom prst="rect">
            <a:avLst/>
          </a:prstGeom>
          <a:noFill/>
        </p:spPr>
      </p:pic>
      <p:pic>
        <p:nvPicPr>
          <p:cNvPr id="2" name="Picture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13" t="21968" r="28182"/>
          <a:stretch/>
        </p:blipFill>
        <p:spPr bwMode="auto">
          <a:xfrm>
            <a:off x="6543592" y="2402732"/>
            <a:ext cx="2188725" cy="134241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25302" y="145903"/>
            <a:ext cx="3079689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Local Field Effects (2)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835" y="749336"/>
            <a:ext cx="87177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Dipole moments of the molecules induced by the Maxwell field produce a Maxwell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polarization in the material. Consider a spherical cavity around the molecule of interest to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local field acting on the molecule. Assuming that the effects of the induced dipoles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inside the cavity average to zero, the polarization field outside the cavity induces charges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walls of the cavity which produce an additional electric field on the molecule in the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cavity.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856151"/>
              </p:ext>
            </p:extLst>
          </p:nvPr>
        </p:nvGraphicFramePr>
        <p:xfrm>
          <a:off x="96198" y="2445294"/>
          <a:ext cx="6258945" cy="619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5" name="Equation" r:id="rId4" imgW="4368800" imgH="431800" progId="Equation.3">
                  <p:embed/>
                </p:oleObj>
              </mc:Choice>
              <mc:Fallback>
                <p:oleObj name="Equation" r:id="rId4" imgW="43688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98" y="2445294"/>
                        <a:ext cx="6258945" cy="6195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915901"/>
              </p:ext>
            </p:extLst>
          </p:nvPr>
        </p:nvGraphicFramePr>
        <p:xfrm>
          <a:off x="-4763" y="3154363"/>
          <a:ext cx="3903663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6" name="Equation" r:id="rId6" imgW="2641320" imgH="1282680" progId="Equation.3">
                  <p:embed/>
                </p:oleObj>
              </mc:Choice>
              <mc:Fallback>
                <p:oleObj name="Equation" r:id="rId6" imgW="2641320" imgH="1282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3" y="3154363"/>
                        <a:ext cx="3903663" cy="189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254564"/>
              </p:ext>
            </p:extLst>
          </p:nvPr>
        </p:nvGraphicFramePr>
        <p:xfrm>
          <a:off x="166586" y="5015622"/>
          <a:ext cx="344963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7" name="Equation" r:id="rId8" imgW="2387520" imgH="838080" progId="Equation.3">
                  <p:embed/>
                </p:oleObj>
              </mc:Choice>
              <mc:Fallback>
                <p:oleObj name="Equation" r:id="rId8" imgW="2387520" imgH="838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86" y="5015622"/>
                        <a:ext cx="3449638" cy="1208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064331"/>
              </p:ext>
            </p:extLst>
          </p:nvPr>
        </p:nvGraphicFramePr>
        <p:xfrm>
          <a:off x="4565146" y="5758776"/>
          <a:ext cx="4387175" cy="612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10" imgW="2857500" imgH="393700" progId="Equation.3">
                  <p:embed/>
                </p:oleObj>
              </mc:Choice>
              <mc:Fallback>
                <p:oleObj name="Equation" r:id="rId10" imgW="2857500" imgH="393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146" y="5758776"/>
                        <a:ext cx="4387175" cy="612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7265150" y="3631664"/>
            <a:ext cx="1612281" cy="1582358"/>
            <a:chOff x="4392910" y="4147218"/>
            <a:chExt cx="1612281" cy="1582358"/>
          </a:xfrm>
        </p:grpSpPr>
        <p:sp>
          <p:nvSpPr>
            <p:cNvPr id="14" name="Oval 13"/>
            <p:cNvSpPr/>
            <p:nvPr/>
          </p:nvSpPr>
          <p:spPr>
            <a:xfrm>
              <a:off x="4494179" y="4309350"/>
              <a:ext cx="1332689" cy="12354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73907" y="4231529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51731" y="4289894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67531" y="418613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28899" y="438701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49188" y="415386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04131" y="452012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72477" y="414721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90681" y="473640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760973" y="4173161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657626" y="4927058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84602" y="429297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803671" y="5238743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21009" y="5255565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9919" y="5260210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53153" y="5267911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534090" y="5072892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08944" y="5144646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02961" y="5190103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17294" y="5156452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392910" y="4725323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26878" y="4488027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51837" y="4936749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-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4142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7788" y="282094"/>
            <a:ext cx="6116611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Linear Susceptibility with Local Field Effects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007876"/>
              </p:ext>
            </p:extLst>
          </p:nvPr>
        </p:nvGraphicFramePr>
        <p:xfrm>
          <a:off x="2263775" y="1206500"/>
          <a:ext cx="460533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" imgW="3593880" imgH="533160" progId="Equation.3">
                  <p:embed/>
                </p:oleObj>
              </mc:Choice>
              <mc:Fallback>
                <p:oleObj name="Equation" r:id="rId3" imgW="3593880" imgH="533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1206500"/>
                        <a:ext cx="4605338" cy="690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45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84" b="33349"/>
          <a:stretch/>
        </p:blipFill>
        <p:spPr bwMode="auto">
          <a:xfrm>
            <a:off x="1371600" y="22751"/>
            <a:ext cx="4591455" cy="6835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0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647" y="369651"/>
            <a:ext cx="863845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Lecture 7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Nonlinear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Index and Absorption – simple two &amp; three level models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frequency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dispersion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Lecture 8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Third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Order Nonlinearities Due to Electronic Transitions: Materials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molecules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glasses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semiconductors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Lecture 9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Miscellaneous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(Slower) Third Order Nonlinearities: Materials -vibrational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electrostrictive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liquid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crystal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electrostrictive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cascading effects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10 Ramifications and Applications of Nonlinear Refraction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self-focusing and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defocusing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instabilities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solitons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bistability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all-optical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switching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11  Multi-Wave Mixing - degenerate and non-degenerate four wave mixing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three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wave mixing - nonlinear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spectroscopy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Lecture 12  Stimulated Scattering - stimulated Raman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Brillouin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scattering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Lecture 13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Extreme Nonlinear Optics - Ultra-Fast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Ultra-High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14  “Overflow”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65370" y="4000458"/>
            <a:ext cx="7808548" cy="2862322"/>
            <a:chOff x="165370" y="4000458"/>
            <a:chExt cx="7808548" cy="2862322"/>
          </a:xfrm>
        </p:grpSpPr>
        <p:sp>
          <p:nvSpPr>
            <p:cNvPr id="5" name="TextBox 4"/>
            <p:cNvSpPr txBox="1"/>
            <p:nvPr/>
          </p:nvSpPr>
          <p:spPr>
            <a:xfrm>
              <a:off x="165370" y="4000458"/>
              <a:ext cx="7808548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Terminology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Fields written as</a:t>
              </a:r>
            </a:p>
            <a:p>
              <a:pPr marL="285750" indent="-285750">
                <a:buFontTx/>
                <a:buChar char="-"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Superscript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“roof” or “hat” (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example    )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emphasizes a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complex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quantity</a:t>
              </a:r>
            </a:p>
            <a:p>
              <a:pPr marL="285750" indent="-285750">
                <a:buFontTx/>
                <a:buChar char="-"/>
              </a:pP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 unit vector is written as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and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has components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where </a:t>
              </a:r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=x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z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“Einstein” notation is used for summations over repeated indices.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  For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example, </a:t>
              </a:r>
            </a:p>
            <a:p>
              <a:pPr marL="285750" indent="-285750">
                <a:buFontTx/>
                <a:buChar char="-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Quantities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with a “bar” on top, e.g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      refers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to individual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properties of isolated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  molecules in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 single molecule’s frame of reference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-    SI (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mks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 units are used throughout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7901859"/>
                </p:ext>
              </p:extLst>
            </p:nvPr>
          </p:nvGraphicFramePr>
          <p:xfrm>
            <a:off x="2159534" y="4173164"/>
            <a:ext cx="4372818" cy="583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1" name="Equation" r:id="rId3" imgW="2997200" imgH="393700" progId="Equation.3">
                    <p:embed/>
                  </p:oleObj>
                </mc:Choice>
                <mc:Fallback>
                  <p:oleObj name="Equation" r:id="rId3" imgW="2997200" imgH="3937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9534" y="4173164"/>
                          <a:ext cx="4372818" cy="5836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8892616"/>
                </p:ext>
              </p:extLst>
            </p:nvPr>
          </p:nvGraphicFramePr>
          <p:xfrm>
            <a:off x="3951524" y="4858980"/>
            <a:ext cx="211914" cy="296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2" name="Equation" r:id="rId5" imgW="126725" imgH="177415" progId="Equation.3">
                    <p:embed/>
                  </p:oleObj>
                </mc:Choice>
                <mc:Fallback>
                  <p:oleObj name="Equation" r:id="rId5" imgW="126725" imgH="177415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1524" y="4858980"/>
                          <a:ext cx="211914" cy="29668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3244808"/>
                </p:ext>
              </p:extLst>
            </p:nvPr>
          </p:nvGraphicFramePr>
          <p:xfrm>
            <a:off x="3142034" y="5115212"/>
            <a:ext cx="194554" cy="296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3" name="Equation" r:id="rId7" imgW="114102" imgH="177492" progId="Equation.3">
                    <p:embed/>
                  </p:oleObj>
                </mc:Choice>
                <mc:Fallback>
                  <p:oleObj name="Equation" r:id="rId7" imgW="114102" imgH="17749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2034" y="5115212"/>
                          <a:ext cx="194554" cy="29695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9907530"/>
                </p:ext>
              </p:extLst>
            </p:nvPr>
          </p:nvGraphicFramePr>
          <p:xfrm>
            <a:off x="5334845" y="5114748"/>
            <a:ext cx="209921" cy="336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4" name="Equation" r:id="rId9" imgW="139680" imgH="228600" progId="Equation.3">
                    <p:embed/>
                  </p:oleObj>
                </mc:Choice>
                <mc:Fallback>
                  <p:oleObj name="Equation" r:id="rId9" imgW="13968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845" y="5114748"/>
                          <a:ext cx="209921" cy="33632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9221136"/>
                </p:ext>
              </p:extLst>
            </p:nvPr>
          </p:nvGraphicFramePr>
          <p:xfrm>
            <a:off x="3764604" y="5919282"/>
            <a:ext cx="233464" cy="3793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5" name="Equation" r:id="rId11" imgW="152334" imgH="228501" progId="Equation.3">
                    <p:embed/>
                  </p:oleObj>
                </mc:Choice>
                <mc:Fallback>
                  <p:oleObj name="Equation" r:id="rId11" imgW="152334" imgH="228501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4604" y="5919282"/>
                          <a:ext cx="233464" cy="37937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9887650"/>
                </p:ext>
              </p:extLst>
            </p:nvPr>
          </p:nvGraphicFramePr>
          <p:xfrm>
            <a:off x="1849148" y="5710135"/>
            <a:ext cx="2732726" cy="32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26" name="Equation" r:id="rId13" imgW="2120900" imgH="241300" progId="Equation.3">
                    <p:embed/>
                  </p:oleObj>
                </mc:Choice>
                <mc:Fallback>
                  <p:oleObj name="Equation" r:id="rId13" imgW="2120900" imgH="2413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9148" y="5710135"/>
                          <a:ext cx="2732726" cy="3210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2165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00010" y="301557"/>
            <a:ext cx="4119269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Examples of Nonlinear Optics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11677" y="1127928"/>
            <a:ext cx="5260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Examples of behavior associated with nonlinear optics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36" y="2285369"/>
            <a:ext cx="2801577" cy="1450212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6" r="16490"/>
          <a:stretch/>
        </p:blipFill>
        <p:spPr bwMode="auto">
          <a:xfrm>
            <a:off x="3064213" y="2149653"/>
            <a:ext cx="2760026" cy="2043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238" y="2062424"/>
            <a:ext cx="3319761" cy="2130357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0"/>
          <a:stretch/>
        </p:blipFill>
        <p:spPr bwMode="auto">
          <a:xfrm>
            <a:off x="262637" y="5223753"/>
            <a:ext cx="7021737" cy="10992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142034" y="4766872"/>
            <a:ext cx="441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Soliton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generation and modulation instability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683051" y="6342594"/>
            <a:ext cx="3078374" cy="369332"/>
            <a:chOff x="3683051" y="6342594"/>
            <a:chExt cx="3078374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3683051" y="6342594"/>
              <a:ext cx="2589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Increasing input intensity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6272221" y="6430698"/>
              <a:ext cx="489204" cy="2423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93259" y="1653381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Harmonic generation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78316" y="1641511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Intensity dependent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transmission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38610" y="1673636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Nonlinear Interferometry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5684" y="282098"/>
            <a:ext cx="6700104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Classical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Expansion of the Nonlinear Polarization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250938"/>
              </p:ext>
            </p:extLst>
          </p:nvPr>
        </p:nvGraphicFramePr>
        <p:xfrm>
          <a:off x="71438" y="865188"/>
          <a:ext cx="9007475" cy="233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" name="Equation" r:id="rId3" imgW="5486400" imgH="1422360" progId="Equation.3">
                  <p:embed/>
                </p:oleObj>
              </mc:Choice>
              <mc:Fallback>
                <p:oleObj name="Equation" r:id="rId3" imgW="5486400" imgH="1422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438" y="865188"/>
                        <a:ext cx="9007475" cy="233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085636"/>
              </p:ext>
            </p:extLst>
          </p:nvPr>
        </p:nvGraphicFramePr>
        <p:xfrm>
          <a:off x="100553" y="3269603"/>
          <a:ext cx="5557837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" name="Equation" r:id="rId5" imgW="3111480" imgH="266400" progId="Equation.3">
                  <p:embed/>
                </p:oleObj>
              </mc:Choice>
              <mc:Fallback>
                <p:oleObj name="Equation" r:id="rId5" imgW="31114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553" y="3269603"/>
                        <a:ext cx="5557837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641290"/>
              </p:ext>
            </p:extLst>
          </p:nvPr>
        </p:nvGraphicFramePr>
        <p:xfrm>
          <a:off x="-19050" y="3925888"/>
          <a:ext cx="90709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" name="Equation" r:id="rId7" imgW="5765760" imgH="355320" progId="Equation.3">
                  <p:embed/>
                </p:oleObj>
              </mc:Choice>
              <mc:Fallback>
                <p:oleObj name="Equation" r:id="rId7" imgW="5765760" imgH="355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3925888"/>
                        <a:ext cx="90709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0" y="4568942"/>
            <a:ext cx="8949886" cy="947847"/>
            <a:chOff x="127334" y="4857239"/>
            <a:chExt cx="8949886" cy="947847"/>
          </a:xfrm>
        </p:grpSpPr>
        <p:sp>
          <p:nvSpPr>
            <p:cNvPr id="8" name="TextBox 7"/>
            <p:cNvSpPr txBox="1"/>
            <p:nvPr/>
          </p:nvSpPr>
          <p:spPr>
            <a:xfrm>
              <a:off x="127334" y="4881756"/>
              <a:ext cx="894988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second order polarization                 is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created at time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position    by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two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separate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interactions of the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total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EM field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with the medium at time    and position     ,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and at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time     and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position      in a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material in which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  <a:sym typeface="Symbol"/>
                </a:rPr>
                <a:t></a:t>
              </a:r>
              <a:r>
                <a:rPr lang="en-US" baseline="30000" dirty="0">
                  <a:latin typeface="Times New Roman" pitchFamily="18" charset="0"/>
                  <a:cs typeface="Times New Roman" pitchFamily="18" charset="0"/>
                </a:rPr>
                <a:t>(2)</a:t>
              </a:r>
              <a:r>
                <a:rPr lang="en-US" dirty="0">
                  <a:latin typeface="Times New Roman" pitchFamily="18" charset="0"/>
                  <a:cs typeface="Times New Roman" pitchFamily="18" charset="0"/>
                  <a:sym typeface="Symbol"/>
                </a:rPr>
                <a:t>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0. This form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includes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nonlocality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space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time.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0353984"/>
                </p:ext>
              </p:extLst>
            </p:nvPr>
          </p:nvGraphicFramePr>
          <p:xfrm>
            <a:off x="2956820" y="4857239"/>
            <a:ext cx="955996" cy="4271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0" name="Equation" r:id="rId9" imgW="596880" imgH="266400" progId="Equation.3">
                    <p:embed/>
                  </p:oleObj>
                </mc:Choice>
                <mc:Fallback>
                  <p:oleObj name="Equation" r:id="rId9" imgW="596880" imgH="2664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56820" y="4857239"/>
                          <a:ext cx="955996" cy="42714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8915064"/>
                </p:ext>
              </p:extLst>
            </p:nvPr>
          </p:nvGraphicFramePr>
          <p:xfrm>
            <a:off x="6788116" y="4926755"/>
            <a:ext cx="206071" cy="2678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1" name="Equation" r:id="rId11" imgW="126720" imgH="164880" progId="Equation.3">
                    <p:embed/>
                  </p:oleObj>
                </mc:Choice>
                <mc:Fallback>
                  <p:oleObj name="Equation" r:id="rId11" imgW="12672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788116" y="4926755"/>
                          <a:ext cx="206071" cy="2678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6635659"/>
                </p:ext>
              </p:extLst>
            </p:nvPr>
          </p:nvGraphicFramePr>
          <p:xfrm>
            <a:off x="5526900" y="5175219"/>
            <a:ext cx="222694" cy="311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2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526900" y="5175219"/>
                          <a:ext cx="222694" cy="3117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9222498"/>
                </p:ext>
              </p:extLst>
            </p:nvPr>
          </p:nvGraphicFramePr>
          <p:xfrm>
            <a:off x="6894824" y="5170221"/>
            <a:ext cx="288032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3" name="Equation" r:id="rId15" imgW="164880" imgH="164880" progId="Equation.3">
                    <p:embed/>
                  </p:oleObj>
                </mc:Choice>
                <mc:Fallback>
                  <p:oleObj name="Equation" r:id="rId15" imgW="16488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894824" y="5170221"/>
                          <a:ext cx="288032" cy="288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0370880"/>
                </p:ext>
              </p:extLst>
            </p:nvPr>
          </p:nvGraphicFramePr>
          <p:xfrm>
            <a:off x="8302908" y="5205219"/>
            <a:ext cx="256660" cy="276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4" name="Equation" r:id="rId17" imgW="164880" imgH="177480" progId="Equation.3">
                    <p:embed/>
                  </p:oleObj>
                </mc:Choice>
                <mc:Fallback>
                  <p:oleObj name="Equation" r:id="rId17" imgW="164880" imgH="177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302908" y="5205219"/>
                          <a:ext cx="256660" cy="2764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7719521"/>
                </p:ext>
              </p:extLst>
            </p:nvPr>
          </p:nvGraphicFramePr>
          <p:xfrm>
            <a:off x="1031737" y="5452736"/>
            <a:ext cx="321281" cy="278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5" name="Equation" r:id="rId19" imgW="190440" imgH="164880" progId="Equation.3">
                    <p:embed/>
                  </p:oleObj>
                </mc:Choice>
                <mc:Fallback>
                  <p:oleObj name="Equation" r:id="rId19" imgW="19044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031737" y="5452736"/>
                          <a:ext cx="321281" cy="2784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8" name="Straight Arrow Connector 17"/>
          <p:cNvCxnSpPr/>
          <p:nvPr/>
        </p:nvCxnSpPr>
        <p:spPr>
          <a:xfrm flipV="1">
            <a:off x="2101174" y="5817140"/>
            <a:ext cx="1848256" cy="4474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598237"/>
              </p:ext>
            </p:extLst>
          </p:nvPr>
        </p:nvGraphicFramePr>
        <p:xfrm>
          <a:off x="3496024" y="5389993"/>
          <a:ext cx="955996" cy="427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6" name="Equation" r:id="rId21" imgW="596880" imgH="266400" progId="Equation.3">
                  <p:embed/>
                </p:oleObj>
              </mc:Choice>
              <mc:Fallback>
                <p:oleObj name="Equation" r:id="rId21" imgW="5968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96024" y="5389993"/>
                        <a:ext cx="955996" cy="427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2101174" y="6040875"/>
            <a:ext cx="2619984" cy="2237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01174" y="6264613"/>
            <a:ext cx="1083014" cy="4085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018877"/>
              </p:ext>
            </p:extLst>
          </p:nvPr>
        </p:nvGraphicFramePr>
        <p:xfrm>
          <a:off x="2978117" y="5753529"/>
          <a:ext cx="206071" cy="267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" name="Equation" r:id="rId22" imgW="126720" imgH="164880" progId="Equation.3">
                  <p:embed/>
                </p:oleObj>
              </mc:Choice>
              <mc:Fallback>
                <p:oleObj name="Equation" r:id="rId22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78117" y="5753529"/>
                        <a:ext cx="206071" cy="267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213248"/>
              </p:ext>
            </p:extLst>
          </p:nvPr>
        </p:nvGraphicFramePr>
        <p:xfrm>
          <a:off x="2270051" y="6420255"/>
          <a:ext cx="28803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" name="Equation" r:id="rId23" imgW="164880" imgH="164880" progId="Equation.3">
                  <p:embed/>
                </p:oleObj>
              </mc:Choice>
              <mc:Fallback>
                <p:oleObj name="Equation" r:id="rId23" imgW="1648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70051" y="6420255"/>
                        <a:ext cx="288032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208924"/>
              </p:ext>
            </p:extLst>
          </p:nvPr>
        </p:nvGraphicFramePr>
        <p:xfrm>
          <a:off x="3411166" y="6125391"/>
          <a:ext cx="321281" cy="27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" name="Equation" r:id="rId24" imgW="190440" imgH="164880" progId="Equation.3">
                  <p:embed/>
                </p:oleObj>
              </mc:Choice>
              <mc:Fallback>
                <p:oleObj name="Equation" r:id="rId24" imgW="1904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411166" y="6125391"/>
                        <a:ext cx="321281" cy="278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879866"/>
              </p:ext>
            </p:extLst>
          </p:nvPr>
        </p:nvGraphicFramePr>
        <p:xfrm>
          <a:off x="3291144" y="6468895"/>
          <a:ext cx="887916" cy="366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" name="Equation" r:id="rId25" imgW="583920" imgH="241200" progId="Equation.3">
                  <p:embed/>
                </p:oleObj>
              </mc:Choice>
              <mc:Fallback>
                <p:oleObj name="Equation" r:id="rId25" imgW="5839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291144" y="6468895"/>
                        <a:ext cx="887916" cy="366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733957"/>
              </p:ext>
            </p:extLst>
          </p:nvPr>
        </p:nvGraphicFramePr>
        <p:xfrm>
          <a:off x="4666528" y="5758772"/>
          <a:ext cx="950878" cy="335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" name="Equation" r:id="rId27" imgW="647640" imgH="228600" progId="Equation.3">
                  <p:embed/>
                </p:oleObj>
              </mc:Choice>
              <mc:Fallback>
                <p:oleObj name="Equation" r:id="rId27" imgW="647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666528" y="5758772"/>
                        <a:ext cx="950878" cy="3356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0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1206" y="156438"/>
            <a:ext cx="7791855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Frequency Spectrum Due to Non-Instantaneous Response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39300" y="924287"/>
            <a:ext cx="6958956" cy="369332"/>
            <a:chOff x="797668" y="1108953"/>
            <a:chExt cx="6958956" cy="369332"/>
          </a:xfrm>
        </p:grpSpPr>
        <p:sp>
          <p:nvSpPr>
            <p:cNvPr id="3" name="TextBox 2"/>
            <p:cNvSpPr txBox="1"/>
            <p:nvPr/>
          </p:nvSpPr>
          <p:spPr>
            <a:xfrm>
              <a:off x="797668" y="1108953"/>
              <a:ext cx="69589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e.g. 2 level system, excited state with lifetime    ; excited with pulse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t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&lt;&lt;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022887"/>
                </p:ext>
              </p:extLst>
            </p:nvPr>
          </p:nvGraphicFramePr>
          <p:xfrm>
            <a:off x="5087982" y="1167227"/>
            <a:ext cx="209416" cy="272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4" name="Equation" r:id="rId3" imgW="126720" imgH="164880" progId="Equation.3">
                    <p:embed/>
                  </p:oleObj>
                </mc:Choice>
                <mc:Fallback>
                  <p:oleObj name="Equation" r:id="rId3" imgW="126720" imgH="1648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087982" y="1167227"/>
                          <a:ext cx="209416" cy="272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81" y="1412029"/>
            <a:ext cx="8735438" cy="157436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986874"/>
              </p:ext>
            </p:extLst>
          </p:nvPr>
        </p:nvGraphicFramePr>
        <p:xfrm>
          <a:off x="7556936" y="972833"/>
          <a:ext cx="209416" cy="27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6" imgW="126720" imgH="164880" progId="Equation.3">
                  <p:embed/>
                </p:oleObj>
              </mc:Choice>
              <mc:Fallback>
                <p:oleObj name="Equation" r:id="rId6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556936" y="972833"/>
                        <a:ext cx="209416" cy="272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03523" y="2898839"/>
            <a:ext cx="224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passage of pulse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206" y="2918295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Before incidence of pulse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4" y="3764592"/>
            <a:ext cx="8182257" cy="309340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859931" y="3434009"/>
            <a:ext cx="4200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Evolution of frequency spectrum with time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3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485" y="243351"/>
            <a:ext cx="7609776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Polarization Expansion: Nonlinearity Localized in Space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028711"/>
              </p:ext>
            </p:extLst>
          </p:nvPr>
        </p:nvGraphicFramePr>
        <p:xfrm>
          <a:off x="106363" y="1046163"/>
          <a:ext cx="893603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3" imgW="5803560" imgH="419040" progId="Equation.3">
                  <p:embed/>
                </p:oleObj>
              </mc:Choice>
              <mc:Fallback>
                <p:oleObj name="Equation" r:id="rId3" imgW="58035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363" y="1046163"/>
                        <a:ext cx="8936037" cy="64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02620"/>
              </p:ext>
            </p:extLst>
          </p:nvPr>
        </p:nvGraphicFramePr>
        <p:xfrm>
          <a:off x="84308" y="2315116"/>
          <a:ext cx="88392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5" imgW="5879880" imgH="1358640" progId="Equation.3">
                  <p:embed/>
                </p:oleObj>
              </mc:Choice>
              <mc:Fallback>
                <p:oleObj name="Equation" r:id="rId5" imgW="5879880" imgH="1358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308" y="2315116"/>
                        <a:ext cx="8839200" cy="2043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4503908" y="1614792"/>
            <a:ext cx="846305" cy="2092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28025" y="1848574"/>
            <a:ext cx="5085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Summation over all of the input frequencies present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806807"/>
              </p:ext>
            </p:extLst>
          </p:nvPr>
        </p:nvGraphicFramePr>
        <p:xfrm>
          <a:off x="4075888" y="4329754"/>
          <a:ext cx="2108685" cy="417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7" imgW="1218960" imgH="241200" progId="Equation.3">
                  <p:embed/>
                </p:oleObj>
              </mc:Choice>
              <mc:Fallback>
                <p:oleObj name="Equation" r:id="rId7" imgW="1218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75888" y="4329754"/>
                        <a:ext cx="2108685" cy="417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877851"/>
              </p:ext>
            </p:extLst>
          </p:nvPr>
        </p:nvGraphicFramePr>
        <p:xfrm>
          <a:off x="67117" y="4793162"/>
          <a:ext cx="8982076" cy="144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9" imgW="5537160" imgH="888840" progId="Equation.3">
                  <p:embed/>
                </p:oleObj>
              </mc:Choice>
              <mc:Fallback>
                <p:oleObj name="Equation" r:id="rId9" imgW="553716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117" y="4793162"/>
                        <a:ext cx="8982076" cy="1443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3736" y="6303682"/>
            <a:ext cx="550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 that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possible combinations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are needed!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3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9072" y="179556"/>
            <a:ext cx="5504264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Magnitudes of Nonlinear Susceptibilities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8485" y="1011677"/>
            <a:ext cx="75841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on the number of electrons in an atom (or molecule), distribution of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energy levels etc.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 hydrogen atom with one electron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give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minimum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analytical solutions known for energy, levels 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6460" y="2699585"/>
            <a:ext cx="78662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atomic Coulomb field binding the electron to the proton in its lowest orbit is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668992"/>
              </p:ext>
            </p:extLst>
          </p:nvPr>
        </p:nvGraphicFramePr>
        <p:xfrm>
          <a:off x="2858378" y="3168571"/>
          <a:ext cx="2696115" cy="66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3" imgW="1815840" imgH="444240" progId="Equation.3">
                  <p:embed/>
                </p:oleObj>
              </mc:Choice>
              <mc:Fallback>
                <p:oleObj name="Equation" r:id="rId3" imgW="181584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8378" y="3168571"/>
                        <a:ext cx="2696115" cy="6699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946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013" y="4066162"/>
            <a:ext cx="806971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Assume that the perturbation expansion for the nonlinear polarization is valid up to </a:t>
            </a: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0.1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atomic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486204"/>
              </p:ext>
            </p:extLst>
          </p:nvPr>
        </p:nvGraphicFramePr>
        <p:xfrm>
          <a:off x="2017948" y="4743270"/>
          <a:ext cx="4947055" cy="709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5" imgW="3454200" imgH="495000" progId="Equation.3">
                  <p:embed/>
                </p:oleObj>
              </mc:Choice>
              <mc:Fallback>
                <p:oleObj name="Equation" r:id="rId5" imgW="345420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7948" y="4743270"/>
                        <a:ext cx="4947055" cy="709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605832"/>
              </p:ext>
            </p:extLst>
          </p:nvPr>
        </p:nvGraphicFramePr>
        <p:xfrm>
          <a:off x="1931988" y="5500688"/>
          <a:ext cx="566896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7" imgW="3886200" imgH="482400" progId="Equation.3">
                  <p:embed/>
                </p:oleObj>
              </mc:Choice>
              <mc:Fallback>
                <p:oleObj name="Equation" r:id="rId7" imgW="38862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31988" y="5500688"/>
                        <a:ext cx="5668962" cy="706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2125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0835" y="223895"/>
            <a:ext cx="5069016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Simple Model: Electron on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Spring (1)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1181" y="749184"/>
            <a:ext cx="470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ways to calculate the nonlinear susceptibilities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827" y="1303499"/>
            <a:ext cx="41926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 as 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anharmonic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oscillator –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esonance frequencies are given by energy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difference between ground and excited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tates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simple but approximate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9461" y="1309982"/>
            <a:ext cx="39345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Quantum mechanics – electric dipole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transitions between atomic (molecular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energy levels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exact but complicated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>
            <a:stCxn id="5" idx="2"/>
          </p:cNvCxnSpPr>
          <p:nvPr/>
        </p:nvCxnSpPr>
        <p:spPr>
          <a:xfrm flipH="1">
            <a:off x="1994170" y="1118516"/>
            <a:ext cx="2597398" cy="279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91568" y="1121761"/>
            <a:ext cx="2597398" cy="279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88" y="4556524"/>
            <a:ext cx="7130374" cy="2052537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382098" y="2733457"/>
            <a:ext cx="8868775" cy="1569661"/>
            <a:chOff x="382098" y="2733457"/>
            <a:chExt cx="8868775" cy="1569661"/>
          </a:xfrm>
        </p:grpSpPr>
        <p:sp>
          <p:nvSpPr>
            <p:cNvPr id="12" name="TextBox 11"/>
            <p:cNvSpPr txBox="1"/>
            <p:nvPr/>
          </p:nvSpPr>
          <p:spPr>
            <a:xfrm>
              <a:off x="394105" y="2733457"/>
              <a:ext cx="2749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>
                  <a:latin typeface="Times New Roman" pitchFamily="18" charset="0"/>
                  <a:cs typeface="Times New Roman" pitchFamily="18" charset="0"/>
                </a:rPr>
                <a:t>Electron on a </a:t>
              </a:r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Spring Model</a:t>
              </a:r>
              <a:endParaRPr lang="en-US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2098" y="3102789"/>
              <a:ext cx="886877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For 3D, need 3 springs with the spring displacements                           . The electron motion</a:t>
              </a:r>
            </a:p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s that of a simple harmonic oscillator along these directions.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The directions      are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chosen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parallel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to the axes which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diagonalize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the molecular </a:t>
              </a: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polarizability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tensor         and hence      . 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This does not imply that the higher order susceptibilities are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diagonalized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along these axes! 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8032608"/>
                </p:ext>
              </p:extLst>
            </p:nvPr>
          </p:nvGraphicFramePr>
          <p:xfrm>
            <a:off x="5405662" y="3159781"/>
            <a:ext cx="1536293" cy="333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7" name="Equation" r:id="rId4" imgW="1054080" imgH="228600" progId="Equation.3">
                    <p:embed/>
                  </p:oleObj>
                </mc:Choice>
                <mc:Fallback>
                  <p:oleObj name="Equation" r:id="rId4" imgW="10540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405662" y="3159781"/>
                          <a:ext cx="1536293" cy="33317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8874807"/>
                </p:ext>
              </p:extLst>
            </p:nvPr>
          </p:nvGraphicFramePr>
          <p:xfrm>
            <a:off x="7456432" y="3363737"/>
            <a:ext cx="289924" cy="401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8" name="Equation" r:id="rId6" imgW="164880" imgH="228600" progId="Equation.3">
                    <p:embed/>
                  </p:oleObj>
                </mc:Choice>
                <mc:Fallback>
                  <p:oleObj name="Equation" r:id="rId6" imgW="1648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456432" y="3363737"/>
                          <a:ext cx="289924" cy="4014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0651252"/>
                </p:ext>
              </p:extLst>
            </p:nvPr>
          </p:nvGraphicFramePr>
          <p:xfrm>
            <a:off x="8543797" y="3578679"/>
            <a:ext cx="475839" cy="497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9" name="Equation" r:id="rId8" imgW="279360" imgH="291960" progId="Equation.3">
                    <p:embed/>
                  </p:oleObj>
                </mc:Choice>
                <mc:Fallback>
                  <p:oleObj name="Equation" r:id="rId8" imgW="279360" imgH="2919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543797" y="3578679"/>
                          <a:ext cx="475839" cy="49746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0865767"/>
                </p:ext>
              </p:extLst>
            </p:nvPr>
          </p:nvGraphicFramePr>
          <p:xfrm>
            <a:off x="7231322" y="3665423"/>
            <a:ext cx="356833" cy="398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0" name="Equation" r:id="rId10" imgW="215640" imgH="241200" progId="Equation.3">
                    <p:embed/>
                  </p:oleObj>
                </mc:Choice>
                <mc:Fallback>
                  <p:oleObj name="Equation" r:id="rId10" imgW="2156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7231322" y="3665423"/>
                          <a:ext cx="356833" cy="3988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4645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1024</Words>
  <Application>Microsoft Office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Optics &amp; Photonics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College of Optics &amp; Photonics</dc:creator>
  <cp:lastModifiedBy>Dr. George Stegeman</cp:lastModifiedBy>
  <cp:revision>59</cp:revision>
  <dcterms:created xsi:type="dcterms:W3CDTF">2011-12-20T14:16:12Z</dcterms:created>
  <dcterms:modified xsi:type="dcterms:W3CDTF">2012-02-18T08:25:05Z</dcterms:modified>
</cp:coreProperties>
</file>