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58" r:id="rId3"/>
    <p:sldId id="259" r:id="rId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FE11EB6-5215-4F5D-88DD-55D6C7945A19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8A04D30-6D43-439E-8952-2582F403D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78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2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4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6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4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5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21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1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0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2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7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227AF-80A5-497C-8067-3CA8E73DAF58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B8FED-F04E-47ED-A814-3D50FC80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6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I: F.T. Integration Property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391881" y="1455705"/>
                <a:ext cx="5655129" cy="5732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en-US" sz="1800" b="0" i="1" smtClean="0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sz="1800" b="0" i="1" smtClean="0">
                        <a:solidFill>
                          <a:srgbClr val="00B050"/>
                        </a:solidFill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en-US" sz="1800" b="0" i="1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endParaRPr lang="en-US" sz="1800" dirty="0" smtClean="0"/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𝜔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𝑗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𝜔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𝑏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</m:den>
                    </m:f>
                    <m:sSup>
                      <m:sSup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𝜔</m:t>
                        </m:r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𝑎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𝑏𝐴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</m:den>
                    </m:f>
                    <m:sSup>
                      <m:sSupPr>
                        <m:ctrlP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𝜔</m:t>
                        </m:r>
                        <m:r>
                          <a:rPr lang="en-US" sz="1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sup>
                    </m:sSup>
                  </m:oMath>
                </a14:m>
                <a:endParaRPr lang="en-US" sz="1800" dirty="0" smtClean="0"/>
              </a:p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𝑌</m:t>
                    </m:r>
                    <m:r>
                      <a:rPr lang="en-US" sz="1800" i="1" dirty="0" smtClean="0">
                        <a:latin typeface="Cambria Math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</a:rPr>
                      <m:t>𝜔</m:t>
                    </m:r>
                    <m:r>
                      <a:rPr lang="en-US" sz="1800" i="1" dirty="0" smtClean="0">
                        <a:latin typeface="Cambria Math"/>
                      </a:rPr>
                      <m:t>) =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𝑗</m:t>
                        </m:r>
                        <m:r>
                          <a:rPr lang="en-US" sz="1800" i="1" dirty="0" smtClean="0">
                            <a:latin typeface="Cambria Math"/>
                          </a:rPr>
                          <m:t>𝜔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𝐴𝑏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1800" b="0" i="0" dirty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dirty="0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1800" b="0" i="1" dirty="0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𝜔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/>
                          </a:rPr>
                          <m:t>𝑗</m:t>
                        </m:r>
                        <m:r>
                          <a:rPr lang="en-US" sz="1800" i="1" dirty="0" smtClean="0">
                            <a:latin typeface="Cambria Math"/>
                          </a:rPr>
                          <m:t>𝜔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𝐴𝑏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1800" b="0" i="0" dirty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dirty="0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1800" b="0" i="1" dirty="0" smtClean="0">
                                    <a:latin typeface="Cambria Math"/>
                                  </a:rPr>
                                  <m:t>𝜔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𝜔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sz="16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 dirty="0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/>
                          </a:rPr>
                          <m:t>𝑌</m:t>
                        </m:r>
                        <m:d>
                          <m:dPr>
                            <m:ctrlPr>
                              <a:rPr lang="en-US" sz="160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num>
                      <m:den>
                        <m:r>
                          <a:rPr lang="en-US" sz="1600" i="1" dirty="0" smtClean="0">
                            <a:latin typeface="Cambria Math"/>
                          </a:rPr>
                          <m:t>𝑗</m:t>
                        </m:r>
                        <m:r>
                          <a:rPr lang="en-US" sz="1600" i="1" dirty="0" smtClean="0">
                            <a:latin typeface="Cambria Math"/>
                          </a:rPr>
                          <m:t>𝜔</m:t>
                        </m:r>
                      </m:den>
                    </m:f>
                    <m:r>
                      <a:rPr lang="en-US" sz="1600" b="0" i="1" dirty="0" smtClean="0">
                        <a:latin typeface="Cambria Math"/>
                      </a:rPr>
                      <m:t>+</m:t>
                    </m:r>
                    <m:r>
                      <a:rPr lang="en-US" sz="1600" i="1" dirty="0" smtClean="0">
                        <a:latin typeface="Cambria Math"/>
                      </a:rPr>
                      <m:t>𝜋</m:t>
                    </m:r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en-US" sz="1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1600" i="1" dirty="0" smtClean="0">
                        <a:latin typeface="Cambria Math"/>
                      </a:rPr>
                      <m:t>𝛿</m:t>
                    </m:r>
                    <m:r>
                      <a:rPr lang="en-US" sz="1600" i="1" dirty="0" smtClean="0">
                        <a:latin typeface="Cambria Math"/>
                      </a:rPr>
                      <m:t>(</m:t>
                    </m:r>
                    <m:r>
                      <a:rPr lang="en-US" sz="1600" i="1" dirty="0" smtClean="0">
                        <a:latin typeface="Cambria Math"/>
                      </a:rPr>
                      <m:t>𝜔</m:t>
                    </m:r>
                    <m:r>
                      <a:rPr lang="en-US" sz="16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=</a:t>
                </a:r>
                <a:r>
                  <a:rPr lang="en-US" sz="16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𝐴𝑏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6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latin typeface="Cambria Math"/>
                          </a:rPr>
                          <m:t>𝑠𝑖𝑛𝑐</m:t>
                        </m:r>
                        <m:d>
                          <m:dPr>
                            <m:ctrlPr>
                              <a:rPr lang="en-US" sz="16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6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r>
                          <a:rPr lang="en-US" sz="1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𝑠𝑖𝑛𝑐</m:t>
                        </m:r>
                        <m:d>
                          <m:dPr>
                            <m:ctrlPr>
                              <a:rPr lang="en-US" sz="16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dirty="0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16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e>
                    </m:d>
                  </m:oMath>
                </a14:m>
                <a:endParaRPr lang="en-US" sz="14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/>
                      </a:rPr>
                      <m:t>𝑊</m:t>
                    </m:r>
                    <m:d>
                      <m:d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 dirty="0" smtClean="0">
                            <a:latin typeface="Cambria Math"/>
                          </a:rPr>
                          <m:t>𝜔</m:t>
                        </m:r>
                      </m:e>
                    </m:d>
                    <m:r>
                      <a:rPr lang="en-US" sz="18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𝑋</m:t>
                        </m:r>
                        <m:d>
                          <m:dPr>
                            <m:ctrlPr>
                              <a:rPr lang="en-US" sz="180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num>
                      <m:den>
                        <m:r>
                          <a:rPr lang="en-US" sz="1800" i="1" dirty="0" smtClean="0">
                            <a:latin typeface="Cambria Math"/>
                          </a:rPr>
                          <m:t>𝑗</m:t>
                        </m:r>
                        <m:r>
                          <a:rPr lang="en-US" sz="1800" i="1" dirty="0" smtClean="0">
                            <a:latin typeface="Cambria Math"/>
                          </a:rPr>
                          <m:t>𝜔</m:t>
                        </m:r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+</m:t>
                    </m:r>
                    <m:r>
                      <a:rPr lang="en-US" sz="1800" i="1" dirty="0" smtClean="0">
                        <a:latin typeface="Cambria Math"/>
                      </a:rPr>
                      <m:t>𝜋</m:t>
                    </m:r>
                    <m:r>
                      <a:rPr lang="en-US" sz="1800" i="1" dirty="0" smtClean="0">
                        <a:latin typeface="Cambria Math"/>
                      </a:rPr>
                      <m:t> </m:t>
                    </m:r>
                    <m:r>
                      <a:rPr lang="en-US" sz="18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sz="18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1800" i="1" dirty="0" smtClean="0">
                        <a:latin typeface="Cambria Math"/>
                      </a:rPr>
                      <m:t>𝛿</m:t>
                    </m:r>
                    <m:r>
                      <a:rPr lang="en-US" sz="1800" i="1" dirty="0" smtClean="0">
                        <a:latin typeface="Cambria Math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</a:rPr>
                      <m:t>𝜔</m:t>
                    </m:r>
                    <m:r>
                      <a:rPr lang="en-US" sz="18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 smtClean="0"/>
              </a:p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𝑊</m:t>
                    </m:r>
                    <m:r>
                      <a:rPr lang="en-US" sz="1800" i="1" dirty="0" smtClean="0">
                        <a:latin typeface="Cambria Math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</a:rPr>
                      <m:t>𝜔</m:t>
                    </m:r>
                    <m:r>
                      <a:rPr lang="en-US" sz="1800" i="1" dirty="0" smtClean="0">
                        <a:latin typeface="Cambria Math"/>
                      </a:rPr>
                      <m:t>)=</m:t>
                    </m:r>
                  </m:oMath>
                </a14:m>
                <a:r>
                  <a:rPr lang="en-US" sz="1800" b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𝐴𝑏</m:t>
                        </m:r>
                      </m:num>
                      <m:den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𝜔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𝑏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𝑎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)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𝑠𝑖𝑛𝑐</m:t>
                        </m:r>
                        <m:d>
                          <m:d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  <m:r>
                          <a:rPr lang="en-US" sz="1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𝑠𝑖𝑛𝑐</m:t>
                        </m:r>
                        <m:d>
                          <m:d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1800" b="0" i="1" dirty="0" smtClean="0">
                                <a:latin typeface="Cambria Math"/>
                              </a:rPr>
                              <m:t>𝜔</m:t>
                            </m:r>
                          </m:e>
                        </m:d>
                      </m:e>
                    </m:d>
                  </m:oMath>
                </a14:m>
                <a:endParaRPr lang="en-US" sz="1800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𝑊</m:t>
                    </m:r>
                    <m:r>
                      <a:rPr lang="en-US" sz="1800" i="1" dirty="0" smtClean="0">
                        <a:latin typeface="Cambria Math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</a:rPr>
                      <m:t>𝜔</m:t>
                    </m:r>
                    <m:r>
                      <a:rPr lang="en-US" sz="1800" i="1" dirty="0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sz="1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𝐴𝑏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/>
                          </a:rPr>
                          <m:t>𝜔</m:t>
                        </m:r>
                        <m:d>
                          <m:dPr>
                            <m:ctrlPr>
                              <a:rPr lang="en-US" sz="1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8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 dirty="0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</m:den>
                    </m:f>
                    <m:r>
                      <a:rPr lang="en-US" sz="1800" b="0" i="1" dirty="0" smtClean="0">
                        <a:latin typeface="Cambria Math"/>
                      </a:rPr>
                      <m:t> [</m:t>
                    </m:r>
                    <m:r>
                      <a:rPr lang="en-US" sz="1800" b="0" i="1" dirty="0" smtClean="0">
                        <a:latin typeface="Cambria Math"/>
                      </a:rPr>
                      <m:t>𝑠𝑖𝑛𝑐</m:t>
                    </m:r>
                    <m:r>
                      <a:rPr lang="en-US" sz="1800" b="0" i="1" dirty="0" smtClean="0">
                        <a:latin typeface="Cambria Math"/>
                      </a:rPr>
                      <m:t>(</m:t>
                    </m:r>
                    <m:r>
                      <a:rPr lang="en-US" sz="1800" b="0" i="1" dirty="0" smtClean="0">
                        <a:latin typeface="Cambria Math"/>
                      </a:rPr>
                      <m:t>𝑏</m:t>
                    </m:r>
                    <m:r>
                      <a:rPr lang="en-US" sz="1800" b="0" i="1" dirty="0" smtClean="0">
                        <a:latin typeface="Cambria Math"/>
                      </a:rPr>
                      <m:t>𝜔</m:t>
                    </m:r>
                    <m:r>
                      <a:rPr lang="en-US" sz="1800" b="0" i="1" dirty="0" smtClean="0">
                        <a:latin typeface="Cambria Math"/>
                      </a:rPr>
                      <m:t>)−</m:t>
                    </m:r>
                    <m:r>
                      <a:rPr lang="en-US" sz="1800" b="0" i="1" dirty="0" smtClean="0">
                        <a:latin typeface="Cambria Math"/>
                      </a:rPr>
                      <m:t>𝑠𝑖𝑛𝑐</m:t>
                    </m:r>
                    <m:r>
                      <a:rPr lang="en-US" sz="1800" b="0" i="1" dirty="0" smtClean="0">
                        <a:latin typeface="Cambria Math"/>
                      </a:rPr>
                      <m:t>(</m:t>
                    </m:r>
                    <m:r>
                      <a:rPr lang="en-US" sz="1800" b="0" i="1" dirty="0" smtClean="0">
                        <a:latin typeface="Cambria Math"/>
                      </a:rPr>
                      <m:t>𝑎</m:t>
                    </m:r>
                    <m:r>
                      <a:rPr lang="en-US" sz="1800" b="0" i="1" dirty="0" smtClean="0">
                        <a:latin typeface="Cambria Math"/>
                      </a:rPr>
                      <m:t>𝜔</m:t>
                    </m:r>
                    <m:r>
                      <a:rPr lang="en-US" sz="1800" b="0" i="1" dirty="0" smtClean="0">
                        <a:latin typeface="Cambria Math"/>
                      </a:rPr>
                      <m:t>)]</m:t>
                    </m:r>
                    <m:sSup>
                      <m:sSupPr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24" name="Content Placeholder 2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1881" y="1455705"/>
                <a:ext cx="5655129" cy="5732467"/>
              </a:xfrm>
              <a:prstGeom prst="rect">
                <a:avLst/>
              </a:prstGeom>
              <a:blipFill rotWithShape="1">
                <a:blip r:embed="rId2"/>
                <a:stretch>
                  <a:fillRect l="-647" t="-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5508171" y="118099"/>
            <a:ext cx="3581400" cy="2274332"/>
            <a:chOff x="2362200" y="1764268"/>
            <a:chExt cx="3581400" cy="227433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362200" y="3048000"/>
              <a:ext cx="3124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3886200" y="2133600"/>
              <a:ext cx="0" cy="1905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362200" y="3048000"/>
              <a:ext cx="533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800600" y="3048000"/>
              <a:ext cx="6858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895600" y="2438400"/>
              <a:ext cx="381000" cy="6096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76600" y="2438400"/>
              <a:ext cx="1170214" cy="12192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446814" y="3048000"/>
              <a:ext cx="381000" cy="60960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486400" y="2863334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dirty="0" smtClean="0">
                            <a:latin typeface="Cambria Math"/>
                          </a:rPr>
                          <m:t>𝑡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400" y="2863334"/>
                  <a:ext cx="457200" cy="3385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657600" y="1764268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/>
                          </a:rPr>
                          <m:t>𝑤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1600" i="1" dirty="0" smtClean="0">
                            <a:latin typeface="Cambria Math"/>
                          </a:rPr>
                          <m:t>𝑡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7600" y="1764268"/>
                  <a:ext cx="457200" cy="3385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32000"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3886200" y="2274723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200" y="2274723"/>
                  <a:ext cx="457200" cy="3385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429000" y="3472934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9000" y="3472934"/>
                  <a:ext cx="457200" cy="3385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4648200" y="2720255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8200" y="2720255"/>
                  <a:ext cx="457200" cy="33855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191000" y="2743200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000" y="2743200"/>
                  <a:ext cx="457200" cy="3385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585357" y="3048000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5357" y="3048000"/>
                  <a:ext cx="457200" cy="33855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086100" y="3048000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6100" y="3048000"/>
                  <a:ext cx="457200" cy="338554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Connector 30"/>
            <p:cNvCxnSpPr/>
            <p:nvPr/>
          </p:nvCxnSpPr>
          <p:spPr>
            <a:xfrm>
              <a:off x="3276600" y="2459389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837214" y="3667703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276600" y="2459389"/>
              <a:ext cx="0" cy="588611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446814" y="3048000"/>
              <a:ext cx="0" cy="588611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1102" y="788445"/>
                <a:ext cx="57919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i="1" dirty="0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200" i="1" dirty="0" smtClean="0">
                              <a:latin typeface="Cambria Math"/>
                            </a:rPr>
                            <m:t>𝑏</m:t>
                          </m:r>
                          <m:r>
                            <a:rPr lang="en-US" sz="120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dirty="0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102" y="788445"/>
                <a:ext cx="579197" cy="439223"/>
              </a:xfrm>
              <a:prstGeom prst="rect">
                <a:avLst/>
              </a:prstGeom>
              <a:blipFill rotWithShape="1">
                <a:blip r:embed="rId11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630635" y="793839"/>
                <a:ext cx="43460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dirty="0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200" i="1" dirty="0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635" y="793839"/>
                <a:ext cx="434606" cy="43922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Group 72"/>
          <p:cNvGrpSpPr/>
          <p:nvPr/>
        </p:nvGrpSpPr>
        <p:grpSpPr>
          <a:xfrm>
            <a:off x="5519748" y="2341170"/>
            <a:ext cx="3581400" cy="2274332"/>
            <a:chOff x="5410200" y="3048000"/>
            <a:chExt cx="3581400" cy="2274332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5410200" y="4331732"/>
              <a:ext cx="3124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6934200" y="3417332"/>
              <a:ext cx="0" cy="1905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410200" y="4331732"/>
              <a:ext cx="533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848600" y="4331732"/>
              <a:ext cx="6858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324600" y="4963103"/>
              <a:ext cx="117021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8534400" y="4147066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dirty="0" smtClean="0">
                            <a:latin typeface="Cambria Math"/>
                          </a:rPr>
                          <m:t>𝑡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4400" y="4147066"/>
                  <a:ext cx="457200" cy="33855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6705600" y="3048000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1600" i="1" dirty="0" smtClean="0">
                            <a:latin typeface="Cambria Math"/>
                          </a:rPr>
                          <m:t>𝑡</m:t>
                        </m:r>
                        <m:r>
                          <a:rPr lang="en-US" sz="1600" b="0" i="1" dirty="0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5600" y="3048000"/>
                  <a:ext cx="457200" cy="338554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r="-21333"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7701642" y="4288187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1642" y="4288187"/>
                  <a:ext cx="457200" cy="338554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7391400" y="4244643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4244643"/>
                  <a:ext cx="457200" cy="338554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5633357" y="4331732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3357" y="4331732"/>
                  <a:ext cx="457200" cy="338554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6134100" y="4331732"/>
                  <a:ext cx="457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US" sz="16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4100" y="4331732"/>
                  <a:ext cx="457200" cy="338554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5" name="Straight Connector 54"/>
            <p:cNvCxnSpPr/>
            <p:nvPr/>
          </p:nvCxnSpPr>
          <p:spPr>
            <a:xfrm>
              <a:off x="6324600" y="3743121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885214" y="4951435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94814" y="4331732"/>
              <a:ext cx="0" cy="588611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939643" y="3532048"/>
                  <a:ext cx="54566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1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100" i="1" dirty="0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110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10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100" i="1" dirty="0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9643" y="3532048"/>
                  <a:ext cx="545662" cy="410305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6885214" y="4530189"/>
                  <a:ext cx="4136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10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1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100" i="1" dirty="0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1100" i="1" dirty="0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5214" y="4530189"/>
                  <a:ext cx="413638" cy="410305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8" name="Group 67"/>
            <p:cNvGrpSpPr/>
            <p:nvPr/>
          </p:nvGrpSpPr>
          <p:grpSpPr>
            <a:xfrm>
              <a:off x="5943600" y="3733801"/>
              <a:ext cx="381000" cy="1235611"/>
              <a:chOff x="5943600" y="3733801"/>
              <a:chExt cx="381000" cy="1235611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5943600" y="3743121"/>
                <a:ext cx="0" cy="58861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6324600" y="3733801"/>
                <a:ext cx="0" cy="123561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5943600" y="3751659"/>
                <a:ext cx="381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 flipH="1">
              <a:off x="7500256" y="3733800"/>
              <a:ext cx="381000" cy="1235611"/>
              <a:chOff x="5943600" y="3733801"/>
              <a:chExt cx="381000" cy="1235611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flipV="1">
                <a:off x="5943600" y="3743121"/>
                <a:ext cx="0" cy="58861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6324600" y="3733801"/>
                <a:ext cx="0" cy="1235611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5943600" y="3751659"/>
                <a:ext cx="381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5522934" y="4573613"/>
            <a:ext cx="3581400" cy="2274332"/>
            <a:chOff x="5522934" y="4573613"/>
            <a:chExt cx="3581400" cy="2274332"/>
          </a:xfrm>
        </p:grpSpPr>
        <p:grpSp>
          <p:nvGrpSpPr>
            <p:cNvPr id="74" name="Group 73"/>
            <p:cNvGrpSpPr/>
            <p:nvPr/>
          </p:nvGrpSpPr>
          <p:grpSpPr>
            <a:xfrm>
              <a:off x="5522934" y="4573613"/>
              <a:ext cx="3581400" cy="2274332"/>
              <a:chOff x="5410200" y="3048000"/>
              <a:chExt cx="3581400" cy="2274332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>
                <a:off x="5410200" y="4331732"/>
                <a:ext cx="31242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flipV="1">
                <a:off x="6934200" y="3417332"/>
                <a:ext cx="0" cy="1905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410200" y="4331732"/>
                <a:ext cx="533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5410200" y="4331732"/>
                <a:ext cx="31242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8534400" y="4147066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i="1" dirty="0" smtClean="0">
                              <a:latin typeface="Cambria Math"/>
                            </a:rPr>
                            <m:t>𝑡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80" name="TextBox 7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34400" y="4147066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6705600" y="3048000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latin typeface="Cambria Math"/>
                            </a:rPr>
                            <m:t>𝑦</m:t>
                          </m:r>
                          <m:r>
                            <a:rPr lang="en-US" sz="14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i="1" dirty="0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400" b="0" i="1" dirty="0" smtClean="0">
                              <a:latin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81" name="TextBox 8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05600" y="3048000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 r="-9333" b="-588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7701642" y="4052575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𝑏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01642" y="4052575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7268470" y="4300954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TextBox 8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68470" y="4300954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633357" y="4331732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𝑏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84" name="TextBox 8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33357" y="4331732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6135334" y="4029248"/>
                    <a:ext cx="4572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𝑎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5" name="TextBox 8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5334" y="4029248"/>
                    <a:ext cx="457200" cy="307777"/>
                  </a:xfrm>
                  <a:prstGeom prst="rect">
                    <a:avLst/>
                  </a:prstGeom>
                  <a:blipFill rotWithShape="1"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7508108" y="3432369"/>
                    <a:ext cx="746295" cy="44377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105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oMath>
                      </m:oMathPara>
                    </a14:m>
                    <a:endParaRPr lang="en-US" sz="1050" dirty="0"/>
                  </a:p>
                </p:txBody>
              </p:sp>
            </mc:Choice>
            <mc:Fallback xmlns="">
              <p:sp>
                <p:nvSpPr>
                  <p:cNvPr id="89" name="TextBox 8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08108" y="3432369"/>
                    <a:ext cx="746295" cy="443776"/>
                  </a:xfrm>
                  <a:prstGeom prst="rect">
                    <a:avLst/>
                  </a:prstGeom>
                  <a:blipFill rotWithShape="1"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7910036" y="4540989"/>
                    <a:ext cx="664284" cy="4403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105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050" i="1" dirty="0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1050" b="0" i="1" dirty="0" smtClean="0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oMath>
                      </m:oMathPara>
                    </a14:m>
                    <a:endParaRPr lang="en-US" sz="1050" dirty="0"/>
                  </a:p>
                </p:txBody>
              </p:sp>
            </mc:Choice>
            <mc:Fallback xmlns="">
              <p:sp>
                <p:nvSpPr>
                  <p:cNvPr id="90" name="TextBox 8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10036" y="4540989"/>
                    <a:ext cx="664284" cy="440377"/>
                  </a:xfrm>
                  <a:prstGeom prst="rect">
                    <a:avLst/>
                  </a:prstGeom>
                  <a:blipFill rotWithShape="1">
                    <a:blip r:embed="rId28"/>
                    <a:stretch>
                      <a:fillRect b="-138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1" name="Group 90"/>
              <p:cNvGrpSpPr/>
              <p:nvPr/>
            </p:nvGrpSpPr>
            <p:grpSpPr>
              <a:xfrm>
                <a:off x="5943600" y="3743121"/>
                <a:ext cx="377814" cy="1436866"/>
                <a:chOff x="5943600" y="3743121"/>
                <a:chExt cx="377814" cy="1436866"/>
              </a:xfrm>
            </p:grpSpPr>
            <p:cxnSp>
              <p:nvCxnSpPr>
                <p:cNvPr id="96" name="Straight Connector 95"/>
                <p:cNvCxnSpPr/>
                <p:nvPr/>
              </p:nvCxnSpPr>
              <p:spPr>
                <a:xfrm flipV="1">
                  <a:off x="5943600" y="3743121"/>
                  <a:ext cx="0" cy="588611"/>
                </a:xfrm>
                <a:prstGeom prst="line">
                  <a:avLst/>
                </a:prstGeom>
                <a:ln>
                  <a:headEnd type="none" w="med" len="med"/>
                  <a:tailEnd type="triangle" w="med" len="med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flipV="1">
                  <a:off x="6321414" y="4316344"/>
                  <a:ext cx="0" cy="863643"/>
                </a:xfrm>
                <a:prstGeom prst="line">
                  <a:avLst/>
                </a:prstGeom>
                <a:ln>
                  <a:headEnd type="triangle" w="med" len="med"/>
                  <a:tailEnd type="none" w="med" len="med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3" name="Straight Connector 92"/>
              <p:cNvCxnSpPr/>
              <p:nvPr/>
            </p:nvCxnSpPr>
            <p:spPr>
              <a:xfrm flipH="1">
                <a:off x="7881256" y="4320078"/>
                <a:ext cx="0" cy="588611"/>
              </a:xfrm>
              <a:prstGeom prst="line">
                <a:avLst/>
              </a:prstGeom>
              <a:ln>
                <a:headEnd type="none" w="med" len="med"/>
                <a:tailEnd type="triangl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Straight Connector 105"/>
            <p:cNvCxnSpPr/>
            <p:nvPr/>
          </p:nvCxnSpPr>
          <p:spPr>
            <a:xfrm flipH="1">
              <a:off x="7609804" y="5080787"/>
              <a:ext cx="3186" cy="754786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/>
                <p:cNvSpPr txBox="1"/>
                <p:nvPr/>
              </p:nvSpPr>
              <p:spPr>
                <a:xfrm>
                  <a:off x="5631102" y="6195899"/>
                  <a:ext cx="746295" cy="443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5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5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𝑏𝐴</m:t>
                            </m:r>
                          </m:num>
                          <m:den>
                            <m:r>
                              <a:rPr lang="en-US" sz="1050" b="0" i="1" dirty="0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05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05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050" i="1" dirty="0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050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1102" y="6195899"/>
                  <a:ext cx="746295" cy="443776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6024987" y="5080787"/>
                  <a:ext cx="664284" cy="4403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5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50" i="1" dirty="0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US" sz="105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1050" i="1" dirty="0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sz="1050" b="0" i="1" dirty="0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US" sz="1050" dirty="0"/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4987" y="5080787"/>
                  <a:ext cx="664284" cy="440377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993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2231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Example </a:t>
            </a:r>
            <a:r>
              <a:rPr lang="en-US" dirty="0" smtClean="0"/>
              <a:t>II: </a:t>
            </a:r>
            <a:r>
              <a:rPr lang="en-US" dirty="0"/>
              <a:t>F.T. Integration Property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293" y="1750960"/>
            <a:ext cx="2860221" cy="88052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71777"/>
            <a:ext cx="2151970" cy="135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606" y="1407663"/>
            <a:ext cx="2365897" cy="1289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764" y="3178628"/>
            <a:ext cx="3256402" cy="14069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49" y="2916350"/>
            <a:ext cx="2646444" cy="52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73" y="435427"/>
            <a:ext cx="2037202" cy="73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606" y="4797215"/>
            <a:ext cx="2368323" cy="5558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49" y="3736860"/>
            <a:ext cx="4261077" cy="35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877" y="4212814"/>
            <a:ext cx="3260951" cy="372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876" y="4633488"/>
            <a:ext cx="3342399" cy="787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27" y="5432276"/>
            <a:ext cx="2233613" cy="38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16" y="5613370"/>
            <a:ext cx="3315380" cy="68159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18590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708407"/>
            <a:ext cx="6084221" cy="20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The F.T. of a periodic signal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159" y="1167333"/>
            <a:ext cx="2296778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209" y="1588095"/>
            <a:ext cx="742950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94" y="4560278"/>
            <a:ext cx="4587046" cy="215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75244" y="1370087"/>
                <a:ext cx="1844180" cy="590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i="1" dirty="0" smtClean="0">
                          <a:latin typeface="Cambria Math"/>
                        </a:rPr>
                        <m:t>=</m:t>
                      </m:r>
                      <m:r>
                        <a:rPr lang="en-US" i="1" dirty="0" err="1" smtClean="0">
                          <a:latin typeface="Cambria Math"/>
                        </a:rPr>
                        <m:t>𝐴𝑟𝑒𝑐𝑡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𝑡</m:t>
                          </m:r>
                        </m:num>
                        <m:den>
                          <m:r>
                            <a:rPr lang="en-US" i="1" dirty="0" smtClean="0">
                              <a:latin typeface="Cambria Math"/>
                            </a:rPr>
                            <m:t>𝑇</m:t>
                          </m:r>
                        </m:den>
                      </m:f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244" y="1370087"/>
                <a:ext cx="1844180" cy="5908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675244" y="1958431"/>
                <a:ext cx="2340429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dirty="0" smtClean="0">
                              <a:latin typeface="Cambria Math"/>
                            </a:rPr>
                            <m:t>𝜔</m:t>
                          </m:r>
                        </m:e>
                      </m:d>
                      <m:r>
                        <a:rPr lang="en-US" sz="1800" i="1" dirty="0" smtClean="0">
                          <a:latin typeface="Cambria Math"/>
                        </a:rPr>
                        <m:t>=</m:t>
                      </m:r>
                      <m:r>
                        <a:rPr lang="en-US" sz="1800" i="1" dirty="0" err="1" smtClean="0">
                          <a:latin typeface="Cambria Math"/>
                        </a:rPr>
                        <m:t>𝐴</m:t>
                      </m:r>
                      <m:r>
                        <a:rPr lang="en-US" sz="1800" b="0" i="1" dirty="0" smtClean="0">
                          <a:latin typeface="Cambria Math"/>
                        </a:rPr>
                        <m:t>𝑇𝑠𝑖𝑛𝑐</m:t>
                      </m:r>
                      <m:r>
                        <a:rPr lang="en-US" sz="1800" i="1" dirty="0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sz="1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800" b="0" i="1" dirty="0" smtClean="0">
                              <a:latin typeface="Cambria Math"/>
                            </a:rPr>
                            <m:t>𝜔</m:t>
                          </m:r>
                        </m:num>
                        <m:den>
                          <m:r>
                            <a:rPr lang="en-US" sz="1800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800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Content Placeholder 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75244" y="1958431"/>
                <a:ext cx="2340429" cy="6090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8"/>
              <p:cNvSpPr txBox="1">
                <a:spLocks/>
              </p:cNvSpPr>
              <p:nvPr/>
            </p:nvSpPr>
            <p:spPr>
              <a:xfrm>
                <a:off x="358826" y="3414951"/>
                <a:ext cx="4840581" cy="1730474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160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 dirty="0" smtClean="0">
                              <a:latin typeface="Cambria Math"/>
                            </a:rPr>
                            <m:t>𝜔</m:t>
                          </m:r>
                        </m:e>
                      </m:d>
                      <m:r>
                        <a:rPr lang="en-US" sz="160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6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dirty="0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dirty="0" smtClean="0">
                              <a:latin typeface="Cambria Math"/>
                            </a:rPr>
                            <m:t>−∞</m:t>
                          </m:r>
                        </m:sub>
                        <m:sup>
                          <m:r>
                            <a:rPr lang="en-US" sz="1600" i="1" dirty="0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6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𝐺</m:t>
                          </m:r>
                          <m:d>
                            <m:dPr>
                              <m:ctrlP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𝜔</m:t>
                          </m:r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sz="1600" b="0" i="1" dirty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6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/>
                        </a:rPr>
                        <m:t>𝐹</m:t>
                      </m:r>
                      <m:r>
                        <a:rPr lang="en-US" sz="1600" i="1" dirty="0" smtClean="0">
                          <a:latin typeface="Cambria Math"/>
                        </a:rPr>
                        <m:t>(</m:t>
                      </m:r>
                      <m:r>
                        <a:rPr lang="en-US" sz="1600" i="1" dirty="0" smtClean="0">
                          <a:latin typeface="Cambria Math"/>
                        </a:rPr>
                        <m:t>𝜔</m:t>
                      </m:r>
                      <m:r>
                        <a:rPr lang="en-US" sz="1600" i="1" dirty="0" smtClean="0">
                          <a:latin typeface="Cambria Math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en-US" sz="16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16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1600" i="1" dirty="0">
                              <a:latin typeface="Cambria Math"/>
                            </a:rPr>
                            <m:t>−∞</m:t>
                          </m:r>
                        </m:sub>
                        <m:sup>
                          <m:r>
                            <a:rPr lang="en-US" sz="1600" i="1" dirty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dirty="0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𝐴𝑇</m:t>
                              </m:r>
                              <m:r>
                                <a:rPr lang="en-US" sz="1600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600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6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𝑠𝑖𝑛𝑐</m:t>
                          </m:r>
                          <m:d>
                            <m:dPr>
                              <m:ctrlPr>
                                <a:rPr lang="en-US" sz="1600" i="1" dirty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 dirty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en-US" sz="1600" i="1" dirty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600" i="1" dirty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𝛿</m:t>
                          </m:r>
                          <m: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𝜔</m:t>
                          </m:r>
                          <m: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6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600" dirty="0" smtClean="0"/>
              </a:p>
              <a:p>
                <a:pPr marL="0" indent="0">
                  <a:buFont typeface="Arial" pitchFamily="34" charset="0"/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10" name="Content Placeholder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26" y="3414951"/>
                <a:ext cx="4840581" cy="173047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758440" y="3414951"/>
            <a:ext cx="3015445" cy="28931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The frequency spectra of periodic signals are made up of discrete frequency components in the form of impulses occurring at integer multiples (harmonics) of the fundamental frequency of the signal.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The weight of each impulse is found by multiplying the F.T of the generating function, evaluated at that harmonic frequency, by the fundamental frequency of the periodic signal.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160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  <p:bldP spid="10" grpId="0" build="p"/>
      <p:bldP spid="5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10465</TotalTime>
  <Words>529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Example I: F.T. Integration Property</vt:lpstr>
      <vt:lpstr>Example II: F.T. Integration Property</vt:lpstr>
      <vt:lpstr>Example: The F.T. of a periodic signal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ITC</dc:creator>
  <cp:lastModifiedBy>Ali Hussein Muqaibel</cp:lastModifiedBy>
  <cp:revision>16</cp:revision>
  <cp:lastPrinted>2012-10-30T06:15:28Z</cp:lastPrinted>
  <dcterms:created xsi:type="dcterms:W3CDTF">2012-10-22T16:41:46Z</dcterms:created>
  <dcterms:modified xsi:type="dcterms:W3CDTF">2012-10-30T06:33:19Z</dcterms:modified>
</cp:coreProperties>
</file>