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90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C28429-9D19-43DC-BB24-FDBF33D853EF}" type="datetimeFigureOut">
              <a:rPr lang="en-US" smtClean="0"/>
              <a:t>10/27/2012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BEF221-2103-433E-8BF0-80FAC075B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730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56BB-B367-4DFD-8645-4D5FC73EF963}" type="datetime1">
              <a:rPr lang="en-US" smtClean="0"/>
              <a:t>10/27/2012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Ali Muqaibel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5AF1-9FAD-43F1-BF5C-6904752791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FA60D-3E59-4881-B5AB-99CCA4EA8DCA}" type="datetime1">
              <a:rPr lang="en-US" smtClean="0"/>
              <a:t>10/27/2012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Ali Muqaibel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5AF1-9FAD-43F1-BF5C-6904752791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77E8C-5985-4BCE-BF33-D4C8788166D1}" type="datetime1">
              <a:rPr lang="en-US" smtClean="0"/>
              <a:t>10/27/2012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Ali Muqaibel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5AF1-9FAD-43F1-BF5C-6904752791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EC8E0-88CB-44B1-95BE-D21CDC314906}" type="datetime1">
              <a:rPr lang="en-US" smtClean="0"/>
              <a:t>10/27/2012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Ali Muqaibel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5AF1-9FAD-43F1-BF5C-6904752791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736F6-BD4E-4712-AE72-D799944FA503}" type="datetime1">
              <a:rPr lang="en-US" smtClean="0"/>
              <a:t>10/27/2012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Ali Muqaibel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5AF1-9FAD-43F1-BF5C-6904752791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9F42-FD88-455D-B888-947E4D473B17}" type="datetime1">
              <a:rPr lang="en-US" smtClean="0"/>
              <a:t>10/27/2012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Ali Muqaibel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5AF1-9FAD-43F1-BF5C-6904752791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F386B-B40E-45F6-83C3-2456BB5A9CEE}" type="datetime1">
              <a:rPr lang="en-US" smtClean="0"/>
              <a:t>10/27/2012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Ali Muqaibel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5AF1-9FAD-43F1-BF5C-6904752791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CE93-DF91-4662-965F-E947D2980759}" type="datetime1">
              <a:rPr lang="en-US" smtClean="0"/>
              <a:t>10/27/2012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Ali Muqaibel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5AF1-9FAD-43F1-BF5C-6904752791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BA15D-4AAE-4A1D-8618-D230F0ED1C05}" type="datetime1">
              <a:rPr lang="en-US" smtClean="0"/>
              <a:t>10/27/2012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Ali Muqaibel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5AF1-9FAD-43F1-BF5C-6904752791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7F6E6-8B96-4CDA-A8CE-9F048F3F7D11}" type="datetime1">
              <a:rPr lang="en-US" smtClean="0"/>
              <a:t>10/27/2012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Ali Muqaibel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5AF1-9FAD-43F1-BF5C-69047527914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24FE5-FDE5-4E09-9554-A5970AF0C849}" type="datetime1">
              <a:rPr lang="en-US" smtClean="0"/>
              <a:t>10/27/2012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565AF1-9FAD-43F1-BF5C-69047527914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Dr. Ali Muqaibel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C565AF1-9FAD-43F1-BF5C-69047527914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Dr. Ali Muqaibel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7B1208B-63CE-43F0-AE68-0EF4ED0A5FC4}" type="datetime1">
              <a:rPr lang="en-US" smtClean="0"/>
              <a:t>10/27/2012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Applications of the Fourier Transform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Dr. Ali Muqaibel</a:t>
            </a:r>
          </a:p>
          <a:p>
            <a:r>
              <a:rPr lang="en-US" dirty="0" smtClean="0"/>
              <a:t>EE207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Dr. Ali Muqaibel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08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1988" y="5029200"/>
            <a:ext cx="3843336" cy="1118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Ideal Filters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90812" y="1219200"/>
                <a:ext cx="4128788" cy="4525963"/>
              </a:xfrm>
            </p:spPr>
            <p:txBody>
              <a:bodyPr>
                <a:normAutofit/>
              </a:bodyPr>
              <a:lstStyle/>
              <a:p>
                <a:r>
                  <a:rPr lang="en-US" sz="2000" dirty="0" smtClean="0"/>
                  <a:t>Transfer functions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𝐻</m:t>
                    </m:r>
                    <m:d>
                      <m:d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/>
                          </a:rPr>
                          <m:t>𝜔</m:t>
                        </m:r>
                      </m:e>
                    </m:d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d>
                          <m:dPr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𝜔</m:t>
                            </m:r>
                          </m:e>
                        </m:d>
                      </m:num>
                      <m:den>
                        <m:sSub>
                          <m:sSubPr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𝜔</m:t>
                            </m:r>
                          </m:e>
                        </m:d>
                      </m:den>
                    </m:f>
                  </m:oMath>
                </a14:m>
                <a:endParaRPr lang="en-US" sz="2000" b="0" dirty="0" smtClean="0"/>
              </a:p>
              <a:p>
                <a:r>
                  <a:rPr lang="en-US" sz="2000" dirty="0" smtClean="0"/>
                  <a:t>Types: Low-pass, High-pass, Band-pass, Band-stop (band-reject)</a:t>
                </a:r>
              </a:p>
              <a:p>
                <a:r>
                  <a:rPr lang="en-US" sz="2000" dirty="0" smtClean="0"/>
                  <a:t>Ideal filters are not physically attainable.</a:t>
                </a:r>
              </a:p>
              <a:p>
                <a:pPr lvl="1"/>
                <a:r>
                  <a:rPr lang="en-US" sz="1600" dirty="0" smtClean="0"/>
                  <a:t>Low-pass filter (LPF)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</a:rPr>
                      <m:t>𝐻</m:t>
                    </m:r>
                    <m:d>
                      <m:d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/>
                          </a:rPr>
                          <m:t>𝜔</m:t>
                        </m:r>
                      </m:e>
                    </m:d>
                    <m:r>
                      <a:rPr lang="en-US" sz="1600" b="0" i="1" smtClean="0">
                        <a:latin typeface="Cambria Math"/>
                      </a:rPr>
                      <m:t>=</m:t>
                    </m:r>
                    <m:r>
                      <a:rPr lang="en-US" sz="1600" b="0" i="1" smtClean="0">
                        <a:latin typeface="Cambria Math"/>
                      </a:rPr>
                      <m:t>𝑟𝑒𝑐𝑡</m:t>
                    </m:r>
                    <m:d>
                      <m:d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latin typeface="Cambria Math"/>
                              </a:rPr>
                              <m:t>𝜔</m:t>
                            </m:r>
                          </m:num>
                          <m:den>
                            <m:r>
                              <a:rPr lang="en-US" sz="1600" b="0" i="1" smtClean="0">
                                <a:latin typeface="Cambria Math"/>
                              </a:rPr>
                              <m:t>2</m:t>
                            </m:r>
                            <m:sSub>
                              <m:sSubPr>
                                <m:ctrlPr>
                                  <a:rPr lang="en-US" sz="16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𝑐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endParaRPr lang="en-US" sz="1600" b="0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</a:rPr>
                      <m:t>h</m:t>
                    </m:r>
                    <m:d>
                      <m:d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sz="16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/>
                          </a:rPr>
                          <m:t>𝐹</m:t>
                        </m:r>
                      </m:e>
                      <m:sup>
                        <m:r>
                          <a:rPr lang="en-US" sz="16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1600" b="0" i="1" smtClean="0">
                            <a:latin typeface="Cambria Math"/>
                          </a:rPr>
                          <m:t>1</m:t>
                        </m:r>
                      </m:sup>
                    </m:sSup>
                    <m:d>
                      <m:dPr>
                        <m:begChr m:val="["/>
                        <m:endChr m:val="]"/>
                        <m:ctrlPr>
                          <a:rPr lang="en-US" sz="16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/>
                          </a:rPr>
                          <m:t>𝐻</m:t>
                        </m:r>
                        <m:r>
                          <a:rPr lang="en-US" sz="1600" b="0" i="1" smtClean="0">
                            <a:latin typeface="Cambria Math"/>
                          </a:rPr>
                          <m:t>(</m:t>
                        </m:r>
                        <m:r>
                          <a:rPr lang="en-US" sz="1600" b="0" i="1" smtClean="0">
                            <a:latin typeface="Cambria Math"/>
                          </a:rPr>
                          <m:t>𝜔</m:t>
                        </m:r>
                        <m:r>
                          <a:rPr lang="en-US" sz="1600" b="0" i="1" smtClean="0">
                            <a:latin typeface="Cambria Math"/>
                          </a:rPr>
                          <m:t>)</m:t>
                        </m:r>
                      </m:e>
                    </m:d>
                    <m:r>
                      <a:rPr lang="en-US" sz="1600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b="0" i="1" smtClean="0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16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𝑐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1600" b="0" i="1" smtClean="0">
                                <a:latin typeface="Cambria Math"/>
                              </a:rPr>
                              <m:t>𝜋</m:t>
                            </m:r>
                          </m:den>
                        </m:f>
                      </m:e>
                    </m:d>
                    <m:r>
                      <a:rPr lang="en-US" sz="1600" b="0" i="1" smtClean="0">
                        <a:latin typeface="Cambria Math"/>
                      </a:rPr>
                      <m:t>𝑠𝑖𝑛𝑐</m:t>
                    </m:r>
                    <m:r>
                      <a:rPr lang="en-US" sz="1600" b="0" i="1" smtClean="0">
                        <a:latin typeface="Cambria Math"/>
                      </a:rPr>
                      <m:t> (</m:t>
                    </m:r>
                    <m:sSub>
                      <m:sSub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𝜔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𝑐</m:t>
                        </m:r>
                      </m:sub>
                    </m:sSub>
                    <m:r>
                      <a:rPr lang="en-US" sz="1600" b="0" i="1" smtClean="0">
                        <a:latin typeface="Cambria Math"/>
                      </a:rPr>
                      <m:t>𝑡</m:t>
                    </m:r>
                    <m:r>
                      <a:rPr lang="en-US" sz="1600" b="0" i="1" smtClean="0">
                        <a:latin typeface="Cambria Math"/>
                      </a:rPr>
                      <m:t>)</m:t>
                    </m:r>
                  </m:oMath>
                </a14:m>
                <a:endParaRPr lang="en-US" sz="1600" dirty="0" smtClean="0"/>
              </a:p>
              <a:p>
                <a:endParaRPr lang="en-US" sz="20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90812" y="1219200"/>
                <a:ext cx="4128788" cy="4525963"/>
              </a:xfr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Dr. Ali Muqaibel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3929" y="1155094"/>
            <a:ext cx="3840588" cy="110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5300" y="2374294"/>
            <a:ext cx="4020988" cy="1146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634536"/>
            <a:ext cx="4020988" cy="1232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4419600"/>
            <a:ext cx="2968625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895600" y="5438775"/>
            <a:ext cx="121920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Non-causal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544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Ideal Filters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Dr. Ali Muqaibel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262743"/>
            <a:ext cx="3132320" cy="5074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199" y="1262743"/>
            <a:ext cx="4180856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14399" y="6337313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Ideal LPF to eliminate noise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953000" y="5681561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Ideal band-pass filter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056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RC Low-Pass Filter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15686" y="1219200"/>
                <a:ext cx="4561114" cy="4525963"/>
              </a:xfrm>
            </p:spPr>
            <p:txBody>
              <a:bodyPr>
                <a:no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5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500" b="0" i="1" smtClean="0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sz="15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sz="15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500" b="0" i="1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sz="1500" b="0" i="1" smtClean="0">
                        <a:latin typeface="Cambria Math"/>
                      </a:rPr>
                      <m:t>=</m:t>
                    </m:r>
                    <m:r>
                      <a:rPr lang="en-US" sz="1500" b="0" i="1" smtClean="0">
                        <a:latin typeface="Cambria Math"/>
                      </a:rPr>
                      <m:t>𝑅𝑖</m:t>
                    </m:r>
                    <m:d>
                      <m:dPr>
                        <m:ctrlPr>
                          <a:rPr lang="en-US" sz="15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500" b="0" i="1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sz="15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15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5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500" b="0" i="1" smtClean="0">
                            <a:latin typeface="Cambria Math"/>
                          </a:rPr>
                          <m:t>𝐶</m:t>
                        </m:r>
                      </m:den>
                    </m:f>
                    <m:nary>
                      <m:naryPr>
                        <m:ctrlPr>
                          <a:rPr lang="en-US" sz="1500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15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1500" b="0" i="1" smtClean="0">
                            <a:latin typeface="Cambria Math"/>
                            <a:ea typeface="Cambria Math"/>
                          </a:rPr>
                          <m:t>∞</m:t>
                        </m:r>
                      </m:sub>
                      <m:sup>
                        <m:r>
                          <a:rPr lang="en-US" sz="1500" b="0" i="1" smtClean="0">
                            <a:latin typeface="Cambria Math"/>
                            <a:ea typeface="Cambria Math"/>
                          </a:rPr>
                          <m:t>𝑡</m:t>
                        </m:r>
                      </m:sup>
                      <m:e>
                        <m:r>
                          <a:rPr lang="en-US" sz="1500" b="0" i="1" smtClean="0">
                            <a:latin typeface="Cambria Math"/>
                            <a:ea typeface="Cambria Math"/>
                          </a:rPr>
                          <m:t>𝑖</m:t>
                        </m:r>
                        <m:d>
                          <m:dPr>
                            <m:ctrlPr>
                              <a:rPr lang="en-US" sz="1500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1500" b="0" i="1" smtClean="0">
                                <a:latin typeface="Cambria Math"/>
                                <a:ea typeface="Cambria Math"/>
                              </a:rPr>
                              <m:t>𝜏</m:t>
                            </m:r>
                          </m:e>
                        </m:d>
                        <m:r>
                          <a:rPr lang="en-US" sz="1500" b="0" i="1" smtClean="0">
                            <a:latin typeface="Cambria Math"/>
                            <a:ea typeface="Cambria Math"/>
                          </a:rPr>
                          <m:t>𝑑</m:t>
                        </m:r>
                        <m:r>
                          <a:rPr lang="en-US" sz="1500" b="0" i="1" smtClean="0">
                            <a:latin typeface="Cambria Math"/>
                            <a:ea typeface="Cambria Math"/>
                          </a:rPr>
                          <m:t>𝜏</m:t>
                        </m:r>
                      </m:e>
                    </m:nary>
                  </m:oMath>
                </a14:m>
                <a:endParaRPr lang="en-US" sz="1500" b="0" dirty="0" smtClean="0">
                  <a:ea typeface="Cambria Math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5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500" b="0" i="1" smtClean="0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sz="1500" b="0" i="1" smtClean="0">
                            <a:latin typeface="Cambria Math"/>
                          </a:rPr>
                          <m:t>𝑜</m:t>
                        </m:r>
                      </m:sub>
                    </m:sSub>
                    <m:d>
                      <m:dPr>
                        <m:ctrlPr>
                          <a:rPr lang="en-US" sz="15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500" b="0" i="1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sz="15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5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5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500" b="0" i="1" smtClean="0">
                            <a:latin typeface="Cambria Math"/>
                          </a:rPr>
                          <m:t>𝐶</m:t>
                        </m:r>
                      </m:den>
                    </m:f>
                    <m:nary>
                      <m:naryPr>
                        <m:ctrlPr>
                          <a:rPr lang="en-US" sz="1500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15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1500" b="0" i="1" smtClean="0">
                            <a:latin typeface="Cambria Math"/>
                            <a:ea typeface="Cambria Math"/>
                          </a:rPr>
                          <m:t>∞</m:t>
                        </m:r>
                      </m:sub>
                      <m:sup>
                        <m:r>
                          <a:rPr lang="en-US" sz="1500" b="0" i="1" smtClean="0">
                            <a:latin typeface="Cambria Math"/>
                            <a:ea typeface="Cambria Math"/>
                          </a:rPr>
                          <m:t>𝑡</m:t>
                        </m:r>
                      </m:sup>
                      <m:e>
                        <m:r>
                          <a:rPr lang="en-US" sz="1500" b="0" i="1" smtClean="0">
                            <a:latin typeface="Cambria Math"/>
                            <a:ea typeface="Cambria Math"/>
                          </a:rPr>
                          <m:t>𝑖</m:t>
                        </m:r>
                        <m:d>
                          <m:dPr>
                            <m:ctrlPr>
                              <a:rPr lang="en-US" sz="1500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1500" b="0" i="1" smtClean="0">
                                <a:latin typeface="Cambria Math"/>
                                <a:ea typeface="Cambria Math"/>
                              </a:rPr>
                              <m:t>𝜏</m:t>
                            </m:r>
                          </m:e>
                        </m:d>
                        <m:r>
                          <a:rPr lang="en-US" sz="1500" b="0" i="1" smtClean="0">
                            <a:latin typeface="Cambria Math"/>
                            <a:ea typeface="Cambria Math"/>
                          </a:rPr>
                          <m:t>𝑑</m:t>
                        </m:r>
                        <m:r>
                          <a:rPr lang="en-US" sz="1500" b="0" i="1" smtClean="0">
                            <a:latin typeface="Cambria Math"/>
                            <a:ea typeface="Cambria Math"/>
                          </a:rPr>
                          <m:t>𝜏</m:t>
                        </m:r>
                      </m:e>
                    </m:nary>
                  </m:oMath>
                </a14:m>
                <a:endParaRPr lang="en-US" sz="1500" dirty="0" smtClean="0"/>
              </a:p>
              <a:p>
                <a:r>
                  <a:rPr lang="en-US" sz="1400" b="0" dirty="0" smtClean="0"/>
                  <a:t>Converting the two equations into Frequency domain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13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300" b="0" i="1" smtClean="0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13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sz="13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300" b="0" i="1" smtClean="0">
                            <a:latin typeface="Cambria Math"/>
                          </a:rPr>
                          <m:t>𝜔</m:t>
                        </m:r>
                      </m:e>
                    </m:d>
                    <m:r>
                      <a:rPr lang="en-US" sz="1300" b="0" i="1" smtClean="0">
                        <a:latin typeface="Cambria Math"/>
                      </a:rPr>
                      <m:t>=</m:t>
                    </m:r>
                    <m:r>
                      <a:rPr lang="en-US" sz="1300" b="0" i="1" smtClean="0">
                        <a:latin typeface="Cambria Math"/>
                      </a:rPr>
                      <m:t>𝑅𝐼</m:t>
                    </m:r>
                    <m:d>
                      <m:dPr>
                        <m:ctrlPr>
                          <a:rPr lang="en-US" sz="13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300" b="0" i="1" smtClean="0">
                            <a:latin typeface="Cambria Math"/>
                          </a:rPr>
                          <m:t>𝜔</m:t>
                        </m:r>
                      </m:e>
                    </m:d>
                    <m:r>
                      <a:rPr lang="en-US" sz="13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13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3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300" b="0" i="1" smtClean="0">
                            <a:latin typeface="Cambria Math"/>
                          </a:rPr>
                          <m:t>𝑗</m:t>
                        </m:r>
                        <m:r>
                          <a:rPr lang="en-US" sz="1300" b="0" i="1" smtClean="0">
                            <a:latin typeface="Cambria Math"/>
                          </a:rPr>
                          <m:t>𝜔</m:t>
                        </m:r>
                        <m:r>
                          <a:rPr lang="en-US" sz="1300" b="0" i="1" smtClean="0">
                            <a:latin typeface="Cambria Math"/>
                          </a:rPr>
                          <m:t>𝐶</m:t>
                        </m:r>
                      </m:den>
                    </m:f>
                    <m:r>
                      <a:rPr lang="en-US" sz="1300" b="0" i="1" smtClean="0">
                        <a:latin typeface="Cambria Math"/>
                      </a:rPr>
                      <m:t>𝐼</m:t>
                    </m:r>
                    <m:d>
                      <m:dPr>
                        <m:ctrlPr>
                          <a:rPr lang="en-US" sz="13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300" b="0" i="1" smtClean="0">
                            <a:latin typeface="Cambria Math"/>
                          </a:rPr>
                          <m:t>𝜔</m:t>
                        </m:r>
                      </m:e>
                    </m:d>
                  </m:oMath>
                </a14:m>
                <a:endParaRPr lang="en-US" sz="1300" b="0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13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300" b="0" i="1" smtClean="0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1300" b="0" i="1" smtClean="0">
                            <a:latin typeface="Cambria Math"/>
                          </a:rPr>
                          <m:t>𝑜</m:t>
                        </m:r>
                      </m:sub>
                    </m:sSub>
                    <m:d>
                      <m:dPr>
                        <m:ctrlPr>
                          <a:rPr lang="en-US" sz="13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300" b="0" i="1" smtClean="0">
                            <a:latin typeface="Cambria Math"/>
                          </a:rPr>
                          <m:t>𝜔</m:t>
                        </m:r>
                      </m:e>
                    </m:d>
                    <m:r>
                      <a:rPr lang="en-US" sz="13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3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3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300" b="0" i="1" smtClean="0">
                            <a:latin typeface="Cambria Math"/>
                          </a:rPr>
                          <m:t>𝑗</m:t>
                        </m:r>
                        <m:r>
                          <a:rPr lang="en-US" sz="1300" b="0" i="1" smtClean="0">
                            <a:latin typeface="Cambria Math"/>
                          </a:rPr>
                          <m:t>𝜔</m:t>
                        </m:r>
                        <m:r>
                          <a:rPr lang="en-US" sz="1300" b="0" i="1" smtClean="0">
                            <a:latin typeface="Cambria Math"/>
                          </a:rPr>
                          <m:t>𝐶</m:t>
                        </m:r>
                      </m:den>
                    </m:f>
                    <m:r>
                      <a:rPr lang="en-US" sz="1300" b="0" i="1" smtClean="0">
                        <a:latin typeface="Cambria Math"/>
                      </a:rPr>
                      <m:t>𝐼</m:t>
                    </m:r>
                    <m:d>
                      <m:dPr>
                        <m:ctrlPr>
                          <a:rPr lang="en-US" sz="13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300" b="0" i="1" smtClean="0">
                            <a:latin typeface="Cambria Math"/>
                          </a:rPr>
                          <m:t>𝜔</m:t>
                        </m:r>
                      </m:e>
                    </m:d>
                  </m:oMath>
                </a14:m>
                <a:endParaRPr lang="en-US" sz="1300" dirty="0" smtClean="0"/>
              </a:p>
              <a:p>
                <a:r>
                  <a:rPr lang="en-US" sz="1500" b="0" i="0" dirty="0" smtClean="0">
                    <a:latin typeface="+mj-lt"/>
                  </a:rPr>
                  <a:t>eliminate </a:t>
                </a:r>
                <a14:m>
                  <m:oMath xmlns:m="http://schemas.openxmlformats.org/officeDocument/2006/math">
                    <m:r>
                      <a:rPr lang="en-US" sz="1500" b="0" i="1" dirty="0" smtClean="0">
                        <a:latin typeface="Cambria Math"/>
                      </a:rPr>
                      <m:t>𝐼</m:t>
                    </m:r>
                    <m:r>
                      <a:rPr lang="en-US" sz="1500" b="0" i="1" dirty="0" smtClean="0">
                        <a:latin typeface="Cambria Math"/>
                      </a:rPr>
                      <m:t> (</m:t>
                    </m:r>
                    <m:r>
                      <a:rPr lang="en-US" sz="1500" b="0" i="1" dirty="0" smtClean="0">
                        <a:latin typeface="Cambria Math"/>
                      </a:rPr>
                      <m:t>𝜔</m:t>
                    </m:r>
                    <m:r>
                      <a:rPr lang="en-US" sz="1500" b="0" i="1" dirty="0" smtClean="0">
                        <a:latin typeface="Cambria Math"/>
                      </a:rPr>
                      <m:t>),    </m:t>
                    </m:r>
                    <m:r>
                      <a:rPr lang="en-US" sz="1500" b="0" i="1" dirty="0" smtClean="0">
                        <a:latin typeface="Cambria Math"/>
                      </a:rPr>
                      <m:t>𝐻</m:t>
                    </m:r>
                    <m:d>
                      <m:dPr>
                        <m:ctrlPr>
                          <a:rPr lang="en-US" sz="1500" b="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500" b="0" i="1" dirty="0" smtClean="0">
                            <a:latin typeface="Cambria Math"/>
                          </a:rPr>
                          <m:t>𝜔</m:t>
                        </m:r>
                      </m:e>
                    </m:d>
                    <m:r>
                      <a:rPr lang="en-US" sz="1500" b="0" i="1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500" b="0" i="1" dirty="0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500" b="0" i="1" dirty="0" err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500" b="0" i="1" dirty="0" err="1" smtClean="0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sz="1500" b="0" i="1" dirty="0" err="1" smtClean="0">
                                <a:latin typeface="Cambria Math"/>
                              </a:rPr>
                              <m:t>𝑜</m:t>
                            </m:r>
                          </m:sub>
                        </m:sSub>
                        <m:d>
                          <m:dPr>
                            <m:ctrlPr>
                              <a:rPr lang="en-US" sz="1500" b="0" i="1" dirty="0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500" b="0" i="1" dirty="0" smtClean="0">
                                <a:latin typeface="Cambria Math"/>
                              </a:rPr>
                              <m:t>𝜔</m:t>
                            </m:r>
                          </m:e>
                        </m:d>
                      </m:num>
                      <m:den>
                        <m:sSub>
                          <m:sSubPr>
                            <m:ctrlPr>
                              <a:rPr lang="en-US" sz="1500" b="0" i="1" dirty="0" err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500" b="0" i="1" dirty="0" err="1" smtClean="0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sz="1500" b="0" i="1" dirty="0" err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d>
                          <m:dPr>
                            <m:ctrlPr>
                              <a:rPr lang="en-US" sz="1500" b="0" i="1" dirty="0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500" b="0" i="1" dirty="0" smtClean="0">
                                <a:latin typeface="Cambria Math"/>
                              </a:rPr>
                              <m:t>𝜔</m:t>
                            </m:r>
                          </m:e>
                        </m:d>
                      </m:den>
                    </m:f>
                    <m:r>
                      <a:rPr lang="en-US" sz="1500" b="0" i="1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500" b="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500" b="0" i="1" dirty="0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500" b="0" i="1" dirty="0" smtClean="0">
                            <a:latin typeface="Cambria Math"/>
                          </a:rPr>
                          <m:t>1</m:t>
                        </m:r>
                        <m:r>
                          <a:rPr lang="en-US" sz="1500" b="0" i="1" dirty="0" smtClean="0">
                            <a:latin typeface="Cambria Math"/>
                          </a:rPr>
                          <m:t>+</m:t>
                        </m:r>
                        <m:r>
                          <a:rPr lang="en-US" sz="1500" b="0" i="1" dirty="0" smtClean="0">
                            <a:latin typeface="Cambria Math"/>
                          </a:rPr>
                          <m:t>𝑗</m:t>
                        </m:r>
                        <m:r>
                          <a:rPr lang="en-US" sz="1500" b="0" i="1" dirty="0" smtClean="0">
                            <a:latin typeface="Cambria Math"/>
                          </a:rPr>
                          <m:t>𝜔</m:t>
                        </m:r>
                        <m:r>
                          <a:rPr lang="en-US" sz="1500" b="0" i="1" dirty="0" smtClean="0">
                            <a:latin typeface="Cambria Math"/>
                          </a:rPr>
                          <m:t>𝑅𝐶</m:t>
                        </m:r>
                      </m:den>
                    </m:f>
                  </m:oMath>
                </a14:m>
                <a:endParaRPr lang="en-US" sz="1500" b="0" dirty="0" smtClean="0"/>
              </a:p>
              <a:p>
                <a:r>
                  <a:rPr lang="en-US" sz="1500" b="0" dirty="0" smtClean="0"/>
                  <a:t>Define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5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500" b="0" i="1" smtClean="0">
                            <a:latin typeface="Cambria Math"/>
                          </a:rPr>
                          <m:t>𝜔</m:t>
                        </m:r>
                      </m:e>
                      <m:sub>
                        <m:r>
                          <a:rPr lang="en-US" sz="1500" b="0" i="1" smtClean="0">
                            <a:latin typeface="Cambria Math"/>
                          </a:rPr>
                          <m:t>𝑐</m:t>
                        </m:r>
                      </m:sub>
                    </m:sSub>
                    <m:r>
                      <a:rPr lang="en-US" sz="15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5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5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500" b="0" i="1" smtClean="0">
                            <a:latin typeface="Cambria Math"/>
                          </a:rPr>
                          <m:t>𝑅𝐶</m:t>
                        </m:r>
                      </m:den>
                    </m:f>
                  </m:oMath>
                </a14:m>
                <a:endParaRPr lang="en-US" sz="1500" b="0" dirty="0" smtClean="0"/>
              </a:p>
              <a:p>
                <a:r>
                  <a:rPr lang="en-US" sz="1500" dirty="0" smtClean="0"/>
                  <a:t> </a:t>
                </a:r>
                <a14:m>
                  <m:oMath xmlns:m="http://schemas.openxmlformats.org/officeDocument/2006/math">
                    <m:r>
                      <a:rPr lang="en-US" sz="1500" b="0" i="1" dirty="0" smtClean="0">
                        <a:latin typeface="Cambria Math"/>
                      </a:rPr>
                      <m:t>𝐻</m:t>
                    </m:r>
                    <m:d>
                      <m:dPr>
                        <m:ctrlPr>
                          <a:rPr lang="en-US" sz="1500" b="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500" b="0" i="1" dirty="0" smtClean="0">
                            <a:latin typeface="Cambria Math"/>
                          </a:rPr>
                          <m:t>𝜔</m:t>
                        </m:r>
                      </m:e>
                    </m:d>
                    <m:r>
                      <a:rPr lang="en-US" sz="1500" b="0" i="1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500" b="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500" b="0" i="1" dirty="0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500" b="0" i="1" dirty="0" smtClean="0">
                            <a:latin typeface="Cambria Math"/>
                          </a:rPr>
                          <m:t>1</m:t>
                        </m:r>
                        <m:r>
                          <a:rPr lang="en-US" sz="1500" b="0" i="1" dirty="0" smtClean="0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en-US" sz="1500" b="0" i="1" dirty="0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500" b="0" i="1" dirty="0" smtClean="0">
                                <a:latin typeface="Cambria Math"/>
                              </a:rPr>
                              <m:t>𝑗</m:t>
                            </m:r>
                            <m:r>
                              <a:rPr lang="en-US" sz="1500" b="0" i="1" dirty="0" smtClean="0">
                                <a:latin typeface="Cambria Math"/>
                              </a:rPr>
                              <m:t>𝜔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1500" b="0" i="1" dirty="0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500" b="0" i="1" dirty="0" smtClean="0">
                                    <a:latin typeface="Cambria Math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en-US" sz="1500" b="0" i="1" dirty="0" smtClean="0">
                                    <a:latin typeface="Cambria Math"/>
                                  </a:rPr>
                                  <m:t>𝑐</m:t>
                                </m:r>
                              </m:sub>
                            </m:sSub>
                          </m:den>
                        </m:f>
                      </m:den>
                    </m:f>
                    <m:r>
                      <a:rPr lang="en-US" sz="1500" b="0" i="1" dirty="0" smtClean="0">
                        <a:latin typeface="Cambria Math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500" b="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500" b="0" i="1" dirty="0" smtClean="0">
                            <a:latin typeface="Cambria Math"/>
                          </a:rPr>
                          <m:t>𝐻</m:t>
                        </m:r>
                        <m:d>
                          <m:dPr>
                            <m:ctrlPr>
                              <a:rPr lang="en-US" sz="1500" b="0" i="1" dirty="0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500" b="0" i="1" dirty="0" smtClean="0">
                                <a:latin typeface="Cambria Math"/>
                              </a:rPr>
                              <m:t>𝜔</m:t>
                            </m:r>
                          </m:e>
                        </m:d>
                      </m:e>
                    </m:d>
                    <m:sSup>
                      <m:sSupPr>
                        <m:ctrlPr>
                          <a:rPr lang="en-US" sz="1500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500" b="0" i="1" dirty="0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1500" b="0" i="1" dirty="0" smtClean="0">
                            <a:latin typeface="Cambria Math"/>
                          </a:rPr>
                          <m:t>𝑗</m:t>
                        </m:r>
                        <m:r>
                          <m:rPr>
                            <m:sty m:val="p"/>
                          </m:rPr>
                          <a:rPr lang="el-GR" sz="1500" b="0" i="1" dirty="0" smtClean="0">
                            <a:latin typeface="Cambria Math"/>
                            <a:ea typeface="Cambria Math"/>
                          </a:rPr>
                          <m:t>Φ</m:t>
                        </m:r>
                        <m:r>
                          <a:rPr lang="en-US" sz="1500" b="0" i="1" dirty="0" smtClean="0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sz="1500" b="0" i="1" dirty="0" smtClean="0">
                            <a:latin typeface="Cambria Math"/>
                            <a:ea typeface="Cambria Math"/>
                          </a:rPr>
                          <m:t>𝜔</m:t>
                        </m:r>
                        <m:r>
                          <a:rPr lang="en-US" sz="1500" b="0" i="1" dirty="0" smtClean="0">
                            <a:latin typeface="Cambria Math"/>
                            <a:ea typeface="Cambria Math"/>
                          </a:rPr>
                          <m:t>)</m:t>
                        </m:r>
                      </m:sup>
                    </m:sSup>
                  </m:oMath>
                </a14:m>
                <a:endParaRPr lang="en-US" sz="1500" b="0" dirty="0" smtClean="0"/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500" b="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500" b="0" i="1" dirty="0" smtClean="0">
                            <a:latin typeface="Cambria Math"/>
                          </a:rPr>
                          <m:t>𝐻</m:t>
                        </m:r>
                        <m:d>
                          <m:dPr>
                            <m:ctrlPr>
                              <a:rPr lang="en-US" sz="1500" b="0" i="1" dirty="0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500" b="0" i="1" dirty="0" smtClean="0">
                                <a:latin typeface="Cambria Math"/>
                              </a:rPr>
                              <m:t>𝜔</m:t>
                            </m:r>
                          </m:e>
                        </m:d>
                      </m:e>
                    </m:d>
                    <m:r>
                      <a:rPr lang="en-US" sz="1500" b="0" i="1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500" b="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500" b="0" i="1" dirty="0" smtClean="0"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1500" b="0" i="1" dirty="0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1500" b="0" i="1" dirty="0" smtClean="0">
                                <a:latin typeface="Cambria Math"/>
                              </a:rPr>
                              <m:t>1</m:t>
                            </m:r>
                            <m:r>
                              <a:rPr lang="en-US" sz="1500" b="0" i="1" dirty="0" smtClean="0">
                                <a:latin typeface="Cambria Math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1500" b="0" i="1" dirty="0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1500" b="0" i="1" dirty="0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sz="1500" b="0" i="1" dirty="0" smtClean="0">
                                            <a:latin typeface="Cambria Math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500" b="0" i="1" dirty="0" smtClean="0">
                                            <a:latin typeface="Cambria Math"/>
                                          </a:rPr>
                                          <m:t>𝜔</m:t>
                                        </m:r>
                                      </m:num>
                                      <m:den>
                                        <m:sSub>
                                          <m:sSubPr>
                                            <m:ctrlPr>
                                              <a:rPr lang="en-US" sz="1500" b="0" i="1" dirty="0" smtClean="0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500" b="0" i="1" dirty="0" smtClean="0">
                                                <a:latin typeface="Cambria Math"/>
                                              </a:rPr>
                                              <m:t>𝜔</m:t>
                                            </m:r>
                                          </m:e>
                                          <m:sub>
                                            <m:r>
                                              <a:rPr lang="en-US" sz="1500" b="0" i="1" dirty="0" smtClean="0">
                                                <a:latin typeface="Cambria Math"/>
                                              </a:rPr>
                                              <m:t>𝑐</m:t>
                                            </m:r>
                                          </m:sub>
                                        </m:sSub>
                                      </m:den>
                                    </m:f>
                                  </m:e>
                                </m:d>
                              </m:e>
                              <m:sup>
                                <m:r>
                                  <a:rPr lang="en-US" sz="1500" b="0" i="1" dirty="0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r>
                  <a:rPr lang="en-US" sz="1500" dirty="0" smtClean="0"/>
                  <a:t> 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500" i="1" smtClean="0">
                        <a:latin typeface="Cambria Math"/>
                        <a:ea typeface="Cambria Math"/>
                      </a:rPr>
                      <m:t>Φ</m:t>
                    </m:r>
                    <m:d>
                      <m:dPr>
                        <m:ctrlPr>
                          <a:rPr lang="en-US" sz="15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1500" b="0" i="1" smtClean="0">
                            <a:latin typeface="Cambria Math"/>
                            <a:ea typeface="Cambria Math"/>
                          </a:rPr>
                          <m:t>𝜔</m:t>
                        </m:r>
                      </m:e>
                    </m:d>
                    <m:r>
                      <a:rPr lang="en-US" sz="1500" b="0" i="1" smtClean="0">
                        <a:latin typeface="Cambria Math"/>
                        <a:ea typeface="Cambria Math"/>
                      </a:rPr>
                      <m:t>=−</m:t>
                    </m:r>
                    <m:func>
                      <m:funcPr>
                        <m:ctrlPr>
                          <a:rPr lang="en-US" sz="1500" b="0" i="1" smtClean="0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500" b="0" i="0" smtClean="0">
                            <a:latin typeface="Cambria Math"/>
                            <a:ea typeface="Cambria Math"/>
                          </a:rPr>
                          <m:t>arctan</m:t>
                        </m:r>
                      </m:fName>
                      <m:e>
                        <m:d>
                          <m:dPr>
                            <m:ctrlPr>
                              <a:rPr lang="en-US" sz="1500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5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1500" b="0" i="1" smtClean="0">
                                    <a:latin typeface="Cambria Math"/>
                                    <a:ea typeface="Cambria Math"/>
                                  </a:rPr>
                                  <m:t>𝜔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sz="15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500" b="0" i="1" smtClean="0">
                                        <a:latin typeface="Cambria Math"/>
                                        <a:ea typeface="Cambria Math"/>
                                      </a:rPr>
                                      <m:t>𝜔</m:t>
                                    </m:r>
                                  </m:e>
                                  <m:sub>
                                    <m:r>
                                      <a:rPr lang="en-US" sz="1500" b="0" i="1" smtClean="0">
                                        <a:latin typeface="Cambria Math"/>
                                        <a:ea typeface="Cambria Math"/>
                                      </a:rPr>
                                      <m:t>𝑐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e>
                    </m:func>
                  </m:oMath>
                </a14:m>
                <a:endParaRPr lang="en-US" sz="1500" b="0" dirty="0" smtClean="0">
                  <a:ea typeface="Cambria Math"/>
                </a:endParaRPr>
              </a:p>
              <a:p>
                <a:r>
                  <a:rPr lang="en-US" sz="1500" dirty="0" smtClean="0"/>
                  <a:t>Why cut frequency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5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500" b="0" i="1" smtClean="0">
                            <a:latin typeface="Cambria Math"/>
                          </a:rPr>
                          <m:t>𝜔</m:t>
                        </m:r>
                      </m:e>
                      <m:sub>
                        <m:r>
                          <a:rPr lang="en-US" sz="1500" b="0" i="1" smtClean="0">
                            <a:latin typeface="Cambria Math"/>
                          </a:rPr>
                          <m:t>𝑐</m:t>
                        </m:r>
                      </m:sub>
                    </m:sSub>
                    <m:r>
                      <a:rPr lang="en-US" sz="15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1500" dirty="0" smtClean="0"/>
                  <a:t> is called 3-dB or half power frequency? 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500" b="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500" b="0" i="1" dirty="0" smtClean="0">
                            <a:latin typeface="Cambria Math"/>
                          </a:rPr>
                          <m:t>𝐻</m:t>
                        </m:r>
                        <m:d>
                          <m:dPr>
                            <m:ctrlPr>
                              <a:rPr lang="en-US" sz="1500" b="0" i="1" dirty="0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500" b="0" i="1" dirty="0" smtClean="0">
                                <a:latin typeface="Cambria Math"/>
                              </a:rPr>
                              <m:t>𝜔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1500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500" b="0" i="1" dirty="0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500" b="0" i="1" dirty="0" err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500" b="0" i="1" dirty="0" smtClean="0">
                                <a:latin typeface="Cambria Math"/>
                              </a:rPr>
                              <m:t>|</m:t>
                            </m:r>
                            <m:r>
                              <a:rPr lang="en-US" sz="1500" b="0" i="1" dirty="0" err="1" smtClean="0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sz="1500" b="0" i="1" dirty="0" err="1" smtClean="0">
                                <a:latin typeface="Cambria Math"/>
                              </a:rPr>
                              <m:t>𝑜</m:t>
                            </m:r>
                          </m:sub>
                        </m:sSub>
                        <m:d>
                          <m:dPr>
                            <m:ctrlPr>
                              <a:rPr lang="en-US" sz="1500" b="0" i="1" dirty="0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500" b="0" i="1" dirty="0" smtClean="0">
                                <a:latin typeface="Cambria Math"/>
                              </a:rPr>
                              <m:t>𝜔</m:t>
                            </m:r>
                          </m:e>
                        </m:d>
                        <m:r>
                          <a:rPr lang="en-US" sz="1500" b="0" i="1" dirty="0" smtClean="0">
                            <a:latin typeface="Cambria Math"/>
                          </a:rPr>
                          <m:t>|</m:t>
                        </m:r>
                      </m:num>
                      <m:den>
                        <m:sSub>
                          <m:sSubPr>
                            <m:ctrlPr>
                              <a:rPr lang="en-US" sz="1500" b="0" i="1" dirty="0" err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500" b="0" i="1" dirty="0" smtClean="0">
                                <a:latin typeface="Cambria Math"/>
                              </a:rPr>
                              <m:t>|</m:t>
                            </m:r>
                            <m:r>
                              <a:rPr lang="en-US" sz="1500" b="0" i="1" dirty="0" err="1" smtClean="0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sz="1500" b="0" i="1" dirty="0" err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d>
                          <m:dPr>
                            <m:ctrlPr>
                              <a:rPr lang="en-US" sz="1500" b="0" i="1" dirty="0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500" b="0" i="1" dirty="0" smtClean="0">
                                <a:latin typeface="Cambria Math"/>
                              </a:rPr>
                              <m:t>𝜔</m:t>
                            </m:r>
                          </m:e>
                        </m:d>
                        <m:r>
                          <a:rPr lang="en-US" sz="1500" b="0" i="1" dirty="0" smtClean="0">
                            <a:latin typeface="Cambria Math"/>
                          </a:rPr>
                          <m:t>|</m:t>
                        </m:r>
                      </m:den>
                    </m:f>
                    <m:r>
                      <a:rPr lang="en-US" sz="1500" b="0" i="1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500" b="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500" b="0" i="1" dirty="0" smtClean="0"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1500" b="0" i="1" dirty="0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1500" b="0" i="1" dirty="0" smtClean="0">
                                <a:latin typeface="Cambria Math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1500" dirty="0" smtClean="0"/>
                  <a:t>      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500" b="0" i="1" dirty="0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1500" b="0" i="1" dirty="0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500" b="0" i="1" dirty="0" smtClean="0">
                                <a:latin typeface="Cambria Math"/>
                              </a:rPr>
                              <m:t>𝐻</m:t>
                            </m:r>
                            <m:d>
                              <m:dPr>
                                <m:ctrlPr>
                                  <a:rPr lang="en-US" sz="1500" b="0" i="1" dirty="0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1500" b="0" i="1" dirty="0" smtClean="0">
                                    <a:latin typeface="Cambria Math"/>
                                  </a:rPr>
                                  <m:t>𝜔</m:t>
                                </m:r>
                              </m:e>
                            </m:d>
                          </m:e>
                        </m:d>
                      </m:e>
                      <m:sup>
                        <m:r>
                          <a:rPr lang="en-US" sz="1500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500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500" b="0" i="1" dirty="0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500" b="0" i="1" dirty="0" err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500" b="0" i="1" dirty="0" smtClean="0">
                                <a:latin typeface="Cambria Math"/>
                              </a:rPr>
                              <m:t>|</m:t>
                            </m:r>
                            <m:r>
                              <a:rPr lang="en-US" sz="1500" b="0" i="1" dirty="0" err="1" smtClean="0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sz="1500" b="0" i="1" dirty="0" err="1" smtClean="0">
                                <a:latin typeface="Cambria Math"/>
                              </a:rPr>
                              <m:t>𝑜</m:t>
                            </m:r>
                          </m:sub>
                        </m:sSub>
                        <m:d>
                          <m:dPr>
                            <m:ctrlPr>
                              <a:rPr lang="en-US" sz="1500" b="0" i="1" dirty="0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500" b="0" i="1" dirty="0" smtClean="0">
                                <a:latin typeface="Cambria Math"/>
                              </a:rPr>
                              <m:t>𝜔</m:t>
                            </m:r>
                          </m:e>
                        </m:d>
                        <m:sSup>
                          <m:sSupPr>
                            <m:ctrlPr>
                              <a:rPr lang="en-US" sz="1500" b="0" i="1" dirty="0" smtClean="0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begChr m:val=""/>
                                <m:endChr m:val="|"/>
                                <m:ctrlPr>
                                  <a:rPr lang="en-US" sz="1500" b="0" i="1" dirty="0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1500"/>
                                  <m:t>​</m:t>
                                </m:r>
                              </m:e>
                            </m:d>
                          </m:e>
                          <m:sup>
                            <m:r>
                              <a:rPr lang="en-US" sz="1500" b="0" i="1" dirty="0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b>
                          <m:sSubPr>
                            <m:ctrlPr>
                              <a:rPr lang="en-US" sz="1500" b="0" i="1" dirty="0" err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500" b="0" i="1" dirty="0" smtClean="0">
                                <a:latin typeface="Cambria Math"/>
                              </a:rPr>
                              <m:t>|</m:t>
                            </m:r>
                            <m:r>
                              <a:rPr lang="en-US" sz="1500" b="0" i="1" dirty="0" err="1" smtClean="0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sz="1500" b="0" i="1" dirty="0" err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d>
                          <m:dPr>
                            <m:ctrlPr>
                              <a:rPr lang="en-US" sz="1500" b="0" i="1" dirty="0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500" b="0" i="1" dirty="0" smtClean="0">
                                <a:latin typeface="Cambria Math"/>
                              </a:rPr>
                              <m:t>𝜔</m:t>
                            </m:r>
                          </m:e>
                        </m:d>
                        <m:sSup>
                          <m:sSupPr>
                            <m:ctrlPr>
                              <a:rPr lang="en-US" sz="1500" b="0" i="1" dirty="0" smtClean="0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begChr m:val=""/>
                                <m:endChr m:val="|"/>
                                <m:ctrlPr>
                                  <a:rPr lang="en-US" sz="1500" b="0" i="1" dirty="0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1500"/>
                                  <m:t>​</m:t>
                                </m:r>
                              </m:e>
                            </m:d>
                          </m:e>
                          <m:sup>
                            <m:r>
                              <a:rPr lang="en-US" sz="1500" b="0" i="1" dirty="0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500" b="0" i="1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500" b="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500" b="0" i="1" dirty="0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500" b="0" i="1" dirty="0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500" dirty="0" smtClean="0"/>
                  <a:t>   </a:t>
                </a:r>
              </a:p>
              <a:p>
                <a:r>
                  <a:rPr lang="en-US" sz="1500" dirty="0" smtClean="0"/>
                  <a:t>Why  all real system has </a:t>
                </a:r>
                <a:r>
                  <a:rPr lang="en-US" sz="1500" i="1" dirty="0" smtClean="0"/>
                  <a:t>phase delay</a:t>
                </a:r>
                <a:r>
                  <a:rPr lang="en-US" sz="1500" dirty="0" smtClean="0"/>
                  <a:t> ?</a:t>
                </a:r>
              </a:p>
              <a:p>
                <a14:m>
                  <m:oMath xmlns:m="http://schemas.openxmlformats.org/officeDocument/2006/math">
                    <m:r>
                      <a:rPr lang="en-US" sz="1500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15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500" b="0" i="1" smtClean="0">
                            <a:latin typeface="Cambria Math"/>
                          </a:rPr>
                          <m:t>𝑡</m:t>
                        </m:r>
                        <m:r>
                          <a:rPr lang="en-US" sz="1500" b="0" i="1" smtClean="0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sz="15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500" b="0" i="1" smtClean="0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500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d>
                    <m:groupChr>
                      <m:groupChrPr>
                        <m:chr m:val="↔"/>
                        <m:vertJc m:val="bot"/>
                        <m:ctrlPr>
                          <a:rPr lang="en-US" sz="1500" b="0" i="1" smtClean="0">
                            <a:latin typeface="Cambria Math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n-US" sz="1500" b="0" i="1" smtClean="0">
                            <a:latin typeface="Cambria Math"/>
                            <a:ea typeface="Cambria Math"/>
                          </a:rPr>
                          <m:t>ℱ</m:t>
                        </m:r>
                      </m:e>
                    </m:groupChr>
                    <m:r>
                      <a:rPr lang="en-US" sz="1500" b="0" i="1" smtClean="0">
                        <a:latin typeface="Cambria Math"/>
                      </a:rPr>
                      <m:t>𝐹</m:t>
                    </m:r>
                    <m:d>
                      <m:dPr>
                        <m:ctrlPr>
                          <a:rPr lang="en-US" sz="15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500" b="0" i="1" smtClean="0">
                            <a:latin typeface="Cambria Math"/>
                          </a:rPr>
                          <m:t>𝜔</m:t>
                        </m:r>
                      </m:e>
                    </m:d>
                    <m:sSup>
                      <m:sSupPr>
                        <m:ctrlPr>
                          <a:rPr lang="en-US" sz="15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500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15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1500" b="0" i="1" smtClean="0">
                            <a:latin typeface="Cambria Math"/>
                          </a:rPr>
                          <m:t>𝑗</m:t>
                        </m:r>
                        <m:r>
                          <a:rPr lang="en-US" sz="1500" b="0" i="1" smtClean="0">
                            <a:latin typeface="Cambria Math"/>
                          </a:rPr>
                          <m:t>𝜔</m:t>
                        </m:r>
                        <m:sSub>
                          <m:sSubPr>
                            <m:ctrlPr>
                              <a:rPr lang="en-US" sz="15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500" b="0" i="1" smtClean="0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500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sup>
                    </m:sSup>
                  </m:oMath>
                </a14:m>
                <a:r>
                  <a:rPr lang="en-US" sz="1500" dirty="0" smtClean="0"/>
                  <a:t>     </a:t>
                </a:r>
                <a:endParaRPr lang="en-US" sz="15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15686" y="1219200"/>
                <a:ext cx="4561114" cy="4525963"/>
              </a:xfrm>
              <a:blipFill rotWithShape="1">
                <a:blip r:embed="rId2"/>
                <a:stretch>
                  <a:fillRect t="-8491" b="-230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Dr. Ali Muqaibel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971800"/>
            <a:ext cx="3611409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8314" y="1219200"/>
            <a:ext cx="3145318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5562600" y="774727"/>
            <a:ext cx="2171700" cy="1892273"/>
            <a:chOff x="5562600" y="774727"/>
            <a:chExt cx="2171700" cy="1892273"/>
          </a:xfrm>
        </p:grpSpPr>
        <p:sp>
          <p:nvSpPr>
            <p:cNvPr id="7" name="Arc 6"/>
            <p:cNvSpPr/>
            <p:nvPr/>
          </p:nvSpPr>
          <p:spPr>
            <a:xfrm>
              <a:off x="5562600" y="1752600"/>
              <a:ext cx="838200" cy="914400"/>
            </a:xfrm>
            <a:prstGeom prst="arc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Arc 10"/>
            <p:cNvSpPr/>
            <p:nvPr/>
          </p:nvSpPr>
          <p:spPr>
            <a:xfrm>
              <a:off x="6781800" y="1752600"/>
              <a:ext cx="838200" cy="914400"/>
            </a:xfrm>
            <a:prstGeom prst="arc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981700" y="774727"/>
              <a:ext cx="1752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By KVL in the two loops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517381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169</TotalTime>
  <Words>417</Words>
  <Application>Microsoft Office PowerPoint</Application>
  <PresentationFormat>On-screen Show (4:3)</PresentationFormat>
  <Paragraphs>33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Adjacency</vt:lpstr>
      <vt:lpstr>Applications of the Fourier Transform</vt:lpstr>
      <vt:lpstr>Ideal Filters</vt:lpstr>
      <vt:lpstr>Example: Ideal Filters</vt:lpstr>
      <vt:lpstr>RC Low-Pass Filter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Applications of the Fourier Transform</dc:title>
  <dc:creator>ITC</dc:creator>
  <cp:lastModifiedBy>ITC</cp:lastModifiedBy>
  <cp:revision>9</cp:revision>
  <dcterms:created xsi:type="dcterms:W3CDTF">2012-10-27T07:56:27Z</dcterms:created>
  <dcterms:modified xsi:type="dcterms:W3CDTF">2012-10-27T10:45:55Z</dcterms:modified>
</cp:coreProperties>
</file>