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wmf"/><Relationship Id="rId3" Type="http://schemas.openxmlformats.org/officeDocument/2006/relationships/image" Target="../media/image197.wmf"/><Relationship Id="rId7" Type="http://schemas.openxmlformats.org/officeDocument/2006/relationships/image" Target="../media/image209.wmf"/><Relationship Id="rId2" Type="http://schemas.openxmlformats.org/officeDocument/2006/relationships/image" Target="../media/image205.wmf"/><Relationship Id="rId1" Type="http://schemas.openxmlformats.org/officeDocument/2006/relationships/image" Target="../media/image204.emf"/><Relationship Id="rId6" Type="http://schemas.openxmlformats.org/officeDocument/2006/relationships/image" Target="../media/image208.wmf"/><Relationship Id="rId5" Type="http://schemas.openxmlformats.org/officeDocument/2006/relationships/image" Target="../media/image207.wmf"/><Relationship Id="rId4" Type="http://schemas.openxmlformats.org/officeDocument/2006/relationships/image" Target="../media/image206.wmf"/><Relationship Id="rId9" Type="http://schemas.openxmlformats.org/officeDocument/2006/relationships/image" Target="../media/image21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wmf"/><Relationship Id="rId3" Type="http://schemas.openxmlformats.org/officeDocument/2006/relationships/image" Target="../media/image197.wmf"/><Relationship Id="rId7" Type="http://schemas.openxmlformats.org/officeDocument/2006/relationships/image" Target="../media/image216.wmf"/><Relationship Id="rId2" Type="http://schemas.openxmlformats.org/officeDocument/2006/relationships/image" Target="../media/image212.wmf"/><Relationship Id="rId1" Type="http://schemas.openxmlformats.org/officeDocument/2006/relationships/image" Target="../media/image204.emf"/><Relationship Id="rId6" Type="http://schemas.openxmlformats.org/officeDocument/2006/relationships/image" Target="../media/image215.wmf"/><Relationship Id="rId11" Type="http://schemas.openxmlformats.org/officeDocument/2006/relationships/image" Target="../media/image220.wmf"/><Relationship Id="rId5" Type="http://schemas.openxmlformats.org/officeDocument/2006/relationships/image" Target="../media/image214.wmf"/><Relationship Id="rId10" Type="http://schemas.openxmlformats.org/officeDocument/2006/relationships/image" Target="../media/image219.wmf"/><Relationship Id="rId4" Type="http://schemas.openxmlformats.org/officeDocument/2006/relationships/image" Target="../media/image213.wmf"/><Relationship Id="rId9" Type="http://schemas.openxmlformats.org/officeDocument/2006/relationships/image" Target="../media/image2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wmf"/><Relationship Id="rId2" Type="http://schemas.openxmlformats.org/officeDocument/2006/relationships/image" Target="../media/image222.wmf"/><Relationship Id="rId1" Type="http://schemas.openxmlformats.org/officeDocument/2006/relationships/image" Target="../media/image221.emf"/><Relationship Id="rId5" Type="http://schemas.openxmlformats.org/officeDocument/2006/relationships/image" Target="../media/image225.wmf"/><Relationship Id="rId4" Type="http://schemas.openxmlformats.org/officeDocument/2006/relationships/image" Target="../media/image2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9.wmf"/><Relationship Id="rId1" Type="http://schemas.openxmlformats.org/officeDocument/2006/relationships/image" Target="../media/image2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18" Type="http://schemas.openxmlformats.org/officeDocument/2006/relationships/image" Target="../media/image11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17" Type="http://schemas.openxmlformats.org/officeDocument/2006/relationships/image" Target="../media/image110.wmf"/><Relationship Id="rId2" Type="http://schemas.openxmlformats.org/officeDocument/2006/relationships/image" Target="../media/image95.wmf"/><Relationship Id="rId16" Type="http://schemas.openxmlformats.org/officeDocument/2006/relationships/image" Target="../media/image109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wmf"/><Relationship Id="rId2" Type="http://schemas.openxmlformats.org/officeDocument/2006/relationships/image" Target="../media/image197.wmf"/><Relationship Id="rId1" Type="http://schemas.openxmlformats.org/officeDocument/2006/relationships/image" Target="../media/image196.wmf"/><Relationship Id="rId5" Type="http://schemas.openxmlformats.org/officeDocument/2006/relationships/image" Target="../media/image200.wmf"/><Relationship Id="rId4" Type="http://schemas.openxmlformats.org/officeDocument/2006/relationships/image" Target="../media/image19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7F4BC-C5A4-4116-9909-F5EEF7822C99}" type="datetimeFigureOut">
              <a:rPr lang="en-US" smtClean="0"/>
              <a:t>07-Sep-14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2EC1B-7C1F-4F02-8D08-3594EA3E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F3CE32-5C82-4CA0-B731-AE79D342DD36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87.wmf"/><Relationship Id="rId4" Type="http://schemas.openxmlformats.org/officeDocument/2006/relationships/image" Target="../media/image89.png"/><Relationship Id="rId9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1.wmf"/><Relationship Id="rId26" Type="http://schemas.openxmlformats.org/officeDocument/2006/relationships/image" Target="../media/image105.wmf"/><Relationship Id="rId39" Type="http://schemas.openxmlformats.org/officeDocument/2006/relationships/image" Target="../media/image11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34" Type="http://schemas.openxmlformats.org/officeDocument/2006/relationships/oleObject" Target="../embeddings/oleObject20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image" Target="../media/image107.wmf"/><Relationship Id="rId38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29" Type="http://schemas.openxmlformats.org/officeDocument/2006/relationships/oleObject" Target="../embeddings/oleObject17.bin"/><Relationship Id="rId41" Type="http://schemas.openxmlformats.org/officeDocument/2006/relationships/image" Target="../media/image1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04.wmf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109.wmf"/><Relationship Id="rId40" Type="http://schemas.openxmlformats.org/officeDocument/2006/relationships/oleObject" Target="../embeddings/oleObject23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oleObject" Target="../embeddings/oleObject16.bin"/><Relationship Id="rId36" Type="http://schemas.openxmlformats.org/officeDocument/2006/relationships/oleObject" Target="../embeddings/oleObject21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1.bin"/><Relationship Id="rId31" Type="http://schemas.openxmlformats.org/officeDocument/2006/relationships/image" Target="../media/image106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Relationship Id="rId27" Type="http://schemas.openxmlformats.org/officeDocument/2006/relationships/oleObject" Target="../embeddings/oleObject15.bin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10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19.wmf"/><Relationship Id="rId26" Type="http://schemas.openxmlformats.org/officeDocument/2006/relationships/image" Target="../media/image123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8.wmf"/><Relationship Id="rId20" Type="http://schemas.openxmlformats.org/officeDocument/2006/relationships/image" Target="../media/image1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122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124.wmf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117.wmf"/><Relationship Id="rId22" Type="http://schemas.openxmlformats.org/officeDocument/2006/relationships/image" Target="../media/image121.wmf"/><Relationship Id="rId27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emf"/><Relationship Id="rId3" Type="http://schemas.openxmlformats.org/officeDocument/2006/relationships/image" Target="../media/image128.png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1.png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130.png"/><Relationship Id="rId10" Type="http://schemas.openxmlformats.org/officeDocument/2006/relationships/image" Target="../media/image126.wmf"/><Relationship Id="rId4" Type="http://schemas.openxmlformats.org/officeDocument/2006/relationships/image" Target="../media/image129.png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3.png"/><Relationship Id="rId18" Type="http://schemas.openxmlformats.org/officeDocument/2006/relationships/image" Target="../media/image142.wmf"/><Relationship Id="rId3" Type="http://schemas.openxmlformats.org/officeDocument/2006/relationships/image" Target="../media/image145.png"/><Relationship Id="rId21" Type="http://schemas.openxmlformats.org/officeDocument/2006/relationships/image" Target="../media/image155.png"/><Relationship Id="rId7" Type="http://schemas.openxmlformats.org/officeDocument/2006/relationships/image" Target="../media/image149.png"/><Relationship Id="rId12" Type="http://schemas.openxmlformats.org/officeDocument/2006/relationships/image" Target="../media/image152.png"/><Relationship Id="rId17" Type="http://schemas.openxmlformats.org/officeDocument/2006/relationships/oleObject" Target="../embeddings/oleObject44.bin"/><Relationship Id="rId25" Type="http://schemas.openxmlformats.org/officeDocument/2006/relationships/image" Target="../media/image14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8.png"/><Relationship Id="rId11" Type="http://schemas.openxmlformats.org/officeDocument/2006/relationships/image" Target="../media/image140.wmf"/><Relationship Id="rId24" Type="http://schemas.openxmlformats.org/officeDocument/2006/relationships/oleObject" Target="../embeddings/oleObject46.bin"/><Relationship Id="rId5" Type="http://schemas.openxmlformats.org/officeDocument/2006/relationships/image" Target="../media/image147.png"/><Relationship Id="rId15" Type="http://schemas.openxmlformats.org/officeDocument/2006/relationships/oleObject" Target="../embeddings/oleObject43.bin"/><Relationship Id="rId23" Type="http://schemas.openxmlformats.org/officeDocument/2006/relationships/image" Target="../media/image157.png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4.png"/><Relationship Id="rId22" Type="http://schemas.openxmlformats.org/officeDocument/2006/relationships/image" Target="../media/image15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8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12" Type="http://schemas.openxmlformats.org/officeDocument/2006/relationships/image" Target="../media/image148.png"/><Relationship Id="rId17" Type="http://schemas.openxmlformats.org/officeDocument/2006/relationships/image" Target="../media/image15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5" Type="http://schemas.openxmlformats.org/officeDocument/2006/relationships/image" Target="../media/image170.png"/><Relationship Id="rId10" Type="http://schemas.openxmlformats.org/officeDocument/2006/relationships/image" Target="../media/image166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16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3" Type="http://schemas.openxmlformats.org/officeDocument/2006/relationships/image" Target="../media/image172.png"/><Relationship Id="rId7" Type="http://schemas.openxmlformats.org/officeDocument/2006/relationships/image" Target="../media/image176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5.png"/><Relationship Id="rId5" Type="http://schemas.openxmlformats.org/officeDocument/2006/relationships/image" Target="../media/image174.png"/><Relationship Id="rId10" Type="http://schemas.openxmlformats.org/officeDocument/2006/relationships/image" Target="../media/image179.png"/><Relationship Id="rId4" Type="http://schemas.openxmlformats.org/officeDocument/2006/relationships/image" Target="../media/image173.png"/><Relationship Id="rId9" Type="http://schemas.openxmlformats.org/officeDocument/2006/relationships/image" Target="../media/image17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4" Type="http://schemas.openxmlformats.org/officeDocument/2006/relationships/image" Target="../media/image18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image" Target="../media/image186.png"/><Relationship Id="rId7" Type="http://schemas.openxmlformats.org/officeDocument/2006/relationships/image" Target="../media/image190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9.png"/><Relationship Id="rId5" Type="http://schemas.openxmlformats.org/officeDocument/2006/relationships/image" Target="../media/image188.png"/><Relationship Id="rId4" Type="http://schemas.openxmlformats.org/officeDocument/2006/relationships/image" Target="../media/image187.png"/><Relationship Id="rId9" Type="http://schemas.openxmlformats.org/officeDocument/2006/relationships/image" Target="../media/image17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5.png"/><Relationship Id="rId4" Type="http://schemas.openxmlformats.org/officeDocument/2006/relationships/image" Target="../media/image19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200.wmf"/><Relationship Id="rId3" Type="http://schemas.openxmlformats.org/officeDocument/2006/relationships/image" Target="../media/image194.png"/><Relationship Id="rId7" Type="http://schemas.openxmlformats.org/officeDocument/2006/relationships/image" Target="../media/image201.png"/><Relationship Id="rId12" Type="http://schemas.openxmlformats.org/officeDocument/2006/relationships/image" Target="../media/image197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4.png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193.png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202.png"/><Relationship Id="rId19" Type="http://schemas.openxmlformats.org/officeDocument/2006/relationships/image" Target="../media/image203.png"/><Relationship Id="rId4" Type="http://schemas.openxmlformats.org/officeDocument/2006/relationships/image" Target="../media/image192.png"/><Relationship Id="rId9" Type="http://schemas.openxmlformats.org/officeDocument/2006/relationships/image" Target="../media/image196.wmf"/><Relationship Id="rId14" Type="http://schemas.openxmlformats.org/officeDocument/2006/relationships/image" Target="../media/image19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210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207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9.wmf"/><Relationship Id="rId20" Type="http://schemas.openxmlformats.org/officeDocument/2006/relationships/image" Target="../media/image21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5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206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204.e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20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217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214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6.wmf"/><Relationship Id="rId20" Type="http://schemas.openxmlformats.org/officeDocument/2006/relationships/image" Target="../media/image21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2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220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10" Type="http://schemas.openxmlformats.org/officeDocument/2006/relationships/image" Target="../media/image213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204.e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215.wmf"/><Relationship Id="rId22" Type="http://schemas.openxmlformats.org/officeDocument/2006/relationships/image" Target="../media/image21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2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2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224.wmf"/><Relationship Id="rId4" Type="http://schemas.openxmlformats.org/officeDocument/2006/relationships/image" Target="../media/image221.emf"/><Relationship Id="rId9" Type="http://schemas.openxmlformats.org/officeDocument/2006/relationships/oleObject" Target="../embeddings/oleObject7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3" Type="http://schemas.openxmlformats.org/officeDocument/2006/relationships/image" Target="../media/image227.png"/><Relationship Id="rId7" Type="http://schemas.openxmlformats.org/officeDocument/2006/relationships/image" Target="../media/image231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5" Type="http://schemas.openxmlformats.org/officeDocument/2006/relationships/image" Target="../media/image229.png"/><Relationship Id="rId4" Type="http://schemas.openxmlformats.org/officeDocument/2006/relationships/image" Target="../media/image2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3.png"/><Relationship Id="rId4" Type="http://schemas.openxmlformats.org/officeDocument/2006/relationships/image" Target="../media/image23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png"/><Relationship Id="rId3" Type="http://schemas.openxmlformats.org/officeDocument/2006/relationships/image" Target="../media/image240.png"/><Relationship Id="rId7" Type="http://schemas.openxmlformats.org/officeDocument/2006/relationships/image" Target="../media/image242.png"/><Relationship Id="rId12" Type="http://schemas.openxmlformats.org/officeDocument/2006/relationships/image" Target="../media/image2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8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245.png"/><Relationship Id="rId4" Type="http://schemas.openxmlformats.org/officeDocument/2006/relationships/image" Target="../media/image241.png"/><Relationship Id="rId9" Type="http://schemas.openxmlformats.org/officeDocument/2006/relationships/image" Target="../media/image2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1.wmf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95400" y="381000"/>
            <a:ext cx="608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Transformations of Continuous-Time Signals</a:t>
            </a:r>
            <a:r>
              <a:rPr lang="ar-SA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3063" y="1066800"/>
            <a:ext cx="309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Continuous time signal: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11425" y="1662113"/>
            <a:ext cx="3462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Time is a continuous variable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514600" y="2209800"/>
            <a:ext cx="4505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The signal itself need not be continuous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" y="2805113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 b="1">
                <a:latin typeface="Times New Roman" pitchFamily="18" charset="0"/>
                <a:cs typeface="Times New Roman" pitchFamily="18" charset="0"/>
              </a:rPr>
              <a:t>Time Reversal</a:t>
            </a:r>
            <a:r>
              <a:rPr lang="ar-SA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ar-SA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7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41402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562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22288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5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32385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77800" y="258763"/>
            <a:ext cx="62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2.2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29162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667000"/>
            <a:ext cx="89582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3276600"/>
            <a:ext cx="3592512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5334000"/>
            <a:ext cx="33274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5334000"/>
            <a:ext cx="34099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847725"/>
            <a:ext cx="3571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8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5086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22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33432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18923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19923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600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3336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15906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49434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53000"/>
            <a:ext cx="16002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81000" y="381000"/>
            <a:ext cx="262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Periodic Functions</a:t>
            </a:r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1066800"/>
            <a:ext cx="721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/>
            <a:r>
              <a:rPr lang="en-US" sz="20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is periodic if given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is there some period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 &gt; 0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such that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1498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75866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158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62611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0"/>
            <a:ext cx="6224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Line 13"/>
          <p:cNvSpPr>
            <a:spLocks noChangeShapeType="1"/>
          </p:cNvSpPr>
          <p:nvPr/>
        </p:nvSpPr>
        <p:spPr bwMode="auto">
          <a:xfrm>
            <a:off x="2438400" y="49530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70119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105400"/>
            <a:ext cx="941388" cy="7127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19800"/>
            <a:ext cx="239553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867400"/>
            <a:ext cx="16906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4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0294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57404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09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1700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1927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9413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11929"/>
              </p:ext>
            </p:extLst>
          </p:nvPr>
        </p:nvGraphicFramePr>
        <p:xfrm>
          <a:off x="773778" y="3740944"/>
          <a:ext cx="5397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5397480" imgH="342720" progId="Equation.DSMT4">
                  <p:embed/>
                </p:oleObj>
              </mc:Choice>
              <mc:Fallback>
                <p:oleObj name="Equation" r:id="rId9" imgW="5397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78" y="3740944"/>
                        <a:ext cx="53975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977356" y="1905000"/>
            <a:ext cx="1518444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3733800"/>
            <a:ext cx="2438400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447800" y="457200"/>
          <a:ext cx="51768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3" imgW="3454400" imgH="342900" progId="Equation.DSMT4">
                  <p:embed/>
                </p:oleObj>
              </mc:Choice>
              <mc:Fallback>
                <p:oleObj name="Equation" r:id="rId3" imgW="34544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517683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1588" y="935038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935288" y="1468438"/>
          <a:ext cx="15795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5" imgW="1054100" imgH="330200" progId="Equation.DSMT4">
                  <p:embed/>
                </p:oleObj>
              </mc:Choice>
              <mc:Fallback>
                <p:oleObj name="Equation" r:id="rId5" imgW="1054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1468438"/>
                        <a:ext cx="1579562" cy="495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021388" y="935038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13993"/>
              </p:ext>
            </p:extLst>
          </p:nvPr>
        </p:nvGraphicFramePr>
        <p:xfrm>
          <a:off x="5364163" y="1468438"/>
          <a:ext cx="16367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7" imgW="1091726" imgH="330057" progId="Equation.DSMT4">
                  <p:embed/>
                </p:oleObj>
              </mc:Choice>
              <mc:Fallback>
                <p:oleObj name="Equation" r:id="rId7" imgW="1091726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468438"/>
                        <a:ext cx="1636712" cy="4953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248025" y="2420938"/>
          <a:ext cx="990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9" imgW="660400" imgH="279400" progId="Equation.DSMT4">
                  <p:embed/>
                </p:oleObj>
              </mc:Choice>
              <mc:Fallback>
                <p:oleObj name="Equation" r:id="rId9" imgW="660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2420938"/>
                        <a:ext cx="9906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201988" y="2992438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11" imgW="685800" imgH="279400" progId="Equation.DSMT4">
                  <p:embed/>
                </p:oleObj>
              </mc:Choice>
              <mc:Fallback>
                <p:oleObj name="Equation" r:id="rId11" imgW="685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2992438"/>
                        <a:ext cx="10287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211513" y="3525838"/>
          <a:ext cx="1009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13" imgW="672808" imgH="279279" progId="Equation.DSMT4">
                  <p:embed/>
                </p:oleObj>
              </mc:Choice>
              <mc:Fallback>
                <p:oleObj name="Equation" r:id="rId13" imgW="672808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3525838"/>
                        <a:ext cx="100965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2388"/>
              </p:ext>
            </p:extLst>
          </p:nvPr>
        </p:nvGraphicFramePr>
        <p:xfrm>
          <a:off x="5640388" y="2230438"/>
          <a:ext cx="990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15" imgW="660400" imgH="279400" progId="Equation.DSMT4">
                  <p:embed/>
                </p:oleObj>
              </mc:Choice>
              <mc:Fallback>
                <p:oleObj name="Equation" r:id="rId15" imgW="660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2230438"/>
                        <a:ext cx="99060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013579"/>
              </p:ext>
            </p:extLst>
          </p:nvPr>
        </p:nvGraphicFramePr>
        <p:xfrm>
          <a:off x="5640388" y="2763838"/>
          <a:ext cx="1047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17" imgW="698500" imgH="279400" progId="Equation.DSMT4">
                  <p:embed/>
                </p:oleObj>
              </mc:Choice>
              <mc:Fallback>
                <p:oleObj name="Equation" r:id="rId17" imgW="698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2763838"/>
                        <a:ext cx="104775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591912"/>
              </p:ext>
            </p:extLst>
          </p:nvPr>
        </p:nvGraphicFramePr>
        <p:xfrm>
          <a:off x="5640388" y="3373438"/>
          <a:ext cx="1047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9" imgW="698500" imgH="279400" progId="Equation.DSMT4">
                  <p:embed/>
                </p:oleObj>
              </mc:Choice>
              <mc:Fallback>
                <p:oleObj name="Equation" r:id="rId19" imgW="698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3373438"/>
                        <a:ext cx="104775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144838" y="2382838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3906838" y="2382838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4192588" y="2078038"/>
          <a:ext cx="1008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21" imgW="672808" imgH="203112" progId="Equation.DSMT4">
                  <p:embed/>
                </p:oleObj>
              </mc:Choice>
              <mc:Fallback>
                <p:oleObj name="Equation" r:id="rId21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2078038"/>
                        <a:ext cx="1008062" cy="304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2363788" y="2230438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23" imgW="507780" imgH="203112" progId="Equation.DSMT4">
                  <p:embed/>
                </p:oleObj>
              </mc:Choice>
              <mc:Fallback>
                <p:oleObj name="Equation" r:id="rId23" imgW="50778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230438"/>
                        <a:ext cx="762000" cy="304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1257"/>
              </p:ext>
            </p:extLst>
          </p:nvPr>
        </p:nvGraphicFramePr>
        <p:xfrm>
          <a:off x="5649913" y="3983038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25" imgW="685800" imgH="279400" progId="Equation.DSMT4">
                  <p:embed/>
                </p:oleObj>
              </mc:Choice>
              <mc:Fallback>
                <p:oleObj name="Equation" r:id="rId25" imgW="685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3983038"/>
                        <a:ext cx="102870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" y="4038600"/>
            <a:ext cx="327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The common frequencies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2971800" y="4572000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27" imgW="685800" imgH="279400" progId="Equation.DSMT4">
                  <p:embed/>
                </p:oleObj>
              </mc:Choice>
              <mc:Fallback>
                <p:oleObj name="Equation" r:id="rId27" imgW="685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10287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2981325" y="5105400"/>
          <a:ext cx="1009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28" imgW="672808" imgH="279279" progId="Equation.DSMT4">
                  <p:embed/>
                </p:oleObj>
              </mc:Choice>
              <mc:Fallback>
                <p:oleObj name="Equation" r:id="rId28" imgW="672808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5105400"/>
                        <a:ext cx="100965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00393"/>
              </p:ext>
            </p:extLst>
          </p:nvPr>
        </p:nvGraphicFramePr>
        <p:xfrm>
          <a:off x="4495800" y="4572000"/>
          <a:ext cx="1047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29" imgW="698500" imgH="279400" progId="Equation.DSMT4">
                  <p:embed/>
                </p:oleObj>
              </mc:Choice>
              <mc:Fallback>
                <p:oleObj name="Equation" r:id="rId29" imgW="698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572000"/>
                        <a:ext cx="104775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01790"/>
              </p:ext>
            </p:extLst>
          </p:nvPr>
        </p:nvGraphicFramePr>
        <p:xfrm>
          <a:off x="4495800" y="5181600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30" imgW="685800" imgH="279400" progId="Equation.DSMT4">
                  <p:embed/>
                </p:oleObj>
              </mc:Choice>
              <mc:Fallback>
                <p:oleObj name="Equation" r:id="rId30" imgW="685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81600"/>
                        <a:ext cx="1028700" cy="4191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3657600" y="4419600"/>
            <a:ext cx="457200" cy="1219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5181600" y="4495800"/>
            <a:ext cx="457200" cy="1219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152400" y="5715000"/>
          <a:ext cx="5346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32" imgW="3568700" imgH="342900" progId="Equation.DSMT4">
                  <p:embed/>
                </p:oleObj>
              </mc:Choice>
              <mc:Fallback>
                <p:oleObj name="Equation" r:id="rId32" imgW="35687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15000"/>
                        <a:ext cx="53467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5638800" y="5715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6705600" y="5638800"/>
          <a:ext cx="16176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34" imgW="1079500" imgH="330200" progId="Equation.DSMT4">
                  <p:embed/>
                </p:oleObj>
              </mc:Choice>
              <mc:Fallback>
                <p:oleObj name="Equation" r:id="rId34" imgW="10795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638800"/>
                        <a:ext cx="1617663" cy="495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277813" y="6330950"/>
          <a:ext cx="2873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36" imgW="1916868" imgH="342751" progId="Equation.DSMT4">
                  <p:embed/>
                </p:oleObj>
              </mc:Choice>
              <mc:Fallback>
                <p:oleObj name="Equation" r:id="rId36" imgW="1916868" imgH="34275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6330950"/>
                        <a:ext cx="28733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3159125" y="6329363"/>
          <a:ext cx="26273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38" imgW="1752600" imgH="342900" progId="Equation.DSMT4">
                  <p:embed/>
                </p:oleObj>
              </mc:Choice>
              <mc:Fallback>
                <p:oleObj name="Equation" r:id="rId38" imgW="17526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6329363"/>
                        <a:ext cx="2627313" cy="514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31"/>
          <p:cNvSpPr>
            <a:spLocks noChangeArrowheads="1"/>
          </p:cNvSpPr>
          <p:nvPr/>
        </p:nvSpPr>
        <p:spPr bwMode="auto">
          <a:xfrm>
            <a:off x="6042025" y="6329363"/>
            <a:ext cx="609600" cy="485775"/>
          </a:xfrm>
          <a:prstGeom prst="rightArrow">
            <a:avLst>
              <a:gd name="adj1" fmla="val 50000"/>
              <a:gd name="adj2" fmla="val 502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781800" y="6400800"/>
          <a:ext cx="210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40" imgW="2108160" imgH="342720" progId="Equation.DSMT4">
                  <p:embed/>
                </p:oleObj>
              </mc:Choice>
              <mc:Fallback>
                <p:oleObj name="Equation" r:id="rId40" imgW="21081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400800"/>
                        <a:ext cx="21082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84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  <p:bldP spid="4111" grpId="0" animBg="1"/>
      <p:bldP spid="4112" grpId="0" animBg="1"/>
      <p:bldP spid="4117" grpId="0"/>
      <p:bldP spid="4122" grpId="0" animBg="1"/>
      <p:bldP spid="4123" grpId="0" animBg="1"/>
      <p:bldP spid="4127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38200" y="1295400"/>
          <a:ext cx="51784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" imgW="3454400" imgH="342900" progId="Equation.DSMT4">
                  <p:embed/>
                </p:oleObj>
              </mc:Choice>
              <mc:Fallback>
                <p:oleObj name="Equation" r:id="rId3" imgW="34544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51784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304800"/>
            <a:ext cx="883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You can show that the period T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of   x(t)  is  (1/3)  as follows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52400" y="2057400"/>
          <a:ext cx="88328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5" imgW="5892800" imgH="342900" progId="Equation.DSMT4">
                  <p:embed/>
                </p:oleObj>
              </mc:Choice>
              <mc:Fallback>
                <p:oleObj name="Equation" r:id="rId5" imgW="58928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57400"/>
                        <a:ext cx="88328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133600" y="2667000"/>
          <a:ext cx="60166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7" imgW="4013200" imgH="342900" progId="Equation.DSMT4">
                  <p:embed/>
                </p:oleObj>
              </mc:Choice>
              <mc:Fallback>
                <p:oleObj name="Equation" r:id="rId7" imgW="40132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60166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33400" y="3657600"/>
          <a:ext cx="80168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9" imgW="6400800" imgH="342900" progId="Equation.DSMT4">
                  <p:embed/>
                </p:oleObj>
              </mc:Choice>
              <mc:Fallback>
                <p:oleObj name="Equation" r:id="rId9" imgW="64008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80168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39738" y="3124200"/>
            <a:ext cx="8778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Since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4495800" y="3505200"/>
            <a:ext cx="609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7543800" y="3429000"/>
            <a:ext cx="609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105400" y="3200400"/>
          <a:ext cx="190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1" imgW="126835" imgH="266353" progId="Equation.DSMT4">
                  <p:embed/>
                </p:oleObj>
              </mc:Choice>
              <mc:Fallback>
                <p:oleObj name="Equation" r:id="rId11" imgW="126835" imgH="26635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190500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8153400" y="3048000"/>
          <a:ext cx="285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3" imgW="190500" imgH="279400" progId="Equation.DSMT4">
                  <p:embed/>
                </p:oleObj>
              </mc:Choice>
              <mc:Fallback>
                <p:oleObj name="Equation" r:id="rId13" imgW="190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048000"/>
                        <a:ext cx="28575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2743200" y="4191000"/>
          <a:ext cx="17351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5" imgW="1384300" imgH="342900" progId="Equation.DSMT4">
                  <p:embed/>
                </p:oleObj>
              </mc:Choice>
              <mc:Fallback>
                <p:oleObj name="Equation" r:id="rId15" imgW="1384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17351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648200"/>
            <a:ext cx="13843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Similarly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41325" y="5410200"/>
          <a:ext cx="80486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17" imgW="6426200" imgH="342900" progId="Equation.DSMT4">
                  <p:embed/>
                </p:oleObj>
              </mc:Choice>
              <mc:Fallback>
                <p:oleObj name="Equation" r:id="rId17" imgW="64262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5410200"/>
                        <a:ext cx="804862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4419600" y="5257800"/>
            <a:ext cx="609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7467600" y="5181600"/>
            <a:ext cx="609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5029200" y="4953000"/>
          <a:ext cx="190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19" imgW="126835" imgH="266353" progId="Equation.DSMT4">
                  <p:embed/>
                </p:oleObj>
              </mc:Choice>
              <mc:Fallback>
                <p:oleObj name="Equation" r:id="rId19" imgW="126835" imgH="26635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190500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8077200" y="4800600"/>
          <a:ext cx="285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21" imgW="190500" imgH="279400" progId="Equation.DSMT4">
                  <p:embed/>
                </p:oleObj>
              </mc:Choice>
              <mc:Fallback>
                <p:oleObj name="Equation" r:id="rId21" imgW="190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800600"/>
                        <a:ext cx="28575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667000" y="5867400"/>
          <a:ext cx="17351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23" imgW="1384300" imgH="342900" progId="Equation.DSMT4">
                  <p:embed/>
                </p:oleObj>
              </mc:Choice>
              <mc:Fallback>
                <p:oleObj name="Equation" r:id="rId23" imgW="1384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867400"/>
                        <a:ext cx="17351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1066800" y="6343650"/>
          <a:ext cx="63007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25" imgW="4203700" imgH="342900" progId="Equation.DSMT4">
                  <p:embed/>
                </p:oleObj>
              </mc:Choice>
              <mc:Fallback>
                <p:oleObj name="Equation" r:id="rId25" imgW="42037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343650"/>
                        <a:ext cx="63007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7391400" y="6343650"/>
          <a:ext cx="11049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27" imgW="736600" imgH="342900" progId="Equation.DSMT4">
                  <p:embed/>
                </p:oleObj>
              </mc:Choice>
              <mc:Fallback>
                <p:oleObj name="Equation" r:id="rId27" imgW="7366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343650"/>
                        <a:ext cx="11049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52400" y="6372225"/>
            <a:ext cx="747713" cy="485775"/>
          </a:xfrm>
          <a:prstGeom prst="rightArrow">
            <a:avLst>
              <a:gd name="adj1" fmla="val 50000"/>
              <a:gd name="adj2" fmla="val 3848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  <p:bldP spid="5131" grpId="0" animBg="1"/>
      <p:bldP spid="5135" grpId="0" animBg="1"/>
      <p:bldP spid="5137" grpId="0" animBg="1"/>
      <p:bldP spid="5138" grpId="0" animBg="1"/>
      <p:bldP spid="51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384300" y="385763"/>
            <a:ext cx="470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2.3 Common  Signals in Engineering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23812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2276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2095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18192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562600" y="26670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(0) is the initial current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533400" y="4114800"/>
          <a:ext cx="2590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Visio" r:id="rId7" imgW="2224278" imgH="1471803" progId="Visio.Drawing.11">
                  <p:embed/>
                </p:oleObj>
              </mc:Choice>
              <mc:Fallback>
                <p:oleObj name="Visio" r:id="rId7" imgW="2224278" imgH="147180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25908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581400" y="4419600"/>
          <a:ext cx="19843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9" imgW="990170" imgH="342751" progId="Equation.DSMT4">
                  <p:embed/>
                </p:oleObj>
              </mc:Choice>
              <mc:Fallback>
                <p:oleObj name="Equation" r:id="rId9" imgW="990170" imgH="34275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419600"/>
                        <a:ext cx="19843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429000" y="6096000"/>
          <a:ext cx="1550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1" imgW="774364" imgH="241195" progId="Equation.DSMT4">
                  <p:embed/>
                </p:oleObj>
              </mc:Choice>
              <mc:Fallback>
                <p:oleObj name="Equation" r:id="rId11" imgW="774364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96000"/>
                        <a:ext cx="15509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33388" y="1031875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RL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39738" y="3581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RC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619250" y="60960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In general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5257800" y="6096000"/>
            <a:ext cx="291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Exponential function</a:t>
            </a:r>
          </a:p>
        </p:txBody>
      </p:sp>
    </p:spTree>
    <p:extLst>
      <p:ext uri="{BB962C8B-B14F-4D97-AF65-F5344CB8AC3E}">
        <p14:creationId xmlns:p14="http://schemas.microsoft.com/office/powerpoint/2010/main" val="2519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7424" grpId="0"/>
      <p:bldP spid="17425" grpId="0"/>
      <p:bldP spid="17427" grpId="0"/>
      <p:bldP spid="174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09600" y="381000"/>
            <a:ext cx="276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Exponential Signals</a:t>
            </a:r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5800" y="1066800"/>
            <a:ext cx="519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/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 =( 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        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can be complex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" y="1828800"/>
            <a:ext cx="727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  <a:cs typeface="Times New Roman" pitchFamily="18" charset="0"/>
              </a:rPr>
              <a:t>Exponential Signals appear in the solution of many  physical systems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14400" y="2362200"/>
            <a:ext cx="497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Chapter 7 in EE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202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RL  and   RC</a:t>
            </a:r>
            <a:endParaRPr lang="en-US" dirty="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914400" y="3124200"/>
            <a:ext cx="537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Chapter 9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202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Sinusoidal steady state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54025" y="3890963"/>
            <a:ext cx="175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Sinusoidal ? 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362200" y="3886200"/>
            <a:ext cx="513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that’s to do with the exponential ? 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124200" y="4572000"/>
          <a:ext cx="3235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159000" imgH="304800" progId="Equation.DSMT4">
                  <p:embed/>
                </p:oleObj>
              </mc:Choice>
              <mc:Fallback>
                <p:oleObj name="Equation" r:id="rId3" imgW="21590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32353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62000" y="4575175"/>
            <a:ext cx="213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Euler’s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identity</a:t>
            </a:r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524000" y="5257800"/>
          <a:ext cx="62420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4165600" imgH="749300" progId="Equation.DSMT4">
                  <p:embed/>
                </p:oleObj>
              </mc:Choice>
              <mc:Fallback>
                <p:oleObj name="Equation" r:id="rId5" imgW="4165600" imgH="749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624205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400425" y="3154362"/>
            <a:ext cx="1323975" cy="39687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1828800"/>
            <a:ext cx="1296987" cy="39687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2" grpId="0"/>
      <p:bldP spid="18443" grpId="0"/>
      <p:bldP spid="18444" grpId="0"/>
      <p:bldP spid="18445" grpId="0"/>
      <p:bldP spid="18447" grpId="0"/>
      <p:bldP spid="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3492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838200" y="609600"/>
            <a:ext cx="3276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919163" y="5334000"/>
            <a:ext cx="497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Chapter 7 in EE 201         RL  and   RC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752600"/>
            <a:ext cx="7110045" cy="2049369"/>
            <a:chOff x="276226" y="914400"/>
            <a:chExt cx="7110045" cy="2049369"/>
          </a:xfrm>
        </p:grpSpPr>
        <p:pic>
          <p:nvPicPr>
            <p:cNvPr id="1946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26" y="2725800"/>
              <a:ext cx="1666667" cy="237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0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2740022"/>
              <a:ext cx="1743318" cy="209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46" y="914400"/>
              <a:ext cx="7058025" cy="173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9" y="1143000"/>
            <a:ext cx="2638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07" y="4419600"/>
            <a:ext cx="6724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3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33448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34099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31908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228600" y="228600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 b="1">
                <a:latin typeface="Times New Roman" pitchFamily="18" charset="0"/>
                <a:cs typeface="Times New Roman" pitchFamily="18" charset="0"/>
              </a:rPr>
              <a:t>Time Reversal</a:t>
            </a:r>
            <a:r>
              <a:rPr lang="ar-SA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ar-SA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1242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1600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55213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582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61277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798988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59150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248400"/>
            <a:ext cx="84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527800" y="3128963"/>
            <a:ext cx="180975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compressing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858000" y="3657600"/>
            <a:ext cx="1608138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Expanding</a:t>
            </a:r>
          </a:p>
        </p:txBody>
      </p:sp>
    </p:spTree>
    <p:extLst>
      <p:ext uri="{BB962C8B-B14F-4D97-AF65-F5344CB8AC3E}">
        <p14:creationId xmlns:p14="http://schemas.microsoft.com/office/powerpoint/2010/main" val="9163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37576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9600"/>
            <a:ext cx="8223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34274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"/>
            <a:ext cx="1143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1279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12065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5194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1143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105400" y="2165350"/>
          <a:ext cx="3517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3517900" imgH="444500" progId="Equation.DSMT4">
                  <p:embed/>
                </p:oleObj>
              </mc:Choice>
              <mc:Fallback>
                <p:oleObj name="Equation" r:id="rId10" imgW="3517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165350"/>
                        <a:ext cx="3517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15271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28971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1690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5029200" y="3962400"/>
          <a:ext cx="8747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5" imgW="583693" imgH="266469" progId="Equation.DSMT4">
                  <p:embed/>
                </p:oleObj>
              </mc:Choice>
              <mc:Fallback>
                <p:oleObj name="Equation" r:id="rId15" imgW="583693" imgH="2664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62400"/>
                        <a:ext cx="8747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5943600" y="3886200"/>
          <a:ext cx="9715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7" imgW="647700" imgH="279400" progId="Equation.DSMT4">
                  <p:embed/>
                </p:oleObj>
              </mc:Choice>
              <mc:Fallback>
                <p:oleObj name="Equation" r:id="rId17" imgW="6477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886200"/>
                        <a:ext cx="9715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2352675" y="3810000"/>
          <a:ext cx="27400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9" imgW="1828800" imgH="381000" progId="Equation.DSMT4">
                  <p:embed/>
                </p:oleObj>
              </mc:Choice>
              <mc:Fallback>
                <p:oleObj name="Equation" r:id="rId19" imgW="18288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3810000"/>
                        <a:ext cx="27400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28971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24400"/>
            <a:ext cx="10144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990600" y="5257800"/>
            <a:ext cx="7558088" cy="1409700"/>
            <a:chOff x="990600" y="5257800"/>
            <a:chExt cx="7558088" cy="1409700"/>
          </a:xfrm>
        </p:grpSpPr>
        <p:pic>
          <p:nvPicPr>
            <p:cNvPr id="20502" name="Picture 22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5257800"/>
              <a:ext cx="3286125" cy="140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3" name="Picture 23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5867400"/>
              <a:ext cx="1590675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4777004"/>
                </p:ext>
              </p:extLst>
            </p:nvPr>
          </p:nvGraphicFramePr>
          <p:xfrm>
            <a:off x="6224588" y="6324600"/>
            <a:ext cx="23241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name="Equation" r:id="rId24" imgW="2323800" imgH="266400" progId="Equation.DSMT4">
                    <p:embed/>
                  </p:oleObj>
                </mc:Choice>
                <mc:Fallback>
                  <p:oleObj name="Equation" r:id="rId24" imgW="232380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6224588" y="6324600"/>
                          <a:ext cx="2324100" cy="2667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73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36600" y="579438"/>
            <a:ext cx="6453188" cy="457200"/>
            <a:chOff x="609600" y="385763"/>
            <a:chExt cx="6453188" cy="457200"/>
          </a:xfrm>
        </p:grpSpPr>
        <p:pic>
          <p:nvPicPr>
            <p:cNvPr id="225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33400"/>
              <a:ext cx="7493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"/>
              <a:ext cx="22113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2" name="Text Box 6"/>
            <p:cNvSpPr txBox="1">
              <a:spLocks noChangeArrowheads="1"/>
            </p:cNvSpPr>
            <p:nvPr/>
          </p:nvSpPr>
          <p:spPr bwMode="auto">
            <a:xfrm>
              <a:off x="3962400" y="385763"/>
              <a:ext cx="3100388" cy="457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(The most general case)</a:t>
              </a:r>
            </a:p>
          </p:txBody>
        </p:sp>
      </p:grp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15351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2870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20939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6213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2687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4251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48545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52400"/>
            <a:ext cx="1143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995" y="1288872"/>
            <a:ext cx="1695581" cy="31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85800" y="4648200"/>
            <a:ext cx="7820024" cy="2009775"/>
            <a:chOff x="685800" y="4648200"/>
            <a:chExt cx="7820024" cy="2009775"/>
          </a:xfrm>
        </p:grpSpPr>
        <p:pic>
          <p:nvPicPr>
            <p:cNvPr id="21518" name="Picture 1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724400"/>
              <a:ext cx="3524250" cy="166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9" name="Picture 1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199" y="4648200"/>
              <a:ext cx="3476625" cy="168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730960"/>
                </p:ext>
              </p:extLst>
            </p:nvPr>
          </p:nvGraphicFramePr>
          <p:xfrm>
            <a:off x="3667125" y="6391275"/>
            <a:ext cx="21082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6" name="Equation" r:id="rId16" imgW="2108160" imgH="266400" progId="Equation.DSMT4">
                    <p:embed/>
                  </p:oleObj>
                </mc:Choice>
                <mc:Fallback>
                  <p:oleObj name="Equation" r:id="rId16" imgW="210816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67125" y="6391275"/>
                          <a:ext cx="2108200" cy="2667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9170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29146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460500" y="385763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2.4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990600"/>
            <a:ext cx="8105775" cy="1362075"/>
            <a:chOff x="152400" y="990600"/>
            <a:chExt cx="8105775" cy="1362075"/>
          </a:xfrm>
        </p:grpSpPr>
        <p:pic>
          <p:nvPicPr>
            <p:cNvPr id="2355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371600"/>
              <a:ext cx="2641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1219200"/>
              <a:ext cx="211455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990600"/>
              <a:ext cx="2085975" cy="136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457200" y="3048000"/>
            <a:ext cx="5056188" cy="450850"/>
            <a:chOff x="457200" y="3048000"/>
            <a:chExt cx="5056188" cy="450850"/>
          </a:xfrm>
        </p:grpSpPr>
        <p:pic>
          <p:nvPicPr>
            <p:cNvPr id="2355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0"/>
              <a:ext cx="309880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3124200"/>
              <a:ext cx="68580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1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048000"/>
              <a:ext cx="712788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56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2800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62400"/>
            <a:ext cx="2705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9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3254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381000"/>
            <a:ext cx="465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Block function (window) defined as </a:t>
            </a:r>
            <a:r>
              <a:rPr lang="ar-SA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27051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26574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26098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3429000" y="32004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943600"/>
            <a:ext cx="3062288" cy="70485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2209800" y="601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20994" y="3505200"/>
            <a:ext cx="4551506" cy="1409700"/>
            <a:chOff x="4020994" y="3505200"/>
            <a:chExt cx="4551506" cy="1409700"/>
          </a:xfrm>
        </p:grpSpPr>
        <p:pic>
          <p:nvPicPr>
            <p:cNvPr id="1639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3505200"/>
              <a:ext cx="2705100" cy="140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4020994" y="3505200"/>
              <a:ext cx="1852584" cy="1286359"/>
              <a:chOff x="4020994" y="3505200"/>
              <a:chExt cx="1852584" cy="1286359"/>
            </a:xfrm>
          </p:grpSpPr>
          <p:sp>
            <p:nvSpPr>
              <p:cNvPr id="16396" name="AutoShape 12"/>
              <p:cNvSpPr>
                <a:spLocks noChangeArrowheads="1"/>
              </p:cNvSpPr>
              <p:nvPr/>
            </p:nvSpPr>
            <p:spPr bwMode="auto">
              <a:xfrm>
                <a:off x="4897265" y="4038599"/>
                <a:ext cx="976313" cy="485775"/>
              </a:xfrm>
              <a:prstGeom prst="rightArrow">
                <a:avLst>
                  <a:gd name="adj1" fmla="val 50000"/>
                  <a:gd name="adj2" fmla="val 50245"/>
                </a:avLst>
              </a:prstGeom>
              <a:solidFill>
                <a:srgbClr val="FF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4558013" y="4090987"/>
                <a:ext cx="304800" cy="381000"/>
                <a:chOff x="1718555" y="4724400"/>
                <a:chExt cx="304800" cy="381000"/>
              </a:xfrm>
            </p:grpSpPr>
            <p:sp>
              <p:nvSpPr>
                <p:cNvPr id="14" name="Oval 3"/>
                <p:cNvSpPr>
                  <a:spLocks noChangeArrowheads="1"/>
                </p:cNvSpPr>
                <p:nvPr/>
              </p:nvSpPr>
              <p:spPr bwMode="auto">
                <a:xfrm>
                  <a:off x="1718555" y="4724400"/>
                  <a:ext cx="304800" cy="381000"/>
                </a:xfrm>
                <a:prstGeom prst="ellipse">
                  <a:avLst/>
                </a:prstGeom>
                <a:solidFill>
                  <a:srgbClr val="FFFF00"/>
                </a:solidFill>
                <a:ln w="2857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5" name="Straight Connector 5"/>
                <p:cNvCxnSpPr>
                  <a:cxnSpLocks noChangeShapeType="1"/>
                </p:cNvCxnSpPr>
                <p:nvPr/>
              </p:nvCxnSpPr>
              <p:spPr bwMode="auto">
                <a:xfrm>
                  <a:off x="1796166" y="4914900"/>
                  <a:ext cx="156455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5" name="Straight Connector 4"/>
              <p:cNvCxnSpPr>
                <a:endCxn id="14" idx="1"/>
              </p:cNvCxnSpPr>
              <p:nvPr/>
            </p:nvCxnSpPr>
            <p:spPr>
              <a:xfrm>
                <a:off x="4114800" y="3505200"/>
                <a:ext cx="487850" cy="641583"/>
              </a:xfrm>
              <a:prstGeom prst="line">
                <a:avLst/>
              </a:prstGeom>
              <a:ln w="57150">
                <a:solidFill>
                  <a:srgbClr val="A5002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020994" y="4343400"/>
                <a:ext cx="552694" cy="448159"/>
              </a:xfrm>
              <a:prstGeom prst="line">
                <a:avLst/>
              </a:prstGeom>
              <a:ln w="57150">
                <a:solidFill>
                  <a:srgbClr val="A5002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454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762000" y="533400"/>
            <a:ext cx="490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unit step function has the property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53927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4826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10414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10604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15541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1000" y="16002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04800" y="4419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29067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0"/>
            <a:ext cx="7032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0859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09600" y="381000"/>
            <a:ext cx="3716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The Unit Impulse Function</a:t>
            </a:r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3543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1009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438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3657600"/>
            <a:ext cx="251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/>
            <a:r>
              <a:rPr lang="en-US" sz="2000">
                <a:latin typeface="Times New Roman" pitchFamily="18" charset="0"/>
                <a:cs typeface="Times New Roman" pitchFamily="18" charset="0"/>
              </a:rPr>
              <a:t>What is its derivative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3657600"/>
            <a:ext cx="1485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/>
            <a:r>
              <a:rPr lang="en-US" sz="2000">
                <a:latin typeface="Times New Roman" pitchFamily="18" charset="0"/>
                <a:cs typeface="Times New Roman" pitchFamily="18" charset="0"/>
              </a:rPr>
              <a:t>Define it as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62000" y="1143000"/>
            <a:ext cx="218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let's look at a signal</a:t>
            </a:r>
            <a:r>
              <a:rPr lang="ar-SA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4572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7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1" grpId="0"/>
      <p:bldP spid="235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438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543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1009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04800" y="39624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Therefore</a:t>
            </a:r>
            <a:endParaRPr lang="ar-SA"/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0859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3543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8778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81000" y="2438400"/>
          <a:ext cx="15716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8" imgW="1053643" imgH="177723" progId="Equation.DSMT4">
                  <p:embed/>
                </p:oleObj>
              </mc:Choice>
              <mc:Fallback>
                <p:oleObj name="Equation" r:id="rId8" imgW="1053643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38400"/>
                        <a:ext cx="1571625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943600" y="2971800"/>
            <a:ext cx="762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0239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3438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267200" y="4419600"/>
            <a:ext cx="4181475" cy="1684338"/>
            <a:chOff x="4267200" y="4419600"/>
            <a:chExt cx="4181475" cy="1684338"/>
          </a:xfrm>
        </p:grpSpPr>
        <p:sp>
          <p:nvSpPr>
            <p:cNvPr id="27661" name="Line 21"/>
            <p:cNvSpPr>
              <a:spLocks noChangeShapeType="1"/>
            </p:cNvSpPr>
            <p:nvPr/>
          </p:nvSpPr>
          <p:spPr bwMode="auto">
            <a:xfrm>
              <a:off x="4267200" y="5105400"/>
              <a:ext cx="76200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98" name="Group 22"/>
            <p:cNvGrpSpPr>
              <a:grpSpLocks/>
            </p:cNvGrpSpPr>
            <p:nvPr/>
          </p:nvGrpSpPr>
          <p:grpSpPr bwMode="auto">
            <a:xfrm>
              <a:off x="4648200" y="4495800"/>
              <a:ext cx="2578100" cy="1608138"/>
              <a:chOff x="1882" y="164"/>
              <a:chExt cx="3246" cy="2027"/>
            </a:xfrm>
          </p:grpSpPr>
          <p:sp>
            <p:nvSpPr>
              <p:cNvPr id="27666" name="Line 23"/>
              <p:cNvSpPr>
                <a:spLocks noChangeShapeType="1"/>
              </p:cNvSpPr>
              <p:nvPr/>
            </p:nvSpPr>
            <p:spPr bwMode="auto">
              <a:xfrm>
                <a:off x="3379" y="164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24"/>
              <p:cNvSpPr>
                <a:spLocks noChangeShapeType="1"/>
              </p:cNvSpPr>
              <p:nvPr/>
            </p:nvSpPr>
            <p:spPr bwMode="auto">
              <a:xfrm>
                <a:off x="1882" y="1842"/>
                <a:ext cx="29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5"/>
              <p:cNvSpPr>
                <a:spLocks noChangeShapeType="1"/>
              </p:cNvSpPr>
              <p:nvPr/>
            </p:nvSpPr>
            <p:spPr bwMode="auto">
              <a:xfrm flipV="1">
                <a:off x="3379" y="436"/>
                <a:ext cx="0" cy="1406"/>
              </a:xfrm>
              <a:prstGeom prst="line">
                <a:avLst/>
              </a:prstGeom>
              <a:noFill/>
              <a:ln w="76200">
                <a:solidFill>
                  <a:srgbClr val="CC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7669" name="Object 26"/>
              <p:cNvGraphicFramePr>
                <a:graphicFrameLocks noChangeAspect="1"/>
              </p:cNvGraphicFramePr>
              <p:nvPr/>
            </p:nvGraphicFramePr>
            <p:xfrm>
              <a:off x="4967" y="1706"/>
              <a:ext cx="161" cy="2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1" name="Equation" r:id="rId11" imgW="101468" imgH="164885" progId="Equation.DSMT4">
                      <p:embed/>
                    </p:oleObj>
                  </mc:Choice>
                  <mc:Fallback>
                    <p:oleObj name="Equation" r:id="rId11" imgW="101468" imgH="16488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7" y="1706"/>
                            <a:ext cx="161" cy="2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670" name="Object 27"/>
              <p:cNvGraphicFramePr>
                <a:graphicFrameLocks noChangeAspect="1"/>
              </p:cNvGraphicFramePr>
              <p:nvPr/>
            </p:nvGraphicFramePr>
            <p:xfrm>
              <a:off x="3292" y="1910"/>
              <a:ext cx="201" cy="2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2" name="Equation" r:id="rId13" imgW="126725" imgH="177415" progId="Equation.DSMT4">
                      <p:embed/>
                    </p:oleObj>
                  </mc:Choice>
                  <mc:Fallback>
                    <p:oleObj name="Equation" r:id="rId13" imgW="126725" imgH="17741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92" y="1910"/>
                            <a:ext cx="201" cy="2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460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0895103"/>
                </p:ext>
              </p:extLst>
            </p:nvPr>
          </p:nvGraphicFramePr>
          <p:xfrm>
            <a:off x="6858000" y="4876800"/>
            <a:ext cx="1590675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3" name="Equation" r:id="rId15" imgW="1066800" imgH="457200" progId="Equation.DSMT4">
                    <p:embed/>
                  </p:oleObj>
                </mc:Choice>
                <mc:Fallback>
                  <p:oleObj name="Equation" r:id="rId15" imgW="10668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4876800"/>
                          <a:ext cx="1590675" cy="6842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4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3839870"/>
                </p:ext>
              </p:extLst>
            </p:nvPr>
          </p:nvGraphicFramePr>
          <p:xfrm>
            <a:off x="5854700" y="4419600"/>
            <a:ext cx="6223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4" name="Equation" r:id="rId17" imgW="304536" imgH="203024" progId="Equation.DSMT4">
                    <p:embed/>
                  </p:oleObj>
                </mc:Choice>
                <mc:Fallback>
                  <p:oleObj name="Equation" r:id="rId17" imgW="304536" imgH="20302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4700" y="4419600"/>
                          <a:ext cx="622300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587" name="Picture 11" descr="eq_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1527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85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12775" y="1917700"/>
          <a:ext cx="3671888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Visio" r:id="rId3" imgW="3672459" imgH="2354199" progId="Visio.Drawing.11">
                  <p:embed/>
                </p:oleObj>
              </mc:Choice>
              <mc:Fallback>
                <p:oleObj name="Visio" r:id="rId3" imgW="3672459" imgH="23541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917700"/>
                        <a:ext cx="3671888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2268538" y="2565400"/>
            <a:ext cx="0" cy="1366838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557463" y="2420938"/>
          <a:ext cx="7620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304536" imgH="203024" progId="Equation.DSMT4">
                  <p:embed/>
                </p:oleObj>
              </mc:Choice>
              <mc:Fallback>
                <p:oleObj name="Equation" r:id="rId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2420938"/>
                        <a:ext cx="762000" cy="5095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88125" y="191611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435600" y="3933825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6588125" y="2420938"/>
            <a:ext cx="0" cy="1511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243888" y="3644900"/>
          <a:ext cx="2555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101468" imgH="164885" progId="Equation.DSMT4">
                  <p:embed/>
                </p:oleObj>
              </mc:Choice>
              <mc:Fallback>
                <p:oleObj name="Equation" r:id="rId7" imgW="101468" imgH="1648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3644900"/>
                        <a:ext cx="2555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197100" y="29972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189038" y="2565400"/>
          <a:ext cx="6492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9" imgW="330057" imgH="203112" progId="Equation.DSMT4">
                  <p:embed/>
                </p:oleObj>
              </mc:Choice>
              <mc:Fallback>
                <p:oleObj name="Equation" r:id="rId9" imgW="33005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565400"/>
                        <a:ext cx="6492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765300" y="2852738"/>
            <a:ext cx="360363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6804025" y="2349500"/>
          <a:ext cx="14605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1" imgW="583947" imgH="203112" progId="Equation.DSMT4">
                  <p:embed/>
                </p:oleObj>
              </mc:Choice>
              <mc:Fallback>
                <p:oleObj name="Equation" r:id="rId11" imgW="5839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349500"/>
                        <a:ext cx="1460500" cy="509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815138" y="1557338"/>
          <a:ext cx="625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3" imgW="317225" imgH="203024" progId="Equation.DSMT4">
                  <p:embed/>
                </p:oleObj>
              </mc:Choice>
              <mc:Fallback>
                <p:oleObj name="Equation" r:id="rId13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1557338"/>
                        <a:ext cx="6254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12763" y="4510088"/>
          <a:ext cx="33020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5" imgW="1320227" imgH="533169" progId="Equation.DSMT4">
                  <p:embed/>
                </p:oleObj>
              </mc:Choice>
              <mc:Fallback>
                <p:oleObj name="Equation" r:id="rId15" imgW="1320227" imgH="533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510088"/>
                        <a:ext cx="3302000" cy="1339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95288" y="333375"/>
            <a:ext cx="388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Properties of Delta Function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68313" y="1268413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( I )</a:t>
            </a:r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4876800" y="6172200"/>
          <a:ext cx="292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7" imgW="1167893" imgH="203112" progId="Equation.DSMT4">
                  <p:embed/>
                </p:oleObj>
              </mc:Choice>
              <mc:Fallback>
                <p:oleObj name="Equation" r:id="rId17" imgW="116789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6172200"/>
                        <a:ext cx="29210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1692275" y="1371600"/>
          <a:ext cx="14287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9" imgW="571252" imgH="203112" progId="Equation.DSMT4">
                  <p:embed/>
                </p:oleObj>
              </mc:Choice>
              <mc:Fallback>
                <p:oleObj name="Equation" r:id="rId19" imgW="571252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371600"/>
                        <a:ext cx="1428750" cy="509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5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 animBg="1"/>
      <p:bldP spid="26630" grpId="0" animBg="1"/>
      <p:bldP spid="26631" grpId="0" animBg="1"/>
      <p:bldP spid="26633" grpId="0" animBg="1"/>
      <p:bldP spid="26635" grpId="0" animBg="1"/>
      <p:bldP spid="266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12775" y="333375"/>
          <a:ext cx="3671888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Visio" r:id="rId3" imgW="3672459" imgH="2354199" progId="Visio.Drawing.11">
                  <p:embed/>
                </p:oleObj>
              </mc:Choice>
              <mc:Fallback>
                <p:oleObj name="Visio" r:id="rId3" imgW="3672459" imgH="23541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333375"/>
                        <a:ext cx="3671888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2916238" y="981075"/>
            <a:ext cx="0" cy="1366838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916238" y="333375"/>
          <a:ext cx="13652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5" imgW="545863" imgH="228501" progId="Equation.DSMT4">
                  <p:embed/>
                </p:oleObj>
              </mc:Choice>
              <mc:Fallback>
                <p:oleObj name="Equation" r:id="rId5" imgW="54586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33375"/>
                        <a:ext cx="1365250" cy="573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795963" y="33337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5435600" y="23495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588125" y="836613"/>
            <a:ext cx="0" cy="1511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8243888" y="2060575"/>
          <a:ext cx="2555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7" imgW="101468" imgH="164885" progId="Equation.DSMT4">
                  <p:embed/>
                </p:oleObj>
              </mc:Choice>
              <mc:Fallback>
                <p:oleObj name="Equation" r:id="rId7" imgW="101468" imgH="1648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2060575"/>
                        <a:ext cx="2555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2843213" y="14859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3455988" y="957263"/>
          <a:ext cx="7239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9" imgW="368300" imgH="228600" progId="Equation.DSMT4">
                  <p:embed/>
                </p:oleObj>
              </mc:Choice>
              <mc:Fallback>
                <p:oleObj name="Equation" r:id="rId9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957263"/>
                        <a:ext cx="7239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2987675" y="1270000"/>
            <a:ext cx="431800" cy="217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756400" y="733425"/>
          <a:ext cx="15557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11" imgW="622030" imgH="228501" progId="Equation.DSMT4">
                  <p:embed/>
                </p:oleObj>
              </mc:Choice>
              <mc:Fallback>
                <p:oleObj name="Equation" r:id="rId11" imgW="62203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733425"/>
                        <a:ext cx="1555750" cy="573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250825" y="2924175"/>
          <a:ext cx="39687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13" imgW="1586811" imgH="533169" progId="Equation.DSMT4">
                  <p:embed/>
                </p:oleObj>
              </mc:Choice>
              <mc:Fallback>
                <p:oleObj name="Equation" r:id="rId13" imgW="1586811" imgH="533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924175"/>
                        <a:ext cx="3968750" cy="1339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6225" y="4048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( II )</a:t>
            </a:r>
          </a:p>
        </p:txBody>
      </p:sp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6443663" y="2422525"/>
          <a:ext cx="3492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15" imgW="139700" imgH="228600" progId="Equation.DSMT4">
                  <p:embed/>
                </p:oleObj>
              </mc:Choice>
              <mc:Fallback>
                <p:oleObj name="Equation" r:id="rId15" imgW="139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422525"/>
                        <a:ext cx="3492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2771775" y="2349500"/>
          <a:ext cx="3492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17" imgW="139700" imgH="228600" progId="Equation.DSMT4">
                  <p:embed/>
                </p:oleObj>
              </mc:Choice>
              <mc:Fallback>
                <p:oleObj name="Equation" r:id="rId17" imgW="139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349500"/>
                        <a:ext cx="3492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539750" y="5229225"/>
          <a:ext cx="27940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19" imgW="1117115" imgH="533169" progId="Equation.DSMT4">
                  <p:embed/>
                </p:oleObj>
              </mc:Choice>
              <mc:Fallback>
                <p:oleObj name="Equation" r:id="rId19" imgW="1117115" imgH="533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229225"/>
                        <a:ext cx="27940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68313" y="4508500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Exercise</a:t>
            </a:r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3348038" y="5589588"/>
          <a:ext cx="1397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21" imgW="558558" imgH="215806" progId="Equation.DSMT4">
                  <p:embed/>
                </p:oleObj>
              </mc:Choice>
              <mc:Fallback>
                <p:oleObj name="Equation" r:id="rId21" imgW="558558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9588"/>
                        <a:ext cx="13970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4716463" y="5589588"/>
          <a:ext cx="12382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23" imgW="494870" imgH="203024" progId="Equation.DSMT4">
                  <p:embed/>
                </p:oleObj>
              </mc:Choice>
              <mc:Fallback>
                <p:oleObj name="Equation" r:id="rId23" imgW="494870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589588"/>
                        <a:ext cx="12382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8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3" grpId="0" animBg="1"/>
      <p:bldP spid="27654" grpId="0" animBg="1"/>
      <p:bldP spid="27655" grpId="0" animBg="1"/>
      <p:bldP spid="276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411413" y="2276475"/>
          <a:ext cx="3759200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Visio" r:id="rId3" imgW="3758565" imgH="2354199" progId="Visio.Drawing.11">
                  <p:embed/>
                </p:oleObj>
              </mc:Choice>
              <mc:Fallback>
                <p:oleObj name="Visio" r:id="rId3" imgW="3758565" imgH="23541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276475"/>
                        <a:ext cx="3759200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4859338" y="2924175"/>
            <a:ext cx="0" cy="1366838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859338" y="2349500"/>
          <a:ext cx="1333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5" imgW="533169" imgH="203112" progId="Equation.DSMT4">
                  <p:embed/>
                </p:oleObj>
              </mc:Choice>
              <mc:Fallback>
                <p:oleObj name="Equation" r:id="rId5" imgW="53316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49500"/>
                        <a:ext cx="13335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787900" y="34290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484813" y="3165475"/>
          <a:ext cx="6238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7" imgW="317225" imgH="203024" progId="Equation.DSMT4">
                  <p:embed/>
                </p:oleObj>
              </mc:Choice>
              <mc:Fallback>
                <p:oleObj name="Equation" r:id="rId7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3165475"/>
                        <a:ext cx="6238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4932363" y="3213100"/>
            <a:ext cx="431800" cy="217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547813" y="260350"/>
          <a:ext cx="39052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9" imgW="1562100" imgH="533400" progId="Equation.DSMT4">
                  <p:embed/>
                </p:oleObj>
              </mc:Choice>
              <mc:Fallback>
                <p:oleObj name="Equation" r:id="rId9" imgW="15621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0350"/>
                        <a:ext cx="3905250" cy="1339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76225" y="4048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( II )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6238" y="5010150"/>
            <a:ext cx="792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This property is known as 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“convolution”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which will be useful in chapter 3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611188" y="5805488"/>
          <a:ext cx="596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11" imgW="2387600" imgH="203200" progId="Equation.DSMT4">
                  <p:embed/>
                </p:oleObj>
              </mc:Choice>
              <mc:Fallback>
                <p:oleObj name="Equation" r:id="rId11" imgW="2387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805488"/>
                        <a:ext cx="59690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9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7" grpId="0" animBg="1"/>
      <p:bldP spid="28679" grpId="0" animBg="1"/>
      <p:bldP spid="286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42481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7404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800"/>
            <a:ext cx="29622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47339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2657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42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4038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43108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676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7524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5334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648200" y="2514600"/>
            <a:ext cx="5334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2514600"/>
            <a:ext cx="533400" cy="2286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276600" y="3200400"/>
            <a:ext cx="16002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5146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768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7524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485775" cy="180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523875" cy="2286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866900" y="373538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45100" y="37338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85800" y="4495800"/>
            <a:ext cx="804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The relations between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) are expressed as equations</a:t>
            </a:r>
          </a:p>
        </p:txBody>
      </p:sp>
    </p:spTree>
    <p:extLst>
      <p:ext uri="{BB962C8B-B14F-4D97-AF65-F5344CB8AC3E}">
        <p14:creationId xmlns:p14="http://schemas.microsoft.com/office/powerpoint/2010/main" val="363237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07" grpId="0" animBg="1"/>
      <p:bldP spid="29708" grpId="0" animBg="1"/>
      <p:bldP spid="29709" grpId="0" animBg="1"/>
      <p:bldP spid="29710" grpId="0" animBg="1"/>
      <p:bldP spid="29715" grpId="0"/>
      <p:bldP spid="29716" grpId="0"/>
      <p:bldP spid="297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ChangeArrowheads="1"/>
          </p:cNvSpPr>
          <p:nvPr/>
        </p:nvSpPr>
        <p:spPr bwMode="auto">
          <a:xfrm>
            <a:off x="3505200" y="457200"/>
            <a:ext cx="16002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10"/>
          <p:cNvSpPr>
            <a:spLocks noChangeShapeType="1"/>
          </p:cNvSpPr>
          <p:nvPr/>
        </p:nvSpPr>
        <p:spPr bwMode="auto">
          <a:xfrm>
            <a:off x="2743200" y="838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5105400" y="838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7524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485775" cy="180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"/>
            <a:ext cx="523875" cy="2286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2209800" y="10668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5473700" y="9906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pic>
        <p:nvPicPr>
          <p:cNvPr id="30738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3190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41325" y="2492375"/>
            <a:ext cx="171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Electric Heater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57175" y="1855788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143000" y="41148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905000" y="3657600"/>
            <a:ext cx="838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2514600" y="4876800"/>
            <a:ext cx="685800" cy="6096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Oval 24"/>
          <p:cNvSpPr>
            <a:spLocks noChangeArrowheads="1"/>
          </p:cNvSpPr>
          <p:nvPr/>
        </p:nvSpPr>
        <p:spPr bwMode="auto">
          <a:xfrm>
            <a:off x="1371600" y="4876800"/>
            <a:ext cx="685800" cy="6096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2438400" y="44958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2438400" y="4648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23622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3429000" y="44958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1447800" y="41148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Times New Roman" pitchFamily="18" charset="0"/>
                <a:cs typeface="Times New Roman" pitchFamily="18" charset="0"/>
              </a:rPr>
              <a:t>Speed </a:t>
            </a:r>
          </a:p>
          <a:p>
            <a:pPr eaLnBrk="1" hangingPunct="1"/>
            <a:r>
              <a:rPr lang="en-US" sz="1600" b="1">
                <a:latin typeface="Times New Roman" pitchFamily="18" charset="0"/>
                <a:cs typeface="Times New Roman" pitchFamily="18" charset="0"/>
              </a:rPr>
              <a:t>paddle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4267200" y="4038600"/>
            <a:ext cx="754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Times New Roman" pitchFamily="18" charset="0"/>
                <a:cs typeface="Times New Roman" pitchFamily="18" charset="0"/>
              </a:rPr>
              <a:t>Speed 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057400" y="5943600"/>
            <a:ext cx="1447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1447800" y="624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3505200" y="624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V="1">
            <a:off x="1676400" y="4648200"/>
            <a:ext cx="685800" cy="1524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3657600" y="4648200"/>
            <a:ext cx="4572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533400" y="33528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171232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  <p:bldP spid="30740" grpId="0"/>
      <p:bldP spid="30741" grpId="0" animBg="1"/>
      <p:bldP spid="30742" grpId="0" animBg="1"/>
      <p:bldP spid="30743" grpId="0" animBg="1"/>
      <p:bldP spid="30744" grpId="0" animBg="1"/>
      <p:bldP spid="30747" grpId="0" animBg="1"/>
      <p:bldP spid="30748" grpId="0" animBg="1"/>
      <p:bldP spid="30749" grpId="0" animBg="1"/>
      <p:bldP spid="30750" grpId="0" animBg="1"/>
      <p:bldP spid="30751" grpId="0"/>
      <p:bldP spid="30752" grpId="0"/>
      <p:bldP spid="30753" grpId="0" animBg="1"/>
      <p:bldP spid="30754" grpId="0" animBg="1"/>
      <p:bldP spid="30755" grpId="0" animBg="1"/>
      <p:bldP spid="30756" grpId="0" animBg="1"/>
      <p:bldP spid="30757" grpId="0" animBg="1"/>
      <p:bldP spid="3075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ChangeArrowheads="1"/>
          </p:cNvSpPr>
          <p:nvPr/>
        </p:nvSpPr>
        <p:spPr bwMode="auto">
          <a:xfrm>
            <a:off x="228600" y="3048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  <a:cs typeface="Times New Roman" pitchFamily="18" charset="0"/>
              </a:rPr>
              <a:t>A another example of a physical system is a voltage amplifier such as that used</a:t>
            </a:r>
          </a:p>
          <a:p>
            <a:pPr algn="l"/>
            <a:r>
              <a:rPr lang="en-US" sz="2000">
                <a:latin typeface="Times New Roman" pitchFamily="18" charset="0"/>
                <a:cs typeface="Times New Roman" pitchFamily="18" charset="0"/>
              </a:rPr>
              <a:t>in public-address systems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191000" y="1981200"/>
            <a:ext cx="2362200" cy="990600"/>
          </a:xfrm>
          <a:prstGeom prst="rect">
            <a:avLst/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334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81200" y="2514600"/>
            <a:ext cx="2209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828800"/>
            <a:ext cx="5302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553200" y="25146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473575" y="2214563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amplifier</a:t>
            </a:r>
          </a:p>
        </p:txBody>
      </p:sp>
      <p:pic>
        <p:nvPicPr>
          <p:cNvPr id="3176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0"/>
            <a:ext cx="3390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273550" y="34305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block diagram</a:t>
            </a:r>
          </a:p>
        </p:txBody>
      </p:sp>
    </p:spTree>
    <p:extLst>
      <p:ext uri="{BB962C8B-B14F-4D97-AF65-F5344CB8AC3E}">
        <p14:creationId xmlns:p14="http://schemas.microsoft.com/office/powerpoint/2010/main" val="24839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animBg="1"/>
      <p:bldP spid="31758" grpId="0" animBg="1"/>
      <p:bldP spid="31760" grpId="0" animBg="1"/>
      <p:bldP spid="31761" grpId="0"/>
      <p:bldP spid="3176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219200" y="38100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Representation of a general system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48450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135688" y="1681163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y(t) =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T[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2895600"/>
            <a:ext cx="811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where the notation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T[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indicates a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transformation or mapping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81000" y="3733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This notation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T[.]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does not indicate a function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04800" y="43434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that is,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T[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is not a mathematical function into which we substitute</a:t>
            </a:r>
          </a:p>
          <a:p>
            <a:pPr algn="l"/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and directly calculate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04800" y="53340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The explicit set of equations relating the input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and the output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mathematical model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or simply, the model, of the system</a:t>
            </a:r>
          </a:p>
        </p:txBody>
      </p:sp>
    </p:spTree>
    <p:extLst>
      <p:ext uri="{BB962C8B-B14F-4D97-AF65-F5344CB8AC3E}">
        <p14:creationId xmlns:p14="http://schemas.microsoft.com/office/powerpoint/2010/main" val="81253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77" grpId="0"/>
      <p:bldP spid="3277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7377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36925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521200" y="1819275"/>
          <a:ext cx="38735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5" imgW="190417" imgH="812447" progId="Equation.DSMT4">
                  <p:embed/>
                </p:oleObj>
              </mc:Choice>
              <mc:Fallback>
                <p:oleObj name="Equation" r:id="rId5" imgW="190417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819275"/>
                        <a:ext cx="387350" cy="1652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202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64166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28702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867400"/>
            <a:ext cx="20018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4114800" y="4730750"/>
          <a:ext cx="452278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1" imgW="1511300" imgH="711200" progId="Equation.DSMT4">
                  <p:embed/>
                </p:oleObj>
              </mc:Choice>
              <mc:Fallback>
                <p:oleObj name="Equation" r:id="rId11" imgW="1511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30750"/>
                        <a:ext cx="452278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836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2752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048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36671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673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8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2143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19" y="2547583"/>
            <a:ext cx="23622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70633"/>
            <a:ext cx="2209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800"/>
            <a:ext cx="1143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17513" y="269875"/>
            <a:ext cx="58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Let</a:t>
            </a: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1414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200" y="2547583"/>
            <a:ext cx="2743200" cy="171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68472" y="1524000"/>
            <a:ext cx="4694478" cy="3227688"/>
            <a:chOff x="3668472" y="1524000"/>
            <a:chExt cx="4694478" cy="3227688"/>
          </a:xfrm>
        </p:grpSpPr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2329601"/>
              <a:ext cx="2571750" cy="159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3668472" y="1524000"/>
              <a:ext cx="1867355" cy="3227688"/>
              <a:chOff x="3668472" y="1524000"/>
              <a:chExt cx="1867355" cy="3227688"/>
            </a:xfrm>
          </p:grpSpPr>
          <p:cxnSp>
            <p:nvCxnSpPr>
              <p:cNvPr id="8" name="Straight Connector 7"/>
              <p:cNvCxnSpPr>
                <a:endCxn id="17" idx="1"/>
              </p:cNvCxnSpPr>
              <p:nvPr/>
            </p:nvCxnSpPr>
            <p:spPr>
              <a:xfrm>
                <a:off x="3668472" y="1524000"/>
                <a:ext cx="618651" cy="1611203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/>
            </p:nvGrpSpPr>
            <p:grpSpPr>
              <a:xfrm>
                <a:off x="4242486" y="3079407"/>
                <a:ext cx="304800" cy="381000"/>
                <a:chOff x="4037888" y="3048000"/>
                <a:chExt cx="304800" cy="381000"/>
              </a:xfrm>
            </p:grpSpPr>
            <p:sp>
              <p:nvSpPr>
                <p:cNvPr id="17" name="Oval 3"/>
                <p:cNvSpPr>
                  <a:spLocks noChangeArrowheads="1"/>
                </p:cNvSpPr>
                <p:nvPr/>
              </p:nvSpPr>
              <p:spPr bwMode="auto">
                <a:xfrm>
                  <a:off x="4037888" y="3048000"/>
                  <a:ext cx="304800" cy="381000"/>
                </a:xfrm>
                <a:prstGeom prst="ellipse">
                  <a:avLst/>
                </a:prstGeom>
                <a:solidFill>
                  <a:srgbClr val="FFFF00"/>
                </a:solidFill>
                <a:ln w="2857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67605275"/>
                    </p:ext>
                  </p:extLst>
                </p:nvPr>
              </p:nvGraphicFramePr>
              <p:xfrm>
                <a:off x="4083050" y="3130550"/>
                <a:ext cx="215900" cy="2159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297" name="Equation" r:id="rId9" imgW="215640" imgH="215640" progId="Equation.DSMT4">
                        <p:embed/>
                      </p:oleObj>
                    </mc:Choice>
                    <mc:Fallback>
                      <p:oleObj name="Equation" r:id="rId9" imgW="215640" imgH="2156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083050" y="3130550"/>
                              <a:ext cx="215900" cy="2159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3" name="Straight Connector 22"/>
              <p:cNvCxnSpPr/>
              <p:nvPr/>
            </p:nvCxnSpPr>
            <p:spPr>
              <a:xfrm flipV="1">
                <a:off x="3691424" y="3411495"/>
                <a:ext cx="603937" cy="1340193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ight Arrow 20"/>
              <p:cNvSpPr/>
              <p:nvPr/>
            </p:nvSpPr>
            <p:spPr>
              <a:xfrm>
                <a:off x="4557419" y="3027591"/>
                <a:ext cx="978408" cy="484632"/>
              </a:xfrm>
              <a:prstGeom prst="rightArrow">
                <a:avLst/>
              </a:prstGeom>
              <a:solidFill>
                <a:srgbClr val="A5002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68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600"/>
            <a:ext cx="32670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34004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3095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3711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27511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742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81400"/>
            <a:ext cx="8667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1838325" cy="323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3200"/>
            <a:ext cx="1724025" cy="2952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714500" cy="2857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43500"/>
            <a:ext cx="2971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2047875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72075"/>
            <a:ext cx="29241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4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22383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2295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2209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5969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11334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11890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14255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171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3643313"/>
            <a:ext cx="2343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13335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200275"/>
            <a:ext cx="157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04800"/>
            <a:ext cx="30543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2676525"/>
            <a:ext cx="31067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4745038"/>
            <a:ext cx="3052762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200400" y="4492625"/>
            <a:ext cx="304800" cy="381000"/>
            <a:chOff x="1718555" y="4724400"/>
            <a:chExt cx="304800" cy="381000"/>
          </a:xfrm>
        </p:grpSpPr>
        <p:sp>
          <p:nvSpPr>
            <p:cNvPr id="9226" name="Oval 3"/>
            <p:cNvSpPr>
              <a:spLocks noChangeArrowheads="1"/>
            </p:cNvSpPr>
            <p:nvPr/>
          </p:nvSpPr>
          <p:spPr bwMode="auto">
            <a:xfrm>
              <a:off x="1718555" y="4724400"/>
              <a:ext cx="304800" cy="381000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227" name="Straight Connector 5"/>
            <p:cNvCxnSpPr>
              <a:cxnSpLocks noChangeShapeType="1"/>
            </p:cNvCxnSpPr>
            <p:nvPr/>
          </p:nvCxnSpPr>
          <p:spPr bwMode="auto">
            <a:xfrm>
              <a:off x="1796166" y="4914900"/>
              <a:ext cx="1564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5638800" y="4422775"/>
            <a:ext cx="727075" cy="484188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56007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86375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0669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40401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8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339</Words>
  <Application>Microsoft Office PowerPoint</Application>
  <PresentationFormat>On-screen Show (4:3)</PresentationFormat>
  <Paragraphs>71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Office Theme</vt:lpstr>
      <vt:lpstr>Equation</vt:lpstr>
      <vt:lpstr>Visio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2006-08-16T00:00:00Z</dcterms:created>
  <dcterms:modified xsi:type="dcterms:W3CDTF">2014-09-07T04:28:40Z</dcterms:modified>
</cp:coreProperties>
</file>