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8" r:id="rId10"/>
    <p:sldId id="270" r:id="rId11"/>
    <p:sldId id="271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7CD1B-BCFD-4FD3-A6CF-709223DFC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BA15B-7B86-454D-BE89-FDFCFF53E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120D-A605-4298-AF46-015543053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3400-5352-4D0A-AF81-FC5A68408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DFC41-EF2A-48DE-A252-9AE2EBB4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19051-5420-4309-A7C8-4EB798BD8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7D328-2546-4CCE-A563-2E67EE84E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1E09C-6FC6-404B-A881-766BED5F7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747E4-5660-4381-BBFC-16D7C8610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8495-E4C7-4A7F-8EA1-C829CDFB8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A9B4C-2877-41D4-A6FF-BDC1543A5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8C84BD-43C5-4A80-BFA2-E24EC53D6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385763"/>
            <a:ext cx="7772400" cy="6086475"/>
            <a:chOff x="384" y="190"/>
            <a:chExt cx="4896" cy="3834"/>
          </a:xfrm>
        </p:grpSpPr>
        <p:pic>
          <p:nvPicPr>
            <p:cNvPr id="2051" name="Picture 3" descr="wpe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190"/>
              <a:ext cx="4896" cy="3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" name="Rectangle 6"/>
            <p:cNvSpPr>
              <a:spLocks noChangeArrowheads="1"/>
            </p:cNvSpPr>
            <p:nvPr/>
          </p:nvSpPr>
          <p:spPr bwMode="auto">
            <a:xfrm>
              <a:off x="528" y="2496"/>
              <a:ext cx="2016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Course Information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colou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584200"/>
            <a:ext cx="8458200" cy="597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85750" y="449263"/>
            <a:ext cx="8382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742950" y="296863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Times New Roman" pitchFamily="18" charset="0"/>
                <a:cs typeface="Times New Roman" pitchFamily="18" charset="0"/>
              </a:rPr>
              <a:t>Say the colors that you see here below.</a:t>
            </a:r>
            <a:endParaRPr 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61950" y="5097463"/>
            <a:ext cx="83058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colou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" y="584200"/>
            <a:ext cx="8458200" cy="597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9"/>
          <p:cNvSpPr>
            <a:spLocks noChangeArrowheads="1"/>
          </p:cNvSpPr>
          <p:nvPr/>
        </p:nvSpPr>
        <p:spPr bwMode="auto">
          <a:xfrm>
            <a:off x="209550" y="449263"/>
            <a:ext cx="8382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666750" y="1211263"/>
            <a:ext cx="74676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90550" y="296863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Times New Roman" pitchFamily="18" charset="0"/>
                <a:cs typeface="Times New Roman" pitchFamily="18" charset="0"/>
              </a:rPr>
              <a:t>Did you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sz="36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letters</a:t>
            </a:r>
            <a:r>
              <a:rPr lang="en-US" sz="3600" u="sng">
                <a:latin typeface="Times New Roman" pitchFamily="18" charset="0"/>
                <a:cs typeface="Times New Roman" pitchFamily="18" charset="0"/>
              </a:rPr>
              <a:t> of the word and say the word? </a:t>
            </a:r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1950" y="5097463"/>
            <a:ext cx="81534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19150" y="5478463"/>
            <a:ext cx="762000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This is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Perception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  The way you see, hear and understand things differently from others.</a:t>
            </a:r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14350" y="1592263"/>
            <a:ext cx="845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Times New Roman" pitchFamily="18" charset="0"/>
                <a:cs typeface="Times New Roman" pitchFamily="18" charset="0"/>
              </a:rPr>
              <a:t>Or, did you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 the COLOR</a:t>
            </a:r>
            <a:r>
              <a:rPr lang="en-US" sz="3600" u="sng">
                <a:latin typeface="Times New Roman" pitchFamily="18" charset="0"/>
                <a:cs typeface="Times New Roman" pitchFamily="18" charset="0"/>
              </a:rPr>
              <a:t> of the letters and say that instead?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utoUpdateAnimBg="0"/>
      <p:bldP spid="17413" grpId="0" autoUpdateAnimBg="0"/>
      <p:bldP spid="1741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495300" y="56356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So, what can we do about Barriers to Communication such as the </a:t>
            </a:r>
            <a:r>
              <a:rPr lang="en-US" sz="2400" b="1">
                <a:solidFill>
                  <a:srgbClr val="008260"/>
                </a:solidFill>
                <a:latin typeface="Times New Roman" pitchFamily="18" charset="0"/>
                <a:cs typeface="Times New Roman" pitchFamily="18" charset="0"/>
              </a:rPr>
              <a:t>Mountain of Misunderstanding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 of the Mind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/>
          </a:p>
        </p:txBody>
      </p: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647700" y="1998663"/>
            <a:ext cx="8077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First, Understand the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Barriers </a:t>
            </a:r>
            <a:endParaRPr lang="en-US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Next, Analyze the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Function of our Brain </a:t>
            </a:r>
            <a:endParaRPr lang="en-US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Then, Learn about the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Characteristics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Steps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to an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Effective Message</a:t>
            </a:r>
            <a:endParaRPr lang="en-US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419100" y="563563"/>
            <a:ext cx="7924800" cy="1066800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14700" y="4154488"/>
            <a:ext cx="4876800" cy="2139950"/>
            <a:chOff x="2064" y="2454"/>
            <a:chExt cx="3072" cy="1348"/>
          </a:xfrm>
        </p:grpSpPr>
        <p:pic>
          <p:nvPicPr>
            <p:cNvPr id="15366" name="Picture 4" descr="bd05297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64" y="2454"/>
              <a:ext cx="1441" cy="1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7" name="Text Box 5"/>
            <p:cNvSpPr txBox="1">
              <a:spLocks noChangeArrowheads="1"/>
            </p:cNvSpPr>
            <p:nvPr/>
          </p:nvSpPr>
          <p:spPr bwMode="auto">
            <a:xfrm>
              <a:off x="3408" y="2832"/>
              <a:ext cx="17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ar-SA" sz="2800" b="1">
                  <a:latin typeface="Arb Naskh"/>
                  <a:cs typeface="Traditional Arabic" pitchFamily="18" charset="-78"/>
                </a:rPr>
                <a:t>ان شاء الله</a:t>
              </a:r>
              <a:r>
                <a:rPr lang="ar-SA" sz="24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Next Class 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wp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8938"/>
            <a:ext cx="7924800" cy="606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533400" y="4032250"/>
            <a:ext cx="80772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4032250"/>
            <a:ext cx="8382000" cy="286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Office Hours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Sunday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Tuesday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12:30pm to 1:30pm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Monday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Wednesday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11:15am to 12:15pm  Office #110-2 </a:t>
            </a:r>
            <a:endParaRPr lang="en-US" sz="1200" dirty="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Syllabus, Homework, all course information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See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Blackboard. </a:t>
            </a:r>
            <a:endParaRPr lang="en-US" sz="1200" dirty="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Questions?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Can be answered on 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Blackboard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24 hours/7days.  </a:t>
            </a:r>
            <a:endParaRPr lang="en-US" sz="1200" dirty="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 Sections?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Not Allowed, unless official from chairman.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wp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95288"/>
            <a:ext cx="7924800" cy="606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838200" y="4800600"/>
            <a:ext cx="7010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faculty.kfupm.edu.sa/dcc/ejoyner</a:t>
            </a:r>
            <a:endParaRPr lang="en-US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600200" y="5486400"/>
            <a:ext cx="1143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www.</a:t>
            </a:r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905000" y="5486400"/>
            <a:ext cx="7620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 flipH="1">
            <a:off x="1905000" y="5410200"/>
            <a:ext cx="6858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wp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768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0" y="2362200"/>
            <a:ext cx="9144000" cy="449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2590800"/>
            <a:ext cx="8610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Theory of Communication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Communication Model with its parts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/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In-depth analysis and learning of the parts of the model and how to use them </a:t>
            </a:r>
            <a:endParaRPr lang="en-US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Speaking Skills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– Oral presentations, meeting skills </a:t>
            </a:r>
            <a:endParaRPr lang="en-US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Writing Skills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– Business short reports, memos, and visuals. </a:t>
            </a:r>
            <a:endParaRPr lang="en-US" sz="1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Other Skills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– Non-verbal, cross-cultural communication, bad news, job interviews, improve your life</a:t>
            </a:r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828800"/>
            <a:ext cx="4953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You Will Learn: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81000" y="1423988"/>
            <a:ext cx="8153400" cy="4252912"/>
            <a:chOff x="144" y="912"/>
            <a:chExt cx="5136" cy="2679"/>
          </a:xfrm>
        </p:grpSpPr>
        <p:sp>
          <p:nvSpPr>
            <p:cNvPr id="6170" name="Oval 29"/>
            <p:cNvSpPr>
              <a:spLocks noChangeArrowheads="1"/>
            </p:cNvSpPr>
            <p:nvPr/>
          </p:nvSpPr>
          <p:spPr bwMode="auto">
            <a:xfrm>
              <a:off x="144" y="912"/>
              <a:ext cx="5136" cy="2400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Text Box 28"/>
            <p:cNvSpPr txBox="1">
              <a:spLocks noChangeArrowheads="1"/>
            </p:cNvSpPr>
            <p:nvPr/>
          </p:nvSpPr>
          <p:spPr bwMode="auto">
            <a:xfrm>
              <a:off x="3264" y="3264"/>
              <a:ext cx="14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CC0000"/>
                  </a:solidFill>
                  <a:latin typeface="Times New Roman" pitchFamily="18" charset="0"/>
                  <a:ea typeface="Times New Roman (Arabic)"/>
                  <a:cs typeface="Times New Roman (Arabic)"/>
                </a:rPr>
                <a:t>Environment</a:t>
              </a:r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85800" y="2216150"/>
            <a:ext cx="8077200" cy="808038"/>
            <a:chOff x="336" y="1411"/>
            <a:chExt cx="5088" cy="509"/>
          </a:xfrm>
        </p:grpSpPr>
        <p:sp>
          <p:nvSpPr>
            <p:cNvPr id="6163" name="Text Box 26"/>
            <p:cNvSpPr txBox="1">
              <a:spLocks noChangeArrowheads="1"/>
            </p:cNvSpPr>
            <p:nvPr/>
          </p:nvSpPr>
          <p:spPr bwMode="auto">
            <a:xfrm>
              <a:off x="336" y="1632"/>
              <a:ext cx="5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ea typeface="Times New Roman (Arabic)"/>
                  <a:cs typeface="Times New Roman (Arabic)"/>
                </a:rPr>
                <a:t>Sender						       Receiver</a:t>
              </a:r>
              <a:endParaRPr lang="en-US"/>
            </a:p>
          </p:txBody>
        </p:sp>
        <p:sp>
          <p:nvSpPr>
            <p:cNvPr id="6164" name="Text Box 25"/>
            <p:cNvSpPr txBox="1">
              <a:spLocks noChangeArrowheads="1"/>
            </p:cNvSpPr>
            <p:nvPr/>
          </p:nvSpPr>
          <p:spPr bwMode="auto">
            <a:xfrm>
              <a:off x="960" y="1584"/>
              <a:ext cx="26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ea typeface="Times New Roman (Arabic)"/>
                  <a:cs typeface="Times New Roman (Arabic)"/>
                </a:rPr>
                <a:t>	Message    	Channel</a:t>
              </a:r>
              <a:endParaRPr lang="en-US"/>
            </a:p>
          </p:txBody>
        </p:sp>
        <p:sp>
          <p:nvSpPr>
            <p:cNvPr id="6165" name="Line 24"/>
            <p:cNvSpPr>
              <a:spLocks noChangeShapeType="1"/>
            </p:cNvSpPr>
            <p:nvPr/>
          </p:nvSpPr>
          <p:spPr bwMode="auto">
            <a:xfrm>
              <a:off x="1056" y="177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3"/>
            <p:cNvSpPr>
              <a:spLocks noChangeArrowheads="1"/>
            </p:cNvSpPr>
            <p:nvPr/>
          </p:nvSpPr>
          <p:spPr bwMode="auto">
            <a:xfrm>
              <a:off x="1536" y="1584"/>
              <a:ext cx="206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>
              <a:off x="3600" y="177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Text Box 21"/>
            <p:cNvSpPr txBox="1">
              <a:spLocks noChangeArrowheads="1"/>
            </p:cNvSpPr>
            <p:nvPr/>
          </p:nvSpPr>
          <p:spPr bwMode="auto">
            <a:xfrm>
              <a:off x="864" y="1411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rgbClr val="6600CC"/>
                  </a:solidFill>
                  <a:latin typeface="Times New Roman" pitchFamily="18" charset="0"/>
                  <a:ea typeface="Times New Roman (Arabic)"/>
                  <a:cs typeface="Times New Roman (Arabic)"/>
                </a:rPr>
                <a:t>Encode</a:t>
              </a:r>
              <a:endParaRPr lang="en-US"/>
            </a:p>
          </p:txBody>
        </p:sp>
        <p:sp>
          <p:nvSpPr>
            <p:cNvPr id="6169" name="Text Box 20"/>
            <p:cNvSpPr txBox="1">
              <a:spLocks noChangeArrowheads="1"/>
            </p:cNvSpPr>
            <p:nvPr/>
          </p:nvSpPr>
          <p:spPr bwMode="auto">
            <a:xfrm>
              <a:off x="3648" y="1440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solidFill>
                    <a:srgbClr val="6600CC"/>
                  </a:solidFill>
                  <a:latin typeface="Times New Roman" pitchFamily="18" charset="0"/>
                  <a:ea typeface="Times New Roman (Arabic)"/>
                  <a:cs typeface="Times New Roman (Arabic)"/>
                </a:rPr>
                <a:t>Decode</a:t>
              </a:r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914400" y="5614988"/>
            <a:ext cx="4419600" cy="962025"/>
            <a:chOff x="480" y="3552"/>
            <a:chExt cx="2784" cy="606"/>
          </a:xfrm>
        </p:grpSpPr>
        <p:sp>
          <p:nvSpPr>
            <p:cNvPr id="6161" name="Text Box 18"/>
            <p:cNvSpPr txBox="1">
              <a:spLocks noChangeArrowheads="1"/>
            </p:cNvSpPr>
            <p:nvPr/>
          </p:nvSpPr>
          <p:spPr bwMode="auto">
            <a:xfrm>
              <a:off x="528" y="3600"/>
              <a:ext cx="273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u="sng">
                  <a:latin typeface="Times New Roman" pitchFamily="18" charset="0"/>
                  <a:ea typeface="Times New Roman (Arabic)"/>
                  <a:cs typeface="Times New Roman (Arabic)"/>
                </a:rPr>
                <a:t>NOTE</a:t>
              </a:r>
              <a:r>
                <a:rPr lang="en-US" sz="1600">
                  <a:latin typeface="Times New Roman" pitchFamily="18" charset="0"/>
                  <a:ea typeface="Times New Roman (Arabic)"/>
                  <a:cs typeface="Times New Roman (Arabic)"/>
                </a:rPr>
                <a:t>: </a:t>
              </a:r>
              <a:r>
                <a:rPr lang="en-US" sz="2000" b="1">
                  <a:solidFill>
                    <a:srgbClr val="CC0000"/>
                  </a:solidFill>
                  <a:latin typeface="Times New Roman" pitchFamily="18" charset="0"/>
                  <a:ea typeface="Times New Roman (Arabic)"/>
                  <a:cs typeface="Times New Roman (Arabic)"/>
                </a:rPr>
                <a:t>Barriers</a:t>
              </a:r>
              <a:r>
                <a:rPr lang="en-US" sz="1600">
                  <a:latin typeface="Times New Roman" pitchFamily="18" charset="0"/>
                  <a:ea typeface="Times New Roman (Arabic)"/>
                  <a:cs typeface="Times New Roman (Arabic)"/>
                </a:rPr>
                <a:t> can happen here as a result of “Filter of the Mind” and “Monolith of Misunderstanding.”</a:t>
              </a:r>
              <a:endParaRPr lang="en-US"/>
            </a:p>
          </p:txBody>
        </p:sp>
        <p:sp>
          <p:nvSpPr>
            <p:cNvPr id="6162" name="Rectangle 17"/>
            <p:cNvSpPr>
              <a:spLocks noChangeArrowheads="1"/>
            </p:cNvSpPr>
            <p:nvPr/>
          </p:nvSpPr>
          <p:spPr bwMode="auto">
            <a:xfrm>
              <a:off x="480" y="3552"/>
              <a:ext cx="2736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762000" y="2795588"/>
            <a:ext cx="5943600" cy="2971800"/>
            <a:chOff x="384" y="1776"/>
            <a:chExt cx="3744" cy="1872"/>
          </a:xfrm>
        </p:grpSpPr>
        <p:sp>
          <p:nvSpPr>
            <p:cNvPr id="6158" name="Line 15"/>
            <p:cNvSpPr>
              <a:spLocks noChangeShapeType="1"/>
            </p:cNvSpPr>
            <p:nvPr/>
          </p:nvSpPr>
          <p:spPr bwMode="auto">
            <a:xfrm flipH="1" flipV="1">
              <a:off x="960" y="1776"/>
              <a:ext cx="192" cy="187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 flipV="1">
              <a:off x="1248" y="1776"/>
              <a:ext cx="2880" cy="182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Line 13"/>
            <p:cNvSpPr>
              <a:spLocks noChangeShapeType="1"/>
            </p:cNvSpPr>
            <p:nvPr/>
          </p:nvSpPr>
          <p:spPr bwMode="auto">
            <a:xfrm flipH="1" flipV="1">
              <a:off x="384" y="1776"/>
              <a:ext cx="192" cy="187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295400" y="2795588"/>
            <a:ext cx="6629400" cy="838200"/>
            <a:chOff x="720" y="1776"/>
            <a:chExt cx="4176" cy="528"/>
          </a:xfrm>
        </p:grpSpPr>
        <p:pic>
          <p:nvPicPr>
            <p:cNvPr id="6154" name="Text Box 9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33" y="1981"/>
              <a:ext cx="18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 flipH="1">
              <a:off x="720" y="2016"/>
              <a:ext cx="4176" cy="0"/>
            </a:xfrm>
            <a:prstGeom prst="line">
              <a:avLst/>
            </a:prstGeom>
            <a:noFill/>
            <a:ln w="38100">
              <a:solidFill>
                <a:srgbClr val="00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Line 9"/>
            <p:cNvSpPr>
              <a:spLocks noChangeShapeType="1"/>
            </p:cNvSpPr>
            <p:nvPr/>
          </p:nvSpPr>
          <p:spPr bwMode="auto">
            <a:xfrm flipH="1">
              <a:off x="4896" y="1776"/>
              <a:ext cx="0" cy="240"/>
            </a:xfrm>
            <a:prstGeom prst="line">
              <a:avLst/>
            </a:prstGeom>
            <a:noFill/>
            <a:ln w="38100">
              <a:solidFill>
                <a:srgbClr val="00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Line 8"/>
            <p:cNvSpPr>
              <a:spLocks noChangeShapeType="1"/>
            </p:cNvSpPr>
            <p:nvPr/>
          </p:nvSpPr>
          <p:spPr bwMode="auto">
            <a:xfrm flipV="1">
              <a:off x="720" y="1872"/>
              <a:ext cx="0" cy="144"/>
            </a:xfrm>
            <a:prstGeom prst="line">
              <a:avLst/>
            </a:prstGeom>
            <a:noFill/>
            <a:ln w="28575">
              <a:solidFill>
                <a:srgbClr val="00CC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667000" y="280988"/>
            <a:ext cx="3962400" cy="914400"/>
            <a:chOff x="1584" y="192"/>
            <a:chExt cx="2496" cy="576"/>
          </a:xfrm>
        </p:grpSpPr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1776" y="240"/>
              <a:ext cx="21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9900"/>
                  </a:solidFill>
                  <a:latin typeface="Verdana" pitchFamily="34" charset="0"/>
                  <a:ea typeface="Times New Roman (Arabic)"/>
                  <a:cs typeface="Times New Roman (Arabic)"/>
                </a:rPr>
                <a:t>MODEL OF COMMUNICATION</a:t>
              </a:r>
              <a:endParaRPr lang="en-US"/>
            </a:p>
          </p:txBody>
        </p:sp>
        <p:sp>
          <p:nvSpPr>
            <p:cNvPr id="6153" name="Rectangle 5"/>
            <p:cNvSpPr>
              <a:spLocks noChangeArrowheads="1"/>
            </p:cNvSpPr>
            <p:nvPr/>
          </p:nvSpPr>
          <p:spPr bwMode="auto">
            <a:xfrm>
              <a:off x="1584" y="192"/>
              <a:ext cx="2496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/>
          <p:cNvGrpSpPr>
            <a:grpSpLocks/>
          </p:cNvGrpSpPr>
          <p:nvPr/>
        </p:nvGrpSpPr>
        <p:grpSpPr bwMode="auto">
          <a:xfrm>
            <a:off x="533400" y="2178050"/>
            <a:ext cx="8077200" cy="4360863"/>
            <a:chOff x="336" y="1411"/>
            <a:chExt cx="5088" cy="2747"/>
          </a:xfrm>
        </p:grpSpPr>
        <p:grpSp>
          <p:nvGrpSpPr>
            <p:cNvPr id="2" name="Group 13"/>
            <p:cNvGrpSpPr>
              <a:grpSpLocks/>
            </p:cNvGrpSpPr>
            <p:nvPr/>
          </p:nvGrpSpPr>
          <p:grpSpPr bwMode="auto">
            <a:xfrm>
              <a:off x="336" y="1411"/>
              <a:ext cx="5088" cy="509"/>
              <a:chOff x="336" y="1411"/>
              <a:chExt cx="5088" cy="509"/>
            </a:xfrm>
          </p:grpSpPr>
          <p:sp>
            <p:nvSpPr>
              <p:cNvPr id="7180" name="Text Box 20"/>
              <p:cNvSpPr txBox="1">
                <a:spLocks noChangeArrowheads="1"/>
              </p:cNvSpPr>
              <p:nvPr/>
            </p:nvSpPr>
            <p:spPr bwMode="auto">
              <a:xfrm>
                <a:off x="336" y="1632"/>
                <a:ext cx="50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  <a:ea typeface="Times New Roman (Arabic)"/>
                    <a:cs typeface="Times New Roman (Arabic)"/>
                  </a:rPr>
                  <a:t>Sender						       Receiver</a:t>
                </a:r>
                <a:endParaRPr lang="en-US"/>
              </a:p>
            </p:txBody>
          </p:sp>
          <p:sp>
            <p:nvSpPr>
              <p:cNvPr id="7181" name="Text Box 19"/>
              <p:cNvSpPr txBox="1">
                <a:spLocks noChangeArrowheads="1"/>
              </p:cNvSpPr>
              <p:nvPr/>
            </p:nvSpPr>
            <p:spPr bwMode="auto">
              <a:xfrm>
                <a:off x="960" y="1584"/>
                <a:ext cx="26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>
                    <a:latin typeface="Times New Roman" pitchFamily="18" charset="0"/>
                    <a:ea typeface="Times New Roman (Arabic)"/>
                    <a:cs typeface="Times New Roman (Arabic)"/>
                  </a:rPr>
                  <a:t>	Message    	Channel</a:t>
                </a:r>
                <a:endParaRPr lang="en-US"/>
              </a:p>
            </p:txBody>
          </p:sp>
          <p:sp>
            <p:nvSpPr>
              <p:cNvPr id="7182" name="Line 18"/>
              <p:cNvSpPr>
                <a:spLocks noChangeShapeType="1"/>
              </p:cNvSpPr>
              <p:nvPr/>
            </p:nvSpPr>
            <p:spPr bwMode="auto">
              <a:xfrm>
                <a:off x="1056" y="177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3" name="Rectangle 17"/>
              <p:cNvSpPr>
                <a:spLocks noChangeArrowheads="1"/>
              </p:cNvSpPr>
              <p:nvPr/>
            </p:nvSpPr>
            <p:spPr bwMode="auto">
              <a:xfrm>
                <a:off x="1536" y="1584"/>
                <a:ext cx="2064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4" name="Line 16"/>
              <p:cNvSpPr>
                <a:spLocks noChangeShapeType="1"/>
              </p:cNvSpPr>
              <p:nvPr/>
            </p:nvSpPr>
            <p:spPr bwMode="auto">
              <a:xfrm>
                <a:off x="3600" y="177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5" name="Text Box 15"/>
              <p:cNvSpPr txBox="1">
                <a:spLocks noChangeArrowheads="1"/>
              </p:cNvSpPr>
              <p:nvPr/>
            </p:nvSpPr>
            <p:spPr bwMode="auto">
              <a:xfrm>
                <a:off x="864" y="1411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6600CC"/>
                    </a:solidFill>
                    <a:latin typeface="Times New Roman" pitchFamily="18" charset="0"/>
                    <a:ea typeface="Times New Roman (Arabic)"/>
                    <a:cs typeface="Times New Roman (Arabic)"/>
                  </a:rPr>
                  <a:t>Encode</a:t>
                </a:r>
                <a:endParaRPr lang="en-US"/>
              </a:p>
            </p:txBody>
          </p:sp>
          <p:sp>
            <p:nvSpPr>
              <p:cNvPr id="7186" name="Text Box 14"/>
              <p:cNvSpPr txBox="1">
                <a:spLocks noChangeArrowheads="1"/>
              </p:cNvSpPr>
              <p:nvPr/>
            </p:nvSpPr>
            <p:spPr bwMode="auto">
              <a:xfrm>
                <a:off x="3648" y="1440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6600CC"/>
                    </a:solidFill>
                    <a:latin typeface="Times New Roman" pitchFamily="18" charset="0"/>
                    <a:ea typeface="Times New Roman (Arabic)"/>
                    <a:cs typeface="Times New Roman (Arabic)"/>
                  </a:rPr>
                  <a:t>Decode</a:t>
                </a:r>
                <a:endParaRPr lang="en-US"/>
              </a:p>
            </p:txBody>
          </p:sp>
        </p:grpSp>
        <p:grpSp>
          <p:nvGrpSpPr>
            <p:cNvPr id="7173" name="Group 10"/>
            <p:cNvGrpSpPr>
              <a:grpSpLocks/>
            </p:cNvGrpSpPr>
            <p:nvPr/>
          </p:nvGrpSpPr>
          <p:grpSpPr bwMode="auto">
            <a:xfrm>
              <a:off x="480" y="3552"/>
              <a:ext cx="2784" cy="606"/>
              <a:chOff x="480" y="3552"/>
              <a:chExt cx="2784" cy="606"/>
            </a:xfrm>
          </p:grpSpPr>
          <p:sp>
            <p:nvSpPr>
              <p:cNvPr id="7178" name="Text Box 12"/>
              <p:cNvSpPr txBox="1">
                <a:spLocks noChangeArrowheads="1"/>
              </p:cNvSpPr>
              <p:nvPr/>
            </p:nvSpPr>
            <p:spPr bwMode="auto">
              <a:xfrm>
                <a:off x="528" y="3600"/>
                <a:ext cx="2736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u="sng">
                    <a:latin typeface="Times New Roman" pitchFamily="18" charset="0"/>
                    <a:ea typeface="Times New Roman (Arabic)"/>
                    <a:cs typeface="Times New Roman (Arabic)"/>
                  </a:rPr>
                  <a:t>NOTE</a:t>
                </a:r>
                <a:r>
                  <a:rPr lang="en-US" sz="1600">
                    <a:latin typeface="Times New Roman" pitchFamily="18" charset="0"/>
                    <a:ea typeface="Times New Roman (Arabic)"/>
                    <a:cs typeface="Times New Roman (Arabic)"/>
                  </a:rPr>
                  <a:t>: </a:t>
                </a:r>
                <a:r>
                  <a:rPr lang="en-US" sz="2000" b="1">
                    <a:solidFill>
                      <a:srgbClr val="CC0000"/>
                    </a:solidFill>
                    <a:latin typeface="Times New Roman" pitchFamily="18" charset="0"/>
                    <a:ea typeface="Times New Roman (Arabic)"/>
                    <a:cs typeface="Times New Roman (Arabic)"/>
                  </a:rPr>
                  <a:t>Barriers</a:t>
                </a:r>
                <a:r>
                  <a:rPr lang="en-US" sz="1600">
                    <a:latin typeface="Times New Roman" pitchFamily="18" charset="0"/>
                    <a:ea typeface="Times New Roman (Arabic)"/>
                    <a:cs typeface="Times New Roman (Arabic)"/>
                  </a:rPr>
                  <a:t> can happen here as a result of “Filter of the Mind” and “Monolith of Misunderstanding.”</a:t>
                </a:r>
                <a:endParaRPr lang="en-US"/>
              </a:p>
            </p:txBody>
          </p:sp>
          <p:sp>
            <p:nvSpPr>
              <p:cNvPr id="7179" name="Rectangle 11"/>
              <p:cNvSpPr>
                <a:spLocks noChangeArrowheads="1"/>
              </p:cNvSpPr>
              <p:nvPr/>
            </p:nvSpPr>
            <p:spPr bwMode="auto">
              <a:xfrm>
                <a:off x="480" y="3552"/>
                <a:ext cx="2736" cy="5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384" y="1776"/>
              <a:ext cx="3744" cy="1872"/>
              <a:chOff x="384" y="1776"/>
              <a:chExt cx="3744" cy="1872"/>
            </a:xfrm>
          </p:grpSpPr>
          <p:sp>
            <p:nvSpPr>
              <p:cNvPr id="7175" name="Line 9"/>
              <p:cNvSpPr>
                <a:spLocks noChangeShapeType="1"/>
              </p:cNvSpPr>
              <p:nvPr/>
            </p:nvSpPr>
            <p:spPr bwMode="auto">
              <a:xfrm flipH="1" flipV="1">
                <a:off x="960" y="1776"/>
                <a:ext cx="192" cy="187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6" name="Line 8"/>
              <p:cNvSpPr>
                <a:spLocks noChangeShapeType="1"/>
              </p:cNvSpPr>
              <p:nvPr/>
            </p:nvSpPr>
            <p:spPr bwMode="auto">
              <a:xfrm flipV="1">
                <a:off x="1248" y="1776"/>
                <a:ext cx="2880" cy="182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7" name="Line 7"/>
              <p:cNvSpPr>
                <a:spLocks noChangeShapeType="1"/>
              </p:cNvSpPr>
              <p:nvPr/>
            </p:nvSpPr>
            <p:spPr bwMode="auto">
              <a:xfrm flipH="1" flipV="1">
                <a:off x="384" y="1776"/>
                <a:ext cx="192" cy="187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319088"/>
            <a:ext cx="701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Communication Barriers Cause Problems                         for Sender and Receiver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848100" y="533400"/>
            <a:ext cx="2819400" cy="1084263"/>
            <a:chOff x="2544" y="144"/>
            <a:chExt cx="1776" cy="683"/>
          </a:xfrm>
        </p:grpSpPr>
        <p:pic>
          <p:nvPicPr>
            <p:cNvPr id="8235" name="Picture 44" descr="bs02064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44" y="144"/>
              <a:ext cx="686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36" name="Text Box 45"/>
            <p:cNvSpPr txBox="1">
              <a:spLocks noChangeArrowheads="1"/>
            </p:cNvSpPr>
            <p:nvPr/>
          </p:nvSpPr>
          <p:spPr bwMode="auto">
            <a:xfrm>
              <a:off x="3216" y="288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Sender</a:t>
              </a:r>
              <a:endParaRPr lang="en-US"/>
            </a:p>
          </p:txBody>
        </p:sp>
      </p:grpSp>
      <p:grpSp>
        <p:nvGrpSpPr>
          <p:cNvPr id="8195" name="Group 19"/>
          <p:cNvGrpSpPr>
            <a:grpSpLocks/>
          </p:cNvGrpSpPr>
          <p:nvPr/>
        </p:nvGrpSpPr>
        <p:grpSpPr bwMode="auto">
          <a:xfrm>
            <a:off x="5524500" y="3962400"/>
            <a:ext cx="1981200" cy="1920875"/>
            <a:chOff x="3600" y="2304"/>
            <a:chExt cx="1248" cy="1210"/>
          </a:xfrm>
        </p:grpSpPr>
        <p:sp>
          <p:nvSpPr>
            <p:cNvPr id="8211" name="AutoShape 43"/>
            <p:cNvSpPr>
              <a:spLocks/>
            </p:cNvSpPr>
            <p:nvPr/>
          </p:nvSpPr>
          <p:spPr bwMode="auto">
            <a:xfrm>
              <a:off x="4462" y="2368"/>
              <a:ext cx="133" cy="123"/>
            </a:xfrm>
            <a:custGeom>
              <a:avLst/>
              <a:gdLst>
                <a:gd name="T0" fmla="*/ 34 w 265"/>
                <a:gd name="T1" fmla="*/ 24 h 246"/>
                <a:gd name="T2" fmla="*/ 15 w 265"/>
                <a:gd name="T3" fmla="*/ 31 h 246"/>
                <a:gd name="T4" fmla="*/ 0 w 265"/>
                <a:gd name="T5" fmla="*/ 30 h 246"/>
                <a:gd name="T6" fmla="*/ 1 w 265"/>
                <a:gd name="T7" fmla="*/ 22 h 246"/>
                <a:gd name="T8" fmla="*/ 3 w 265"/>
                <a:gd name="T9" fmla="*/ 20 h 246"/>
                <a:gd name="T10" fmla="*/ 5 w 265"/>
                <a:gd name="T11" fmla="*/ 19 h 246"/>
                <a:gd name="T12" fmla="*/ 7 w 265"/>
                <a:gd name="T13" fmla="*/ 18 h 246"/>
                <a:gd name="T14" fmla="*/ 9 w 265"/>
                <a:gd name="T15" fmla="*/ 15 h 246"/>
                <a:gd name="T16" fmla="*/ 11 w 265"/>
                <a:gd name="T17" fmla="*/ 15 h 246"/>
                <a:gd name="T18" fmla="*/ 13 w 265"/>
                <a:gd name="T19" fmla="*/ 14 h 246"/>
                <a:gd name="T20" fmla="*/ 15 w 265"/>
                <a:gd name="T21" fmla="*/ 12 h 246"/>
                <a:gd name="T22" fmla="*/ 17 w 265"/>
                <a:gd name="T23" fmla="*/ 11 h 246"/>
                <a:gd name="T24" fmla="*/ 19 w 265"/>
                <a:gd name="T25" fmla="*/ 10 h 246"/>
                <a:gd name="T26" fmla="*/ 21 w 265"/>
                <a:gd name="T27" fmla="*/ 8 h 246"/>
                <a:gd name="T28" fmla="*/ 23 w 265"/>
                <a:gd name="T29" fmla="*/ 7 h 246"/>
                <a:gd name="T30" fmla="*/ 25 w 265"/>
                <a:gd name="T31" fmla="*/ 6 h 246"/>
                <a:gd name="T32" fmla="*/ 27 w 265"/>
                <a:gd name="T33" fmla="*/ 4 h 246"/>
                <a:gd name="T34" fmla="*/ 29 w 265"/>
                <a:gd name="T35" fmla="*/ 3 h 246"/>
                <a:gd name="T36" fmla="*/ 31 w 265"/>
                <a:gd name="T37" fmla="*/ 2 h 246"/>
                <a:gd name="T38" fmla="*/ 33 w 265"/>
                <a:gd name="T39" fmla="*/ 0 h 246"/>
                <a:gd name="T40" fmla="*/ 33 w 265"/>
                <a:gd name="T41" fmla="*/ 6 h 246"/>
                <a:gd name="T42" fmla="*/ 33 w 265"/>
                <a:gd name="T43" fmla="*/ 12 h 246"/>
                <a:gd name="T44" fmla="*/ 33 w 265"/>
                <a:gd name="T45" fmla="*/ 18 h 246"/>
                <a:gd name="T46" fmla="*/ 34 w 265"/>
                <a:gd name="T47" fmla="*/ 24 h 2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246"/>
                <a:gd name="T74" fmla="*/ 265 w 265"/>
                <a:gd name="T75" fmla="*/ 246 h 2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246">
                  <a:moveTo>
                    <a:pt x="265" y="185"/>
                  </a:moveTo>
                  <a:lnTo>
                    <a:pt x="114" y="246"/>
                  </a:lnTo>
                  <a:lnTo>
                    <a:pt x="0" y="237"/>
                  </a:lnTo>
                  <a:lnTo>
                    <a:pt x="2" y="171"/>
                  </a:lnTo>
                  <a:lnTo>
                    <a:pt x="18" y="159"/>
                  </a:lnTo>
                  <a:lnTo>
                    <a:pt x="33" y="149"/>
                  </a:lnTo>
                  <a:lnTo>
                    <a:pt x="50" y="137"/>
                  </a:lnTo>
                  <a:lnTo>
                    <a:pt x="66" y="127"/>
                  </a:lnTo>
                  <a:lnTo>
                    <a:pt x="82" y="116"/>
                  </a:lnTo>
                  <a:lnTo>
                    <a:pt x="98" y="105"/>
                  </a:lnTo>
                  <a:lnTo>
                    <a:pt x="113" y="95"/>
                  </a:lnTo>
                  <a:lnTo>
                    <a:pt x="129" y="83"/>
                  </a:lnTo>
                  <a:lnTo>
                    <a:pt x="145" y="73"/>
                  </a:lnTo>
                  <a:lnTo>
                    <a:pt x="161" y="63"/>
                  </a:lnTo>
                  <a:lnTo>
                    <a:pt x="177" y="52"/>
                  </a:lnTo>
                  <a:lnTo>
                    <a:pt x="194" y="42"/>
                  </a:lnTo>
                  <a:lnTo>
                    <a:pt x="210" y="31"/>
                  </a:lnTo>
                  <a:lnTo>
                    <a:pt x="226" y="21"/>
                  </a:lnTo>
                  <a:lnTo>
                    <a:pt x="242" y="11"/>
                  </a:lnTo>
                  <a:lnTo>
                    <a:pt x="258" y="0"/>
                  </a:lnTo>
                  <a:lnTo>
                    <a:pt x="262" y="45"/>
                  </a:lnTo>
                  <a:lnTo>
                    <a:pt x="263" y="91"/>
                  </a:lnTo>
                  <a:lnTo>
                    <a:pt x="263" y="139"/>
                  </a:lnTo>
                  <a:lnTo>
                    <a:pt x="265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2" name="Group 21"/>
            <p:cNvGrpSpPr>
              <a:grpSpLocks/>
            </p:cNvGrpSpPr>
            <p:nvPr/>
          </p:nvGrpSpPr>
          <p:grpSpPr bwMode="auto">
            <a:xfrm>
              <a:off x="3600" y="2448"/>
              <a:ext cx="1200" cy="1066"/>
              <a:chOff x="3858" y="2420"/>
              <a:chExt cx="1104" cy="922"/>
            </a:xfrm>
          </p:grpSpPr>
          <p:sp>
            <p:nvSpPr>
              <p:cNvPr id="8214" name="AutoShape 42"/>
              <p:cNvSpPr>
                <a:spLocks/>
              </p:cNvSpPr>
              <p:nvPr/>
            </p:nvSpPr>
            <p:spPr bwMode="auto">
              <a:xfrm>
                <a:off x="4402" y="2943"/>
                <a:ext cx="5" cy="4"/>
              </a:xfrm>
              <a:custGeom>
                <a:avLst/>
                <a:gdLst>
                  <a:gd name="T0" fmla="*/ 0 w 9"/>
                  <a:gd name="T1" fmla="*/ 1 h 8"/>
                  <a:gd name="T2" fmla="*/ 1 w 9"/>
                  <a:gd name="T3" fmla="*/ 1 h 8"/>
                  <a:gd name="T4" fmla="*/ 1 w 9"/>
                  <a:gd name="T5" fmla="*/ 1 h 8"/>
                  <a:gd name="T6" fmla="*/ 1 w 9"/>
                  <a:gd name="T7" fmla="*/ 1 h 8"/>
                  <a:gd name="T8" fmla="*/ 1 w 9"/>
                  <a:gd name="T9" fmla="*/ 0 h 8"/>
                  <a:gd name="T10" fmla="*/ 2 w 9"/>
                  <a:gd name="T11" fmla="*/ 0 h 8"/>
                  <a:gd name="T12" fmla="*/ 2 w 9"/>
                  <a:gd name="T13" fmla="*/ 0 h 8"/>
                  <a:gd name="T14" fmla="*/ 2 w 9"/>
                  <a:gd name="T15" fmla="*/ 0 h 8"/>
                  <a:gd name="T16" fmla="*/ 2 w 9"/>
                  <a:gd name="T17" fmla="*/ 0 h 8"/>
                  <a:gd name="T18" fmla="*/ 1 w 9"/>
                  <a:gd name="T19" fmla="*/ 1 h 8"/>
                  <a:gd name="T20" fmla="*/ 1 w 9"/>
                  <a:gd name="T21" fmla="*/ 1 h 8"/>
                  <a:gd name="T22" fmla="*/ 1 w 9"/>
                  <a:gd name="T23" fmla="*/ 1 h 8"/>
                  <a:gd name="T24" fmla="*/ 0 w 9"/>
                  <a:gd name="T25" fmla="*/ 1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8"/>
                  <a:gd name="T41" fmla="*/ 9 w 9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8">
                    <a:moveTo>
                      <a:pt x="0" y="8"/>
                    </a:moveTo>
                    <a:lnTo>
                      <a:pt x="2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2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AutoShape 41"/>
              <p:cNvSpPr>
                <a:spLocks/>
              </p:cNvSpPr>
              <p:nvPr/>
            </p:nvSpPr>
            <p:spPr bwMode="auto">
              <a:xfrm>
                <a:off x="4309" y="2420"/>
                <a:ext cx="118" cy="14"/>
              </a:xfrm>
              <a:custGeom>
                <a:avLst/>
                <a:gdLst>
                  <a:gd name="T0" fmla="*/ 30 w 236"/>
                  <a:gd name="T1" fmla="*/ 1 h 29"/>
                  <a:gd name="T2" fmla="*/ 28 w 236"/>
                  <a:gd name="T3" fmla="*/ 2 h 29"/>
                  <a:gd name="T4" fmla="*/ 26 w 236"/>
                  <a:gd name="T5" fmla="*/ 2 h 29"/>
                  <a:gd name="T6" fmla="*/ 25 w 236"/>
                  <a:gd name="T7" fmla="*/ 2 h 29"/>
                  <a:gd name="T8" fmla="*/ 23 w 236"/>
                  <a:gd name="T9" fmla="*/ 2 h 29"/>
                  <a:gd name="T10" fmla="*/ 21 w 236"/>
                  <a:gd name="T11" fmla="*/ 3 h 29"/>
                  <a:gd name="T12" fmla="*/ 19 w 236"/>
                  <a:gd name="T13" fmla="*/ 3 h 29"/>
                  <a:gd name="T14" fmla="*/ 17 w 236"/>
                  <a:gd name="T15" fmla="*/ 3 h 29"/>
                  <a:gd name="T16" fmla="*/ 15 w 236"/>
                  <a:gd name="T17" fmla="*/ 3 h 29"/>
                  <a:gd name="T18" fmla="*/ 13 w 236"/>
                  <a:gd name="T19" fmla="*/ 3 h 29"/>
                  <a:gd name="T20" fmla="*/ 12 w 236"/>
                  <a:gd name="T21" fmla="*/ 3 h 29"/>
                  <a:gd name="T22" fmla="*/ 10 w 236"/>
                  <a:gd name="T23" fmla="*/ 3 h 29"/>
                  <a:gd name="T24" fmla="*/ 7 w 236"/>
                  <a:gd name="T25" fmla="*/ 3 h 29"/>
                  <a:gd name="T26" fmla="*/ 6 w 236"/>
                  <a:gd name="T27" fmla="*/ 3 h 29"/>
                  <a:gd name="T28" fmla="*/ 4 w 236"/>
                  <a:gd name="T29" fmla="*/ 3 h 29"/>
                  <a:gd name="T30" fmla="*/ 2 w 236"/>
                  <a:gd name="T31" fmla="*/ 3 h 29"/>
                  <a:gd name="T32" fmla="*/ 0 w 236"/>
                  <a:gd name="T33" fmla="*/ 2 h 29"/>
                  <a:gd name="T34" fmla="*/ 2 w 236"/>
                  <a:gd name="T35" fmla="*/ 2 h 29"/>
                  <a:gd name="T36" fmla="*/ 4 w 236"/>
                  <a:gd name="T37" fmla="*/ 1 h 29"/>
                  <a:gd name="T38" fmla="*/ 5 w 236"/>
                  <a:gd name="T39" fmla="*/ 0 h 29"/>
                  <a:gd name="T40" fmla="*/ 7 w 236"/>
                  <a:gd name="T41" fmla="*/ 0 h 29"/>
                  <a:gd name="T42" fmla="*/ 9 w 236"/>
                  <a:gd name="T43" fmla="*/ 0 h 29"/>
                  <a:gd name="T44" fmla="*/ 11 w 236"/>
                  <a:gd name="T45" fmla="*/ 0 h 29"/>
                  <a:gd name="T46" fmla="*/ 13 w 236"/>
                  <a:gd name="T47" fmla="*/ 0 h 29"/>
                  <a:gd name="T48" fmla="*/ 15 w 236"/>
                  <a:gd name="T49" fmla="*/ 0 h 29"/>
                  <a:gd name="T50" fmla="*/ 17 w 236"/>
                  <a:gd name="T51" fmla="*/ 0 h 29"/>
                  <a:gd name="T52" fmla="*/ 19 w 236"/>
                  <a:gd name="T53" fmla="*/ 0 h 29"/>
                  <a:gd name="T54" fmla="*/ 20 w 236"/>
                  <a:gd name="T55" fmla="*/ 0 h 29"/>
                  <a:gd name="T56" fmla="*/ 22 w 236"/>
                  <a:gd name="T57" fmla="*/ 0 h 29"/>
                  <a:gd name="T58" fmla="*/ 24 w 236"/>
                  <a:gd name="T59" fmla="*/ 0 h 29"/>
                  <a:gd name="T60" fmla="*/ 26 w 236"/>
                  <a:gd name="T61" fmla="*/ 1 h 29"/>
                  <a:gd name="T62" fmla="*/ 28 w 236"/>
                  <a:gd name="T63" fmla="*/ 1 h 29"/>
                  <a:gd name="T64" fmla="*/ 30 w 236"/>
                  <a:gd name="T65" fmla="*/ 1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6"/>
                  <a:gd name="T100" fmla="*/ 0 h 29"/>
                  <a:gd name="T101" fmla="*/ 236 w 236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6" h="29">
                    <a:moveTo>
                      <a:pt x="236" y="13"/>
                    </a:moveTo>
                    <a:lnTo>
                      <a:pt x="222" y="16"/>
                    </a:lnTo>
                    <a:lnTo>
                      <a:pt x="207" y="18"/>
                    </a:lnTo>
                    <a:lnTo>
                      <a:pt x="193" y="21"/>
                    </a:lnTo>
                    <a:lnTo>
                      <a:pt x="178" y="23"/>
                    </a:lnTo>
                    <a:lnTo>
                      <a:pt x="164" y="24"/>
                    </a:lnTo>
                    <a:lnTo>
                      <a:pt x="149" y="27"/>
                    </a:lnTo>
                    <a:lnTo>
                      <a:pt x="134" y="28"/>
                    </a:lnTo>
                    <a:lnTo>
                      <a:pt x="119" y="28"/>
                    </a:lnTo>
                    <a:lnTo>
                      <a:pt x="104" y="29"/>
                    </a:lnTo>
                    <a:lnTo>
                      <a:pt x="89" y="29"/>
                    </a:lnTo>
                    <a:lnTo>
                      <a:pt x="74" y="29"/>
                    </a:lnTo>
                    <a:lnTo>
                      <a:pt x="59" y="29"/>
                    </a:lnTo>
                    <a:lnTo>
                      <a:pt x="44" y="28"/>
                    </a:lnTo>
                    <a:lnTo>
                      <a:pt x="29" y="27"/>
                    </a:lnTo>
                    <a:lnTo>
                      <a:pt x="15" y="25"/>
                    </a:lnTo>
                    <a:lnTo>
                      <a:pt x="0" y="23"/>
                    </a:lnTo>
                    <a:lnTo>
                      <a:pt x="12" y="17"/>
                    </a:lnTo>
                    <a:lnTo>
                      <a:pt x="26" y="12"/>
                    </a:lnTo>
                    <a:lnTo>
                      <a:pt x="40" y="7"/>
                    </a:lnTo>
                    <a:lnTo>
                      <a:pt x="55" y="5"/>
                    </a:lnTo>
                    <a:lnTo>
                      <a:pt x="69" y="2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5" y="0"/>
                    </a:lnTo>
                    <a:lnTo>
                      <a:pt x="130" y="0"/>
                    </a:lnTo>
                    <a:lnTo>
                      <a:pt x="145" y="1"/>
                    </a:lnTo>
                    <a:lnTo>
                      <a:pt x="160" y="2"/>
                    </a:lnTo>
                    <a:lnTo>
                      <a:pt x="176" y="5"/>
                    </a:lnTo>
                    <a:lnTo>
                      <a:pt x="191" y="6"/>
                    </a:lnTo>
                    <a:lnTo>
                      <a:pt x="206" y="8"/>
                    </a:lnTo>
                    <a:lnTo>
                      <a:pt x="221" y="10"/>
                    </a:lnTo>
                    <a:lnTo>
                      <a:pt x="236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AutoShape 40"/>
              <p:cNvSpPr>
                <a:spLocks/>
              </p:cNvSpPr>
              <p:nvPr/>
            </p:nvSpPr>
            <p:spPr bwMode="auto">
              <a:xfrm>
                <a:off x="4128" y="2457"/>
                <a:ext cx="152" cy="96"/>
              </a:xfrm>
              <a:custGeom>
                <a:avLst/>
                <a:gdLst>
                  <a:gd name="T0" fmla="*/ 36 w 303"/>
                  <a:gd name="T1" fmla="*/ 4 h 190"/>
                  <a:gd name="T2" fmla="*/ 37 w 303"/>
                  <a:gd name="T3" fmla="*/ 7 h 190"/>
                  <a:gd name="T4" fmla="*/ 37 w 303"/>
                  <a:gd name="T5" fmla="*/ 10 h 190"/>
                  <a:gd name="T6" fmla="*/ 37 w 303"/>
                  <a:gd name="T7" fmla="*/ 12 h 190"/>
                  <a:gd name="T8" fmla="*/ 38 w 303"/>
                  <a:gd name="T9" fmla="*/ 15 h 190"/>
                  <a:gd name="T10" fmla="*/ 12 w 303"/>
                  <a:gd name="T11" fmla="*/ 25 h 190"/>
                  <a:gd name="T12" fmla="*/ 1 w 303"/>
                  <a:gd name="T13" fmla="*/ 24 h 190"/>
                  <a:gd name="T14" fmla="*/ 1 w 303"/>
                  <a:gd name="T15" fmla="*/ 18 h 190"/>
                  <a:gd name="T16" fmla="*/ 1 w 303"/>
                  <a:gd name="T17" fmla="*/ 12 h 190"/>
                  <a:gd name="T18" fmla="*/ 1 w 303"/>
                  <a:gd name="T19" fmla="*/ 6 h 190"/>
                  <a:gd name="T20" fmla="*/ 0 w 303"/>
                  <a:gd name="T21" fmla="*/ 0 h 190"/>
                  <a:gd name="T22" fmla="*/ 3 w 303"/>
                  <a:gd name="T23" fmla="*/ 1 h 190"/>
                  <a:gd name="T24" fmla="*/ 5 w 303"/>
                  <a:gd name="T25" fmla="*/ 1 h 190"/>
                  <a:gd name="T26" fmla="*/ 7 w 303"/>
                  <a:gd name="T27" fmla="*/ 1 h 190"/>
                  <a:gd name="T28" fmla="*/ 9 w 303"/>
                  <a:gd name="T29" fmla="*/ 1 h 190"/>
                  <a:gd name="T30" fmla="*/ 12 w 303"/>
                  <a:gd name="T31" fmla="*/ 2 h 190"/>
                  <a:gd name="T32" fmla="*/ 14 w 303"/>
                  <a:gd name="T33" fmla="*/ 2 h 190"/>
                  <a:gd name="T34" fmla="*/ 16 w 303"/>
                  <a:gd name="T35" fmla="*/ 2 h 190"/>
                  <a:gd name="T36" fmla="*/ 18 w 303"/>
                  <a:gd name="T37" fmla="*/ 2 h 190"/>
                  <a:gd name="T38" fmla="*/ 21 w 303"/>
                  <a:gd name="T39" fmla="*/ 3 h 190"/>
                  <a:gd name="T40" fmla="*/ 23 w 303"/>
                  <a:gd name="T41" fmla="*/ 3 h 190"/>
                  <a:gd name="T42" fmla="*/ 25 w 303"/>
                  <a:gd name="T43" fmla="*/ 3 h 190"/>
                  <a:gd name="T44" fmla="*/ 27 w 303"/>
                  <a:gd name="T45" fmla="*/ 3 h 190"/>
                  <a:gd name="T46" fmla="*/ 29 w 303"/>
                  <a:gd name="T47" fmla="*/ 4 h 190"/>
                  <a:gd name="T48" fmla="*/ 32 w 303"/>
                  <a:gd name="T49" fmla="*/ 4 h 190"/>
                  <a:gd name="T50" fmla="*/ 34 w 303"/>
                  <a:gd name="T51" fmla="*/ 4 h 190"/>
                  <a:gd name="T52" fmla="*/ 36 w 303"/>
                  <a:gd name="T53" fmla="*/ 4 h 19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03"/>
                  <a:gd name="T82" fmla="*/ 0 h 190"/>
                  <a:gd name="T83" fmla="*/ 303 w 303"/>
                  <a:gd name="T84" fmla="*/ 190 h 19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03" h="190">
                    <a:moveTo>
                      <a:pt x="287" y="32"/>
                    </a:moveTo>
                    <a:lnTo>
                      <a:pt x="293" y="52"/>
                    </a:lnTo>
                    <a:lnTo>
                      <a:pt x="294" y="73"/>
                    </a:lnTo>
                    <a:lnTo>
                      <a:pt x="295" y="93"/>
                    </a:lnTo>
                    <a:lnTo>
                      <a:pt x="303" y="112"/>
                    </a:lnTo>
                    <a:lnTo>
                      <a:pt x="92" y="190"/>
                    </a:lnTo>
                    <a:lnTo>
                      <a:pt x="2" y="187"/>
                    </a:lnTo>
                    <a:lnTo>
                      <a:pt x="3" y="141"/>
                    </a:lnTo>
                    <a:lnTo>
                      <a:pt x="3" y="92"/>
                    </a:lnTo>
                    <a:lnTo>
                      <a:pt x="2" y="45"/>
                    </a:lnTo>
                    <a:lnTo>
                      <a:pt x="0" y="0"/>
                    </a:lnTo>
                    <a:lnTo>
                      <a:pt x="18" y="1"/>
                    </a:lnTo>
                    <a:lnTo>
                      <a:pt x="37" y="3"/>
                    </a:lnTo>
                    <a:lnTo>
                      <a:pt x="55" y="5"/>
                    </a:lnTo>
                    <a:lnTo>
                      <a:pt x="72" y="7"/>
                    </a:lnTo>
                    <a:lnTo>
                      <a:pt x="91" y="9"/>
                    </a:lnTo>
                    <a:lnTo>
                      <a:pt x="108" y="11"/>
                    </a:lnTo>
                    <a:lnTo>
                      <a:pt x="125" y="13"/>
                    </a:lnTo>
                    <a:lnTo>
                      <a:pt x="144" y="15"/>
                    </a:lnTo>
                    <a:lnTo>
                      <a:pt x="161" y="17"/>
                    </a:lnTo>
                    <a:lnTo>
                      <a:pt x="178" y="20"/>
                    </a:lnTo>
                    <a:lnTo>
                      <a:pt x="196" y="22"/>
                    </a:lnTo>
                    <a:lnTo>
                      <a:pt x="214" y="24"/>
                    </a:lnTo>
                    <a:lnTo>
                      <a:pt x="231" y="26"/>
                    </a:lnTo>
                    <a:lnTo>
                      <a:pt x="250" y="28"/>
                    </a:lnTo>
                    <a:lnTo>
                      <a:pt x="268" y="30"/>
                    </a:lnTo>
                    <a:lnTo>
                      <a:pt x="287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AutoShape 39"/>
              <p:cNvSpPr>
                <a:spLocks/>
              </p:cNvSpPr>
              <p:nvPr/>
            </p:nvSpPr>
            <p:spPr bwMode="auto">
              <a:xfrm>
                <a:off x="4415" y="2491"/>
                <a:ext cx="264" cy="119"/>
              </a:xfrm>
              <a:custGeom>
                <a:avLst/>
                <a:gdLst>
                  <a:gd name="T0" fmla="*/ 66 w 527"/>
                  <a:gd name="T1" fmla="*/ 6 h 237"/>
                  <a:gd name="T2" fmla="*/ 66 w 527"/>
                  <a:gd name="T3" fmla="*/ 12 h 237"/>
                  <a:gd name="T4" fmla="*/ 66 w 527"/>
                  <a:gd name="T5" fmla="*/ 18 h 237"/>
                  <a:gd name="T6" fmla="*/ 65 w 527"/>
                  <a:gd name="T7" fmla="*/ 24 h 237"/>
                  <a:gd name="T8" fmla="*/ 64 w 527"/>
                  <a:gd name="T9" fmla="*/ 30 h 237"/>
                  <a:gd name="T10" fmla="*/ 1 w 527"/>
                  <a:gd name="T11" fmla="*/ 18 h 237"/>
                  <a:gd name="T12" fmla="*/ 1 w 527"/>
                  <a:gd name="T13" fmla="*/ 16 h 237"/>
                  <a:gd name="T14" fmla="*/ 0 w 527"/>
                  <a:gd name="T15" fmla="*/ 12 h 237"/>
                  <a:gd name="T16" fmla="*/ 0 w 527"/>
                  <a:gd name="T17" fmla="*/ 6 h 237"/>
                  <a:gd name="T18" fmla="*/ 1 w 527"/>
                  <a:gd name="T19" fmla="*/ 0 h 237"/>
                  <a:gd name="T20" fmla="*/ 66 w 527"/>
                  <a:gd name="T21" fmla="*/ 6 h 2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27"/>
                  <a:gd name="T34" fmla="*/ 0 h 237"/>
                  <a:gd name="T35" fmla="*/ 527 w 527"/>
                  <a:gd name="T36" fmla="*/ 237 h 2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27" h="237">
                    <a:moveTo>
                      <a:pt x="527" y="47"/>
                    </a:moveTo>
                    <a:lnTo>
                      <a:pt x="526" y="94"/>
                    </a:lnTo>
                    <a:lnTo>
                      <a:pt x="523" y="143"/>
                    </a:lnTo>
                    <a:lnTo>
                      <a:pt x="518" y="190"/>
                    </a:lnTo>
                    <a:lnTo>
                      <a:pt x="512" y="237"/>
                    </a:lnTo>
                    <a:lnTo>
                      <a:pt x="2" y="143"/>
                    </a:lnTo>
                    <a:lnTo>
                      <a:pt x="1" y="127"/>
                    </a:lnTo>
                    <a:lnTo>
                      <a:pt x="0" y="89"/>
                    </a:lnTo>
                    <a:lnTo>
                      <a:pt x="0" y="43"/>
                    </a:lnTo>
                    <a:lnTo>
                      <a:pt x="3" y="0"/>
                    </a:lnTo>
                    <a:lnTo>
                      <a:pt x="527" y="4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AutoShape 38"/>
              <p:cNvSpPr>
                <a:spLocks/>
              </p:cNvSpPr>
              <p:nvPr/>
            </p:nvSpPr>
            <p:spPr bwMode="auto">
              <a:xfrm>
                <a:off x="4410" y="2618"/>
                <a:ext cx="223" cy="167"/>
              </a:xfrm>
              <a:custGeom>
                <a:avLst/>
                <a:gdLst>
                  <a:gd name="T0" fmla="*/ 55 w 447"/>
                  <a:gd name="T1" fmla="*/ 13 h 335"/>
                  <a:gd name="T2" fmla="*/ 55 w 447"/>
                  <a:gd name="T3" fmla="*/ 13 h 335"/>
                  <a:gd name="T4" fmla="*/ 50 w 447"/>
                  <a:gd name="T5" fmla="*/ 41 h 335"/>
                  <a:gd name="T6" fmla="*/ 0 w 447"/>
                  <a:gd name="T7" fmla="*/ 16 h 335"/>
                  <a:gd name="T8" fmla="*/ 0 w 447"/>
                  <a:gd name="T9" fmla="*/ 0 h 335"/>
                  <a:gd name="T10" fmla="*/ 55 w 447"/>
                  <a:gd name="T11" fmla="*/ 13 h 3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7"/>
                  <a:gd name="T19" fmla="*/ 0 h 335"/>
                  <a:gd name="T20" fmla="*/ 447 w 447"/>
                  <a:gd name="T21" fmla="*/ 335 h 3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7" h="335">
                    <a:moveTo>
                      <a:pt x="446" y="105"/>
                    </a:moveTo>
                    <a:lnTo>
                      <a:pt x="447" y="105"/>
                    </a:lnTo>
                    <a:lnTo>
                      <a:pt x="400" y="335"/>
                    </a:lnTo>
                    <a:lnTo>
                      <a:pt x="0" y="129"/>
                    </a:lnTo>
                    <a:lnTo>
                      <a:pt x="6" y="0"/>
                    </a:lnTo>
                    <a:lnTo>
                      <a:pt x="446" y="10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AutoShape 37"/>
              <p:cNvSpPr>
                <a:spLocks/>
              </p:cNvSpPr>
              <p:nvPr/>
            </p:nvSpPr>
            <p:spPr bwMode="auto">
              <a:xfrm>
                <a:off x="3858" y="2573"/>
                <a:ext cx="1104" cy="769"/>
              </a:xfrm>
              <a:custGeom>
                <a:avLst/>
                <a:gdLst>
                  <a:gd name="T0" fmla="*/ 236 w 2207"/>
                  <a:gd name="T1" fmla="*/ 5 h 1539"/>
                  <a:gd name="T2" fmla="*/ 240 w 2207"/>
                  <a:gd name="T3" fmla="*/ 9 h 1539"/>
                  <a:gd name="T4" fmla="*/ 242 w 2207"/>
                  <a:gd name="T5" fmla="*/ 15 h 1539"/>
                  <a:gd name="T6" fmla="*/ 245 w 2207"/>
                  <a:gd name="T7" fmla="*/ 20 h 1539"/>
                  <a:gd name="T8" fmla="*/ 244 w 2207"/>
                  <a:gd name="T9" fmla="*/ 31 h 1539"/>
                  <a:gd name="T10" fmla="*/ 241 w 2207"/>
                  <a:gd name="T11" fmla="*/ 42 h 1539"/>
                  <a:gd name="T12" fmla="*/ 248 w 2207"/>
                  <a:gd name="T13" fmla="*/ 57 h 1539"/>
                  <a:gd name="T14" fmla="*/ 257 w 2207"/>
                  <a:gd name="T15" fmla="*/ 69 h 1539"/>
                  <a:gd name="T16" fmla="*/ 265 w 2207"/>
                  <a:gd name="T17" fmla="*/ 81 h 1539"/>
                  <a:gd name="T18" fmla="*/ 261 w 2207"/>
                  <a:gd name="T19" fmla="*/ 89 h 1539"/>
                  <a:gd name="T20" fmla="*/ 257 w 2207"/>
                  <a:gd name="T21" fmla="*/ 97 h 1539"/>
                  <a:gd name="T22" fmla="*/ 265 w 2207"/>
                  <a:gd name="T23" fmla="*/ 102 h 1539"/>
                  <a:gd name="T24" fmla="*/ 276 w 2207"/>
                  <a:gd name="T25" fmla="*/ 105 h 1539"/>
                  <a:gd name="T26" fmla="*/ 272 w 2207"/>
                  <a:gd name="T27" fmla="*/ 137 h 1539"/>
                  <a:gd name="T28" fmla="*/ 267 w 2207"/>
                  <a:gd name="T29" fmla="*/ 142 h 1539"/>
                  <a:gd name="T30" fmla="*/ 259 w 2207"/>
                  <a:gd name="T31" fmla="*/ 143 h 1539"/>
                  <a:gd name="T32" fmla="*/ 249 w 2207"/>
                  <a:gd name="T33" fmla="*/ 142 h 1539"/>
                  <a:gd name="T34" fmla="*/ 252 w 2207"/>
                  <a:gd name="T35" fmla="*/ 159 h 1539"/>
                  <a:gd name="T36" fmla="*/ 259 w 2207"/>
                  <a:gd name="T37" fmla="*/ 166 h 1539"/>
                  <a:gd name="T38" fmla="*/ 263 w 2207"/>
                  <a:gd name="T39" fmla="*/ 172 h 1539"/>
                  <a:gd name="T40" fmla="*/ 260 w 2207"/>
                  <a:gd name="T41" fmla="*/ 184 h 1539"/>
                  <a:gd name="T42" fmla="*/ 254 w 2207"/>
                  <a:gd name="T43" fmla="*/ 186 h 1539"/>
                  <a:gd name="T44" fmla="*/ 248 w 2207"/>
                  <a:gd name="T45" fmla="*/ 186 h 1539"/>
                  <a:gd name="T46" fmla="*/ 248 w 2207"/>
                  <a:gd name="T47" fmla="*/ 182 h 1539"/>
                  <a:gd name="T48" fmla="*/ 252 w 2207"/>
                  <a:gd name="T49" fmla="*/ 178 h 1539"/>
                  <a:gd name="T50" fmla="*/ 245 w 2207"/>
                  <a:gd name="T51" fmla="*/ 172 h 1539"/>
                  <a:gd name="T52" fmla="*/ 240 w 2207"/>
                  <a:gd name="T53" fmla="*/ 174 h 1539"/>
                  <a:gd name="T54" fmla="*/ 237 w 2207"/>
                  <a:gd name="T55" fmla="*/ 183 h 1539"/>
                  <a:gd name="T56" fmla="*/ 237 w 2207"/>
                  <a:gd name="T57" fmla="*/ 190 h 1539"/>
                  <a:gd name="T58" fmla="*/ 222 w 2207"/>
                  <a:gd name="T59" fmla="*/ 191 h 1539"/>
                  <a:gd name="T60" fmla="*/ 214 w 2207"/>
                  <a:gd name="T61" fmla="*/ 189 h 1539"/>
                  <a:gd name="T62" fmla="*/ 220 w 2207"/>
                  <a:gd name="T63" fmla="*/ 186 h 1539"/>
                  <a:gd name="T64" fmla="*/ 226 w 2207"/>
                  <a:gd name="T65" fmla="*/ 181 h 1539"/>
                  <a:gd name="T66" fmla="*/ 219 w 2207"/>
                  <a:gd name="T67" fmla="*/ 171 h 1539"/>
                  <a:gd name="T68" fmla="*/ 95 w 2207"/>
                  <a:gd name="T69" fmla="*/ 192 h 1539"/>
                  <a:gd name="T70" fmla="*/ 207 w 2207"/>
                  <a:gd name="T71" fmla="*/ 156 h 1539"/>
                  <a:gd name="T72" fmla="*/ 205 w 2207"/>
                  <a:gd name="T73" fmla="*/ 143 h 1539"/>
                  <a:gd name="T74" fmla="*/ 201 w 2207"/>
                  <a:gd name="T75" fmla="*/ 126 h 1539"/>
                  <a:gd name="T76" fmla="*/ 195 w 2207"/>
                  <a:gd name="T77" fmla="*/ 123 h 1539"/>
                  <a:gd name="T78" fmla="*/ 193 w 2207"/>
                  <a:gd name="T79" fmla="*/ 115 h 1539"/>
                  <a:gd name="T80" fmla="*/ 187 w 2207"/>
                  <a:gd name="T81" fmla="*/ 114 h 1539"/>
                  <a:gd name="T82" fmla="*/ 190 w 2207"/>
                  <a:gd name="T83" fmla="*/ 110 h 1539"/>
                  <a:gd name="T84" fmla="*/ 198 w 2207"/>
                  <a:gd name="T85" fmla="*/ 102 h 1539"/>
                  <a:gd name="T86" fmla="*/ 202 w 2207"/>
                  <a:gd name="T87" fmla="*/ 93 h 1539"/>
                  <a:gd name="T88" fmla="*/ 202 w 2207"/>
                  <a:gd name="T89" fmla="*/ 84 h 1539"/>
                  <a:gd name="T90" fmla="*/ 200 w 2207"/>
                  <a:gd name="T91" fmla="*/ 70 h 1539"/>
                  <a:gd name="T92" fmla="*/ 1 w 2207"/>
                  <a:gd name="T93" fmla="*/ 94 h 1539"/>
                  <a:gd name="T94" fmla="*/ 201 w 2207"/>
                  <a:gd name="T95" fmla="*/ 59 h 1539"/>
                  <a:gd name="T96" fmla="*/ 208 w 2207"/>
                  <a:gd name="T97" fmla="*/ 40 h 1539"/>
                  <a:gd name="T98" fmla="*/ 210 w 2207"/>
                  <a:gd name="T99" fmla="*/ 45 h 1539"/>
                  <a:gd name="T100" fmla="*/ 212 w 2207"/>
                  <a:gd name="T101" fmla="*/ 51 h 1539"/>
                  <a:gd name="T102" fmla="*/ 209 w 2207"/>
                  <a:gd name="T103" fmla="*/ 58 h 1539"/>
                  <a:gd name="T104" fmla="*/ 213 w 2207"/>
                  <a:gd name="T105" fmla="*/ 66 h 1539"/>
                  <a:gd name="T106" fmla="*/ 217 w 2207"/>
                  <a:gd name="T107" fmla="*/ 58 h 1539"/>
                  <a:gd name="T108" fmla="*/ 222 w 2207"/>
                  <a:gd name="T109" fmla="*/ 49 h 1539"/>
                  <a:gd name="T110" fmla="*/ 215 w 2207"/>
                  <a:gd name="T111" fmla="*/ 43 h 1539"/>
                  <a:gd name="T112" fmla="*/ 207 w 2207"/>
                  <a:gd name="T113" fmla="*/ 35 h 1539"/>
                  <a:gd name="T114" fmla="*/ 207 w 2207"/>
                  <a:gd name="T115" fmla="*/ 24 h 1539"/>
                  <a:gd name="T116" fmla="*/ 210 w 2207"/>
                  <a:gd name="T117" fmla="*/ 17 h 1539"/>
                  <a:gd name="T118" fmla="*/ 219 w 2207"/>
                  <a:gd name="T119" fmla="*/ 10 h 1539"/>
                  <a:gd name="T120" fmla="*/ 221 w 2207"/>
                  <a:gd name="T121" fmla="*/ 0 h 1539"/>
                  <a:gd name="T122" fmla="*/ 230 w 2207"/>
                  <a:gd name="T123" fmla="*/ 2 h 153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207"/>
                  <a:gd name="T187" fmla="*/ 0 h 1539"/>
                  <a:gd name="T188" fmla="*/ 2207 w 2207"/>
                  <a:gd name="T189" fmla="*/ 1539 h 153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207" h="1539">
                    <a:moveTo>
                      <a:pt x="1855" y="43"/>
                    </a:moveTo>
                    <a:lnTo>
                      <a:pt x="1863" y="43"/>
                    </a:lnTo>
                    <a:lnTo>
                      <a:pt x="1872" y="43"/>
                    </a:lnTo>
                    <a:lnTo>
                      <a:pt x="1880" y="44"/>
                    </a:lnTo>
                    <a:lnTo>
                      <a:pt x="1887" y="45"/>
                    </a:lnTo>
                    <a:lnTo>
                      <a:pt x="1894" y="49"/>
                    </a:lnTo>
                    <a:lnTo>
                      <a:pt x="1901" y="52"/>
                    </a:lnTo>
                    <a:lnTo>
                      <a:pt x="1906" y="58"/>
                    </a:lnTo>
                    <a:lnTo>
                      <a:pt x="1911" y="65"/>
                    </a:lnTo>
                    <a:lnTo>
                      <a:pt x="1918" y="75"/>
                    </a:lnTo>
                    <a:lnTo>
                      <a:pt x="1921" y="86"/>
                    </a:lnTo>
                    <a:lnTo>
                      <a:pt x="1923" y="98"/>
                    </a:lnTo>
                    <a:lnTo>
                      <a:pt x="1921" y="111"/>
                    </a:lnTo>
                    <a:lnTo>
                      <a:pt x="1928" y="118"/>
                    </a:lnTo>
                    <a:lnTo>
                      <a:pt x="1935" y="126"/>
                    </a:lnTo>
                    <a:lnTo>
                      <a:pt x="1942" y="133"/>
                    </a:lnTo>
                    <a:lnTo>
                      <a:pt x="1948" y="140"/>
                    </a:lnTo>
                    <a:lnTo>
                      <a:pt x="1954" y="147"/>
                    </a:lnTo>
                    <a:lnTo>
                      <a:pt x="1958" y="155"/>
                    </a:lnTo>
                    <a:lnTo>
                      <a:pt x="1959" y="165"/>
                    </a:lnTo>
                    <a:lnTo>
                      <a:pt x="1959" y="176"/>
                    </a:lnTo>
                    <a:lnTo>
                      <a:pt x="1959" y="195"/>
                    </a:lnTo>
                    <a:lnTo>
                      <a:pt x="1957" y="215"/>
                    </a:lnTo>
                    <a:lnTo>
                      <a:pt x="1954" y="233"/>
                    </a:lnTo>
                    <a:lnTo>
                      <a:pt x="1949" y="251"/>
                    </a:lnTo>
                    <a:lnTo>
                      <a:pt x="1942" y="268"/>
                    </a:lnTo>
                    <a:lnTo>
                      <a:pt x="1935" y="284"/>
                    </a:lnTo>
                    <a:lnTo>
                      <a:pt x="1927" y="300"/>
                    </a:lnTo>
                    <a:lnTo>
                      <a:pt x="1918" y="316"/>
                    </a:lnTo>
                    <a:lnTo>
                      <a:pt x="1927" y="342"/>
                    </a:lnTo>
                    <a:lnTo>
                      <a:pt x="1936" y="366"/>
                    </a:lnTo>
                    <a:lnTo>
                      <a:pt x="1947" y="391"/>
                    </a:lnTo>
                    <a:lnTo>
                      <a:pt x="1957" y="415"/>
                    </a:lnTo>
                    <a:lnTo>
                      <a:pt x="1969" y="440"/>
                    </a:lnTo>
                    <a:lnTo>
                      <a:pt x="1982" y="463"/>
                    </a:lnTo>
                    <a:lnTo>
                      <a:pt x="1997" y="484"/>
                    </a:lnTo>
                    <a:lnTo>
                      <a:pt x="2016" y="506"/>
                    </a:lnTo>
                    <a:lnTo>
                      <a:pt x="2027" y="524"/>
                    </a:lnTo>
                    <a:lnTo>
                      <a:pt x="2040" y="541"/>
                    </a:lnTo>
                    <a:lnTo>
                      <a:pt x="2054" y="558"/>
                    </a:lnTo>
                    <a:lnTo>
                      <a:pt x="2068" y="576"/>
                    </a:lnTo>
                    <a:lnTo>
                      <a:pt x="2082" y="593"/>
                    </a:lnTo>
                    <a:lnTo>
                      <a:pt x="2095" y="611"/>
                    </a:lnTo>
                    <a:lnTo>
                      <a:pt x="2106" y="629"/>
                    </a:lnTo>
                    <a:lnTo>
                      <a:pt x="2115" y="648"/>
                    </a:lnTo>
                    <a:lnTo>
                      <a:pt x="2114" y="663"/>
                    </a:lnTo>
                    <a:lnTo>
                      <a:pt x="2109" y="678"/>
                    </a:lnTo>
                    <a:lnTo>
                      <a:pt x="2102" y="691"/>
                    </a:lnTo>
                    <a:lnTo>
                      <a:pt x="2094" y="702"/>
                    </a:lnTo>
                    <a:lnTo>
                      <a:pt x="2084" y="714"/>
                    </a:lnTo>
                    <a:lnTo>
                      <a:pt x="2075" y="725"/>
                    </a:lnTo>
                    <a:lnTo>
                      <a:pt x="2064" y="736"/>
                    </a:lnTo>
                    <a:lnTo>
                      <a:pt x="2054" y="746"/>
                    </a:lnTo>
                    <a:lnTo>
                      <a:pt x="2054" y="762"/>
                    </a:lnTo>
                    <a:lnTo>
                      <a:pt x="2055" y="780"/>
                    </a:lnTo>
                    <a:lnTo>
                      <a:pt x="2057" y="796"/>
                    </a:lnTo>
                    <a:lnTo>
                      <a:pt x="2065" y="810"/>
                    </a:lnTo>
                    <a:lnTo>
                      <a:pt x="2084" y="813"/>
                    </a:lnTo>
                    <a:lnTo>
                      <a:pt x="2101" y="816"/>
                    </a:lnTo>
                    <a:lnTo>
                      <a:pt x="2120" y="821"/>
                    </a:lnTo>
                    <a:lnTo>
                      <a:pt x="2137" y="824"/>
                    </a:lnTo>
                    <a:lnTo>
                      <a:pt x="2154" y="829"/>
                    </a:lnTo>
                    <a:lnTo>
                      <a:pt x="2171" y="834"/>
                    </a:lnTo>
                    <a:lnTo>
                      <a:pt x="2190" y="838"/>
                    </a:lnTo>
                    <a:lnTo>
                      <a:pt x="2207" y="843"/>
                    </a:lnTo>
                    <a:lnTo>
                      <a:pt x="2196" y="905"/>
                    </a:lnTo>
                    <a:lnTo>
                      <a:pt x="2188" y="981"/>
                    </a:lnTo>
                    <a:lnTo>
                      <a:pt x="2182" y="1050"/>
                    </a:lnTo>
                    <a:lnTo>
                      <a:pt x="2182" y="1094"/>
                    </a:lnTo>
                    <a:lnTo>
                      <a:pt x="2175" y="1102"/>
                    </a:lnTo>
                    <a:lnTo>
                      <a:pt x="2168" y="1109"/>
                    </a:lnTo>
                    <a:lnTo>
                      <a:pt x="2160" y="1116"/>
                    </a:lnTo>
                    <a:lnTo>
                      <a:pt x="2152" y="1123"/>
                    </a:lnTo>
                    <a:lnTo>
                      <a:pt x="2143" y="1130"/>
                    </a:lnTo>
                    <a:lnTo>
                      <a:pt x="2136" y="1137"/>
                    </a:lnTo>
                    <a:lnTo>
                      <a:pt x="2129" y="1145"/>
                    </a:lnTo>
                    <a:lnTo>
                      <a:pt x="2124" y="1153"/>
                    </a:lnTo>
                    <a:lnTo>
                      <a:pt x="2111" y="1153"/>
                    </a:lnTo>
                    <a:lnTo>
                      <a:pt x="2093" y="1153"/>
                    </a:lnTo>
                    <a:lnTo>
                      <a:pt x="2072" y="1151"/>
                    </a:lnTo>
                    <a:lnTo>
                      <a:pt x="2050" y="1150"/>
                    </a:lnTo>
                    <a:lnTo>
                      <a:pt x="2030" y="1147"/>
                    </a:lnTo>
                    <a:lnTo>
                      <a:pt x="2011" y="1145"/>
                    </a:lnTo>
                    <a:lnTo>
                      <a:pt x="1997" y="1144"/>
                    </a:lnTo>
                    <a:lnTo>
                      <a:pt x="1991" y="1143"/>
                    </a:lnTo>
                    <a:lnTo>
                      <a:pt x="1992" y="1171"/>
                    </a:lnTo>
                    <a:lnTo>
                      <a:pt x="1992" y="1201"/>
                    </a:lnTo>
                    <a:lnTo>
                      <a:pt x="1993" y="1232"/>
                    </a:lnTo>
                    <a:lnTo>
                      <a:pt x="1997" y="1261"/>
                    </a:lnTo>
                    <a:lnTo>
                      <a:pt x="2010" y="1272"/>
                    </a:lnTo>
                    <a:lnTo>
                      <a:pt x="2023" y="1282"/>
                    </a:lnTo>
                    <a:lnTo>
                      <a:pt x="2035" y="1294"/>
                    </a:lnTo>
                    <a:lnTo>
                      <a:pt x="2047" y="1305"/>
                    </a:lnTo>
                    <a:lnTo>
                      <a:pt x="2057" y="1317"/>
                    </a:lnTo>
                    <a:lnTo>
                      <a:pt x="2067" y="1329"/>
                    </a:lnTo>
                    <a:lnTo>
                      <a:pt x="2075" y="1344"/>
                    </a:lnTo>
                    <a:lnTo>
                      <a:pt x="2079" y="1359"/>
                    </a:lnTo>
                    <a:lnTo>
                      <a:pt x="2091" y="1365"/>
                    </a:lnTo>
                    <a:lnTo>
                      <a:pt x="2098" y="1373"/>
                    </a:lnTo>
                    <a:lnTo>
                      <a:pt x="2102" y="1383"/>
                    </a:lnTo>
                    <a:lnTo>
                      <a:pt x="2103" y="1396"/>
                    </a:lnTo>
                    <a:lnTo>
                      <a:pt x="2097" y="1416"/>
                    </a:lnTo>
                    <a:lnTo>
                      <a:pt x="2090" y="1435"/>
                    </a:lnTo>
                    <a:lnTo>
                      <a:pt x="2084" y="1456"/>
                    </a:lnTo>
                    <a:lnTo>
                      <a:pt x="2079" y="1478"/>
                    </a:lnTo>
                    <a:lnTo>
                      <a:pt x="2070" y="1484"/>
                    </a:lnTo>
                    <a:lnTo>
                      <a:pt x="2061" y="1488"/>
                    </a:lnTo>
                    <a:lnTo>
                      <a:pt x="2050" y="1492"/>
                    </a:lnTo>
                    <a:lnTo>
                      <a:pt x="2040" y="1493"/>
                    </a:lnTo>
                    <a:lnTo>
                      <a:pt x="2029" y="1494"/>
                    </a:lnTo>
                    <a:lnTo>
                      <a:pt x="2017" y="1495"/>
                    </a:lnTo>
                    <a:lnTo>
                      <a:pt x="2005" y="1495"/>
                    </a:lnTo>
                    <a:lnTo>
                      <a:pt x="1994" y="1495"/>
                    </a:lnTo>
                    <a:lnTo>
                      <a:pt x="1987" y="1494"/>
                    </a:lnTo>
                    <a:lnTo>
                      <a:pt x="1978" y="1493"/>
                    </a:lnTo>
                    <a:lnTo>
                      <a:pt x="1969" y="1491"/>
                    </a:lnTo>
                    <a:lnTo>
                      <a:pt x="1963" y="1487"/>
                    </a:lnTo>
                    <a:lnTo>
                      <a:pt x="1967" y="1479"/>
                    </a:lnTo>
                    <a:lnTo>
                      <a:pt x="1973" y="1471"/>
                    </a:lnTo>
                    <a:lnTo>
                      <a:pt x="1979" y="1463"/>
                    </a:lnTo>
                    <a:lnTo>
                      <a:pt x="1985" y="1456"/>
                    </a:lnTo>
                    <a:lnTo>
                      <a:pt x="1992" y="1448"/>
                    </a:lnTo>
                    <a:lnTo>
                      <a:pt x="1997" y="1441"/>
                    </a:lnTo>
                    <a:lnTo>
                      <a:pt x="2003" y="1433"/>
                    </a:lnTo>
                    <a:lnTo>
                      <a:pt x="2009" y="1425"/>
                    </a:lnTo>
                    <a:lnTo>
                      <a:pt x="2000" y="1415"/>
                    </a:lnTo>
                    <a:lnTo>
                      <a:pt x="1989" y="1404"/>
                    </a:lnTo>
                    <a:lnTo>
                      <a:pt x="1979" y="1395"/>
                    </a:lnTo>
                    <a:lnTo>
                      <a:pt x="1967" y="1387"/>
                    </a:lnTo>
                    <a:lnTo>
                      <a:pt x="1956" y="1380"/>
                    </a:lnTo>
                    <a:lnTo>
                      <a:pt x="1943" y="1373"/>
                    </a:lnTo>
                    <a:lnTo>
                      <a:pt x="1931" y="1367"/>
                    </a:lnTo>
                    <a:lnTo>
                      <a:pt x="1918" y="1363"/>
                    </a:lnTo>
                    <a:lnTo>
                      <a:pt x="1918" y="1379"/>
                    </a:lnTo>
                    <a:lnTo>
                      <a:pt x="1914" y="1395"/>
                    </a:lnTo>
                    <a:lnTo>
                      <a:pt x="1910" y="1410"/>
                    </a:lnTo>
                    <a:lnTo>
                      <a:pt x="1904" y="1425"/>
                    </a:lnTo>
                    <a:lnTo>
                      <a:pt x="1898" y="1439"/>
                    </a:lnTo>
                    <a:lnTo>
                      <a:pt x="1895" y="1454"/>
                    </a:lnTo>
                    <a:lnTo>
                      <a:pt x="1894" y="1469"/>
                    </a:lnTo>
                    <a:lnTo>
                      <a:pt x="1896" y="1485"/>
                    </a:lnTo>
                    <a:lnTo>
                      <a:pt x="1894" y="1494"/>
                    </a:lnTo>
                    <a:lnTo>
                      <a:pt x="1891" y="1503"/>
                    </a:lnTo>
                    <a:lnTo>
                      <a:pt x="1889" y="1514"/>
                    </a:lnTo>
                    <a:lnTo>
                      <a:pt x="1889" y="1525"/>
                    </a:lnTo>
                    <a:lnTo>
                      <a:pt x="1866" y="1524"/>
                    </a:lnTo>
                    <a:lnTo>
                      <a:pt x="1843" y="1525"/>
                    </a:lnTo>
                    <a:lnTo>
                      <a:pt x="1820" y="1529"/>
                    </a:lnTo>
                    <a:lnTo>
                      <a:pt x="1797" y="1531"/>
                    </a:lnTo>
                    <a:lnTo>
                      <a:pt x="1775" y="1534"/>
                    </a:lnTo>
                    <a:lnTo>
                      <a:pt x="1753" y="1536"/>
                    </a:lnTo>
                    <a:lnTo>
                      <a:pt x="1730" y="1536"/>
                    </a:lnTo>
                    <a:lnTo>
                      <a:pt x="1708" y="1532"/>
                    </a:lnTo>
                    <a:lnTo>
                      <a:pt x="1704" y="1526"/>
                    </a:lnTo>
                    <a:lnTo>
                      <a:pt x="1707" y="1519"/>
                    </a:lnTo>
                    <a:lnTo>
                      <a:pt x="1713" y="1514"/>
                    </a:lnTo>
                    <a:lnTo>
                      <a:pt x="1720" y="1509"/>
                    </a:lnTo>
                    <a:lnTo>
                      <a:pt x="1732" y="1506"/>
                    </a:lnTo>
                    <a:lnTo>
                      <a:pt x="1744" y="1500"/>
                    </a:lnTo>
                    <a:lnTo>
                      <a:pt x="1757" y="1493"/>
                    </a:lnTo>
                    <a:lnTo>
                      <a:pt x="1767" y="1485"/>
                    </a:lnTo>
                    <a:lnTo>
                      <a:pt x="1779" y="1477"/>
                    </a:lnTo>
                    <a:lnTo>
                      <a:pt x="1789" y="1468"/>
                    </a:lnTo>
                    <a:lnTo>
                      <a:pt x="1798" y="1458"/>
                    </a:lnTo>
                    <a:lnTo>
                      <a:pt x="1807" y="1448"/>
                    </a:lnTo>
                    <a:lnTo>
                      <a:pt x="1790" y="1436"/>
                    </a:lnTo>
                    <a:lnTo>
                      <a:pt x="1776" y="1423"/>
                    </a:lnTo>
                    <a:lnTo>
                      <a:pt x="1765" y="1407"/>
                    </a:lnTo>
                    <a:lnTo>
                      <a:pt x="1755" y="1389"/>
                    </a:lnTo>
                    <a:lnTo>
                      <a:pt x="1747" y="1371"/>
                    </a:lnTo>
                    <a:lnTo>
                      <a:pt x="1739" y="1352"/>
                    </a:lnTo>
                    <a:lnTo>
                      <a:pt x="1730" y="1334"/>
                    </a:lnTo>
                    <a:lnTo>
                      <a:pt x="1720" y="1317"/>
                    </a:lnTo>
                    <a:lnTo>
                      <a:pt x="1160" y="1203"/>
                    </a:lnTo>
                    <a:lnTo>
                      <a:pt x="760" y="1539"/>
                    </a:lnTo>
                    <a:lnTo>
                      <a:pt x="728" y="1534"/>
                    </a:lnTo>
                    <a:lnTo>
                      <a:pt x="1148" y="1182"/>
                    </a:lnTo>
                    <a:lnTo>
                      <a:pt x="1679" y="1287"/>
                    </a:lnTo>
                    <a:lnTo>
                      <a:pt x="1666" y="1269"/>
                    </a:lnTo>
                    <a:lnTo>
                      <a:pt x="1656" y="1251"/>
                    </a:lnTo>
                    <a:lnTo>
                      <a:pt x="1648" y="1231"/>
                    </a:lnTo>
                    <a:lnTo>
                      <a:pt x="1644" y="1212"/>
                    </a:lnTo>
                    <a:lnTo>
                      <a:pt x="1639" y="1190"/>
                    </a:lnTo>
                    <a:lnTo>
                      <a:pt x="1637" y="1169"/>
                    </a:lnTo>
                    <a:lnTo>
                      <a:pt x="1633" y="1147"/>
                    </a:lnTo>
                    <a:lnTo>
                      <a:pt x="1631" y="1126"/>
                    </a:lnTo>
                    <a:lnTo>
                      <a:pt x="1630" y="1026"/>
                    </a:lnTo>
                    <a:lnTo>
                      <a:pt x="1622" y="1020"/>
                    </a:lnTo>
                    <a:lnTo>
                      <a:pt x="1613" y="1016"/>
                    </a:lnTo>
                    <a:lnTo>
                      <a:pt x="1602" y="1012"/>
                    </a:lnTo>
                    <a:lnTo>
                      <a:pt x="1593" y="1009"/>
                    </a:lnTo>
                    <a:lnTo>
                      <a:pt x="1583" y="1004"/>
                    </a:lnTo>
                    <a:lnTo>
                      <a:pt x="1573" y="1001"/>
                    </a:lnTo>
                    <a:lnTo>
                      <a:pt x="1564" y="995"/>
                    </a:lnTo>
                    <a:lnTo>
                      <a:pt x="1556" y="988"/>
                    </a:lnTo>
                    <a:lnTo>
                      <a:pt x="1556" y="970"/>
                    </a:lnTo>
                    <a:lnTo>
                      <a:pt x="1558" y="950"/>
                    </a:lnTo>
                    <a:lnTo>
                      <a:pt x="1557" y="934"/>
                    </a:lnTo>
                    <a:lnTo>
                      <a:pt x="1545" y="925"/>
                    </a:lnTo>
                    <a:lnTo>
                      <a:pt x="1537" y="924"/>
                    </a:lnTo>
                    <a:lnTo>
                      <a:pt x="1528" y="922"/>
                    </a:lnTo>
                    <a:lnTo>
                      <a:pt x="1520" y="922"/>
                    </a:lnTo>
                    <a:lnTo>
                      <a:pt x="1512" y="921"/>
                    </a:lnTo>
                    <a:lnTo>
                      <a:pt x="1504" y="921"/>
                    </a:lnTo>
                    <a:lnTo>
                      <a:pt x="1496" y="919"/>
                    </a:lnTo>
                    <a:lnTo>
                      <a:pt x="1489" y="918"/>
                    </a:lnTo>
                    <a:lnTo>
                      <a:pt x="1482" y="914"/>
                    </a:lnTo>
                    <a:lnTo>
                      <a:pt x="1493" y="902"/>
                    </a:lnTo>
                    <a:lnTo>
                      <a:pt x="1504" y="890"/>
                    </a:lnTo>
                    <a:lnTo>
                      <a:pt x="1518" y="880"/>
                    </a:lnTo>
                    <a:lnTo>
                      <a:pt x="1531" y="869"/>
                    </a:lnTo>
                    <a:lnTo>
                      <a:pt x="1545" y="858"/>
                    </a:lnTo>
                    <a:lnTo>
                      <a:pt x="1558" y="848"/>
                    </a:lnTo>
                    <a:lnTo>
                      <a:pt x="1571" y="835"/>
                    </a:lnTo>
                    <a:lnTo>
                      <a:pt x="1583" y="822"/>
                    </a:lnTo>
                    <a:lnTo>
                      <a:pt x="1587" y="808"/>
                    </a:lnTo>
                    <a:lnTo>
                      <a:pt x="1593" y="793"/>
                    </a:lnTo>
                    <a:lnTo>
                      <a:pt x="1599" y="778"/>
                    </a:lnTo>
                    <a:lnTo>
                      <a:pt x="1606" y="763"/>
                    </a:lnTo>
                    <a:lnTo>
                      <a:pt x="1610" y="748"/>
                    </a:lnTo>
                    <a:lnTo>
                      <a:pt x="1615" y="733"/>
                    </a:lnTo>
                    <a:lnTo>
                      <a:pt x="1618" y="718"/>
                    </a:lnTo>
                    <a:lnTo>
                      <a:pt x="1621" y="703"/>
                    </a:lnTo>
                    <a:lnTo>
                      <a:pt x="1615" y="691"/>
                    </a:lnTo>
                    <a:lnTo>
                      <a:pt x="1610" y="676"/>
                    </a:lnTo>
                    <a:lnTo>
                      <a:pt x="1606" y="656"/>
                    </a:lnTo>
                    <a:lnTo>
                      <a:pt x="1599" y="631"/>
                    </a:lnTo>
                    <a:lnTo>
                      <a:pt x="1595" y="608"/>
                    </a:lnTo>
                    <a:lnTo>
                      <a:pt x="1594" y="585"/>
                    </a:lnTo>
                    <a:lnTo>
                      <a:pt x="1594" y="561"/>
                    </a:lnTo>
                    <a:lnTo>
                      <a:pt x="1595" y="538"/>
                    </a:lnTo>
                    <a:lnTo>
                      <a:pt x="1066" y="878"/>
                    </a:lnTo>
                    <a:lnTo>
                      <a:pt x="0" y="767"/>
                    </a:lnTo>
                    <a:lnTo>
                      <a:pt x="1" y="762"/>
                    </a:lnTo>
                    <a:lnTo>
                      <a:pt x="2" y="759"/>
                    </a:lnTo>
                    <a:lnTo>
                      <a:pt x="3" y="756"/>
                    </a:lnTo>
                    <a:lnTo>
                      <a:pt x="5" y="754"/>
                    </a:lnTo>
                    <a:lnTo>
                      <a:pt x="1062" y="859"/>
                    </a:lnTo>
                    <a:lnTo>
                      <a:pt x="1601" y="511"/>
                    </a:lnTo>
                    <a:lnTo>
                      <a:pt x="1607" y="476"/>
                    </a:lnTo>
                    <a:lnTo>
                      <a:pt x="1609" y="441"/>
                    </a:lnTo>
                    <a:lnTo>
                      <a:pt x="1611" y="406"/>
                    </a:lnTo>
                    <a:lnTo>
                      <a:pt x="1618" y="372"/>
                    </a:lnTo>
                    <a:lnTo>
                      <a:pt x="1649" y="317"/>
                    </a:lnTo>
                    <a:lnTo>
                      <a:pt x="1658" y="322"/>
                    </a:lnTo>
                    <a:lnTo>
                      <a:pt x="1662" y="330"/>
                    </a:lnTo>
                    <a:lnTo>
                      <a:pt x="1666" y="339"/>
                    </a:lnTo>
                    <a:lnTo>
                      <a:pt x="1668" y="348"/>
                    </a:lnTo>
                    <a:lnTo>
                      <a:pt x="1670" y="357"/>
                    </a:lnTo>
                    <a:lnTo>
                      <a:pt x="1675" y="363"/>
                    </a:lnTo>
                    <a:lnTo>
                      <a:pt x="1683" y="366"/>
                    </a:lnTo>
                    <a:lnTo>
                      <a:pt x="1696" y="362"/>
                    </a:lnTo>
                    <a:lnTo>
                      <a:pt x="1699" y="376"/>
                    </a:lnTo>
                    <a:lnTo>
                      <a:pt x="1698" y="392"/>
                    </a:lnTo>
                    <a:lnTo>
                      <a:pt x="1694" y="408"/>
                    </a:lnTo>
                    <a:lnTo>
                      <a:pt x="1691" y="425"/>
                    </a:lnTo>
                    <a:lnTo>
                      <a:pt x="1686" y="436"/>
                    </a:lnTo>
                    <a:lnTo>
                      <a:pt x="1682" y="448"/>
                    </a:lnTo>
                    <a:lnTo>
                      <a:pt x="1676" y="459"/>
                    </a:lnTo>
                    <a:lnTo>
                      <a:pt x="1668" y="470"/>
                    </a:lnTo>
                    <a:lnTo>
                      <a:pt x="1671" y="486"/>
                    </a:lnTo>
                    <a:lnTo>
                      <a:pt x="1676" y="502"/>
                    </a:lnTo>
                    <a:lnTo>
                      <a:pt x="1682" y="517"/>
                    </a:lnTo>
                    <a:lnTo>
                      <a:pt x="1689" y="533"/>
                    </a:lnTo>
                    <a:lnTo>
                      <a:pt x="1701" y="529"/>
                    </a:lnTo>
                    <a:lnTo>
                      <a:pt x="1706" y="518"/>
                    </a:lnTo>
                    <a:lnTo>
                      <a:pt x="1708" y="504"/>
                    </a:lnTo>
                    <a:lnTo>
                      <a:pt x="1713" y="493"/>
                    </a:lnTo>
                    <a:lnTo>
                      <a:pt x="1722" y="479"/>
                    </a:lnTo>
                    <a:lnTo>
                      <a:pt x="1730" y="465"/>
                    </a:lnTo>
                    <a:lnTo>
                      <a:pt x="1739" y="450"/>
                    </a:lnTo>
                    <a:lnTo>
                      <a:pt x="1747" y="436"/>
                    </a:lnTo>
                    <a:lnTo>
                      <a:pt x="1755" y="422"/>
                    </a:lnTo>
                    <a:lnTo>
                      <a:pt x="1765" y="408"/>
                    </a:lnTo>
                    <a:lnTo>
                      <a:pt x="1774" y="395"/>
                    </a:lnTo>
                    <a:lnTo>
                      <a:pt x="1784" y="381"/>
                    </a:lnTo>
                    <a:lnTo>
                      <a:pt x="1772" y="367"/>
                    </a:lnTo>
                    <a:lnTo>
                      <a:pt x="1757" y="358"/>
                    </a:lnTo>
                    <a:lnTo>
                      <a:pt x="1738" y="353"/>
                    </a:lnTo>
                    <a:lnTo>
                      <a:pt x="1720" y="348"/>
                    </a:lnTo>
                    <a:lnTo>
                      <a:pt x="1701" y="344"/>
                    </a:lnTo>
                    <a:lnTo>
                      <a:pt x="1685" y="336"/>
                    </a:lnTo>
                    <a:lnTo>
                      <a:pt x="1671" y="324"/>
                    </a:lnTo>
                    <a:lnTo>
                      <a:pt x="1662" y="306"/>
                    </a:lnTo>
                    <a:lnTo>
                      <a:pt x="1656" y="282"/>
                    </a:lnTo>
                    <a:lnTo>
                      <a:pt x="1659" y="255"/>
                    </a:lnTo>
                    <a:lnTo>
                      <a:pt x="1662" y="230"/>
                    </a:lnTo>
                    <a:lnTo>
                      <a:pt x="1663" y="202"/>
                    </a:lnTo>
                    <a:lnTo>
                      <a:pt x="1656" y="200"/>
                    </a:lnTo>
                    <a:lnTo>
                      <a:pt x="1651" y="196"/>
                    </a:lnTo>
                    <a:lnTo>
                      <a:pt x="1644" y="193"/>
                    </a:lnTo>
                    <a:lnTo>
                      <a:pt x="1640" y="187"/>
                    </a:lnTo>
                    <a:lnTo>
                      <a:pt x="1649" y="171"/>
                    </a:lnTo>
                    <a:lnTo>
                      <a:pt x="1661" y="155"/>
                    </a:lnTo>
                    <a:lnTo>
                      <a:pt x="1674" y="141"/>
                    </a:lnTo>
                    <a:lnTo>
                      <a:pt x="1689" y="127"/>
                    </a:lnTo>
                    <a:lnTo>
                      <a:pt x="1704" y="115"/>
                    </a:lnTo>
                    <a:lnTo>
                      <a:pt x="1720" y="104"/>
                    </a:lnTo>
                    <a:lnTo>
                      <a:pt x="1736" y="94"/>
                    </a:lnTo>
                    <a:lnTo>
                      <a:pt x="1752" y="86"/>
                    </a:lnTo>
                    <a:lnTo>
                      <a:pt x="1745" y="67"/>
                    </a:lnTo>
                    <a:lnTo>
                      <a:pt x="1744" y="48"/>
                    </a:lnTo>
                    <a:lnTo>
                      <a:pt x="1747" y="28"/>
                    </a:lnTo>
                    <a:lnTo>
                      <a:pt x="1755" y="11"/>
                    </a:lnTo>
                    <a:lnTo>
                      <a:pt x="1768" y="4"/>
                    </a:lnTo>
                    <a:lnTo>
                      <a:pt x="1783" y="0"/>
                    </a:lnTo>
                    <a:lnTo>
                      <a:pt x="1797" y="0"/>
                    </a:lnTo>
                    <a:lnTo>
                      <a:pt x="1812" y="4"/>
                    </a:lnTo>
                    <a:lnTo>
                      <a:pt x="1825" y="10"/>
                    </a:lnTo>
                    <a:lnTo>
                      <a:pt x="1837" y="19"/>
                    </a:lnTo>
                    <a:lnTo>
                      <a:pt x="1846" y="30"/>
                    </a:lnTo>
                    <a:lnTo>
                      <a:pt x="1855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AutoShape 36"/>
              <p:cNvSpPr>
                <a:spLocks/>
              </p:cNvSpPr>
              <p:nvPr/>
            </p:nvSpPr>
            <p:spPr bwMode="auto">
              <a:xfrm>
                <a:off x="4743" y="2581"/>
                <a:ext cx="86" cy="127"/>
              </a:xfrm>
              <a:custGeom>
                <a:avLst/>
                <a:gdLst>
                  <a:gd name="T0" fmla="*/ 7 w 172"/>
                  <a:gd name="T1" fmla="*/ 4 h 254"/>
                  <a:gd name="T2" fmla="*/ 7 w 172"/>
                  <a:gd name="T3" fmla="*/ 5 h 254"/>
                  <a:gd name="T4" fmla="*/ 7 w 172"/>
                  <a:gd name="T5" fmla="*/ 5 h 254"/>
                  <a:gd name="T6" fmla="*/ 7 w 172"/>
                  <a:gd name="T7" fmla="*/ 6 h 254"/>
                  <a:gd name="T8" fmla="*/ 9 w 172"/>
                  <a:gd name="T9" fmla="*/ 6 h 254"/>
                  <a:gd name="T10" fmla="*/ 10 w 172"/>
                  <a:gd name="T11" fmla="*/ 6 h 254"/>
                  <a:gd name="T12" fmla="*/ 11 w 172"/>
                  <a:gd name="T13" fmla="*/ 6 h 254"/>
                  <a:gd name="T14" fmla="*/ 11 w 172"/>
                  <a:gd name="T15" fmla="*/ 6 h 254"/>
                  <a:gd name="T16" fmla="*/ 12 w 172"/>
                  <a:gd name="T17" fmla="*/ 6 h 254"/>
                  <a:gd name="T18" fmla="*/ 13 w 172"/>
                  <a:gd name="T19" fmla="*/ 6 h 254"/>
                  <a:gd name="T20" fmla="*/ 14 w 172"/>
                  <a:gd name="T21" fmla="*/ 6 h 254"/>
                  <a:gd name="T22" fmla="*/ 15 w 172"/>
                  <a:gd name="T23" fmla="*/ 7 h 254"/>
                  <a:gd name="T24" fmla="*/ 15 w 172"/>
                  <a:gd name="T25" fmla="*/ 8 h 254"/>
                  <a:gd name="T26" fmla="*/ 15 w 172"/>
                  <a:gd name="T27" fmla="*/ 10 h 254"/>
                  <a:gd name="T28" fmla="*/ 15 w 172"/>
                  <a:gd name="T29" fmla="*/ 12 h 254"/>
                  <a:gd name="T30" fmla="*/ 17 w 172"/>
                  <a:gd name="T31" fmla="*/ 14 h 254"/>
                  <a:gd name="T32" fmla="*/ 18 w 172"/>
                  <a:gd name="T33" fmla="*/ 15 h 254"/>
                  <a:gd name="T34" fmla="*/ 21 w 172"/>
                  <a:gd name="T35" fmla="*/ 17 h 254"/>
                  <a:gd name="T36" fmla="*/ 22 w 172"/>
                  <a:gd name="T37" fmla="*/ 20 h 254"/>
                  <a:gd name="T38" fmla="*/ 22 w 172"/>
                  <a:gd name="T39" fmla="*/ 24 h 254"/>
                  <a:gd name="T40" fmla="*/ 22 w 172"/>
                  <a:gd name="T41" fmla="*/ 27 h 254"/>
                  <a:gd name="T42" fmla="*/ 18 w 172"/>
                  <a:gd name="T43" fmla="*/ 32 h 254"/>
                  <a:gd name="T44" fmla="*/ 18 w 172"/>
                  <a:gd name="T45" fmla="*/ 32 h 254"/>
                  <a:gd name="T46" fmla="*/ 18 w 172"/>
                  <a:gd name="T47" fmla="*/ 31 h 254"/>
                  <a:gd name="T48" fmla="*/ 18 w 172"/>
                  <a:gd name="T49" fmla="*/ 30 h 254"/>
                  <a:gd name="T50" fmla="*/ 19 w 172"/>
                  <a:gd name="T51" fmla="*/ 29 h 254"/>
                  <a:gd name="T52" fmla="*/ 19 w 172"/>
                  <a:gd name="T53" fmla="*/ 27 h 254"/>
                  <a:gd name="T54" fmla="*/ 20 w 172"/>
                  <a:gd name="T55" fmla="*/ 26 h 254"/>
                  <a:gd name="T56" fmla="*/ 20 w 172"/>
                  <a:gd name="T57" fmla="*/ 25 h 254"/>
                  <a:gd name="T58" fmla="*/ 19 w 172"/>
                  <a:gd name="T59" fmla="*/ 24 h 254"/>
                  <a:gd name="T60" fmla="*/ 19 w 172"/>
                  <a:gd name="T61" fmla="*/ 23 h 254"/>
                  <a:gd name="T62" fmla="*/ 18 w 172"/>
                  <a:gd name="T63" fmla="*/ 22 h 254"/>
                  <a:gd name="T64" fmla="*/ 17 w 172"/>
                  <a:gd name="T65" fmla="*/ 22 h 254"/>
                  <a:gd name="T66" fmla="*/ 17 w 172"/>
                  <a:gd name="T67" fmla="*/ 21 h 254"/>
                  <a:gd name="T68" fmla="*/ 15 w 172"/>
                  <a:gd name="T69" fmla="*/ 21 h 254"/>
                  <a:gd name="T70" fmla="*/ 14 w 172"/>
                  <a:gd name="T71" fmla="*/ 21 h 254"/>
                  <a:gd name="T72" fmla="*/ 13 w 172"/>
                  <a:gd name="T73" fmla="*/ 20 h 254"/>
                  <a:gd name="T74" fmla="*/ 13 w 172"/>
                  <a:gd name="T75" fmla="*/ 20 h 254"/>
                  <a:gd name="T76" fmla="*/ 11 w 172"/>
                  <a:gd name="T77" fmla="*/ 18 h 254"/>
                  <a:gd name="T78" fmla="*/ 11 w 172"/>
                  <a:gd name="T79" fmla="*/ 17 h 254"/>
                  <a:gd name="T80" fmla="*/ 9 w 172"/>
                  <a:gd name="T81" fmla="*/ 15 h 254"/>
                  <a:gd name="T82" fmla="*/ 6 w 172"/>
                  <a:gd name="T83" fmla="*/ 13 h 254"/>
                  <a:gd name="T84" fmla="*/ 5 w 172"/>
                  <a:gd name="T85" fmla="*/ 12 h 254"/>
                  <a:gd name="T86" fmla="*/ 3 w 172"/>
                  <a:gd name="T87" fmla="*/ 10 h 254"/>
                  <a:gd name="T88" fmla="*/ 1 w 172"/>
                  <a:gd name="T89" fmla="*/ 9 h 254"/>
                  <a:gd name="T90" fmla="*/ 1 w 172"/>
                  <a:gd name="T91" fmla="*/ 7 h 254"/>
                  <a:gd name="T92" fmla="*/ 0 w 172"/>
                  <a:gd name="T93" fmla="*/ 5 h 254"/>
                  <a:gd name="T94" fmla="*/ 1 w 172"/>
                  <a:gd name="T95" fmla="*/ 4 h 254"/>
                  <a:gd name="T96" fmla="*/ 1 w 172"/>
                  <a:gd name="T97" fmla="*/ 2 h 254"/>
                  <a:gd name="T98" fmla="*/ 2 w 172"/>
                  <a:gd name="T99" fmla="*/ 1 h 254"/>
                  <a:gd name="T100" fmla="*/ 3 w 172"/>
                  <a:gd name="T101" fmla="*/ 0 h 254"/>
                  <a:gd name="T102" fmla="*/ 3 w 172"/>
                  <a:gd name="T103" fmla="*/ 0 h 254"/>
                  <a:gd name="T104" fmla="*/ 5 w 172"/>
                  <a:gd name="T105" fmla="*/ 1 h 254"/>
                  <a:gd name="T106" fmla="*/ 5 w 172"/>
                  <a:gd name="T107" fmla="*/ 1 h 254"/>
                  <a:gd name="T108" fmla="*/ 5 w 172"/>
                  <a:gd name="T109" fmla="*/ 2 h 254"/>
                  <a:gd name="T110" fmla="*/ 6 w 172"/>
                  <a:gd name="T111" fmla="*/ 3 h 254"/>
                  <a:gd name="T112" fmla="*/ 6 w 172"/>
                  <a:gd name="T113" fmla="*/ 3 h 254"/>
                  <a:gd name="T114" fmla="*/ 7 w 172"/>
                  <a:gd name="T115" fmla="*/ 4 h 25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72"/>
                  <a:gd name="T175" fmla="*/ 0 h 254"/>
                  <a:gd name="T176" fmla="*/ 172 w 172"/>
                  <a:gd name="T177" fmla="*/ 254 h 25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72" h="254">
                    <a:moveTo>
                      <a:pt x="56" y="27"/>
                    </a:moveTo>
                    <a:lnTo>
                      <a:pt x="57" y="33"/>
                    </a:lnTo>
                    <a:lnTo>
                      <a:pt x="60" y="39"/>
                    </a:lnTo>
                    <a:lnTo>
                      <a:pt x="63" y="43"/>
                    </a:lnTo>
                    <a:lnTo>
                      <a:pt x="67" y="47"/>
                    </a:lnTo>
                    <a:lnTo>
                      <a:pt x="75" y="48"/>
                    </a:lnTo>
                    <a:lnTo>
                      <a:pt x="83" y="47"/>
                    </a:lnTo>
                    <a:lnTo>
                      <a:pt x="92" y="46"/>
                    </a:lnTo>
                    <a:lnTo>
                      <a:pt x="99" y="46"/>
                    </a:lnTo>
                    <a:lnTo>
                      <a:pt x="107" y="46"/>
                    </a:lnTo>
                    <a:lnTo>
                      <a:pt x="114" y="48"/>
                    </a:lnTo>
                    <a:lnTo>
                      <a:pt x="120" y="53"/>
                    </a:lnTo>
                    <a:lnTo>
                      <a:pt x="125" y="62"/>
                    </a:lnTo>
                    <a:lnTo>
                      <a:pt x="126" y="78"/>
                    </a:lnTo>
                    <a:lnTo>
                      <a:pt x="126" y="94"/>
                    </a:lnTo>
                    <a:lnTo>
                      <a:pt x="129" y="109"/>
                    </a:lnTo>
                    <a:lnTo>
                      <a:pt x="144" y="116"/>
                    </a:lnTo>
                    <a:lnTo>
                      <a:pt x="163" y="136"/>
                    </a:lnTo>
                    <a:lnTo>
                      <a:pt x="171" y="160"/>
                    </a:lnTo>
                    <a:lnTo>
                      <a:pt x="172" y="185"/>
                    </a:lnTo>
                    <a:lnTo>
                      <a:pt x="171" y="209"/>
                    </a:lnTo>
                    <a:lnTo>
                      <a:pt x="142" y="254"/>
                    </a:lnTo>
                    <a:lnTo>
                      <a:pt x="137" y="250"/>
                    </a:lnTo>
                    <a:lnTo>
                      <a:pt x="137" y="243"/>
                    </a:lnTo>
                    <a:lnTo>
                      <a:pt x="141" y="235"/>
                    </a:lnTo>
                    <a:lnTo>
                      <a:pt x="145" y="225"/>
                    </a:lnTo>
                    <a:lnTo>
                      <a:pt x="150" y="216"/>
                    </a:lnTo>
                    <a:lnTo>
                      <a:pt x="155" y="206"/>
                    </a:lnTo>
                    <a:lnTo>
                      <a:pt x="156" y="195"/>
                    </a:lnTo>
                    <a:lnTo>
                      <a:pt x="152" y="186"/>
                    </a:lnTo>
                    <a:lnTo>
                      <a:pt x="148" y="179"/>
                    </a:lnTo>
                    <a:lnTo>
                      <a:pt x="142" y="175"/>
                    </a:lnTo>
                    <a:lnTo>
                      <a:pt x="136" y="171"/>
                    </a:lnTo>
                    <a:lnTo>
                      <a:pt x="130" y="168"/>
                    </a:lnTo>
                    <a:lnTo>
                      <a:pt x="124" y="166"/>
                    </a:lnTo>
                    <a:lnTo>
                      <a:pt x="117" y="162"/>
                    </a:lnTo>
                    <a:lnTo>
                      <a:pt x="111" y="160"/>
                    </a:lnTo>
                    <a:lnTo>
                      <a:pt x="105" y="156"/>
                    </a:lnTo>
                    <a:lnTo>
                      <a:pt x="94" y="142"/>
                    </a:lnTo>
                    <a:lnTo>
                      <a:pt x="81" y="130"/>
                    </a:lnTo>
                    <a:lnTo>
                      <a:pt x="67" y="117"/>
                    </a:lnTo>
                    <a:lnTo>
                      <a:pt x="54" y="104"/>
                    </a:lnTo>
                    <a:lnTo>
                      <a:pt x="41" y="92"/>
                    </a:lnTo>
                    <a:lnTo>
                      <a:pt x="28" y="79"/>
                    </a:lnTo>
                    <a:lnTo>
                      <a:pt x="14" y="68"/>
                    </a:lnTo>
                    <a:lnTo>
                      <a:pt x="1" y="55"/>
                    </a:lnTo>
                    <a:lnTo>
                      <a:pt x="0" y="40"/>
                    </a:lnTo>
                    <a:lnTo>
                      <a:pt x="3" y="25"/>
                    </a:lnTo>
                    <a:lnTo>
                      <a:pt x="7" y="12"/>
                    </a:lnTo>
                    <a:lnTo>
                      <a:pt x="16" y="1"/>
                    </a:lnTo>
                    <a:lnTo>
                      <a:pt x="23" y="0"/>
                    </a:lnTo>
                    <a:lnTo>
                      <a:pt x="30" y="0"/>
                    </a:lnTo>
                    <a:lnTo>
                      <a:pt x="36" y="2"/>
                    </a:lnTo>
                    <a:lnTo>
                      <a:pt x="42" y="6"/>
                    </a:lnTo>
                    <a:lnTo>
                      <a:pt x="46" y="11"/>
                    </a:lnTo>
                    <a:lnTo>
                      <a:pt x="50" y="17"/>
                    </a:lnTo>
                    <a:lnTo>
                      <a:pt x="53" y="23"/>
                    </a:lnTo>
                    <a:lnTo>
                      <a:pt x="56" y="2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AutoShape 35"/>
              <p:cNvSpPr>
                <a:spLocks/>
              </p:cNvSpPr>
              <p:nvPr/>
            </p:nvSpPr>
            <p:spPr bwMode="auto">
              <a:xfrm>
                <a:off x="4694" y="2623"/>
                <a:ext cx="112" cy="133"/>
              </a:xfrm>
              <a:custGeom>
                <a:avLst/>
                <a:gdLst>
                  <a:gd name="T0" fmla="*/ 27 w 224"/>
                  <a:gd name="T1" fmla="*/ 13 h 265"/>
                  <a:gd name="T2" fmla="*/ 28 w 224"/>
                  <a:gd name="T3" fmla="*/ 14 h 265"/>
                  <a:gd name="T4" fmla="*/ 28 w 224"/>
                  <a:gd name="T5" fmla="*/ 15 h 265"/>
                  <a:gd name="T6" fmla="*/ 28 w 224"/>
                  <a:gd name="T7" fmla="*/ 16 h 265"/>
                  <a:gd name="T8" fmla="*/ 28 w 224"/>
                  <a:gd name="T9" fmla="*/ 17 h 265"/>
                  <a:gd name="T10" fmla="*/ 27 w 224"/>
                  <a:gd name="T11" fmla="*/ 18 h 265"/>
                  <a:gd name="T12" fmla="*/ 26 w 224"/>
                  <a:gd name="T13" fmla="*/ 19 h 265"/>
                  <a:gd name="T14" fmla="*/ 26 w 224"/>
                  <a:gd name="T15" fmla="*/ 21 h 265"/>
                  <a:gd name="T16" fmla="*/ 27 w 224"/>
                  <a:gd name="T17" fmla="*/ 23 h 265"/>
                  <a:gd name="T18" fmla="*/ 27 w 224"/>
                  <a:gd name="T19" fmla="*/ 24 h 265"/>
                  <a:gd name="T20" fmla="*/ 28 w 224"/>
                  <a:gd name="T21" fmla="*/ 25 h 265"/>
                  <a:gd name="T22" fmla="*/ 28 w 224"/>
                  <a:gd name="T23" fmla="*/ 26 h 265"/>
                  <a:gd name="T24" fmla="*/ 28 w 224"/>
                  <a:gd name="T25" fmla="*/ 27 h 265"/>
                  <a:gd name="T26" fmla="*/ 27 w 224"/>
                  <a:gd name="T27" fmla="*/ 28 h 265"/>
                  <a:gd name="T28" fmla="*/ 25 w 224"/>
                  <a:gd name="T29" fmla="*/ 29 h 265"/>
                  <a:gd name="T30" fmla="*/ 24 w 224"/>
                  <a:gd name="T31" fmla="*/ 30 h 265"/>
                  <a:gd name="T32" fmla="*/ 23 w 224"/>
                  <a:gd name="T33" fmla="*/ 31 h 265"/>
                  <a:gd name="T34" fmla="*/ 21 w 224"/>
                  <a:gd name="T35" fmla="*/ 31 h 265"/>
                  <a:gd name="T36" fmla="*/ 20 w 224"/>
                  <a:gd name="T37" fmla="*/ 32 h 265"/>
                  <a:gd name="T38" fmla="*/ 18 w 224"/>
                  <a:gd name="T39" fmla="*/ 33 h 265"/>
                  <a:gd name="T40" fmla="*/ 17 w 224"/>
                  <a:gd name="T41" fmla="*/ 34 h 265"/>
                  <a:gd name="T42" fmla="*/ 15 w 224"/>
                  <a:gd name="T43" fmla="*/ 32 h 265"/>
                  <a:gd name="T44" fmla="*/ 14 w 224"/>
                  <a:gd name="T45" fmla="*/ 30 h 265"/>
                  <a:gd name="T46" fmla="*/ 12 w 224"/>
                  <a:gd name="T47" fmla="*/ 30 h 265"/>
                  <a:gd name="T48" fmla="*/ 10 w 224"/>
                  <a:gd name="T49" fmla="*/ 29 h 265"/>
                  <a:gd name="T50" fmla="*/ 7 w 224"/>
                  <a:gd name="T51" fmla="*/ 29 h 265"/>
                  <a:gd name="T52" fmla="*/ 5 w 224"/>
                  <a:gd name="T53" fmla="*/ 28 h 265"/>
                  <a:gd name="T54" fmla="*/ 4 w 224"/>
                  <a:gd name="T55" fmla="*/ 27 h 265"/>
                  <a:gd name="T56" fmla="*/ 2 w 224"/>
                  <a:gd name="T57" fmla="*/ 25 h 265"/>
                  <a:gd name="T58" fmla="*/ 2 w 224"/>
                  <a:gd name="T59" fmla="*/ 22 h 265"/>
                  <a:gd name="T60" fmla="*/ 2 w 224"/>
                  <a:gd name="T61" fmla="*/ 19 h 265"/>
                  <a:gd name="T62" fmla="*/ 3 w 224"/>
                  <a:gd name="T63" fmla="*/ 16 h 265"/>
                  <a:gd name="T64" fmla="*/ 3 w 224"/>
                  <a:gd name="T65" fmla="*/ 13 h 265"/>
                  <a:gd name="T66" fmla="*/ 0 w 224"/>
                  <a:gd name="T67" fmla="*/ 11 h 265"/>
                  <a:gd name="T68" fmla="*/ 1 w 224"/>
                  <a:gd name="T69" fmla="*/ 9 h 265"/>
                  <a:gd name="T70" fmla="*/ 3 w 224"/>
                  <a:gd name="T71" fmla="*/ 7 h 265"/>
                  <a:gd name="T72" fmla="*/ 4 w 224"/>
                  <a:gd name="T73" fmla="*/ 6 h 265"/>
                  <a:gd name="T74" fmla="*/ 6 w 224"/>
                  <a:gd name="T75" fmla="*/ 5 h 265"/>
                  <a:gd name="T76" fmla="*/ 7 w 224"/>
                  <a:gd name="T77" fmla="*/ 4 h 265"/>
                  <a:gd name="T78" fmla="*/ 9 w 224"/>
                  <a:gd name="T79" fmla="*/ 3 h 265"/>
                  <a:gd name="T80" fmla="*/ 11 w 224"/>
                  <a:gd name="T81" fmla="*/ 1 h 265"/>
                  <a:gd name="T82" fmla="*/ 12 w 224"/>
                  <a:gd name="T83" fmla="*/ 0 h 265"/>
                  <a:gd name="T84" fmla="*/ 14 w 224"/>
                  <a:gd name="T85" fmla="*/ 2 h 265"/>
                  <a:gd name="T86" fmla="*/ 15 w 224"/>
                  <a:gd name="T87" fmla="*/ 3 h 265"/>
                  <a:gd name="T88" fmla="*/ 18 w 224"/>
                  <a:gd name="T89" fmla="*/ 5 h 265"/>
                  <a:gd name="T90" fmla="*/ 20 w 224"/>
                  <a:gd name="T91" fmla="*/ 7 h 265"/>
                  <a:gd name="T92" fmla="*/ 21 w 224"/>
                  <a:gd name="T93" fmla="*/ 9 h 265"/>
                  <a:gd name="T94" fmla="*/ 23 w 224"/>
                  <a:gd name="T95" fmla="*/ 11 h 265"/>
                  <a:gd name="T96" fmla="*/ 25 w 224"/>
                  <a:gd name="T97" fmla="*/ 12 h 265"/>
                  <a:gd name="T98" fmla="*/ 27 w 224"/>
                  <a:gd name="T99" fmla="*/ 13 h 26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24"/>
                  <a:gd name="T151" fmla="*/ 0 h 265"/>
                  <a:gd name="T152" fmla="*/ 224 w 224"/>
                  <a:gd name="T153" fmla="*/ 265 h 26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24" h="265">
                    <a:moveTo>
                      <a:pt x="215" y="100"/>
                    </a:moveTo>
                    <a:lnTo>
                      <a:pt x="220" y="106"/>
                    </a:lnTo>
                    <a:lnTo>
                      <a:pt x="224" y="114"/>
                    </a:lnTo>
                    <a:lnTo>
                      <a:pt x="224" y="123"/>
                    </a:lnTo>
                    <a:lnTo>
                      <a:pt x="220" y="131"/>
                    </a:lnTo>
                    <a:lnTo>
                      <a:pt x="212" y="140"/>
                    </a:lnTo>
                    <a:lnTo>
                      <a:pt x="208" y="152"/>
                    </a:lnTo>
                    <a:lnTo>
                      <a:pt x="208" y="166"/>
                    </a:lnTo>
                    <a:lnTo>
                      <a:pt x="211" y="177"/>
                    </a:lnTo>
                    <a:lnTo>
                      <a:pt x="215" y="185"/>
                    </a:lnTo>
                    <a:lnTo>
                      <a:pt x="217" y="195"/>
                    </a:lnTo>
                    <a:lnTo>
                      <a:pt x="218" y="204"/>
                    </a:lnTo>
                    <a:lnTo>
                      <a:pt x="220" y="213"/>
                    </a:lnTo>
                    <a:lnTo>
                      <a:pt x="209" y="221"/>
                    </a:lnTo>
                    <a:lnTo>
                      <a:pt x="199" y="228"/>
                    </a:lnTo>
                    <a:lnTo>
                      <a:pt x="187" y="235"/>
                    </a:lnTo>
                    <a:lnTo>
                      <a:pt x="177" y="241"/>
                    </a:lnTo>
                    <a:lnTo>
                      <a:pt x="166" y="246"/>
                    </a:lnTo>
                    <a:lnTo>
                      <a:pt x="155" y="252"/>
                    </a:lnTo>
                    <a:lnTo>
                      <a:pt x="143" y="258"/>
                    </a:lnTo>
                    <a:lnTo>
                      <a:pt x="132" y="265"/>
                    </a:lnTo>
                    <a:lnTo>
                      <a:pt x="120" y="249"/>
                    </a:lnTo>
                    <a:lnTo>
                      <a:pt x="106" y="240"/>
                    </a:lnTo>
                    <a:lnTo>
                      <a:pt x="90" y="234"/>
                    </a:lnTo>
                    <a:lnTo>
                      <a:pt x="73" y="230"/>
                    </a:lnTo>
                    <a:lnTo>
                      <a:pt x="56" y="228"/>
                    </a:lnTo>
                    <a:lnTo>
                      <a:pt x="40" y="222"/>
                    </a:lnTo>
                    <a:lnTo>
                      <a:pt x="26" y="213"/>
                    </a:lnTo>
                    <a:lnTo>
                      <a:pt x="16" y="197"/>
                    </a:lnTo>
                    <a:lnTo>
                      <a:pt x="13" y="172"/>
                    </a:lnTo>
                    <a:lnTo>
                      <a:pt x="15" y="147"/>
                    </a:lnTo>
                    <a:lnTo>
                      <a:pt x="19" y="123"/>
                    </a:lnTo>
                    <a:lnTo>
                      <a:pt x="19" y="97"/>
                    </a:lnTo>
                    <a:lnTo>
                      <a:pt x="0" y="81"/>
                    </a:lnTo>
                    <a:lnTo>
                      <a:pt x="8" y="68"/>
                    </a:lnTo>
                    <a:lnTo>
                      <a:pt x="18" y="56"/>
                    </a:lnTo>
                    <a:lnTo>
                      <a:pt x="29" y="45"/>
                    </a:lnTo>
                    <a:lnTo>
                      <a:pt x="42" y="34"/>
                    </a:lnTo>
                    <a:lnTo>
                      <a:pt x="55" y="25"/>
                    </a:lnTo>
                    <a:lnTo>
                      <a:pt x="67" y="17"/>
                    </a:lnTo>
                    <a:lnTo>
                      <a:pt x="81" y="8"/>
                    </a:lnTo>
                    <a:lnTo>
                      <a:pt x="94" y="0"/>
                    </a:lnTo>
                    <a:lnTo>
                      <a:pt x="110" y="10"/>
                    </a:lnTo>
                    <a:lnTo>
                      <a:pt x="125" y="24"/>
                    </a:lnTo>
                    <a:lnTo>
                      <a:pt x="139" y="39"/>
                    </a:lnTo>
                    <a:lnTo>
                      <a:pt x="154" y="53"/>
                    </a:lnTo>
                    <a:lnTo>
                      <a:pt x="167" y="68"/>
                    </a:lnTo>
                    <a:lnTo>
                      <a:pt x="182" y="82"/>
                    </a:lnTo>
                    <a:lnTo>
                      <a:pt x="199" y="92"/>
                    </a:lnTo>
                    <a:lnTo>
                      <a:pt x="215" y="1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AutoShape 34"/>
              <p:cNvSpPr>
                <a:spLocks/>
              </p:cNvSpPr>
              <p:nvPr/>
            </p:nvSpPr>
            <p:spPr bwMode="auto">
              <a:xfrm>
                <a:off x="4725" y="2640"/>
                <a:ext cx="16" cy="16"/>
              </a:xfrm>
              <a:custGeom>
                <a:avLst/>
                <a:gdLst>
                  <a:gd name="T0" fmla="*/ 4 w 33"/>
                  <a:gd name="T1" fmla="*/ 3 h 33"/>
                  <a:gd name="T2" fmla="*/ 4 w 33"/>
                  <a:gd name="T3" fmla="*/ 3 h 33"/>
                  <a:gd name="T4" fmla="*/ 2 w 33"/>
                  <a:gd name="T5" fmla="*/ 4 h 33"/>
                  <a:gd name="T6" fmla="*/ 1 w 33"/>
                  <a:gd name="T7" fmla="*/ 3 h 33"/>
                  <a:gd name="T8" fmla="*/ 0 w 33"/>
                  <a:gd name="T9" fmla="*/ 1 h 33"/>
                  <a:gd name="T10" fmla="*/ 0 w 33"/>
                  <a:gd name="T11" fmla="*/ 0 h 33"/>
                  <a:gd name="T12" fmla="*/ 1 w 33"/>
                  <a:gd name="T13" fmla="*/ 0 h 33"/>
                  <a:gd name="T14" fmla="*/ 2 w 33"/>
                  <a:gd name="T15" fmla="*/ 0 h 33"/>
                  <a:gd name="T16" fmla="*/ 3 w 33"/>
                  <a:gd name="T17" fmla="*/ 1 h 33"/>
                  <a:gd name="T18" fmla="*/ 4 w 33"/>
                  <a:gd name="T19" fmla="*/ 3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33"/>
                  <a:gd name="T32" fmla="*/ 33 w 33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33">
                    <a:moveTo>
                      <a:pt x="33" y="24"/>
                    </a:moveTo>
                    <a:lnTo>
                      <a:pt x="33" y="30"/>
                    </a:lnTo>
                    <a:lnTo>
                      <a:pt x="20" y="33"/>
                    </a:lnTo>
                    <a:lnTo>
                      <a:pt x="12" y="27"/>
                    </a:lnTo>
                    <a:lnTo>
                      <a:pt x="6" y="15"/>
                    </a:lnTo>
                    <a:lnTo>
                      <a:pt x="0" y="5"/>
                    </a:lnTo>
                    <a:lnTo>
                      <a:pt x="11" y="0"/>
                    </a:lnTo>
                    <a:lnTo>
                      <a:pt x="20" y="5"/>
                    </a:lnTo>
                    <a:lnTo>
                      <a:pt x="27" y="14"/>
                    </a:ln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AutoShape 33"/>
              <p:cNvSpPr>
                <a:spLocks/>
              </p:cNvSpPr>
              <p:nvPr/>
            </p:nvSpPr>
            <p:spPr bwMode="auto">
              <a:xfrm>
                <a:off x="4711" y="2709"/>
                <a:ext cx="21" cy="15"/>
              </a:xfrm>
              <a:custGeom>
                <a:avLst/>
                <a:gdLst>
                  <a:gd name="T0" fmla="*/ 5 w 42"/>
                  <a:gd name="T1" fmla="*/ 1 h 32"/>
                  <a:gd name="T2" fmla="*/ 5 w 42"/>
                  <a:gd name="T3" fmla="*/ 1 h 32"/>
                  <a:gd name="T4" fmla="*/ 4 w 42"/>
                  <a:gd name="T5" fmla="*/ 2 h 32"/>
                  <a:gd name="T6" fmla="*/ 3 w 42"/>
                  <a:gd name="T7" fmla="*/ 3 h 32"/>
                  <a:gd name="T8" fmla="*/ 3 w 42"/>
                  <a:gd name="T9" fmla="*/ 3 h 32"/>
                  <a:gd name="T10" fmla="*/ 1 w 42"/>
                  <a:gd name="T11" fmla="*/ 3 h 32"/>
                  <a:gd name="T12" fmla="*/ 0 w 42"/>
                  <a:gd name="T13" fmla="*/ 2 h 32"/>
                  <a:gd name="T14" fmla="*/ 1 w 42"/>
                  <a:gd name="T15" fmla="*/ 1 h 32"/>
                  <a:gd name="T16" fmla="*/ 1 w 42"/>
                  <a:gd name="T17" fmla="*/ 1 h 32"/>
                  <a:gd name="T18" fmla="*/ 3 w 42"/>
                  <a:gd name="T19" fmla="*/ 0 h 32"/>
                  <a:gd name="T20" fmla="*/ 3 w 42"/>
                  <a:gd name="T21" fmla="*/ 0 h 32"/>
                  <a:gd name="T22" fmla="*/ 5 w 42"/>
                  <a:gd name="T23" fmla="*/ 0 h 32"/>
                  <a:gd name="T24" fmla="*/ 5 w 42"/>
                  <a:gd name="T25" fmla="*/ 0 h 32"/>
                  <a:gd name="T26" fmla="*/ 5 w 42"/>
                  <a:gd name="T27" fmla="*/ 1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"/>
                  <a:gd name="T43" fmla="*/ 0 h 32"/>
                  <a:gd name="T44" fmla="*/ 42 w 42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" h="32">
                    <a:moveTo>
                      <a:pt x="42" y="10"/>
                    </a:moveTo>
                    <a:lnTo>
                      <a:pt x="38" y="15"/>
                    </a:lnTo>
                    <a:lnTo>
                      <a:pt x="32" y="21"/>
                    </a:lnTo>
                    <a:lnTo>
                      <a:pt x="25" y="27"/>
                    </a:lnTo>
                    <a:lnTo>
                      <a:pt x="18" y="32"/>
                    </a:lnTo>
                    <a:lnTo>
                      <a:pt x="1" y="30"/>
                    </a:lnTo>
                    <a:lnTo>
                      <a:pt x="0" y="20"/>
                    </a:lnTo>
                    <a:lnTo>
                      <a:pt x="6" y="14"/>
                    </a:lnTo>
                    <a:lnTo>
                      <a:pt x="14" y="8"/>
                    </a:lnTo>
                    <a:lnTo>
                      <a:pt x="22" y="0"/>
                    </a:lnTo>
                    <a:lnTo>
                      <a:pt x="27" y="0"/>
                    </a:lnTo>
                    <a:lnTo>
                      <a:pt x="33" y="3"/>
                    </a:lnTo>
                    <a:lnTo>
                      <a:pt x="38" y="5"/>
                    </a:lnTo>
                    <a:lnTo>
                      <a:pt x="4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AutoShape 32"/>
              <p:cNvSpPr>
                <a:spLocks/>
              </p:cNvSpPr>
              <p:nvPr/>
            </p:nvSpPr>
            <p:spPr bwMode="auto">
              <a:xfrm>
                <a:off x="4650" y="2743"/>
                <a:ext cx="226" cy="369"/>
              </a:xfrm>
              <a:custGeom>
                <a:avLst/>
                <a:gdLst>
                  <a:gd name="T0" fmla="*/ 48 w 451"/>
                  <a:gd name="T1" fmla="*/ 92 h 739"/>
                  <a:gd name="T2" fmla="*/ 42 w 451"/>
                  <a:gd name="T3" fmla="*/ 91 h 739"/>
                  <a:gd name="T4" fmla="*/ 37 w 451"/>
                  <a:gd name="T5" fmla="*/ 90 h 739"/>
                  <a:gd name="T6" fmla="*/ 30 w 451"/>
                  <a:gd name="T7" fmla="*/ 87 h 739"/>
                  <a:gd name="T8" fmla="*/ 23 w 451"/>
                  <a:gd name="T9" fmla="*/ 86 h 739"/>
                  <a:gd name="T10" fmla="*/ 16 w 451"/>
                  <a:gd name="T11" fmla="*/ 85 h 739"/>
                  <a:gd name="T12" fmla="*/ 9 w 451"/>
                  <a:gd name="T13" fmla="*/ 84 h 739"/>
                  <a:gd name="T14" fmla="*/ 2 w 451"/>
                  <a:gd name="T15" fmla="*/ 81 h 739"/>
                  <a:gd name="T16" fmla="*/ 1 w 451"/>
                  <a:gd name="T17" fmla="*/ 71 h 739"/>
                  <a:gd name="T18" fmla="*/ 4 w 451"/>
                  <a:gd name="T19" fmla="*/ 59 h 739"/>
                  <a:gd name="T20" fmla="*/ 8 w 451"/>
                  <a:gd name="T21" fmla="*/ 48 h 739"/>
                  <a:gd name="T22" fmla="*/ 15 w 451"/>
                  <a:gd name="T23" fmla="*/ 52 h 739"/>
                  <a:gd name="T24" fmla="*/ 22 w 451"/>
                  <a:gd name="T25" fmla="*/ 54 h 739"/>
                  <a:gd name="T26" fmla="*/ 30 w 451"/>
                  <a:gd name="T27" fmla="*/ 53 h 739"/>
                  <a:gd name="T28" fmla="*/ 36 w 451"/>
                  <a:gd name="T29" fmla="*/ 49 h 739"/>
                  <a:gd name="T30" fmla="*/ 41 w 451"/>
                  <a:gd name="T31" fmla="*/ 43 h 739"/>
                  <a:gd name="T32" fmla="*/ 42 w 451"/>
                  <a:gd name="T33" fmla="*/ 40 h 739"/>
                  <a:gd name="T34" fmla="*/ 40 w 451"/>
                  <a:gd name="T35" fmla="*/ 39 h 739"/>
                  <a:gd name="T36" fmla="*/ 33 w 451"/>
                  <a:gd name="T37" fmla="*/ 46 h 739"/>
                  <a:gd name="T38" fmla="*/ 25 w 451"/>
                  <a:gd name="T39" fmla="*/ 51 h 739"/>
                  <a:gd name="T40" fmla="*/ 16 w 451"/>
                  <a:gd name="T41" fmla="*/ 50 h 739"/>
                  <a:gd name="T42" fmla="*/ 10 w 451"/>
                  <a:gd name="T43" fmla="*/ 44 h 739"/>
                  <a:gd name="T44" fmla="*/ 6 w 451"/>
                  <a:gd name="T45" fmla="*/ 37 h 739"/>
                  <a:gd name="T46" fmla="*/ 5 w 451"/>
                  <a:gd name="T47" fmla="*/ 25 h 739"/>
                  <a:gd name="T48" fmla="*/ 8 w 451"/>
                  <a:gd name="T49" fmla="*/ 16 h 739"/>
                  <a:gd name="T50" fmla="*/ 8 w 451"/>
                  <a:gd name="T51" fmla="*/ 20 h 739"/>
                  <a:gd name="T52" fmla="*/ 10 w 451"/>
                  <a:gd name="T53" fmla="*/ 24 h 739"/>
                  <a:gd name="T54" fmla="*/ 14 w 451"/>
                  <a:gd name="T55" fmla="*/ 26 h 739"/>
                  <a:gd name="T56" fmla="*/ 18 w 451"/>
                  <a:gd name="T57" fmla="*/ 24 h 739"/>
                  <a:gd name="T58" fmla="*/ 21 w 451"/>
                  <a:gd name="T59" fmla="*/ 21 h 739"/>
                  <a:gd name="T60" fmla="*/ 25 w 451"/>
                  <a:gd name="T61" fmla="*/ 16 h 739"/>
                  <a:gd name="T62" fmla="*/ 30 w 451"/>
                  <a:gd name="T63" fmla="*/ 12 h 739"/>
                  <a:gd name="T64" fmla="*/ 35 w 451"/>
                  <a:gd name="T65" fmla="*/ 9 h 739"/>
                  <a:gd name="T66" fmla="*/ 37 w 451"/>
                  <a:gd name="T67" fmla="*/ 9 h 739"/>
                  <a:gd name="T68" fmla="*/ 36 w 451"/>
                  <a:gd name="T69" fmla="*/ 7 h 739"/>
                  <a:gd name="T70" fmla="*/ 34 w 451"/>
                  <a:gd name="T71" fmla="*/ 6 h 739"/>
                  <a:gd name="T72" fmla="*/ 32 w 451"/>
                  <a:gd name="T73" fmla="*/ 7 h 739"/>
                  <a:gd name="T74" fmla="*/ 28 w 451"/>
                  <a:gd name="T75" fmla="*/ 10 h 739"/>
                  <a:gd name="T76" fmla="*/ 24 w 451"/>
                  <a:gd name="T77" fmla="*/ 14 h 739"/>
                  <a:gd name="T78" fmla="*/ 22 w 451"/>
                  <a:gd name="T79" fmla="*/ 15 h 739"/>
                  <a:gd name="T80" fmla="*/ 24 w 451"/>
                  <a:gd name="T81" fmla="*/ 12 h 739"/>
                  <a:gd name="T82" fmla="*/ 27 w 451"/>
                  <a:gd name="T83" fmla="*/ 7 h 739"/>
                  <a:gd name="T84" fmla="*/ 42 w 451"/>
                  <a:gd name="T85" fmla="*/ 5 h 739"/>
                  <a:gd name="T86" fmla="*/ 48 w 451"/>
                  <a:gd name="T87" fmla="*/ 21 h 739"/>
                  <a:gd name="T88" fmla="*/ 54 w 451"/>
                  <a:gd name="T89" fmla="*/ 38 h 739"/>
                  <a:gd name="T90" fmla="*/ 57 w 451"/>
                  <a:gd name="T91" fmla="*/ 55 h 739"/>
                  <a:gd name="T92" fmla="*/ 56 w 451"/>
                  <a:gd name="T93" fmla="*/ 73 h 739"/>
                  <a:gd name="T94" fmla="*/ 52 w 451"/>
                  <a:gd name="T95" fmla="*/ 91 h 73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51"/>
                  <a:gd name="T145" fmla="*/ 0 h 739"/>
                  <a:gd name="T146" fmla="*/ 451 w 451"/>
                  <a:gd name="T147" fmla="*/ 739 h 73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51" h="739">
                    <a:moveTo>
                      <a:pt x="410" y="732"/>
                    </a:moveTo>
                    <a:lnTo>
                      <a:pt x="395" y="737"/>
                    </a:lnTo>
                    <a:lnTo>
                      <a:pt x="380" y="739"/>
                    </a:lnTo>
                    <a:lnTo>
                      <a:pt x="365" y="738"/>
                    </a:lnTo>
                    <a:lnTo>
                      <a:pt x="350" y="735"/>
                    </a:lnTo>
                    <a:lnTo>
                      <a:pt x="335" y="730"/>
                    </a:lnTo>
                    <a:lnTo>
                      <a:pt x="320" y="727"/>
                    </a:lnTo>
                    <a:lnTo>
                      <a:pt x="305" y="723"/>
                    </a:lnTo>
                    <a:lnTo>
                      <a:pt x="290" y="722"/>
                    </a:lnTo>
                    <a:lnTo>
                      <a:pt x="273" y="714"/>
                    </a:lnTo>
                    <a:lnTo>
                      <a:pt x="256" y="707"/>
                    </a:lnTo>
                    <a:lnTo>
                      <a:pt x="237" y="701"/>
                    </a:lnTo>
                    <a:lnTo>
                      <a:pt x="219" y="697"/>
                    </a:lnTo>
                    <a:lnTo>
                      <a:pt x="199" y="693"/>
                    </a:lnTo>
                    <a:lnTo>
                      <a:pt x="180" y="691"/>
                    </a:lnTo>
                    <a:lnTo>
                      <a:pt x="160" y="688"/>
                    </a:lnTo>
                    <a:lnTo>
                      <a:pt x="142" y="686"/>
                    </a:lnTo>
                    <a:lnTo>
                      <a:pt x="122" y="684"/>
                    </a:lnTo>
                    <a:lnTo>
                      <a:pt x="102" y="680"/>
                    </a:lnTo>
                    <a:lnTo>
                      <a:pt x="84" y="677"/>
                    </a:lnTo>
                    <a:lnTo>
                      <a:pt x="65" y="672"/>
                    </a:lnTo>
                    <a:lnTo>
                      <a:pt x="48" y="665"/>
                    </a:lnTo>
                    <a:lnTo>
                      <a:pt x="31" y="659"/>
                    </a:lnTo>
                    <a:lnTo>
                      <a:pt x="15" y="648"/>
                    </a:lnTo>
                    <a:lnTo>
                      <a:pt x="0" y="637"/>
                    </a:lnTo>
                    <a:lnTo>
                      <a:pt x="1" y="603"/>
                    </a:lnTo>
                    <a:lnTo>
                      <a:pt x="4" y="571"/>
                    </a:lnTo>
                    <a:lnTo>
                      <a:pt x="10" y="540"/>
                    </a:lnTo>
                    <a:lnTo>
                      <a:pt x="17" y="509"/>
                    </a:lnTo>
                    <a:lnTo>
                      <a:pt x="26" y="479"/>
                    </a:lnTo>
                    <a:lnTo>
                      <a:pt x="37" y="449"/>
                    </a:lnTo>
                    <a:lnTo>
                      <a:pt x="47" y="420"/>
                    </a:lnTo>
                    <a:lnTo>
                      <a:pt x="59" y="391"/>
                    </a:lnTo>
                    <a:lnTo>
                      <a:pt x="76" y="403"/>
                    </a:lnTo>
                    <a:lnTo>
                      <a:pt x="94" y="413"/>
                    </a:lnTo>
                    <a:lnTo>
                      <a:pt x="113" y="422"/>
                    </a:lnTo>
                    <a:lnTo>
                      <a:pt x="133" y="429"/>
                    </a:lnTo>
                    <a:lnTo>
                      <a:pt x="153" y="435"/>
                    </a:lnTo>
                    <a:lnTo>
                      <a:pt x="175" y="437"/>
                    </a:lnTo>
                    <a:lnTo>
                      <a:pt x="196" y="438"/>
                    </a:lnTo>
                    <a:lnTo>
                      <a:pt x="218" y="436"/>
                    </a:lnTo>
                    <a:lnTo>
                      <a:pt x="235" y="428"/>
                    </a:lnTo>
                    <a:lnTo>
                      <a:pt x="252" y="419"/>
                    </a:lnTo>
                    <a:lnTo>
                      <a:pt x="268" y="406"/>
                    </a:lnTo>
                    <a:lnTo>
                      <a:pt x="283" y="393"/>
                    </a:lnTo>
                    <a:lnTo>
                      <a:pt x="298" y="378"/>
                    </a:lnTo>
                    <a:lnTo>
                      <a:pt x="312" y="363"/>
                    </a:lnTo>
                    <a:lnTo>
                      <a:pt x="326" y="348"/>
                    </a:lnTo>
                    <a:lnTo>
                      <a:pt x="339" y="334"/>
                    </a:lnTo>
                    <a:lnTo>
                      <a:pt x="337" y="327"/>
                    </a:lnTo>
                    <a:lnTo>
                      <a:pt x="335" y="322"/>
                    </a:lnTo>
                    <a:lnTo>
                      <a:pt x="330" y="319"/>
                    </a:lnTo>
                    <a:lnTo>
                      <a:pt x="325" y="315"/>
                    </a:lnTo>
                    <a:lnTo>
                      <a:pt x="318" y="315"/>
                    </a:lnTo>
                    <a:lnTo>
                      <a:pt x="301" y="336"/>
                    </a:lnTo>
                    <a:lnTo>
                      <a:pt x="282" y="355"/>
                    </a:lnTo>
                    <a:lnTo>
                      <a:pt x="264" y="375"/>
                    </a:lnTo>
                    <a:lnTo>
                      <a:pt x="243" y="391"/>
                    </a:lnTo>
                    <a:lnTo>
                      <a:pt x="221" y="405"/>
                    </a:lnTo>
                    <a:lnTo>
                      <a:pt x="197" y="413"/>
                    </a:lnTo>
                    <a:lnTo>
                      <a:pt x="171" y="416"/>
                    </a:lnTo>
                    <a:lnTo>
                      <a:pt x="143" y="413"/>
                    </a:lnTo>
                    <a:lnTo>
                      <a:pt x="125" y="405"/>
                    </a:lnTo>
                    <a:lnTo>
                      <a:pt x="108" y="392"/>
                    </a:lnTo>
                    <a:lnTo>
                      <a:pt x="92" y="375"/>
                    </a:lnTo>
                    <a:lnTo>
                      <a:pt x="76" y="355"/>
                    </a:lnTo>
                    <a:lnTo>
                      <a:pt x="63" y="335"/>
                    </a:lnTo>
                    <a:lnTo>
                      <a:pt x="52" y="315"/>
                    </a:lnTo>
                    <a:lnTo>
                      <a:pt x="45" y="297"/>
                    </a:lnTo>
                    <a:lnTo>
                      <a:pt x="40" y="283"/>
                    </a:lnTo>
                    <a:lnTo>
                      <a:pt x="37" y="244"/>
                    </a:lnTo>
                    <a:lnTo>
                      <a:pt x="40" y="206"/>
                    </a:lnTo>
                    <a:lnTo>
                      <a:pt x="46" y="168"/>
                    </a:lnTo>
                    <a:lnTo>
                      <a:pt x="52" y="130"/>
                    </a:lnTo>
                    <a:lnTo>
                      <a:pt x="57" y="130"/>
                    </a:lnTo>
                    <a:lnTo>
                      <a:pt x="60" y="141"/>
                    </a:lnTo>
                    <a:lnTo>
                      <a:pt x="62" y="153"/>
                    </a:lnTo>
                    <a:lnTo>
                      <a:pt x="64" y="164"/>
                    </a:lnTo>
                    <a:lnTo>
                      <a:pt x="67" y="176"/>
                    </a:lnTo>
                    <a:lnTo>
                      <a:pt x="70" y="187"/>
                    </a:lnTo>
                    <a:lnTo>
                      <a:pt x="76" y="196"/>
                    </a:lnTo>
                    <a:lnTo>
                      <a:pt x="83" y="206"/>
                    </a:lnTo>
                    <a:lnTo>
                      <a:pt x="93" y="212"/>
                    </a:lnTo>
                    <a:lnTo>
                      <a:pt x="106" y="212"/>
                    </a:lnTo>
                    <a:lnTo>
                      <a:pt x="117" y="209"/>
                    </a:lnTo>
                    <a:lnTo>
                      <a:pt x="129" y="203"/>
                    </a:lnTo>
                    <a:lnTo>
                      <a:pt x="139" y="196"/>
                    </a:lnTo>
                    <a:lnTo>
                      <a:pt x="150" y="187"/>
                    </a:lnTo>
                    <a:lnTo>
                      <a:pt x="159" y="178"/>
                    </a:lnTo>
                    <a:lnTo>
                      <a:pt x="167" y="170"/>
                    </a:lnTo>
                    <a:lnTo>
                      <a:pt x="175" y="161"/>
                    </a:lnTo>
                    <a:lnTo>
                      <a:pt x="186" y="147"/>
                    </a:lnTo>
                    <a:lnTo>
                      <a:pt x="198" y="134"/>
                    </a:lnTo>
                    <a:lnTo>
                      <a:pt x="209" y="123"/>
                    </a:lnTo>
                    <a:lnTo>
                      <a:pt x="221" y="112"/>
                    </a:lnTo>
                    <a:lnTo>
                      <a:pt x="234" y="102"/>
                    </a:lnTo>
                    <a:lnTo>
                      <a:pt x="245" y="91"/>
                    </a:lnTo>
                    <a:lnTo>
                      <a:pt x="259" y="82"/>
                    </a:lnTo>
                    <a:lnTo>
                      <a:pt x="273" y="74"/>
                    </a:lnTo>
                    <a:lnTo>
                      <a:pt x="277" y="75"/>
                    </a:lnTo>
                    <a:lnTo>
                      <a:pt x="286" y="74"/>
                    </a:lnTo>
                    <a:lnTo>
                      <a:pt x="292" y="73"/>
                    </a:lnTo>
                    <a:lnTo>
                      <a:pt x="296" y="72"/>
                    </a:lnTo>
                    <a:lnTo>
                      <a:pt x="291" y="66"/>
                    </a:lnTo>
                    <a:lnTo>
                      <a:pt x="287" y="62"/>
                    </a:lnTo>
                    <a:lnTo>
                      <a:pt x="281" y="57"/>
                    </a:lnTo>
                    <a:lnTo>
                      <a:pt x="275" y="53"/>
                    </a:lnTo>
                    <a:lnTo>
                      <a:pt x="268" y="52"/>
                    </a:lnTo>
                    <a:lnTo>
                      <a:pt x="262" y="51"/>
                    </a:lnTo>
                    <a:lnTo>
                      <a:pt x="257" y="53"/>
                    </a:lnTo>
                    <a:lnTo>
                      <a:pt x="251" y="57"/>
                    </a:lnTo>
                    <a:lnTo>
                      <a:pt x="242" y="65"/>
                    </a:lnTo>
                    <a:lnTo>
                      <a:pt x="233" y="74"/>
                    </a:lnTo>
                    <a:lnTo>
                      <a:pt x="222" y="82"/>
                    </a:lnTo>
                    <a:lnTo>
                      <a:pt x="212" y="93"/>
                    </a:lnTo>
                    <a:lnTo>
                      <a:pt x="201" y="102"/>
                    </a:lnTo>
                    <a:lnTo>
                      <a:pt x="191" y="112"/>
                    </a:lnTo>
                    <a:lnTo>
                      <a:pt x="180" y="124"/>
                    </a:lnTo>
                    <a:lnTo>
                      <a:pt x="169" y="135"/>
                    </a:lnTo>
                    <a:lnTo>
                      <a:pt x="174" y="127"/>
                    </a:lnTo>
                    <a:lnTo>
                      <a:pt x="180" y="117"/>
                    </a:lnTo>
                    <a:lnTo>
                      <a:pt x="185" y="106"/>
                    </a:lnTo>
                    <a:lnTo>
                      <a:pt x="192" y="96"/>
                    </a:lnTo>
                    <a:lnTo>
                      <a:pt x="200" y="85"/>
                    </a:lnTo>
                    <a:lnTo>
                      <a:pt x="207" y="73"/>
                    </a:lnTo>
                    <a:lnTo>
                      <a:pt x="215" y="63"/>
                    </a:lnTo>
                    <a:lnTo>
                      <a:pt x="223" y="52"/>
                    </a:lnTo>
                    <a:lnTo>
                      <a:pt x="313" y="0"/>
                    </a:lnTo>
                    <a:lnTo>
                      <a:pt x="332" y="42"/>
                    </a:lnTo>
                    <a:lnTo>
                      <a:pt x="349" y="85"/>
                    </a:lnTo>
                    <a:lnTo>
                      <a:pt x="366" y="127"/>
                    </a:lnTo>
                    <a:lnTo>
                      <a:pt x="383" y="171"/>
                    </a:lnTo>
                    <a:lnTo>
                      <a:pt x="398" y="216"/>
                    </a:lnTo>
                    <a:lnTo>
                      <a:pt x="412" y="261"/>
                    </a:lnTo>
                    <a:lnTo>
                      <a:pt x="425" y="306"/>
                    </a:lnTo>
                    <a:lnTo>
                      <a:pt x="435" y="352"/>
                    </a:lnTo>
                    <a:lnTo>
                      <a:pt x="443" y="399"/>
                    </a:lnTo>
                    <a:lnTo>
                      <a:pt x="449" y="446"/>
                    </a:lnTo>
                    <a:lnTo>
                      <a:pt x="451" y="494"/>
                    </a:lnTo>
                    <a:lnTo>
                      <a:pt x="450" y="541"/>
                    </a:lnTo>
                    <a:lnTo>
                      <a:pt x="447" y="588"/>
                    </a:lnTo>
                    <a:lnTo>
                      <a:pt x="439" y="637"/>
                    </a:lnTo>
                    <a:lnTo>
                      <a:pt x="426" y="684"/>
                    </a:lnTo>
                    <a:lnTo>
                      <a:pt x="410" y="7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AutoShape 31"/>
              <p:cNvSpPr>
                <a:spLocks/>
              </p:cNvSpPr>
              <p:nvPr/>
            </p:nvSpPr>
            <p:spPr bwMode="auto">
              <a:xfrm>
                <a:off x="4676" y="2757"/>
                <a:ext cx="17" cy="40"/>
              </a:xfrm>
              <a:custGeom>
                <a:avLst/>
                <a:gdLst>
                  <a:gd name="T0" fmla="*/ 3 w 33"/>
                  <a:gd name="T1" fmla="*/ 2 h 81"/>
                  <a:gd name="T2" fmla="*/ 5 w 33"/>
                  <a:gd name="T3" fmla="*/ 2 h 81"/>
                  <a:gd name="T4" fmla="*/ 4 w 33"/>
                  <a:gd name="T5" fmla="*/ 4 h 81"/>
                  <a:gd name="T6" fmla="*/ 4 w 33"/>
                  <a:gd name="T7" fmla="*/ 6 h 81"/>
                  <a:gd name="T8" fmla="*/ 3 w 33"/>
                  <a:gd name="T9" fmla="*/ 8 h 81"/>
                  <a:gd name="T10" fmla="*/ 2 w 33"/>
                  <a:gd name="T11" fmla="*/ 10 h 81"/>
                  <a:gd name="T12" fmla="*/ 1 w 33"/>
                  <a:gd name="T13" fmla="*/ 10 h 81"/>
                  <a:gd name="T14" fmla="*/ 1 w 33"/>
                  <a:gd name="T15" fmla="*/ 9 h 81"/>
                  <a:gd name="T16" fmla="*/ 1 w 33"/>
                  <a:gd name="T17" fmla="*/ 8 h 81"/>
                  <a:gd name="T18" fmla="*/ 0 w 33"/>
                  <a:gd name="T19" fmla="*/ 7 h 81"/>
                  <a:gd name="T20" fmla="*/ 2 w 33"/>
                  <a:gd name="T21" fmla="*/ 0 h 81"/>
                  <a:gd name="T22" fmla="*/ 2 w 33"/>
                  <a:gd name="T23" fmla="*/ 0 h 81"/>
                  <a:gd name="T24" fmla="*/ 2 w 33"/>
                  <a:gd name="T25" fmla="*/ 1 h 81"/>
                  <a:gd name="T26" fmla="*/ 3 w 33"/>
                  <a:gd name="T27" fmla="*/ 1 h 81"/>
                  <a:gd name="T28" fmla="*/ 3 w 33"/>
                  <a:gd name="T29" fmla="*/ 2 h 8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3"/>
                  <a:gd name="T46" fmla="*/ 0 h 81"/>
                  <a:gd name="T47" fmla="*/ 33 w 33"/>
                  <a:gd name="T48" fmla="*/ 81 h 8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3" h="81">
                    <a:moveTo>
                      <a:pt x="22" y="20"/>
                    </a:moveTo>
                    <a:lnTo>
                      <a:pt x="33" y="21"/>
                    </a:lnTo>
                    <a:lnTo>
                      <a:pt x="32" y="37"/>
                    </a:lnTo>
                    <a:lnTo>
                      <a:pt x="27" y="52"/>
                    </a:lnTo>
                    <a:lnTo>
                      <a:pt x="20" y="67"/>
                    </a:lnTo>
                    <a:lnTo>
                      <a:pt x="13" y="81"/>
                    </a:lnTo>
                    <a:lnTo>
                      <a:pt x="5" y="81"/>
                    </a:lnTo>
                    <a:lnTo>
                      <a:pt x="2" y="75"/>
                    </a:lnTo>
                    <a:lnTo>
                      <a:pt x="1" y="65"/>
                    </a:lnTo>
                    <a:lnTo>
                      <a:pt x="0" y="57"/>
                    </a:lnTo>
                    <a:lnTo>
                      <a:pt x="11" y="0"/>
                    </a:lnTo>
                    <a:lnTo>
                      <a:pt x="13" y="6"/>
                    </a:lnTo>
                    <a:lnTo>
                      <a:pt x="15" y="10"/>
                    </a:lnTo>
                    <a:lnTo>
                      <a:pt x="17" y="15"/>
                    </a:lnTo>
                    <a:lnTo>
                      <a:pt x="2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AutoShape 30"/>
              <p:cNvSpPr>
                <a:spLocks/>
              </p:cNvSpPr>
              <p:nvPr/>
            </p:nvSpPr>
            <p:spPr bwMode="auto">
              <a:xfrm>
                <a:off x="4863" y="2846"/>
                <a:ext cx="37" cy="83"/>
              </a:xfrm>
              <a:custGeom>
                <a:avLst/>
                <a:gdLst>
                  <a:gd name="T0" fmla="*/ 9 w 75"/>
                  <a:gd name="T1" fmla="*/ 15 h 167"/>
                  <a:gd name="T2" fmla="*/ 8 w 75"/>
                  <a:gd name="T3" fmla="*/ 16 h 167"/>
                  <a:gd name="T4" fmla="*/ 7 w 75"/>
                  <a:gd name="T5" fmla="*/ 18 h 167"/>
                  <a:gd name="T6" fmla="*/ 6 w 75"/>
                  <a:gd name="T7" fmla="*/ 19 h 167"/>
                  <a:gd name="T8" fmla="*/ 5 w 75"/>
                  <a:gd name="T9" fmla="*/ 20 h 167"/>
                  <a:gd name="T10" fmla="*/ 4 w 75"/>
                  <a:gd name="T11" fmla="*/ 18 h 167"/>
                  <a:gd name="T12" fmla="*/ 4 w 75"/>
                  <a:gd name="T13" fmla="*/ 15 h 167"/>
                  <a:gd name="T14" fmla="*/ 3 w 75"/>
                  <a:gd name="T15" fmla="*/ 13 h 167"/>
                  <a:gd name="T16" fmla="*/ 2 w 75"/>
                  <a:gd name="T17" fmla="*/ 10 h 167"/>
                  <a:gd name="T18" fmla="*/ 2 w 75"/>
                  <a:gd name="T19" fmla="*/ 7 h 167"/>
                  <a:gd name="T20" fmla="*/ 1 w 75"/>
                  <a:gd name="T21" fmla="*/ 5 h 167"/>
                  <a:gd name="T22" fmla="*/ 0 w 75"/>
                  <a:gd name="T23" fmla="*/ 2 h 167"/>
                  <a:gd name="T24" fmla="*/ 0 w 75"/>
                  <a:gd name="T25" fmla="*/ 0 h 167"/>
                  <a:gd name="T26" fmla="*/ 1 w 75"/>
                  <a:gd name="T27" fmla="*/ 1 h 167"/>
                  <a:gd name="T28" fmla="*/ 3 w 75"/>
                  <a:gd name="T29" fmla="*/ 3 h 167"/>
                  <a:gd name="T30" fmla="*/ 5 w 75"/>
                  <a:gd name="T31" fmla="*/ 5 h 167"/>
                  <a:gd name="T32" fmla="*/ 6 w 75"/>
                  <a:gd name="T33" fmla="*/ 7 h 167"/>
                  <a:gd name="T34" fmla="*/ 7 w 75"/>
                  <a:gd name="T35" fmla="*/ 8 h 167"/>
                  <a:gd name="T36" fmla="*/ 8 w 75"/>
                  <a:gd name="T37" fmla="*/ 11 h 167"/>
                  <a:gd name="T38" fmla="*/ 9 w 75"/>
                  <a:gd name="T39" fmla="*/ 13 h 167"/>
                  <a:gd name="T40" fmla="*/ 9 w 75"/>
                  <a:gd name="T41" fmla="*/ 15 h 16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5"/>
                  <a:gd name="T64" fmla="*/ 0 h 167"/>
                  <a:gd name="T65" fmla="*/ 75 w 75"/>
                  <a:gd name="T66" fmla="*/ 167 h 16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5" h="167">
                    <a:moveTo>
                      <a:pt x="75" y="123"/>
                    </a:moveTo>
                    <a:lnTo>
                      <a:pt x="68" y="135"/>
                    </a:lnTo>
                    <a:lnTo>
                      <a:pt x="61" y="145"/>
                    </a:lnTo>
                    <a:lnTo>
                      <a:pt x="52" y="156"/>
                    </a:lnTo>
                    <a:lnTo>
                      <a:pt x="43" y="167"/>
                    </a:lnTo>
                    <a:lnTo>
                      <a:pt x="37" y="146"/>
                    </a:lnTo>
                    <a:lnTo>
                      <a:pt x="32" y="127"/>
                    </a:lnTo>
                    <a:lnTo>
                      <a:pt x="26" y="105"/>
                    </a:lnTo>
                    <a:lnTo>
                      <a:pt x="22" y="84"/>
                    </a:lnTo>
                    <a:lnTo>
                      <a:pt x="16" y="62"/>
                    </a:lnTo>
                    <a:lnTo>
                      <a:pt x="11" y="41"/>
                    </a:lnTo>
                    <a:lnTo>
                      <a:pt x="6" y="20"/>
                    </a:lnTo>
                    <a:lnTo>
                      <a:pt x="0" y="0"/>
                    </a:lnTo>
                    <a:lnTo>
                      <a:pt x="14" y="12"/>
                    </a:lnTo>
                    <a:lnTo>
                      <a:pt x="28" y="26"/>
                    </a:lnTo>
                    <a:lnTo>
                      <a:pt x="40" y="41"/>
                    </a:lnTo>
                    <a:lnTo>
                      <a:pt x="52" y="56"/>
                    </a:lnTo>
                    <a:lnTo>
                      <a:pt x="61" y="71"/>
                    </a:lnTo>
                    <a:lnTo>
                      <a:pt x="69" y="88"/>
                    </a:lnTo>
                    <a:lnTo>
                      <a:pt x="74" y="106"/>
                    </a:lnTo>
                    <a:lnTo>
                      <a:pt x="75" y="1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AutoShape 29"/>
              <p:cNvSpPr>
                <a:spLocks/>
              </p:cNvSpPr>
              <p:nvPr/>
            </p:nvSpPr>
            <p:spPr bwMode="auto">
              <a:xfrm>
                <a:off x="4888" y="2985"/>
                <a:ext cx="53" cy="22"/>
              </a:xfrm>
              <a:custGeom>
                <a:avLst/>
                <a:gdLst>
                  <a:gd name="T0" fmla="*/ 13 w 106"/>
                  <a:gd name="T1" fmla="*/ 3 h 45"/>
                  <a:gd name="T2" fmla="*/ 12 w 106"/>
                  <a:gd name="T3" fmla="*/ 4 h 45"/>
                  <a:gd name="T4" fmla="*/ 11 w 106"/>
                  <a:gd name="T5" fmla="*/ 5 h 45"/>
                  <a:gd name="T6" fmla="*/ 9 w 106"/>
                  <a:gd name="T7" fmla="*/ 5 h 45"/>
                  <a:gd name="T8" fmla="*/ 7 w 106"/>
                  <a:gd name="T9" fmla="*/ 5 h 45"/>
                  <a:gd name="T10" fmla="*/ 6 w 106"/>
                  <a:gd name="T11" fmla="*/ 4 h 45"/>
                  <a:gd name="T12" fmla="*/ 3 w 106"/>
                  <a:gd name="T13" fmla="*/ 3 h 45"/>
                  <a:gd name="T14" fmla="*/ 2 w 106"/>
                  <a:gd name="T15" fmla="*/ 3 h 45"/>
                  <a:gd name="T16" fmla="*/ 1 w 106"/>
                  <a:gd name="T17" fmla="*/ 2 h 45"/>
                  <a:gd name="T18" fmla="*/ 0 w 106"/>
                  <a:gd name="T19" fmla="*/ 0 h 45"/>
                  <a:gd name="T20" fmla="*/ 2 w 106"/>
                  <a:gd name="T21" fmla="*/ 0 h 45"/>
                  <a:gd name="T22" fmla="*/ 3 w 106"/>
                  <a:gd name="T23" fmla="*/ 0 h 45"/>
                  <a:gd name="T24" fmla="*/ 5 w 106"/>
                  <a:gd name="T25" fmla="*/ 1 h 45"/>
                  <a:gd name="T26" fmla="*/ 7 w 106"/>
                  <a:gd name="T27" fmla="*/ 1 h 45"/>
                  <a:gd name="T28" fmla="*/ 9 w 106"/>
                  <a:gd name="T29" fmla="*/ 2 h 45"/>
                  <a:gd name="T30" fmla="*/ 10 w 106"/>
                  <a:gd name="T31" fmla="*/ 2 h 45"/>
                  <a:gd name="T32" fmla="*/ 12 w 106"/>
                  <a:gd name="T33" fmla="*/ 2 h 45"/>
                  <a:gd name="T34" fmla="*/ 13 w 106"/>
                  <a:gd name="T35" fmla="*/ 3 h 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6"/>
                  <a:gd name="T55" fmla="*/ 0 h 45"/>
                  <a:gd name="T56" fmla="*/ 106 w 106"/>
                  <a:gd name="T57" fmla="*/ 45 h 4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6" h="45">
                    <a:moveTo>
                      <a:pt x="106" y="25"/>
                    </a:moveTo>
                    <a:lnTo>
                      <a:pt x="94" y="39"/>
                    </a:lnTo>
                    <a:lnTo>
                      <a:pt x="83" y="45"/>
                    </a:lnTo>
                    <a:lnTo>
                      <a:pt x="69" y="45"/>
                    </a:lnTo>
                    <a:lnTo>
                      <a:pt x="56" y="42"/>
                    </a:lnTo>
                    <a:lnTo>
                      <a:pt x="42" y="35"/>
                    </a:lnTo>
                    <a:lnTo>
                      <a:pt x="28" y="29"/>
                    </a:lnTo>
                    <a:lnTo>
                      <a:pt x="15" y="24"/>
                    </a:lnTo>
                    <a:lnTo>
                      <a:pt x="2" y="20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6" y="7"/>
                    </a:lnTo>
                    <a:lnTo>
                      <a:pt x="39" y="11"/>
                    </a:lnTo>
                    <a:lnTo>
                      <a:pt x="51" y="14"/>
                    </a:lnTo>
                    <a:lnTo>
                      <a:pt x="65" y="17"/>
                    </a:lnTo>
                    <a:lnTo>
                      <a:pt x="78" y="20"/>
                    </a:lnTo>
                    <a:lnTo>
                      <a:pt x="92" y="22"/>
                    </a:lnTo>
                    <a:lnTo>
                      <a:pt x="106" y="2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AutoShape 28"/>
              <p:cNvSpPr>
                <a:spLocks/>
              </p:cNvSpPr>
              <p:nvPr/>
            </p:nvSpPr>
            <p:spPr bwMode="auto">
              <a:xfrm>
                <a:off x="4849" y="3004"/>
                <a:ext cx="70" cy="134"/>
              </a:xfrm>
              <a:custGeom>
                <a:avLst/>
                <a:gdLst>
                  <a:gd name="T0" fmla="*/ 16 w 142"/>
                  <a:gd name="T1" fmla="*/ 9 h 267"/>
                  <a:gd name="T2" fmla="*/ 15 w 142"/>
                  <a:gd name="T3" fmla="*/ 15 h 267"/>
                  <a:gd name="T4" fmla="*/ 15 w 142"/>
                  <a:gd name="T5" fmla="*/ 21 h 267"/>
                  <a:gd name="T6" fmla="*/ 15 w 142"/>
                  <a:gd name="T7" fmla="*/ 28 h 267"/>
                  <a:gd name="T8" fmla="*/ 14 w 142"/>
                  <a:gd name="T9" fmla="*/ 34 h 267"/>
                  <a:gd name="T10" fmla="*/ 0 w 142"/>
                  <a:gd name="T11" fmla="*/ 33 h 267"/>
                  <a:gd name="T12" fmla="*/ 0 w 142"/>
                  <a:gd name="T13" fmla="*/ 32 h 267"/>
                  <a:gd name="T14" fmla="*/ 0 w 142"/>
                  <a:gd name="T15" fmla="*/ 32 h 267"/>
                  <a:gd name="T16" fmla="*/ 0 w 142"/>
                  <a:gd name="T17" fmla="*/ 31 h 267"/>
                  <a:gd name="T18" fmla="*/ 0 w 142"/>
                  <a:gd name="T19" fmla="*/ 30 h 267"/>
                  <a:gd name="T20" fmla="*/ 0 w 142"/>
                  <a:gd name="T21" fmla="*/ 30 h 267"/>
                  <a:gd name="T22" fmla="*/ 1 w 142"/>
                  <a:gd name="T23" fmla="*/ 30 h 267"/>
                  <a:gd name="T24" fmla="*/ 2 w 142"/>
                  <a:gd name="T25" fmla="*/ 29 h 267"/>
                  <a:gd name="T26" fmla="*/ 3 w 142"/>
                  <a:gd name="T27" fmla="*/ 29 h 267"/>
                  <a:gd name="T28" fmla="*/ 4 w 142"/>
                  <a:gd name="T29" fmla="*/ 29 h 267"/>
                  <a:gd name="T30" fmla="*/ 5 w 142"/>
                  <a:gd name="T31" fmla="*/ 28 h 267"/>
                  <a:gd name="T32" fmla="*/ 5 w 142"/>
                  <a:gd name="T33" fmla="*/ 27 h 267"/>
                  <a:gd name="T34" fmla="*/ 5 w 142"/>
                  <a:gd name="T35" fmla="*/ 26 h 267"/>
                  <a:gd name="T36" fmla="*/ 6 w 142"/>
                  <a:gd name="T37" fmla="*/ 23 h 267"/>
                  <a:gd name="T38" fmla="*/ 7 w 142"/>
                  <a:gd name="T39" fmla="*/ 20 h 267"/>
                  <a:gd name="T40" fmla="*/ 8 w 142"/>
                  <a:gd name="T41" fmla="*/ 17 h 267"/>
                  <a:gd name="T42" fmla="*/ 8 w 142"/>
                  <a:gd name="T43" fmla="*/ 14 h 267"/>
                  <a:gd name="T44" fmla="*/ 9 w 142"/>
                  <a:gd name="T45" fmla="*/ 10 h 267"/>
                  <a:gd name="T46" fmla="*/ 10 w 142"/>
                  <a:gd name="T47" fmla="*/ 7 h 267"/>
                  <a:gd name="T48" fmla="*/ 10 w 142"/>
                  <a:gd name="T49" fmla="*/ 4 h 267"/>
                  <a:gd name="T50" fmla="*/ 10 w 142"/>
                  <a:gd name="T51" fmla="*/ 0 h 267"/>
                  <a:gd name="T52" fmla="*/ 11 w 142"/>
                  <a:gd name="T53" fmla="*/ 1 h 267"/>
                  <a:gd name="T54" fmla="*/ 13 w 142"/>
                  <a:gd name="T55" fmla="*/ 2 h 267"/>
                  <a:gd name="T56" fmla="*/ 14 w 142"/>
                  <a:gd name="T57" fmla="*/ 2 h 267"/>
                  <a:gd name="T58" fmla="*/ 16 w 142"/>
                  <a:gd name="T59" fmla="*/ 3 h 267"/>
                  <a:gd name="T60" fmla="*/ 17 w 142"/>
                  <a:gd name="T61" fmla="*/ 4 h 267"/>
                  <a:gd name="T62" fmla="*/ 17 w 142"/>
                  <a:gd name="T63" fmla="*/ 5 h 267"/>
                  <a:gd name="T64" fmla="*/ 17 w 142"/>
                  <a:gd name="T65" fmla="*/ 7 h 267"/>
                  <a:gd name="T66" fmla="*/ 16 w 142"/>
                  <a:gd name="T67" fmla="*/ 9 h 26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2"/>
                  <a:gd name="T103" fmla="*/ 0 h 267"/>
                  <a:gd name="T104" fmla="*/ 142 w 142"/>
                  <a:gd name="T105" fmla="*/ 267 h 26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2" h="267">
                    <a:moveTo>
                      <a:pt x="135" y="69"/>
                    </a:moveTo>
                    <a:lnTo>
                      <a:pt x="127" y="116"/>
                    </a:lnTo>
                    <a:lnTo>
                      <a:pt x="123" y="166"/>
                    </a:lnTo>
                    <a:lnTo>
                      <a:pt x="121" y="218"/>
                    </a:lnTo>
                    <a:lnTo>
                      <a:pt x="118" y="267"/>
                    </a:lnTo>
                    <a:lnTo>
                      <a:pt x="7" y="260"/>
                    </a:lnTo>
                    <a:lnTo>
                      <a:pt x="6" y="254"/>
                    </a:lnTo>
                    <a:lnTo>
                      <a:pt x="4" y="249"/>
                    </a:lnTo>
                    <a:lnTo>
                      <a:pt x="2" y="244"/>
                    </a:lnTo>
                    <a:lnTo>
                      <a:pt x="0" y="238"/>
                    </a:lnTo>
                    <a:lnTo>
                      <a:pt x="6" y="236"/>
                    </a:lnTo>
                    <a:lnTo>
                      <a:pt x="14" y="234"/>
                    </a:lnTo>
                    <a:lnTo>
                      <a:pt x="21" y="231"/>
                    </a:lnTo>
                    <a:lnTo>
                      <a:pt x="29" y="229"/>
                    </a:lnTo>
                    <a:lnTo>
                      <a:pt x="35" y="227"/>
                    </a:lnTo>
                    <a:lnTo>
                      <a:pt x="40" y="222"/>
                    </a:lnTo>
                    <a:lnTo>
                      <a:pt x="43" y="215"/>
                    </a:lnTo>
                    <a:lnTo>
                      <a:pt x="44" y="207"/>
                    </a:lnTo>
                    <a:lnTo>
                      <a:pt x="51" y="182"/>
                    </a:lnTo>
                    <a:lnTo>
                      <a:pt x="58" y="156"/>
                    </a:lnTo>
                    <a:lnTo>
                      <a:pt x="65" y="130"/>
                    </a:lnTo>
                    <a:lnTo>
                      <a:pt x="72" y="105"/>
                    </a:lnTo>
                    <a:lnTo>
                      <a:pt x="76" y="79"/>
                    </a:lnTo>
                    <a:lnTo>
                      <a:pt x="81" y="53"/>
                    </a:lnTo>
                    <a:lnTo>
                      <a:pt x="82" y="26"/>
                    </a:lnTo>
                    <a:lnTo>
                      <a:pt x="81" y="0"/>
                    </a:lnTo>
                    <a:lnTo>
                      <a:pt x="92" y="4"/>
                    </a:lnTo>
                    <a:lnTo>
                      <a:pt x="105" y="9"/>
                    </a:lnTo>
                    <a:lnTo>
                      <a:pt x="118" y="14"/>
                    </a:lnTo>
                    <a:lnTo>
                      <a:pt x="129" y="20"/>
                    </a:lnTo>
                    <a:lnTo>
                      <a:pt x="137" y="28"/>
                    </a:lnTo>
                    <a:lnTo>
                      <a:pt x="142" y="39"/>
                    </a:lnTo>
                    <a:lnTo>
                      <a:pt x="142" y="53"/>
                    </a:lnTo>
                    <a:lnTo>
                      <a:pt x="135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AutoShape 27"/>
              <p:cNvSpPr>
                <a:spLocks/>
              </p:cNvSpPr>
              <p:nvPr/>
            </p:nvSpPr>
            <p:spPr bwMode="auto">
              <a:xfrm>
                <a:off x="4919" y="3011"/>
                <a:ext cx="25" cy="120"/>
              </a:xfrm>
              <a:custGeom>
                <a:avLst/>
                <a:gdLst>
                  <a:gd name="T0" fmla="*/ 5 w 49"/>
                  <a:gd name="T1" fmla="*/ 27 h 240"/>
                  <a:gd name="T2" fmla="*/ 4 w 49"/>
                  <a:gd name="T3" fmla="*/ 27 h 240"/>
                  <a:gd name="T4" fmla="*/ 4 w 49"/>
                  <a:gd name="T5" fmla="*/ 28 h 240"/>
                  <a:gd name="T6" fmla="*/ 3 w 49"/>
                  <a:gd name="T7" fmla="*/ 28 h 240"/>
                  <a:gd name="T8" fmla="*/ 3 w 49"/>
                  <a:gd name="T9" fmla="*/ 28 h 240"/>
                  <a:gd name="T10" fmla="*/ 2 w 49"/>
                  <a:gd name="T11" fmla="*/ 29 h 240"/>
                  <a:gd name="T12" fmla="*/ 1 w 49"/>
                  <a:gd name="T13" fmla="*/ 29 h 240"/>
                  <a:gd name="T14" fmla="*/ 1 w 49"/>
                  <a:gd name="T15" fmla="*/ 30 h 240"/>
                  <a:gd name="T16" fmla="*/ 0 w 49"/>
                  <a:gd name="T17" fmla="*/ 30 h 240"/>
                  <a:gd name="T18" fmla="*/ 1 w 49"/>
                  <a:gd name="T19" fmla="*/ 24 h 240"/>
                  <a:gd name="T20" fmla="*/ 2 w 49"/>
                  <a:gd name="T21" fmla="*/ 17 h 240"/>
                  <a:gd name="T22" fmla="*/ 3 w 49"/>
                  <a:gd name="T23" fmla="*/ 10 h 240"/>
                  <a:gd name="T24" fmla="*/ 4 w 49"/>
                  <a:gd name="T25" fmla="*/ 3 h 240"/>
                  <a:gd name="T26" fmla="*/ 7 w 49"/>
                  <a:gd name="T27" fmla="*/ 0 h 240"/>
                  <a:gd name="T28" fmla="*/ 6 w 49"/>
                  <a:gd name="T29" fmla="*/ 7 h 240"/>
                  <a:gd name="T30" fmla="*/ 6 w 49"/>
                  <a:gd name="T31" fmla="*/ 14 h 240"/>
                  <a:gd name="T32" fmla="*/ 5 w 49"/>
                  <a:gd name="T33" fmla="*/ 20 h 240"/>
                  <a:gd name="T34" fmla="*/ 5 w 49"/>
                  <a:gd name="T35" fmla="*/ 27 h 24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"/>
                  <a:gd name="T55" fmla="*/ 0 h 240"/>
                  <a:gd name="T56" fmla="*/ 49 w 49"/>
                  <a:gd name="T57" fmla="*/ 240 h 24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" h="240">
                    <a:moveTo>
                      <a:pt x="35" y="209"/>
                    </a:moveTo>
                    <a:lnTo>
                      <a:pt x="31" y="214"/>
                    </a:lnTo>
                    <a:lnTo>
                      <a:pt x="26" y="217"/>
                    </a:lnTo>
                    <a:lnTo>
                      <a:pt x="22" y="220"/>
                    </a:lnTo>
                    <a:lnTo>
                      <a:pt x="17" y="224"/>
                    </a:lnTo>
                    <a:lnTo>
                      <a:pt x="12" y="227"/>
                    </a:lnTo>
                    <a:lnTo>
                      <a:pt x="8" y="231"/>
                    </a:lnTo>
                    <a:lnTo>
                      <a:pt x="4" y="235"/>
                    </a:lnTo>
                    <a:lnTo>
                      <a:pt x="0" y="240"/>
                    </a:lnTo>
                    <a:lnTo>
                      <a:pt x="2" y="185"/>
                    </a:lnTo>
                    <a:lnTo>
                      <a:pt x="10" y="131"/>
                    </a:lnTo>
                    <a:lnTo>
                      <a:pt x="18" y="76"/>
                    </a:lnTo>
                    <a:lnTo>
                      <a:pt x="26" y="22"/>
                    </a:lnTo>
                    <a:lnTo>
                      <a:pt x="49" y="0"/>
                    </a:lnTo>
                    <a:lnTo>
                      <a:pt x="48" y="55"/>
                    </a:lnTo>
                    <a:lnTo>
                      <a:pt x="41" y="105"/>
                    </a:lnTo>
                    <a:lnTo>
                      <a:pt x="34" y="156"/>
                    </a:lnTo>
                    <a:lnTo>
                      <a:pt x="35" y="2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AutoShape 26"/>
              <p:cNvSpPr>
                <a:spLocks/>
              </p:cNvSpPr>
              <p:nvPr/>
            </p:nvSpPr>
            <p:spPr bwMode="auto">
              <a:xfrm>
                <a:off x="4614" y="3002"/>
                <a:ext cx="29" cy="25"/>
              </a:xfrm>
              <a:custGeom>
                <a:avLst/>
                <a:gdLst>
                  <a:gd name="T0" fmla="*/ 0 w 58"/>
                  <a:gd name="T1" fmla="*/ 6 h 50"/>
                  <a:gd name="T2" fmla="*/ 7 w 58"/>
                  <a:gd name="T3" fmla="*/ 0 h 50"/>
                  <a:gd name="T4" fmla="*/ 7 w 58"/>
                  <a:gd name="T5" fmla="*/ 6 h 50"/>
                  <a:gd name="T6" fmla="*/ 0 w 58"/>
                  <a:gd name="T7" fmla="*/ 6 h 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"/>
                  <a:gd name="T13" fmla="*/ 0 h 50"/>
                  <a:gd name="T14" fmla="*/ 58 w 58"/>
                  <a:gd name="T15" fmla="*/ 50 h 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" h="50">
                    <a:moveTo>
                      <a:pt x="0" y="44"/>
                    </a:moveTo>
                    <a:lnTo>
                      <a:pt x="58" y="0"/>
                    </a:lnTo>
                    <a:lnTo>
                      <a:pt x="49" y="5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AutoShape 25"/>
              <p:cNvSpPr>
                <a:spLocks/>
              </p:cNvSpPr>
              <p:nvPr/>
            </p:nvSpPr>
            <p:spPr bwMode="auto">
              <a:xfrm>
                <a:off x="4687" y="3090"/>
                <a:ext cx="136" cy="202"/>
              </a:xfrm>
              <a:custGeom>
                <a:avLst/>
                <a:gdLst>
                  <a:gd name="T0" fmla="*/ 28 w 273"/>
                  <a:gd name="T1" fmla="*/ 6 h 405"/>
                  <a:gd name="T2" fmla="*/ 34 w 273"/>
                  <a:gd name="T3" fmla="*/ 7 h 405"/>
                  <a:gd name="T4" fmla="*/ 33 w 273"/>
                  <a:gd name="T5" fmla="*/ 9 h 405"/>
                  <a:gd name="T6" fmla="*/ 33 w 273"/>
                  <a:gd name="T7" fmla="*/ 11 h 405"/>
                  <a:gd name="T8" fmla="*/ 32 w 273"/>
                  <a:gd name="T9" fmla="*/ 13 h 405"/>
                  <a:gd name="T10" fmla="*/ 31 w 273"/>
                  <a:gd name="T11" fmla="*/ 15 h 405"/>
                  <a:gd name="T12" fmla="*/ 31 w 273"/>
                  <a:gd name="T13" fmla="*/ 17 h 405"/>
                  <a:gd name="T14" fmla="*/ 30 w 273"/>
                  <a:gd name="T15" fmla="*/ 20 h 405"/>
                  <a:gd name="T16" fmla="*/ 29 w 273"/>
                  <a:gd name="T17" fmla="*/ 22 h 405"/>
                  <a:gd name="T18" fmla="*/ 29 w 273"/>
                  <a:gd name="T19" fmla="*/ 24 h 405"/>
                  <a:gd name="T20" fmla="*/ 29 w 273"/>
                  <a:gd name="T21" fmla="*/ 31 h 405"/>
                  <a:gd name="T22" fmla="*/ 29 w 273"/>
                  <a:gd name="T23" fmla="*/ 37 h 405"/>
                  <a:gd name="T24" fmla="*/ 28 w 273"/>
                  <a:gd name="T25" fmla="*/ 44 h 405"/>
                  <a:gd name="T26" fmla="*/ 26 w 273"/>
                  <a:gd name="T27" fmla="*/ 50 h 405"/>
                  <a:gd name="T28" fmla="*/ 25 w 273"/>
                  <a:gd name="T29" fmla="*/ 50 h 405"/>
                  <a:gd name="T30" fmla="*/ 25 w 273"/>
                  <a:gd name="T31" fmla="*/ 50 h 405"/>
                  <a:gd name="T32" fmla="*/ 24 w 273"/>
                  <a:gd name="T33" fmla="*/ 50 h 405"/>
                  <a:gd name="T34" fmla="*/ 23 w 273"/>
                  <a:gd name="T35" fmla="*/ 49 h 405"/>
                  <a:gd name="T36" fmla="*/ 22 w 273"/>
                  <a:gd name="T37" fmla="*/ 49 h 405"/>
                  <a:gd name="T38" fmla="*/ 22 w 273"/>
                  <a:gd name="T39" fmla="*/ 49 h 405"/>
                  <a:gd name="T40" fmla="*/ 21 w 273"/>
                  <a:gd name="T41" fmla="*/ 48 h 405"/>
                  <a:gd name="T42" fmla="*/ 20 w 273"/>
                  <a:gd name="T43" fmla="*/ 48 h 405"/>
                  <a:gd name="T44" fmla="*/ 18 w 273"/>
                  <a:gd name="T45" fmla="*/ 46 h 405"/>
                  <a:gd name="T46" fmla="*/ 16 w 273"/>
                  <a:gd name="T47" fmla="*/ 44 h 405"/>
                  <a:gd name="T48" fmla="*/ 14 w 273"/>
                  <a:gd name="T49" fmla="*/ 41 h 405"/>
                  <a:gd name="T50" fmla="*/ 13 w 273"/>
                  <a:gd name="T51" fmla="*/ 38 h 405"/>
                  <a:gd name="T52" fmla="*/ 12 w 273"/>
                  <a:gd name="T53" fmla="*/ 35 h 405"/>
                  <a:gd name="T54" fmla="*/ 10 w 273"/>
                  <a:gd name="T55" fmla="*/ 33 h 405"/>
                  <a:gd name="T56" fmla="*/ 8 w 273"/>
                  <a:gd name="T57" fmla="*/ 31 h 405"/>
                  <a:gd name="T58" fmla="*/ 5 w 273"/>
                  <a:gd name="T59" fmla="*/ 29 h 405"/>
                  <a:gd name="T60" fmla="*/ 4 w 273"/>
                  <a:gd name="T61" fmla="*/ 27 h 405"/>
                  <a:gd name="T62" fmla="*/ 3 w 273"/>
                  <a:gd name="T63" fmla="*/ 25 h 405"/>
                  <a:gd name="T64" fmla="*/ 2 w 273"/>
                  <a:gd name="T65" fmla="*/ 23 h 405"/>
                  <a:gd name="T66" fmla="*/ 1 w 273"/>
                  <a:gd name="T67" fmla="*/ 21 h 405"/>
                  <a:gd name="T68" fmla="*/ 1 w 273"/>
                  <a:gd name="T69" fmla="*/ 19 h 405"/>
                  <a:gd name="T70" fmla="*/ 0 w 273"/>
                  <a:gd name="T71" fmla="*/ 16 h 405"/>
                  <a:gd name="T72" fmla="*/ 0 w 273"/>
                  <a:gd name="T73" fmla="*/ 14 h 405"/>
                  <a:gd name="T74" fmla="*/ 0 w 273"/>
                  <a:gd name="T75" fmla="*/ 12 h 405"/>
                  <a:gd name="T76" fmla="*/ 0 w 273"/>
                  <a:gd name="T77" fmla="*/ 0 h 405"/>
                  <a:gd name="T78" fmla="*/ 1 w 273"/>
                  <a:gd name="T79" fmla="*/ 0 h 405"/>
                  <a:gd name="T80" fmla="*/ 3 w 273"/>
                  <a:gd name="T81" fmla="*/ 0 h 405"/>
                  <a:gd name="T82" fmla="*/ 5 w 273"/>
                  <a:gd name="T83" fmla="*/ 0 h 405"/>
                  <a:gd name="T84" fmla="*/ 7 w 273"/>
                  <a:gd name="T85" fmla="*/ 1 h 405"/>
                  <a:gd name="T86" fmla="*/ 9 w 273"/>
                  <a:gd name="T87" fmla="*/ 1 h 405"/>
                  <a:gd name="T88" fmla="*/ 10 w 273"/>
                  <a:gd name="T89" fmla="*/ 1 h 405"/>
                  <a:gd name="T90" fmla="*/ 12 w 273"/>
                  <a:gd name="T91" fmla="*/ 1 h 405"/>
                  <a:gd name="T92" fmla="*/ 14 w 273"/>
                  <a:gd name="T93" fmla="*/ 2 h 405"/>
                  <a:gd name="T94" fmla="*/ 16 w 273"/>
                  <a:gd name="T95" fmla="*/ 2 h 405"/>
                  <a:gd name="T96" fmla="*/ 17 w 273"/>
                  <a:gd name="T97" fmla="*/ 2 h 405"/>
                  <a:gd name="T98" fmla="*/ 19 w 273"/>
                  <a:gd name="T99" fmla="*/ 3 h 405"/>
                  <a:gd name="T100" fmla="*/ 21 w 273"/>
                  <a:gd name="T101" fmla="*/ 3 h 405"/>
                  <a:gd name="T102" fmla="*/ 23 w 273"/>
                  <a:gd name="T103" fmla="*/ 4 h 405"/>
                  <a:gd name="T104" fmla="*/ 24 w 273"/>
                  <a:gd name="T105" fmla="*/ 4 h 405"/>
                  <a:gd name="T106" fmla="*/ 26 w 273"/>
                  <a:gd name="T107" fmla="*/ 5 h 405"/>
                  <a:gd name="T108" fmla="*/ 28 w 273"/>
                  <a:gd name="T109" fmla="*/ 6 h 40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73"/>
                  <a:gd name="T166" fmla="*/ 0 h 405"/>
                  <a:gd name="T167" fmla="*/ 273 w 273"/>
                  <a:gd name="T168" fmla="*/ 405 h 40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73" h="405">
                    <a:moveTo>
                      <a:pt x="224" y="48"/>
                    </a:moveTo>
                    <a:lnTo>
                      <a:pt x="273" y="57"/>
                    </a:lnTo>
                    <a:lnTo>
                      <a:pt x="271" y="75"/>
                    </a:lnTo>
                    <a:lnTo>
                      <a:pt x="267" y="93"/>
                    </a:lnTo>
                    <a:lnTo>
                      <a:pt x="261" y="110"/>
                    </a:lnTo>
                    <a:lnTo>
                      <a:pt x="254" y="126"/>
                    </a:lnTo>
                    <a:lnTo>
                      <a:pt x="248" y="143"/>
                    </a:lnTo>
                    <a:lnTo>
                      <a:pt x="242" y="161"/>
                    </a:lnTo>
                    <a:lnTo>
                      <a:pt x="238" y="178"/>
                    </a:lnTo>
                    <a:lnTo>
                      <a:pt x="235" y="196"/>
                    </a:lnTo>
                    <a:lnTo>
                      <a:pt x="235" y="248"/>
                    </a:lnTo>
                    <a:lnTo>
                      <a:pt x="235" y="302"/>
                    </a:lnTo>
                    <a:lnTo>
                      <a:pt x="230" y="355"/>
                    </a:lnTo>
                    <a:lnTo>
                      <a:pt x="215" y="404"/>
                    </a:lnTo>
                    <a:lnTo>
                      <a:pt x="207" y="405"/>
                    </a:lnTo>
                    <a:lnTo>
                      <a:pt x="200" y="404"/>
                    </a:lnTo>
                    <a:lnTo>
                      <a:pt x="193" y="401"/>
                    </a:lnTo>
                    <a:lnTo>
                      <a:pt x="187" y="399"/>
                    </a:lnTo>
                    <a:lnTo>
                      <a:pt x="181" y="396"/>
                    </a:lnTo>
                    <a:lnTo>
                      <a:pt x="176" y="393"/>
                    </a:lnTo>
                    <a:lnTo>
                      <a:pt x="170" y="391"/>
                    </a:lnTo>
                    <a:lnTo>
                      <a:pt x="163" y="391"/>
                    </a:lnTo>
                    <a:lnTo>
                      <a:pt x="144" y="375"/>
                    </a:lnTo>
                    <a:lnTo>
                      <a:pt x="131" y="354"/>
                    </a:lnTo>
                    <a:lnTo>
                      <a:pt x="119" y="332"/>
                    </a:lnTo>
                    <a:lnTo>
                      <a:pt x="110" y="309"/>
                    </a:lnTo>
                    <a:lnTo>
                      <a:pt x="98" y="287"/>
                    </a:lnTo>
                    <a:lnTo>
                      <a:pt x="86" y="267"/>
                    </a:lnTo>
                    <a:lnTo>
                      <a:pt x="67" y="251"/>
                    </a:lnTo>
                    <a:lnTo>
                      <a:pt x="43" y="238"/>
                    </a:lnTo>
                    <a:lnTo>
                      <a:pt x="33" y="223"/>
                    </a:lnTo>
                    <a:lnTo>
                      <a:pt x="25" y="206"/>
                    </a:lnTo>
                    <a:lnTo>
                      <a:pt x="18" y="189"/>
                    </a:lnTo>
                    <a:lnTo>
                      <a:pt x="13" y="171"/>
                    </a:lnTo>
                    <a:lnTo>
                      <a:pt x="8" y="154"/>
                    </a:lnTo>
                    <a:lnTo>
                      <a:pt x="6" y="135"/>
                    </a:lnTo>
                    <a:lnTo>
                      <a:pt x="4" y="117"/>
                    </a:lnTo>
                    <a:lnTo>
                      <a:pt x="2" y="98"/>
                    </a:lnTo>
                    <a:lnTo>
                      <a:pt x="0" y="0"/>
                    </a:lnTo>
                    <a:lnTo>
                      <a:pt x="15" y="3"/>
                    </a:lnTo>
                    <a:lnTo>
                      <a:pt x="29" y="5"/>
                    </a:lnTo>
                    <a:lnTo>
                      <a:pt x="44" y="7"/>
                    </a:lnTo>
                    <a:lnTo>
                      <a:pt x="58" y="8"/>
                    </a:lnTo>
                    <a:lnTo>
                      <a:pt x="73" y="11"/>
                    </a:lnTo>
                    <a:lnTo>
                      <a:pt x="87" y="13"/>
                    </a:lnTo>
                    <a:lnTo>
                      <a:pt x="102" y="15"/>
                    </a:lnTo>
                    <a:lnTo>
                      <a:pt x="116" y="18"/>
                    </a:lnTo>
                    <a:lnTo>
                      <a:pt x="129" y="20"/>
                    </a:lnTo>
                    <a:lnTo>
                      <a:pt x="143" y="23"/>
                    </a:lnTo>
                    <a:lnTo>
                      <a:pt x="157" y="26"/>
                    </a:lnTo>
                    <a:lnTo>
                      <a:pt x="171" y="29"/>
                    </a:lnTo>
                    <a:lnTo>
                      <a:pt x="185" y="34"/>
                    </a:lnTo>
                    <a:lnTo>
                      <a:pt x="197" y="37"/>
                    </a:lnTo>
                    <a:lnTo>
                      <a:pt x="211" y="42"/>
                    </a:lnTo>
                    <a:lnTo>
                      <a:pt x="22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AutoShape 24"/>
              <p:cNvSpPr>
                <a:spLocks/>
              </p:cNvSpPr>
              <p:nvPr/>
            </p:nvSpPr>
            <p:spPr bwMode="auto">
              <a:xfrm>
                <a:off x="4817" y="3128"/>
                <a:ext cx="70" cy="143"/>
              </a:xfrm>
              <a:custGeom>
                <a:avLst/>
                <a:gdLst>
                  <a:gd name="T0" fmla="*/ 7 w 138"/>
                  <a:gd name="T1" fmla="*/ 19 h 286"/>
                  <a:gd name="T2" fmla="*/ 9 w 138"/>
                  <a:gd name="T3" fmla="*/ 21 h 286"/>
                  <a:gd name="T4" fmla="*/ 10 w 138"/>
                  <a:gd name="T5" fmla="*/ 22 h 286"/>
                  <a:gd name="T6" fmla="*/ 12 w 138"/>
                  <a:gd name="T7" fmla="*/ 24 h 286"/>
                  <a:gd name="T8" fmla="*/ 14 w 138"/>
                  <a:gd name="T9" fmla="*/ 25 h 286"/>
                  <a:gd name="T10" fmla="*/ 15 w 138"/>
                  <a:gd name="T11" fmla="*/ 27 h 286"/>
                  <a:gd name="T12" fmla="*/ 16 w 138"/>
                  <a:gd name="T13" fmla="*/ 28 h 286"/>
                  <a:gd name="T14" fmla="*/ 17 w 138"/>
                  <a:gd name="T15" fmla="*/ 30 h 286"/>
                  <a:gd name="T16" fmla="*/ 18 w 138"/>
                  <a:gd name="T17" fmla="*/ 33 h 286"/>
                  <a:gd name="T18" fmla="*/ 13 w 138"/>
                  <a:gd name="T19" fmla="*/ 36 h 286"/>
                  <a:gd name="T20" fmla="*/ 12 w 138"/>
                  <a:gd name="T21" fmla="*/ 35 h 286"/>
                  <a:gd name="T22" fmla="*/ 10 w 138"/>
                  <a:gd name="T23" fmla="*/ 34 h 286"/>
                  <a:gd name="T24" fmla="*/ 9 w 138"/>
                  <a:gd name="T25" fmla="*/ 33 h 286"/>
                  <a:gd name="T26" fmla="*/ 7 w 138"/>
                  <a:gd name="T27" fmla="*/ 32 h 286"/>
                  <a:gd name="T28" fmla="*/ 6 w 138"/>
                  <a:gd name="T29" fmla="*/ 31 h 286"/>
                  <a:gd name="T30" fmla="*/ 4 w 138"/>
                  <a:gd name="T31" fmla="*/ 30 h 286"/>
                  <a:gd name="T32" fmla="*/ 2 w 138"/>
                  <a:gd name="T33" fmla="*/ 29 h 286"/>
                  <a:gd name="T34" fmla="*/ 1 w 138"/>
                  <a:gd name="T35" fmla="*/ 29 h 286"/>
                  <a:gd name="T36" fmla="*/ 0 w 138"/>
                  <a:gd name="T37" fmla="*/ 25 h 286"/>
                  <a:gd name="T38" fmla="*/ 1 w 138"/>
                  <a:gd name="T39" fmla="*/ 22 h 286"/>
                  <a:gd name="T40" fmla="*/ 1 w 138"/>
                  <a:gd name="T41" fmla="*/ 18 h 286"/>
                  <a:gd name="T42" fmla="*/ 1 w 138"/>
                  <a:gd name="T43" fmla="*/ 14 h 286"/>
                  <a:gd name="T44" fmla="*/ 2 w 138"/>
                  <a:gd name="T45" fmla="*/ 10 h 286"/>
                  <a:gd name="T46" fmla="*/ 3 w 138"/>
                  <a:gd name="T47" fmla="*/ 7 h 286"/>
                  <a:gd name="T48" fmla="*/ 4 w 138"/>
                  <a:gd name="T49" fmla="*/ 3 h 286"/>
                  <a:gd name="T50" fmla="*/ 5 w 138"/>
                  <a:gd name="T51" fmla="*/ 0 h 286"/>
                  <a:gd name="T52" fmla="*/ 6 w 138"/>
                  <a:gd name="T53" fmla="*/ 5 h 286"/>
                  <a:gd name="T54" fmla="*/ 6 w 138"/>
                  <a:gd name="T55" fmla="*/ 10 h 286"/>
                  <a:gd name="T56" fmla="*/ 7 w 138"/>
                  <a:gd name="T57" fmla="*/ 15 h 286"/>
                  <a:gd name="T58" fmla="*/ 7 w 138"/>
                  <a:gd name="T59" fmla="*/ 19 h 28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38"/>
                  <a:gd name="T91" fmla="*/ 0 h 286"/>
                  <a:gd name="T92" fmla="*/ 138 w 138"/>
                  <a:gd name="T93" fmla="*/ 286 h 28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38" h="286">
                    <a:moveTo>
                      <a:pt x="54" y="159"/>
                    </a:moveTo>
                    <a:lnTo>
                      <a:pt x="67" y="171"/>
                    </a:lnTo>
                    <a:lnTo>
                      <a:pt x="79" y="181"/>
                    </a:lnTo>
                    <a:lnTo>
                      <a:pt x="93" y="192"/>
                    </a:lnTo>
                    <a:lnTo>
                      <a:pt x="105" y="203"/>
                    </a:lnTo>
                    <a:lnTo>
                      <a:pt x="116" y="216"/>
                    </a:lnTo>
                    <a:lnTo>
                      <a:pt x="127" y="229"/>
                    </a:lnTo>
                    <a:lnTo>
                      <a:pt x="134" y="242"/>
                    </a:lnTo>
                    <a:lnTo>
                      <a:pt x="138" y="258"/>
                    </a:lnTo>
                    <a:lnTo>
                      <a:pt x="102" y="286"/>
                    </a:lnTo>
                    <a:lnTo>
                      <a:pt x="91" y="278"/>
                    </a:lnTo>
                    <a:lnTo>
                      <a:pt x="78" y="270"/>
                    </a:lnTo>
                    <a:lnTo>
                      <a:pt x="67" y="263"/>
                    </a:lnTo>
                    <a:lnTo>
                      <a:pt x="54" y="256"/>
                    </a:lnTo>
                    <a:lnTo>
                      <a:pt x="41" y="249"/>
                    </a:lnTo>
                    <a:lnTo>
                      <a:pt x="28" y="245"/>
                    </a:lnTo>
                    <a:lnTo>
                      <a:pt x="15" y="239"/>
                    </a:lnTo>
                    <a:lnTo>
                      <a:pt x="1" y="235"/>
                    </a:lnTo>
                    <a:lnTo>
                      <a:pt x="0" y="205"/>
                    </a:lnTo>
                    <a:lnTo>
                      <a:pt x="1" y="176"/>
                    </a:lnTo>
                    <a:lnTo>
                      <a:pt x="2" y="146"/>
                    </a:lnTo>
                    <a:lnTo>
                      <a:pt x="6" y="114"/>
                    </a:lnTo>
                    <a:lnTo>
                      <a:pt x="10" y="84"/>
                    </a:lnTo>
                    <a:lnTo>
                      <a:pt x="17" y="56"/>
                    </a:lnTo>
                    <a:lnTo>
                      <a:pt x="25" y="27"/>
                    </a:lnTo>
                    <a:lnTo>
                      <a:pt x="36" y="0"/>
                    </a:lnTo>
                    <a:lnTo>
                      <a:pt x="44" y="40"/>
                    </a:lnTo>
                    <a:lnTo>
                      <a:pt x="47" y="80"/>
                    </a:lnTo>
                    <a:lnTo>
                      <a:pt x="49" y="120"/>
                    </a:lnTo>
                    <a:lnTo>
                      <a:pt x="54" y="1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AutoShape 23"/>
              <p:cNvSpPr>
                <a:spLocks/>
              </p:cNvSpPr>
              <p:nvPr/>
            </p:nvSpPr>
            <p:spPr bwMode="auto">
              <a:xfrm>
                <a:off x="4862" y="3268"/>
                <a:ext cx="34" cy="42"/>
              </a:xfrm>
              <a:custGeom>
                <a:avLst/>
                <a:gdLst>
                  <a:gd name="T0" fmla="*/ 8 w 69"/>
                  <a:gd name="T1" fmla="*/ 0 h 83"/>
                  <a:gd name="T2" fmla="*/ 7 w 69"/>
                  <a:gd name="T3" fmla="*/ 2 h 83"/>
                  <a:gd name="T4" fmla="*/ 7 w 69"/>
                  <a:gd name="T5" fmla="*/ 4 h 83"/>
                  <a:gd name="T6" fmla="*/ 6 w 69"/>
                  <a:gd name="T7" fmla="*/ 6 h 83"/>
                  <a:gd name="T8" fmla="*/ 6 w 69"/>
                  <a:gd name="T9" fmla="*/ 8 h 83"/>
                  <a:gd name="T10" fmla="*/ 5 w 69"/>
                  <a:gd name="T11" fmla="*/ 9 h 83"/>
                  <a:gd name="T12" fmla="*/ 4 w 69"/>
                  <a:gd name="T13" fmla="*/ 10 h 83"/>
                  <a:gd name="T14" fmla="*/ 2 w 69"/>
                  <a:gd name="T15" fmla="*/ 11 h 83"/>
                  <a:gd name="T16" fmla="*/ 0 w 69"/>
                  <a:gd name="T17" fmla="*/ 10 h 83"/>
                  <a:gd name="T18" fmla="*/ 1 w 69"/>
                  <a:gd name="T19" fmla="*/ 9 h 83"/>
                  <a:gd name="T20" fmla="*/ 2 w 69"/>
                  <a:gd name="T21" fmla="*/ 7 h 83"/>
                  <a:gd name="T22" fmla="*/ 3 w 69"/>
                  <a:gd name="T23" fmla="*/ 6 h 83"/>
                  <a:gd name="T24" fmla="*/ 3 w 69"/>
                  <a:gd name="T25" fmla="*/ 5 h 83"/>
                  <a:gd name="T26" fmla="*/ 4 w 69"/>
                  <a:gd name="T27" fmla="*/ 3 h 83"/>
                  <a:gd name="T28" fmla="*/ 5 w 69"/>
                  <a:gd name="T29" fmla="*/ 2 h 83"/>
                  <a:gd name="T30" fmla="*/ 6 w 69"/>
                  <a:gd name="T31" fmla="*/ 1 h 83"/>
                  <a:gd name="T32" fmla="*/ 8 w 69"/>
                  <a:gd name="T33" fmla="*/ 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83"/>
                  <a:gd name="T53" fmla="*/ 69 w 69"/>
                  <a:gd name="T54" fmla="*/ 83 h 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83">
                    <a:moveTo>
                      <a:pt x="69" y="0"/>
                    </a:moveTo>
                    <a:lnTo>
                      <a:pt x="61" y="11"/>
                    </a:lnTo>
                    <a:lnTo>
                      <a:pt x="56" y="26"/>
                    </a:lnTo>
                    <a:lnTo>
                      <a:pt x="53" y="42"/>
                    </a:lnTo>
                    <a:lnTo>
                      <a:pt x="49" y="58"/>
                    </a:lnTo>
                    <a:lnTo>
                      <a:pt x="43" y="72"/>
                    </a:lnTo>
                    <a:lnTo>
                      <a:pt x="35" y="80"/>
                    </a:lnTo>
                    <a:lnTo>
                      <a:pt x="20" y="83"/>
                    </a:lnTo>
                    <a:lnTo>
                      <a:pt x="0" y="77"/>
                    </a:lnTo>
                    <a:lnTo>
                      <a:pt x="10" y="66"/>
                    </a:lnTo>
                    <a:lnTo>
                      <a:pt x="18" y="55"/>
                    </a:lnTo>
                    <a:lnTo>
                      <a:pt x="24" y="43"/>
                    </a:lnTo>
                    <a:lnTo>
                      <a:pt x="30" y="33"/>
                    </a:lnTo>
                    <a:lnTo>
                      <a:pt x="35" y="23"/>
                    </a:lnTo>
                    <a:lnTo>
                      <a:pt x="43" y="12"/>
                    </a:lnTo>
                    <a:lnTo>
                      <a:pt x="54" y="5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AutoShape 22"/>
              <p:cNvSpPr>
                <a:spLocks/>
              </p:cNvSpPr>
              <p:nvPr/>
            </p:nvSpPr>
            <p:spPr bwMode="auto">
              <a:xfrm>
                <a:off x="4741" y="3298"/>
                <a:ext cx="52" cy="32"/>
              </a:xfrm>
              <a:custGeom>
                <a:avLst/>
                <a:gdLst>
                  <a:gd name="T0" fmla="*/ 13 w 103"/>
                  <a:gd name="T1" fmla="*/ 2 h 64"/>
                  <a:gd name="T2" fmla="*/ 13 w 103"/>
                  <a:gd name="T3" fmla="*/ 6 h 64"/>
                  <a:gd name="T4" fmla="*/ 0 w 103"/>
                  <a:gd name="T5" fmla="*/ 8 h 64"/>
                  <a:gd name="T6" fmla="*/ 2 w 103"/>
                  <a:gd name="T7" fmla="*/ 7 h 64"/>
                  <a:gd name="T8" fmla="*/ 3 w 103"/>
                  <a:gd name="T9" fmla="*/ 6 h 64"/>
                  <a:gd name="T10" fmla="*/ 4 w 103"/>
                  <a:gd name="T11" fmla="*/ 5 h 64"/>
                  <a:gd name="T12" fmla="*/ 5 w 103"/>
                  <a:gd name="T13" fmla="*/ 4 h 64"/>
                  <a:gd name="T14" fmla="*/ 6 w 103"/>
                  <a:gd name="T15" fmla="*/ 3 h 64"/>
                  <a:gd name="T16" fmla="*/ 8 w 103"/>
                  <a:gd name="T17" fmla="*/ 2 h 64"/>
                  <a:gd name="T18" fmla="*/ 9 w 103"/>
                  <a:gd name="T19" fmla="*/ 1 h 64"/>
                  <a:gd name="T20" fmla="*/ 9 w 103"/>
                  <a:gd name="T21" fmla="*/ 0 h 64"/>
                  <a:gd name="T22" fmla="*/ 10 w 103"/>
                  <a:gd name="T23" fmla="*/ 1 h 64"/>
                  <a:gd name="T24" fmla="*/ 11 w 103"/>
                  <a:gd name="T25" fmla="*/ 1 h 64"/>
                  <a:gd name="T26" fmla="*/ 11 w 103"/>
                  <a:gd name="T27" fmla="*/ 1 h 64"/>
                  <a:gd name="T28" fmla="*/ 12 w 103"/>
                  <a:gd name="T29" fmla="*/ 1 h 64"/>
                  <a:gd name="T30" fmla="*/ 13 w 103"/>
                  <a:gd name="T31" fmla="*/ 1 h 64"/>
                  <a:gd name="T32" fmla="*/ 13 w 103"/>
                  <a:gd name="T33" fmla="*/ 1 h 64"/>
                  <a:gd name="T34" fmla="*/ 13 w 103"/>
                  <a:gd name="T35" fmla="*/ 1 h 64"/>
                  <a:gd name="T36" fmla="*/ 13 w 103"/>
                  <a:gd name="T37" fmla="*/ 2 h 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3"/>
                  <a:gd name="T58" fmla="*/ 0 h 64"/>
                  <a:gd name="T59" fmla="*/ 103 w 103"/>
                  <a:gd name="T60" fmla="*/ 64 h 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3" h="64">
                    <a:moveTo>
                      <a:pt x="103" y="22"/>
                    </a:moveTo>
                    <a:lnTo>
                      <a:pt x="100" y="52"/>
                    </a:lnTo>
                    <a:lnTo>
                      <a:pt x="0" y="64"/>
                    </a:lnTo>
                    <a:lnTo>
                      <a:pt x="9" y="58"/>
                    </a:lnTo>
                    <a:lnTo>
                      <a:pt x="19" y="51"/>
                    </a:lnTo>
                    <a:lnTo>
                      <a:pt x="28" y="44"/>
                    </a:lnTo>
                    <a:lnTo>
                      <a:pt x="39" y="36"/>
                    </a:lnTo>
                    <a:lnTo>
                      <a:pt x="48" y="28"/>
                    </a:lnTo>
                    <a:lnTo>
                      <a:pt x="57" y="19"/>
                    </a:lnTo>
                    <a:lnTo>
                      <a:pt x="65" y="10"/>
                    </a:lnTo>
                    <a:lnTo>
                      <a:pt x="72" y="0"/>
                    </a:lnTo>
                    <a:lnTo>
                      <a:pt x="77" y="4"/>
                    </a:lnTo>
                    <a:lnTo>
                      <a:pt x="81" y="6"/>
                    </a:lnTo>
                    <a:lnTo>
                      <a:pt x="87" y="6"/>
                    </a:lnTo>
                    <a:lnTo>
                      <a:pt x="93" y="7"/>
                    </a:lnTo>
                    <a:lnTo>
                      <a:pt x="98" y="9"/>
                    </a:lnTo>
                    <a:lnTo>
                      <a:pt x="101" y="11"/>
                    </a:lnTo>
                    <a:lnTo>
                      <a:pt x="103" y="15"/>
                    </a:lnTo>
                    <a:lnTo>
                      <a:pt x="103" y="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4320" y="2304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/>
            </a:p>
          </p:txBody>
        </p:sp>
      </p:grpSp>
      <p:grpSp>
        <p:nvGrpSpPr>
          <p:cNvPr id="8196" name="Group 16"/>
          <p:cNvGrpSpPr>
            <a:grpSpLocks/>
          </p:cNvGrpSpPr>
          <p:nvPr/>
        </p:nvGrpSpPr>
        <p:grpSpPr bwMode="auto">
          <a:xfrm>
            <a:off x="647700" y="2819400"/>
            <a:ext cx="2667000" cy="2209800"/>
            <a:chOff x="528" y="1584"/>
            <a:chExt cx="1680" cy="1392"/>
          </a:xfrm>
        </p:grpSpPr>
        <p:sp>
          <p:nvSpPr>
            <p:cNvPr id="8209" name="Text Box 18"/>
            <p:cNvSpPr txBox="1">
              <a:spLocks noChangeArrowheads="1"/>
            </p:cNvSpPr>
            <p:nvPr/>
          </p:nvSpPr>
          <p:spPr bwMode="auto">
            <a:xfrm>
              <a:off x="672" y="1920"/>
              <a:ext cx="153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Facts, numbers, data, information</a:t>
              </a:r>
              <a:endParaRPr lang="en-US"/>
            </a:p>
          </p:txBody>
        </p:sp>
        <p:sp>
          <p:nvSpPr>
            <p:cNvPr id="8210" name="Oval 17"/>
            <p:cNvSpPr>
              <a:spLocks noChangeArrowheads="1"/>
            </p:cNvSpPr>
            <p:nvPr/>
          </p:nvSpPr>
          <p:spPr bwMode="auto">
            <a:xfrm>
              <a:off x="528" y="1584"/>
              <a:ext cx="1680" cy="13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7" name="Text Box 15"/>
          <p:cNvSpPr txBox="1">
            <a:spLocks noChangeArrowheads="1"/>
          </p:cNvSpPr>
          <p:nvPr/>
        </p:nvSpPr>
        <p:spPr bwMode="auto">
          <a:xfrm>
            <a:off x="6515100" y="5867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Receiver</a:t>
            </a:r>
            <a:endParaRPr lang="en-US"/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1943100" y="1219200"/>
            <a:ext cx="4724400" cy="2514600"/>
            <a:chOff x="1344" y="576"/>
            <a:chExt cx="2976" cy="1584"/>
          </a:xfrm>
        </p:grpSpPr>
        <p:sp>
          <p:nvSpPr>
            <p:cNvPr id="8207" name="Line 14"/>
            <p:cNvSpPr>
              <a:spLocks noChangeShapeType="1"/>
            </p:cNvSpPr>
            <p:nvPr/>
          </p:nvSpPr>
          <p:spPr bwMode="auto">
            <a:xfrm flipV="1">
              <a:off x="1344" y="624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3"/>
            <p:cNvSpPr>
              <a:spLocks noChangeShapeType="1"/>
            </p:cNvSpPr>
            <p:nvPr/>
          </p:nvSpPr>
          <p:spPr bwMode="auto">
            <a:xfrm>
              <a:off x="3312" y="576"/>
              <a:ext cx="1008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6819900" y="3886200"/>
            <a:ext cx="533400" cy="533400"/>
            <a:chOff x="4416" y="2256"/>
            <a:chExt cx="336" cy="336"/>
          </a:xfrm>
        </p:grpSpPr>
        <p:sp>
          <p:nvSpPr>
            <p:cNvPr id="8205" name="Rectangle 11"/>
            <p:cNvSpPr>
              <a:spLocks noChangeArrowheads="1"/>
            </p:cNvSpPr>
            <p:nvPr/>
          </p:nvSpPr>
          <p:spPr bwMode="auto">
            <a:xfrm>
              <a:off x="4416" y="2256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06" name="Picture 8" descr="bd04924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64" y="2256"/>
              <a:ext cx="2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4076700" y="1371600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AutoShape 7"/>
          <p:cNvSpPr>
            <a:spLocks noChangeArrowheads="1"/>
          </p:cNvSpPr>
          <p:nvPr/>
        </p:nvSpPr>
        <p:spPr bwMode="auto">
          <a:xfrm>
            <a:off x="4229100" y="1143000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6"/>
          <p:cNvSpPr>
            <a:spLocks noChangeArrowheads="1"/>
          </p:cNvSpPr>
          <p:nvPr/>
        </p:nvSpPr>
        <p:spPr bwMode="auto">
          <a:xfrm>
            <a:off x="3390900" y="1447800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5"/>
          <p:cNvSpPr>
            <a:spLocks noChangeArrowheads="1"/>
          </p:cNvSpPr>
          <p:nvPr/>
        </p:nvSpPr>
        <p:spPr bwMode="auto">
          <a:xfrm>
            <a:off x="3771900" y="1371600"/>
            <a:ext cx="1447800" cy="41148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4"/>
          <p:cNvSpPr txBox="1">
            <a:spLocks noChangeArrowheads="1"/>
          </p:cNvSpPr>
          <p:nvPr/>
        </p:nvSpPr>
        <p:spPr bwMode="auto">
          <a:xfrm>
            <a:off x="3162300" y="5486400"/>
            <a:ext cx="274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Mountain of Misunderstanding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5"/>
          <p:cNvSpPr txBox="1">
            <a:spLocks noChangeArrowheads="1"/>
          </p:cNvSpPr>
          <p:nvPr/>
        </p:nvSpPr>
        <p:spPr bwMode="auto">
          <a:xfrm>
            <a:off x="2819400" y="5532438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Mountain of Misunderstanding</a:t>
            </a:r>
            <a:endParaRPr lang="en-US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962400" y="503238"/>
            <a:ext cx="2819400" cy="1084262"/>
            <a:chOff x="2544" y="144"/>
            <a:chExt cx="1776" cy="683"/>
          </a:xfrm>
        </p:grpSpPr>
        <p:pic>
          <p:nvPicPr>
            <p:cNvPr id="9258" name="Picture 2054" descr="bs0206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4" y="144"/>
              <a:ext cx="686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3216" y="288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Sender</a:t>
              </a:r>
              <a:endParaRPr lang="en-US"/>
            </a:p>
          </p:txBody>
        </p:sp>
      </p:grpSp>
      <p:grpSp>
        <p:nvGrpSpPr>
          <p:cNvPr id="9220" name="Group 17"/>
          <p:cNvGrpSpPr>
            <a:grpSpLocks/>
          </p:cNvGrpSpPr>
          <p:nvPr/>
        </p:nvGrpSpPr>
        <p:grpSpPr bwMode="auto">
          <a:xfrm>
            <a:off x="5638800" y="3932238"/>
            <a:ext cx="1981200" cy="1920875"/>
            <a:chOff x="3600" y="2304"/>
            <a:chExt cx="1248" cy="1210"/>
          </a:xfrm>
        </p:grpSpPr>
        <p:sp>
          <p:nvSpPr>
            <p:cNvPr id="9234" name="AutoShape 41"/>
            <p:cNvSpPr>
              <a:spLocks/>
            </p:cNvSpPr>
            <p:nvPr/>
          </p:nvSpPr>
          <p:spPr bwMode="auto">
            <a:xfrm>
              <a:off x="4462" y="2368"/>
              <a:ext cx="133" cy="123"/>
            </a:xfrm>
            <a:custGeom>
              <a:avLst/>
              <a:gdLst>
                <a:gd name="T0" fmla="*/ 34 w 265"/>
                <a:gd name="T1" fmla="*/ 24 h 246"/>
                <a:gd name="T2" fmla="*/ 15 w 265"/>
                <a:gd name="T3" fmla="*/ 31 h 246"/>
                <a:gd name="T4" fmla="*/ 0 w 265"/>
                <a:gd name="T5" fmla="*/ 30 h 246"/>
                <a:gd name="T6" fmla="*/ 1 w 265"/>
                <a:gd name="T7" fmla="*/ 22 h 246"/>
                <a:gd name="T8" fmla="*/ 3 w 265"/>
                <a:gd name="T9" fmla="*/ 20 h 246"/>
                <a:gd name="T10" fmla="*/ 5 w 265"/>
                <a:gd name="T11" fmla="*/ 19 h 246"/>
                <a:gd name="T12" fmla="*/ 7 w 265"/>
                <a:gd name="T13" fmla="*/ 18 h 246"/>
                <a:gd name="T14" fmla="*/ 9 w 265"/>
                <a:gd name="T15" fmla="*/ 15 h 246"/>
                <a:gd name="T16" fmla="*/ 11 w 265"/>
                <a:gd name="T17" fmla="*/ 15 h 246"/>
                <a:gd name="T18" fmla="*/ 13 w 265"/>
                <a:gd name="T19" fmla="*/ 14 h 246"/>
                <a:gd name="T20" fmla="*/ 15 w 265"/>
                <a:gd name="T21" fmla="*/ 12 h 246"/>
                <a:gd name="T22" fmla="*/ 17 w 265"/>
                <a:gd name="T23" fmla="*/ 11 h 246"/>
                <a:gd name="T24" fmla="*/ 19 w 265"/>
                <a:gd name="T25" fmla="*/ 10 h 246"/>
                <a:gd name="T26" fmla="*/ 21 w 265"/>
                <a:gd name="T27" fmla="*/ 8 h 246"/>
                <a:gd name="T28" fmla="*/ 23 w 265"/>
                <a:gd name="T29" fmla="*/ 7 h 246"/>
                <a:gd name="T30" fmla="*/ 25 w 265"/>
                <a:gd name="T31" fmla="*/ 6 h 246"/>
                <a:gd name="T32" fmla="*/ 27 w 265"/>
                <a:gd name="T33" fmla="*/ 4 h 246"/>
                <a:gd name="T34" fmla="*/ 29 w 265"/>
                <a:gd name="T35" fmla="*/ 3 h 246"/>
                <a:gd name="T36" fmla="*/ 31 w 265"/>
                <a:gd name="T37" fmla="*/ 2 h 246"/>
                <a:gd name="T38" fmla="*/ 33 w 265"/>
                <a:gd name="T39" fmla="*/ 0 h 246"/>
                <a:gd name="T40" fmla="*/ 33 w 265"/>
                <a:gd name="T41" fmla="*/ 6 h 246"/>
                <a:gd name="T42" fmla="*/ 33 w 265"/>
                <a:gd name="T43" fmla="*/ 12 h 246"/>
                <a:gd name="T44" fmla="*/ 33 w 265"/>
                <a:gd name="T45" fmla="*/ 18 h 246"/>
                <a:gd name="T46" fmla="*/ 34 w 265"/>
                <a:gd name="T47" fmla="*/ 24 h 2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246"/>
                <a:gd name="T74" fmla="*/ 265 w 265"/>
                <a:gd name="T75" fmla="*/ 246 h 2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246">
                  <a:moveTo>
                    <a:pt x="265" y="185"/>
                  </a:moveTo>
                  <a:lnTo>
                    <a:pt x="114" y="246"/>
                  </a:lnTo>
                  <a:lnTo>
                    <a:pt x="0" y="237"/>
                  </a:lnTo>
                  <a:lnTo>
                    <a:pt x="2" y="171"/>
                  </a:lnTo>
                  <a:lnTo>
                    <a:pt x="18" y="159"/>
                  </a:lnTo>
                  <a:lnTo>
                    <a:pt x="33" y="149"/>
                  </a:lnTo>
                  <a:lnTo>
                    <a:pt x="50" y="137"/>
                  </a:lnTo>
                  <a:lnTo>
                    <a:pt x="66" y="127"/>
                  </a:lnTo>
                  <a:lnTo>
                    <a:pt x="82" y="116"/>
                  </a:lnTo>
                  <a:lnTo>
                    <a:pt x="98" y="105"/>
                  </a:lnTo>
                  <a:lnTo>
                    <a:pt x="113" y="95"/>
                  </a:lnTo>
                  <a:lnTo>
                    <a:pt x="129" y="83"/>
                  </a:lnTo>
                  <a:lnTo>
                    <a:pt x="145" y="73"/>
                  </a:lnTo>
                  <a:lnTo>
                    <a:pt x="161" y="63"/>
                  </a:lnTo>
                  <a:lnTo>
                    <a:pt x="177" y="52"/>
                  </a:lnTo>
                  <a:lnTo>
                    <a:pt x="194" y="42"/>
                  </a:lnTo>
                  <a:lnTo>
                    <a:pt x="210" y="31"/>
                  </a:lnTo>
                  <a:lnTo>
                    <a:pt x="226" y="21"/>
                  </a:lnTo>
                  <a:lnTo>
                    <a:pt x="242" y="11"/>
                  </a:lnTo>
                  <a:lnTo>
                    <a:pt x="258" y="0"/>
                  </a:lnTo>
                  <a:lnTo>
                    <a:pt x="262" y="45"/>
                  </a:lnTo>
                  <a:lnTo>
                    <a:pt x="263" y="91"/>
                  </a:lnTo>
                  <a:lnTo>
                    <a:pt x="263" y="139"/>
                  </a:lnTo>
                  <a:lnTo>
                    <a:pt x="265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35" name="Group 19"/>
            <p:cNvGrpSpPr>
              <a:grpSpLocks/>
            </p:cNvGrpSpPr>
            <p:nvPr/>
          </p:nvGrpSpPr>
          <p:grpSpPr bwMode="auto">
            <a:xfrm>
              <a:off x="3600" y="2448"/>
              <a:ext cx="1200" cy="1066"/>
              <a:chOff x="3858" y="2420"/>
              <a:chExt cx="1104" cy="922"/>
            </a:xfrm>
          </p:grpSpPr>
          <p:sp>
            <p:nvSpPr>
              <p:cNvPr id="9237" name="AutoShape 40"/>
              <p:cNvSpPr>
                <a:spLocks/>
              </p:cNvSpPr>
              <p:nvPr/>
            </p:nvSpPr>
            <p:spPr bwMode="auto">
              <a:xfrm>
                <a:off x="4402" y="2943"/>
                <a:ext cx="5" cy="4"/>
              </a:xfrm>
              <a:custGeom>
                <a:avLst/>
                <a:gdLst>
                  <a:gd name="T0" fmla="*/ 0 w 9"/>
                  <a:gd name="T1" fmla="*/ 1 h 8"/>
                  <a:gd name="T2" fmla="*/ 1 w 9"/>
                  <a:gd name="T3" fmla="*/ 1 h 8"/>
                  <a:gd name="T4" fmla="*/ 1 w 9"/>
                  <a:gd name="T5" fmla="*/ 1 h 8"/>
                  <a:gd name="T6" fmla="*/ 1 w 9"/>
                  <a:gd name="T7" fmla="*/ 1 h 8"/>
                  <a:gd name="T8" fmla="*/ 1 w 9"/>
                  <a:gd name="T9" fmla="*/ 0 h 8"/>
                  <a:gd name="T10" fmla="*/ 2 w 9"/>
                  <a:gd name="T11" fmla="*/ 0 h 8"/>
                  <a:gd name="T12" fmla="*/ 2 w 9"/>
                  <a:gd name="T13" fmla="*/ 0 h 8"/>
                  <a:gd name="T14" fmla="*/ 2 w 9"/>
                  <a:gd name="T15" fmla="*/ 0 h 8"/>
                  <a:gd name="T16" fmla="*/ 2 w 9"/>
                  <a:gd name="T17" fmla="*/ 0 h 8"/>
                  <a:gd name="T18" fmla="*/ 1 w 9"/>
                  <a:gd name="T19" fmla="*/ 1 h 8"/>
                  <a:gd name="T20" fmla="*/ 1 w 9"/>
                  <a:gd name="T21" fmla="*/ 1 h 8"/>
                  <a:gd name="T22" fmla="*/ 1 w 9"/>
                  <a:gd name="T23" fmla="*/ 1 h 8"/>
                  <a:gd name="T24" fmla="*/ 0 w 9"/>
                  <a:gd name="T25" fmla="*/ 1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"/>
                  <a:gd name="T40" fmla="*/ 0 h 8"/>
                  <a:gd name="T41" fmla="*/ 9 w 9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" h="8">
                    <a:moveTo>
                      <a:pt x="0" y="8"/>
                    </a:moveTo>
                    <a:lnTo>
                      <a:pt x="2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2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AutoShape 39"/>
              <p:cNvSpPr>
                <a:spLocks/>
              </p:cNvSpPr>
              <p:nvPr/>
            </p:nvSpPr>
            <p:spPr bwMode="auto">
              <a:xfrm>
                <a:off x="4309" y="2420"/>
                <a:ext cx="118" cy="14"/>
              </a:xfrm>
              <a:custGeom>
                <a:avLst/>
                <a:gdLst>
                  <a:gd name="T0" fmla="*/ 30 w 236"/>
                  <a:gd name="T1" fmla="*/ 1 h 29"/>
                  <a:gd name="T2" fmla="*/ 28 w 236"/>
                  <a:gd name="T3" fmla="*/ 2 h 29"/>
                  <a:gd name="T4" fmla="*/ 26 w 236"/>
                  <a:gd name="T5" fmla="*/ 2 h 29"/>
                  <a:gd name="T6" fmla="*/ 25 w 236"/>
                  <a:gd name="T7" fmla="*/ 2 h 29"/>
                  <a:gd name="T8" fmla="*/ 23 w 236"/>
                  <a:gd name="T9" fmla="*/ 2 h 29"/>
                  <a:gd name="T10" fmla="*/ 21 w 236"/>
                  <a:gd name="T11" fmla="*/ 3 h 29"/>
                  <a:gd name="T12" fmla="*/ 19 w 236"/>
                  <a:gd name="T13" fmla="*/ 3 h 29"/>
                  <a:gd name="T14" fmla="*/ 17 w 236"/>
                  <a:gd name="T15" fmla="*/ 3 h 29"/>
                  <a:gd name="T16" fmla="*/ 15 w 236"/>
                  <a:gd name="T17" fmla="*/ 3 h 29"/>
                  <a:gd name="T18" fmla="*/ 13 w 236"/>
                  <a:gd name="T19" fmla="*/ 3 h 29"/>
                  <a:gd name="T20" fmla="*/ 12 w 236"/>
                  <a:gd name="T21" fmla="*/ 3 h 29"/>
                  <a:gd name="T22" fmla="*/ 10 w 236"/>
                  <a:gd name="T23" fmla="*/ 3 h 29"/>
                  <a:gd name="T24" fmla="*/ 7 w 236"/>
                  <a:gd name="T25" fmla="*/ 3 h 29"/>
                  <a:gd name="T26" fmla="*/ 6 w 236"/>
                  <a:gd name="T27" fmla="*/ 3 h 29"/>
                  <a:gd name="T28" fmla="*/ 4 w 236"/>
                  <a:gd name="T29" fmla="*/ 3 h 29"/>
                  <a:gd name="T30" fmla="*/ 2 w 236"/>
                  <a:gd name="T31" fmla="*/ 3 h 29"/>
                  <a:gd name="T32" fmla="*/ 0 w 236"/>
                  <a:gd name="T33" fmla="*/ 2 h 29"/>
                  <a:gd name="T34" fmla="*/ 2 w 236"/>
                  <a:gd name="T35" fmla="*/ 2 h 29"/>
                  <a:gd name="T36" fmla="*/ 4 w 236"/>
                  <a:gd name="T37" fmla="*/ 1 h 29"/>
                  <a:gd name="T38" fmla="*/ 5 w 236"/>
                  <a:gd name="T39" fmla="*/ 0 h 29"/>
                  <a:gd name="T40" fmla="*/ 7 w 236"/>
                  <a:gd name="T41" fmla="*/ 0 h 29"/>
                  <a:gd name="T42" fmla="*/ 9 w 236"/>
                  <a:gd name="T43" fmla="*/ 0 h 29"/>
                  <a:gd name="T44" fmla="*/ 11 w 236"/>
                  <a:gd name="T45" fmla="*/ 0 h 29"/>
                  <a:gd name="T46" fmla="*/ 13 w 236"/>
                  <a:gd name="T47" fmla="*/ 0 h 29"/>
                  <a:gd name="T48" fmla="*/ 15 w 236"/>
                  <a:gd name="T49" fmla="*/ 0 h 29"/>
                  <a:gd name="T50" fmla="*/ 17 w 236"/>
                  <a:gd name="T51" fmla="*/ 0 h 29"/>
                  <a:gd name="T52" fmla="*/ 19 w 236"/>
                  <a:gd name="T53" fmla="*/ 0 h 29"/>
                  <a:gd name="T54" fmla="*/ 20 w 236"/>
                  <a:gd name="T55" fmla="*/ 0 h 29"/>
                  <a:gd name="T56" fmla="*/ 22 w 236"/>
                  <a:gd name="T57" fmla="*/ 0 h 29"/>
                  <a:gd name="T58" fmla="*/ 24 w 236"/>
                  <a:gd name="T59" fmla="*/ 0 h 29"/>
                  <a:gd name="T60" fmla="*/ 26 w 236"/>
                  <a:gd name="T61" fmla="*/ 1 h 29"/>
                  <a:gd name="T62" fmla="*/ 28 w 236"/>
                  <a:gd name="T63" fmla="*/ 1 h 29"/>
                  <a:gd name="T64" fmla="*/ 30 w 236"/>
                  <a:gd name="T65" fmla="*/ 1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6"/>
                  <a:gd name="T100" fmla="*/ 0 h 29"/>
                  <a:gd name="T101" fmla="*/ 236 w 236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6" h="29">
                    <a:moveTo>
                      <a:pt x="236" y="13"/>
                    </a:moveTo>
                    <a:lnTo>
                      <a:pt x="222" y="16"/>
                    </a:lnTo>
                    <a:lnTo>
                      <a:pt x="207" y="18"/>
                    </a:lnTo>
                    <a:lnTo>
                      <a:pt x="193" y="21"/>
                    </a:lnTo>
                    <a:lnTo>
                      <a:pt x="178" y="23"/>
                    </a:lnTo>
                    <a:lnTo>
                      <a:pt x="164" y="24"/>
                    </a:lnTo>
                    <a:lnTo>
                      <a:pt x="149" y="27"/>
                    </a:lnTo>
                    <a:lnTo>
                      <a:pt x="134" y="28"/>
                    </a:lnTo>
                    <a:lnTo>
                      <a:pt x="119" y="28"/>
                    </a:lnTo>
                    <a:lnTo>
                      <a:pt x="104" y="29"/>
                    </a:lnTo>
                    <a:lnTo>
                      <a:pt x="89" y="29"/>
                    </a:lnTo>
                    <a:lnTo>
                      <a:pt x="74" y="29"/>
                    </a:lnTo>
                    <a:lnTo>
                      <a:pt x="59" y="29"/>
                    </a:lnTo>
                    <a:lnTo>
                      <a:pt x="44" y="28"/>
                    </a:lnTo>
                    <a:lnTo>
                      <a:pt x="29" y="27"/>
                    </a:lnTo>
                    <a:lnTo>
                      <a:pt x="15" y="25"/>
                    </a:lnTo>
                    <a:lnTo>
                      <a:pt x="0" y="23"/>
                    </a:lnTo>
                    <a:lnTo>
                      <a:pt x="12" y="17"/>
                    </a:lnTo>
                    <a:lnTo>
                      <a:pt x="26" y="12"/>
                    </a:lnTo>
                    <a:lnTo>
                      <a:pt x="40" y="7"/>
                    </a:lnTo>
                    <a:lnTo>
                      <a:pt x="55" y="5"/>
                    </a:lnTo>
                    <a:lnTo>
                      <a:pt x="69" y="2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5" y="0"/>
                    </a:lnTo>
                    <a:lnTo>
                      <a:pt x="130" y="0"/>
                    </a:lnTo>
                    <a:lnTo>
                      <a:pt x="145" y="1"/>
                    </a:lnTo>
                    <a:lnTo>
                      <a:pt x="160" y="2"/>
                    </a:lnTo>
                    <a:lnTo>
                      <a:pt x="176" y="5"/>
                    </a:lnTo>
                    <a:lnTo>
                      <a:pt x="191" y="6"/>
                    </a:lnTo>
                    <a:lnTo>
                      <a:pt x="206" y="8"/>
                    </a:lnTo>
                    <a:lnTo>
                      <a:pt x="221" y="10"/>
                    </a:lnTo>
                    <a:lnTo>
                      <a:pt x="236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9" name="AutoShape 38"/>
              <p:cNvSpPr>
                <a:spLocks/>
              </p:cNvSpPr>
              <p:nvPr/>
            </p:nvSpPr>
            <p:spPr bwMode="auto">
              <a:xfrm>
                <a:off x="4128" y="2457"/>
                <a:ext cx="152" cy="96"/>
              </a:xfrm>
              <a:custGeom>
                <a:avLst/>
                <a:gdLst>
                  <a:gd name="T0" fmla="*/ 36 w 303"/>
                  <a:gd name="T1" fmla="*/ 4 h 190"/>
                  <a:gd name="T2" fmla="*/ 37 w 303"/>
                  <a:gd name="T3" fmla="*/ 7 h 190"/>
                  <a:gd name="T4" fmla="*/ 37 w 303"/>
                  <a:gd name="T5" fmla="*/ 10 h 190"/>
                  <a:gd name="T6" fmla="*/ 37 w 303"/>
                  <a:gd name="T7" fmla="*/ 12 h 190"/>
                  <a:gd name="T8" fmla="*/ 38 w 303"/>
                  <a:gd name="T9" fmla="*/ 15 h 190"/>
                  <a:gd name="T10" fmla="*/ 12 w 303"/>
                  <a:gd name="T11" fmla="*/ 25 h 190"/>
                  <a:gd name="T12" fmla="*/ 1 w 303"/>
                  <a:gd name="T13" fmla="*/ 24 h 190"/>
                  <a:gd name="T14" fmla="*/ 1 w 303"/>
                  <a:gd name="T15" fmla="*/ 18 h 190"/>
                  <a:gd name="T16" fmla="*/ 1 w 303"/>
                  <a:gd name="T17" fmla="*/ 12 h 190"/>
                  <a:gd name="T18" fmla="*/ 1 w 303"/>
                  <a:gd name="T19" fmla="*/ 6 h 190"/>
                  <a:gd name="T20" fmla="*/ 0 w 303"/>
                  <a:gd name="T21" fmla="*/ 0 h 190"/>
                  <a:gd name="T22" fmla="*/ 3 w 303"/>
                  <a:gd name="T23" fmla="*/ 1 h 190"/>
                  <a:gd name="T24" fmla="*/ 5 w 303"/>
                  <a:gd name="T25" fmla="*/ 1 h 190"/>
                  <a:gd name="T26" fmla="*/ 7 w 303"/>
                  <a:gd name="T27" fmla="*/ 1 h 190"/>
                  <a:gd name="T28" fmla="*/ 9 w 303"/>
                  <a:gd name="T29" fmla="*/ 1 h 190"/>
                  <a:gd name="T30" fmla="*/ 12 w 303"/>
                  <a:gd name="T31" fmla="*/ 2 h 190"/>
                  <a:gd name="T32" fmla="*/ 14 w 303"/>
                  <a:gd name="T33" fmla="*/ 2 h 190"/>
                  <a:gd name="T34" fmla="*/ 16 w 303"/>
                  <a:gd name="T35" fmla="*/ 2 h 190"/>
                  <a:gd name="T36" fmla="*/ 18 w 303"/>
                  <a:gd name="T37" fmla="*/ 2 h 190"/>
                  <a:gd name="T38" fmla="*/ 21 w 303"/>
                  <a:gd name="T39" fmla="*/ 3 h 190"/>
                  <a:gd name="T40" fmla="*/ 23 w 303"/>
                  <a:gd name="T41" fmla="*/ 3 h 190"/>
                  <a:gd name="T42" fmla="*/ 25 w 303"/>
                  <a:gd name="T43" fmla="*/ 3 h 190"/>
                  <a:gd name="T44" fmla="*/ 27 w 303"/>
                  <a:gd name="T45" fmla="*/ 3 h 190"/>
                  <a:gd name="T46" fmla="*/ 29 w 303"/>
                  <a:gd name="T47" fmla="*/ 4 h 190"/>
                  <a:gd name="T48" fmla="*/ 32 w 303"/>
                  <a:gd name="T49" fmla="*/ 4 h 190"/>
                  <a:gd name="T50" fmla="*/ 34 w 303"/>
                  <a:gd name="T51" fmla="*/ 4 h 190"/>
                  <a:gd name="T52" fmla="*/ 36 w 303"/>
                  <a:gd name="T53" fmla="*/ 4 h 19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03"/>
                  <a:gd name="T82" fmla="*/ 0 h 190"/>
                  <a:gd name="T83" fmla="*/ 303 w 303"/>
                  <a:gd name="T84" fmla="*/ 190 h 19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03" h="190">
                    <a:moveTo>
                      <a:pt x="287" y="32"/>
                    </a:moveTo>
                    <a:lnTo>
                      <a:pt x="293" y="52"/>
                    </a:lnTo>
                    <a:lnTo>
                      <a:pt x="294" y="73"/>
                    </a:lnTo>
                    <a:lnTo>
                      <a:pt x="295" y="93"/>
                    </a:lnTo>
                    <a:lnTo>
                      <a:pt x="303" y="112"/>
                    </a:lnTo>
                    <a:lnTo>
                      <a:pt x="92" y="190"/>
                    </a:lnTo>
                    <a:lnTo>
                      <a:pt x="2" y="187"/>
                    </a:lnTo>
                    <a:lnTo>
                      <a:pt x="3" y="141"/>
                    </a:lnTo>
                    <a:lnTo>
                      <a:pt x="3" y="92"/>
                    </a:lnTo>
                    <a:lnTo>
                      <a:pt x="2" y="45"/>
                    </a:lnTo>
                    <a:lnTo>
                      <a:pt x="0" y="0"/>
                    </a:lnTo>
                    <a:lnTo>
                      <a:pt x="18" y="1"/>
                    </a:lnTo>
                    <a:lnTo>
                      <a:pt x="37" y="3"/>
                    </a:lnTo>
                    <a:lnTo>
                      <a:pt x="55" y="5"/>
                    </a:lnTo>
                    <a:lnTo>
                      <a:pt x="72" y="7"/>
                    </a:lnTo>
                    <a:lnTo>
                      <a:pt x="91" y="9"/>
                    </a:lnTo>
                    <a:lnTo>
                      <a:pt x="108" y="11"/>
                    </a:lnTo>
                    <a:lnTo>
                      <a:pt x="125" y="13"/>
                    </a:lnTo>
                    <a:lnTo>
                      <a:pt x="144" y="15"/>
                    </a:lnTo>
                    <a:lnTo>
                      <a:pt x="161" y="17"/>
                    </a:lnTo>
                    <a:lnTo>
                      <a:pt x="178" y="20"/>
                    </a:lnTo>
                    <a:lnTo>
                      <a:pt x="196" y="22"/>
                    </a:lnTo>
                    <a:lnTo>
                      <a:pt x="214" y="24"/>
                    </a:lnTo>
                    <a:lnTo>
                      <a:pt x="231" y="26"/>
                    </a:lnTo>
                    <a:lnTo>
                      <a:pt x="250" y="28"/>
                    </a:lnTo>
                    <a:lnTo>
                      <a:pt x="268" y="30"/>
                    </a:lnTo>
                    <a:lnTo>
                      <a:pt x="287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AutoShape 37"/>
              <p:cNvSpPr>
                <a:spLocks/>
              </p:cNvSpPr>
              <p:nvPr/>
            </p:nvSpPr>
            <p:spPr bwMode="auto">
              <a:xfrm>
                <a:off x="4415" y="2491"/>
                <a:ext cx="264" cy="119"/>
              </a:xfrm>
              <a:custGeom>
                <a:avLst/>
                <a:gdLst>
                  <a:gd name="T0" fmla="*/ 66 w 527"/>
                  <a:gd name="T1" fmla="*/ 6 h 237"/>
                  <a:gd name="T2" fmla="*/ 66 w 527"/>
                  <a:gd name="T3" fmla="*/ 12 h 237"/>
                  <a:gd name="T4" fmla="*/ 66 w 527"/>
                  <a:gd name="T5" fmla="*/ 18 h 237"/>
                  <a:gd name="T6" fmla="*/ 65 w 527"/>
                  <a:gd name="T7" fmla="*/ 24 h 237"/>
                  <a:gd name="T8" fmla="*/ 64 w 527"/>
                  <a:gd name="T9" fmla="*/ 30 h 237"/>
                  <a:gd name="T10" fmla="*/ 1 w 527"/>
                  <a:gd name="T11" fmla="*/ 18 h 237"/>
                  <a:gd name="T12" fmla="*/ 1 w 527"/>
                  <a:gd name="T13" fmla="*/ 16 h 237"/>
                  <a:gd name="T14" fmla="*/ 0 w 527"/>
                  <a:gd name="T15" fmla="*/ 12 h 237"/>
                  <a:gd name="T16" fmla="*/ 0 w 527"/>
                  <a:gd name="T17" fmla="*/ 6 h 237"/>
                  <a:gd name="T18" fmla="*/ 1 w 527"/>
                  <a:gd name="T19" fmla="*/ 0 h 237"/>
                  <a:gd name="T20" fmla="*/ 66 w 527"/>
                  <a:gd name="T21" fmla="*/ 6 h 2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27"/>
                  <a:gd name="T34" fmla="*/ 0 h 237"/>
                  <a:gd name="T35" fmla="*/ 527 w 527"/>
                  <a:gd name="T36" fmla="*/ 237 h 2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27" h="237">
                    <a:moveTo>
                      <a:pt x="527" y="47"/>
                    </a:moveTo>
                    <a:lnTo>
                      <a:pt x="526" y="94"/>
                    </a:lnTo>
                    <a:lnTo>
                      <a:pt x="523" y="143"/>
                    </a:lnTo>
                    <a:lnTo>
                      <a:pt x="518" y="190"/>
                    </a:lnTo>
                    <a:lnTo>
                      <a:pt x="512" y="237"/>
                    </a:lnTo>
                    <a:lnTo>
                      <a:pt x="2" y="143"/>
                    </a:lnTo>
                    <a:lnTo>
                      <a:pt x="1" y="127"/>
                    </a:lnTo>
                    <a:lnTo>
                      <a:pt x="0" y="89"/>
                    </a:lnTo>
                    <a:lnTo>
                      <a:pt x="0" y="43"/>
                    </a:lnTo>
                    <a:lnTo>
                      <a:pt x="3" y="0"/>
                    </a:lnTo>
                    <a:lnTo>
                      <a:pt x="527" y="4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AutoShape 36"/>
              <p:cNvSpPr>
                <a:spLocks/>
              </p:cNvSpPr>
              <p:nvPr/>
            </p:nvSpPr>
            <p:spPr bwMode="auto">
              <a:xfrm>
                <a:off x="4410" y="2618"/>
                <a:ext cx="223" cy="167"/>
              </a:xfrm>
              <a:custGeom>
                <a:avLst/>
                <a:gdLst>
                  <a:gd name="T0" fmla="*/ 55 w 447"/>
                  <a:gd name="T1" fmla="*/ 13 h 335"/>
                  <a:gd name="T2" fmla="*/ 55 w 447"/>
                  <a:gd name="T3" fmla="*/ 13 h 335"/>
                  <a:gd name="T4" fmla="*/ 50 w 447"/>
                  <a:gd name="T5" fmla="*/ 41 h 335"/>
                  <a:gd name="T6" fmla="*/ 0 w 447"/>
                  <a:gd name="T7" fmla="*/ 16 h 335"/>
                  <a:gd name="T8" fmla="*/ 0 w 447"/>
                  <a:gd name="T9" fmla="*/ 0 h 335"/>
                  <a:gd name="T10" fmla="*/ 55 w 447"/>
                  <a:gd name="T11" fmla="*/ 13 h 3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7"/>
                  <a:gd name="T19" fmla="*/ 0 h 335"/>
                  <a:gd name="T20" fmla="*/ 447 w 447"/>
                  <a:gd name="T21" fmla="*/ 335 h 3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7" h="335">
                    <a:moveTo>
                      <a:pt x="446" y="105"/>
                    </a:moveTo>
                    <a:lnTo>
                      <a:pt x="447" y="105"/>
                    </a:lnTo>
                    <a:lnTo>
                      <a:pt x="400" y="335"/>
                    </a:lnTo>
                    <a:lnTo>
                      <a:pt x="0" y="129"/>
                    </a:lnTo>
                    <a:lnTo>
                      <a:pt x="6" y="0"/>
                    </a:lnTo>
                    <a:lnTo>
                      <a:pt x="446" y="10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AutoShape 35"/>
              <p:cNvSpPr>
                <a:spLocks/>
              </p:cNvSpPr>
              <p:nvPr/>
            </p:nvSpPr>
            <p:spPr bwMode="auto">
              <a:xfrm>
                <a:off x="3858" y="2573"/>
                <a:ext cx="1104" cy="769"/>
              </a:xfrm>
              <a:custGeom>
                <a:avLst/>
                <a:gdLst>
                  <a:gd name="T0" fmla="*/ 236 w 2207"/>
                  <a:gd name="T1" fmla="*/ 5 h 1539"/>
                  <a:gd name="T2" fmla="*/ 240 w 2207"/>
                  <a:gd name="T3" fmla="*/ 9 h 1539"/>
                  <a:gd name="T4" fmla="*/ 242 w 2207"/>
                  <a:gd name="T5" fmla="*/ 15 h 1539"/>
                  <a:gd name="T6" fmla="*/ 245 w 2207"/>
                  <a:gd name="T7" fmla="*/ 20 h 1539"/>
                  <a:gd name="T8" fmla="*/ 244 w 2207"/>
                  <a:gd name="T9" fmla="*/ 31 h 1539"/>
                  <a:gd name="T10" fmla="*/ 241 w 2207"/>
                  <a:gd name="T11" fmla="*/ 42 h 1539"/>
                  <a:gd name="T12" fmla="*/ 248 w 2207"/>
                  <a:gd name="T13" fmla="*/ 57 h 1539"/>
                  <a:gd name="T14" fmla="*/ 257 w 2207"/>
                  <a:gd name="T15" fmla="*/ 69 h 1539"/>
                  <a:gd name="T16" fmla="*/ 265 w 2207"/>
                  <a:gd name="T17" fmla="*/ 81 h 1539"/>
                  <a:gd name="T18" fmla="*/ 261 w 2207"/>
                  <a:gd name="T19" fmla="*/ 89 h 1539"/>
                  <a:gd name="T20" fmla="*/ 257 w 2207"/>
                  <a:gd name="T21" fmla="*/ 97 h 1539"/>
                  <a:gd name="T22" fmla="*/ 265 w 2207"/>
                  <a:gd name="T23" fmla="*/ 102 h 1539"/>
                  <a:gd name="T24" fmla="*/ 276 w 2207"/>
                  <a:gd name="T25" fmla="*/ 105 h 1539"/>
                  <a:gd name="T26" fmla="*/ 272 w 2207"/>
                  <a:gd name="T27" fmla="*/ 137 h 1539"/>
                  <a:gd name="T28" fmla="*/ 267 w 2207"/>
                  <a:gd name="T29" fmla="*/ 142 h 1539"/>
                  <a:gd name="T30" fmla="*/ 259 w 2207"/>
                  <a:gd name="T31" fmla="*/ 143 h 1539"/>
                  <a:gd name="T32" fmla="*/ 249 w 2207"/>
                  <a:gd name="T33" fmla="*/ 142 h 1539"/>
                  <a:gd name="T34" fmla="*/ 252 w 2207"/>
                  <a:gd name="T35" fmla="*/ 159 h 1539"/>
                  <a:gd name="T36" fmla="*/ 259 w 2207"/>
                  <a:gd name="T37" fmla="*/ 166 h 1539"/>
                  <a:gd name="T38" fmla="*/ 263 w 2207"/>
                  <a:gd name="T39" fmla="*/ 172 h 1539"/>
                  <a:gd name="T40" fmla="*/ 260 w 2207"/>
                  <a:gd name="T41" fmla="*/ 184 h 1539"/>
                  <a:gd name="T42" fmla="*/ 254 w 2207"/>
                  <a:gd name="T43" fmla="*/ 186 h 1539"/>
                  <a:gd name="T44" fmla="*/ 248 w 2207"/>
                  <a:gd name="T45" fmla="*/ 186 h 1539"/>
                  <a:gd name="T46" fmla="*/ 248 w 2207"/>
                  <a:gd name="T47" fmla="*/ 182 h 1539"/>
                  <a:gd name="T48" fmla="*/ 252 w 2207"/>
                  <a:gd name="T49" fmla="*/ 178 h 1539"/>
                  <a:gd name="T50" fmla="*/ 245 w 2207"/>
                  <a:gd name="T51" fmla="*/ 172 h 1539"/>
                  <a:gd name="T52" fmla="*/ 240 w 2207"/>
                  <a:gd name="T53" fmla="*/ 174 h 1539"/>
                  <a:gd name="T54" fmla="*/ 237 w 2207"/>
                  <a:gd name="T55" fmla="*/ 183 h 1539"/>
                  <a:gd name="T56" fmla="*/ 237 w 2207"/>
                  <a:gd name="T57" fmla="*/ 190 h 1539"/>
                  <a:gd name="T58" fmla="*/ 222 w 2207"/>
                  <a:gd name="T59" fmla="*/ 191 h 1539"/>
                  <a:gd name="T60" fmla="*/ 214 w 2207"/>
                  <a:gd name="T61" fmla="*/ 189 h 1539"/>
                  <a:gd name="T62" fmla="*/ 220 w 2207"/>
                  <a:gd name="T63" fmla="*/ 186 h 1539"/>
                  <a:gd name="T64" fmla="*/ 226 w 2207"/>
                  <a:gd name="T65" fmla="*/ 181 h 1539"/>
                  <a:gd name="T66" fmla="*/ 219 w 2207"/>
                  <a:gd name="T67" fmla="*/ 171 h 1539"/>
                  <a:gd name="T68" fmla="*/ 95 w 2207"/>
                  <a:gd name="T69" fmla="*/ 192 h 1539"/>
                  <a:gd name="T70" fmla="*/ 207 w 2207"/>
                  <a:gd name="T71" fmla="*/ 156 h 1539"/>
                  <a:gd name="T72" fmla="*/ 205 w 2207"/>
                  <a:gd name="T73" fmla="*/ 143 h 1539"/>
                  <a:gd name="T74" fmla="*/ 201 w 2207"/>
                  <a:gd name="T75" fmla="*/ 126 h 1539"/>
                  <a:gd name="T76" fmla="*/ 195 w 2207"/>
                  <a:gd name="T77" fmla="*/ 123 h 1539"/>
                  <a:gd name="T78" fmla="*/ 193 w 2207"/>
                  <a:gd name="T79" fmla="*/ 115 h 1539"/>
                  <a:gd name="T80" fmla="*/ 187 w 2207"/>
                  <a:gd name="T81" fmla="*/ 114 h 1539"/>
                  <a:gd name="T82" fmla="*/ 190 w 2207"/>
                  <a:gd name="T83" fmla="*/ 110 h 1539"/>
                  <a:gd name="T84" fmla="*/ 198 w 2207"/>
                  <a:gd name="T85" fmla="*/ 102 h 1539"/>
                  <a:gd name="T86" fmla="*/ 202 w 2207"/>
                  <a:gd name="T87" fmla="*/ 93 h 1539"/>
                  <a:gd name="T88" fmla="*/ 202 w 2207"/>
                  <a:gd name="T89" fmla="*/ 84 h 1539"/>
                  <a:gd name="T90" fmla="*/ 200 w 2207"/>
                  <a:gd name="T91" fmla="*/ 70 h 1539"/>
                  <a:gd name="T92" fmla="*/ 1 w 2207"/>
                  <a:gd name="T93" fmla="*/ 94 h 1539"/>
                  <a:gd name="T94" fmla="*/ 201 w 2207"/>
                  <a:gd name="T95" fmla="*/ 59 h 1539"/>
                  <a:gd name="T96" fmla="*/ 208 w 2207"/>
                  <a:gd name="T97" fmla="*/ 40 h 1539"/>
                  <a:gd name="T98" fmla="*/ 210 w 2207"/>
                  <a:gd name="T99" fmla="*/ 45 h 1539"/>
                  <a:gd name="T100" fmla="*/ 212 w 2207"/>
                  <a:gd name="T101" fmla="*/ 51 h 1539"/>
                  <a:gd name="T102" fmla="*/ 209 w 2207"/>
                  <a:gd name="T103" fmla="*/ 58 h 1539"/>
                  <a:gd name="T104" fmla="*/ 213 w 2207"/>
                  <a:gd name="T105" fmla="*/ 66 h 1539"/>
                  <a:gd name="T106" fmla="*/ 217 w 2207"/>
                  <a:gd name="T107" fmla="*/ 58 h 1539"/>
                  <a:gd name="T108" fmla="*/ 222 w 2207"/>
                  <a:gd name="T109" fmla="*/ 49 h 1539"/>
                  <a:gd name="T110" fmla="*/ 215 w 2207"/>
                  <a:gd name="T111" fmla="*/ 43 h 1539"/>
                  <a:gd name="T112" fmla="*/ 207 w 2207"/>
                  <a:gd name="T113" fmla="*/ 35 h 1539"/>
                  <a:gd name="T114" fmla="*/ 207 w 2207"/>
                  <a:gd name="T115" fmla="*/ 24 h 1539"/>
                  <a:gd name="T116" fmla="*/ 210 w 2207"/>
                  <a:gd name="T117" fmla="*/ 17 h 1539"/>
                  <a:gd name="T118" fmla="*/ 219 w 2207"/>
                  <a:gd name="T119" fmla="*/ 10 h 1539"/>
                  <a:gd name="T120" fmla="*/ 221 w 2207"/>
                  <a:gd name="T121" fmla="*/ 0 h 1539"/>
                  <a:gd name="T122" fmla="*/ 230 w 2207"/>
                  <a:gd name="T123" fmla="*/ 2 h 153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207"/>
                  <a:gd name="T187" fmla="*/ 0 h 1539"/>
                  <a:gd name="T188" fmla="*/ 2207 w 2207"/>
                  <a:gd name="T189" fmla="*/ 1539 h 153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207" h="1539">
                    <a:moveTo>
                      <a:pt x="1855" y="43"/>
                    </a:moveTo>
                    <a:lnTo>
                      <a:pt x="1863" y="43"/>
                    </a:lnTo>
                    <a:lnTo>
                      <a:pt x="1872" y="43"/>
                    </a:lnTo>
                    <a:lnTo>
                      <a:pt x="1880" y="44"/>
                    </a:lnTo>
                    <a:lnTo>
                      <a:pt x="1887" y="45"/>
                    </a:lnTo>
                    <a:lnTo>
                      <a:pt x="1894" y="49"/>
                    </a:lnTo>
                    <a:lnTo>
                      <a:pt x="1901" y="52"/>
                    </a:lnTo>
                    <a:lnTo>
                      <a:pt x="1906" y="58"/>
                    </a:lnTo>
                    <a:lnTo>
                      <a:pt x="1911" y="65"/>
                    </a:lnTo>
                    <a:lnTo>
                      <a:pt x="1918" y="75"/>
                    </a:lnTo>
                    <a:lnTo>
                      <a:pt x="1921" y="86"/>
                    </a:lnTo>
                    <a:lnTo>
                      <a:pt x="1923" y="98"/>
                    </a:lnTo>
                    <a:lnTo>
                      <a:pt x="1921" y="111"/>
                    </a:lnTo>
                    <a:lnTo>
                      <a:pt x="1928" y="118"/>
                    </a:lnTo>
                    <a:lnTo>
                      <a:pt x="1935" y="126"/>
                    </a:lnTo>
                    <a:lnTo>
                      <a:pt x="1942" y="133"/>
                    </a:lnTo>
                    <a:lnTo>
                      <a:pt x="1948" y="140"/>
                    </a:lnTo>
                    <a:lnTo>
                      <a:pt x="1954" y="147"/>
                    </a:lnTo>
                    <a:lnTo>
                      <a:pt x="1958" y="155"/>
                    </a:lnTo>
                    <a:lnTo>
                      <a:pt x="1959" y="165"/>
                    </a:lnTo>
                    <a:lnTo>
                      <a:pt x="1959" y="176"/>
                    </a:lnTo>
                    <a:lnTo>
                      <a:pt x="1959" y="195"/>
                    </a:lnTo>
                    <a:lnTo>
                      <a:pt x="1957" y="215"/>
                    </a:lnTo>
                    <a:lnTo>
                      <a:pt x="1954" y="233"/>
                    </a:lnTo>
                    <a:lnTo>
                      <a:pt x="1949" y="251"/>
                    </a:lnTo>
                    <a:lnTo>
                      <a:pt x="1942" y="268"/>
                    </a:lnTo>
                    <a:lnTo>
                      <a:pt x="1935" y="284"/>
                    </a:lnTo>
                    <a:lnTo>
                      <a:pt x="1927" y="300"/>
                    </a:lnTo>
                    <a:lnTo>
                      <a:pt x="1918" y="316"/>
                    </a:lnTo>
                    <a:lnTo>
                      <a:pt x="1927" y="342"/>
                    </a:lnTo>
                    <a:lnTo>
                      <a:pt x="1936" y="366"/>
                    </a:lnTo>
                    <a:lnTo>
                      <a:pt x="1947" y="391"/>
                    </a:lnTo>
                    <a:lnTo>
                      <a:pt x="1957" y="415"/>
                    </a:lnTo>
                    <a:lnTo>
                      <a:pt x="1969" y="440"/>
                    </a:lnTo>
                    <a:lnTo>
                      <a:pt x="1982" y="463"/>
                    </a:lnTo>
                    <a:lnTo>
                      <a:pt x="1997" y="484"/>
                    </a:lnTo>
                    <a:lnTo>
                      <a:pt x="2016" y="506"/>
                    </a:lnTo>
                    <a:lnTo>
                      <a:pt x="2027" y="524"/>
                    </a:lnTo>
                    <a:lnTo>
                      <a:pt x="2040" y="541"/>
                    </a:lnTo>
                    <a:lnTo>
                      <a:pt x="2054" y="558"/>
                    </a:lnTo>
                    <a:lnTo>
                      <a:pt x="2068" y="576"/>
                    </a:lnTo>
                    <a:lnTo>
                      <a:pt x="2082" y="593"/>
                    </a:lnTo>
                    <a:lnTo>
                      <a:pt x="2095" y="611"/>
                    </a:lnTo>
                    <a:lnTo>
                      <a:pt x="2106" y="629"/>
                    </a:lnTo>
                    <a:lnTo>
                      <a:pt x="2115" y="648"/>
                    </a:lnTo>
                    <a:lnTo>
                      <a:pt x="2114" y="663"/>
                    </a:lnTo>
                    <a:lnTo>
                      <a:pt x="2109" y="678"/>
                    </a:lnTo>
                    <a:lnTo>
                      <a:pt x="2102" y="691"/>
                    </a:lnTo>
                    <a:lnTo>
                      <a:pt x="2094" y="702"/>
                    </a:lnTo>
                    <a:lnTo>
                      <a:pt x="2084" y="714"/>
                    </a:lnTo>
                    <a:lnTo>
                      <a:pt x="2075" y="725"/>
                    </a:lnTo>
                    <a:lnTo>
                      <a:pt x="2064" y="736"/>
                    </a:lnTo>
                    <a:lnTo>
                      <a:pt x="2054" y="746"/>
                    </a:lnTo>
                    <a:lnTo>
                      <a:pt x="2054" y="762"/>
                    </a:lnTo>
                    <a:lnTo>
                      <a:pt x="2055" y="780"/>
                    </a:lnTo>
                    <a:lnTo>
                      <a:pt x="2057" y="796"/>
                    </a:lnTo>
                    <a:lnTo>
                      <a:pt x="2065" y="810"/>
                    </a:lnTo>
                    <a:lnTo>
                      <a:pt x="2084" y="813"/>
                    </a:lnTo>
                    <a:lnTo>
                      <a:pt x="2101" y="816"/>
                    </a:lnTo>
                    <a:lnTo>
                      <a:pt x="2120" y="821"/>
                    </a:lnTo>
                    <a:lnTo>
                      <a:pt x="2137" y="824"/>
                    </a:lnTo>
                    <a:lnTo>
                      <a:pt x="2154" y="829"/>
                    </a:lnTo>
                    <a:lnTo>
                      <a:pt x="2171" y="834"/>
                    </a:lnTo>
                    <a:lnTo>
                      <a:pt x="2190" y="838"/>
                    </a:lnTo>
                    <a:lnTo>
                      <a:pt x="2207" y="843"/>
                    </a:lnTo>
                    <a:lnTo>
                      <a:pt x="2196" y="905"/>
                    </a:lnTo>
                    <a:lnTo>
                      <a:pt x="2188" y="981"/>
                    </a:lnTo>
                    <a:lnTo>
                      <a:pt x="2182" y="1050"/>
                    </a:lnTo>
                    <a:lnTo>
                      <a:pt x="2182" y="1094"/>
                    </a:lnTo>
                    <a:lnTo>
                      <a:pt x="2175" y="1102"/>
                    </a:lnTo>
                    <a:lnTo>
                      <a:pt x="2168" y="1109"/>
                    </a:lnTo>
                    <a:lnTo>
                      <a:pt x="2160" y="1116"/>
                    </a:lnTo>
                    <a:lnTo>
                      <a:pt x="2152" y="1123"/>
                    </a:lnTo>
                    <a:lnTo>
                      <a:pt x="2143" y="1130"/>
                    </a:lnTo>
                    <a:lnTo>
                      <a:pt x="2136" y="1137"/>
                    </a:lnTo>
                    <a:lnTo>
                      <a:pt x="2129" y="1145"/>
                    </a:lnTo>
                    <a:lnTo>
                      <a:pt x="2124" y="1153"/>
                    </a:lnTo>
                    <a:lnTo>
                      <a:pt x="2111" y="1153"/>
                    </a:lnTo>
                    <a:lnTo>
                      <a:pt x="2093" y="1153"/>
                    </a:lnTo>
                    <a:lnTo>
                      <a:pt x="2072" y="1151"/>
                    </a:lnTo>
                    <a:lnTo>
                      <a:pt x="2050" y="1150"/>
                    </a:lnTo>
                    <a:lnTo>
                      <a:pt x="2030" y="1147"/>
                    </a:lnTo>
                    <a:lnTo>
                      <a:pt x="2011" y="1145"/>
                    </a:lnTo>
                    <a:lnTo>
                      <a:pt x="1997" y="1144"/>
                    </a:lnTo>
                    <a:lnTo>
                      <a:pt x="1991" y="1143"/>
                    </a:lnTo>
                    <a:lnTo>
                      <a:pt x="1992" y="1171"/>
                    </a:lnTo>
                    <a:lnTo>
                      <a:pt x="1992" y="1201"/>
                    </a:lnTo>
                    <a:lnTo>
                      <a:pt x="1993" y="1232"/>
                    </a:lnTo>
                    <a:lnTo>
                      <a:pt x="1997" y="1261"/>
                    </a:lnTo>
                    <a:lnTo>
                      <a:pt x="2010" y="1272"/>
                    </a:lnTo>
                    <a:lnTo>
                      <a:pt x="2023" y="1282"/>
                    </a:lnTo>
                    <a:lnTo>
                      <a:pt x="2035" y="1294"/>
                    </a:lnTo>
                    <a:lnTo>
                      <a:pt x="2047" y="1305"/>
                    </a:lnTo>
                    <a:lnTo>
                      <a:pt x="2057" y="1317"/>
                    </a:lnTo>
                    <a:lnTo>
                      <a:pt x="2067" y="1329"/>
                    </a:lnTo>
                    <a:lnTo>
                      <a:pt x="2075" y="1344"/>
                    </a:lnTo>
                    <a:lnTo>
                      <a:pt x="2079" y="1359"/>
                    </a:lnTo>
                    <a:lnTo>
                      <a:pt x="2091" y="1365"/>
                    </a:lnTo>
                    <a:lnTo>
                      <a:pt x="2098" y="1373"/>
                    </a:lnTo>
                    <a:lnTo>
                      <a:pt x="2102" y="1383"/>
                    </a:lnTo>
                    <a:lnTo>
                      <a:pt x="2103" y="1396"/>
                    </a:lnTo>
                    <a:lnTo>
                      <a:pt x="2097" y="1416"/>
                    </a:lnTo>
                    <a:lnTo>
                      <a:pt x="2090" y="1435"/>
                    </a:lnTo>
                    <a:lnTo>
                      <a:pt x="2084" y="1456"/>
                    </a:lnTo>
                    <a:lnTo>
                      <a:pt x="2079" y="1478"/>
                    </a:lnTo>
                    <a:lnTo>
                      <a:pt x="2070" y="1484"/>
                    </a:lnTo>
                    <a:lnTo>
                      <a:pt x="2061" y="1488"/>
                    </a:lnTo>
                    <a:lnTo>
                      <a:pt x="2050" y="1492"/>
                    </a:lnTo>
                    <a:lnTo>
                      <a:pt x="2040" y="1493"/>
                    </a:lnTo>
                    <a:lnTo>
                      <a:pt x="2029" y="1494"/>
                    </a:lnTo>
                    <a:lnTo>
                      <a:pt x="2017" y="1495"/>
                    </a:lnTo>
                    <a:lnTo>
                      <a:pt x="2005" y="1495"/>
                    </a:lnTo>
                    <a:lnTo>
                      <a:pt x="1994" y="1495"/>
                    </a:lnTo>
                    <a:lnTo>
                      <a:pt x="1987" y="1494"/>
                    </a:lnTo>
                    <a:lnTo>
                      <a:pt x="1978" y="1493"/>
                    </a:lnTo>
                    <a:lnTo>
                      <a:pt x="1969" y="1491"/>
                    </a:lnTo>
                    <a:lnTo>
                      <a:pt x="1963" y="1487"/>
                    </a:lnTo>
                    <a:lnTo>
                      <a:pt x="1967" y="1479"/>
                    </a:lnTo>
                    <a:lnTo>
                      <a:pt x="1973" y="1471"/>
                    </a:lnTo>
                    <a:lnTo>
                      <a:pt x="1979" y="1463"/>
                    </a:lnTo>
                    <a:lnTo>
                      <a:pt x="1985" y="1456"/>
                    </a:lnTo>
                    <a:lnTo>
                      <a:pt x="1992" y="1448"/>
                    </a:lnTo>
                    <a:lnTo>
                      <a:pt x="1997" y="1441"/>
                    </a:lnTo>
                    <a:lnTo>
                      <a:pt x="2003" y="1433"/>
                    </a:lnTo>
                    <a:lnTo>
                      <a:pt x="2009" y="1425"/>
                    </a:lnTo>
                    <a:lnTo>
                      <a:pt x="2000" y="1415"/>
                    </a:lnTo>
                    <a:lnTo>
                      <a:pt x="1989" y="1404"/>
                    </a:lnTo>
                    <a:lnTo>
                      <a:pt x="1979" y="1395"/>
                    </a:lnTo>
                    <a:lnTo>
                      <a:pt x="1967" y="1387"/>
                    </a:lnTo>
                    <a:lnTo>
                      <a:pt x="1956" y="1380"/>
                    </a:lnTo>
                    <a:lnTo>
                      <a:pt x="1943" y="1373"/>
                    </a:lnTo>
                    <a:lnTo>
                      <a:pt x="1931" y="1367"/>
                    </a:lnTo>
                    <a:lnTo>
                      <a:pt x="1918" y="1363"/>
                    </a:lnTo>
                    <a:lnTo>
                      <a:pt x="1918" y="1379"/>
                    </a:lnTo>
                    <a:lnTo>
                      <a:pt x="1914" y="1395"/>
                    </a:lnTo>
                    <a:lnTo>
                      <a:pt x="1910" y="1410"/>
                    </a:lnTo>
                    <a:lnTo>
                      <a:pt x="1904" y="1425"/>
                    </a:lnTo>
                    <a:lnTo>
                      <a:pt x="1898" y="1439"/>
                    </a:lnTo>
                    <a:lnTo>
                      <a:pt x="1895" y="1454"/>
                    </a:lnTo>
                    <a:lnTo>
                      <a:pt x="1894" y="1469"/>
                    </a:lnTo>
                    <a:lnTo>
                      <a:pt x="1896" y="1485"/>
                    </a:lnTo>
                    <a:lnTo>
                      <a:pt x="1894" y="1494"/>
                    </a:lnTo>
                    <a:lnTo>
                      <a:pt x="1891" y="1503"/>
                    </a:lnTo>
                    <a:lnTo>
                      <a:pt x="1889" y="1514"/>
                    </a:lnTo>
                    <a:lnTo>
                      <a:pt x="1889" y="1525"/>
                    </a:lnTo>
                    <a:lnTo>
                      <a:pt x="1866" y="1524"/>
                    </a:lnTo>
                    <a:lnTo>
                      <a:pt x="1843" y="1525"/>
                    </a:lnTo>
                    <a:lnTo>
                      <a:pt x="1820" y="1529"/>
                    </a:lnTo>
                    <a:lnTo>
                      <a:pt x="1797" y="1531"/>
                    </a:lnTo>
                    <a:lnTo>
                      <a:pt x="1775" y="1534"/>
                    </a:lnTo>
                    <a:lnTo>
                      <a:pt x="1753" y="1536"/>
                    </a:lnTo>
                    <a:lnTo>
                      <a:pt x="1730" y="1536"/>
                    </a:lnTo>
                    <a:lnTo>
                      <a:pt x="1708" y="1532"/>
                    </a:lnTo>
                    <a:lnTo>
                      <a:pt x="1704" y="1526"/>
                    </a:lnTo>
                    <a:lnTo>
                      <a:pt x="1707" y="1519"/>
                    </a:lnTo>
                    <a:lnTo>
                      <a:pt x="1713" y="1514"/>
                    </a:lnTo>
                    <a:lnTo>
                      <a:pt x="1720" y="1509"/>
                    </a:lnTo>
                    <a:lnTo>
                      <a:pt x="1732" y="1506"/>
                    </a:lnTo>
                    <a:lnTo>
                      <a:pt x="1744" y="1500"/>
                    </a:lnTo>
                    <a:lnTo>
                      <a:pt x="1757" y="1493"/>
                    </a:lnTo>
                    <a:lnTo>
                      <a:pt x="1767" y="1485"/>
                    </a:lnTo>
                    <a:lnTo>
                      <a:pt x="1779" y="1477"/>
                    </a:lnTo>
                    <a:lnTo>
                      <a:pt x="1789" y="1468"/>
                    </a:lnTo>
                    <a:lnTo>
                      <a:pt x="1798" y="1458"/>
                    </a:lnTo>
                    <a:lnTo>
                      <a:pt x="1807" y="1448"/>
                    </a:lnTo>
                    <a:lnTo>
                      <a:pt x="1790" y="1436"/>
                    </a:lnTo>
                    <a:lnTo>
                      <a:pt x="1776" y="1423"/>
                    </a:lnTo>
                    <a:lnTo>
                      <a:pt x="1765" y="1407"/>
                    </a:lnTo>
                    <a:lnTo>
                      <a:pt x="1755" y="1389"/>
                    </a:lnTo>
                    <a:lnTo>
                      <a:pt x="1747" y="1371"/>
                    </a:lnTo>
                    <a:lnTo>
                      <a:pt x="1739" y="1352"/>
                    </a:lnTo>
                    <a:lnTo>
                      <a:pt x="1730" y="1334"/>
                    </a:lnTo>
                    <a:lnTo>
                      <a:pt x="1720" y="1317"/>
                    </a:lnTo>
                    <a:lnTo>
                      <a:pt x="1160" y="1203"/>
                    </a:lnTo>
                    <a:lnTo>
                      <a:pt x="760" y="1539"/>
                    </a:lnTo>
                    <a:lnTo>
                      <a:pt x="728" y="1534"/>
                    </a:lnTo>
                    <a:lnTo>
                      <a:pt x="1148" y="1182"/>
                    </a:lnTo>
                    <a:lnTo>
                      <a:pt x="1679" y="1287"/>
                    </a:lnTo>
                    <a:lnTo>
                      <a:pt x="1666" y="1269"/>
                    </a:lnTo>
                    <a:lnTo>
                      <a:pt x="1656" y="1251"/>
                    </a:lnTo>
                    <a:lnTo>
                      <a:pt x="1648" y="1231"/>
                    </a:lnTo>
                    <a:lnTo>
                      <a:pt x="1644" y="1212"/>
                    </a:lnTo>
                    <a:lnTo>
                      <a:pt x="1639" y="1190"/>
                    </a:lnTo>
                    <a:lnTo>
                      <a:pt x="1637" y="1169"/>
                    </a:lnTo>
                    <a:lnTo>
                      <a:pt x="1633" y="1147"/>
                    </a:lnTo>
                    <a:lnTo>
                      <a:pt x="1631" y="1126"/>
                    </a:lnTo>
                    <a:lnTo>
                      <a:pt x="1630" y="1026"/>
                    </a:lnTo>
                    <a:lnTo>
                      <a:pt x="1622" y="1020"/>
                    </a:lnTo>
                    <a:lnTo>
                      <a:pt x="1613" y="1016"/>
                    </a:lnTo>
                    <a:lnTo>
                      <a:pt x="1602" y="1012"/>
                    </a:lnTo>
                    <a:lnTo>
                      <a:pt x="1593" y="1009"/>
                    </a:lnTo>
                    <a:lnTo>
                      <a:pt x="1583" y="1004"/>
                    </a:lnTo>
                    <a:lnTo>
                      <a:pt x="1573" y="1001"/>
                    </a:lnTo>
                    <a:lnTo>
                      <a:pt x="1564" y="995"/>
                    </a:lnTo>
                    <a:lnTo>
                      <a:pt x="1556" y="988"/>
                    </a:lnTo>
                    <a:lnTo>
                      <a:pt x="1556" y="970"/>
                    </a:lnTo>
                    <a:lnTo>
                      <a:pt x="1558" y="950"/>
                    </a:lnTo>
                    <a:lnTo>
                      <a:pt x="1557" y="934"/>
                    </a:lnTo>
                    <a:lnTo>
                      <a:pt x="1545" y="925"/>
                    </a:lnTo>
                    <a:lnTo>
                      <a:pt x="1537" y="924"/>
                    </a:lnTo>
                    <a:lnTo>
                      <a:pt x="1528" y="922"/>
                    </a:lnTo>
                    <a:lnTo>
                      <a:pt x="1520" y="922"/>
                    </a:lnTo>
                    <a:lnTo>
                      <a:pt x="1512" y="921"/>
                    </a:lnTo>
                    <a:lnTo>
                      <a:pt x="1504" y="921"/>
                    </a:lnTo>
                    <a:lnTo>
                      <a:pt x="1496" y="919"/>
                    </a:lnTo>
                    <a:lnTo>
                      <a:pt x="1489" y="918"/>
                    </a:lnTo>
                    <a:lnTo>
                      <a:pt x="1482" y="914"/>
                    </a:lnTo>
                    <a:lnTo>
                      <a:pt x="1493" y="902"/>
                    </a:lnTo>
                    <a:lnTo>
                      <a:pt x="1504" y="890"/>
                    </a:lnTo>
                    <a:lnTo>
                      <a:pt x="1518" y="880"/>
                    </a:lnTo>
                    <a:lnTo>
                      <a:pt x="1531" y="869"/>
                    </a:lnTo>
                    <a:lnTo>
                      <a:pt x="1545" y="858"/>
                    </a:lnTo>
                    <a:lnTo>
                      <a:pt x="1558" y="848"/>
                    </a:lnTo>
                    <a:lnTo>
                      <a:pt x="1571" y="835"/>
                    </a:lnTo>
                    <a:lnTo>
                      <a:pt x="1583" y="822"/>
                    </a:lnTo>
                    <a:lnTo>
                      <a:pt x="1587" y="808"/>
                    </a:lnTo>
                    <a:lnTo>
                      <a:pt x="1593" y="793"/>
                    </a:lnTo>
                    <a:lnTo>
                      <a:pt x="1599" y="778"/>
                    </a:lnTo>
                    <a:lnTo>
                      <a:pt x="1606" y="763"/>
                    </a:lnTo>
                    <a:lnTo>
                      <a:pt x="1610" y="748"/>
                    </a:lnTo>
                    <a:lnTo>
                      <a:pt x="1615" y="733"/>
                    </a:lnTo>
                    <a:lnTo>
                      <a:pt x="1618" y="718"/>
                    </a:lnTo>
                    <a:lnTo>
                      <a:pt x="1621" y="703"/>
                    </a:lnTo>
                    <a:lnTo>
                      <a:pt x="1615" y="691"/>
                    </a:lnTo>
                    <a:lnTo>
                      <a:pt x="1610" y="676"/>
                    </a:lnTo>
                    <a:lnTo>
                      <a:pt x="1606" y="656"/>
                    </a:lnTo>
                    <a:lnTo>
                      <a:pt x="1599" y="631"/>
                    </a:lnTo>
                    <a:lnTo>
                      <a:pt x="1595" y="608"/>
                    </a:lnTo>
                    <a:lnTo>
                      <a:pt x="1594" y="585"/>
                    </a:lnTo>
                    <a:lnTo>
                      <a:pt x="1594" y="561"/>
                    </a:lnTo>
                    <a:lnTo>
                      <a:pt x="1595" y="538"/>
                    </a:lnTo>
                    <a:lnTo>
                      <a:pt x="1066" y="878"/>
                    </a:lnTo>
                    <a:lnTo>
                      <a:pt x="0" y="767"/>
                    </a:lnTo>
                    <a:lnTo>
                      <a:pt x="1" y="762"/>
                    </a:lnTo>
                    <a:lnTo>
                      <a:pt x="2" y="759"/>
                    </a:lnTo>
                    <a:lnTo>
                      <a:pt x="3" y="756"/>
                    </a:lnTo>
                    <a:lnTo>
                      <a:pt x="5" y="754"/>
                    </a:lnTo>
                    <a:lnTo>
                      <a:pt x="1062" y="859"/>
                    </a:lnTo>
                    <a:lnTo>
                      <a:pt x="1601" y="511"/>
                    </a:lnTo>
                    <a:lnTo>
                      <a:pt x="1607" y="476"/>
                    </a:lnTo>
                    <a:lnTo>
                      <a:pt x="1609" y="441"/>
                    </a:lnTo>
                    <a:lnTo>
                      <a:pt x="1611" y="406"/>
                    </a:lnTo>
                    <a:lnTo>
                      <a:pt x="1618" y="372"/>
                    </a:lnTo>
                    <a:lnTo>
                      <a:pt x="1649" y="317"/>
                    </a:lnTo>
                    <a:lnTo>
                      <a:pt x="1658" y="322"/>
                    </a:lnTo>
                    <a:lnTo>
                      <a:pt x="1662" y="330"/>
                    </a:lnTo>
                    <a:lnTo>
                      <a:pt x="1666" y="339"/>
                    </a:lnTo>
                    <a:lnTo>
                      <a:pt x="1668" y="348"/>
                    </a:lnTo>
                    <a:lnTo>
                      <a:pt x="1670" y="357"/>
                    </a:lnTo>
                    <a:lnTo>
                      <a:pt x="1675" y="363"/>
                    </a:lnTo>
                    <a:lnTo>
                      <a:pt x="1683" y="366"/>
                    </a:lnTo>
                    <a:lnTo>
                      <a:pt x="1696" y="362"/>
                    </a:lnTo>
                    <a:lnTo>
                      <a:pt x="1699" y="376"/>
                    </a:lnTo>
                    <a:lnTo>
                      <a:pt x="1698" y="392"/>
                    </a:lnTo>
                    <a:lnTo>
                      <a:pt x="1694" y="408"/>
                    </a:lnTo>
                    <a:lnTo>
                      <a:pt x="1691" y="425"/>
                    </a:lnTo>
                    <a:lnTo>
                      <a:pt x="1686" y="436"/>
                    </a:lnTo>
                    <a:lnTo>
                      <a:pt x="1682" y="448"/>
                    </a:lnTo>
                    <a:lnTo>
                      <a:pt x="1676" y="459"/>
                    </a:lnTo>
                    <a:lnTo>
                      <a:pt x="1668" y="470"/>
                    </a:lnTo>
                    <a:lnTo>
                      <a:pt x="1671" y="486"/>
                    </a:lnTo>
                    <a:lnTo>
                      <a:pt x="1676" y="502"/>
                    </a:lnTo>
                    <a:lnTo>
                      <a:pt x="1682" y="517"/>
                    </a:lnTo>
                    <a:lnTo>
                      <a:pt x="1689" y="533"/>
                    </a:lnTo>
                    <a:lnTo>
                      <a:pt x="1701" y="529"/>
                    </a:lnTo>
                    <a:lnTo>
                      <a:pt x="1706" y="518"/>
                    </a:lnTo>
                    <a:lnTo>
                      <a:pt x="1708" y="504"/>
                    </a:lnTo>
                    <a:lnTo>
                      <a:pt x="1713" y="493"/>
                    </a:lnTo>
                    <a:lnTo>
                      <a:pt x="1722" y="479"/>
                    </a:lnTo>
                    <a:lnTo>
                      <a:pt x="1730" y="465"/>
                    </a:lnTo>
                    <a:lnTo>
                      <a:pt x="1739" y="450"/>
                    </a:lnTo>
                    <a:lnTo>
                      <a:pt x="1747" y="436"/>
                    </a:lnTo>
                    <a:lnTo>
                      <a:pt x="1755" y="422"/>
                    </a:lnTo>
                    <a:lnTo>
                      <a:pt x="1765" y="408"/>
                    </a:lnTo>
                    <a:lnTo>
                      <a:pt x="1774" y="395"/>
                    </a:lnTo>
                    <a:lnTo>
                      <a:pt x="1784" y="381"/>
                    </a:lnTo>
                    <a:lnTo>
                      <a:pt x="1772" y="367"/>
                    </a:lnTo>
                    <a:lnTo>
                      <a:pt x="1757" y="358"/>
                    </a:lnTo>
                    <a:lnTo>
                      <a:pt x="1738" y="353"/>
                    </a:lnTo>
                    <a:lnTo>
                      <a:pt x="1720" y="348"/>
                    </a:lnTo>
                    <a:lnTo>
                      <a:pt x="1701" y="344"/>
                    </a:lnTo>
                    <a:lnTo>
                      <a:pt x="1685" y="336"/>
                    </a:lnTo>
                    <a:lnTo>
                      <a:pt x="1671" y="324"/>
                    </a:lnTo>
                    <a:lnTo>
                      <a:pt x="1662" y="306"/>
                    </a:lnTo>
                    <a:lnTo>
                      <a:pt x="1656" y="282"/>
                    </a:lnTo>
                    <a:lnTo>
                      <a:pt x="1659" y="255"/>
                    </a:lnTo>
                    <a:lnTo>
                      <a:pt x="1662" y="230"/>
                    </a:lnTo>
                    <a:lnTo>
                      <a:pt x="1663" y="202"/>
                    </a:lnTo>
                    <a:lnTo>
                      <a:pt x="1656" y="200"/>
                    </a:lnTo>
                    <a:lnTo>
                      <a:pt x="1651" y="196"/>
                    </a:lnTo>
                    <a:lnTo>
                      <a:pt x="1644" y="193"/>
                    </a:lnTo>
                    <a:lnTo>
                      <a:pt x="1640" y="187"/>
                    </a:lnTo>
                    <a:lnTo>
                      <a:pt x="1649" y="171"/>
                    </a:lnTo>
                    <a:lnTo>
                      <a:pt x="1661" y="155"/>
                    </a:lnTo>
                    <a:lnTo>
                      <a:pt x="1674" y="141"/>
                    </a:lnTo>
                    <a:lnTo>
                      <a:pt x="1689" y="127"/>
                    </a:lnTo>
                    <a:lnTo>
                      <a:pt x="1704" y="115"/>
                    </a:lnTo>
                    <a:lnTo>
                      <a:pt x="1720" y="104"/>
                    </a:lnTo>
                    <a:lnTo>
                      <a:pt x="1736" y="94"/>
                    </a:lnTo>
                    <a:lnTo>
                      <a:pt x="1752" y="86"/>
                    </a:lnTo>
                    <a:lnTo>
                      <a:pt x="1745" y="67"/>
                    </a:lnTo>
                    <a:lnTo>
                      <a:pt x="1744" y="48"/>
                    </a:lnTo>
                    <a:lnTo>
                      <a:pt x="1747" y="28"/>
                    </a:lnTo>
                    <a:lnTo>
                      <a:pt x="1755" y="11"/>
                    </a:lnTo>
                    <a:lnTo>
                      <a:pt x="1768" y="4"/>
                    </a:lnTo>
                    <a:lnTo>
                      <a:pt x="1783" y="0"/>
                    </a:lnTo>
                    <a:lnTo>
                      <a:pt x="1797" y="0"/>
                    </a:lnTo>
                    <a:lnTo>
                      <a:pt x="1812" y="4"/>
                    </a:lnTo>
                    <a:lnTo>
                      <a:pt x="1825" y="10"/>
                    </a:lnTo>
                    <a:lnTo>
                      <a:pt x="1837" y="19"/>
                    </a:lnTo>
                    <a:lnTo>
                      <a:pt x="1846" y="30"/>
                    </a:lnTo>
                    <a:lnTo>
                      <a:pt x="1855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AutoShape 34"/>
              <p:cNvSpPr>
                <a:spLocks/>
              </p:cNvSpPr>
              <p:nvPr/>
            </p:nvSpPr>
            <p:spPr bwMode="auto">
              <a:xfrm>
                <a:off x="4743" y="2581"/>
                <a:ext cx="86" cy="127"/>
              </a:xfrm>
              <a:custGeom>
                <a:avLst/>
                <a:gdLst>
                  <a:gd name="T0" fmla="*/ 7 w 172"/>
                  <a:gd name="T1" fmla="*/ 4 h 254"/>
                  <a:gd name="T2" fmla="*/ 7 w 172"/>
                  <a:gd name="T3" fmla="*/ 5 h 254"/>
                  <a:gd name="T4" fmla="*/ 7 w 172"/>
                  <a:gd name="T5" fmla="*/ 5 h 254"/>
                  <a:gd name="T6" fmla="*/ 7 w 172"/>
                  <a:gd name="T7" fmla="*/ 6 h 254"/>
                  <a:gd name="T8" fmla="*/ 9 w 172"/>
                  <a:gd name="T9" fmla="*/ 6 h 254"/>
                  <a:gd name="T10" fmla="*/ 10 w 172"/>
                  <a:gd name="T11" fmla="*/ 6 h 254"/>
                  <a:gd name="T12" fmla="*/ 11 w 172"/>
                  <a:gd name="T13" fmla="*/ 6 h 254"/>
                  <a:gd name="T14" fmla="*/ 11 w 172"/>
                  <a:gd name="T15" fmla="*/ 6 h 254"/>
                  <a:gd name="T16" fmla="*/ 12 w 172"/>
                  <a:gd name="T17" fmla="*/ 6 h 254"/>
                  <a:gd name="T18" fmla="*/ 13 w 172"/>
                  <a:gd name="T19" fmla="*/ 6 h 254"/>
                  <a:gd name="T20" fmla="*/ 14 w 172"/>
                  <a:gd name="T21" fmla="*/ 6 h 254"/>
                  <a:gd name="T22" fmla="*/ 15 w 172"/>
                  <a:gd name="T23" fmla="*/ 7 h 254"/>
                  <a:gd name="T24" fmla="*/ 15 w 172"/>
                  <a:gd name="T25" fmla="*/ 8 h 254"/>
                  <a:gd name="T26" fmla="*/ 15 w 172"/>
                  <a:gd name="T27" fmla="*/ 10 h 254"/>
                  <a:gd name="T28" fmla="*/ 15 w 172"/>
                  <a:gd name="T29" fmla="*/ 12 h 254"/>
                  <a:gd name="T30" fmla="*/ 17 w 172"/>
                  <a:gd name="T31" fmla="*/ 14 h 254"/>
                  <a:gd name="T32" fmla="*/ 18 w 172"/>
                  <a:gd name="T33" fmla="*/ 15 h 254"/>
                  <a:gd name="T34" fmla="*/ 21 w 172"/>
                  <a:gd name="T35" fmla="*/ 17 h 254"/>
                  <a:gd name="T36" fmla="*/ 22 w 172"/>
                  <a:gd name="T37" fmla="*/ 20 h 254"/>
                  <a:gd name="T38" fmla="*/ 22 w 172"/>
                  <a:gd name="T39" fmla="*/ 24 h 254"/>
                  <a:gd name="T40" fmla="*/ 22 w 172"/>
                  <a:gd name="T41" fmla="*/ 27 h 254"/>
                  <a:gd name="T42" fmla="*/ 18 w 172"/>
                  <a:gd name="T43" fmla="*/ 32 h 254"/>
                  <a:gd name="T44" fmla="*/ 18 w 172"/>
                  <a:gd name="T45" fmla="*/ 32 h 254"/>
                  <a:gd name="T46" fmla="*/ 18 w 172"/>
                  <a:gd name="T47" fmla="*/ 31 h 254"/>
                  <a:gd name="T48" fmla="*/ 18 w 172"/>
                  <a:gd name="T49" fmla="*/ 30 h 254"/>
                  <a:gd name="T50" fmla="*/ 19 w 172"/>
                  <a:gd name="T51" fmla="*/ 29 h 254"/>
                  <a:gd name="T52" fmla="*/ 19 w 172"/>
                  <a:gd name="T53" fmla="*/ 27 h 254"/>
                  <a:gd name="T54" fmla="*/ 20 w 172"/>
                  <a:gd name="T55" fmla="*/ 26 h 254"/>
                  <a:gd name="T56" fmla="*/ 20 w 172"/>
                  <a:gd name="T57" fmla="*/ 25 h 254"/>
                  <a:gd name="T58" fmla="*/ 19 w 172"/>
                  <a:gd name="T59" fmla="*/ 24 h 254"/>
                  <a:gd name="T60" fmla="*/ 19 w 172"/>
                  <a:gd name="T61" fmla="*/ 23 h 254"/>
                  <a:gd name="T62" fmla="*/ 18 w 172"/>
                  <a:gd name="T63" fmla="*/ 22 h 254"/>
                  <a:gd name="T64" fmla="*/ 17 w 172"/>
                  <a:gd name="T65" fmla="*/ 22 h 254"/>
                  <a:gd name="T66" fmla="*/ 17 w 172"/>
                  <a:gd name="T67" fmla="*/ 21 h 254"/>
                  <a:gd name="T68" fmla="*/ 15 w 172"/>
                  <a:gd name="T69" fmla="*/ 21 h 254"/>
                  <a:gd name="T70" fmla="*/ 14 w 172"/>
                  <a:gd name="T71" fmla="*/ 21 h 254"/>
                  <a:gd name="T72" fmla="*/ 13 w 172"/>
                  <a:gd name="T73" fmla="*/ 20 h 254"/>
                  <a:gd name="T74" fmla="*/ 13 w 172"/>
                  <a:gd name="T75" fmla="*/ 20 h 254"/>
                  <a:gd name="T76" fmla="*/ 11 w 172"/>
                  <a:gd name="T77" fmla="*/ 18 h 254"/>
                  <a:gd name="T78" fmla="*/ 11 w 172"/>
                  <a:gd name="T79" fmla="*/ 17 h 254"/>
                  <a:gd name="T80" fmla="*/ 9 w 172"/>
                  <a:gd name="T81" fmla="*/ 15 h 254"/>
                  <a:gd name="T82" fmla="*/ 6 w 172"/>
                  <a:gd name="T83" fmla="*/ 13 h 254"/>
                  <a:gd name="T84" fmla="*/ 5 w 172"/>
                  <a:gd name="T85" fmla="*/ 12 h 254"/>
                  <a:gd name="T86" fmla="*/ 3 w 172"/>
                  <a:gd name="T87" fmla="*/ 10 h 254"/>
                  <a:gd name="T88" fmla="*/ 1 w 172"/>
                  <a:gd name="T89" fmla="*/ 9 h 254"/>
                  <a:gd name="T90" fmla="*/ 1 w 172"/>
                  <a:gd name="T91" fmla="*/ 7 h 254"/>
                  <a:gd name="T92" fmla="*/ 0 w 172"/>
                  <a:gd name="T93" fmla="*/ 5 h 254"/>
                  <a:gd name="T94" fmla="*/ 1 w 172"/>
                  <a:gd name="T95" fmla="*/ 4 h 254"/>
                  <a:gd name="T96" fmla="*/ 1 w 172"/>
                  <a:gd name="T97" fmla="*/ 2 h 254"/>
                  <a:gd name="T98" fmla="*/ 2 w 172"/>
                  <a:gd name="T99" fmla="*/ 1 h 254"/>
                  <a:gd name="T100" fmla="*/ 3 w 172"/>
                  <a:gd name="T101" fmla="*/ 0 h 254"/>
                  <a:gd name="T102" fmla="*/ 3 w 172"/>
                  <a:gd name="T103" fmla="*/ 0 h 254"/>
                  <a:gd name="T104" fmla="*/ 5 w 172"/>
                  <a:gd name="T105" fmla="*/ 1 h 254"/>
                  <a:gd name="T106" fmla="*/ 5 w 172"/>
                  <a:gd name="T107" fmla="*/ 1 h 254"/>
                  <a:gd name="T108" fmla="*/ 5 w 172"/>
                  <a:gd name="T109" fmla="*/ 2 h 254"/>
                  <a:gd name="T110" fmla="*/ 6 w 172"/>
                  <a:gd name="T111" fmla="*/ 3 h 254"/>
                  <a:gd name="T112" fmla="*/ 6 w 172"/>
                  <a:gd name="T113" fmla="*/ 3 h 254"/>
                  <a:gd name="T114" fmla="*/ 7 w 172"/>
                  <a:gd name="T115" fmla="*/ 4 h 25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72"/>
                  <a:gd name="T175" fmla="*/ 0 h 254"/>
                  <a:gd name="T176" fmla="*/ 172 w 172"/>
                  <a:gd name="T177" fmla="*/ 254 h 25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72" h="254">
                    <a:moveTo>
                      <a:pt x="56" y="27"/>
                    </a:moveTo>
                    <a:lnTo>
                      <a:pt x="57" y="33"/>
                    </a:lnTo>
                    <a:lnTo>
                      <a:pt x="60" y="39"/>
                    </a:lnTo>
                    <a:lnTo>
                      <a:pt x="63" y="43"/>
                    </a:lnTo>
                    <a:lnTo>
                      <a:pt x="67" y="47"/>
                    </a:lnTo>
                    <a:lnTo>
                      <a:pt x="75" y="48"/>
                    </a:lnTo>
                    <a:lnTo>
                      <a:pt x="83" y="47"/>
                    </a:lnTo>
                    <a:lnTo>
                      <a:pt x="92" y="46"/>
                    </a:lnTo>
                    <a:lnTo>
                      <a:pt x="99" y="46"/>
                    </a:lnTo>
                    <a:lnTo>
                      <a:pt x="107" y="46"/>
                    </a:lnTo>
                    <a:lnTo>
                      <a:pt x="114" y="48"/>
                    </a:lnTo>
                    <a:lnTo>
                      <a:pt x="120" y="53"/>
                    </a:lnTo>
                    <a:lnTo>
                      <a:pt x="125" y="62"/>
                    </a:lnTo>
                    <a:lnTo>
                      <a:pt x="126" y="78"/>
                    </a:lnTo>
                    <a:lnTo>
                      <a:pt x="126" y="94"/>
                    </a:lnTo>
                    <a:lnTo>
                      <a:pt x="129" y="109"/>
                    </a:lnTo>
                    <a:lnTo>
                      <a:pt x="144" y="116"/>
                    </a:lnTo>
                    <a:lnTo>
                      <a:pt x="163" y="136"/>
                    </a:lnTo>
                    <a:lnTo>
                      <a:pt x="171" y="160"/>
                    </a:lnTo>
                    <a:lnTo>
                      <a:pt x="172" y="185"/>
                    </a:lnTo>
                    <a:lnTo>
                      <a:pt x="171" y="209"/>
                    </a:lnTo>
                    <a:lnTo>
                      <a:pt x="142" y="254"/>
                    </a:lnTo>
                    <a:lnTo>
                      <a:pt x="137" y="250"/>
                    </a:lnTo>
                    <a:lnTo>
                      <a:pt x="137" y="243"/>
                    </a:lnTo>
                    <a:lnTo>
                      <a:pt x="141" y="235"/>
                    </a:lnTo>
                    <a:lnTo>
                      <a:pt x="145" y="225"/>
                    </a:lnTo>
                    <a:lnTo>
                      <a:pt x="150" y="216"/>
                    </a:lnTo>
                    <a:lnTo>
                      <a:pt x="155" y="206"/>
                    </a:lnTo>
                    <a:lnTo>
                      <a:pt x="156" y="195"/>
                    </a:lnTo>
                    <a:lnTo>
                      <a:pt x="152" y="186"/>
                    </a:lnTo>
                    <a:lnTo>
                      <a:pt x="148" y="179"/>
                    </a:lnTo>
                    <a:lnTo>
                      <a:pt x="142" y="175"/>
                    </a:lnTo>
                    <a:lnTo>
                      <a:pt x="136" y="171"/>
                    </a:lnTo>
                    <a:lnTo>
                      <a:pt x="130" y="168"/>
                    </a:lnTo>
                    <a:lnTo>
                      <a:pt x="124" y="166"/>
                    </a:lnTo>
                    <a:lnTo>
                      <a:pt x="117" y="162"/>
                    </a:lnTo>
                    <a:lnTo>
                      <a:pt x="111" y="160"/>
                    </a:lnTo>
                    <a:lnTo>
                      <a:pt x="105" y="156"/>
                    </a:lnTo>
                    <a:lnTo>
                      <a:pt x="94" y="142"/>
                    </a:lnTo>
                    <a:lnTo>
                      <a:pt x="81" y="130"/>
                    </a:lnTo>
                    <a:lnTo>
                      <a:pt x="67" y="117"/>
                    </a:lnTo>
                    <a:lnTo>
                      <a:pt x="54" y="104"/>
                    </a:lnTo>
                    <a:lnTo>
                      <a:pt x="41" y="92"/>
                    </a:lnTo>
                    <a:lnTo>
                      <a:pt x="28" y="79"/>
                    </a:lnTo>
                    <a:lnTo>
                      <a:pt x="14" y="68"/>
                    </a:lnTo>
                    <a:lnTo>
                      <a:pt x="1" y="55"/>
                    </a:lnTo>
                    <a:lnTo>
                      <a:pt x="0" y="40"/>
                    </a:lnTo>
                    <a:lnTo>
                      <a:pt x="3" y="25"/>
                    </a:lnTo>
                    <a:lnTo>
                      <a:pt x="7" y="12"/>
                    </a:lnTo>
                    <a:lnTo>
                      <a:pt x="16" y="1"/>
                    </a:lnTo>
                    <a:lnTo>
                      <a:pt x="23" y="0"/>
                    </a:lnTo>
                    <a:lnTo>
                      <a:pt x="30" y="0"/>
                    </a:lnTo>
                    <a:lnTo>
                      <a:pt x="36" y="2"/>
                    </a:lnTo>
                    <a:lnTo>
                      <a:pt x="42" y="6"/>
                    </a:lnTo>
                    <a:lnTo>
                      <a:pt x="46" y="11"/>
                    </a:lnTo>
                    <a:lnTo>
                      <a:pt x="50" y="17"/>
                    </a:lnTo>
                    <a:lnTo>
                      <a:pt x="53" y="23"/>
                    </a:lnTo>
                    <a:lnTo>
                      <a:pt x="56" y="2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AutoShape 33"/>
              <p:cNvSpPr>
                <a:spLocks/>
              </p:cNvSpPr>
              <p:nvPr/>
            </p:nvSpPr>
            <p:spPr bwMode="auto">
              <a:xfrm>
                <a:off x="4694" y="2623"/>
                <a:ext cx="112" cy="133"/>
              </a:xfrm>
              <a:custGeom>
                <a:avLst/>
                <a:gdLst>
                  <a:gd name="T0" fmla="*/ 27 w 224"/>
                  <a:gd name="T1" fmla="*/ 13 h 265"/>
                  <a:gd name="T2" fmla="*/ 28 w 224"/>
                  <a:gd name="T3" fmla="*/ 14 h 265"/>
                  <a:gd name="T4" fmla="*/ 28 w 224"/>
                  <a:gd name="T5" fmla="*/ 15 h 265"/>
                  <a:gd name="T6" fmla="*/ 28 w 224"/>
                  <a:gd name="T7" fmla="*/ 16 h 265"/>
                  <a:gd name="T8" fmla="*/ 28 w 224"/>
                  <a:gd name="T9" fmla="*/ 17 h 265"/>
                  <a:gd name="T10" fmla="*/ 27 w 224"/>
                  <a:gd name="T11" fmla="*/ 18 h 265"/>
                  <a:gd name="T12" fmla="*/ 26 w 224"/>
                  <a:gd name="T13" fmla="*/ 19 h 265"/>
                  <a:gd name="T14" fmla="*/ 26 w 224"/>
                  <a:gd name="T15" fmla="*/ 21 h 265"/>
                  <a:gd name="T16" fmla="*/ 27 w 224"/>
                  <a:gd name="T17" fmla="*/ 23 h 265"/>
                  <a:gd name="T18" fmla="*/ 27 w 224"/>
                  <a:gd name="T19" fmla="*/ 24 h 265"/>
                  <a:gd name="T20" fmla="*/ 28 w 224"/>
                  <a:gd name="T21" fmla="*/ 25 h 265"/>
                  <a:gd name="T22" fmla="*/ 28 w 224"/>
                  <a:gd name="T23" fmla="*/ 26 h 265"/>
                  <a:gd name="T24" fmla="*/ 28 w 224"/>
                  <a:gd name="T25" fmla="*/ 27 h 265"/>
                  <a:gd name="T26" fmla="*/ 27 w 224"/>
                  <a:gd name="T27" fmla="*/ 28 h 265"/>
                  <a:gd name="T28" fmla="*/ 25 w 224"/>
                  <a:gd name="T29" fmla="*/ 29 h 265"/>
                  <a:gd name="T30" fmla="*/ 24 w 224"/>
                  <a:gd name="T31" fmla="*/ 30 h 265"/>
                  <a:gd name="T32" fmla="*/ 23 w 224"/>
                  <a:gd name="T33" fmla="*/ 31 h 265"/>
                  <a:gd name="T34" fmla="*/ 21 w 224"/>
                  <a:gd name="T35" fmla="*/ 31 h 265"/>
                  <a:gd name="T36" fmla="*/ 20 w 224"/>
                  <a:gd name="T37" fmla="*/ 32 h 265"/>
                  <a:gd name="T38" fmla="*/ 18 w 224"/>
                  <a:gd name="T39" fmla="*/ 33 h 265"/>
                  <a:gd name="T40" fmla="*/ 17 w 224"/>
                  <a:gd name="T41" fmla="*/ 34 h 265"/>
                  <a:gd name="T42" fmla="*/ 15 w 224"/>
                  <a:gd name="T43" fmla="*/ 32 h 265"/>
                  <a:gd name="T44" fmla="*/ 14 w 224"/>
                  <a:gd name="T45" fmla="*/ 30 h 265"/>
                  <a:gd name="T46" fmla="*/ 12 w 224"/>
                  <a:gd name="T47" fmla="*/ 30 h 265"/>
                  <a:gd name="T48" fmla="*/ 10 w 224"/>
                  <a:gd name="T49" fmla="*/ 29 h 265"/>
                  <a:gd name="T50" fmla="*/ 7 w 224"/>
                  <a:gd name="T51" fmla="*/ 29 h 265"/>
                  <a:gd name="T52" fmla="*/ 5 w 224"/>
                  <a:gd name="T53" fmla="*/ 28 h 265"/>
                  <a:gd name="T54" fmla="*/ 4 w 224"/>
                  <a:gd name="T55" fmla="*/ 27 h 265"/>
                  <a:gd name="T56" fmla="*/ 2 w 224"/>
                  <a:gd name="T57" fmla="*/ 25 h 265"/>
                  <a:gd name="T58" fmla="*/ 2 w 224"/>
                  <a:gd name="T59" fmla="*/ 22 h 265"/>
                  <a:gd name="T60" fmla="*/ 2 w 224"/>
                  <a:gd name="T61" fmla="*/ 19 h 265"/>
                  <a:gd name="T62" fmla="*/ 3 w 224"/>
                  <a:gd name="T63" fmla="*/ 16 h 265"/>
                  <a:gd name="T64" fmla="*/ 3 w 224"/>
                  <a:gd name="T65" fmla="*/ 13 h 265"/>
                  <a:gd name="T66" fmla="*/ 0 w 224"/>
                  <a:gd name="T67" fmla="*/ 11 h 265"/>
                  <a:gd name="T68" fmla="*/ 1 w 224"/>
                  <a:gd name="T69" fmla="*/ 9 h 265"/>
                  <a:gd name="T70" fmla="*/ 3 w 224"/>
                  <a:gd name="T71" fmla="*/ 7 h 265"/>
                  <a:gd name="T72" fmla="*/ 4 w 224"/>
                  <a:gd name="T73" fmla="*/ 6 h 265"/>
                  <a:gd name="T74" fmla="*/ 6 w 224"/>
                  <a:gd name="T75" fmla="*/ 5 h 265"/>
                  <a:gd name="T76" fmla="*/ 7 w 224"/>
                  <a:gd name="T77" fmla="*/ 4 h 265"/>
                  <a:gd name="T78" fmla="*/ 9 w 224"/>
                  <a:gd name="T79" fmla="*/ 3 h 265"/>
                  <a:gd name="T80" fmla="*/ 11 w 224"/>
                  <a:gd name="T81" fmla="*/ 1 h 265"/>
                  <a:gd name="T82" fmla="*/ 12 w 224"/>
                  <a:gd name="T83" fmla="*/ 0 h 265"/>
                  <a:gd name="T84" fmla="*/ 14 w 224"/>
                  <a:gd name="T85" fmla="*/ 2 h 265"/>
                  <a:gd name="T86" fmla="*/ 15 w 224"/>
                  <a:gd name="T87" fmla="*/ 3 h 265"/>
                  <a:gd name="T88" fmla="*/ 18 w 224"/>
                  <a:gd name="T89" fmla="*/ 5 h 265"/>
                  <a:gd name="T90" fmla="*/ 20 w 224"/>
                  <a:gd name="T91" fmla="*/ 7 h 265"/>
                  <a:gd name="T92" fmla="*/ 21 w 224"/>
                  <a:gd name="T93" fmla="*/ 9 h 265"/>
                  <a:gd name="T94" fmla="*/ 23 w 224"/>
                  <a:gd name="T95" fmla="*/ 11 h 265"/>
                  <a:gd name="T96" fmla="*/ 25 w 224"/>
                  <a:gd name="T97" fmla="*/ 12 h 265"/>
                  <a:gd name="T98" fmla="*/ 27 w 224"/>
                  <a:gd name="T99" fmla="*/ 13 h 26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24"/>
                  <a:gd name="T151" fmla="*/ 0 h 265"/>
                  <a:gd name="T152" fmla="*/ 224 w 224"/>
                  <a:gd name="T153" fmla="*/ 265 h 26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24" h="265">
                    <a:moveTo>
                      <a:pt x="215" y="100"/>
                    </a:moveTo>
                    <a:lnTo>
                      <a:pt x="220" y="106"/>
                    </a:lnTo>
                    <a:lnTo>
                      <a:pt x="224" y="114"/>
                    </a:lnTo>
                    <a:lnTo>
                      <a:pt x="224" y="123"/>
                    </a:lnTo>
                    <a:lnTo>
                      <a:pt x="220" y="131"/>
                    </a:lnTo>
                    <a:lnTo>
                      <a:pt x="212" y="140"/>
                    </a:lnTo>
                    <a:lnTo>
                      <a:pt x="208" y="152"/>
                    </a:lnTo>
                    <a:lnTo>
                      <a:pt x="208" y="166"/>
                    </a:lnTo>
                    <a:lnTo>
                      <a:pt x="211" y="177"/>
                    </a:lnTo>
                    <a:lnTo>
                      <a:pt x="215" y="185"/>
                    </a:lnTo>
                    <a:lnTo>
                      <a:pt x="217" y="195"/>
                    </a:lnTo>
                    <a:lnTo>
                      <a:pt x="218" y="204"/>
                    </a:lnTo>
                    <a:lnTo>
                      <a:pt x="220" y="213"/>
                    </a:lnTo>
                    <a:lnTo>
                      <a:pt x="209" y="221"/>
                    </a:lnTo>
                    <a:lnTo>
                      <a:pt x="199" y="228"/>
                    </a:lnTo>
                    <a:lnTo>
                      <a:pt x="187" y="235"/>
                    </a:lnTo>
                    <a:lnTo>
                      <a:pt x="177" y="241"/>
                    </a:lnTo>
                    <a:lnTo>
                      <a:pt x="166" y="246"/>
                    </a:lnTo>
                    <a:lnTo>
                      <a:pt x="155" y="252"/>
                    </a:lnTo>
                    <a:lnTo>
                      <a:pt x="143" y="258"/>
                    </a:lnTo>
                    <a:lnTo>
                      <a:pt x="132" y="265"/>
                    </a:lnTo>
                    <a:lnTo>
                      <a:pt x="120" y="249"/>
                    </a:lnTo>
                    <a:lnTo>
                      <a:pt x="106" y="240"/>
                    </a:lnTo>
                    <a:lnTo>
                      <a:pt x="90" y="234"/>
                    </a:lnTo>
                    <a:lnTo>
                      <a:pt x="73" y="230"/>
                    </a:lnTo>
                    <a:lnTo>
                      <a:pt x="56" y="228"/>
                    </a:lnTo>
                    <a:lnTo>
                      <a:pt x="40" y="222"/>
                    </a:lnTo>
                    <a:lnTo>
                      <a:pt x="26" y="213"/>
                    </a:lnTo>
                    <a:lnTo>
                      <a:pt x="16" y="197"/>
                    </a:lnTo>
                    <a:lnTo>
                      <a:pt x="13" y="172"/>
                    </a:lnTo>
                    <a:lnTo>
                      <a:pt x="15" y="147"/>
                    </a:lnTo>
                    <a:lnTo>
                      <a:pt x="19" y="123"/>
                    </a:lnTo>
                    <a:lnTo>
                      <a:pt x="19" y="97"/>
                    </a:lnTo>
                    <a:lnTo>
                      <a:pt x="0" y="81"/>
                    </a:lnTo>
                    <a:lnTo>
                      <a:pt x="8" y="68"/>
                    </a:lnTo>
                    <a:lnTo>
                      <a:pt x="18" y="56"/>
                    </a:lnTo>
                    <a:lnTo>
                      <a:pt x="29" y="45"/>
                    </a:lnTo>
                    <a:lnTo>
                      <a:pt x="42" y="34"/>
                    </a:lnTo>
                    <a:lnTo>
                      <a:pt x="55" y="25"/>
                    </a:lnTo>
                    <a:lnTo>
                      <a:pt x="67" y="17"/>
                    </a:lnTo>
                    <a:lnTo>
                      <a:pt x="81" y="8"/>
                    </a:lnTo>
                    <a:lnTo>
                      <a:pt x="94" y="0"/>
                    </a:lnTo>
                    <a:lnTo>
                      <a:pt x="110" y="10"/>
                    </a:lnTo>
                    <a:lnTo>
                      <a:pt x="125" y="24"/>
                    </a:lnTo>
                    <a:lnTo>
                      <a:pt x="139" y="39"/>
                    </a:lnTo>
                    <a:lnTo>
                      <a:pt x="154" y="53"/>
                    </a:lnTo>
                    <a:lnTo>
                      <a:pt x="167" y="68"/>
                    </a:lnTo>
                    <a:lnTo>
                      <a:pt x="182" y="82"/>
                    </a:lnTo>
                    <a:lnTo>
                      <a:pt x="199" y="92"/>
                    </a:lnTo>
                    <a:lnTo>
                      <a:pt x="215" y="1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AutoShape 32"/>
              <p:cNvSpPr>
                <a:spLocks/>
              </p:cNvSpPr>
              <p:nvPr/>
            </p:nvSpPr>
            <p:spPr bwMode="auto">
              <a:xfrm>
                <a:off x="4725" y="2640"/>
                <a:ext cx="16" cy="16"/>
              </a:xfrm>
              <a:custGeom>
                <a:avLst/>
                <a:gdLst>
                  <a:gd name="T0" fmla="*/ 4 w 33"/>
                  <a:gd name="T1" fmla="*/ 3 h 33"/>
                  <a:gd name="T2" fmla="*/ 4 w 33"/>
                  <a:gd name="T3" fmla="*/ 3 h 33"/>
                  <a:gd name="T4" fmla="*/ 2 w 33"/>
                  <a:gd name="T5" fmla="*/ 4 h 33"/>
                  <a:gd name="T6" fmla="*/ 1 w 33"/>
                  <a:gd name="T7" fmla="*/ 3 h 33"/>
                  <a:gd name="T8" fmla="*/ 0 w 33"/>
                  <a:gd name="T9" fmla="*/ 1 h 33"/>
                  <a:gd name="T10" fmla="*/ 0 w 33"/>
                  <a:gd name="T11" fmla="*/ 0 h 33"/>
                  <a:gd name="T12" fmla="*/ 1 w 33"/>
                  <a:gd name="T13" fmla="*/ 0 h 33"/>
                  <a:gd name="T14" fmla="*/ 2 w 33"/>
                  <a:gd name="T15" fmla="*/ 0 h 33"/>
                  <a:gd name="T16" fmla="*/ 3 w 33"/>
                  <a:gd name="T17" fmla="*/ 1 h 33"/>
                  <a:gd name="T18" fmla="*/ 4 w 33"/>
                  <a:gd name="T19" fmla="*/ 3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33"/>
                  <a:gd name="T32" fmla="*/ 33 w 33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33">
                    <a:moveTo>
                      <a:pt x="33" y="24"/>
                    </a:moveTo>
                    <a:lnTo>
                      <a:pt x="33" y="30"/>
                    </a:lnTo>
                    <a:lnTo>
                      <a:pt x="20" y="33"/>
                    </a:lnTo>
                    <a:lnTo>
                      <a:pt x="12" y="27"/>
                    </a:lnTo>
                    <a:lnTo>
                      <a:pt x="6" y="15"/>
                    </a:lnTo>
                    <a:lnTo>
                      <a:pt x="0" y="5"/>
                    </a:lnTo>
                    <a:lnTo>
                      <a:pt x="11" y="0"/>
                    </a:lnTo>
                    <a:lnTo>
                      <a:pt x="20" y="5"/>
                    </a:lnTo>
                    <a:lnTo>
                      <a:pt x="27" y="14"/>
                    </a:ln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AutoShape 31"/>
              <p:cNvSpPr>
                <a:spLocks/>
              </p:cNvSpPr>
              <p:nvPr/>
            </p:nvSpPr>
            <p:spPr bwMode="auto">
              <a:xfrm>
                <a:off x="4711" y="2709"/>
                <a:ext cx="21" cy="15"/>
              </a:xfrm>
              <a:custGeom>
                <a:avLst/>
                <a:gdLst>
                  <a:gd name="T0" fmla="*/ 5 w 42"/>
                  <a:gd name="T1" fmla="*/ 1 h 32"/>
                  <a:gd name="T2" fmla="*/ 5 w 42"/>
                  <a:gd name="T3" fmla="*/ 1 h 32"/>
                  <a:gd name="T4" fmla="*/ 4 w 42"/>
                  <a:gd name="T5" fmla="*/ 2 h 32"/>
                  <a:gd name="T6" fmla="*/ 3 w 42"/>
                  <a:gd name="T7" fmla="*/ 3 h 32"/>
                  <a:gd name="T8" fmla="*/ 3 w 42"/>
                  <a:gd name="T9" fmla="*/ 3 h 32"/>
                  <a:gd name="T10" fmla="*/ 1 w 42"/>
                  <a:gd name="T11" fmla="*/ 3 h 32"/>
                  <a:gd name="T12" fmla="*/ 0 w 42"/>
                  <a:gd name="T13" fmla="*/ 2 h 32"/>
                  <a:gd name="T14" fmla="*/ 1 w 42"/>
                  <a:gd name="T15" fmla="*/ 1 h 32"/>
                  <a:gd name="T16" fmla="*/ 1 w 42"/>
                  <a:gd name="T17" fmla="*/ 1 h 32"/>
                  <a:gd name="T18" fmla="*/ 3 w 42"/>
                  <a:gd name="T19" fmla="*/ 0 h 32"/>
                  <a:gd name="T20" fmla="*/ 3 w 42"/>
                  <a:gd name="T21" fmla="*/ 0 h 32"/>
                  <a:gd name="T22" fmla="*/ 5 w 42"/>
                  <a:gd name="T23" fmla="*/ 0 h 32"/>
                  <a:gd name="T24" fmla="*/ 5 w 42"/>
                  <a:gd name="T25" fmla="*/ 0 h 32"/>
                  <a:gd name="T26" fmla="*/ 5 w 42"/>
                  <a:gd name="T27" fmla="*/ 1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"/>
                  <a:gd name="T43" fmla="*/ 0 h 32"/>
                  <a:gd name="T44" fmla="*/ 42 w 42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" h="32">
                    <a:moveTo>
                      <a:pt x="42" y="10"/>
                    </a:moveTo>
                    <a:lnTo>
                      <a:pt x="38" y="15"/>
                    </a:lnTo>
                    <a:lnTo>
                      <a:pt x="32" y="21"/>
                    </a:lnTo>
                    <a:lnTo>
                      <a:pt x="25" y="27"/>
                    </a:lnTo>
                    <a:lnTo>
                      <a:pt x="18" y="32"/>
                    </a:lnTo>
                    <a:lnTo>
                      <a:pt x="1" y="30"/>
                    </a:lnTo>
                    <a:lnTo>
                      <a:pt x="0" y="20"/>
                    </a:lnTo>
                    <a:lnTo>
                      <a:pt x="6" y="14"/>
                    </a:lnTo>
                    <a:lnTo>
                      <a:pt x="14" y="8"/>
                    </a:lnTo>
                    <a:lnTo>
                      <a:pt x="22" y="0"/>
                    </a:lnTo>
                    <a:lnTo>
                      <a:pt x="27" y="0"/>
                    </a:lnTo>
                    <a:lnTo>
                      <a:pt x="33" y="3"/>
                    </a:lnTo>
                    <a:lnTo>
                      <a:pt x="38" y="5"/>
                    </a:lnTo>
                    <a:lnTo>
                      <a:pt x="4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AutoShape 30"/>
              <p:cNvSpPr>
                <a:spLocks/>
              </p:cNvSpPr>
              <p:nvPr/>
            </p:nvSpPr>
            <p:spPr bwMode="auto">
              <a:xfrm>
                <a:off x="4650" y="2743"/>
                <a:ext cx="226" cy="369"/>
              </a:xfrm>
              <a:custGeom>
                <a:avLst/>
                <a:gdLst>
                  <a:gd name="T0" fmla="*/ 48 w 451"/>
                  <a:gd name="T1" fmla="*/ 92 h 739"/>
                  <a:gd name="T2" fmla="*/ 42 w 451"/>
                  <a:gd name="T3" fmla="*/ 91 h 739"/>
                  <a:gd name="T4" fmla="*/ 37 w 451"/>
                  <a:gd name="T5" fmla="*/ 90 h 739"/>
                  <a:gd name="T6" fmla="*/ 30 w 451"/>
                  <a:gd name="T7" fmla="*/ 87 h 739"/>
                  <a:gd name="T8" fmla="*/ 23 w 451"/>
                  <a:gd name="T9" fmla="*/ 86 h 739"/>
                  <a:gd name="T10" fmla="*/ 16 w 451"/>
                  <a:gd name="T11" fmla="*/ 85 h 739"/>
                  <a:gd name="T12" fmla="*/ 9 w 451"/>
                  <a:gd name="T13" fmla="*/ 84 h 739"/>
                  <a:gd name="T14" fmla="*/ 2 w 451"/>
                  <a:gd name="T15" fmla="*/ 81 h 739"/>
                  <a:gd name="T16" fmla="*/ 1 w 451"/>
                  <a:gd name="T17" fmla="*/ 71 h 739"/>
                  <a:gd name="T18" fmla="*/ 4 w 451"/>
                  <a:gd name="T19" fmla="*/ 59 h 739"/>
                  <a:gd name="T20" fmla="*/ 8 w 451"/>
                  <a:gd name="T21" fmla="*/ 48 h 739"/>
                  <a:gd name="T22" fmla="*/ 15 w 451"/>
                  <a:gd name="T23" fmla="*/ 52 h 739"/>
                  <a:gd name="T24" fmla="*/ 22 w 451"/>
                  <a:gd name="T25" fmla="*/ 54 h 739"/>
                  <a:gd name="T26" fmla="*/ 30 w 451"/>
                  <a:gd name="T27" fmla="*/ 53 h 739"/>
                  <a:gd name="T28" fmla="*/ 36 w 451"/>
                  <a:gd name="T29" fmla="*/ 49 h 739"/>
                  <a:gd name="T30" fmla="*/ 41 w 451"/>
                  <a:gd name="T31" fmla="*/ 43 h 739"/>
                  <a:gd name="T32" fmla="*/ 42 w 451"/>
                  <a:gd name="T33" fmla="*/ 40 h 739"/>
                  <a:gd name="T34" fmla="*/ 40 w 451"/>
                  <a:gd name="T35" fmla="*/ 39 h 739"/>
                  <a:gd name="T36" fmla="*/ 33 w 451"/>
                  <a:gd name="T37" fmla="*/ 46 h 739"/>
                  <a:gd name="T38" fmla="*/ 25 w 451"/>
                  <a:gd name="T39" fmla="*/ 51 h 739"/>
                  <a:gd name="T40" fmla="*/ 16 w 451"/>
                  <a:gd name="T41" fmla="*/ 50 h 739"/>
                  <a:gd name="T42" fmla="*/ 10 w 451"/>
                  <a:gd name="T43" fmla="*/ 44 h 739"/>
                  <a:gd name="T44" fmla="*/ 6 w 451"/>
                  <a:gd name="T45" fmla="*/ 37 h 739"/>
                  <a:gd name="T46" fmla="*/ 5 w 451"/>
                  <a:gd name="T47" fmla="*/ 25 h 739"/>
                  <a:gd name="T48" fmla="*/ 8 w 451"/>
                  <a:gd name="T49" fmla="*/ 16 h 739"/>
                  <a:gd name="T50" fmla="*/ 8 w 451"/>
                  <a:gd name="T51" fmla="*/ 20 h 739"/>
                  <a:gd name="T52" fmla="*/ 10 w 451"/>
                  <a:gd name="T53" fmla="*/ 24 h 739"/>
                  <a:gd name="T54" fmla="*/ 14 w 451"/>
                  <a:gd name="T55" fmla="*/ 26 h 739"/>
                  <a:gd name="T56" fmla="*/ 18 w 451"/>
                  <a:gd name="T57" fmla="*/ 24 h 739"/>
                  <a:gd name="T58" fmla="*/ 21 w 451"/>
                  <a:gd name="T59" fmla="*/ 21 h 739"/>
                  <a:gd name="T60" fmla="*/ 25 w 451"/>
                  <a:gd name="T61" fmla="*/ 16 h 739"/>
                  <a:gd name="T62" fmla="*/ 30 w 451"/>
                  <a:gd name="T63" fmla="*/ 12 h 739"/>
                  <a:gd name="T64" fmla="*/ 35 w 451"/>
                  <a:gd name="T65" fmla="*/ 9 h 739"/>
                  <a:gd name="T66" fmla="*/ 37 w 451"/>
                  <a:gd name="T67" fmla="*/ 9 h 739"/>
                  <a:gd name="T68" fmla="*/ 36 w 451"/>
                  <a:gd name="T69" fmla="*/ 7 h 739"/>
                  <a:gd name="T70" fmla="*/ 34 w 451"/>
                  <a:gd name="T71" fmla="*/ 6 h 739"/>
                  <a:gd name="T72" fmla="*/ 32 w 451"/>
                  <a:gd name="T73" fmla="*/ 7 h 739"/>
                  <a:gd name="T74" fmla="*/ 28 w 451"/>
                  <a:gd name="T75" fmla="*/ 10 h 739"/>
                  <a:gd name="T76" fmla="*/ 24 w 451"/>
                  <a:gd name="T77" fmla="*/ 14 h 739"/>
                  <a:gd name="T78" fmla="*/ 22 w 451"/>
                  <a:gd name="T79" fmla="*/ 15 h 739"/>
                  <a:gd name="T80" fmla="*/ 24 w 451"/>
                  <a:gd name="T81" fmla="*/ 12 h 739"/>
                  <a:gd name="T82" fmla="*/ 27 w 451"/>
                  <a:gd name="T83" fmla="*/ 7 h 739"/>
                  <a:gd name="T84" fmla="*/ 42 w 451"/>
                  <a:gd name="T85" fmla="*/ 5 h 739"/>
                  <a:gd name="T86" fmla="*/ 48 w 451"/>
                  <a:gd name="T87" fmla="*/ 21 h 739"/>
                  <a:gd name="T88" fmla="*/ 54 w 451"/>
                  <a:gd name="T89" fmla="*/ 38 h 739"/>
                  <a:gd name="T90" fmla="*/ 57 w 451"/>
                  <a:gd name="T91" fmla="*/ 55 h 739"/>
                  <a:gd name="T92" fmla="*/ 56 w 451"/>
                  <a:gd name="T93" fmla="*/ 73 h 739"/>
                  <a:gd name="T94" fmla="*/ 52 w 451"/>
                  <a:gd name="T95" fmla="*/ 91 h 73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51"/>
                  <a:gd name="T145" fmla="*/ 0 h 739"/>
                  <a:gd name="T146" fmla="*/ 451 w 451"/>
                  <a:gd name="T147" fmla="*/ 739 h 73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51" h="739">
                    <a:moveTo>
                      <a:pt x="410" y="732"/>
                    </a:moveTo>
                    <a:lnTo>
                      <a:pt x="395" y="737"/>
                    </a:lnTo>
                    <a:lnTo>
                      <a:pt x="380" y="739"/>
                    </a:lnTo>
                    <a:lnTo>
                      <a:pt x="365" y="738"/>
                    </a:lnTo>
                    <a:lnTo>
                      <a:pt x="350" y="735"/>
                    </a:lnTo>
                    <a:lnTo>
                      <a:pt x="335" y="730"/>
                    </a:lnTo>
                    <a:lnTo>
                      <a:pt x="320" y="727"/>
                    </a:lnTo>
                    <a:lnTo>
                      <a:pt x="305" y="723"/>
                    </a:lnTo>
                    <a:lnTo>
                      <a:pt x="290" y="722"/>
                    </a:lnTo>
                    <a:lnTo>
                      <a:pt x="273" y="714"/>
                    </a:lnTo>
                    <a:lnTo>
                      <a:pt x="256" y="707"/>
                    </a:lnTo>
                    <a:lnTo>
                      <a:pt x="237" y="701"/>
                    </a:lnTo>
                    <a:lnTo>
                      <a:pt x="219" y="697"/>
                    </a:lnTo>
                    <a:lnTo>
                      <a:pt x="199" y="693"/>
                    </a:lnTo>
                    <a:lnTo>
                      <a:pt x="180" y="691"/>
                    </a:lnTo>
                    <a:lnTo>
                      <a:pt x="160" y="688"/>
                    </a:lnTo>
                    <a:lnTo>
                      <a:pt x="142" y="686"/>
                    </a:lnTo>
                    <a:lnTo>
                      <a:pt x="122" y="684"/>
                    </a:lnTo>
                    <a:lnTo>
                      <a:pt x="102" y="680"/>
                    </a:lnTo>
                    <a:lnTo>
                      <a:pt x="84" y="677"/>
                    </a:lnTo>
                    <a:lnTo>
                      <a:pt x="65" y="672"/>
                    </a:lnTo>
                    <a:lnTo>
                      <a:pt x="48" y="665"/>
                    </a:lnTo>
                    <a:lnTo>
                      <a:pt x="31" y="659"/>
                    </a:lnTo>
                    <a:lnTo>
                      <a:pt x="15" y="648"/>
                    </a:lnTo>
                    <a:lnTo>
                      <a:pt x="0" y="637"/>
                    </a:lnTo>
                    <a:lnTo>
                      <a:pt x="1" y="603"/>
                    </a:lnTo>
                    <a:lnTo>
                      <a:pt x="4" y="571"/>
                    </a:lnTo>
                    <a:lnTo>
                      <a:pt x="10" y="540"/>
                    </a:lnTo>
                    <a:lnTo>
                      <a:pt x="17" y="509"/>
                    </a:lnTo>
                    <a:lnTo>
                      <a:pt x="26" y="479"/>
                    </a:lnTo>
                    <a:lnTo>
                      <a:pt x="37" y="449"/>
                    </a:lnTo>
                    <a:lnTo>
                      <a:pt x="47" y="420"/>
                    </a:lnTo>
                    <a:lnTo>
                      <a:pt x="59" y="391"/>
                    </a:lnTo>
                    <a:lnTo>
                      <a:pt x="76" y="403"/>
                    </a:lnTo>
                    <a:lnTo>
                      <a:pt x="94" y="413"/>
                    </a:lnTo>
                    <a:lnTo>
                      <a:pt x="113" y="422"/>
                    </a:lnTo>
                    <a:lnTo>
                      <a:pt x="133" y="429"/>
                    </a:lnTo>
                    <a:lnTo>
                      <a:pt x="153" y="435"/>
                    </a:lnTo>
                    <a:lnTo>
                      <a:pt x="175" y="437"/>
                    </a:lnTo>
                    <a:lnTo>
                      <a:pt x="196" y="438"/>
                    </a:lnTo>
                    <a:lnTo>
                      <a:pt x="218" y="436"/>
                    </a:lnTo>
                    <a:lnTo>
                      <a:pt x="235" y="428"/>
                    </a:lnTo>
                    <a:lnTo>
                      <a:pt x="252" y="419"/>
                    </a:lnTo>
                    <a:lnTo>
                      <a:pt x="268" y="406"/>
                    </a:lnTo>
                    <a:lnTo>
                      <a:pt x="283" y="393"/>
                    </a:lnTo>
                    <a:lnTo>
                      <a:pt x="298" y="378"/>
                    </a:lnTo>
                    <a:lnTo>
                      <a:pt x="312" y="363"/>
                    </a:lnTo>
                    <a:lnTo>
                      <a:pt x="326" y="348"/>
                    </a:lnTo>
                    <a:lnTo>
                      <a:pt x="339" y="334"/>
                    </a:lnTo>
                    <a:lnTo>
                      <a:pt x="337" y="327"/>
                    </a:lnTo>
                    <a:lnTo>
                      <a:pt x="335" y="322"/>
                    </a:lnTo>
                    <a:lnTo>
                      <a:pt x="330" y="319"/>
                    </a:lnTo>
                    <a:lnTo>
                      <a:pt x="325" y="315"/>
                    </a:lnTo>
                    <a:lnTo>
                      <a:pt x="318" y="315"/>
                    </a:lnTo>
                    <a:lnTo>
                      <a:pt x="301" y="336"/>
                    </a:lnTo>
                    <a:lnTo>
                      <a:pt x="282" y="355"/>
                    </a:lnTo>
                    <a:lnTo>
                      <a:pt x="264" y="375"/>
                    </a:lnTo>
                    <a:lnTo>
                      <a:pt x="243" y="391"/>
                    </a:lnTo>
                    <a:lnTo>
                      <a:pt x="221" y="405"/>
                    </a:lnTo>
                    <a:lnTo>
                      <a:pt x="197" y="413"/>
                    </a:lnTo>
                    <a:lnTo>
                      <a:pt x="171" y="416"/>
                    </a:lnTo>
                    <a:lnTo>
                      <a:pt x="143" y="413"/>
                    </a:lnTo>
                    <a:lnTo>
                      <a:pt x="125" y="405"/>
                    </a:lnTo>
                    <a:lnTo>
                      <a:pt x="108" y="392"/>
                    </a:lnTo>
                    <a:lnTo>
                      <a:pt x="92" y="375"/>
                    </a:lnTo>
                    <a:lnTo>
                      <a:pt x="76" y="355"/>
                    </a:lnTo>
                    <a:lnTo>
                      <a:pt x="63" y="335"/>
                    </a:lnTo>
                    <a:lnTo>
                      <a:pt x="52" y="315"/>
                    </a:lnTo>
                    <a:lnTo>
                      <a:pt x="45" y="297"/>
                    </a:lnTo>
                    <a:lnTo>
                      <a:pt x="40" y="283"/>
                    </a:lnTo>
                    <a:lnTo>
                      <a:pt x="37" y="244"/>
                    </a:lnTo>
                    <a:lnTo>
                      <a:pt x="40" y="206"/>
                    </a:lnTo>
                    <a:lnTo>
                      <a:pt x="46" y="168"/>
                    </a:lnTo>
                    <a:lnTo>
                      <a:pt x="52" y="130"/>
                    </a:lnTo>
                    <a:lnTo>
                      <a:pt x="57" y="130"/>
                    </a:lnTo>
                    <a:lnTo>
                      <a:pt x="60" y="141"/>
                    </a:lnTo>
                    <a:lnTo>
                      <a:pt x="62" y="153"/>
                    </a:lnTo>
                    <a:lnTo>
                      <a:pt x="64" y="164"/>
                    </a:lnTo>
                    <a:lnTo>
                      <a:pt x="67" y="176"/>
                    </a:lnTo>
                    <a:lnTo>
                      <a:pt x="70" y="187"/>
                    </a:lnTo>
                    <a:lnTo>
                      <a:pt x="76" y="196"/>
                    </a:lnTo>
                    <a:lnTo>
                      <a:pt x="83" y="206"/>
                    </a:lnTo>
                    <a:lnTo>
                      <a:pt x="93" y="212"/>
                    </a:lnTo>
                    <a:lnTo>
                      <a:pt x="106" y="212"/>
                    </a:lnTo>
                    <a:lnTo>
                      <a:pt x="117" y="209"/>
                    </a:lnTo>
                    <a:lnTo>
                      <a:pt x="129" y="203"/>
                    </a:lnTo>
                    <a:lnTo>
                      <a:pt x="139" y="196"/>
                    </a:lnTo>
                    <a:lnTo>
                      <a:pt x="150" y="187"/>
                    </a:lnTo>
                    <a:lnTo>
                      <a:pt x="159" y="178"/>
                    </a:lnTo>
                    <a:lnTo>
                      <a:pt x="167" y="170"/>
                    </a:lnTo>
                    <a:lnTo>
                      <a:pt x="175" y="161"/>
                    </a:lnTo>
                    <a:lnTo>
                      <a:pt x="186" y="147"/>
                    </a:lnTo>
                    <a:lnTo>
                      <a:pt x="198" y="134"/>
                    </a:lnTo>
                    <a:lnTo>
                      <a:pt x="209" y="123"/>
                    </a:lnTo>
                    <a:lnTo>
                      <a:pt x="221" y="112"/>
                    </a:lnTo>
                    <a:lnTo>
                      <a:pt x="234" y="102"/>
                    </a:lnTo>
                    <a:lnTo>
                      <a:pt x="245" y="91"/>
                    </a:lnTo>
                    <a:lnTo>
                      <a:pt x="259" y="82"/>
                    </a:lnTo>
                    <a:lnTo>
                      <a:pt x="273" y="74"/>
                    </a:lnTo>
                    <a:lnTo>
                      <a:pt x="277" y="75"/>
                    </a:lnTo>
                    <a:lnTo>
                      <a:pt x="286" y="74"/>
                    </a:lnTo>
                    <a:lnTo>
                      <a:pt x="292" y="73"/>
                    </a:lnTo>
                    <a:lnTo>
                      <a:pt x="296" y="72"/>
                    </a:lnTo>
                    <a:lnTo>
                      <a:pt x="291" y="66"/>
                    </a:lnTo>
                    <a:lnTo>
                      <a:pt x="287" y="62"/>
                    </a:lnTo>
                    <a:lnTo>
                      <a:pt x="281" y="57"/>
                    </a:lnTo>
                    <a:lnTo>
                      <a:pt x="275" y="53"/>
                    </a:lnTo>
                    <a:lnTo>
                      <a:pt x="268" y="52"/>
                    </a:lnTo>
                    <a:lnTo>
                      <a:pt x="262" y="51"/>
                    </a:lnTo>
                    <a:lnTo>
                      <a:pt x="257" y="53"/>
                    </a:lnTo>
                    <a:lnTo>
                      <a:pt x="251" y="57"/>
                    </a:lnTo>
                    <a:lnTo>
                      <a:pt x="242" y="65"/>
                    </a:lnTo>
                    <a:lnTo>
                      <a:pt x="233" y="74"/>
                    </a:lnTo>
                    <a:lnTo>
                      <a:pt x="222" y="82"/>
                    </a:lnTo>
                    <a:lnTo>
                      <a:pt x="212" y="93"/>
                    </a:lnTo>
                    <a:lnTo>
                      <a:pt x="201" y="102"/>
                    </a:lnTo>
                    <a:lnTo>
                      <a:pt x="191" y="112"/>
                    </a:lnTo>
                    <a:lnTo>
                      <a:pt x="180" y="124"/>
                    </a:lnTo>
                    <a:lnTo>
                      <a:pt x="169" y="135"/>
                    </a:lnTo>
                    <a:lnTo>
                      <a:pt x="174" y="127"/>
                    </a:lnTo>
                    <a:lnTo>
                      <a:pt x="180" y="117"/>
                    </a:lnTo>
                    <a:lnTo>
                      <a:pt x="185" y="106"/>
                    </a:lnTo>
                    <a:lnTo>
                      <a:pt x="192" y="96"/>
                    </a:lnTo>
                    <a:lnTo>
                      <a:pt x="200" y="85"/>
                    </a:lnTo>
                    <a:lnTo>
                      <a:pt x="207" y="73"/>
                    </a:lnTo>
                    <a:lnTo>
                      <a:pt x="215" y="63"/>
                    </a:lnTo>
                    <a:lnTo>
                      <a:pt x="223" y="52"/>
                    </a:lnTo>
                    <a:lnTo>
                      <a:pt x="313" y="0"/>
                    </a:lnTo>
                    <a:lnTo>
                      <a:pt x="332" y="42"/>
                    </a:lnTo>
                    <a:lnTo>
                      <a:pt x="349" y="85"/>
                    </a:lnTo>
                    <a:lnTo>
                      <a:pt x="366" y="127"/>
                    </a:lnTo>
                    <a:lnTo>
                      <a:pt x="383" y="171"/>
                    </a:lnTo>
                    <a:lnTo>
                      <a:pt x="398" y="216"/>
                    </a:lnTo>
                    <a:lnTo>
                      <a:pt x="412" y="261"/>
                    </a:lnTo>
                    <a:lnTo>
                      <a:pt x="425" y="306"/>
                    </a:lnTo>
                    <a:lnTo>
                      <a:pt x="435" y="352"/>
                    </a:lnTo>
                    <a:lnTo>
                      <a:pt x="443" y="399"/>
                    </a:lnTo>
                    <a:lnTo>
                      <a:pt x="449" y="446"/>
                    </a:lnTo>
                    <a:lnTo>
                      <a:pt x="451" y="494"/>
                    </a:lnTo>
                    <a:lnTo>
                      <a:pt x="450" y="541"/>
                    </a:lnTo>
                    <a:lnTo>
                      <a:pt x="447" y="588"/>
                    </a:lnTo>
                    <a:lnTo>
                      <a:pt x="439" y="637"/>
                    </a:lnTo>
                    <a:lnTo>
                      <a:pt x="426" y="684"/>
                    </a:lnTo>
                    <a:lnTo>
                      <a:pt x="410" y="7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AutoShape 29"/>
              <p:cNvSpPr>
                <a:spLocks/>
              </p:cNvSpPr>
              <p:nvPr/>
            </p:nvSpPr>
            <p:spPr bwMode="auto">
              <a:xfrm>
                <a:off x="4676" y="2757"/>
                <a:ext cx="17" cy="40"/>
              </a:xfrm>
              <a:custGeom>
                <a:avLst/>
                <a:gdLst>
                  <a:gd name="T0" fmla="*/ 3 w 33"/>
                  <a:gd name="T1" fmla="*/ 2 h 81"/>
                  <a:gd name="T2" fmla="*/ 5 w 33"/>
                  <a:gd name="T3" fmla="*/ 2 h 81"/>
                  <a:gd name="T4" fmla="*/ 4 w 33"/>
                  <a:gd name="T5" fmla="*/ 4 h 81"/>
                  <a:gd name="T6" fmla="*/ 4 w 33"/>
                  <a:gd name="T7" fmla="*/ 6 h 81"/>
                  <a:gd name="T8" fmla="*/ 3 w 33"/>
                  <a:gd name="T9" fmla="*/ 8 h 81"/>
                  <a:gd name="T10" fmla="*/ 2 w 33"/>
                  <a:gd name="T11" fmla="*/ 10 h 81"/>
                  <a:gd name="T12" fmla="*/ 1 w 33"/>
                  <a:gd name="T13" fmla="*/ 10 h 81"/>
                  <a:gd name="T14" fmla="*/ 1 w 33"/>
                  <a:gd name="T15" fmla="*/ 9 h 81"/>
                  <a:gd name="T16" fmla="*/ 1 w 33"/>
                  <a:gd name="T17" fmla="*/ 8 h 81"/>
                  <a:gd name="T18" fmla="*/ 0 w 33"/>
                  <a:gd name="T19" fmla="*/ 7 h 81"/>
                  <a:gd name="T20" fmla="*/ 2 w 33"/>
                  <a:gd name="T21" fmla="*/ 0 h 81"/>
                  <a:gd name="T22" fmla="*/ 2 w 33"/>
                  <a:gd name="T23" fmla="*/ 0 h 81"/>
                  <a:gd name="T24" fmla="*/ 2 w 33"/>
                  <a:gd name="T25" fmla="*/ 1 h 81"/>
                  <a:gd name="T26" fmla="*/ 3 w 33"/>
                  <a:gd name="T27" fmla="*/ 1 h 81"/>
                  <a:gd name="T28" fmla="*/ 3 w 33"/>
                  <a:gd name="T29" fmla="*/ 2 h 8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3"/>
                  <a:gd name="T46" fmla="*/ 0 h 81"/>
                  <a:gd name="T47" fmla="*/ 33 w 33"/>
                  <a:gd name="T48" fmla="*/ 81 h 8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3" h="81">
                    <a:moveTo>
                      <a:pt x="22" y="20"/>
                    </a:moveTo>
                    <a:lnTo>
                      <a:pt x="33" y="21"/>
                    </a:lnTo>
                    <a:lnTo>
                      <a:pt x="32" y="37"/>
                    </a:lnTo>
                    <a:lnTo>
                      <a:pt x="27" y="52"/>
                    </a:lnTo>
                    <a:lnTo>
                      <a:pt x="20" y="67"/>
                    </a:lnTo>
                    <a:lnTo>
                      <a:pt x="13" y="81"/>
                    </a:lnTo>
                    <a:lnTo>
                      <a:pt x="5" y="81"/>
                    </a:lnTo>
                    <a:lnTo>
                      <a:pt x="2" y="75"/>
                    </a:lnTo>
                    <a:lnTo>
                      <a:pt x="1" y="65"/>
                    </a:lnTo>
                    <a:lnTo>
                      <a:pt x="0" y="57"/>
                    </a:lnTo>
                    <a:lnTo>
                      <a:pt x="11" y="0"/>
                    </a:lnTo>
                    <a:lnTo>
                      <a:pt x="13" y="6"/>
                    </a:lnTo>
                    <a:lnTo>
                      <a:pt x="15" y="10"/>
                    </a:lnTo>
                    <a:lnTo>
                      <a:pt x="17" y="15"/>
                    </a:lnTo>
                    <a:lnTo>
                      <a:pt x="2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AutoShape 28"/>
              <p:cNvSpPr>
                <a:spLocks/>
              </p:cNvSpPr>
              <p:nvPr/>
            </p:nvSpPr>
            <p:spPr bwMode="auto">
              <a:xfrm>
                <a:off x="4863" y="2846"/>
                <a:ext cx="37" cy="83"/>
              </a:xfrm>
              <a:custGeom>
                <a:avLst/>
                <a:gdLst>
                  <a:gd name="T0" fmla="*/ 9 w 75"/>
                  <a:gd name="T1" fmla="*/ 15 h 167"/>
                  <a:gd name="T2" fmla="*/ 8 w 75"/>
                  <a:gd name="T3" fmla="*/ 16 h 167"/>
                  <a:gd name="T4" fmla="*/ 7 w 75"/>
                  <a:gd name="T5" fmla="*/ 18 h 167"/>
                  <a:gd name="T6" fmla="*/ 6 w 75"/>
                  <a:gd name="T7" fmla="*/ 19 h 167"/>
                  <a:gd name="T8" fmla="*/ 5 w 75"/>
                  <a:gd name="T9" fmla="*/ 20 h 167"/>
                  <a:gd name="T10" fmla="*/ 4 w 75"/>
                  <a:gd name="T11" fmla="*/ 18 h 167"/>
                  <a:gd name="T12" fmla="*/ 4 w 75"/>
                  <a:gd name="T13" fmla="*/ 15 h 167"/>
                  <a:gd name="T14" fmla="*/ 3 w 75"/>
                  <a:gd name="T15" fmla="*/ 13 h 167"/>
                  <a:gd name="T16" fmla="*/ 2 w 75"/>
                  <a:gd name="T17" fmla="*/ 10 h 167"/>
                  <a:gd name="T18" fmla="*/ 2 w 75"/>
                  <a:gd name="T19" fmla="*/ 7 h 167"/>
                  <a:gd name="T20" fmla="*/ 1 w 75"/>
                  <a:gd name="T21" fmla="*/ 5 h 167"/>
                  <a:gd name="T22" fmla="*/ 0 w 75"/>
                  <a:gd name="T23" fmla="*/ 2 h 167"/>
                  <a:gd name="T24" fmla="*/ 0 w 75"/>
                  <a:gd name="T25" fmla="*/ 0 h 167"/>
                  <a:gd name="T26" fmla="*/ 1 w 75"/>
                  <a:gd name="T27" fmla="*/ 1 h 167"/>
                  <a:gd name="T28" fmla="*/ 3 w 75"/>
                  <a:gd name="T29" fmla="*/ 3 h 167"/>
                  <a:gd name="T30" fmla="*/ 5 w 75"/>
                  <a:gd name="T31" fmla="*/ 5 h 167"/>
                  <a:gd name="T32" fmla="*/ 6 w 75"/>
                  <a:gd name="T33" fmla="*/ 7 h 167"/>
                  <a:gd name="T34" fmla="*/ 7 w 75"/>
                  <a:gd name="T35" fmla="*/ 8 h 167"/>
                  <a:gd name="T36" fmla="*/ 8 w 75"/>
                  <a:gd name="T37" fmla="*/ 11 h 167"/>
                  <a:gd name="T38" fmla="*/ 9 w 75"/>
                  <a:gd name="T39" fmla="*/ 13 h 167"/>
                  <a:gd name="T40" fmla="*/ 9 w 75"/>
                  <a:gd name="T41" fmla="*/ 15 h 16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5"/>
                  <a:gd name="T64" fmla="*/ 0 h 167"/>
                  <a:gd name="T65" fmla="*/ 75 w 75"/>
                  <a:gd name="T66" fmla="*/ 167 h 16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5" h="167">
                    <a:moveTo>
                      <a:pt x="75" y="123"/>
                    </a:moveTo>
                    <a:lnTo>
                      <a:pt x="68" y="135"/>
                    </a:lnTo>
                    <a:lnTo>
                      <a:pt x="61" y="145"/>
                    </a:lnTo>
                    <a:lnTo>
                      <a:pt x="52" y="156"/>
                    </a:lnTo>
                    <a:lnTo>
                      <a:pt x="43" y="167"/>
                    </a:lnTo>
                    <a:lnTo>
                      <a:pt x="37" y="146"/>
                    </a:lnTo>
                    <a:lnTo>
                      <a:pt x="32" y="127"/>
                    </a:lnTo>
                    <a:lnTo>
                      <a:pt x="26" y="105"/>
                    </a:lnTo>
                    <a:lnTo>
                      <a:pt x="22" y="84"/>
                    </a:lnTo>
                    <a:lnTo>
                      <a:pt x="16" y="62"/>
                    </a:lnTo>
                    <a:lnTo>
                      <a:pt x="11" y="41"/>
                    </a:lnTo>
                    <a:lnTo>
                      <a:pt x="6" y="20"/>
                    </a:lnTo>
                    <a:lnTo>
                      <a:pt x="0" y="0"/>
                    </a:lnTo>
                    <a:lnTo>
                      <a:pt x="14" y="12"/>
                    </a:lnTo>
                    <a:lnTo>
                      <a:pt x="28" y="26"/>
                    </a:lnTo>
                    <a:lnTo>
                      <a:pt x="40" y="41"/>
                    </a:lnTo>
                    <a:lnTo>
                      <a:pt x="52" y="56"/>
                    </a:lnTo>
                    <a:lnTo>
                      <a:pt x="61" y="71"/>
                    </a:lnTo>
                    <a:lnTo>
                      <a:pt x="69" y="88"/>
                    </a:lnTo>
                    <a:lnTo>
                      <a:pt x="74" y="106"/>
                    </a:lnTo>
                    <a:lnTo>
                      <a:pt x="75" y="1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AutoShape 27"/>
              <p:cNvSpPr>
                <a:spLocks/>
              </p:cNvSpPr>
              <p:nvPr/>
            </p:nvSpPr>
            <p:spPr bwMode="auto">
              <a:xfrm>
                <a:off x="4888" y="2985"/>
                <a:ext cx="53" cy="22"/>
              </a:xfrm>
              <a:custGeom>
                <a:avLst/>
                <a:gdLst>
                  <a:gd name="T0" fmla="*/ 13 w 106"/>
                  <a:gd name="T1" fmla="*/ 3 h 45"/>
                  <a:gd name="T2" fmla="*/ 12 w 106"/>
                  <a:gd name="T3" fmla="*/ 4 h 45"/>
                  <a:gd name="T4" fmla="*/ 11 w 106"/>
                  <a:gd name="T5" fmla="*/ 5 h 45"/>
                  <a:gd name="T6" fmla="*/ 9 w 106"/>
                  <a:gd name="T7" fmla="*/ 5 h 45"/>
                  <a:gd name="T8" fmla="*/ 7 w 106"/>
                  <a:gd name="T9" fmla="*/ 5 h 45"/>
                  <a:gd name="T10" fmla="*/ 6 w 106"/>
                  <a:gd name="T11" fmla="*/ 4 h 45"/>
                  <a:gd name="T12" fmla="*/ 3 w 106"/>
                  <a:gd name="T13" fmla="*/ 3 h 45"/>
                  <a:gd name="T14" fmla="*/ 2 w 106"/>
                  <a:gd name="T15" fmla="*/ 3 h 45"/>
                  <a:gd name="T16" fmla="*/ 1 w 106"/>
                  <a:gd name="T17" fmla="*/ 2 h 45"/>
                  <a:gd name="T18" fmla="*/ 0 w 106"/>
                  <a:gd name="T19" fmla="*/ 0 h 45"/>
                  <a:gd name="T20" fmla="*/ 2 w 106"/>
                  <a:gd name="T21" fmla="*/ 0 h 45"/>
                  <a:gd name="T22" fmla="*/ 3 w 106"/>
                  <a:gd name="T23" fmla="*/ 0 h 45"/>
                  <a:gd name="T24" fmla="*/ 5 w 106"/>
                  <a:gd name="T25" fmla="*/ 1 h 45"/>
                  <a:gd name="T26" fmla="*/ 7 w 106"/>
                  <a:gd name="T27" fmla="*/ 1 h 45"/>
                  <a:gd name="T28" fmla="*/ 9 w 106"/>
                  <a:gd name="T29" fmla="*/ 2 h 45"/>
                  <a:gd name="T30" fmla="*/ 10 w 106"/>
                  <a:gd name="T31" fmla="*/ 2 h 45"/>
                  <a:gd name="T32" fmla="*/ 12 w 106"/>
                  <a:gd name="T33" fmla="*/ 2 h 45"/>
                  <a:gd name="T34" fmla="*/ 13 w 106"/>
                  <a:gd name="T35" fmla="*/ 3 h 4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6"/>
                  <a:gd name="T55" fmla="*/ 0 h 45"/>
                  <a:gd name="T56" fmla="*/ 106 w 106"/>
                  <a:gd name="T57" fmla="*/ 45 h 4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6" h="45">
                    <a:moveTo>
                      <a:pt x="106" y="25"/>
                    </a:moveTo>
                    <a:lnTo>
                      <a:pt x="94" y="39"/>
                    </a:lnTo>
                    <a:lnTo>
                      <a:pt x="83" y="45"/>
                    </a:lnTo>
                    <a:lnTo>
                      <a:pt x="69" y="45"/>
                    </a:lnTo>
                    <a:lnTo>
                      <a:pt x="56" y="42"/>
                    </a:lnTo>
                    <a:lnTo>
                      <a:pt x="42" y="35"/>
                    </a:lnTo>
                    <a:lnTo>
                      <a:pt x="28" y="29"/>
                    </a:lnTo>
                    <a:lnTo>
                      <a:pt x="15" y="24"/>
                    </a:lnTo>
                    <a:lnTo>
                      <a:pt x="2" y="20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6" y="7"/>
                    </a:lnTo>
                    <a:lnTo>
                      <a:pt x="39" y="11"/>
                    </a:lnTo>
                    <a:lnTo>
                      <a:pt x="51" y="14"/>
                    </a:lnTo>
                    <a:lnTo>
                      <a:pt x="65" y="17"/>
                    </a:lnTo>
                    <a:lnTo>
                      <a:pt x="78" y="20"/>
                    </a:lnTo>
                    <a:lnTo>
                      <a:pt x="92" y="22"/>
                    </a:lnTo>
                    <a:lnTo>
                      <a:pt x="106" y="2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AutoShape 26"/>
              <p:cNvSpPr>
                <a:spLocks/>
              </p:cNvSpPr>
              <p:nvPr/>
            </p:nvSpPr>
            <p:spPr bwMode="auto">
              <a:xfrm>
                <a:off x="4849" y="3004"/>
                <a:ext cx="70" cy="134"/>
              </a:xfrm>
              <a:custGeom>
                <a:avLst/>
                <a:gdLst>
                  <a:gd name="T0" fmla="*/ 16 w 142"/>
                  <a:gd name="T1" fmla="*/ 9 h 267"/>
                  <a:gd name="T2" fmla="*/ 15 w 142"/>
                  <a:gd name="T3" fmla="*/ 15 h 267"/>
                  <a:gd name="T4" fmla="*/ 15 w 142"/>
                  <a:gd name="T5" fmla="*/ 21 h 267"/>
                  <a:gd name="T6" fmla="*/ 15 w 142"/>
                  <a:gd name="T7" fmla="*/ 28 h 267"/>
                  <a:gd name="T8" fmla="*/ 14 w 142"/>
                  <a:gd name="T9" fmla="*/ 34 h 267"/>
                  <a:gd name="T10" fmla="*/ 0 w 142"/>
                  <a:gd name="T11" fmla="*/ 33 h 267"/>
                  <a:gd name="T12" fmla="*/ 0 w 142"/>
                  <a:gd name="T13" fmla="*/ 32 h 267"/>
                  <a:gd name="T14" fmla="*/ 0 w 142"/>
                  <a:gd name="T15" fmla="*/ 32 h 267"/>
                  <a:gd name="T16" fmla="*/ 0 w 142"/>
                  <a:gd name="T17" fmla="*/ 31 h 267"/>
                  <a:gd name="T18" fmla="*/ 0 w 142"/>
                  <a:gd name="T19" fmla="*/ 30 h 267"/>
                  <a:gd name="T20" fmla="*/ 0 w 142"/>
                  <a:gd name="T21" fmla="*/ 30 h 267"/>
                  <a:gd name="T22" fmla="*/ 1 w 142"/>
                  <a:gd name="T23" fmla="*/ 30 h 267"/>
                  <a:gd name="T24" fmla="*/ 2 w 142"/>
                  <a:gd name="T25" fmla="*/ 29 h 267"/>
                  <a:gd name="T26" fmla="*/ 3 w 142"/>
                  <a:gd name="T27" fmla="*/ 29 h 267"/>
                  <a:gd name="T28" fmla="*/ 4 w 142"/>
                  <a:gd name="T29" fmla="*/ 29 h 267"/>
                  <a:gd name="T30" fmla="*/ 5 w 142"/>
                  <a:gd name="T31" fmla="*/ 28 h 267"/>
                  <a:gd name="T32" fmla="*/ 5 w 142"/>
                  <a:gd name="T33" fmla="*/ 27 h 267"/>
                  <a:gd name="T34" fmla="*/ 5 w 142"/>
                  <a:gd name="T35" fmla="*/ 26 h 267"/>
                  <a:gd name="T36" fmla="*/ 6 w 142"/>
                  <a:gd name="T37" fmla="*/ 23 h 267"/>
                  <a:gd name="T38" fmla="*/ 7 w 142"/>
                  <a:gd name="T39" fmla="*/ 20 h 267"/>
                  <a:gd name="T40" fmla="*/ 8 w 142"/>
                  <a:gd name="T41" fmla="*/ 17 h 267"/>
                  <a:gd name="T42" fmla="*/ 8 w 142"/>
                  <a:gd name="T43" fmla="*/ 14 h 267"/>
                  <a:gd name="T44" fmla="*/ 9 w 142"/>
                  <a:gd name="T45" fmla="*/ 10 h 267"/>
                  <a:gd name="T46" fmla="*/ 10 w 142"/>
                  <a:gd name="T47" fmla="*/ 7 h 267"/>
                  <a:gd name="T48" fmla="*/ 10 w 142"/>
                  <a:gd name="T49" fmla="*/ 4 h 267"/>
                  <a:gd name="T50" fmla="*/ 10 w 142"/>
                  <a:gd name="T51" fmla="*/ 0 h 267"/>
                  <a:gd name="T52" fmla="*/ 11 w 142"/>
                  <a:gd name="T53" fmla="*/ 1 h 267"/>
                  <a:gd name="T54" fmla="*/ 13 w 142"/>
                  <a:gd name="T55" fmla="*/ 2 h 267"/>
                  <a:gd name="T56" fmla="*/ 14 w 142"/>
                  <a:gd name="T57" fmla="*/ 2 h 267"/>
                  <a:gd name="T58" fmla="*/ 16 w 142"/>
                  <a:gd name="T59" fmla="*/ 3 h 267"/>
                  <a:gd name="T60" fmla="*/ 17 w 142"/>
                  <a:gd name="T61" fmla="*/ 4 h 267"/>
                  <a:gd name="T62" fmla="*/ 17 w 142"/>
                  <a:gd name="T63" fmla="*/ 5 h 267"/>
                  <a:gd name="T64" fmla="*/ 17 w 142"/>
                  <a:gd name="T65" fmla="*/ 7 h 267"/>
                  <a:gd name="T66" fmla="*/ 16 w 142"/>
                  <a:gd name="T67" fmla="*/ 9 h 26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2"/>
                  <a:gd name="T103" fmla="*/ 0 h 267"/>
                  <a:gd name="T104" fmla="*/ 142 w 142"/>
                  <a:gd name="T105" fmla="*/ 267 h 26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2" h="267">
                    <a:moveTo>
                      <a:pt x="135" y="69"/>
                    </a:moveTo>
                    <a:lnTo>
                      <a:pt x="127" y="116"/>
                    </a:lnTo>
                    <a:lnTo>
                      <a:pt x="123" y="166"/>
                    </a:lnTo>
                    <a:lnTo>
                      <a:pt x="121" y="218"/>
                    </a:lnTo>
                    <a:lnTo>
                      <a:pt x="118" y="267"/>
                    </a:lnTo>
                    <a:lnTo>
                      <a:pt x="7" y="260"/>
                    </a:lnTo>
                    <a:lnTo>
                      <a:pt x="6" y="254"/>
                    </a:lnTo>
                    <a:lnTo>
                      <a:pt x="4" y="249"/>
                    </a:lnTo>
                    <a:lnTo>
                      <a:pt x="2" y="244"/>
                    </a:lnTo>
                    <a:lnTo>
                      <a:pt x="0" y="238"/>
                    </a:lnTo>
                    <a:lnTo>
                      <a:pt x="6" y="236"/>
                    </a:lnTo>
                    <a:lnTo>
                      <a:pt x="14" y="234"/>
                    </a:lnTo>
                    <a:lnTo>
                      <a:pt x="21" y="231"/>
                    </a:lnTo>
                    <a:lnTo>
                      <a:pt x="29" y="229"/>
                    </a:lnTo>
                    <a:lnTo>
                      <a:pt x="35" y="227"/>
                    </a:lnTo>
                    <a:lnTo>
                      <a:pt x="40" y="222"/>
                    </a:lnTo>
                    <a:lnTo>
                      <a:pt x="43" y="215"/>
                    </a:lnTo>
                    <a:lnTo>
                      <a:pt x="44" y="207"/>
                    </a:lnTo>
                    <a:lnTo>
                      <a:pt x="51" y="182"/>
                    </a:lnTo>
                    <a:lnTo>
                      <a:pt x="58" y="156"/>
                    </a:lnTo>
                    <a:lnTo>
                      <a:pt x="65" y="130"/>
                    </a:lnTo>
                    <a:lnTo>
                      <a:pt x="72" y="105"/>
                    </a:lnTo>
                    <a:lnTo>
                      <a:pt x="76" y="79"/>
                    </a:lnTo>
                    <a:lnTo>
                      <a:pt x="81" y="53"/>
                    </a:lnTo>
                    <a:lnTo>
                      <a:pt x="82" y="26"/>
                    </a:lnTo>
                    <a:lnTo>
                      <a:pt x="81" y="0"/>
                    </a:lnTo>
                    <a:lnTo>
                      <a:pt x="92" y="4"/>
                    </a:lnTo>
                    <a:lnTo>
                      <a:pt x="105" y="9"/>
                    </a:lnTo>
                    <a:lnTo>
                      <a:pt x="118" y="14"/>
                    </a:lnTo>
                    <a:lnTo>
                      <a:pt x="129" y="20"/>
                    </a:lnTo>
                    <a:lnTo>
                      <a:pt x="137" y="28"/>
                    </a:lnTo>
                    <a:lnTo>
                      <a:pt x="142" y="39"/>
                    </a:lnTo>
                    <a:lnTo>
                      <a:pt x="142" y="53"/>
                    </a:lnTo>
                    <a:lnTo>
                      <a:pt x="135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AutoShape 25"/>
              <p:cNvSpPr>
                <a:spLocks/>
              </p:cNvSpPr>
              <p:nvPr/>
            </p:nvSpPr>
            <p:spPr bwMode="auto">
              <a:xfrm>
                <a:off x="4919" y="3011"/>
                <a:ext cx="25" cy="120"/>
              </a:xfrm>
              <a:custGeom>
                <a:avLst/>
                <a:gdLst>
                  <a:gd name="T0" fmla="*/ 5 w 49"/>
                  <a:gd name="T1" fmla="*/ 27 h 240"/>
                  <a:gd name="T2" fmla="*/ 4 w 49"/>
                  <a:gd name="T3" fmla="*/ 27 h 240"/>
                  <a:gd name="T4" fmla="*/ 4 w 49"/>
                  <a:gd name="T5" fmla="*/ 28 h 240"/>
                  <a:gd name="T6" fmla="*/ 3 w 49"/>
                  <a:gd name="T7" fmla="*/ 28 h 240"/>
                  <a:gd name="T8" fmla="*/ 3 w 49"/>
                  <a:gd name="T9" fmla="*/ 28 h 240"/>
                  <a:gd name="T10" fmla="*/ 2 w 49"/>
                  <a:gd name="T11" fmla="*/ 29 h 240"/>
                  <a:gd name="T12" fmla="*/ 1 w 49"/>
                  <a:gd name="T13" fmla="*/ 29 h 240"/>
                  <a:gd name="T14" fmla="*/ 1 w 49"/>
                  <a:gd name="T15" fmla="*/ 30 h 240"/>
                  <a:gd name="T16" fmla="*/ 0 w 49"/>
                  <a:gd name="T17" fmla="*/ 30 h 240"/>
                  <a:gd name="T18" fmla="*/ 1 w 49"/>
                  <a:gd name="T19" fmla="*/ 24 h 240"/>
                  <a:gd name="T20" fmla="*/ 2 w 49"/>
                  <a:gd name="T21" fmla="*/ 17 h 240"/>
                  <a:gd name="T22" fmla="*/ 3 w 49"/>
                  <a:gd name="T23" fmla="*/ 10 h 240"/>
                  <a:gd name="T24" fmla="*/ 4 w 49"/>
                  <a:gd name="T25" fmla="*/ 3 h 240"/>
                  <a:gd name="T26" fmla="*/ 7 w 49"/>
                  <a:gd name="T27" fmla="*/ 0 h 240"/>
                  <a:gd name="T28" fmla="*/ 6 w 49"/>
                  <a:gd name="T29" fmla="*/ 7 h 240"/>
                  <a:gd name="T30" fmla="*/ 6 w 49"/>
                  <a:gd name="T31" fmla="*/ 14 h 240"/>
                  <a:gd name="T32" fmla="*/ 5 w 49"/>
                  <a:gd name="T33" fmla="*/ 20 h 240"/>
                  <a:gd name="T34" fmla="*/ 5 w 49"/>
                  <a:gd name="T35" fmla="*/ 27 h 24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"/>
                  <a:gd name="T55" fmla="*/ 0 h 240"/>
                  <a:gd name="T56" fmla="*/ 49 w 49"/>
                  <a:gd name="T57" fmla="*/ 240 h 24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" h="240">
                    <a:moveTo>
                      <a:pt x="35" y="209"/>
                    </a:moveTo>
                    <a:lnTo>
                      <a:pt x="31" y="214"/>
                    </a:lnTo>
                    <a:lnTo>
                      <a:pt x="26" y="217"/>
                    </a:lnTo>
                    <a:lnTo>
                      <a:pt x="22" y="220"/>
                    </a:lnTo>
                    <a:lnTo>
                      <a:pt x="17" y="224"/>
                    </a:lnTo>
                    <a:lnTo>
                      <a:pt x="12" y="227"/>
                    </a:lnTo>
                    <a:lnTo>
                      <a:pt x="8" y="231"/>
                    </a:lnTo>
                    <a:lnTo>
                      <a:pt x="4" y="235"/>
                    </a:lnTo>
                    <a:lnTo>
                      <a:pt x="0" y="240"/>
                    </a:lnTo>
                    <a:lnTo>
                      <a:pt x="2" y="185"/>
                    </a:lnTo>
                    <a:lnTo>
                      <a:pt x="10" y="131"/>
                    </a:lnTo>
                    <a:lnTo>
                      <a:pt x="18" y="76"/>
                    </a:lnTo>
                    <a:lnTo>
                      <a:pt x="26" y="22"/>
                    </a:lnTo>
                    <a:lnTo>
                      <a:pt x="49" y="0"/>
                    </a:lnTo>
                    <a:lnTo>
                      <a:pt x="48" y="55"/>
                    </a:lnTo>
                    <a:lnTo>
                      <a:pt x="41" y="105"/>
                    </a:lnTo>
                    <a:lnTo>
                      <a:pt x="34" y="156"/>
                    </a:lnTo>
                    <a:lnTo>
                      <a:pt x="35" y="2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AutoShape 24"/>
              <p:cNvSpPr>
                <a:spLocks/>
              </p:cNvSpPr>
              <p:nvPr/>
            </p:nvSpPr>
            <p:spPr bwMode="auto">
              <a:xfrm>
                <a:off x="4614" y="3002"/>
                <a:ext cx="29" cy="25"/>
              </a:xfrm>
              <a:custGeom>
                <a:avLst/>
                <a:gdLst>
                  <a:gd name="T0" fmla="*/ 0 w 58"/>
                  <a:gd name="T1" fmla="*/ 6 h 50"/>
                  <a:gd name="T2" fmla="*/ 7 w 58"/>
                  <a:gd name="T3" fmla="*/ 0 h 50"/>
                  <a:gd name="T4" fmla="*/ 7 w 58"/>
                  <a:gd name="T5" fmla="*/ 6 h 50"/>
                  <a:gd name="T6" fmla="*/ 0 w 58"/>
                  <a:gd name="T7" fmla="*/ 6 h 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"/>
                  <a:gd name="T13" fmla="*/ 0 h 50"/>
                  <a:gd name="T14" fmla="*/ 58 w 58"/>
                  <a:gd name="T15" fmla="*/ 50 h 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" h="50">
                    <a:moveTo>
                      <a:pt x="0" y="44"/>
                    </a:moveTo>
                    <a:lnTo>
                      <a:pt x="58" y="0"/>
                    </a:lnTo>
                    <a:lnTo>
                      <a:pt x="49" y="5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AutoShape 23"/>
              <p:cNvSpPr>
                <a:spLocks/>
              </p:cNvSpPr>
              <p:nvPr/>
            </p:nvSpPr>
            <p:spPr bwMode="auto">
              <a:xfrm>
                <a:off x="4687" y="3090"/>
                <a:ext cx="136" cy="202"/>
              </a:xfrm>
              <a:custGeom>
                <a:avLst/>
                <a:gdLst>
                  <a:gd name="T0" fmla="*/ 28 w 273"/>
                  <a:gd name="T1" fmla="*/ 6 h 405"/>
                  <a:gd name="T2" fmla="*/ 34 w 273"/>
                  <a:gd name="T3" fmla="*/ 7 h 405"/>
                  <a:gd name="T4" fmla="*/ 33 w 273"/>
                  <a:gd name="T5" fmla="*/ 9 h 405"/>
                  <a:gd name="T6" fmla="*/ 33 w 273"/>
                  <a:gd name="T7" fmla="*/ 11 h 405"/>
                  <a:gd name="T8" fmla="*/ 32 w 273"/>
                  <a:gd name="T9" fmla="*/ 13 h 405"/>
                  <a:gd name="T10" fmla="*/ 31 w 273"/>
                  <a:gd name="T11" fmla="*/ 15 h 405"/>
                  <a:gd name="T12" fmla="*/ 31 w 273"/>
                  <a:gd name="T13" fmla="*/ 17 h 405"/>
                  <a:gd name="T14" fmla="*/ 30 w 273"/>
                  <a:gd name="T15" fmla="*/ 20 h 405"/>
                  <a:gd name="T16" fmla="*/ 29 w 273"/>
                  <a:gd name="T17" fmla="*/ 22 h 405"/>
                  <a:gd name="T18" fmla="*/ 29 w 273"/>
                  <a:gd name="T19" fmla="*/ 24 h 405"/>
                  <a:gd name="T20" fmla="*/ 29 w 273"/>
                  <a:gd name="T21" fmla="*/ 31 h 405"/>
                  <a:gd name="T22" fmla="*/ 29 w 273"/>
                  <a:gd name="T23" fmla="*/ 37 h 405"/>
                  <a:gd name="T24" fmla="*/ 28 w 273"/>
                  <a:gd name="T25" fmla="*/ 44 h 405"/>
                  <a:gd name="T26" fmla="*/ 26 w 273"/>
                  <a:gd name="T27" fmla="*/ 50 h 405"/>
                  <a:gd name="T28" fmla="*/ 25 w 273"/>
                  <a:gd name="T29" fmla="*/ 50 h 405"/>
                  <a:gd name="T30" fmla="*/ 25 w 273"/>
                  <a:gd name="T31" fmla="*/ 50 h 405"/>
                  <a:gd name="T32" fmla="*/ 24 w 273"/>
                  <a:gd name="T33" fmla="*/ 50 h 405"/>
                  <a:gd name="T34" fmla="*/ 23 w 273"/>
                  <a:gd name="T35" fmla="*/ 49 h 405"/>
                  <a:gd name="T36" fmla="*/ 22 w 273"/>
                  <a:gd name="T37" fmla="*/ 49 h 405"/>
                  <a:gd name="T38" fmla="*/ 22 w 273"/>
                  <a:gd name="T39" fmla="*/ 49 h 405"/>
                  <a:gd name="T40" fmla="*/ 21 w 273"/>
                  <a:gd name="T41" fmla="*/ 48 h 405"/>
                  <a:gd name="T42" fmla="*/ 20 w 273"/>
                  <a:gd name="T43" fmla="*/ 48 h 405"/>
                  <a:gd name="T44" fmla="*/ 18 w 273"/>
                  <a:gd name="T45" fmla="*/ 46 h 405"/>
                  <a:gd name="T46" fmla="*/ 16 w 273"/>
                  <a:gd name="T47" fmla="*/ 44 h 405"/>
                  <a:gd name="T48" fmla="*/ 14 w 273"/>
                  <a:gd name="T49" fmla="*/ 41 h 405"/>
                  <a:gd name="T50" fmla="*/ 13 w 273"/>
                  <a:gd name="T51" fmla="*/ 38 h 405"/>
                  <a:gd name="T52" fmla="*/ 12 w 273"/>
                  <a:gd name="T53" fmla="*/ 35 h 405"/>
                  <a:gd name="T54" fmla="*/ 10 w 273"/>
                  <a:gd name="T55" fmla="*/ 33 h 405"/>
                  <a:gd name="T56" fmla="*/ 8 w 273"/>
                  <a:gd name="T57" fmla="*/ 31 h 405"/>
                  <a:gd name="T58" fmla="*/ 5 w 273"/>
                  <a:gd name="T59" fmla="*/ 29 h 405"/>
                  <a:gd name="T60" fmla="*/ 4 w 273"/>
                  <a:gd name="T61" fmla="*/ 27 h 405"/>
                  <a:gd name="T62" fmla="*/ 3 w 273"/>
                  <a:gd name="T63" fmla="*/ 25 h 405"/>
                  <a:gd name="T64" fmla="*/ 2 w 273"/>
                  <a:gd name="T65" fmla="*/ 23 h 405"/>
                  <a:gd name="T66" fmla="*/ 1 w 273"/>
                  <a:gd name="T67" fmla="*/ 21 h 405"/>
                  <a:gd name="T68" fmla="*/ 1 w 273"/>
                  <a:gd name="T69" fmla="*/ 19 h 405"/>
                  <a:gd name="T70" fmla="*/ 0 w 273"/>
                  <a:gd name="T71" fmla="*/ 16 h 405"/>
                  <a:gd name="T72" fmla="*/ 0 w 273"/>
                  <a:gd name="T73" fmla="*/ 14 h 405"/>
                  <a:gd name="T74" fmla="*/ 0 w 273"/>
                  <a:gd name="T75" fmla="*/ 12 h 405"/>
                  <a:gd name="T76" fmla="*/ 0 w 273"/>
                  <a:gd name="T77" fmla="*/ 0 h 405"/>
                  <a:gd name="T78" fmla="*/ 1 w 273"/>
                  <a:gd name="T79" fmla="*/ 0 h 405"/>
                  <a:gd name="T80" fmla="*/ 3 w 273"/>
                  <a:gd name="T81" fmla="*/ 0 h 405"/>
                  <a:gd name="T82" fmla="*/ 5 w 273"/>
                  <a:gd name="T83" fmla="*/ 0 h 405"/>
                  <a:gd name="T84" fmla="*/ 7 w 273"/>
                  <a:gd name="T85" fmla="*/ 1 h 405"/>
                  <a:gd name="T86" fmla="*/ 9 w 273"/>
                  <a:gd name="T87" fmla="*/ 1 h 405"/>
                  <a:gd name="T88" fmla="*/ 10 w 273"/>
                  <a:gd name="T89" fmla="*/ 1 h 405"/>
                  <a:gd name="T90" fmla="*/ 12 w 273"/>
                  <a:gd name="T91" fmla="*/ 1 h 405"/>
                  <a:gd name="T92" fmla="*/ 14 w 273"/>
                  <a:gd name="T93" fmla="*/ 2 h 405"/>
                  <a:gd name="T94" fmla="*/ 16 w 273"/>
                  <a:gd name="T95" fmla="*/ 2 h 405"/>
                  <a:gd name="T96" fmla="*/ 17 w 273"/>
                  <a:gd name="T97" fmla="*/ 2 h 405"/>
                  <a:gd name="T98" fmla="*/ 19 w 273"/>
                  <a:gd name="T99" fmla="*/ 3 h 405"/>
                  <a:gd name="T100" fmla="*/ 21 w 273"/>
                  <a:gd name="T101" fmla="*/ 3 h 405"/>
                  <a:gd name="T102" fmla="*/ 23 w 273"/>
                  <a:gd name="T103" fmla="*/ 4 h 405"/>
                  <a:gd name="T104" fmla="*/ 24 w 273"/>
                  <a:gd name="T105" fmla="*/ 4 h 405"/>
                  <a:gd name="T106" fmla="*/ 26 w 273"/>
                  <a:gd name="T107" fmla="*/ 5 h 405"/>
                  <a:gd name="T108" fmla="*/ 28 w 273"/>
                  <a:gd name="T109" fmla="*/ 6 h 40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73"/>
                  <a:gd name="T166" fmla="*/ 0 h 405"/>
                  <a:gd name="T167" fmla="*/ 273 w 273"/>
                  <a:gd name="T168" fmla="*/ 405 h 40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73" h="405">
                    <a:moveTo>
                      <a:pt x="224" y="48"/>
                    </a:moveTo>
                    <a:lnTo>
                      <a:pt x="273" y="57"/>
                    </a:lnTo>
                    <a:lnTo>
                      <a:pt x="271" y="75"/>
                    </a:lnTo>
                    <a:lnTo>
                      <a:pt x="267" y="93"/>
                    </a:lnTo>
                    <a:lnTo>
                      <a:pt x="261" y="110"/>
                    </a:lnTo>
                    <a:lnTo>
                      <a:pt x="254" y="126"/>
                    </a:lnTo>
                    <a:lnTo>
                      <a:pt x="248" y="143"/>
                    </a:lnTo>
                    <a:lnTo>
                      <a:pt x="242" y="161"/>
                    </a:lnTo>
                    <a:lnTo>
                      <a:pt x="238" y="178"/>
                    </a:lnTo>
                    <a:lnTo>
                      <a:pt x="235" y="196"/>
                    </a:lnTo>
                    <a:lnTo>
                      <a:pt x="235" y="248"/>
                    </a:lnTo>
                    <a:lnTo>
                      <a:pt x="235" y="302"/>
                    </a:lnTo>
                    <a:lnTo>
                      <a:pt x="230" y="355"/>
                    </a:lnTo>
                    <a:lnTo>
                      <a:pt x="215" y="404"/>
                    </a:lnTo>
                    <a:lnTo>
                      <a:pt x="207" y="405"/>
                    </a:lnTo>
                    <a:lnTo>
                      <a:pt x="200" y="404"/>
                    </a:lnTo>
                    <a:lnTo>
                      <a:pt x="193" y="401"/>
                    </a:lnTo>
                    <a:lnTo>
                      <a:pt x="187" y="399"/>
                    </a:lnTo>
                    <a:lnTo>
                      <a:pt x="181" y="396"/>
                    </a:lnTo>
                    <a:lnTo>
                      <a:pt x="176" y="393"/>
                    </a:lnTo>
                    <a:lnTo>
                      <a:pt x="170" y="391"/>
                    </a:lnTo>
                    <a:lnTo>
                      <a:pt x="163" y="391"/>
                    </a:lnTo>
                    <a:lnTo>
                      <a:pt x="144" y="375"/>
                    </a:lnTo>
                    <a:lnTo>
                      <a:pt x="131" y="354"/>
                    </a:lnTo>
                    <a:lnTo>
                      <a:pt x="119" y="332"/>
                    </a:lnTo>
                    <a:lnTo>
                      <a:pt x="110" y="309"/>
                    </a:lnTo>
                    <a:lnTo>
                      <a:pt x="98" y="287"/>
                    </a:lnTo>
                    <a:lnTo>
                      <a:pt x="86" y="267"/>
                    </a:lnTo>
                    <a:lnTo>
                      <a:pt x="67" y="251"/>
                    </a:lnTo>
                    <a:lnTo>
                      <a:pt x="43" y="238"/>
                    </a:lnTo>
                    <a:lnTo>
                      <a:pt x="33" y="223"/>
                    </a:lnTo>
                    <a:lnTo>
                      <a:pt x="25" y="206"/>
                    </a:lnTo>
                    <a:lnTo>
                      <a:pt x="18" y="189"/>
                    </a:lnTo>
                    <a:lnTo>
                      <a:pt x="13" y="171"/>
                    </a:lnTo>
                    <a:lnTo>
                      <a:pt x="8" y="154"/>
                    </a:lnTo>
                    <a:lnTo>
                      <a:pt x="6" y="135"/>
                    </a:lnTo>
                    <a:lnTo>
                      <a:pt x="4" y="117"/>
                    </a:lnTo>
                    <a:lnTo>
                      <a:pt x="2" y="98"/>
                    </a:lnTo>
                    <a:lnTo>
                      <a:pt x="0" y="0"/>
                    </a:lnTo>
                    <a:lnTo>
                      <a:pt x="15" y="3"/>
                    </a:lnTo>
                    <a:lnTo>
                      <a:pt x="29" y="5"/>
                    </a:lnTo>
                    <a:lnTo>
                      <a:pt x="44" y="7"/>
                    </a:lnTo>
                    <a:lnTo>
                      <a:pt x="58" y="8"/>
                    </a:lnTo>
                    <a:lnTo>
                      <a:pt x="73" y="11"/>
                    </a:lnTo>
                    <a:lnTo>
                      <a:pt x="87" y="13"/>
                    </a:lnTo>
                    <a:lnTo>
                      <a:pt x="102" y="15"/>
                    </a:lnTo>
                    <a:lnTo>
                      <a:pt x="116" y="18"/>
                    </a:lnTo>
                    <a:lnTo>
                      <a:pt x="129" y="20"/>
                    </a:lnTo>
                    <a:lnTo>
                      <a:pt x="143" y="23"/>
                    </a:lnTo>
                    <a:lnTo>
                      <a:pt x="157" y="26"/>
                    </a:lnTo>
                    <a:lnTo>
                      <a:pt x="171" y="29"/>
                    </a:lnTo>
                    <a:lnTo>
                      <a:pt x="185" y="34"/>
                    </a:lnTo>
                    <a:lnTo>
                      <a:pt x="197" y="37"/>
                    </a:lnTo>
                    <a:lnTo>
                      <a:pt x="211" y="42"/>
                    </a:lnTo>
                    <a:lnTo>
                      <a:pt x="22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5" name="AutoShape 22"/>
              <p:cNvSpPr>
                <a:spLocks/>
              </p:cNvSpPr>
              <p:nvPr/>
            </p:nvSpPr>
            <p:spPr bwMode="auto">
              <a:xfrm>
                <a:off x="4817" y="3128"/>
                <a:ext cx="70" cy="143"/>
              </a:xfrm>
              <a:custGeom>
                <a:avLst/>
                <a:gdLst>
                  <a:gd name="T0" fmla="*/ 7 w 138"/>
                  <a:gd name="T1" fmla="*/ 19 h 286"/>
                  <a:gd name="T2" fmla="*/ 9 w 138"/>
                  <a:gd name="T3" fmla="*/ 21 h 286"/>
                  <a:gd name="T4" fmla="*/ 10 w 138"/>
                  <a:gd name="T5" fmla="*/ 22 h 286"/>
                  <a:gd name="T6" fmla="*/ 12 w 138"/>
                  <a:gd name="T7" fmla="*/ 24 h 286"/>
                  <a:gd name="T8" fmla="*/ 14 w 138"/>
                  <a:gd name="T9" fmla="*/ 25 h 286"/>
                  <a:gd name="T10" fmla="*/ 15 w 138"/>
                  <a:gd name="T11" fmla="*/ 27 h 286"/>
                  <a:gd name="T12" fmla="*/ 16 w 138"/>
                  <a:gd name="T13" fmla="*/ 28 h 286"/>
                  <a:gd name="T14" fmla="*/ 17 w 138"/>
                  <a:gd name="T15" fmla="*/ 30 h 286"/>
                  <a:gd name="T16" fmla="*/ 18 w 138"/>
                  <a:gd name="T17" fmla="*/ 33 h 286"/>
                  <a:gd name="T18" fmla="*/ 13 w 138"/>
                  <a:gd name="T19" fmla="*/ 36 h 286"/>
                  <a:gd name="T20" fmla="*/ 12 w 138"/>
                  <a:gd name="T21" fmla="*/ 35 h 286"/>
                  <a:gd name="T22" fmla="*/ 10 w 138"/>
                  <a:gd name="T23" fmla="*/ 34 h 286"/>
                  <a:gd name="T24" fmla="*/ 9 w 138"/>
                  <a:gd name="T25" fmla="*/ 33 h 286"/>
                  <a:gd name="T26" fmla="*/ 7 w 138"/>
                  <a:gd name="T27" fmla="*/ 32 h 286"/>
                  <a:gd name="T28" fmla="*/ 6 w 138"/>
                  <a:gd name="T29" fmla="*/ 31 h 286"/>
                  <a:gd name="T30" fmla="*/ 4 w 138"/>
                  <a:gd name="T31" fmla="*/ 30 h 286"/>
                  <a:gd name="T32" fmla="*/ 2 w 138"/>
                  <a:gd name="T33" fmla="*/ 29 h 286"/>
                  <a:gd name="T34" fmla="*/ 1 w 138"/>
                  <a:gd name="T35" fmla="*/ 29 h 286"/>
                  <a:gd name="T36" fmla="*/ 0 w 138"/>
                  <a:gd name="T37" fmla="*/ 25 h 286"/>
                  <a:gd name="T38" fmla="*/ 1 w 138"/>
                  <a:gd name="T39" fmla="*/ 22 h 286"/>
                  <a:gd name="T40" fmla="*/ 1 w 138"/>
                  <a:gd name="T41" fmla="*/ 18 h 286"/>
                  <a:gd name="T42" fmla="*/ 1 w 138"/>
                  <a:gd name="T43" fmla="*/ 14 h 286"/>
                  <a:gd name="T44" fmla="*/ 2 w 138"/>
                  <a:gd name="T45" fmla="*/ 10 h 286"/>
                  <a:gd name="T46" fmla="*/ 3 w 138"/>
                  <a:gd name="T47" fmla="*/ 7 h 286"/>
                  <a:gd name="T48" fmla="*/ 4 w 138"/>
                  <a:gd name="T49" fmla="*/ 3 h 286"/>
                  <a:gd name="T50" fmla="*/ 5 w 138"/>
                  <a:gd name="T51" fmla="*/ 0 h 286"/>
                  <a:gd name="T52" fmla="*/ 6 w 138"/>
                  <a:gd name="T53" fmla="*/ 5 h 286"/>
                  <a:gd name="T54" fmla="*/ 6 w 138"/>
                  <a:gd name="T55" fmla="*/ 10 h 286"/>
                  <a:gd name="T56" fmla="*/ 7 w 138"/>
                  <a:gd name="T57" fmla="*/ 15 h 286"/>
                  <a:gd name="T58" fmla="*/ 7 w 138"/>
                  <a:gd name="T59" fmla="*/ 19 h 28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38"/>
                  <a:gd name="T91" fmla="*/ 0 h 286"/>
                  <a:gd name="T92" fmla="*/ 138 w 138"/>
                  <a:gd name="T93" fmla="*/ 286 h 28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38" h="286">
                    <a:moveTo>
                      <a:pt x="54" y="159"/>
                    </a:moveTo>
                    <a:lnTo>
                      <a:pt x="67" y="171"/>
                    </a:lnTo>
                    <a:lnTo>
                      <a:pt x="79" y="181"/>
                    </a:lnTo>
                    <a:lnTo>
                      <a:pt x="93" y="192"/>
                    </a:lnTo>
                    <a:lnTo>
                      <a:pt x="105" y="203"/>
                    </a:lnTo>
                    <a:lnTo>
                      <a:pt x="116" y="216"/>
                    </a:lnTo>
                    <a:lnTo>
                      <a:pt x="127" y="229"/>
                    </a:lnTo>
                    <a:lnTo>
                      <a:pt x="134" y="242"/>
                    </a:lnTo>
                    <a:lnTo>
                      <a:pt x="138" y="258"/>
                    </a:lnTo>
                    <a:lnTo>
                      <a:pt x="102" y="286"/>
                    </a:lnTo>
                    <a:lnTo>
                      <a:pt x="91" y="278"/>
                    </a:lnTo>
                    <a:lnTo>
                      <a:pt x="78" y="270"/>
                    </a:lnTo>
                    <a:lnTo>
                      <a:pt x="67" y="263"/>
                    </a:lnTo>
                    <a:lnTo>
                      <a:pt x="54" y="256"/>
                    </a:lnTo>
                    <a:lnTo>
                      <a:pt x="41" y="249"/>
                    </a:lnTo>
                    <a:lnTo>
                      <a:pt x="28" y="245"/>
                    </a:lnTo>
                    <a:lnTo>
                      <a:pt x="15" y="239"/>
                    </a:lnTo>
                    <a:lnTo>
                      <a:pt x="1" y="235"/>
                    </a:lnTo>
                    <a:lnTo>
                      <a:pt x="0" y="205"/>
                    </a:lnTo>
                    <a:lnTo>
                      <a:pt x="1" y="176"/>
                    </a:lnTo>
                    <a:lnTo>
                      <a:pt x="2" y="146"/>
                    </a:lnTo>
                    <a:lnTo>
                      <a:pt x="6" y="114"/>
                    </a:lnTo>
                    <a:lnTo>
                      <a:pt x="10" y="84"/>
                    </a:lnTo>
                    <a:lnTo>
                      <a:pt x="17" y="56"/>
                    </a:lnTo>
                    <a:lnTo>
                      <a:pt x="25" y="27"/>
                    </a:lnTo>
                    <a:lnTo>
                      <a:pt x="36" y="0"/>
                    </a:lnTo>
                    <a:lnTo>
                      <a:pt x="44" y="40"/>
                    </a:lnTo>
                    <a:lnTo>
                      <a:pt x="47" y="80"/>
                    </a:lnTo>
                    <a:lnTo>
                      <a:pt x="49" y="120"/>
                    </a:lnTo>
                    <a:lnTo>
                      <a:pt x="54" y="15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AutoShape 21"/>
              <p:cNvSpPr>
                <a:spLocks/>
              </p:cNvSpPr>
              <p:nvPr/>
            </p:nvSpPr>
            <p:spPr bwMode="auto">
              <a:xfrm>
                <a:off x="4862" y="3268"/>
                <a:ext cx="34" cy="42"/>
              </a:xfrm>
              <a:custGeom>
                <a:avLst/>
                <a:gdLst>
                  <a:gd name="T0" fmla="*/ 8 w 69"/>
                  <a:gd name="T1" fmla="*/ 0 h 83"/>
                  <a:gd name="T2" fmla="*/ 7 w 69"/>
                  <a:gd name="T3" fmla="*/ 2 h 83"/>
                  <a:gd name="T4" fmla="*/ 7 w 69"/>
                  <a:gd name="T5" fmla="*/ 4 h 83"/>
                  <a:gd name="T6" fmla="*/ 6 w 69"/>
                  <a:gd name="T7" fmla="*/ 6 h 83"/>
                  <a:gd name="T8" fmla="*/ 6 w 69"/>
                  <a:gd name="T9" fmla="*/ 8 h 83"/>
                  <a:gd name="T10" fmla="*/ 5 w 69"/>
                  <a:gd name="T11" fmla="*/ 9 h 83"/>
                  <a:gd name="T12" fmla="*/ 4 w 69"/>
                  <a:gd name="T13" fmla="*/ 10 h 83"/>
                  <a:gd name="T14" fmla="*/ 2 w 69"/>
                  <a:gd name="T15" fmla="*/ 11 h 83"/>
                  <a:gd name="T16" fmla="*/ 0 w 69"/>
                  <a:gd name="T17" fmla="*/ 10 h 83"/>
                  <a:gd name="T18" fmla="*/ 1 w 69"/>
                  <a:gd name="T19" fmla="*/ 9 h 83"/>
                  <a:gd name="T20" fmla="*/ 2 w 69"/>
                  <a:gd name="T21" fmla="*/ 7 h 83"/>
                  <a:gd name="T22" fmla="*/ 3 w 69"/>
                  <a:gd name="T23" fmla="*/ 6 h 83"/>
                  <a:gd name="T24" fmla="*/ 3 w 69"/>
                  <a:gd name="T25" fmla="*/ 5 h 83"/>
                  <a:gd name="T26" fmla="*/ 4 w 69"/>
                  <a:gd name="T27" fmla="*/ 3 h 83"/>
                  <a:gd name="T28" fmla="*/ 5 w 69"/>
                  <a:gd name="T29" fmla="*/ 2 h 83"/>
                  <a:gd name="T30" fmla="*/ 6 w 69"/>
                  <a:gd name="T31" fmla="*/ 1 h 83"/>
                  <a:gd name="T32" fmla="*/ 8 w 69"/>
                  <a:gd name="T33" fmla="*/ 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9"/>
                  <a:gd name="T52" fmla="*/ 0 h 83"/>
                  <a:gd name="T53" fmla="*/ 69 w 69"/>
                  <a:gd name="T54" fmla="*/ 83 h 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9" h="83">
                    <a:moveTo>
                      <a:pt x="69" y="0"/>
                    </a:moveTo>
                    <a:lnTo>
                      <a:pt x="61" y="11"/>
                    </a:lnTo>
                    <a:lnTo>
                      <a:pt x="56" y="26"/>
                    </a:lnTo>
                    <a:lnTo>
                      <a:pt x="53" y="42"/>
                    </a:lnTo>
                    <a:lnTo>
                      <a:pt x="49" y="58"/>
                    </a:lnTo>
                    <a:lnTo>
                      <a:pt x="43" y="72"/>
                    </a:lnTo>
                    <a:lnTo>
                      <a:pt x="35" y="80"/>
                    </a:lnTo>
                    <a:lnTo>
                      <a:pt x="20" y="83"/>
                    </a:lnTo>
                    <a:lnTo>
                      <a:pt x="0" y="77"/>
                    </a:lnTo>
                    <a:lnTo>
                      <a:pt x="10" y="66"/>
                    </a:lnTo>
                    <a:lnTo>
                      <a:pt x="18" y="55"/>
                    </a:lnTo>
                    <a:lnTo>
                      <a:pt x="24" y="43"/>
                    </a:lnTo>
                    <a:lnTo>
                      <a:pt x="30" y="33"/>
                    </a:lnTo>
                    <a:lnTo>
                      <a:pt x="35" y="23"/>
                    </a:lnTo>
                    <a:lnTo>
                      <a:pt x="43" y="12"/>
                    </a:lnTo>
                    <a:lnTo>
                      <a:pt x="54" y="5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7" name="AutoShape 20"/>
              <p:cNvSpPr>
                <a:spLocks/>
              </p:cNvSpPr>
              <p:nvPr/>
            </p:nvSpPr>
            <p:spPr bwMode="auto">
              <a:xfrm>
                <a:off x="4741" y="3298"/>
                <a:ext cx="52" cy="32"/>
              </a:xfrm>
              <a:custGeom>
                <a:avLst/>
                <a:gdLst>
                  <a:gd name="T0" fmla="*/ 13 w 103"/>
                  <a:gd name="T1" fmla="*/ 2 h 64"/>
                  <a:gd name="T2" fmla="*/ 13 w 103"/>
                  <a:gd name="T3" fmla="*/ 6 h 64"/>
                  <a:gd name="T4" fmla="*/ 0 w 103"/>
                  <a:gd name="T5" fmla="*/ 8 h 64"/>
                  <a:gd name="T6" fmla="*/ 2 w 103"/>
                  <a:gd name="T7" fmla="*/ 7 h 64"/>
                  <a:gd name="T8" fmla="*/ 3 w 103"/>
                  <a:gd name="T9" fmla="*/ 6 h 64"/>
                  <a:gd name="T10" fmla="*/ 4 w 103"/>
                  <a:gd name="T11" fmla="*/ 5 h 64"/>
                  <a:gd name="T12" fmla="*/ 5 w 103"/>
                  <a:gd name="T13" fmla="*/ 4 h 64"/>
                  <a:gd name="T14" fmla="*/ 6 w 103"/>
                  <a:gd name="T15" fmla="*/ 3 h 64"/>
                  <a:gd name="T16" fmla="*/ 8 w 103"/>
                  <a:gd name="T17" fmla="*/ 2 h 64"/>
                  <a:gd name="T18" fmla="*/ 9 w 103"/>
                  <a:gd name="T19" fmla="*/ 1 h 64"/>
                  <a:gd name="T20" fmla="*/ 9 w 103"/>
                  <a:gd name="T21" fmla="*/ 0 h 64"/>
                  <a:gd name="T22" fmla="*/ 10 w 103"/>
                  <a:gd name="T23" fmla="*/ 1 h 64"/>
                  <a:gd name="T24" fmla="*/ 11 w 103"/>
                  <a:gd name="T25" fmla="*/ 1 h 64"/>
                  <a:gd name="T26" fmla="*/ 11 w 103"/>
                  <a:gd name="T27" fmla="*/ 1 h 64"/>
                  <a:gd name="T28" fmla="*/ 12 w 103"/>
                  <a:gd name="T29" fmla="*/ 1 h 64"/>
                  <a:gd name="T30" fmla="*/ 13 w 103"/>
                  <a:gd name="T31" fmla="*/ 1 h 64"/>
                  <a:gd name="T32" fmla="*/ 13 w 103"/>
                  <a:gd name="T33" fmla="*/ 1 h 64"/>
                  <a:gd name="T34" fmla="*/ 13 w 103"/>
                  <a:gd name="T35" fmla="*/ 1 h 64"/>
                  <a:gd name="T36" fmla="*/ 13 w 103"/>
                  <a:gd name="T37" fmla="*/ 2 h 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3"/>
                  <a:gd name="T58" fmla="*/ 0 h 64"/>
                  <a:gd name="T59" fmla="*/ 103 w 103"/>
                  <a:gd name="T60" fmla="*/ 64 h 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3" h="64">
                    <a:moveTo>
                      <a:pt x="103" y="22"/>
                    </a:moveTo>
                    <a:lnTo>
                      <a:pt x="100" y="52"/>
                    </a:lnTo>
                    <a:lnTo>
                      <a:pt x="0" y="64"/>
                    </a:lnTo>
                    <a:lnTo>
                      <a:pt x="9" y="58"/>
                    </a:lnTo>
                    <a:lnTo>
                      <a:pt x="19" y="51"/>
                    </a:lnTo>
                    <a:lnTo>
                      <a:pt x="28" y="44"/>
                    </a:lnTo>
                    <a:lnTo>
                      <a:pt x="39" y="36"/>
                    </a:lnTo>
                    <a:lnTo>
                      <a:pt x="48" y="28"/>
                    </a:lnTo>
                    <a:lnTo>
                      <a:pt x="57" y="19"/>
                    </a:lnTo>
                    <a:lnTo>
                      <a:pt x="65" y="10"/>
                    </a:lnTo>
                    <a:lnTo>
                      <a:pt x="72" y="0"/>
                    </a:lnTo>
                    <a:lnTo>
                      <a:pt x="77" y="4"/>
                    </a:lnTo>
                    <a:lnTo>
                      <a:pt x="81" y="6"/>
                    </a:lnTo>
                    <a:lnTo>
                      <a:pt x="87" y="6"/>
                    </a:lnTo>
                    <a:lnTo>
                      <a:pt x="93" y="7"/>
                    </a:lnTo>
                    <a:lnTo>
                      <a:pt x="98" y="9"/>
                    </a:lnTo>
                    <a:lnTo>
                      <a:pt x="101" y="11"/>
                    </a:lnTo>
                    <a:lnTo>
                      <a:pt x="103" y="15"/>
                    </a:lnTo>
                    <a:lnTo>
                      <a:pt x="103" y="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6" name="Text Box 18"/>
            <p:cNvSpPr txBox="1">
              <a:spLocks noChangeArrowheads="1"/>
            </p:cNvSpPr>
            <p:nvPr/>
          </p:nvSpPr>
          <p:spPr bwMode="auto">
            <a:xfrm>
              <a:off x="4320" y="2304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/>
            </a:p>
          </p:txBody>
        </p:sp>
      </p:grpSp>
      <p:sp>
        <p:nvSpPr>
          <p:cNvPr id="9221" name="Text Box 16"/>
          <p:cNvSpPr txBox="1">
            <a:spLocks noChangeArrowheads="1"/>
          </p:cNvSpPr>
          <p:nvPr/>
        </p:nvSpPr>
        <p:spPr bwMode="auto">
          <a:xfrm>
            <a:off x="6629400" y="583723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Receiver</a:t>
            </a:r>
            <a:endParaRPr lang="en-US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81000" y="1189038"/>
            <a:ext cx="2819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Barrier to Effective Communication </a:t>
            </a:r>
            <a:endParaRPr lang="en-US" sz="1200"/>
          </a:p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Is </a:t>
            </a:r>
            <a:endParaRPr lang="en-US" sz="1200"/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 </a:t>
            </a:r>
            <a:endParaRPr lang="en-US" sz="1200"/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endParaRPr lang="en-US" sz="1200"/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MIND</a:t>
            </a:r>
            <a:endParaRPr lang="en-US"/>
          </a:p>
        </p:txBody>
      </p:sp>
      <p:sp>
        <p:nvSpPr>
          <p:cNvPr id="9223" name="AutoShape 14"/>
          <p:cNvSpPr>
            <a:spLocks noChangeArrowheads="1"/>
          </p:cNvSpPr>
          <p:nvPr/>
        </p:nvSpPr>
        <p:spPr bwMode="auto">
          <a:xfrm>
            <a:off x="4191000" y="1341438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3"/>
          <p:cNvSpPr>
            <a:spLocks noChangeArrowheads="1"/>
          </p:cNvSpPr>
          <p:nvPr/>
        </p:nvSpPr>
        <p:spPr bwMode="auto">
          <a:xfrm>
            <a:off x="4343400" y="1112838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AutoShape 12"/>
          <p:cNvSpPr>
            <a:spLocks noChangeArrowheads="1"/>
          </p:cNvSpPr>
          <p:nvPr/>
        </p:nvSpPr>
        <p:spPr bwMode="auto">
          <a:xfrm>
            <a:off x="3505200" y="1417638"/>
            <a:ext cx="1447800" cy="40386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3886200" y="1341438"/>
            <a:ext cx="1447800" cy="4114800"/>
          </a:xfrm>
          <a:prstGeom prst="triangle">
            <a:avLst>
              <a:gd name="adj" fmla="val 50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0" y="503238"/>
            <a:ext cx="6477000" cy="2971800"/>
            <a:chOff x="1488" y="144"/>
            <a:chExt cx="4080" cy="1872"/>
          </a:xfrm>
        </p:grpSpPr>
        <p:grpSp>
          <p:nvGrpSpPr>
            <p:cNvPr id="9228" name="Group 6"/>
            <p:cNvGrpSpPr>
              <a:grpSpLocks/>
            </p:cNvGrpSpPr>
            <p:nvPr/>
          </p:nvGrpSpPr>
          <p:grpSpPr bwMode="auto">
            <a:xfrm>
              <a:off x="3504" y="144"/>
              <a:ext cx="2064" cy="1872"/>
              <a:chOff x="3504" y="144"/>
              <a:chExt cx="2064" cy="1872"/>
            </a:xfrm>
          </p:grpSpPr>
          <p:grpSp>
            <p:nvGrpSpPr>
              <p:cNvPr id="9230" name="Group 8"/>
              <p:cNvGrpSpPr>
                <a:grpSpLocks/>
              </p:cNvGrpSpPr>
              <p:nvPr/>
            </p:nvGrpSpPr>
            <p:grpSpPr bwMode="auto">
              <a:xfrm>
                <a:off x="3504" y="144"/>
                <a:ext cx="2064" cy="1872"/>
                <a:chOff x="3504" y="144"/>
                <a:chExt cx="2064" cy="1872"/>
              </a:xfrm>
            </p:grpSpPr>
            <p:sp>
              <p:nvSpPr>
                <p:cNvPr id="9232" name="AutoShape 10"/>
                <p:cNvSpPr>
                  <a:spLocks noChangeArrowheads="1"/>
                </p:cNvSpPr>
                <p:nvPr/>
              </p:nvSpPr>
              <p:spPr bwMode="auto">
                <a:xfrm>
                  <a:off x="3504" y="144"/>
                  <a:ext cx="2064" cy="1536"/>
                </a:xfrm>
                <a:prstGeom prst="cloudCallout">
                  <a:avLst>
                    <a:gd name="adj1" fmla="val -84449"/>
                    <a:gd name="adj2" fmla="val -39194"/>
                  </a:avLst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3" name="AutoShape 9"/>
                <p:cNvSpPr>
                  <a:spLocks noChangeArrowheads="1"/>
                </p:cNvSpPr>
                <p:nvPr/>
              </p:nvSpPr>
              <p:spPr bwMode="auto">
                <a:xfrm>
                  <a:off x="3600" y="192"/>
                  <a:ext cx="1776" cy="1824"/>
                </a:xfrm>
                <a:prstGeom prst="cloudCallout">
                  <a:avLst>
                    <a:gd name="adj1" fmla="val 4222"/>
                    <a:gd name="adj2" fmla="val 80537"/>
                  </a:avLst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31" name="Text Box 7"/>
              <p:cNvSpPr txBox="1">
                <a:spLocks noChangeArrowheads="1"/>
              </p:cNvSpPr>
              <p:nvPr/>
            </p:nvSpPr>
            <p:spPr bwMode="auto">
              <a:xfrm>
                <a:off x="3744" y="384"/>
                <a:ext cx="1824" cy="1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Education, Perception, Intelligence, Upbringing, Culture, Status, Skills, Personality, Interests, Likes/Dislikes, Religion, Judgment of Right and Wrong . . .</a:t>
                </a:r>
                <a:endParaRPr lang="en-US"/>
              </a:p>
            </p:txBody>
          </p:sp>
        </p:grpSp>
        <p:sp>
          <p:nvSpPr>
            <p:cNvPr id="9229" name="Line 5"/>
            <p:cNvSpPr>
              <a:spLocks noChangeShapeType="1"/>
            </p:cNvSpPr>
            <p:nvPr/>
          </p:nvSpPr>
          <p:spPr bwMode="auto">
            <a:xfrm flipV="1">
              <a:off x="1488" y="1056"/>
              <a:ext cx="2064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li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0"/>
            <a:ext cx="8915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360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King Fahd Univesity Of Pet &amp; Min.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 USER</dc:creator>
  <cp:lastModifiedBy>CoreI5</cp:lastModifiedBy>
  <cp:revision>11</cp:revision>
  <dcterms:created xsi:type="dcterms:W3CDTF">2010-09-06T11:01:43Z</dcterms:created>
  <dcterms:modified xsi:type="dcterms:W3CDTF">2014-01-25T11:51:02Z</dcterms:modified>
</cp:coreProperties>
</file>