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81-CED3-473B-81EA-F9BE7A20A3E3}" type="datetimeFigureOut">
              <a:rPr lang="en-US" smtClean="0"/>
              <a:t>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DA-8718-4FAB-9DB2-984219634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81-CED3-473B-81EA-F9BE7A20A3E3}" type="datetimeFigureOut">
              <a:rPr lang="en-US" smtClean="0"/>
              <a:t>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DA-8718-4FAB-9DB2-984219634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81-CED3-473B-81EA-F9BE7A20A3E3}" type="datetimeFigureOut">
              <a:rPr lang="en-US" smtClean="0"/>
              <a:t>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DA-8718-4FAB-9DB2-984219634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81-CED3-473B-81EA-F9BE7A20A3E3}" type="datetimeFigureOut">
              <a:rPr lang="en-US" smtClean="0"/>
              <a:t>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DA-8718-4FAB-9DB2-984219634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81-CED3-473B-81EA-F9BE7A20A3E3}" type="datetimeFigureOut">
              <a:rPr lang="en-US" smtClean="0"/>
              <a:t>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DA-8718-4FAB-9DB2-984219634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81-CED3-473B-81EA-F9BE7A20A3E3}" type="datetimeFigureOut">
              <a:rPr lang="en-US" smtClean="0"/>
              <a:t>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DA-8718-4FAB-9DB2-984219634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81-CED3-473B-81EA-F9BE7A20A3E3}" type="datetimeFigureOut">
              <a:rPr lang="en-US" smtClean="0"/>
              <a:t>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DA-8718-4FAB-9DB2-984219634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81-CED3-473B-81EA-F9BE7A20A3E3}" type="datetimeFigureOut">
              <a:rPr lang="en-US" smtClean="0"/>
              <a:t>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DA-8718-4FAB-9DB2-984219634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81-CED3-473B-81EA-F9BE7A20A3E3}" type="datetimeFigureOut">
              <a:rPr lang="en-US" smtClean="0"/>
              <a:t>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DA-8718-4FAB-9DB2-984219634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81-CED3-473B-81EA-F9BE7A20A3E3}" type="datetimeFigureOut">
              <a:rPr lang="en-US" smtClean="0"/>
              <a:t>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DA-8718-4FAB-9DB2-984219634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81-CED3-473B-81EA-F9BE7A20A3E3}" type="datetimeFigureOut">
              <a:rPr lang="en-US" smtClean="0"/>
              <a:t>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DA-8718-4FAB-9DB2-984219634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85D81-CED3-473B-81EA-F9BE7A20A3E3}" type="datetimeFigureOut">
              <a:rPr lang="en-US" smtClean="0"/>
              <a:t>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9EDA-8718-4FAB-9DB2-9842196346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Development Plans Review</a:t>
            </a:r>
            <a:br>
              <a:rPr lang="en-US" dirty="0" smtClean="0"/>
            </a:br>
            <a:r>
              <a:rPr lang="en-US" sz="3600" dirty="0" smtClean="0"/>
              <a:t>Saudi Arabia</a:t>
            </a:r>
            <a:br>
              <a:rPr lang="en-US" sz="3600" dirty="0" smtClean="0"/>
            </a:b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and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National Development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For: Professor </a:t>
            </a:r>
            <a:r>
              <a:rPr lang="en-US" sz="2800" dirty="0" err="1" smtClean="0"/>
              <a:t>Habib</a:t>
            </a:r>
            <a:r>
              <a:rPr lang="en-US" sz="2800" dirty="0" smtClean="0"/>
              <a:t> </a:t>
            </a:r>
            <a:r>
              <a:rPr lang="en-US" sz="2800" dirty="0" err="1" smtClean="0"/>
              <a:t>Alshuwaikhat</a:t>
            </a:r>
            <a:endParaRPr lang="en-US" sz="2800" dirty="0" smtClean="0"/>
          </a:p>
          <a:p>
            <a:r>
              <a:rPr lang="en-US" sz="2400" dirty="0" smtClean="0"/>
              <a:t>By: Ahmad A. Alkadi</a:t>
            </a:r>
          </a:p>
          <a:p>
            <a:r>
              <a:rPr lang="en-US" sz="1800" dirty="0" smtClean="0"/>
              <a:t>CP202 – Planning Laws and </a:t>
            </a:r>
            <a:r>
              <a:rPr lang="en-US" sz="1800" dirty="0" err="1" smtClean="0"/>
              <a:t>Legeslations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i="1" dirty="0" smtClean="0"/>
              <a:t>Analysis of the 3</a:t>
            </a:r>
            <a:r>
              <a:rPr lang="en-US" i="1" baseline="30000" dirty="0" smtClean="0"/>
              <a:t>rd</a:t>
            </a:r>
            <a:r>
              <a:rPr lang="en-US" i="1" dirty="0" smtClean="0"/>
              <a:t>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3</a:t>
            </a:r>
            <a:r>
              <a:rPr lang="en-US" baseline="30000" dirty="0"/>
              <a:t>rd</a:t>
            </a:r>
            <a:r>
              <a:rPr lang="en-US" dirty="0"/>
              <a:t> development plan has achieved its goal of enforcing building codes and regulations, which is reflected by the 4</a:t>
            </a:r>
            <a:r>
              <a:rPr lang="en-US" baseline="30000" dirty="0"/>
              <a:t>th</a:t>
            </a:r>
            <a:r>
              <a:rPr lang="en-US" dirty="0"/>
              <a:t> development plan policy indicating institution of a systematic building inspection.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i="1" dirty="0"/>
              <a:t>The 7</a:t>
            </a:r>
            <a:r>
              <a:rPr lang="en-US" i="1" baseline="30000" dirty="0"/>
              <a:t>th</a:t>
            </a:r>
            <a:r>
              <a:rPr lang="en-US" i="1" dirty="0"/>
              <a:t> Development </a:t>
            </a:r>
            <a:r>
              <a:rPr lang="en-US" i="1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Increase </a:t>
            </a:r>
            <a:r>
              <a:rPr lang="en-US" dirty="0"/>
              <a:t>on the demand for municipal facilities and services municipal </a:t>
            </a:r>
            <a:r>
              <a:rPr lang="en-US" dirty="0" smtClean="0"/>
              <a:t>services.</a:t>
            </a:r>
          </a:p>
          <a:p>
            <a:endParaRPr lang="en-US" dirty="0" smtClean="0"/>
          </a:p>
          <a:p>
            <a:r>
              <a:rPr lang="en-US" dirty="0"/>
              <a:t>Cities’ Expansion created a wide gap between spatial expansion and the number of </a:t>
            </a:r>
            <a:r>
              <a:rPr lang="en-US" dirty="0" smtClean="0"/>
              <a:t>inhabitants.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/>
              <a:t>7</a:t>
            </a:r>
            <a:r>
              <a:rPr lang="en-US" i="1" baseline="30000" dirty="0"/>
              <a:t>th</a:t>
            </a:r>
            <a:r>
              <a:rPr lang="en-US" i="1" dirty="0"/>
              <a:t> Development Plan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Raising the efficiency of municipalities’ information systems and updating them regularly.</a:t>
            </a:r>
          </a:p>
          <a:p>
            <a:pPr lvl="0"/>
            <a:r>
              <a:rPr lang="en-US" dirty="0"/>
              <a:t>Planning for urban development with the participation of municipalities and in coordination with relevant agencies.</a:t>
            </a:r>
          </a:p>
          <a:p>
            <a:pPr lvl="0"/>
            <a:r>
              <a:rPr lang="en-US" dirty="0"/>
              <a:t>Reorganizing the structure of the Ministry and affiliate agencies in order to eliminate duplication of responsibilities in conformity with the provincial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7</a:t>
            </a:r>
            <a:r>
              <a:rPr lang="en-US" i="1" baseline="30000" dirty="0" smtClean="0"/>
              <a:t>th</a:t>
            </a:r>
            <a:r>
              <a:rPr lang="en-US" i="1" dirty="0" smtClean="0"/>
              <a:t> Development Plan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Availing of all means to ensure regular and continuous revenue streams to enable the municipalities to develop their services and maintain their infrastructure.</a:t>
            </a:r>
          </a:p>
          <a:p>
            <a:pPr lvl="0"/>
            <a:r>
              <a:rPr lang="en-US" dirty="0"/>
              <a:t>Continuing to develop and improve village clusters to ensure availability and accessibility of municipal services in rural areas.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/>
              <a:t>8</a:t>
            </a:r>
            <a:r>
              <a:rPr lang="en-US" i="1" baseline="30000" dirty="0"/>
              <a:t>th</a:t>
            </a:r>
            <a:r>
              <a:rPr lang="en-US" i="1" dirty="0"/>
              <a:t> Development Plan </a:t>
            </a:r>
            <a:r>
              <a:rPr lang="en-US" i="1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Continued restructuring of the sector to enable provision of more efficient, advanced municipal services.</a:t>
            </a:r>
          </a:p>
          <a:p>
            <a:pPr lvl="0"/>
            <a:r>
              <a:rPr lang="en-US" dirty="0"/>
              <a:t>Implementation of the National Spatial Strategy, with due emphasis on the development corridors and growth centers identified by 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8</a:t>
            </a:r>
            <a:r>
              <a:rPr lang="en-US" i="1" baseline="30000" dirty="0" smtClean="0"/>
              <a:t>th</a:t>
            </a:r>
            <a:r>
              <a:rPr lang="en-US" i="1" dirty="0" smtClean="0"/>
              <a:t> Development Plan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Development </a:t>
            </a:r>
            <a:r>
              <a:rPr lang="en-US" dirty="0"/>
              <a:t>of municipal revenues to enable municipalities to develop their services and maintain their facilities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Enhancing the role of municipal councils in all regions.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Lack of enough funds to support the municipal projects to meet up with the spending urban growth.</a:t>
            </a:r>
          </a:p>
          <a:p>
            <a:pPr lvl="0"/>
            <a:r>
              <a:rPr lang="en-US" dirty="0"/>
              <a:t>Internal migration leads to expand the number of rural areas which requires expanding the scope of municipal services in existing municipalities and village clusters.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There are lack of databases and information banks on urban functions and services and regional computerized information systems.</a:t>
            </a:r>
          </a:p>
          <a:p>
            <a:pPr lvl="0"/>
            <a:r>
              <a:rPr lang="en-US" dirty="0"/>
              <a:t>There is lack coordination among all relevant governmental and non-governmental agencies, at all stages from planning to implementation and monitoring.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i="1" dirty="0"/>
              <a:t>Analysis of the 7</a:t>
            </a:r>
            <a:r>
              <a:rPr lang="en-US" i="1" baseline="30000" dirty="0"/>
              <a:t>th</a:t>
            </a:r>
            <a:r>
              <a:rPr lang="en-US" i="1" dirty="0"/>
              <a:t> Development </a:t>
            </a:r>
            <a:r>
              <a:rPr lang="en-US" i="1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restructuring of the municipal and rural affairs department, which is represented by the repetition of the same policy in the 8</a:t>
            </a:r>
            <a:r>
              <a:rPr lang="en-US" baseline="30000" dirty="0"/>
              <a:t>th</a:t>
            </a:r>
            <a:r>
              <a:rPr lang="en-US" dirty="0"/>
              <a:t> plan</a:t>
            </a:r>
            <a:r>
              <a:rPr lang="en-US" dirty="0" smtClean="0"/>
              <a:t>.</a:t>
            </a:r>
          </a:p>
          <a:p>
            <a:r>
              <a:rPr lang="en-US" dirty="0"/>
              <a:t>lack of coordination between different planning related </a:t>
            </a:r>
            <a:r>
              <a:rPr lang="en-US" dirty="0" smtClean="0"/>
              <a:t>agencies.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i="1" dirty="0" smtClean="0"/>
              <a:t>Analysis of the 7</a:t>
            </a:r>
            <a:r>
              <a:rPr lang="en-US" i="1" baseline="30000" dirty="0" smtClean="0"/>
              <a:t>th</a:t>
            </a:r>
            <a:r>
              <a:rPr lang="en-US" i="1" dirty="0" smtClean="0"/>
              <a:t>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/>
              <a:t>National Spatial </a:t>
            </a:r>
            <a:r>
              <a:rPr lang="en-US" i="1" dirty="0" smtClean="0"/>
              <a:t>Strategy</a:t>
            </a:r>
          </a:p>
          <a:p>
            <a:pPr>
              <a:buNone/>
            </a:pPr>
            <a:endParaRPr lang="en-US" i="1" dirty="0"/>
          </a:p>
          <a:p>
            <a:r>
              <a:rPr lang="en-US" dirty="0" smtClean="0"/>
              <a:t>Solving </a:t>
            </a:r>
            <a:r>
              <a:rPr lang="en-US" dirty="0"/>
              <a:t>the centralization </a:t>
            </a:r>
            <a:r>
              <a:rPr lang="en-US" dirty="0" smtClean="0"/>
              <a:t>issue.</a:t>
            </a:r>
          </a:p>
          <a:p>
            <a:r>
              <a:rPr lang="en-US" dirty="0"/>
              <a:t>It is a long term policy statement 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</a:t>
            </a:r>
            <a:r>
              <a:rPr lang="en-US" dirty="0"/>
              <a:t>broad guidelines for spatial development under various policy directions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provide a spatial level of policies relevant to various sectors of development and different parts of national </a:t>
            </a:r>
            <a:r>
              <a:rPr lang="en-US" dirty="0" smtClean="0"/>
              <a:t>space.</a:t>
            </a:r>
          </a:p>
          <a:p>
            <a:r>
              <a:rPr lang="en-US" smtClean="0"/>
              <a:t>To ensures </a:t>
            </a:r>
            <a:r>
              <a:rPr lang="en-US" dirty="0"/>
              <a:t>the integration of human settlements planning into general socio-economic development planning.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i="1" dirty="0"/>
              <a:t>The 3</a:t>
            </a:r>
            <a:r>
              <a:rPr lang="en-US" i="1" baseline="30000" dirty="0"/>
              <a:t>rd</a:t>
            </a:r>
            <a:r>
              <a:rPr lang="en-US" i="1" dirty="0"/>
              <a:t> Development </a:t>
            </a:r>
            <a:r>
              <a:rPr lang="en-US" i="1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controlled urban growth in predetermined areas</a:t>
            </a:r>
            <a:r>
              <a:rPr lang="en-US" dirty="0" smtClean="0"/>
              <a:t>.</a:t>
            </a:r>
          </a:p>
          <a:p>
            <a:r>
              <a:rPr lang="en-US" dirty="0"/>
              <a:t>To achieve successful urban development, industrial and commercial growth </a:t>
            </a:r>
            <a:r>
              <a:rPr lang="en-US" dirty="0" smtClean="0"/>
              <a:t>in </a:t>
            </a:r>
            <a:r>
              <a:rPr lang="en-US" dirty="0"/>
              <a:t>locations which have capacity to be productive. </a:t>
            </a:r>
            <a:endParaRPr lang="en-US" dirty="0" smtClean="0"/>
          </a:p>
          <a:p>
            <a:r>
              <a:rPr lang="en-US" dirty="0" smtClean="0"/>
              <a:t>Migration </a:t>
            </a:r>
            <a:r>
              <a:rPr lang="en-US" dirty="0"/>
              <a:t>to the cities which created and expanding demand for buildings and an increase in construction activity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/>
              <a:t>3</a:t>
            </a:r>
            <a:r>
              <a:rPr lang="en-US" i="1" baseline="30000" dirty="0"/>
              <a:t>rd</a:t>
            </a:r>
            <a:r>
              <a:rPr lang="en-US" i="1" dirty="0"/>
              <a:t> Plan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Operate and maintain existing and planned municipal systems effectively so that citizens receive services in a timely and economically manner.</a:t>
            </a:r>
          </a:p>
          <a:p>
            <a:pPr lvl="0"/>
            <a:r>
              <a:rPr lang="en-US" dirty="0"/>
              <a:t>Continue the decentralization program by establishing more municipal administrative municipal administrative units.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3</a:t>
            </a:r>
            <a:r>
              <a:rPr lang="en-US" i="1" baseline="30000" dirty="0" smtClean="0"/>
              <a:t>rd</a:t>
            </a:r>
            <a:r>
              <a:rPr lang="en-US" i="1" dirty="0" smtClean="0"/>
              <a:t> Plan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Enforcing building code and regulations when promulgated for private buildings in cities, towns and villages.</a:t>
            </a:r>
          </a:p>
          <a:p>
            <a:pPr lvl="0"/>
            <a:r>
              <a:rPr lang="en-US" dirty="0"/>
              <a:t>Assure that cities which have problems due to their topography or other reasons will get the proper storm drainage systems to protect lives and property.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/>
              <a:t>4</a:t>
            </a:r>
            <a:r>
              <a:rPr lang="en-US" i="1" baseline="30000" dirty="0"/>
              <a:t>th</a:t>
            </a:r>
            <a:r>
              <a:rPr lang="en-US" i="1" dirty="0"/>
              <a:t> Plan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Institute systematic building inspection.</a:t>
            </a:r>
          </a:p>
          <a:p>
            <a:pPr lvl="0"/>
            <a:r>
              <a:rPr lang="en-US" dirty="0"/>
              <a:t>Accelerate the formation of village clusters.</a:t>
            </a:r>
          </a:p>
          <a:p>
            <a:pPr lvl="0"/>
            <a:r>
              <a:rPr lang="en-US" dirty="0"/>
              <a:t>Prepare and regularly update comprehensive plans.</a:t>
            </a:r>
          </a:p>
          <a:p>
            <a:pPr lvl="0"/>
            <a:r>
              <a:rPr lang="en-US" dirty="0"/>
              <a:t>Encourage developments that will utilize existing infrastructure.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/>
              <a:t>Problems: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Difficulties in recruiting and training the necessary people, especially outside the major urban areas.</a:t>
            </a:r>
          </a:p>
          <a:p>
            <a:pPr lvl="0"/>
            <a:r>
              <a:rPr lang="en-US" dirty="0" smtClean="0"/>
              <a:t>Difficulties </a:t>
            </a:r>
            <a:r>
              <a:rPr lang="en-US" dirty="0"/>
              <a:t>in controlling urban growth inside the serviced areas, which has caused a higher per unit cost of infrastructure investment</a:t>
            </a:r>
            <a:r>
              <a:rPr lang="en-US" dirty="0" smtClean="0"/>
              <a:t>.</a:t>
            </a:r>
          </a:p>
          <a:p>
            <a:r>
              <a:rPr lang="en-US" dirty="0"/>
              <a:t>Centralization of government and lack of coordination between related governmental agencies.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i="1" dirty="0"/>
              <a:t>Analysis of the 3</a:t>
            </a:r>
            <a:r>
              <a:rPr lang="en-US" i="1" baseline="30000" dirty="0"/>
              <a:t>rd</a:t>
            </a:r>
            <a:r>
              <a:rPr lang="en-US" i="1" dirty="0"/>
              <a:t> Development </a:t>
            </a:r>
            <a:r>
              <a:rPr lang="en-US" i="1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policies of third plan are mainly concerned with decentralization of municipal services to achieve urban balance between different parts of the kingdom. </a:t>
            </a:r>
            <a:endParaRPr lang="en-US" dirty="0" smtClean="0"/>
          </a:p>
          <a:p>
            <a:r>
              <a:rPr lang="en-US" dirty="0"/>
              <a:t> The repetition of the decentralization policies in the fourth plan, in addition to the evaluation of the status quo, we find that there has been a failure in implementing these polices.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i="1" dirty="0" smtClean="0"/>
              <a:t>Analysis of the 3</a:t>
            </a:r>
            <a:r>
              <a:rPr lang="en-US" i="1" baseline="30000" dirty="0" smtClean="0"/>
              <a:t>rd</a:t>
            </a:r>
            <a:r>
              <a:rPr lang="en-US" i="1" dirty="0" smtClean="0"/>
              <a:t>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actions should be taken to </a:t>
            </a:r>
            <a:r>
              <a:rPr lang="en-US" dirty="0"/>
              <a:t>slow the growth of the main </a:t>
            </a:r>
            <a:r>
              <a:rPr lang="en-US" dirty="0" smtClean="0"/>
              <a:t>regions.</a:t>
            </a:r>
          </a:p>
          <a:p>
            <a:r>
              <a:rPr lang="en-US" dirty="0" err="1" smtClean="0"/>
              <a:t>Decentrlization</a:t>
            </a:r>
            <a:r>
              <a:rPr lang="en-US" dirty="0" smtClean="0"/>
              <a:t> </a:t>
            </a:r>
            <a:r>
              <a:rPr lang="en-US" dirty="0"/>
              <a:t>can be achieved by encouraging and finding variety of services in the rural and middle sized cities such as universities and specialized </a:t>
            </a:r>
            <a:r>
              <a:rPr lang="en-US" dirty="0" smtClean="0"/>
              <a:t>ho</a:t>
            </a:r>
          </a:p>
          <a:p>
            <a:r>
              <a:rPr lang="en-US" dirty="0" err="1" smtClean="0"/>
              <a:t>spitals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i="1" dirty="0" smtClean="0"/>
              <a:t>Analysis of the 3</a:t>
            </a:r>
            <a:r>
              <a:rPr lang="en-US" i="1" baseline="30000" dirty="0" smtClean="0"/>
              <a:t>rd</a:t>
            </a:r>
            <a:r>
              <a:rPr lang="en-US" i="1" dirty="0" smtClean="0"/>
              <a:t>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major problem in achieving decentralization is suggested to be in focusing too much on the detail rather than on ensuring the delivery is driven forward in a systematic way 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818</Words>
  <Application>Microsoft Office PowerPoint</Application>
  <PresentationFormat>On-screen Show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National Development Plans Review Saudi Arabia 3rd and 7th National Development Plans</vt:lpstr>
      <vt:lpstr>The 3rd Development Plan</vt:lpstr>
      <vt:lpstr>3rd Plan Policies</vt:lpstr>
      <vt:lpstr>3rd Plan Policies</vt:lpstr>
      <vt:lpstr>4th Plan Policies</vt:lpstr>
      <vt:lpstr>Problems:</vt:lpstr>
      <vt:lpstr>Analysis of the 3rd Development Plan</vt:lpstr>
      <vt:lpstr>Analysis of the 3rd Development Plan</vt:lpstr>
      <vt:lpstr>Analysis of the 3rd Development Plan</vt:lpstr>
      <vt:lpstr>Analysis of the 3rd Development Plan</vt:lpstr>
      <vt:lpstr>The 7th Development Plan</vt:lpstr>
      <vt:lpstr>7th Development Plan Policies</vt:lpstr>
      <vt:lpstr>7th Development Plan Policies</vt:lpstr>
      <vt:lpstr>8th Development Plan Policies</vt:lpstr>
      <vt:lpstr>8th Development Plan Policies</vt:lpstr>
      <vt:lpstr>Problems</vt:lpstr>
      <vt:lpstr>Problems</vt:lpstr>
      <vt:lpstr>Analysis of the 7th Development Plan</vt:lpstr>
      <vt:lpstr>Analysis of the 7th Development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Development Plans Review Saudi Arabia 3rd and 7th National Development Plans</dc:title>
  <dc:creator>Windows User</dc:creator>
  <cp:lastModifiedBy>Windows User</cp:lastModifiedBy>
  <cp:revision>14</cp:revision>
  <dcterms:created xsi:type="dcterms:W3CDTF">2011-01-09T18:35:18Z</dcterms:created>
  <dcterms:modified xsi:type="dcterms:W3CDTF">2011-01-09T20:50:58Z</dcterms:modified>
</cp:coreProperties>
</file>