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344" r:id="rId2"/>
    <p:sldId id="525" r:id="rId3"/>
    <p:sldId id="579" r:id="rId4"/>
    <p:sldId id="580" r:id="rId5"/>
    <p:sldId id="561" r:id="rId6"/>
    <p:sldId id="581" r:id="rId7"/>
    <p:sldId id="464" r:id="rId8"/>
    <p:sldId id="452" r:id="rId9"/>
    <p:sldId id="582" r:id="rId10"/>
    <p:sldId id="583" r:id="rId11"/>
    <p:sldId id="470" r:id="rId12"/>
    <p:sldId id="584" r:id="rId13"/>
    <p:sldId id="599" r:id="rId14"/>
    <p:sldId id="483" r:id="rId15"/>
    <p:sldId id="484" r:id="rId16"/>
    <p:sldId id="485" r:id="rId17"/>
    <p:sldId id="486" r:id="rId18"/>
    <p:sldId id="487" r:id="rId19"/>
    <p:sldId id="488" r:id="rId20"/>
    <p:sldId id="489" r:id="rId21"/>
    <p:sldId id="567" r:id="rId22"/>
    <p:sldId id="586" r:id="rId23"/>
    <p:sldId id="587" r:id="rId24"/>
    <p:sldId id="491" r:id="rId25"/>
    <p:sldId id="588" r:id="rId26"/>
    <p:sldId id="600" r:id="rId27"/>
    <p:sldId id="494" r:id="rId28"/>
    <p:sldId id="496" r:id="rId29"/>
    <p:sldId id="495" r:id="rId30"/>
    <p:sldId id="549" r:id="rId31"/>
    <p:sldId id="591" r:id="rId32"/>
    <p:sldId id="498" r:id="rId33"/>
    <p:sldId id="499" r:id="rId34"/>
    <p:sldId id="500" r:id="rId35"/>
    <p:sldId id="601" r:id="rId36"/>
    <p:sldId id="551" r:id="rId37"/>
    <p:sldId id="603" r:id="rId38"/>
    <p:sldId id="554" r:id="rId39"/>
    <p:sldId id="555" r:id="rId40"/>
    <p:sldId id="593" r:id="rId41"/>
    <p:sldId id="604" r:id="rId42"/>
    <p:sldId id="594" r:id="rId43"/>
    <p:sldId id="602" r:id="rId44"/>
    <p:sldId id="513" r:id="rId45"/>
    <p:sldId id="514" r:id="rId46"/>
    <p:sldId id="562" r:id="rId47"/>
    <p:sldId id="517" r:id="rId48"/>
    <p:sldId id="518" r:id="rId49"/>
    <p:sldId id="596" r:id="rId50"/>
    <p:sldId id="519" r:id="rId51"/>
    <p:sldId id="597" r:id="rId52"/>
    <p:sldId id="564" r:id="rId53"/>
    <p:sldId id="565" r:id="rId54"/>
    <p:sldId id="520" r:id="rId55"/>
    <p:sldId id="598" r:id="rId56"/>
    <p:sldId id="533" r:id="rId57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339933"/>
    <a:srgbClr val="006600"/>
    <a:srgbClr val="FFFFCC"/>
    <a:srgbClr val="CCECFF"/>
    <a:srgbClr val="99FF66"/>
    <a:srgbClr val="FF99FF"/>
    <a:srgbClr val="FFCC99"/>
    <a:srgbClr val="99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00" autoAdjust="0"/>
    <p:restoredTop sz="99871" autoAdjust="0"/>
  </p:normalViewPr>
  <p:slideViewPr>
    <p:cSldViewPr snapToObjects="1">
      <p:cViewPr>
        <p:scale>
          <a:sx n="110" d="100"/>
          <a:sy n="110" d="100"/>
        </p:scale>
        <p:origin x="-115" y="55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B9F44678-9816-4019-B6F7-464C7ED4C6E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1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286AF3C-8A40-4958-8B29-A941B2B87F6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AU" altLang="en-US" smtClean="0"/>
              <a:t>Morgan Kaufmann Publishers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87AB44-B254-4ACF-A9CB-423279981875}" type="datetime3">
              <a:rPr lang="en-AU" altLang="en-US" smtClean="0"/>
              <a:pPr eaLnBrk="1" hangingPunct="1">
                <a:spcBef>
                  <a:spcPct val="0"/>
                </a:spcBef>
              </a:pPr>
              <a:t>11 April, 2018</a:t>
            </a:fld>
            <a:endParaRPr lang="en-AU" altLang="en-US" smtClean="0"/>
          </a:p>
        </p:txBody>
      </p:sp>
      <p:sp>
        <p:nvSpPr>
          <p:cNvPr id="768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AU" altLang="en-US" smtClean="0"/>
              <a:t>Chapter 4 — The Processor</a:t>
            </a:r>
          </a:p>
        </p:txBody>
      </p:sp>
      <p:sp>
        <p:nvSpPr>
          <p:cNvPr id="768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57DD92B-2C44-4DF0-BEC9-973284165ED2}" type="slidenum">
              <a:rPr lang="en-AU" altLang="en-US" smtClean="0"/>
              <a:pPr eaLnBrk="1" hangingPunct="1">
                <a:spcBef>
                  <a:spcPct val="0"/>
                </a:spcBef>
              </a:pPr>
              <a:t>53</a:t>
            </a:fld>
            <a:endParaRPr lang="en-AU" alt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6495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5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91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53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4862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0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945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7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60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836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0291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289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7921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6404" y="932676"/>
            <a:ext cx="9236403" cy="5584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0" y="6613526"/>
            <a:ext cx="9906000" cy="2444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spcBef>
                <a:spcPct val="50000"/>
              </a:spcBef>
              <a:tabLst>
                <a:tab pos="4841875" algn="ctr"/>
                <a:tab pos="9685338" algn="r"/>
              </a:tabLst>
              <a:defRPr/>
            </a:pP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Pipelined Processor Design	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COE 301 / ICS 233 – Computer Organization</a:t>
            </a: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	© </a:t>
            </a:r>
            <a:r>
              <a:rPr lang="en-US" sz="1000" i="1" dirty="0" err="1">
                <a:latin typeface="Times New Roman" pitchFamily="18" charset="0"/>
                <a:cs typeface="Times New Roman" pitchFamily="18" charset="0"/>
              </a:rPr>
              <a:t>Muhamed</a:t>
            </a: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i="1" dirty="0" err="1">
                <a:latin typeface="Times New Roman" pitchFamily="18" charset="0"/>
                <a:cs typeface="Times New Roman" pitchFamily="18" charset="0"/>
              </a:rPr>
              <a:t>Mudawar</a:t>
            </a: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 – slide </a:t>
            </a:r>
            <a:fld id="{65760795-0777-4070-884C-74AD0C4779E4}" type="slidenum">
              <a:rPr lang="en-US" sz="1000" i="1">
                <a:latin typeface="Times New Roman" pitchFamily="18" charset="0"/>
                <a:cs typeface="Times New Roman" pitchFamily="18" charset="0"/>
              </a:rPr>
              <a:pPr marL="0" indent="0">
                <a:spcBef>
                  <a:spcPct val="50000"/>
                </a:spcBef>
                <a:tabLst>
                  <a:tab pos="4841875" algn="ctr"/>
                  <a:tab pos="9685338" algn="r"/>
                </a:tabLst>
                <a:defRPr/>
              </a:pPr>
              <a:t>‹#›</a:t>
            </a:fld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663840"/>
            <a:ext cx="89154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 smtClean="0"/>
              <a:t>Pipelined Processor Design</a:t>
            </a:r>
            <a:endParaRPr lang="en-US" altLang="en-US" sz="2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08389"/>
            <a:ext cx="8915400" cy="2816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COE 301 / ICS 233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Computer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Dr. </a:t>
            </a:r>
            <a:r>
              <a:rPr lang="en-US" altLang="en-US" sz="2800" dirty="0" err="1" smtClean="0"/>
              <a:t>Muhamed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Mudawar</a:t>
            </a: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spcBef>
                <a:spcPct val="100000"/>
              </a:spcBef>
            </a:pPr>
            <a:r>
              <a:rPr lang="en-US" altLang="en-US" dirty="0" smtClean="0"/>
              <a:t>College of Computer Sciences </a:t>
            </a:r>
            <a:r>
              <a:rPr lang="en-US" altLang="en-US" smtClean="0"/>
              <a:t>and Engineering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King Fahd University of Petroleum and Minerals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roup 233"/>
          <p:cNvGrpSpPr/>
          <p:nvPr/>
        </p:nvGrpSpPr>
        <p:grpSpPr>
          <a:xfrm>
            <a:off x="4566535" y="3943566"/>
            <a:ext cx="4951839" cy="2020164"/>
            <a:chOff x="4215263" y="4045226"/>
            <a:chExt cx="4570928" cy="2020164"/>
          </a:xfrm>
        </p:grpSpPr>
        <p:sp>
          <p:nvSpPr>
            <p:cNvPr id="229" name="Freeform 228"/>
            <p:cNvSpPr/>
            <p:nvPr/>
          </p:nvSpPr>
          <p:spPr>
            <a:xfrm>
              <a:off x="4422913" y="4045226"/>
              <a:ext cx="4363278" cy="2020164"/>
            </a:xfrm>
            <a:custGeom>
              <a:avLst/>
              <a:gdLst>
                <a:gd name="connsiteX0" fmla="*/ 4229100 w 4363278"/>
                <a:gd name="connsiteY0" fmla="*/ 2221396 h 2221396"/>
                <a:gd name="connsiteX1" fmla="*/ 4363278 w 4363278"/>
                <a:gd name="connsiteY1" fmla="*/ 2221396 h 2221396"/>
                <a:gd name="connsiteX2" fmla="*/ 4363278 w 4363278"/>
                <a:gd name="connsiteY2" fmla="*/ 1331844 h 2221396"/>
                <a:gd name="connsiteX3" fmla="*/ 0 w 4363278"/>
                <a:gd name="connsiteY3" fmla="*/ 1331844 h 2221396"/>
                <a:gd name="connsiteX4" fmla="*/ 0 w 4363278"/>
                <a:gd name="connsiteY4" fmla="*/ 0 h 2221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3278" h="2221396">
                  <a:moveTo>
                    <a:pt x="4229100" y="2221396"/>
                  </a:moveTo>
                  <a:lnTo>
                    <a:pt x="4363278" y="2221396"/>
                  </a:lnTo>
                  <a:lnTo>
                    <a:pt x="4363278" y="1331844"/>
                  </a:lnTo>
                  <a:lnTo>
                    <a:pt x="0" y="133184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37"/>
            <p:cNvSpPr>
              <a:spLocks noChangeArrowheads="1"/>
            </p:cNvSpPr>
            <p:nvPr/>
          </p:nvSpPr>
          <p:spPr bwMode="auto">
            <a:xfrm>
              <a:off x="4215263" y="4990050"/>
              <a:ext cx="433547" cy="1761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7129520" y="3594770"/>
            <a:ext cx="2247382" cy="2477485"/>
            <a:chOff x="6581096" y="3696430"/>
            <a:chExt cx="2074506" cy="2477485"/>
          </a:xfrm>
        </p:grpSpPr>
        <p:sp>
          <p:nvSpPr>
            <p:cNvPr id="220" name="Line 156"/>
            <p:cNvSpPr>
              <a:spLocks noChangeShapeType="1"/>
            </p:cNvSpPr>
            <p:nvPr/>
          </p:nvSpPr>
          <p:spPr bwMode="auto">
            <a:xfrm>
              <a:off x="6583970" y="6065390"/>
              <a:ext cx="1880313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2" name="Freeform 153"/>
            <p:cNvSpPr>
              <a:spLocks/>
            </p:cNvSpPr>
            <p:nvPr/>
          </p:nvSpPr>
          <p:spPr bwMode="auto">
            <a:xfrm rot="16200000">
              <a:off x="6275997" y="4351340"/>
              <a:ext cx="1750988" cy="1139445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" name="Freeform 153"/>
            <p:cNvSpPr>
              <a:spLocks/>
            </p:cNvSpPr>
            <p:nvPr/>
          </p:nvSpPr>
          <p:spPr bwMode="auto">
            <a:xfrm rot="16200000">
              <a:off x="6281911" y="3995615"/>
              <a:ext cx="2228895" cy="1630526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1" name="Freeform 153"/>
            <p:cNvSpPr>
              <a:spLocks/>
            </p:cNvSpPr>
            <p:nvPr/>
          </p:nvSpPr>
          <p:spPr bwMode="auto">
            <a:xfrm rot="16200000">
              <a:off x="6019950" y="4618258"/>
              <a:ext cx="1611823" cy="464145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227" name="Straight Connector 226"/>
            <p:cNvCxnSpPr/>
            <p:nvPr/>
          </p:nvCxnSpPr>
          <p:spPr bwMode="auto">
            <a:xfrm flipH="1">
              <a:off x="8557177" y="4888390"/>
              <a:ext cx="0" cy="1274763"/>
            </a:xfrm>
            <a:prstGeom prst="line">
              <a:avLst/>
            </a:prstGeom>
            <a:ln w="12700">
              <a:headEnd type="oval" w="sm" len="sm"/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28" name="Text Box 162"/>
            <p:cNvSpPr txBox="1">
              <a:spLocks noChangeArrowheads="1"/>
            </p:cNvSpPr>
            <p:nvPr/>
          </p:nvSpPr>
          <p:spPr bwMode="auto">
            <a:xfrm rot="16200000">
              <a:off x="8429636" y="5947949"/>
              <a:ext cx="262145" cy="189787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WB</a:t>
              </a:r>
            </a:p>
          </p:txBody>
        </p:sp>
        <p:sp>
          <p:nvSpPr>
            <p:cNvPr id="71" name="Rectangle 89"/>
            <p:cNvSpPr>
              <a:spLocks noChangeArrowheads="1"/>
            </p:cNvSpPr>
            <p:nvPr/>
          </p:nvSpPr>
          <p:spPr bwMode="auto">
            <a:xfrm>
              <a:off x="6837895" y="4951645"/>
              <a:ext cx="440073" cy="1825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MemRd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73" name="Rectangle 89"/>
            <p:cNvSpPr>
              <a:spLocks noChangeArrowheads="1"/>
            </p:cNvSpPr>
            <p:nvPr/>
          </p:nvSpPr>
          <p:spPr bwMode="auto">
            <a:xfrm>
              <a:off x="7452375" y="4960988"/>
              <a:ext cx="465638" cy="1825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MemWr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78" name="Rectangle 89"/>
            <p:cNvSpPr>
              <a:spLocks noChangeArrowheads="1"/>
            </p:cNvSpPr>
            <p:nvPr/>
          </p:nvSpPr>
          <p:spPr bwMode="auto">
            <a:xfrm>
              <a:off x="7984895" y="4960988"/>
              <a:ext cx="493478" cy="1761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WBdata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Pipelined Control</a:t>
            </a:r>
            <a:endParaRPr lang="en-US" dirty="0"/>
          </a:p>
        </p:txBody>
      </p:sp>
      <p:grpSp>
        <p:nvGrpSpPr>
          <p:cNvPr id="254" name="Group 253"/>
          <p:cNvGrpSpPr/>
          <p:nvPr/>
        </p:nvGrpSpPr>
        <p:grpSpPr>
          <a:xfrm>
            <a:off x="746263" y="3705381"/>
            <a:ext cx="632883" cy="1269466"/>
            <a:chOff x="688858" y="3807041"/>
            <a:chExt cx="584200" cy="1269466"/>
          </a:xfrm>
        </p:grpSpPr>
        <p:sp>
          <p:nvSpPr>
            <p:cNvPr id="80" name="Line 87"/>
            <p:cNvSpPr>
              <a:spLocks noChangeShapeType="1"/>
            </p:cNvSpPr>
            <p:nvPr/>
          </p:nvSpPr>
          <p:spPr bwMode="auto">
            <a:xfrm flipV="1">
              <a:off x="976555" y="3807041"/>
              <a:ext cx="0" cy="126946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1" name="Rectangle 88"/>
            <p:cNvSpPr>
              <a:spLocks noChangeArrowheads="1"/>
            </p:cNvSpPr>
            <p:nvPr/>
          </p:nvSpPr>
          <p:spPr bwMode="auto">
            <a:xfrm>
              <a:off x="688858" y="4328181"/>
              <a:ext cx="584200" cy="1761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PCSrc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3747405" y="1876134"/>
            <a:ext cx="1836277" cy="4202811"/>
            <a:chOff x="3459143" y="1977794"/>
            <a:chExt cx="1695025" cy="4202811"/>
          </a:xfrm>
        </p:grpSpPr>
        <p:grpSp>
          <p:nvGrpSpPr>
            <p:cNvPr id="231" name="Group 230"/>
            <p:cNvGrpSpPr/>
            <p:nvPr/>
          </p:nvGrpSpPr>
          <p:grpSpPr>
            <a:xfrm>
              <a:off x="3459143" y="4516095"/>
              <a:ext cx="1695025" cy="1664510"/>
              <a:chOff x="3459143" y="4516095"/>
              <a:chExt cx="1695025" cy="1664510"/>
            </a:xfrm>
          </p:grpSpPr>
          <p:sp>
            <p:nvSpPr>
              <p:cNvPr id="175" name="Freeform 174"/>
              <p:cNvSpPr/>
              <p:nvPr/>
            </p:nvSpPr>
            <p:spPr bwMode="auto">
              <a:xfrm>
                <a:off x="3678745" y="4516095"/>
                <a:ext cx="48419" cy="1115978"/>
              </a:xfrm>
              <a:custGeom>
                <a:avLst/>
                <a:gdLst>
                  <a:gd name="connsiteX0" fmla="*/ 0 w 97972"/>
                  <a:gd name="connsiteY0" fmla="*/ 0 h 475861"/>
                  <a:gd name="connsiteX1" fmla="*/ 0 w 97972"/>
                  <a:gd name="connsiteY1" fmla="*/ 368559 h 475861"/>
                  <a:gd name="connsiteX2" fmla="*/ 97972 w 97972"/>
                  <a:gd name="connsiteY2" fmla="*/ 475861 h 475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7972" h="475861">
                    <a:moveTo>
                      <a:pt x="0" y="0"/>
                    </a:moveTo>
                    <a:lnTo>
                      <a:pt x="0" y="368559"/>
                    </a:lnTo>
                    <a:lnTo>
                      <a:pt x="97972" y="475861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triangle" w="med" len="med"/>
                <a:tail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" name="Rectangle 88"/>
              <p:cNvSpPr>
                <a:spLocks noChangeArrowheads="1"/>
              </p:cNvSpPr>
              <p:nvPr/>
            </p:nvSpPr>
            <p:spPr bwMode="auto">
              <a:xfrm>
                <a:off x="3459143" y="4990050"/>
                <a:ext cx="478281" cy="1761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RegDst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84" name="Straight Connector 183"/>
              <p:cNvCxnSpPr/>
              <p:nvPr/>
            </p:nvCxnSpPr>
            <p:spPr bwMode="auto">
              <a:xfrm>
                <a:off x="5068443" y="4859426"/>
                <a:ext cx="0" cy="766763"/>
              </a:xfrm>
              <a:prstGeom prst="line">
                <a:avLst/>
              </a:prstGeom>
              <a:ln w="12700">
                <a:tailEnd type="none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85" name="Line 156"/>
              <p:cNvSpPr>
                <a:spLocks noChangeShapeType="1"/>
              </p:cNvSpPr>
              <p:nvPr/>
            </p:nvSpPr>
            <p:spPr bwMode="auto">
              <a:xfrm>
                <a:off x="4379975" y="5873365"/>
                <a:ext cx="594744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6" name="Freeform 155"/>
              <p:cNvSpPr>
                <a:spLocks/>
              </p:cNvSpPr>
              <p:nvPr/>
            </p:nvSpPr>
            <p:spPr bwMode="auto">
              <a:xfrm>
                <a:off x="4371609" y="5656243"/>
                <a:ext cx="594117" cy="140312"/>
              </a:xfrm>
              <a:custGeom>
                <a:avLst/>
                <a:gdLst>
                  <a:gd name="T0" fmla="*/ 0 w 259"/>
                  <a:gd name="T1" fmla="*/ 2147483647 h 115"/>
                  <a:gd name="T2" fmla="*/ 2147483647 w 259"/>
                  <a:gd name="T3" fmla="*/ 0 h 115"/>
                  <a:gd name="T4" fmla="*/ 2147483647 w 259"/>
                  <a:gd name="T5" fmla="*/ 0 h 1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9" h="115">
                    <a:moveTo>
                      <a:pt x="0" y="115"/>
                    </a:moveTo>
                    <a:lnTo>
                      <a:pt x="144" y="0"/>
                    </a:lnTo>
                    <a:lnTo>
                      <a:pt x="259" y="0"/>
                    </a:lnTo>
                  </a:path>
                </a:pathLst>
              </a:custGeom>
              <a:noFill/>
              <a:ln w="254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7" name="Freeform 154"/>
              <p:cNvSpPr>
                <a:spLocks/>
              </p:cNvSpPr>
              <p:nvPr/>
            </p:nvSpPr>
            <p:spPr bwMode="auto">
              <a:xfrm flipV="1">
                <a:off x="4432037" y="6017057"/>
                <a:ext cx="538002" cy="48333"/>
              </a:xfrm>
              <a:custGeom>
                <a:avLst/>
                <a:gdLst>
                  <a:gd name="T0" fmla="*/ 0 w 259"/>
                  <a:gd name="T1" fmla="*/ 2147483647 h 115"/>
                  <a:gd name="T2" fmla="*/ 2147483647 w 259"/>
                  <a:gd name="T3" fmla="*/ 0 h 115"/>
                  <a:gd name="T4" fmla="*/ 2147483647 w 259"/>
                  <a:gd name="T5" fmla="*/ 0 h 1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9" h="115">
                    <a:moveTo>
                      <a:pt x="0" y="115"/>
                    </a:moveTo>
                    <a:lnTo>
                      <a:pt x="115" y="0"/>
                    </a:lnTo>
                    <a:lnTo>
                      <a:pt x="259" y="0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" name="Text Box 160"/>
              <p:cNvSpPr txBox="1">
                <a:spLocks noChangeArrowheads="1"/>
              </p:cNvSpPr>
              <p:nvPr/>
            </p:nvSpPr>
            <p:spPr bwMode="auto">
              <a:xfrm rot="16200000">
                <a:off x="4726518" y="5752954"/>
                <a:ext cx="675852" cy="179449"/>
              </a:xfrm>
              <a:prstGeom prst="rect">
                <a:avLst/>
              </a:prstGeom>
              <a:solidFill>
                <a:srgbClr val="99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FF0000"/>
                    </a:solidFill>
                  </a:rPr>
                  <a:t>EX</a:t>
                </a:r>
              </a:p>
            </p:txBody>
          </p:sp>
          <p:sp>
            <p:nvSpPr>
              <p:cNvPr id="217" name="Line 36"/>
              <p:cNvSpPr>
                <a:spLocks noChangeShapeType="1"/>
              </p:cNvSpPr>
              <p:nvPr/>
            </p:nvSpPr>
            <p:spPr bwMode="auto">
              <a:xfrm flipV="1">
                <a:off x="4072508" y="5449554"/>
                <a:ext cx="0" cy="17847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8" name="Rectangle 76"/>
              <p:cNvSpPr>
                <a:spLocks noChangeArrowheads="1"/>
              </p:cNvSpPr>
              <p:nvPr/>
            </p:nvSpPr>
            <p:spPr bwMode="auto">
              <a:xfrm>
                <a:off x="3866118" y="5270222"/>
                <a:ext cx="422275" cy="179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ExtOp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2" name="Group 854122"/>
            <p:cNvGrpSpPr>
              <a:grpSpLocks/>
            </p:cNvGrpSpPr>
            <p:nvPr/>
          </p:nvGrpSpPr>
          <p:grpSpPr bwMode="auto">
            <a:xfrm>
              <a:off x="3842485" y="1977794"/>
              <a:ext cx="422275" cy="378160"/>
              <a:chOff x="4729556" y="4535383"/>
              <a:chExt cx="421889" cy="378275"/>
            </a:xfrm>
          </p:grpSpPr>
          <p:sp>
            <p:nvSpPr>
              <p:cNvPr id="137" name="Line 75"/>
              <p:cNvSpPr>
                <a:spLocks noChangeShapeType="1"/>
              </p:cNvSpPr>
              <p:nvPr/>
            </p:nvSpPr>
            <p:spPr bwMode="auto">
              <a:xfrm>
                <a:off x="4937069" y="4706894"/>
                <a:ext cx="0" cy="206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8" name="Rectangle 76"/>
              <p:cNvSpPr>
                <a:spLocks noChangeArrowheads="1"/>
              </p:cNvSpPr>
              <p:nvPr/>
            </p:nvSpPr>
            <p:spPr bwMode="auto">
              <a:xfrm>
                <a:off x="4729556" y="4535383"/>
                <a:ext cx="421889" cy="179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ExtOp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390469" y="894270"/>
            <a:ext cx="9263943" cy="3894231"/>
            <a:chOff x="360433" y="995929"/>
            <a:chExt cx="8551332" cy="3894231"/>
          </a:xfrm>
        </p:grpSpPr>
        <p:sp>
          <p:nvSpPr>
            <p:cNvPr id="52" name="Line 49"/>
            <p:cNvSpPr>
              <a:spLocks noChangeShapeType="1"/>
            </p:cNvSpPr>
            <p:nvPr/>
          </p:nvSpPr>
          <p:spPr bwMode="auto">
            <a:xfrm>
              <a:off x="1046631" y="3429156"/>
              <a:ext cx="19148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881432" y="2771604"/>
              <a:ext cx="5030333" cy="1959836"/>
              <a:chOff x="3881432" y="3928266"/>
              <a:chExt cx="5030333" cy="1959836"/>
            </a:xfrm>
          </p:grpSpPr>
          <p:sp>
            <p:nvSpPr>
              <p:cNvPr id="162" name="Freeform 161"/>
              <p:cNvSpPr/>
              <p:nvPr/>
            </p:nvSpPr>
            <p:spPr>
              <a:xfrm>
                <a:off x="3990590" y="5206266"/>
                <a:ext cx="4767555" cy="512698"/>
              </a:xfrm>
              <a:custGeom>
                <a:avLst/>
                <a:gdLst>
                  <a:gd name="connsiteX0" fmla="*/ 4651283 w 4719995"/>
                  <a:gd name="connsiteY0" fmla="*/ 243135 h 512698"/>
                  <a:gd name="connsiteX1" fmla="*/ 4719995 w 4719995"/>
                  <a:gd name="connsiteY1" fmla="*/ 243135 h 512698"/>
                  <a:gd name="connsiteX2" fmla="*/ 4719995 w 4719995"/>
                  <a:gd name="connsiteY2" fmla="*/ 512698 h 512698"/>
                  <a:gd name="connsiteX3" fmla="*/ 0 w 4719995"/>
                  <a:gd name="connsiteY3" fmla="*/ 512698 h 512698"/>
                  <a:gd name="connsiteX4" fmla="*/ 0 w 4719995"/>
                  <a:gd name="connsiteY4" fmla="*/ 0 h 512698"/>
                  <a:gd name="connsiteX0" fmla="*/ 4583257 w 4719995"/>
                  <a:gd name="connsiteY0" fmla="*/ 243135 h 512698"/>
                  <a:gd name="connsiteX1" fmla="*/ 4719995 w 4719995"/>
                  <a:gd name="connsiteY1" fmla="*/ 243135 h 512698"/>
                  <a:gd name="connsiteX2" fmla="*/ 4719995 w 4719995"/>
                  <a:gd name="connsiteY2" fmla="*/ 512698 h 512698"/>
                  <a:gd name="connsiteX3" fmla="*/ 0 w 4719995"/>
                  <a:gd name="connsiteY3" fmla="*/ 512698 h 512698"/>
                  <a:gd name="connsiteX4" fmla="*/ 0 w 4719995"/>
                  <a:gd name="connsiteY4" fmla="*/ 0 h 512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19995" h="512698">
                    <a:moveTo>
                      <a:pt x="4583257" y="243135"/>
                    </a:moveTo>
                    <a:lnTo>
                      <a:pt x="4719995" y="243135"/>
                    </a:lnTo>
                    <a:lnTo>
                      <a:pt x="4719995" y="512698"/>
                    </a:lnTo>
                    <a:lnTo>
                      <a:pt x="0" y="512698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3" name="Group 11"/>
              <p:cNvGrpSpPr>
                <a:grpSpLocks/>
              </p:cNvGrpSpPr>
              <p:nvPr/>
            </p:nvGrpSpPr>
            <p:grpSpPr bwMode="auto">
              <a:xfrm>
                <a:off x="3881432" y="3928266"/>
                <a:ext cx="931892" cy="1279567"/>
                <a:chOff x="3639628" y="4110295"/>
                <a:chExt cx="932372" cy="1278750"/>
              </a:xfrm>
            </p:grpSpPr>
            <p:sp>
              <p:nvSpPr>
                <p:cNvPr id="165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639629" y="4110295"/>
                  <a:ext cx="932371" cy="1278750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9144" rIns="9144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US" sz="1200" b="1" dirty="0"/>
                </a:p>
                <a:p>
                  <a:pPr algn="ctr" eaLnBrk="1" hangingPunct="1"/>
                  <a:endParaRPr lang="en-US" sz="1200" b="1" dirty="0"/>
                </a:p>
                <a:p>
                  <a:pPr algn="ctr" eaLnBrk="1" hangingPunct="1"/>
                  <a:r>
                    <a:rPr lang="en-US" sz="1200" b="1" dirty="0" smtClean="0"/>
                    <a:t>Registers</a:t>
                  </a:r>
                  <a:endParaRPr lang="en-US" sz="1200" b="1" dirty="0"/>
                </a:p>
              </p:txBody>
            </p:sp>
            <p:sp>
              <p:nvSpPr>
                <p:cNvPr id="166" name="Rectangle 33"/>
                <p:cNvSpPr>
                  <a:spLocks noChangeArrowheads="1"/>
                </p:cNvSpPr>
                <p:nvPr/>
              </p:nvSpPr>
              <p:spPr bwMode="auto">
                <a:xfrm>
                  <a:off x="3639628" y="4292747"/>
                  <a:ext cx="421848" cy="1824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eaLnBrk="0" hangingPunct="0"/>
                  <a:r>
                    <a:rPr lang="en-US" sz="1000"/>
                    <a:t> RA</a:t>
                  </a:r>
                </a:p>
              </p:txBody>
            </p:sp>
            <p:sp>
              <p:nvSpPr>
                <p:cNvPr id="167" name="Rectangle 34"/>
                <p:cNvSpPr>
                  <a:spLocks noChangeArrowheads="1"/>
                </p:cNvSpPr>
                <p:nvPr/>
              </p:nvSpPr>
              <p:spPr bwMode="auto">
                <a:xfrm>
                  <a:off x="3682106" y="4724383"/>
                  <a:ext cx="379370" cy="2760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eaLnBrk="0" hangingPunct="0"/>
                  <a:r>
                    <a:rPr lang="en-US" sz="1000" dirty="0"/>
                    <a:t>RB</a:t>
                  </a:r>
                </a:p>
              </p:txBody>
            </p:sp>
            <p:sp>
              <p:nvSpPr>
                <p:cNvPr id="168" name="Rectangle 35"/>
                <p:cNvSpPr>
                  <a:spLocks noChangeArrowheads="1"/>
                </p:cNvSpPr>
                <p:nvPr/>
              </p:nvSpPr>
              <p:spPr bwMode="auto">
                <a:xfrm>
                  <a:off x="4144924" y="4239108"/>
                  <a:ext cx="379370" cy="1824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r" eaLnBrk="0" hangingPunct="0"/>
                  <a:r>
                    <a:rPr lang="en-US" sz="1000"/>
                    <a:t>BusA</a:t>
                  </a:r>
                </a:p>
              </p:txBody>
            </p:sp>
            <p:sp>
              <p:nvSpPr>
                <p:cNvPr id="169" name="Rectangle 38"/>
                <p:cNvSpPr>
                  <a:spLocks noChangeArrowheads="1"/>
                </p:cNvSpPr>
                <p:nvPr/>
              </p:nvSpPr>
              <p:spPr bwMode="auto">
                <a:xfrm>
                  <a:off x="4144924" y="4955909"/>
                  <a:ext cx="379370" cy="1658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r" eaLnBrk="0" hangingPunct="0"/>
                  <a:r>
                    <a:rPr lang="en-US" sz="1000" dirty="0" err="1"/>
                    <a:t>BusB</a:t>
                  </a:r>
                  <a:endParaRPr lang="en-US" sz="1000" dirty="0"/>
                </a:p>
              </p:txBody>
            </p:sp>
            <p:sp>
              <p:nvSpPr>
                <p:cNvPr id="170" name="Rectangle 42"/>
                <p:cNvSpPr>
                  <a:spLocks noChangeArrowheads="1"/>
                </p:cNvSpPr>
                <p:nvPr/>
              </p:nvSpPr>
              <p:spPr bwMode="auto">
                <a:xfrm>
                  <a:off x="3682106" y="5199136"/>
                  <a:ext cx="261244" cy="1856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eaLnBrk="0" hangingPunct="0"/>
                  <a:r>
                    <a:rPr lang="en-US" sz="1000" dirty="0"/>
                    <a:t>RW</a:t>
                  </a:r>
                </a:p>
              </p:txBody>
            </p:sp>
            <p:sp>
              <p:nvSpPr>
                <p:cNvPr id="171" name="Rectangle 45"/>
                <p:cNvSpPr>
                  <a:spLocks noChangeArrowheads="1"/>
                </p:cNvSpPr>
                <p:nvPr/>
              </p:nvSpPr>
              <p:spPr bwMode="auto">
                <a:xfrm>
                  <a:off x="4153665" y="5200996"/>
                  <a:ext cx="379370" cy="1824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r" eaLnBrk="0" hangingPunct="0"/>
                  <a:r>
                    <a:rPr lang="en-US" sz="1000" dirty="0" err="1"/>
                    <a:t>BusW</a:t>
                  </a:r>
                  <a:endParaRPr lang="en-US" sz="1000" dirty="0"/>
                </a:p>
              </p:txBody>
            </p:sp>
            <p:sp>
              <p:nvSpPr>
                <p:cNvPr id="172" name="Isosceles Triangle 171"/>
                <p:cNvSpPr/>
                <p:nvPr/>
              </p:nvSpPr>
              <p:spPr bwMode="auto">
                <a:xfrm>
                  <a:off x="3979193" y="5341669"/>
                  <a:ext cx="87358" cy="46009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64" name="Freeform 163"/>
              <p:cNvSpPr/>
              <p:nvPr/>
            </p:nvSpPr>
            <p:spPr>
              <a:xfrm>
                <a:off x="4598757" y="4630141"/>
                <a:ext cx="4313008" cy="1257961"/>
              </a:xfrm>
              <a:custGeom>
                <a:avLst/>
                <a:gdLst>
                  <a:gd name="connsiteX0" fmla="*/ 4043445 w 4313008"/>
                  <a:gd name="connsiteY0" fmla="*/ 0 h 1257961"/>
                  <a:gd name="connsiteX1" fmla="*/ 4313008 w 4313008"/>
                  <a:gd name="connsiteY1" fmla="*/ 0 h 1257961"/>
                  <a:gd name="connsiteX2" fmla="*/ 4313008 w 4313008"/>
                  <a:gd name="connsiteY2" fmla="*/ 1257961 h 1257961"/>
                  <a:gd name="connsiteX3" fmla="*/ 0 w 4313008"/>
                  <a:gd name="connsiteY3" fmla="*/ 1257961 h 1257961"/>
                  <a:gd name="connsiteX4" fmla="*/ 0 w 4313008"/>
                  <a:gd name="connsiteY4" fmla="*/ 581410 h 1257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13008" h="1257961">
                    <a:moveTo>
                      <a:pt x="4043445" y="0"/>
                    </a:moveTo>
                    <a:lnTo>
                      <a:pt x="4313008" y="0"/>
                    </a:lnTo>
                    <a:lnTo>
                      <a:pt x="4313008" y="1257961"/>
                    </a:lnTo>
                    <a:lnTo>
                      <a:pt x="0" y="1257961"/>
                    </a:lnTo>
                    <a:lnTo>
                      <a:pt x="0" y="581410"/>
                    </a:lnTo>
                  </a:path>
                </a:pathLst>
              </a:custGeom>
              <a:noFill/>
              <a:ln w="50800">
                <a:solidFill>
                  <a:schemeClr val="tx1"/>
                </a:solidFill>
                <a:tailEnd type="triangle" w="sm" len="sm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" name="Straight Connector 5"/>
            <p:cNvCxnSpPr/>
            <p:nvPr/>
          </p:nvCxnSpPr>
          <p:spPr bwMode="auto">
            <a:xfrm>
              <a:off x="7368939" y="3962779"/>
              <a:ext cx="0" cy="927381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auto">
            <a:xfrm>
              <a:off x="6482817" y="3419880"/>
              <a:ext cx="0" cy="1470280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 bwMode="auto">
            <a:xfrm>
              <a:off x="5067289" y="2041908"/>
              <a:ext cx="0" cy="2848252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auto">
            <a:xfrm>
              <a:off x="3034449" y="2211936"/>
              <a:ext cx="0" cy="2678224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 bwMode="auto">
            <a:xfrm>
              <a:off x="1131803" y="3621500"/>
              <a:ext cx="7423745" cy="1268660"/>
            </a:xfrm>
            <a:custGeom>
              <a:avLst/>
              <a:gdLst>
                <a:gd name="connsiteX0" fmla="*/ 291548 w 291548"/>
                <a:gd name="connsiteY0" fmla="*/ 0 h 154608"/>
                <a:gd name="connsiteX1" fmla="*/ 291548 w 291548"/>
                <a:gd name="connsiteY1" fmla="*/ 154608 h 154608"/>
                <a:gd name="connsiteX2" fmla="*/ 0 w 291548"/>
                <a:gd name="connsiteY2" fmla="*/ 154608 h 15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548" h="154608">
                  <a:moveTo>
                    <a:pt x="291548" y="0"/>
                  </a:moveTo>
                  <a:lnTo>
                    <a:pt x="291548" y="154608"/>
                  </a:lnTo>
                  <a:lnTo>
                    <a:pt x="0" y="154608"/>
                  </a:ln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flipH="1">
              <a:off x="1321508" y="3661573"/>
              <a:ext cx="1" cy="1228587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29"/>
            <p:cNvSpPr txBox="1">
              <a:spLocks noChangeArrowheads="1"/>
            </p:cNvSpPr>
            <p:nvPr/>
          </p:nvSpPr>
          <p:spPr bwMode="auto">
            <a:xfrm>
              <a:off x="1421000" y="4691853"/>
              <a:ext cx="279409" cy="185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200" dirty="0" err="1"/>
                <a:t>clk</a:t>
              </a:r>
              <a:endParaRPr lang="en-US" sz="1200" dirty="0"/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4264760" y="4062415"/>
              <a:ext cx="0" cy="827745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Line 49"/>
            <p:cNvSpPr>
              <a:spLocks noChangeShapeType="1"/>
            </p:cNvSpPr>
            <p:nvPr/>
          </p:nvSpPr>
          <p:spPr bwMode="auto">
            <a:xfrm>
              <a:off x="6251645" y="3316270"/>
              <a:ext cx="14754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360433" y="1446433"/>
              <a:ext cx="4953662" cy="2266122"/>
            </a:xfrm>
            <a:custGeom>
              <a:avLst/>
              <a:gdLst>
                <a:gd name="connsiteX0" fmla="*/ 4786685 w 4953662"/>
                <a:gd name="connsiteY0" fmla="*/ 465152 h 2266122"/>
                <a:gd name="connsiteX1" fmla="*/ 4953662 w 4953662"/>
                <a:gd name="connsiteY1" fmla="*/ 465152 h 2266122"/>
                <a:gd name="connsiteX2" fmla="*/ 4953662 w 4953662"/>
                <a:gd name="connsiteY2" fmla="*/ 0 h 2266122"/>
                <a:gd name="connsiteX3" fmla="*/ 0 w 4953662"/>
                <a:gd name="connsiteY3" fmla="*/ 0 h 2266122"/>
                <a:gd name="connsiteX4" fmla="*/ 0 w 4953662"/>
                <a:gd name="connsiteY4" fmla="*/ 2266122 h 2266122"/>
                <a:gd name="connsiteX5" fmla="*/ 536713 w 4953662"/>
                <a:gd name="connsiteY5" fmla="*/ 2266122 h 2266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53662" h="2266122">
                  <a:moveTo>
                    <a:pt x="4786685" y="465152"/>
                  </a:moveTo>
                  <a:lnTo>
                    <a:pt x="4953662" y="465152"/>
                  </a:lnTo>
                  <a:lnTo>
                    <a:pt x="4953662" y="0"/>
                  </a:lnTo>
                  <a:lnTo>
                    <a:pt x="0" y="0"/>
                  </a:lnTo>
                  <a:lnTo>
                    <a:pt x="0" y="2266122"/>
                  </a:lnTo>
                  <a:lnTo>
                    <a:pt x="536713" y="2266122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Line 49"/>
            <p:cNvSpPr>
              <a:spLocks noChangeShapeType="1"/>
            </p:cNvSpPr>
            <p:nvPr/>
          </p:nvSpPr>
          <p:spPr bwMode="auto">
            <a:xfrm>
              <a:off x="4201722" y="2524442"/>
              <a:ext cx="77381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49"/>
            <p:cNvSpPr>
              <a:spLocks noChangeShapeType="1"/>
            </p:cNvSpPr>
            <p:nvPr/>
          </p:nvSpPr>
          <p:spPr bwMode="auto">
            <a:xfrm>
              <a:off x="4814358" y="2963628"/>
              <a:ext cx="16488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30"/>
            <p:cNvSpPr>
              <a:spLocks noChangeShapeType="1"/>
            </p:cNvSpPr>
            <p:nvPr/>
          </p:nvSpPr>
          <p:spPr bwMode="auto">
            <a:xfrm>
              <a:off x="5148076" y="3730094"/>
              <a:ext cx="34789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5264554" y="3739650"/>
              <a:ext cx="1134640" cy="304770"/>
            </a:xfrm>
            <a:custGeom>
              <a:avLst/>
              <a:gdLst>
                <a:gd name="connsiteX0" fmla="*/ 0 w 1664948"/>
                <a:gd name="connsiteY0" fmla="*/ 0 h 322418"/>
                <a:gd name="connsiteX1" fmla="*/ 0 w 1664948"/>
                <a:gd name="connsiteY1" fmla="*/ 322418 h 322418"/>
                <a:gd name="connsiteX2" fmla="*/ 1442955 w 1664948"/>
                <a:gd name="connsiteY2" fmla="*/ 322418 h 322418"/>
                <a:gd name="connsiteX3" fmla="*/ 1442955 w 1664948"/>
                <a:gd name="connsiteY3" fmla="*/ 121567 h 322418"/>
                <a:gd name="connsiteX4" fmla="*/ 1664948 w 1664948"/>
                <a:gd name="connsiteY4" fmla="*/ 121567 h 322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4948" h="322418">
                  <a:moveTo>
                    <a:pt x="0" y="0"/>
                  </a:moveTo>
                  <a:lnTo>
                    <a:pt x="0" y="322418"/>
                  </a:lnTo>
                  <a:lnTo>
                    <a:pt x="1442955" y="322418"/>
                  </a:lnTo>
                  <a:lnTo>
                    <a:pt x="1442955" y="121567"/>
                  </a:lnTo>
                  <a:lnTo>
                    <a:pt x="1664948" y="12156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722954" y="1235403"/>
              <a:ext cx="1392885" cy="203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Branch Target Address</a:t>
              </a:r>
            </a:p>
          </p:txBody>
        </p:sp>
        <p:grpSp>
          <p:nvGrpSpPr>
            <p:cNvPr id="21" name="Group 8"/>
            <p:cNvGrpSpPr>
              <a:grpSpLocks/>
            </p:cNvGrpSpPr>
            <p:nvPr/>
          </p:nvGrpSpPr>
          <p:grpSpPr bwMode="auto">
            <a:xfrm>
              <a:off x="5829356" y="2752576"/>
              <a:ext cx="422289" cy="1039848"/>
              <a:chOff x="5652144" y="4157097"/>
              <a:chExt cx="421848" cy="1039533"/>
            </a:xfrm>
          </p:grpSpPr>
          <p:sp>
            <p:nvSpPr>
              <p:cNvPr id="160" name="Freeform 23"/>
              <p:cNvSpPr>
                <a:spLocks/>
              </p:cNvSpPr>
              <p:nvPr/>
            </p:nvSpPr>
            <p:spPr bwMode="auto">
              <a:xfrm rot="-5400000">
                <a:off x="5343301" y="4465940"/>
                <a:ext cx="1039533" cy="421848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Rectangle 24"/>
              <p:cNvSpPr>
                <a:spLocks noChangeArrowheads="1"/>
              </p:cNvSpPr>
              <p:nvPr/>
            </p:nvSpPr>
            <p:spPr bwMode="auto">
              <a:xfrm>
                <a:off x="5715860" y="4307976"/>
                <a:ext cx="351540" cy="7440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A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L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U</a:t>
                </a:r>
              </a:p>
            </p:txBody>
          </p:sp>
        </p:grpSp>
        <p:sp>
          <p:nvSpPr>
            <p:cNvPr id="22" name="Line 30"/>
            <p:cNvSpPr>
              <a:spLocks noChangeShapeType="1"/>
            </p:cNvSpPr>
            <p:nvPr/>
          </p:nvSpPr>
          <p:spPr bwMode="auto">
            <a:xfrm>
              <a:off x="5632500" y="3640018"/>
              <a:ext cx="1841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>
              <a:off x="3290863" y="3036748"/>
              <a:ext cx="5905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Line 40"/>
            <p:cNvSpPr>
              <a:spLocks noChangeShapeType="1"/>
            </p:cNvSpPr>
            <p:nvPr/>
          </p:nvSpPr>
          <p:spPr bwMode="auto">
            <a:xfrm flipV="1">
              <a:off x="3314675" y="3539703"/>
              <a:ext cx="5635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49"/>
            <p:cNvSpPr>
              <a:spLocks noChangeShapeType="1"/>
            </p:cNvSpPr>
            <p:nvPr/>
          </p:nvSpPr>
          <p:spPr bwMode="auto">
            <a:xfrm>
              <a:off x="1396914" y="3414586"/>
              <a:ext cx="44133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6" name="Group 3"/>
            <p:cNvGrpSpPr>
              <a:grpSpLocks/>
            </p:cNvGrpSpPr>
            <p:nvPr/>
          </p:nvGrpSpPr>
          <p:grpSpPr bwMode="auto">
            <a:xfrm>
              <a:off x="1838253" y="2763689"/>
              <a:ext cx="927130" cy="1281155"/>
              <a:chOff x="1793625" y="4110295"/>
              <a:chExt cx="927187" cy="1280337"/>
            </a:xfrm>
          </p:grpSpPr>
          <p:sp>
            <p:nvSpPr>
              <p:cNvPr id="156" name="Rectangle 47"/>
              <p:cNvSpPr>
                <a:spLocks noChangeArrowheads="1"/>
              </p:cNvSpPr>
              <p:nvPr/>
            </p:nvSpPr>
            <p:spPr bwMode="auto">
              <a:xfrm>
                <a:off x="1793626" y="4110295"/>
                <a:ext cx="927186" cy="1280337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Text Box 48"/>
              <p:cNvSpPr txBox="1">
                <a:spLocks noChangeArrowheads="1"/>
              </p:cNvSpPr>
              <p:nvPr/>
            </p:nvSpPr>
            <p:spPr bwMode="auto">
              <a:xfrm>
                <a:off x="1839033" y="4621150"/>
                <a:ext cx="632772" cy="2744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000"/>
                  <a:t>Address</a:t>
                </a:r>
              </a:p>
            </p:txBody>
          </p:sp>
          <p:sp>
            <p:nvSpPr>
              <p:cNvPr id="158" name="Text Box 50"/>
              <p:cNvSpPr txBox="1">
                <a:spLocks noChangeArrowheads="1"/>
              </p:cNvSpPr>
              <p:nvPr/>
            </p:nvSpPr>
            <p:spPr bwMode="auto">
              <a:xfrm>
                <a:off x="2061500" y="4889622"/>
                <a:ext cx="621194" cy="228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000"/>
                  <a:t>Instruction</a:t>
                </a:r>
              </a:p>
            </p:txBody>
          </p:sp>
          <p:sp>
            <p:nvSpPr>
              <p:cNvPr id="159" name="Text Box 51"/>
              <p:cNvSpPr txBox="1">
                <a:spLocks noChangeArrowheads="1"/>
              </p:cNvSpPr>
              <p:nvPr/>
            </p:nvSpPr>
            <p:spPr bwMode="auto">
              <a:xfrm>
                <a:off x="1793625" y="4110295"/>
                <a:ext cx="927187" cy="502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sz="1200" b="1" dirty="0"/>
                  <a:t>Instruction</a:t>
                </a:r>
              </a:p>
              <a:p>
                <a:pPr algn="ctr"/>
                <a:r>
                  <a:rPr lang="en-US" sz="1200" b="1" dirty="0" smtClean="0"/>
                  <a:t>Memory</a:t>
                </a:r>
                <a:endParaRPr lang="en-US" sz="1200" b="1" dirty="0"/>
              </a:p>
            </p:txBody>
          </p:sp>
        </p:grpSp>
        <p:sp>
          <p:nvSpPr>
            <p:cNvPr id="27" name="Line 52"/>
            <p:cNvSpPr>
              <a:spLocks noChangeShapeType="1"/>
            </p:cNvSpPr>
            <p:nvPr/>
          </p:nvSpPr>
          <p:spPr bwMode="auto">
            <a:xfrm>
              <a:off x="3112611" y="3659069"/>
              <a:ext cx="17825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61"/>
            <p:cNvSpPr>
              <a:spLocks noChangeShapeType="1"/>
            </p:cNvSpPr>
            <p:nvPr/>
          </p:nvSpPr>
          <p:spPr bwMode="auto">
            <a:xfrm flipV="1">
              <a:off x="1555669" y="2583927"/>
              <a:ext cx="0" cy="82430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Rectangle 67"/>
            <p:cNvSpPr>
              <a:spLocks noChangeArrowheads="1"/>
            </p:cNvSpPr>
            <p:nvPr/>
          </p:nvSpPr>
          <p:spPr bwMode="auto">
            <a:xfrm>
              <a:off x="3459143" y="2854179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 err="1"/>
                <a:t>Rs</a:t>
              </a:r>
              <a:endParaRPr lang="en-US" sz="1000" dirty="0"/>
            </a:p>
          </p:txBody>
        </p:sp>
        <p:sp>
          <p:nvSpPr>
            <p:cNvPr id="30" name="Rectangle 70"/>
            <p:cNvSpPr>
              <a:spLocks noChangeArrowheads="1"/>
            </p:cNvSpPr>
            <p:nvPr/>
          </p:nvSpPr>
          <p:spPr bwMode="auto">
            <a:xfrm>
              <a:off x="3366785" y="4249809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Rd</a:t>
              </a:r>
            </a:p>
          </p:txBody>
        </p:sp>
        <p:grpSp>
          <p:nvGrpSpPr>
            <p:cNvPr id="31" name="Group 12"/>
            <p:cNvGrpSpPr>
              <a:grpSpLocks/>
            </p:cNvGrpSpPr>
            <p:nvPr/>
          </p:nvGrpSpPr>
          <p:grpSpPr bwMode="auto">
            <a:xfrm>
              <a:off x="3880710" y="2369979"/>
              <a:ext cx="321012" cy="324814"/>
              <a:chOff x="1642213" y="2082165"/>
              <a:chExt cx="418691" cy="295097"/>
            </a:xfrm>
          </p:grpSpPr>
          <p:sp>
            <p:nvSpPr>
              <p:cNvPr id="154" name="Oval 72"/>
              <p:cNvSpPr>
                <a:spLocks noChangeArrowheads="1"/>
              </p:cNvSpPr>
              <p:nvPr/>
            </p:nvSpPr>
            <p:spPr bwMode="auto">
              <a:xfrm>
                <a:off x="1642213" y="2082165"/>
                <a:ext cx="418691" cy="274472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Rectangle 73"/>
              <p:cNvSpPr>
                <a:spLocks noChangeArrowheads="1"/>
              </p:cNvSpPr>
              <p:nvPr/>
            </p:nvSpPr>
            <p:spPr bwMode="auto">
              <a:xfrm>
                <a:off x="1642213" y="2101204"/>
                <a:ext cx="418691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200" dirty="0" smtClean="0"/>
                  <a:t>Ext</a:t>
                </a:r>
                <a:endParaRPr lang="en-US" sz="1200" dirty="0"/>
              </a:p>
            </p:txBody>
          </p:sp>
        </p:grpSp>
        <p:sp>
          <p:nvSpPr>
            <p:cNvPr id="32" name="Rectangle 78"/>
            <p:cNvSpPr>
              <a:spLocks noChangeArrowheads="1"/>
            </p:cNvSpPr>
            <p:nvPr/>
          </p:nvSpPr>
          <p:spPr bwMode="auto">
            <a:xfrm>
              <a:off x="3459143" y="3363485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Rt</a:t>
              </a:r>
            </a:p>
          </p:txBody>
        </p:sp>
        <p:sp>
          <p:nvSpPr>
            <p:cNvPr id="33" name="Freeform 86"/>
            <p:cNvSpPr>
              <a:spLocks/>
            </p:cNvSpPr>
            <p:nvPr/>
          </p:nvSpPr>
          <p:spPr bwMode="auto">
            <a:xfrm>
              <a:off x="3425804" y="3543514"/>
              <a:ext cx="170555" cy="647556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Freeform 98"/>
            <p:cNvSpPr>
              <a:spLocks/>
            </p:cNvSpPr>
            <p:nvPr/>
          </p:nvSpPr>
          <p:spPr bwMode="auto">
            <a:xfrm>
              <a:off x="3290863" y="4302889"/>
              <a:ext cx="305496" cy="105676"/>
            </a:xfrm>
            <a:custGeom>
              <a:avLst/>
              <a:gdLst>
                <a:gd name="T0" fmla="*/ 0 w 374"/>
                <a:gd name="T1" fmla="*/ 0 h 87"/>
                <a:gd name="T2" fmla="*/ 0 w 374"/>
                <a:gd name="T3" fmla="*/ 2147483647 h 87"/>
                <a:gd name="T4" fmla="*/ 2147483647 w 374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374"/>
                <a:gd name="T10" fmla="*/ 0 h 87"/>
                <a:gd name="T11" fmla="*/ 374 w 374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4" h="87">
                  <a:moveTo>
                    <a:pt x="0" y="0"/>
                  </a:moveTo>
                  <a:lnTo>
                    <a:pt x="0" y="87"/>
                  </a:lnTo>
                  <a:lnTo>
                    <a:pt x="374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Rectangle 77"/>
            <p:cNvSpPr>
              <a:spLocks noChangeArrowheads="1"/>
            </p:cNvSpPr>
            <p:nvPr/>
          </p:nvSpPr>
          <p:spPr bwMode="auto">
            <a:xfrm>
              <a:off x="722954" y="1504238"/>
              <a:ext cx="2023926" cy="210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Jump Target = </a:t>
              </a:r>
              <a:r>
                <a:rPr lang="en-US" sz="1000" dirty="0" smtClean="0"/>
                <a:t>PC[31:28] ‖ Imm26</a:t>
              </a:r>
              <a:endParaRPr lang="en-US" sz="1000" dirty="0"/>
            </a:p>
          </p:txBody>
        </p:sp>
        <p:sp>
          <p:nvSpPr>
            <p:cNvPr id="36" name="Rectangle 111"/>
            <p:cNvSpPr>
              <a:spLocks noChangeArrowheads="1"/>
            </p:cNvSpPr>
            <p:nvPr/>
          </p:nvSpPr>
          <p:spPr bwMode="auto">
            <a:xfrm>
              <a:off x="7026335" y="2349148"/>
              <a:ext cx="733280" cy="182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ALU </a:t>
              </a:r>
              <a:r>
                <a:rPr lang="en-US" sz="1000" dirty="0" smtClean="0"/>
                <a:t>Result</a:t>
              </a:r>
              <a:endParaRPr lang="en-US" sz="1000" dirty="0"/>
            </a:p>
          </p:txBody>
        </p:sp>
        <p:grpSp>
          <p:nvGrpSpPr>
            <p:cNvPr id="37" name="Group 9"/>
            <p:cNvGrpSpPr>
              <a:grpSpLocks/>
            </p:cNvGrpSpPr>
            <p:nvPr/>
          </p:nvGrpSpPr>
          <p:grpSpPr bwMode="auto">
            <a:xfrm>
              <a:off x="6929530" y="2768451"/>
              <a:ext cx="912841" cy="1277980"/>
              <a:chOff x="6720058" y="4195080"/>
              <a:chExt cx="912351" cy="1278750"/>
            </a:xfrm>
          </p:grpSpPr>
          <p:sp>
            <p:nvSpPr>
              <p:cNvPr id="149" name="Text Box 8"/>
              <p:cNvSpPr txBox="1">
                <a:spLocks noChangeArrowheads="1"/>
              </p:cNvSpPr>
              <p:nvPr/>
            </p:nvSpPr>
            <p:spPr bwMode="auto">
              <a:xfrm>
                <a:off x="6720059" y="4195080"/>
                <a:ext cx="912350" cy="127875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b="1" dirty="0"/>
                  <a:t>Data</a:t>
                </a:r>
              </a:p>
              <a:p>
                <a:pPr algn="ctr" eaLnBrk="1" hangingPunct="1"/>
                <a:r>
                  <a:rPr lang="en-US" sz="1200" b="1" dirty="0" smtClean="0"/>
                  <a:t>Memory</a:t>
                </a:r>
                <a:endParaRPr lang="en-US" sz="1200" b="1" dirty="0"/>
              </a:p>
            </p:txBody>
          </p:sp>
          <p:sp>
            <p:nvSpPr>
              <p:cNvPr id="150" name="Rectangle 9"/>
              <p:cNvSpPr>
                <a:spLocks noChangeArrowheads="1"/>
              </p:cNvSpPr>
              <p:nvPr/>
            </p:nvSpPr>
            <p:spPr bwMode="auto">
              <a:xfrm>
                <a:off x="6720058" y="4652003"/>
                <a:ext cx="583377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 Address</a:t>
                </a:r>
              </a:p>
            </p:txBody>
          </p:sp>
          <p:sp>
            <p:nvSpPr>
              <p:cNvPr id="151" name="Rectangle 10"/>
              <p:cNvSpPr>
                <a:spLocks noChangeArrowheads="1"/>
              </p:cNvSpPr>
              <p:nvPr/>
            </p:nvSpPr>
            <p:spPr bwMode="auto">
              <a:xfrm>
                <a:off x="6762565" y="5123618"/>
                <a:ext cx="422142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/>
              <a:p>
                <a:pPr eaLnBrk="0" hangingPunct="0"/>
                <a:r>
                  <a:rPr lang="en-US" sz="1000"/>
                  <a:t>Data_in</a:t>
                </a:r>
              </a:p>
            </p:txBody>
          </p:sp>
          <p:sp>
            <p:nvSpPr>
              <p:cNvPr id="152" name="Rectangle 11"/>
              <p:cNvSpPr>
                <a:spLocks noChangeArrowheads="1"/>
              </p:cNvSpPr>
              <p:nvPr/>
            </p:nvSpPr>
            <p:spPr bwMode="auto">
              <a:xfrm>
                <a:off x="6954600" y="4859882"/>
                <a:ext cx="633213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/>
                  <a:t>Data_out</a:t>
                </a:r>
              </a:p>
            </p:txBody>
          </p:sp>
          <p:sp>
            <p:nvSpPr>
              <p:cNvPr id="153" name="Isosceles Triangle 152"/>
              <p:cNvSpPr/>
              <p:nvPr/>
            </p:nvSpPr>
            <p:spPr bwMode="auto">
              <a:xfrm>
                <a:off x="7116972" y="5428929"/>
                <a:ext cx="87266" cy="44477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38" name="Group 79"/>
            <p:cNvGrpSpPr>
              <a:grpSpLocks/>
            </p:cNvGrpSpPr>
            <p:nvPr/>
          </p:nvGrpSpPr>
          <p:grpSpPr bwMode="auto">
            <a:xfrm>
              <a:off x="5494384" y="3433636"/>
              <a:ext cx="169867" cy="412764"/>
              <a:chOff x="2514" y="1642"/>
              <a:chExt cx="116" cy="261"/>
            </a:xfrm>
          </p:grpSpPr>
          <p:sp>
            <p:nvSpPr>
              <p:cNvPr id="145" name="AutoShape 80"/>
              <p:cNvSpPr>
                <a:spLocks noChangeArrowheads="1"/>
              </p:cNvSpPr>
              <p:nvPr/>
            </p:nvSpPr>
            <p:spPr bwMode="auto">
              <a:xfrm rot="-5400000">
                <a:off x="2442" y="1715"/>
                <a:ext cx="261" cy="115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Rectangle 81"/>
              <p:cNvSpPr>
                <a:spLocks noChangeArrowheads="1"/>
              </p:cNvSpPr>
              <p:nvPr/>
            </p:nvSpPr>
            <p:spPr bwMode="auto">
              <a:xfrm flipH="1">
                <a:off x="2515" y="1642"/>
                <a:ext cx="115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lnSpc>
                    <a:spcPct val="70000"/>
                  </a:lnSpc>
                </a:pPr>
                <a:endParaRPr lang="en-US" sz="1000" b="1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7" name="Rectangle 82"/>
              <p:cNvSpPr>
                <a:spLocks noChangeArrowheads="1"/>
              </p:cNvSpPr>
              <p:nvPr/>
            </p:nvSpPr>
            <p:spPr bwMode="auto">
              <a:xfrm flipH="1">
                <a:off x="2515" y="1655"/>
                <a:ext cx="115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1</a:t>
                </a:r>
                <a:endParaRPr lang="en-US" sz="900" dirty="0"/>
              </a:p>
            </p:txBody>
          </p:sp>
          <p:sp>
            <p:nvSpPr>
              <p:cNvPr id="148" name="Rectangle 83"/>
              <p:cNvSpPr>
                <a:spLocks noChangeArrowheads="1"/>
              </p:cNvSpPr>
              <p:nvPr/>
            </p:nvSpPr>
            <p:spPr bwMode="auto">
              <a:xfrm flipH="1">
                <a:off x="2514" y="1785"/>
                <a:ext cx="115" cy="1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0</a:t>
                </a:r>
                <a:endParaRPr lang="en-US" sz="900" dirty="0"/>
              </a:p>
            </p:txBody>
          </p:sp>
        </p:grpSp>
        <p:sp>
          <p:nvSpPr>
            <p:cNvPr id="39" name="Line 49"/>
            <p:cNvSpPr>
              <a:spLocks noChangeShapeType="1"/>
            </p:cNvSpPr>
            <p:nvPr/>
          </p:nvSpPr>
          <p:spPr bwMode="auto">
            <a:xfrm flipV="1">
              <a:off x="3294038" y="2522861"/>
              <a:ext cx="58421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Freeform 39"/>
            <p:cNvSpPr/>
            <p:nvPr/>
          </p:nvSpPr>
          <p:spPr bwMode="auto">
            <a:xfrm>
              <a:off x="2542309" y="1734658"/>
              <a:ext cx="747814" cy="2938642"/>
            </a:xfrm>
            <a:custGeom>
              <a:avLst/>
              <a:gdLst>
                <a:gd name="connsiteX0" fmla="*/ 1908083 w 1908083"/>
                <a:gd name="connsiteY0" fmla="*/ 116282 h 116282"/>
                <a:gd name="connsiteX1" fmla="*/ 1908083 w 1908083"/>
                <a:gd name="connsiteY1" fmla="*/ 0 h 116282"/>
                <a:gd name="connsiteX2" fmla="*/ 0 w 1908083"/>
                <a:gd name="connsiteY2" fmla="*/ 0 h 11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083" h="116282">
                  <a:moveTo>
                    <a:pt x="1908083" y="116282"/>
                  </a:moveTo>
                  <a:lnTo>
                    <a:pt x="1908083" y="0"/>
                  </a:lnTo>
                  <a:lnTo>
                    <a:pt x="0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Rectangle 77"/>
            <p:cNvSpPr>
              <a:spLocks noChangeArrowheads="1"/>
            </p:cNvSpPr>
            <p:nvPr/>
          </p:nvSpPr>
          <p:spPr bwMode="auto">
            <a:xfrm>
              <a:off x="3343040" y="2349262"/>
              <a:ext cx="425718" cy="151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Imm16</a:t>
              </a:r>
            </a:p>
          </p:txBody>
        </p:sp>
        <p:sp>
          <p:nvSpPr>
            <p:cNvPr id="42" name="Line 49"/>
            <p:cNvSpPr>
              <a:spLocks noChangeShapeType="1"/>
            </p:cNvSpPr>
            <p:nvPr/>
          </p:nvSpPr>
          <p:spPr bwMode="auto">
            <a:xfrm>
              <a:off x="5148076" y="2968483"/>
              <a:ext cx="6685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30"/>
            <p:cNvSpPr>
              <a:spLocks noChangeShapeType="1"/>
            </p:cNvSpPr>
            <p:nvPr/>
          </p:nvSpPr>
          <p:spPr bwMode="auto">
            <a:xfrm>
              <a:off x="6569061" y="3316407"/>
              <a:ext cx="3541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Rectangle 77"/>
            <p:cNvSpPr>
              <a:spLocks noChangeArrowheads="1"/>
            </p:cNvSpPr>
            <p:nvPr/>
          </p:nvSpPr>
          <p:spPr bwMode="auto">
            <a:xfrm>
              <a:off x="722954" y="1856164"/>
              <a:ext cx="1001731" cy="18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Next PC Address</a:t>
              </a:r>
            </a:p>
          </p:txBody>
        </p:sp>
        <p:sp>
          <p:nvSpPr>
            <p:cNvPr id="47" name="Rectangle 119"/>
            <p:cNvSpPr>
              <a:spLocks noChangeArrowheads="1"/>
            </p:cNvSpPr>
            <p:nvPr/>
          </p:nvSpPr>
          <p:spPr bwMode="auto">
            <a:xfrm flipH="1">
              <a:off x="8228547" y="3063736"/>
              <a:ext cx="168404" cy="63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lnSpc>
                  <a:spcPct val="70000"/>
                </a:lnSpc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8" name="Line 30"/>
            <p:cNvSpPr>
              <a:spLocks noChangeShapeType="1"/>
            </p:cNvSpPr>
            <p:nvPr/>
          </p:nvSpPr>
          <p:spPr bwMode="auto">
            <a:xfrm>
              <a:off x="7842371" y="3581074"/>
              <a:ext cx="28504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49" name="Straight Arrow Connector 48"/>
            <p:cNvCxnSpPr>
              <a:stCxn id="53" idx="1"/>
            </p:cNvCxnSpPr>
            <p:nvPr/>
          </p:nvCxnSpPr>
          <p:spPr>
            <a:xfrm>
              <a:off x="1543360" y="2080313"/>
              <a:ext cx="1384187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7"/>
            <p:cNvGrpSpPr>
              <a:grpSpLocks/>
            </p:cNvGrpSpPr>
            <p:nvPr/>
          </p:nvGrpSpPr>
          <p:grpSpPr bwMode="auto">
            <a:xfrm>
              <a:off x="4500805" y="1657858"/>
              <a:ext cx="301625" cy="488077"/>
              <a:chOff x="6243635" y="1976343"/>
              <a:chExt cx="356104" cy="552202"/>
            </a:xfrm>
          </p:grpSpPr>
          <p:sp>
            <p:nvSpPr>
              <p:cNvPr id="143" name="Freeform 23"/>
              <p:cNvSpPr>
                <a:spLocks/>
              </p:cNvSpPr>
              <p:nvPr/>
            </p:nvSpPr>
            <p:spPr bwMode="auto">
              <a:xfrm rot="16200000">
                <a:off x="6145586" y="2074392"/>
                <a:ext cx="552202" cy="356104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 anchor="ctr"/>
              <a:lstStyle/>
              <a:p>
                <a:pPr algn="ctr">
                  <a:defRPr/>
                </a:pP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4" name="TextBox 143"/>
              <p:cNvSpPr txBox="1"/>
              <p:nvPr/>
            </p:nvSpPr>
            <p:spPr bwMode="auto">
              <a:xfrm>
                <a:off x="6329856" y="2078178"/>
                <a:ext cx="258644" cy="314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latin typeface="+mn-lt"/>
                    <a:cs typeface="Arial" pitchFamily="34" charset="0"/>
                  </a:rPr>
                  <a:t>+</a:t>
                </a: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898814" y="3044294"/>
              <a:ext cx="156426" cy="754884"/>
              <a:chOff x="972589" y="1312076"/>
              <a:chExt cx="156426" cy="754884"/>
            </a:xfrm>
          </p:grpSpPr>
          <p:sp>
            <p:nvSpPr>
              <p:cNvPr id="139" name="AutoShape 120"/>
              <p:cNvSpPr>
                <a:spLocks noChangeArrowheads="1"/>
              </p:cNvSpPr>
              <p:nvPr/>
            </p:nvSpPr>
            <p:spPr bwMode="auto">
              <a:xfrm rot="16200000">
                <a:off x="673360" y="1611305"/>
                <a:ext cx="754884" cy="156426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350411"/>
                <a:ext cx="144371" cy="156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0</a:t>
                </a:r>
                <a:endParaRPr lang="en-US" sz="900" dirty="0"/>
              </a:p>
            </p:txBody>
          </p:sp>
          <p:sp>
            <p:nvSpPr>
              <p:cNvPr id="141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647666"/>
                <a:ext cx="144371" cy="1335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142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904331"/>
                <a:ext cx="144371" cy="138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2</a:t>
                </a:r>
                <a:endParaRPr lang="en-US" sz="900" dirty="0"/>
              </a:p>
            </p:txBody>
          </p:sp>
        </p:grpSp>
        <p:sp>
          <p:nvSpPr>
            <p:cNvPr id="53" name="Freeform 52"/>
            <p:cNvSpPr/>
            <p:nvPr/>
          </p:nvSpPr>
          <p:spPr>
            <a:xfrm>
              <a:off x="734671" y="2080313"/>
              <a:ext cx="808689" cy="1063614"/>
            </a:xfrm>
            <a:custGeom>
              <a:avLst/>
              <a:gdLst>
                <a:gd name="connsiteX0" fmla="*/ 808689 w 808689"/>
                <a:gd name="connsiteY0" fmla="*/ 311847 h 1152250"/>
                <a:gd name="connsiteX1" fmla="*/ 808689 w 808689"/>
                <a:gd name="connsiteY1" fmla="*/ 0 h 1152250"/>
                <a:gd name="connsiteX2" fmla="*/ 0 w 808689"/>
                <a:gd name="connsiteY2" fmla="*/ 0 h 1152250"/>
                <a:gd name="connsiteX3" fmla="*/ 0 w 808689"/>
                <a:gd name="connsiteY3" fmla="*/ 1152250 h 1152250"/>
                <a:gd name="connsiteX4" fmla="*/ 158567 w 808689"/>
                <a:gd name="connsiteY4" fmla="*/ 1152250 h 115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8689" h="1152250">
                  <a:moveTo>
                    <a:pt x="808689" y="311847"/>
                  </a:moveTo>
                  <a:lnTo>
                    <a:pt x="808689" y="0"/>
                  </a:lnTo>
                  <a:lnTo>
                    <a:pt x="0" y="0"/>
                  </a:lnTo>
                  <a:lnTo>
                    <a:pt x="0" y="1152250"/>
                  </a:lnTo>
                  <a:lnTo>
                    <a:pt x="158567" y="1152250"/>
                  </a:lnTo>
                </a:path>
              </a:pathLst>
            </a:custGeom>
            <a:noFill/>
            <a:ln w="50800">
              <a:headEnd type="non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552320" y="1734657"/>
              <a:ext cx="2470994" cy="1694499"/>
            </a:xfrm>
            <a:custGeom>
              <a:avLst/>
              <a:gdLst>
                <a:gd name="connsiteX0" fmla="*/ 2468351 w 2468351"/>
                <a:gd name="connsiteY0" fmla="*/ 0 h 1765374"/>
                <a:gd name="connsiteX1" fmla="*/ 0 w 2468351"/>
                <a:gd name="connsiteY1" fmla="*/ 0 h 1765374"/>
                <a:gd name="connsiteX2" fmla="*/ 0 w 2468351"/>
                <a:gd name="connsiteY2" fmla="*/ 1765374 h 1765374"/>
                <a:gd name="connsiteX3" fmla="*/ 343560 w 2468351"/>
                <a:gd name="connsiteY3" fmla="*/ 1765374 h 176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8351" h="1765374">
                  <a:moveTo>
                    <a:pt x="2468351" y="0"/>
                  </a:moveTo>
                  <a:lnTo>
                    <a:pt x="0" y="0"/>
                  </a:lnTo>
                  <a:lnTo>
                    <a:pt x="0" y="1765374"/>
                  </a:lnTo>
                  <a:lnTo>
                    <a:pt x="343560" y="1765374"/>
                  </a:lnTo>
                </a:path>
              </a:pathLst>
            </a:custGeom>
            <a:noFill/>
            <a:ln w="50800"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Line 5"/>
            <p:cNvSpPr>
              <a:spLocks noChangeShapeType="1"/>
            </p:cNvSpPr>
            <p:nvPr/>
          </p:nvSpPr>
          <p:spPr bwMode="auto">
            <a:xfrm>
              <a:off x="3035800" y="1043378"/>
              <a:ext cx="0" cy="8449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" name="Line 5"/>
            <p:cNvSpPr>
              <a:spLocks noChangeShapeType="1"/>
            </p:cNvSpPr>
            <p:nvPr/>
          </p:nvSpPr>
          <p:spPr bwMode="auto">
            <a:xfrm>
              <a:off x="5067289" y="1043378"/>
              <a:ext cx="0" cy="10369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Text Box 71"/>
            <p:cNvSpPr txBox="1">
              <a:spLocks noChangeArrowheads="1"/>
            </p:cNvSpPr>
            <p:nvPr/>
          </p:nvSpPr>
          <p:spPr bwMode="auto">
            <a:xfrm>
              <a:off x="1021692" y="995929"/>
              <a:ext cx="1668463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IF = Instruction Fetch</a:t>
              </a:r>
            </a:p>
          </p:txBody>
        </p:sp>
        <p:sp>
          <p:nvSpPr>
            <p:cNvPr id="58" name="Rectangle 64"/>
            <p:cNvSpPr>
              <a:spLocks noChangeArrowheads="1"/>
            </p:cNvSpPr>
            <p:nvPr/>
          </p:nvSpPr>
          <p:spPr bwMode="auto">
            <a:xfrm>
              <a:off x="1409614" y="2310869"/>
              <a:ext cx="301635" cy="2730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0" hangingPunct="0"/>
              <a:r>
                <a:rPr lang="en-US" sz="1600"/>
                <a:t> </a:t>
              </a:r>
              <a:r>
                <a:rPr lang="en-US" sz="1400"/>
                <a:t>+1</a:t>
              </a:r>
            </a:p>
          </p:txBody>
        </p:sp>
        <p:sp>
          <p:nvSpPr>
            <p:cNvPr id="59" name="Text Box 68"/>
            <p:cNvSpPr txBox="1">
              <a:spLocks noChangeArrowheads="1"/>
            </p:cNvSpPr>
            <p:nvPr/>
          </p:nvSpPr>
          <p:spPr bwMode="auto">
            <a:xfrm>
              <a:off x="3059612" y="995929"/>
              <a:ext cx="1973248" cy="205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ID = </a:t>
              </a:r>
              <a:r>
                <a:rPr lang="en-US" altLang="en-US" sz="1200" b="1" dirty="0" smtClean="0">
                  <a:solidFill>
                    <a:srgbClr val="FF0000"/>
                  </a:solidFill>
                </a:rPr>
                <a:t>Instruction Decode</a:t>
              </a:r>
            </a:p>
          </p:txBody>
        </p:sp>
        <p:sp>
          <p:nvSpPr>
            <p:cNvPr id="60" name="Line 5"/>
            <p:cNvSpPr>
              <a:spLocks noChangeShapeType="1"/>
            </p:cNvSpPr>
            <p:nvPr/>
          </p:nvSpPr>
          <p:spPr bwMode="auto">
            <a:xfrm>
              <a:off x="6488274" y="1043378"/>
              <a:ext cx="0" cy="22730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" name="Text Box 71"/>
            <p:cNvSpPr txBox="1">
              <a:spLocks noChangeArrowheads="1"/>
            </p:cNvSpPr>
            <p:nvPr/>
          </p:nvSpPr>
          <p:spPr bwMode="auto">
            <a:xfrm>
              <a:off x="5071265" y="995929"/>
              <a:ext cx="1418058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 smtClean="0">
                  <a:solidFill>
                    <a:srgbClr val="FF0000"/>
                  </a:solidFill>
                </a:rPr>
                <a:t>EX </a:t>
              </a:r>
              <a:r>
                <a:rPr lang="en-US" altLang="en-US" sz="1200" b="1" dirty="0">
                  <a:solidFill>
                    <a:srgbClr val="FF0000"/>
                  </a:solidFill>
                </a:rPr>
                <a:t>= </a:t>
              </a:r>
              <a:r>
                <a:rPr lang="en-US" altLang="en-US" sz="1200" b="1" dirty="0" smtClean="0">
                  <a:solidFill>
                    <a:srgbClr val="FF0000"/>
                  </a:solidFill>
                </a:rPr>
                <a:t>Execute</a:t>
              </a:r>
              <a:endParaRPr lang="en-US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62" name="Line 5"/>
            <p:cNvSpPr>
              <a:spLocks noChangeShapeType="1"/>
            </p:cNvSpPr>
            <p:nvPr/>
          </p:nvSpPr>
          <p:spPr bwMode="auto">
            <a:xfrm>
              <a:off x="8566120" y="1043378"/>
              <a:ext cx="0" cy="2533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" name="Text Box 72"/>
            <p:cNvSpPr txBox="1">
              <a:spLocks noChangeArrowheads="1"/>
            </p:cNvSpPr>
            <p:nvPr/>
          </p:nvSpPr>
          <p:spPr bwMode="auto">
            <a:xfrm>
              <a:off x="6530278" y="995929"/>
              <a:ext cx="1986557" cy="205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MEM = </a:t>
              </a:r>
              <a:r>
                <a:rPr lang="en-US" altLang="en-US" sz="1200" b="1" dirty="0" smtClean="0">
                  <a:solidFill>
                    <a:srgbClr val="FF0000"/>
                  </a:solidFill>
                </a:rPr>
                <a:t>Memory Access</a:t>
              </a:r>
              <a:endParaRPr lang="en-US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64" name="Text Box 73"/>
            <p:cNvSpPr txBox="1">
              <a:spLocks noChangeArrowheads="1"/>
            </p:cNvSpPr>
            <p:nvPr/>
          </p:nvSpPr>
          <p:spPr bwMode="auto">
            <a:xfrm rot="16200000">
              <a:off x="8111024" y="2047672"/>
              <a:ext cx="1312557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WB = Write Back</a:t>
              </a:r>
            </a:p>
          </p:txBody>
        </p:sp>
        <p:sp>
          <p:nvSpPr>
            <p:cNvPr id="75" name="AutoShape 118"/>
            <p:cNvSpPr>
              <a:spLocks noChangeArrowheads="1"/>
            </p:cNvSpPr>
            <p:nvPr/>
          </p:nvSpPr>
          <p:spPr bwMode="auto">
            <a:xfrm rot="16200000">
              <a:off x="7994127" y="3401030"/>
              <a:ext cx="434990" cy="168404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121"/>
            <p:cNvSpPr>
              <a:spLocks noChangeArrowheads="1"/>
            </p:cNvSpPr>
            <p:nvPr/>
          </p:nvSpPr>
          <p:spPr bwMode="auto">
            <a:xfrm flipH="1">
              <a:off x="8128152" y="3525714"/>
              <a:ext cx="168404" cy="177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 smtClean="0"/>
                <a:t>1</a:t>
              </a:r>
              <a:endParaRPr lang="en-US" sz="900" dirty="0"/>
            </a:p>
          </p:txBody>
        </p:sp>
        <p:sp>
          <p:nvSpPr>
            <p:cNvPr id="77" name="Rectangle 120"/>
            <p:cNvSpPr>
              <a:spLocks noChangeArrowheads="1"/>
            </p:cNvSpPr>
            <p:nvPr/>
          </p:nvSpPr>
          <p:spPr bwMode="auto">
            <a:xfrm flipH="1">
              <a:off x="8128152" y="3309807"/>
              <a:ext cx="168404" cy="15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 smtClean="0"/>
                <a:t>0</a:t>
              </a:r>
              <a:endParaRPr lang="en-US" sz="900" dirty="0"/>
            </a:p>
          </p:txBody>
        </p:sp>
        <p:sp>
          <p:nvSpPr>
            <p:cNvPr id="85" name="Line 49"/>
            <p:cNvSpPr>
              <a:spLocks noChangeShapeType="1"/>
            </p:cNvSpPr>
            <p:nvPr/>
          </p:nvSpPr>
          <p:spPr bwMode="auto">
            <a:xfrm>
              <a:off x="2765383" y="3660696"/>
              <a:ext cx="177361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" name="Line 49"/>
            <p:cNvSpPr>
              <a:spLocks noChangeShapeType="1"/>
            </p:cNvSpPr>
            <p:nvPr/>
          </p:nvSpPr>
          <p:spPr bwMode="auto">
            <a:xfrm>
              <a:off x="4813323" y="3731728"/>
              <a:ext cx="16488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7" name="Line 49"/>
            <p:cNvSpPr>
              <a:spLocks noChangeShapeType="1"/>
            </p:cNvSpPr>
            <p:nvPr/>
          </p:nvSpPr>
          <p:spPr bwMode="auto">
            <a:xfrm>
              <a:off x="4802430" y="1901896"/>
              <a:ext cx="17310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4304280" y="2080313"/>
              <a:ext cx="190831" cy="444129"/>
            </a:xfrm>
            <a:custGeom>
              <a:avLst/>
              <a:gdLst>
                <a:gd name="connsiteX0" fmla="*/ 0 w 190831"/>
                <a:gd name="connsiteY0" fmla="*/ 803082 h 803082"/>
                <a:gd name="connsiteX1" fmla="*/ 0 w 190831"/>
                <a:gd name="connsiteY1" fmla="*/ 0 h 803082"/>
                <a:gd name="connsiteX2" fmla="*/ 190831 w 190831"/>
                <a:gd name="connsiteY2" fmla="*/ 0 h 80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31" h="803082">
                  <a:moveTo>
                    <a:pt x="0" y="803082"/>
                  </a:moveTo>
                  <a:lnTo>
                    <a:pt x="0" y="0"/>
                  </a:lnTo>
                  <a:lnTo>
                    <a:pt x="190831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Isosceles Triangle 88"/>
            <p:cNvSpPr/>
            <p:nvPr/>
          </p:nvSpPr>
          <p:spPr bwMode="auto">
            <a:xfrm>
              <a:off x="5022358" y="2092241"/>
              <a:ext cx="87312" cy="46037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5151094" y="2525912"/>
              <a:ext cx="337621" cy="1025719"/>
            </a:xfrm>
            <a:custGeom>
              <a:avLst/>
              <a:gdLst>
                <a:gd name="connsiteX0" fmla="*/ 0 w 349857"/>
                <a:gd name="connsiteY0" fmla="*/ 0 h 1025719"/>
                <a:gd name="connsiteX1" fmla="*/ 119269 w 349857"/>
                <a:gd name="connsiteY1" fmla="*/ 0 h 1025719"/>
                <a:gd name="connsiteX2" fmla="*/ 119269 w 349857"/>
                <a:gd name="connsiteY2" fmla="*/ 1025719 h 1025719"/>
                <a:gd name="connsiteX3" fmla="*/ 349857 w 349857"/>
                <a:gd name="connsiteY3" fmla="*/ 1025719 h 102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9857" h="1025719">
                  <a:moveTo>
                    <a:pt x="0" y="0"/>
                  </a:moveTo>
                  <a:lnTo>
                    <a:pt x="119269" y="0"/>
                  </a:lnTo>
                  <a:lnTo>
                    <a:pt x="119269" y="1025719"/>
                  </a:lnTo>
                  <a:lnTo>
                    <a:pt x="349857" y="1025719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3111584" y="1732680"/>
              <a:ext cx="1389221" cy="349858"/>
            </a:xfrm>
            <a:custGeom>
              <a:avLst/>
              <a:gdLst>
                <a:gd name="connsiteX0" fmla="*/ 0 w 1395454"/>
                <a:gd name="connsiteY0" fmla="*/ 349858 h 349858"/>
                <a:gd name="connsiteX1" fmla="*/ 457200 w 1395454"/>
                <a:gd name="connsiteY1" fmla="*/ 349858 h 349858"/>
                <a:gd name="connsiteX2" fmla="*/ 457200 w 1395454"/>
                <a:gd name="connsiteY2" fmla="*/ 0 h 349858"/>
                <a:gd name="connsiteX3" fmla="*/ 1395454 w 1395454"/>
                <a:gd name="connsiteY3" fmla="*/ 0 h 349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5454" h="349858">
                  <a:moveTo>
                    <a:pt x="0" y="349858"/>
                  </a:moveTo>
                  <a:lnTo>
                    <a:pt x="457200" y="349858"/>
                  </a:lnTo>
                  <a:lnTo>
                    <a:pt x="457200" y="0"/>
                  </a:lnTo>
                  <a:lnTo>
                    <a:pt x="1395454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Line 30"/>
            <p:cNvSpPr>
              <a:spLocks noChangeShapeType="1"/>
            </p:cNvSpPr>
            <p:nvPr/>
          </p:nvSpPr>
          <p:spPr bwMode="auto">
            <a:xfrm>
              <a:off x="6569060" y="3846943"/>
              <a:ext cx="3541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93" name="Group 10"/>
            <p:cNvGrpSpPr>
              <a:grpSpLocks/>
            </p:cNvGrpSpPr>
            <p:nvPr/>
          </p:nvGrpSpPr>
          <p:grpSpPr bwMode="auto">
            <a:xfrm>
              <a:off x="1236572" y="3046697"/>
              <a:ext cx="169867" cy="610928"/>
              <a:chOff x="1192066" y="4392316"/>
              <a:chExt cx="169912" cy="611697"/>
            </a:xfrm>
          </p:grpSpPr>
          <p:sp>
            <p:nvSpPr>
              <p:cNvPr id="134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1044948" y="4686982"/>
                <a:ext cx="464150" cy="169911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/>
                  <a:t>PC</a:t>
                </a:r>
              </a:p>
            </p:txBody>
          </p:sp>
          <p:sp>
            <p:nvSpPr>
              <p:cNvPr id="135" name="Text Box 60"/>
              <p:cNvSpPr txBox="1">
                <a:spLocks noChangeArrowheads="1"/>
              </p:cNvSpPr>
              <p:nvPr/>
            </p:nvSpPr>
            <p:spPr bwMode="auto">
              <a:xfrm rot="16200000">
                <a:off x="1203248" y="4381134"/>
                <a:ext cx="147548" cy="169911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800"/>
                  <a:t>00</a:t>
                </a:r>
              </a:p>
            </p:txBody>
          </p:sp>
        </p:grpSp>
        <p:sp>
          <p:nvSpPr>
            <p:cNvPr id="132" name="Text Box 59"/>
            <p:cNvSpPr txBox="1">
              <a:spLocks noChangeArrowheads="1"/>
            </p:cNvSpPr>
            <p:nvPr/>
          </p:nvSpPr>
          <p:spPr bwMode="auto">
            <a:xfrm rot="16200000">
              <a:off x="2809904" y="3579476"/>
              <a:ext cx="435544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err="1" smtClean="0">
                  <a:latin typeface="+mn-lt"/>
                </a:rPr>
                <a:t>Inst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30" name="Text Box 59"/>
            <p:cNvSpPr txBox="1">
              <a:spLocks noChangeArrowheads="1"/>
            </p:cNvSpPr>
            <p:nvPr/>
          </p:nvSpPr>
          <p:spPr bwMode="auto">
            <a:xfrm rot="16200000">
              <a:off x="2800390" y="1998516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NPC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96" name="Text Box 59"/>
            <p:cNvSpPr txBox="1">
              <a:spLocks noChangeArrowheads="1"/>
            </p:cNvSpPr>
            <p:nvPr/>
          </p:nvSpPr>
          <p:spPr bwMode="auto">
            <a:xfrm rot="16200000">
              <a:off x="4834219" y="1823386"/>
              <a:ext cx="457847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BTA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28" name="Text Box 59"/>
            <p:cNvSpPr txBox="1">
              <a:spLocks noChangeArrowheads="1"/>
            </p:cNvSpPr>
            <p:nvPr/>
          </p:nvSpPr>
          <p:spPr bwMode="auto">
            <a:xfrm rot="16200000">
              <a:off x="4835853" y="2881835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A</a:t>
              </a:r>
            </a:p>
          </p:txBody>
        </p:sp>
        <p:sp>
          <p:nvSpPr>
            <p:cNvPr id="126" name="Text Box 59"/>
            <p:cNvSpPr txBox="1">
              <a:spLocks noChangeArrowheads="1"/>
            </p:cNvSpPr>
            <p:nvPr/>
          </p:nvSpPr>
          <p:spPr bwMode="auto">
            <a:xfrm rot="16200000">
              <a:off x="4835853" y="3643654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B</a:t>
              </a:r>
            </a:p>
          </p:txBody>
        </p:sp>
        <p:sp>
          <p:nvSpPr>
            <p:cNvPr id="99" name="Text Box 59"/>
            <p:cNvSpPr txBox="1">
              <a:spLocks noChangeArrowheads="1"/>
            </p:cNvSpPr>
            <p:nvPr/>
          </p:nvSpPr>
          <p:spPr bwMode="auto">
            <a:xfrm rot="16200000">
              <a:off x="4850410" y="2441808"/>
              <a:ext cx="425467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err="1" smtClean="0">
                  <a:latin typeface="+mn-lt"/>
                </a:rPr>
                <a:t>Imm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24" name="Text Box 59"/>
            <p:cNvSpPr txBox="1">
              <a:spLocks noChangeArrowheads="1"/>
            </p:cNvSpPr>
            <p:nvPr/>
          </p:nvSpPr>
          <p:spPr bwMode="auto">
            <a:xfrm rot="16200000">
              <a:off x="6256838" y="3758869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D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22" name="Text Box 59"/>
            <p:cNvSpPr txBox="1">
              <a:spLocks noChangeArrowheads="1"/>
            </p:cNvSpPr>
            <p:nvPr/>
          </p:nvSpPr>
          <p:spPr bwMode="auto">
            <a:xfrm rot="16200000">
              <a:off x="6256838" y="3227480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R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20" name="Text Box 59"/>
            <p:cNvSpPr txBox="1">
              <a:spLocks noChangeArrowheads="1"/>
            </p:cNvSpPr>
            <p:nvPr/>
          </p:nvSpPr>
          <p:spPr bwMode="auto">
            <a:xfrm rot="16200000">
              <a:off x="8330708" y="3393028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Data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03" name="Line 30"/>
            <p:cNvSpPr>
              <a:spLocks noChangeShapeType="1"/>
            </p:cNvSpPr>
            <p:nvPr/>
          </p:nvSpPr>
          <p:spPr bwMode="auto">
            <a:xfrm>
              <a:off x="8295825" y="3483228"/>
              <a:ext cx="18254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6717501" y="2559616"/>
              <a:ext cx="1411356" cy="815009"/>
            </a:xfrm>
            <a:custGeom>
              <a:avLst/>
              <a:gdLst>
                <a:gd name="connsiteX0" fmla="*/ 0 w 1411356"/>
                <a:gd name="connsiteY0" fmla="*/ 751398 h 815009"/>
                <a:gd name="connsiteX1" fmla="*/ 0 w 1411356"/>
                <a:gd name="connsiteY1" fmla="*/ 0 h 815009"/>
                <a:gd name="connsiteX2" fmla="*/ 1244379 w 1411356"/>
                <a:gd name="connsiteY2" fmla="*/ 0 h 815009"/>
                <a:gd name="connsiteX3" fmla="*/ 1244379 w 1411356"/>
                <a:gd name="connsiteY3" fmla="*/ 815009 h 815009"/>
                <a:gd name="connsiteX4" fmla="*/ 1411356 w 1411356"/>
                <a:gd name="connsiteY4" fmla="*/ 815009 h 815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1356" h="815009">
                  <a:moveTo>
                    <a:pt x="0" y="751398"/>
                  </a:moveTo>
                  <a:lnTo>
                    <a:pt x="0" y="0"/>
                  </a:lnTo>
                  <a:lnTo>
                    <a:pt x="1244379" y="0"/>
                  </a:lnTo>
                  <a:lnTo>
                    <a:pt x="1244379" y="815009"/>
                  </a:lnTo>
                  <a:lnTo>
                    <a:pt x="1411356" y="815009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3596359" y="4091054"/>
              <a:ext cx="1551717" cy="425041"/>
              <a:chOff x="3596359" y="5247716"/>
              <a:chExt cx="1551717" cy="425041"/>
            </a:xfrm>
          </p:grpSpPr>
          <p:grpSp>
            <p:nvGrpSpPr>
              <p:cNvPr id="112" name="Group 111"/>
              <p:cNvGrpSpPr/>
              <p:nvPr/>
            </p:nvGrpSpPr>
            <p:grpSpPr>
              <a:xfrm>
                <a:off x="3596359" y="5247716"/>
                <a:ext cx="169136" cy="425041"/>
                <a:chOff x="3553540" y="5247716"/>
                <a:chExt cx="169136" cy="425041"/>
              </a:xfrm>
            </p:grpSpPr>
            <p:sp>
              <p:nvSpPr>
                <p:cNvPr id="116" name="AutoShape 118"/>
                <p:cNvSpPr>
                  <a:spLocks noChangeArrowheads="1"/>
                </p:cNvSpPr>
                <p:nvPr/>
              </p:nvSpPr>
              <p:spPr bwMode="auto">
                <a:xfrm rot="16200000">
                  <a:off x="3425620" y="5376431"/>
                  <a:ext cx="424246" cy="16840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Rectangle 120"/>
                <p:cNvSpPr>
                  <a:spLocks noChangeArrowheads="1"/>
                </p:cNvSpPr>
                <p:nvPr/>
              </p:nvSpPr>
              <p:spPr bwMode="auto">
                <a:xfrm flipH="1">
                  <a:off x="3554272" y="5493786"/>
                  <a:ext cx="167674" cy="1508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/>
                <a:p>
                  <a:pPr eaLnBrk="0" hangingPunct="0"/>
                  <a:r>
                    <a:rPr lang="en-US" sz="900" dirty="0"/>
                    <a:t>1</a:t>
                  </a:r>
                </a:p>
              </p:txBody>
            </p:sp>
            <p:sp>
              <p:nvSpPr>
                <p:cNvPr id="118" name="Rectangle 119"/>
                <p:cNvSpPr>
                  <a:spLocks noChangeArrowheads="1"/>
                </p:cNvSpPr>
                <p:nvPr/>
              </p:nvSpPr>
              <p:spPr bwMode="auto">
                <a:xfrm flipH="1">
                  <a:off x="3554271" y="5247716"/>
                  <a:ext cx="168405" cy="4250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/>
                <a:p>
                  <a:pPr eaLnBrk="0" hangingPunct="0">
                    <a:lnSpc>
                      <a:spcPct val="70000"/>
                    </a:lnSpc>
                  </a:pPr>
                  <a:endParaRPr lang="en-US" sz="1000" b="1"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19" name="Rectangle 120"/>
                <p:cNvSpPr>
                  <a:spLocks noChangeArrowheads="1"/>
                </p:cNvSpPr>
                <p:nvPr/>
              </p:nvSpPr>
              <p:spPr bwMode="auto">
                <a:xfrm flipH="1">
                  <a:off x="3554272" y="5276292"/>
                  <a:ext cx="167674" cy="1508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/>
                <a:p>
                  <a:pPr eaLnBrk="0" hangingPunct="0"/>
                  <a:r>
                    <a:rPr lang="en-US" sz="900" dirty="0"/>
                    <a:t>0</a:t>
                  </a:r>
                </a:p>
              </p:txBody>
            </p:sp>
          </p:grpSp>
          <p:grpSp>
            <p:nvGrpSpPr>
              <p:cNvPr id="113" name="Group 112"/>
              <p:cNvGrpSpPr/>
              <p:nvPr/>
            </p:nvGrpSpPr>
            <p:grpSpPr>
              <a:xfrm>
                <a:off x="3764765" y="5285526"/>
                <a:ext cx="1383311" cy="339101"/>
                <a:chOff x="3764765" y="5285526"/>
                <a:chExt cx="1383311" cy="339101"/>
              </a:xfrm>
            </p:grpSpPr>
            <p:sp>
              <p:nvSpPr>
                <p:cNvPr id="114" name="Line 41"/>
                <p:cNvSpPr>
                  <a:spLocks noChangeShapeType="1"/>
                </p:cNvSpPr>
                <p:nvPr/>
              </p:nvSpPr>
              <p:spPr bwMode="auto">
                <a:xfrm>
                  <a:off x="3764765" y="5464465"/>
                  <a:ext cx="121076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15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4893592" y="5370144"/>
                  <a:ext cx="339101" cy="169866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 smtClean="0">
                      <a:latin typeface="+mn-lt"/>
                    </a:rPr>
                    <a:t>Rd2</a:t>
                  </a:r>
                  <a:endParaRPr lang="en-US" sz="1200" dirty="0">
                    <a:latin typeface="+mn-lt"/>
                  </a:endParaRPr>
                </a:p>
              </p:txBody>
            </p:sp>
          </p:grpSp>
        </p:grpSp>
        <p:grpSp>
          <p:nvGrpSpPr>
            <p:cNvPr id="106" name="Group 105"/>
            <p:cNvGrpSpPr/>
            <p:nvPr/>
          </p:nvGrpSpPr>
          <p:grpSpPr>
            <a:xfrm>
              <a:off x="5155340" y="4122321"/>
              <a:ext cx="1413720" cy="339101"/>
              <a:chOff x="5155340" y="5278983"/>
              <a:chExt cx="1413720" cy="339101"/>
            </a:xfrm>
          </p:grpSpPr>
          <p:sp>
            <p:nvSpPr>
              <p:cNvPr id="110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6314576" y="5363601"/>
                <a:ext cx="339101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 smtClean="0">
                    <a:latin typeface="+mn-lt"/>
                  </a:rPr>
                  <a:t>Rd3</a:t>
                </a:r>
                <a:endParaRPr lang="en-US" sz="1200" dirty="0">
                  <a:latin typeface="+mn-lt"/>
                </a:endParaRPr>
              </a:p>
            </p:txBody>
          </p:sp>
          <p:sp>
            <p:nvSpPr>
              <p:cNvPr id="111" name="Line 41"/>
              <p:cNvSpPr>
                <a:spLocks noChangeShapeType="1"/>
              </p:cNvSpPr>
              <p:nvPr/>
            </p:nvSpPr>
            <p:spPr bwMode="auto">
              <a:xfrm>
                <a:off x="5155340" y="5455758"/>
                <a:ext cx="12438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6569062" y="4115778"/>
              <a:ext cx="2073868" cy="339101"/>
              <a:chOff x="6569062" y="5272440"/>
              <a:chExt cx="2073868" cy="339101"/>
            </a:xfrm>
          </p:grpSpPr>
          <p:sp>
            <p:nvSpPr>
              <p:cNvPr id="108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8388446" y="5357058"/>
                <a:ext cx="339101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 smtClean="0">
                    <a:latin typeface="+mn-lt"/>
                  </a:rPr>
                  <a:t>Rd4</a:t>
                </a:r>
                <a:endParaRPr lang="en-US" sz="1200" dirty="0">
                  <a:latin typeface="+mn-lt"/>
                </a:endParaRPr>
              </a:p>
            </p:txBody>
          </p:sp>
          <p:sp>
            <p:nvSpPr>
              <p:cNvPr id="109" name="Line 41"/>
              <p:cNvSpPr>
                <a:spLocks noChangeShapeType="1"/>
              </p:cNvSpPr>
              <p:nvPr/>
            </p:nvSpPr>
            <p:spPr bwMode="auto">
              <a:xfrm>
                <a:off x="6569062" y="5454299"/>
                <a:ext cx="19040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230" name="Group 229"/>
          <p:cNvGrpSpPr/>
          <p:nvPr/>
        </p:nvGrpSpPr>
        <p:grpSpPr>
          <a:xfrm>
            <a:off x="3416800" y="4539915"/>
            <a:ext cx="1537180" cy="1477946"/>
            <a:chOff x="3153968" y="4641575"/>
            <a:chExt cx="1418936" cy="1477946"/>
          </a:xfrm>
        </p:grpSpPr>
        <p:grpSp>
          <p:nvGrpSpPr>
            <p:cNvPr id="178" name="Group 157"/>
            <p:cNvGrpSpPr>
              <a:grpSpLocks/>
            </p:cNvGrpSpPr>
            <p:nvPr/>
          </p:nvGrpSpPr>
          <p:grpSpPr bwMode="auto">
            <a:xfrm>
              <a:off x="3578449" y="5632076"/>
              <a:ext cx="994455" cy="487445"/>
              <a:chOff x="1870" y="3110"/>
              <a:chExt cx="500" cy="223"/>
            </a:xfrm>
          </p:grpSpPr>
          <p:sp>
            <p:nvSpPr>
              <p:cNvPr id="179" name="AutoShape 158"/>
              <p:cNvSpPr>
                <a:spLocks noChangeArrowheads="1"/>
              </p:cNvSpPr>
              <p:nvPr/>
            </p:nvSpPr>
            <p:spPr bwMode="auto">
              <a:xfrm>
                <a:off x="1870" y="3110"/>
                <a:ext cx="500" cy="223"/>
              </a:xfrm>
              <a:prstGeom prst="roundRect">
                <a:avLst>
                  <a:gd name="adj" fmla="val 47917"/>
                </a:avLst>
              </a:prstGeom>
              <a:solidFill>
                <a:srgbClr val="FFCCFF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80" name="Text Box 159"/>
              <p:cNvSpPr txBox="1">
                <a:spLocks noChangeArrowheads="1"/>
              </p:cNvSpPr>
              <p:nvPr/>
            </p:nvSpPr>
            <p:spPr bwMode="auto">
              <a:xfrm>
                <a:off x="1870" y="3133"/>
                <a:ext cx="500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4" tIns="0" rIns="9144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 smtClean="0">
                    <a:solidFill>
                      <a:srgbClr val="FF0000"/>
                    </a:solidFill>
                  </a:rPr>
                  <a:t>Main &amp; </a:t>
                </a:r>
                <a:r>
                  <a:rPr lang="en-US" altLang="en-US" sz="1200" dirty="0">
                    <a:solidFill>
                      <a:srgbClr val="FF0000"/>
                    </a:solidFill>
                  </a:rPr>
                  <a:t>ALU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Control</a:t>
                </a:r>
              </a:p>
            </p:txBody>
          </p:sp>
        </p:grpSp>
        <p:sp>
          <p:nvSpPr>
            <p:cNvPr id="189" name="Freeform 188"/>
            <p:cNvSpPr/>
            <p:nvPr/>
          </p:nvSpPr>
          <p:spPr>
            <a:xfrm>
              <a:off x="3289851" y="4641575"/>
              <a:ext cx="288593" cy="1154980"/>
            </a:xfrm>
            <a:custGeom>
              <a:avLst/>
              <a:gdLst>
                <a:gd name="connsiteX0" fmla="*/ 0 w 278296"/>
                <a:gd name="connsiteY0" fmla="*/ 0 h 1356691"/>
                <a:gd name="connsiteX1" fmla="*/ 0 w 278296"/>
                <a:gd name="connsiteY1" fmla="*/ 1356691 h 1356691"/>
                <a:gd name="connsiteX2" fmla="*/ 278296 w 278296"/>
                <a:gd name="connsiteY2" fmla="*/ 1356691 h 1356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8296" h="1356691">
                  <a:moveTo>
                    <a:pt x="0" y="0"/>
                  </a:moveTo>
                  <a:lnTo>
                    <a:pt x="0" y="1356691"/>
                  </a:lnTo>
                  <a:lnTo>
                    <a:pt x="278296" y="1356691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oval" w="sm" len="sm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ectangle 88"/>
            <p:cNvSpPr>
              <a:spLocks noChangeArrowheads="1"/>
            </p:cNvSpPr>
            <p:nvPr/>
          </p:nvSpPr>
          <p:spPr bwMode="auto">
            <a:xfrm>
              <a:off x="3164649" y="5504753"/>
              <a:ext cx="255201" cy="1901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>
                  <a:solidFill>
                    <a:srgbClr val="FF0000"/>
                  </a:solidFill>
                </a:rPr>
                <a:t>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cxnSp>
          <p:nvCxnSpPr>
            <p:cNvPr id="192" name="Straight Arrow Connector 191"/>
            <p:cNvCxnSpPr/>
            <p:nvPr/>
          </p:nvCxnSpPr>
          <p:spPr>
            <a:xfrm>
              <a:off x="3428757" y="5988580"/>
              <a:ext cx="152641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96" name="Rectangle 88"/>
            <p:cNvSpPr>
              <a:spLocks noChangeArrowheads="1"/>
            </p:cNvSpPr>
            <p:nvPr/>
          </p:nvSpPr>
          <p:spPr bwMode="auto">
            <a:xfrm>
              <a:off x="3153968" y="5912065"/>
              <a:ext cx="255201" cy="153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func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5577076" y="3610894"/>
            <a:ext cx="1559474" cy="2468051"/>
            <a:chOff x="5148070" y="3712554"/>
            <a:chExt cx="1439514" cy="2468051"/>
          </a:xfrm>
        </p:grpSpPr>
        <p:sp>
          <p:nvSpPr>
            <p:cNvPr id="206" name="Line 156"/>
            <p:cNvSpPr>
              <a:spLocks noChangeShapeType="1"/>
            </p:cNvSpPr>
            <p:nvPr/>
          </p:nvSpPr>
          <p:spPr bwMode="auto">
            <a:xfrm>
              <a:off x="5148070" y="5873365"/>
              <a:ext cx="125112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9" name="Freeform 153"/>
            <p:cNvSpPr>
              <a:spLocks/>
            </p:cNvSpPr>
            <p:nvPr/>
          </p:nvSpPr>
          <p:spPr bwMode="auto">
            <a:xfrm rot="16200000">
              <a:off x="4508254" y="4493487"/>
              <a:ext cx="1717415" cy="423240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1" name="Freeform 153"/>
            <p:cNvSpPr>
              <a:spLocks/>
            </p:cNvSpPr>
            <p:nvPr/>
          </p:nvSpPr>
          <p:spPr bwMode="auto">
            <a:xfrm rot="16200000">
              <a:off x="4606747" y="4261149"/>
              <a:ext cx="1982341" cy="885151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207" name="Straight Connector 206"/>
            <p:cNvCxnSpPr/>
            <p:nvPr/>
          </p:nvCxnSpPr>
          <p:spPr bwMode="auto">
            <a:xfrm flipH="1">
              <a:off x="6482864" y="4904562"/>
              <a:ext cx="0" cy="1020763"/>
            </a:xfrm>
            <a:prstGeom prst="line">
              <a:avLst/>
            </a:prstGeom>
            <a:ln w="12700"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10" name="Rectangle 89"/>
            <p:cNvSpPr>
              <a:spLocks noChangeArrowheads="1"/>
            </p:cNvSpPr>
            <p:nvPr/>
          </p:nvSpPr>
          <p:spPr bwMode="auto">
            <a:xfrm>
              <a:off x="5281015" y="4990050"/>
              <a:ext cx="502560" cy="1829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ALUSrc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12" name="Rectangle 26"/>
            <p:cNvSpPr>
              <a:spLocks noChangeArrowheads="1"/>
            </p:cNvSpPr>
            <p:nvPr/>
          </p:nvSpPr>
          <p:spPr bwMode="auto">
            <a:xfrm>
              <a:off x="5832004" y="4990050"/>
              <a:ext cx="429809" cy="1805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ALUOp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16" name="Text Box 161"/>
            <p:cNvSpPr txBox="1">
              <a:spLocks noChangeArrowheads="1"/>
            </p:cNvSpPr>
            <p:nvPr/>
          </p:nvSpPr>
          <p:spPr bwMode="auto">
            <a:xfrm rot="16200000">
              <a:off x="6183973" y="5776994"/>
              <a:ext cx="616789" cy="190433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MEM</a:t>
              </a:r>
            </a:p>
          </p:txBody>
        </p:sp>
      </p:grpSp>
      <p:sp>
        <p:nvSpPr>
          <p:cNvPr id="256" name="Rectangle 191"/>
          <p:cNvSpPr txBox="1">
            <a:spLocks noChangeArrowheads="1"/>
          </p:cNvSpPr>
          <p:nvPr/>
        </p:nvSpPr>
        <p:spPr bwMode="auto">
          <a:xfrm>
            <a:off x="6086005" y="1316725"/>
            <a:ext cx="2899520" cy="80650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lIns="0" r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000" dirty="0" smtClean="0"/>
              <a:t>Pipeline </a:t>
            </a:r>
            <a:r>
              <a:rPr lang="en-US" altLang="en-US" sz="2000" dirty="0"/>
              <a:t>control signals </a:t>
            </a:r>
            <a:r>
              <a:rPr lang="en-US" altLang="en-US" sz="2000" dirty="0" smtClean="0"/>
              <a:t>just </a:t>
            </a:r>
            <a:r>
              <a:rPr lang="en-US" altLang="en-US" sz="2000" dirty="0"/>
              <a:t>like </a:t>
            </a:r>
            <a:r>
              <a:rPr lang="en-US" altLang="en-US" sz="2000" dirty="0" smtClean="0"/>
              <a:t>data</a:t>
            </a:r>
            <a:endParaRPr lang="en-US" altLang="en-US" sz="2000" dirty="0"/>
          </a:p>
        </p:txBody>
      </p:sp>
      <p:grpSp>
        <p:nvGrpSpPr>
          <p:cNvPr id="259" name="Group 258"/>
          <p:cNvGrpSpPr/>
          <p:nvPr/>
        </p:nvGrpSpPr>
        <p:grpSpPr>
          <a:xfrm>
            <a:off x="6396268" y="2285893"/>
            <a:ext cx="363284" cy="466626"/>
            <a:chOff x="5904247" y="2387553"/>
            <a:chExt cx="335339" cy="466626"/>
          </a:xfrm>
        </p:grpSpPr>
        <p:sp>
          <p:nvSpPr>
            <p:cNvPr id="257" name="Line 87"/>
            <p:cNvSpPr>
              <a:spLocks noChangeShapeType="1"/>
            </p:cNvSpPr>
            <p:nvPr/>
          </p:nvSpPr>
          <p:spPr bwMode="auto">
            <a:xfrm flipV="1">
              <a:off x="6064072" y="2569632"/>
              <a:ext cx="0" cy="28454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8" name="Rectangle 88"/>
            <p:cNvSpPr>
              <a:spLocks noChangeArrowheads="1"/>
            </p:cNvSpPr>
            <p:nvPr/>
          </p:nvSpPr>
          <p:spPr bwMode="auto">
            <a:xfrm>
              <a:off x="5904247" y="2387553"/>
              <a:ext cx="335339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>
                  <a:solidFill>
                    <a:srgbClr val="FF0000"/>
                  </a:solidFill>
                </a:rPr>
                <a:t>Zero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282352" y="4960275"/>
            <a:ext cx="5706175" cy="1414097"/>
            <a:chOff x="282352" y="4960275"/>
            <a:chExt cx="5706175" cy="1414097"/>
          </a:xfrm>
        </p:grpSpPr>
        <p:grpSp>
          <p:nvGrpSpPr>
            <p:cNvPr id="253" name="Group 252"/>
            <p:cNvGrpSpPr/>
            <p:nvPr/>
          </p:nvGrpSpPr>
          <p:grpSpPr>
            <a:xfrm>
              <a:off x="282352" y="4960275"/>
              <a:ext cx="1618155" cy="821252"/>
              <a:chOff x="-154497" y="5378690"/>
              <a:chExt cx="1493680" cy="821252"/>
            </a:xfrm>
          </p:grpSpPr>
          <p:sp>
            <p:nvSpPr>
              <p:cNvPr id="246" name="AutoShape 158"/>
              <p:cNvSpPr>
                <a:spLocks noChangeArrowheads="1"/>
              </p:cNvSpPr>
              <p:nvPr/>
            </p:nvSpPr>
            <p:spPr bwMode="auto">
              <a:xfrm>
                <a:off x="257286" y="5378836"/>
                <a:ext cx="595530" cy="504043"/>
              </a:xfrm>
              <a:prstGeom prst="roundRect">
                <a:avLst>
                  <a:gd name="adj" fmla="val 36948"/>
                </a:avLst>
              </a:prstGeom>
              <a:solidFill>
                <a:srgbClr val="FFCCFF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47" name="Text Box 159"/>
              <p:cNvSpPr txBox="1">
                <a:spLocks noChangeArrowheads="1"/>
              </p:cNvSpPr>
              <p:nvPr/>
            </p:nvSpPr>
            <p:spPr bwMode="auto">
              <a:xfrm>
                <a:off x="257286" y="5378690"/>
                <a:ext cx="595530" cy="504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4" tIns="0" rIns="9144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 smtClean="0">
                    <a:solidFill>
                      <a:srgbClr val="FF0000"/>
                    </a:solidFill>
                  </a:rPr>
                  <a:t>PC</a:t>
                </a:r>
                <a:endParaRPr lang="en-US" altLang="en-US" sz="1200" dirty="0">
                  <a:solidFill>
                    <a:srgbClr val="FF0000"/>
                  </a:solidFill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 smtClean="0">
                    <a:solidFill>
                      <a:srgbClr val="FF0000"/>
                    </a:solidFill>
                  </a:rPr>
                  <a:t>Control</a:t>
                </a:r>
                <a:endParaRPr lang="en-US" altLang="en-US" sz="1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52" name="Rectangle 88"/>
              <p:cNvSpPr>
                <a:spLocks noChangeArrowheads="1"/>
              </p:cNvSpPr>
              <p:nvPr/>
            </p:nvSpPr>
            <p:spPr bwMode="auto">
              <a:xfrm>
                <a:off x="1031943" y="5553101"/>
                <a:ext cx="307240" cy="176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smtClean="0">
                    <a:solidFill>
                      <a:srgbClr val="FF0000"/>
                    </a:solidFill>
                  </a:rPr>
                  <a:t>Zero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93" name="Line 87"/>
              <p:cNvSpPr>
                <a:spLocks noChangeShapeType="1"/>
              </p:cNvSpPr>
              <p:nvPr/>
            </p:nvSpPr>
            <p:spPr bwMode="auto">
              <a:xfrm flipH="1">
                <a:off x="859948" y="5641181"/>
                <a:ext cx="163195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4" name="Rectangle 88"/>
              <p:cNvSpPr>
                <a:spLocks noChangeArrowheads="1"/>
              </p:cNvSpPr>
              <p:nvPr/>
            </p:nvSpPr>
            <p:spPr bwMode="auto">
              <a:xfrm>
                <a:off x="753597" y="5998095"/>
                <a:ext cx="141803" cy="176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smtClean="0">
                    <a:solidFill>
                      <a:srgbClr val="FF0000"/>
                    </a:solidFill>
                  </a:rPr>
                  <a:t>J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98" name="Rectangle 88"/>
              <p:cNvSpPr>
                <a:spLocks noChangeArrowheads="1"/>
              </p:cNvSpPr>
              <p:nvPr/>
            </p:nvSpPr>
            <p:spPr bwMode="auto">
              <a:xfrm>
                <a:off x="-154497" y="5987155"/>
                <a:ext cx="583376" cy="2127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smtClean="0">
                    <a:solidFill>
                      <a:srgbClr val="FF0000"/>
                    </a:solidFill>
                  </a:rPr>
                  <a:t>BEQ, BNE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4" name="Freeform 3"/>
            <p:cNvSpPr/>
            <p:nvPr/>
          </p:nvSpPr>
          <p:spPr>
            <a:xfrm>
              <a:off x="951399" y="5459972"/>
              <a:ext cx="5037128" cy="914400"/>
            </a:xfrm>
            <a:custGeom>
              <a:avLst/>
              <a:gdLst>
                <a:gd name="connsiteX0" fmla="*/ 4635426 w 5037128"/>
                <a:gd name="connsiteY0" fmla="*/ 496842 h 914400"/>
                <a:gd name="connsiteX1" fmla="*/ 5037128 w 5037128"/>
                <a:gd name="connsiteY1" fmla="*/ 496842 h 914400"/>
                <a:gd name="connsiteX2" fmla="*/ 5037128 w 5037128"/>
                <a:gd name="connsiteY2" fmla="*/ 914400 h 914400"/>
                <a:gd name="connsiteX3" fmla="*/ 0 w 5037128"/>
                <a:gd name="connsiteY3" fmla="*/ 914400 h 914400"/>
                <a:gd name="connsiteX4" fmla="*/ 0 w 5037128"/>
                <a:gd name="connsiteY4" fmla="*/ 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7128" h="914400">
                  <a:moveTo>
                    <a:pt x="4635426" y="496842"/>
                  </a:moveTo>
                  <a:lnTo>
                    <a:pt x="5037128" y="496842"/>
                  </a:lnTo>
                  <a:lnTo>
                    <a:pt x="5037128" y="914400"/>
                  </a:lnTo>
                  <a:lnTo>
                    <a:pt x="0" y="914400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1189309" y="5465258"/>
              <a:ext cx="3222575" cy="681836"/>
            </a:xfrm>
            <a:custGeom>
              <a:avLst/>
              <a:gdLst>
                <a:gd name="connsiteX0" fmla="*/ 3208329 w 3208329"/>
                <a:gd name="connsiteY0" fmla="*/ 549697 h 681836"/>
                <a:gd name="connsiteX1" fmla="*/ 3208329 w 3208329"/>
                <a:gd name="connsiteY1" fmla="*/ 681836 h 681836"/>
                <a:gd name="connsiteX2" fmla="*/ 0 w 3208329"/>
                <a:gd name="connsiteY2" fmla="*/ 681836 h 681836"/>
                <a:gd name="connsiteX3" fmla="*/ 5286 w 3208329"/>
                <a:gd name="connsiteY3" fmla="*/ 554982 h 681836"/>
                <a:gd name="connsiteX4" fmla="*/ 5286 w 3208329"/>
                <a:gd name="connsiteY4" fmla="*/ 0 h 681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8329" h="681836">
                  <a:moveTo>
                    <a:pt x="3208329" y="549697"/>
                  </a:moveTo>
                  <a:lnTo>
                    <a:pt x="3208329" y="681836"/>
                  </a:lnTo>
                  <a:lnTo>
                    <a:pt x="0" y="681836"/>
                  </a:lnTo>
                  <a:lnTo>
                    <a:pt x="5286" y="554982"/>
                  </a:lnTo>
                  <a:lnTo>
                    <a:pt x="5286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991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44210" y="312739"/>
            <a:ext cx="146526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Pipelined Control – Cont'd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6404" y="855866"/>
            <a:ext cx="9236403" cy="566106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 smtClean="0"/>
              <a:t>ID stage generates all the control signals</a:t>
            </a:r>
          </a:p>
          <a:p>
            <a:pPr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 smtClean="0"/>
              <a:t>Pipeline the control signals as the instruction moves</a:t>
            </a:r>
          </a:p>
          <a:p>
            <a:pPr lvl="1"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 smtClean="0"/>
              <a:t>Extend the pipeline registers to include the control signals</a:t>
            </a:r>
          </a:p>
          <a:p>
            <a:pPr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 smtClean="0"/>
              <a:t>Each stage uses some of the control signals</a:t>
            </a:r>
          </a:p>
          <a:p>
            <a:pPr lvl="1"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 smtClean="0"/>
              <a:t>Instruction Decode and Register Read</a:t>
            </a:r>
          </a:p>
          <a:p>
            <a:pPr lvl="2"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 smtClean="0"/>
              <a:t>Control signals are generated</a:t>
            </a:r>
          </a:p>
          <a:p>
            <a:pPr lvl="2"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 err="1" smtClean="0">
                <a:solidFill>
                  <a:srgbClr val="FF0000"/>
                </a:solidFill>
              </a:rPr>
              <a:t>RegDst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and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</a:rPr>
              <a:t>ExtOp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are used in this stage, </a:t>
            </a:r>
            <a:r>
              <a:rPr lang="en-US" altLang="en-US" dirty="0" smtClean="0">
                <a:solidFill>
                  <a:srgbClr val="FF0000"/>
                </a:solidFill>
              </a:rPr>
              <a:t>J</a:t>
            </a:r>
            <a:r>
              <a:rPr lang="en-US" altLang="en-US" dirty="0" smtClean="0"/>
              <a:t> (Jump) is used by PC control</a:t>
            </a:r>
          </a:p>
          <a:p>
            <a:pPr lvl="1"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 smtClean="0"/>
              <a:t>Execution Stage	=&gt; </a:t>
            </a:r>
            <a:r>
              <a:rPr lang="en-US" altLang="en-US" dirty="0" err="1" smtClean="0">
                <a:solidFill>
                  <a:srgbClr val="FF0000"/>
                </a:solidFill>
              </a:rPr>
              <a:t>ALUSrc</a:t>
            </a:r>
            <a:r>
              <a:rPr lang="en-US" altLang="en-US" dirty="0" smtClean="0">
                <a:solidFill>
                  <a:srgbClr val="FF0000"/>
                </a:solidFill>
              </a:rPr>
              <a:t>, </a:t>
            </a:r>
            <a:r>
              <a:rPr lang="en-US" altLang="en-US" dirty="0" err="1" smtClean="0">
                <a:solidFill>
                  <a:srgbClr val="FF0000"/>
                </a:solidFill>
              </a:rPr>
              <a:t>ALUOp</a:t>
            </a:r>
            <a:r>
              <a:rPr lang="en-US" altLang="en-US" dirty="0" smtClean="0">
                <a:solidFill>
                  <a:srgbClr val="FF0000"/>
                </a:solidFill>
              </a:rPr>
              <a:t>, BEQ, BNE</a:t>
            </a:r>
          </a:p>
          <a:p>
            <a:pPr lvl="2"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 smtClean="0"/>
              <a:t>ALU generates </a:t>
            </a:r>
            <a:r>
              <a:rPr lang="en-US" altLang="en-US" dirty="0" smtClean="0">
                <a:solidFill>
                  <a:srgbClr val="FF0000"/>
                </a:solidFill>
              </a:rPr>
              <a:t>zero</a:t>
            </a:r>
            <a:r>
              <a:rPr lang="en-US" altLang="en-US" dirty="0" smtClean="0"/>
              <a:t> signal for PC control logic (Branch Control)</a:t>
            </a:r>
          </a:p>
          <a:p>
            <a:pPr lvl="1"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 smtClean="0"/>
              <a:t>Memory Stage	=&gt; </a:t>
            </a:r>
            <a:r>
              <a:rPr lang="en-US" altLang="en-US" dirty="0" err="1" smtClean="0">
                <a:solidFill>
                  <a:srgbClr val="FF0000"/>
                </a:solidFill>
              </a:rPr>
              <a:t>MemRd</a:t>
            </a:r>
            <a:r>
              <a:rPr lang="en-US" altLang="en-US" dirty="0" smtClean="0">
                <a:solidFill>
                  <a:srgbClr val="FF0000"/>
                </a:solidFill>
              </a:rPr>
              <a:t>,</a:t>
            </a:r>
            <a:r>
              <a:rPr lang="en-US" altLang="en-US" dirty="0" smtClean="0"/>
              <a:t> </a:t>
            </a:r>
            <a:r>
              <a:rPr lang="en-US" altLang="en-US" dirty="0" err="1" smtClean="0">
                <a:solidFill>
                  <a:srgbClr val="FF0000"/>
                </a:solidFill>
              </a:rPr>
              <a:t>MemWr</a:t>
            </a:r>
            <a:r>
              <a:rPr lang="en-US" altLang="en-US" dirty="0" smtClean="0">
                <a:solidFill>
                  <a:srgbClr val="FF0000"/>
                </a:solidFill>
              </a:rPr>
              <a:t>,</a:t>
            </a:r>
            <a:r>
              <a:rPr lang="en-US" altLang="en-US" dirty="0" smtClean="0"/>
              <a:t> and </a:t>
            </a:r>
            <a:r>
              <a:rPr lang="en-US" altLang="en-US" dirty="0" err="1" smtClean="0">
                <a:solidFill>
                  <a:srgbClr val="FF0000"/>
                </a:solidFill>
              </a:rPr>
              <a:t>WBdata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 smtClean="0"/>
              <a:t>Write Back Stage	=&gt; </a:t>
            </a:r>
            <a:r>
              <a:rPr lang="en-US" altLang="en-US" dirty="0" err="1" smtClean="0">
                <a:solidFill>
                  <a:srgbClr val="FF0000"/>
                </a:solidFill>
              </a:rPr>
              <a:t>RegWr</a:t>
            </a:r>
            <a:r>
              <a:rPr lang="en-US" altLang="en-US" dirty="0" smtClean="0"/>
              <a:t> control signal is used in the last stage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Signals Summary</a:t>
            </a:r>
            <a:endParaRPr lang="en-US" dirty="0"/>
          </a:p>
        </p:txBody>
      </p:sp>
      <p:graphicFrame>
        <p:nvGraphicFramePr>
          <p:cNvPr id="4" name="Group 96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253208986"/>
              </p:ext>
            </p:extLst>
          </p:nvPr>
        </p:nvGraphicFramePr>
        <p:xfrm>
          <a:off x="334799" y="894271"/>
          <a:ext cx="9278010" cy="5080083"/>
        </p:xfrm>
        <a:graphic>
          <a:graphicData uri="http://schemas.openxmlformats.org/drawingml/2006/table">
            <a:tbl>
              <a:tblPr/>
              <a:tblGrid>
                <a:gridCol w="790631"/>
                <a:gridCol w="815601"/>
                <a:gridCol w="815601"/>
                <a:gridCol w="930396"/>
                <a:gridCol w="953200"/>
                <a:gridCol w="817031"/>
                <a:gridCol w="907812"/>
                <a:gridCol w="862420"/>
                <a:gridCol w="845918"/>
                <a:gridCol w="1539400"/>
              </a:tblGrid>
              <a:tr h="57974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Stage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7433" marR="27433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Stage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27432" marR="27432" marT="91447" marB="914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Stage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Write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Back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PC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Control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920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RegDst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ExtOp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ALUSrc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ALUOp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MemRd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MemWr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WBdata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RegWr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PCSrc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920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1=Rd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0=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= next PC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0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ADDI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0=Rt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1=sign</a:t>
                      </a:r>
                      <a:endParaRPr lang="en-US" sz="1400" dirty="0"/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1=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= next PC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0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SLTI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0=Rt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1=sign</a:t>
                      </a:r>
                      <a:endParaRPr lang="en-US" sz="1400" dirty="0"/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1=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SLT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= next PC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ANDI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0=Rt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0=zero</a:t>
                      </a:r>
                      <a:endParaRPr lang="en-US" sz="1400" dirty="0"/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1=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= next PC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ORI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0=Rt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0=zero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1=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= next PC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0=Rt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1=sign</a:t>
                      </a:r>
                      <a:endParaRPr lang="en-US" sz="1400" dirty="0"/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1=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= next PC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1=sign</a:t>
                      </a:r>
                      <a:endParaRPr lang="en-US" sz="1400" dirty="0"/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1=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= next PC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0=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or 2 = BTA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BNE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0=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or 2 = BTA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= jump target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191"/>
          <p:cNvSpPr txBox="1">
            <a:spLocks noChangeArrowheads="1"/>
          </p:cNvSpPr>
          <p:nvPr/>
        </p:nvSpPr>
        <p:spPr bwMode="auto">
          <a:xfrm>
            <a:off x="709247" y="6098147"/>
            <a:ext cx="8570716" cy="44165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000" dirty="0" err="1" smtClean="0"/>
              <a:t>PCSrc</a:t>
            </a:r>
            <a:r>
              <a:rPr lang="en-US" altLang="en-US" sz="2000" dirty="0" smtClean="0"/>
              <a:t> = 0 or 2 (BTA) for BEQ and BNE, depending on the zero flag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5047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8177" y="1047890"/>
            <a:ext cx="8306594" cy="529989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Pipelined </a:t>
            </a:r>
            <a:r>
              <a:rPr lang="en-US" altLang="en-US" dirty="0" err="1" smtClean="0"/>
              <a:t>Datapath</a:t>
            </a:r>
            <a:r>
              <a:rPr lang="en-US" altLang="en-US" dirty="0" smtClean="0"/>
              <a:t> and Control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Pipeline Hazards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Data Hazards and Forwarding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Load Delay, Hazard Detection, and Stall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Control Hazards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Delayed Branch and Dynamic Branch Prediction</a:t>
            </a:r>
          </a:p>
        </p:txBody>
      </p:sp>
    </p:spTree>
    <p:extLst>
      <p:ext uri="{BB962C8B-B14F-4D97-AF65-F5344CB8AC3E}">
        <p14:creationId xmlns:p14="http://schemas.microsoft.com/office/powerpoint/2010/main" val="25945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6404" y="817461"/>
            <a:ext cx="9236403" cy="5722345"/>
          </a:xfrm>
        </p:spPr>
        <p:txBody>
          <a:bodyPr lIns="0" rIns="0"/>
          <a:lstStyle/>
          <a:p>
            <a:pPr marL="342900" indent="-34290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Hazards:</a:t>
            </a:r>
            <a:r>
              <a:rPr lang="en-US" altLang="en-US" dirty="0" smtClean="0"/>
              <a:t> situations that would cause incorrect execution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 smtClean="0"/>
              <a:t>If next instruction were launched during its designated clock cycle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5000"/>
              </a:spcBef>
              <a:buFontTx/>
              <a:buAutoNum type="arabicPeriod"/>
            </a:pPr>
            <a:r>
              <a:rPr lang="en-US" altLang="en-US" dirty="0" smtClean="0">
                <a:solidFill>
                  <a:srgbClr val="FF0000"/>
                </a:solidFill>
              </a:rPr>
              <a:t>Structural hazards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 smtClean="0"/>
              <a:t>Caused by resource contention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 smtClean="0"/>
              <a:t>Using same resource by two instructions during the same cycle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5000"/>
              </a:spcBef>
              <a:buFontTx/>
              <a:buAutoNum type="arabicPeriod"/>
            </a:pPr>
            <a:r>
              <a:rPr lang="en-US" altLang="en-US" dirty="0" smtClean="0">
                <a:solidFill>
                  <a:srgbClr val="FF0000"/>
                </a:solidFill>
              </a:rPr>
              <a:t>Data hazards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 smtClean="0"/>
              <a:t>An instruction may compute a result needed by next instruction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 smtClean="0"/>
              <a:t>Data hazards are caused by data dependencies between instructions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5000"/>
              </a:spcBef>
              <a:buFontTx/>
              <a:buAutoNum type="arabicPeriod"/>
            </a:pPr>
            <a:r>
              <a:rPr lang="en-US" altLang="en-US" dirty="0" smtClean="0">
                <a:solidFill>
                  <a:srgbClr val="FF0000"/>
                </a:solidFill>
              </a:rPr>
              <a:t>Control hazards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 smtClean="0"/>
              <a:t>Caused by instructions that change control flow (branches/jumps)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 smtClean="0"/>
              <a:t>Delays in changing the flow of control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 smtClean="0"/>
              <a:t>Hazards complicate pipeline control and limit performance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Pipeline Hazards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Structural Hazards</a:t>
            </a:r>
          </a:p>
        </p:txBody>
      </p:sp>
      <p:sp>
        <p:nvSpPr>
          <p:cNvPr id="94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32676"/>
            <a:ext cx="8942917" cy="309481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3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Problem</a:t>
            </a:r>
          </a:p>
          <a:p>
            <a:pPr lvl="1" eaLnBrk="1" hangingPunct="1">
              <a:lnSpc>
                <a:spcPct val="120000"/>
              </a:lnSpc>
              <a:spcBef>
                <a:spcPct val="35000"/>
              </a:spcBef>
            </a:pPr>
            <a:r>
              <a:rPr lang="en-US" altLang="en-US" dirty="0" smtClean="0"/>
              <a:t>Attempt to use the same hardware resource by two different</a:t>
            </a:r>
          </a:p>
          <a:p>
            <a:pPr lvl="1" eaLnBrk="1" hangingPunct="1">
              <a:lnSpc>
                <a:spcPct val="120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en-US" altLang="en-US" dirty="0" smtClean="0"/>
              <a:t>	instructions during the same clock cycle</a:t>
            </a:r>
          </a:p>
          <a:p>
            <a:pPr eaLnBrk="1" hangingPunct="1">
              <a:lnSpc>
                <a:spcPct val="120000"/>
              </a:lnSpc>
              <a:spcBef>
                <a:spcPct val="3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Example</a:t>
            </a:r>
          </a:p>
          <a:p>
            <a:pPr lvl="1" eaLnBrk="1" hangingPunct="1">
              <a:lnSpc>
                <a:spcPct val="120000"/>
              </a:lnSpc>
              <a:spcBef>
                <a:spcPct val="35000"/>
              </a:spcBef>
            </a:pPr>
            <a:r>
              <a:rPr lang="en-US" altLang="en-US" dirty="0" smtClean="0"/>
              <a:t>Writing back ALU result in stage 4</a:t>
            </a:r>
          </a:p>
          <a:p>
            <a:pPr lvl="1" eaLnBrk="1" hangingPunct="1">
              <a:lnSpc>
                <a:spcPct val="120000"/>
              </a:lnSpc>
              <a:spcBef>
                <a:spcPct val="35000"/>
              </a:spcBef>
            </a:pPr>
            <a:r>
              <a:rPr lang="en-US" altLang="en-US" dirty="0" smtClean="0"/>
              <a:t>Conflict with writing load data in stage 5</a:t>
            </a:r>
          </a:p>
        </p:txBody>
      </p:sp>
      <p:grpSp>
        <p:nvGrpSpPr>
          <p:cNvPr id="948279" name="Group 55"/>
          <p:cNvGrpSpPr>
            <a:grpSpLocks/>
          </p:cNvGrpSpPr>
          <p:nvPr/>
        </p:nvGrpSpPr>
        <p:grpSpPr bwMode="auto">
          <a:xfrm>
            <a:off x="662121" y="4176385"/>
            <a:ext cx="8815652" cy="2209800"/>
            <a:chOff x="385" y="2537"/>
            <a:chExt cx="5126" cy="1392"/>
          </a:xfrm>
        </p:grpSpPr>
        <p:sp>
          <p:nvSpPr>
            <p:cNvPr id="28681" name="Text Box 5"/>
            <p:cNvSpPr txBox="1">
              <a:spLocks noChangeArrowheads="1"/>
            </p:cNvSpPr>
            <p:nvPr/>
          </p:nvSpPr>
          <p:spPr bwMode="auto">
            <a:xfrm>
              <a:off x="3311" y="2678"/>
              <a:ext cx="340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WB</a:t>
              </a:r>
            </a:p>
          </p:txBody>
        </p:sp>
        <p:sp>
          <p:nvSpPr>
            <p:cNvPr id="28682" name="Text Box 6"/>
            <p:cNvSpPr txBox="1">
              <a:spLocks noChangeArrowheads="1"/>
            </p:cNvSpPr>
            <p:nvPr/>
          </p:nvSpPr>
          <p:spPr bwMode="auto">
            <a:xfrm>
              <a:off x="3312" y="2906"/>
              <a:ext cx="339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WB</a:t>
              </a:r>
            </a:p>
          </p:txBody>
        </p:sp>
        <p:sp>
          <p:nvSpPr>
            <p:cNvPr id="28683" name="Text Box 7"/>
            <p:cNvSpPr txBox="1">
              <a:spLocks noChangeArrowheads="1"/>
            </p:cNvSpPr>
            <p:nvPr/>
          </p:nvSpPr>
          <p:spPr bwMode="auto">
            <a:xfrm>
              <a:off x="3311" y="3139"/>
              <a:ext cx="340" cy="22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  <p:sp>
          <p:nvSpPr>
            <p:cNvPr id="28684" name="Text Box 8"/>
            <p:cNvSpPr txBox="1">
              <a:spLocks noChangeArrowheads="1"/>
            </p:cNvSpPr>
            <p:nvPr/>
          </p:nvSpPr>
          <p:spPr bwMode="auto">
            <a:xfrm>
              <a:off x="3311" y="3362"/>
              <a:ext cx="340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  <p:sp>
          <p:nvSpPr>
            <p:cNvPr id="28685" name="Text Box 9"/>
            <p:cNvSpPr txBox="1">
              <a:spLocks noChangeArrowheads="1"/>
            </p:cNvSpPr>
            <p:nvPr/>
          </p:nvSpPr>
          <p:spPr bwMode="auto">
            <a:xfrm>
              <a:off x="3651" y="3139"/>
              <a:ext cx="341" cy="22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WB</a:t>
              </a:r>
            </a:p>
          </p:txBody>
        </p:sp>
        <p:sp>
          <p:nvSpPr>
            <p:cNvPr id="28686" name="Text Box 10"/>
            <p:cNvSpPr txBox="1">
              <a:spLocks noChangeArrowheads="1"/>
            </p:cNvSpPr>
            <p:nvPr/>
          </p:nvSpPr>
          <p:spPr bwMode="auto">
            <a:xfrm>
              <a:off x="3651" y="3362"/>
              <a:ext cx="341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  <p:sp>
          <p:nvSpPr>
            <p:cNvPr id="28687" name="Text Box 11"/>
            <p:cNvSpPr txBox="1">
              <a:spLocks noChangeArrowheads="1"/>
            </p:cNvSpPr>
            <p:nvPr/>
          </p:nvSpPr>
          <p:spPr bwMode="auto">
            <a:xfrm>
              <a:off x="3992" y="3362"/>
              <a:ext cx="340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MEM</a:t>
              </a:r>
            </a:p>
          </p:txBody>
        </p:sp>
        <p:sp>
          <p:nvSpPr>
            <p:cNvPr id="28688" name="Text Box 12"/>
            <p:cNvSpPr txBox="1">
              <a:spLocks noChangeArrowheads="1"/>
            </p:cNvSpPr>
            <p:nvPr/>
          </p:nvSpPr>
          <p:spPr bwMode="auto">
            <a:xfrm>
              <a:off x="1950" y="2678"/>
              <a:ext cx="341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  <p:sp>
          <p:nvSpPr>
            <p:cNvPr id="28689" name="Text Box 13"/>
            <p:cNvSpPr txBox="1">
              <a:spLocks noChangeArrowheads="1"/>
            </p:cNvSpPr>
            <p:nvPr/>
          </p:nvSpPr>
          <p:spPr bwMode="auto">
            <a:xfrm>
              <a:off x="2291" y="2678"/>
              <a:ext cx="340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  <p:sp>
          <p:nvSpPr>
            <p:cNvPr id="28690" name="Text Box 14"/>
            <p:cNvSpPr txBox="1">
              <a:spLocks noChangeArrowheads="1"/>
            </p:cNvSpPr>
            <p:nvPr/>
          </p:nvSpPr>
          <p:spPr bwMode="auto">
            <a:xfrm>
              <a:off x="2290" y="2906"/>
              <a:ext cx="340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  <p:grpSp>
          <p:nvGrpSpPr>
            <p:cNvPr id="28691" name="Group 15"/>
            <p:cNvGrpSpPr>
              <a:grpSpLocks/>
            </p:cNvGrpSpPr>
            <p:nvPr/>
          </p:nvGrpSpPr>
          <p:grpSpPr bwMode="auto">
            <a:xfrm>
              <a:off x="1769" y="3685"/>
              <a:ext cx="3742" cy="244"/>
              <a:chOff x="1769" y="3716"/>
              <a:chExt cx="3742" cy="244"/>
            </a:xfrm>
          </p:grpSpPr>
          <p:sp>
            <p:nvSpPr>
              <p:cNvPr id="28705" name="Line 16"/>
              <p:cNvSpPr>
                <a:spLocks noChangeShapeType="1"/>
              </p:cNvSpPr>
              <p:nvPr/>
            </p:nvSpPr>
            <p:spPr bwMode="auto">
              <a:xfrm flipV="1">
                <a:off x="1769" y="3748"/>
                <a:ext cx="347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06" name="Rectangle 17"/>
              <p:cNvSpPr>
                <a:spLocks noChangeArrowheads="1"/>
              </p:cNvSpPr>
              <p:nvPr/>
            </p:nvSpPr>
            <p:spPr bwMode="auto">
              <a:xfrm>
                <a:off x="4944" y="3748"/>
                <a:ext cx="56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Time</a:t>
                </a:r>
              </a:p>
            </p:txBody>
          </p:sp>
          <p:sp>
            <p:nvSpPr>
              <p:cNvPr id="28707" name="Line 18"/>
              <p:cNvSpPr>
                <a:spLocks noChangeShapeType="1"/>
              </p:cNvSpPr>
              <p:nvPr/>
            </p:nvSpPr>
            <p:spPr bwMode="auto">
              <a:xfrm>
                <a:off x="1950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08" name="Line 19"/>
              <p:cNvSpPr>
                <a:spLocks noChangeShapeType="1"/>
              </p:cNvSpPr>
              <p:nvPr/>
            </p:nvSpPr>
            <p:spPr bwMode="auto">
              <a:xfrm>
                <a:off x="2290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09" name="Line 20"/>
              <p:cNvSpPr>
                <a:spLocks noChangeShapeType="1"/>
              </p:cNvSpPr>
              <p:nvPr/>
            </p:nvSpPr>
            <p:spPr bwMode="auto">
              <a:xfrm>
                <a:off x="2631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10" name="Line 21"/>
              <p:cNvSpPr>
                <a:spLocks noChangeShapeType="1"/>
              </p:cNvSpPr>
              <p:nvPr/>
            </p:nvSpPr>
            <p:spPr bwMode="auto">
              <a:xfrm>
                <a:off x="2971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11" name="Line 22"/>
              <p:cNvSpPr>
                <a:spLocks noChangeShapeType="1"/>
              </p:cNvSpPr>
              <p:nvPr/>
            </p:nvSpPr>
            <p:spPr bwMode="auto">
              <a:xfrm>
                <a:off x="3311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12" name="Line 23"/>
              <p:cNvSpPr>
                <a:spLocks noChangeShapeType="1"/>
              </p:cNvSpPr>
              <p:nvPr/>
            </p:nvSpPr>
            <p:spPr bwMode="auto">
              <a:xfrm>
                <a:off x="3651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13" name="Line 24"/>
              <p:cNvSpPr>
                <a:spLocks noChangeShapeType="1"/>
              </p:cNvSpPr>
              <p:nvPr/>
            </p:nvSpPr>
            <p:spPr bwMode="auto">
              <a:xfrm>
                <a:off x="3991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14" name="Line 25"/>
              <p:cNvSpPr>
                <a:spLocks noChangeShapeType="1"/>
              </p:cNvSpPr>
              <p:nvPr/>
            </p:nvSpPr>
            <p:spPr bwMode="auto">
              <a:xfrm>
                <a:off x="4332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15" name="Line 26"/>
              <p:cNvSpPr>
                <a:spLocks noChangeShapeType="1"/>
              </p:cNvSpPr>
              <p:nvPr/>
            </p:nvSpPr>
            <p:spPr bwMode="auto">
              <a:xfrm>
                <a:off x="4672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16" name="Line 27"/>
              <p:cNvSpPr>
                <a:spLocks noChangeShapeType="1"/>
              </p:cNvSpPr>
              <p:nvPr/>
            </p:nvSpPr>
            <p:spPr bwMode="auto">
              <a:xfrm>
                <a:off x="5012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17" name="Rectangle 28"/>
              <p:cNvSpPr>
                <a:spLocks noChangeArrowheads="1"/>
              </p:cNvSpPr>
              <p:nvPr/>
            </p:nvSpPr>
            <p:spPr bwMode="auto">
              <a:xfrm>
                <a:off x="1944" y="3773"/>
                <a:ext cx="34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CC1</a:t>
                </a:r>
              </a:p>
            </p:txBody>
          </p:sp>
          <p:sp>
            <p:nvSpPr>
              <p:cNvPr id="28718" name="Rectangle 29"/>
              <p:cNvSpPr>
                <a:spLocks noChangeArrowheads="1"/>
              </p:cNvSpPr>
              <p:nvPr/>
            </p:nvSpPr>
            <p:spPr bwMode="auto">
              <a:xfrm>
                <a:off x="2965" y="3773"/>
                <a:ext cx="34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CC4</a:t>
                </a:r>
              </a:p>
            </p:txBody>
          </p:sp>
          <p:sp>
            <p:nvSpPr>
              <p:cNvPr id="28719" name="Rectangle 30"/>
              <p:cNvSpPr>
                <a:spLocks noChangeArrowheads="1"/>
              </p:cNvSpPr>
              <p:nvPr/>
            </p:nvSpPr>
            <p:spPr bwMode="auto">
              <a:xfrm>
                <a:off x="3305" y="3773"/>
                <a:ext cx="34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CC5</a:t>
                </a:r>
              </a:p>
            </p:txBody>
          </p:sp>
          <p:sp>
            <p:nvSpPr>
              <p:cNvPr id="28720" name="Rectangle 31"/>
              <p:cNvSpPr>
                <a:spLocks noChangeArrowheads="1"/>
              </p:cNvSpPr>
              <p:nvPr/>
            </p:nvSpPr>
            <p:spPr bwMode="auto">
              <a:xfrm>
                <a:off x="3645" y="3773"/>
                <a:ext cx="34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CC6</a:t>
                </a:r>
              </a:p>
            </p:txBody>
          </p:sp>
          <p:sp>
            <p:nvSpPr>
              <p:cNvPr id="28721" name="Rectangle 32"/>
              <p:cNvSpPr>
                <a:spLocks noChangeArrowheads="1"/>
              </p:cNvSpPr>
              <p:nvPr/>
            </p:nvSpPr>
            <p:spPr bwMode="auto">
              <a:xfrm>
                <a:off x="3991" y="3773"/>
                <a:ext cx="34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CC7</a:t>
                </a:r>
              </a:p>
            </p:txBody>
          </p:sp>
          <p:sp>
            <p:nvSpPr>
              <p:cNvPr id="28722" name="Rectangle 33"/>
              <p:cNvSpPr>
                <a:spLocks noChangeArrowheads="1"/>
              </p:cNvSpPr>
              <p:nvPr/>
            </p:nvSpPr>
            <p:spPr bwMode="auto">
              <a:xfrm>
                <a:off x="4329" y="3773"/>
                <a:ext cx="34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CC8</a:t>
                </a:r>
              </a:p>
            </p:txBody>
          </p:sp>
          <p:sp>
            <p:nvSpPr>
              <p:cNvPr id="28723" name="Rectangle 34"/>
              <p:cNvSpPr>
                <a:spLocks noChangeArrowheads="1"/>
              </p:cNvSpPr>
              <p:nvPr/>
            </p:nvSpPr>
            <p:spPr bwMode="auto">
              <a:xfrm>
                <a:off x="4674" y="3773"/>
                <a:ext cx="34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CC9</a:t>
                </a:r>
              </a:p>
            </p:txBody>
          </p:sp>
          <p:sp>
            <p:nvSpPr>
              <p:cNvPr id="28724" name="Rectangle 35"/>
              <p:cNvSpPr>
                <a:spLocks noChangeArrowheads="1"/>
              </p:cNvSpPr>
              <p:nvPr/>
            </p:nvSpPr>
            <p:spPr bwMode="auto">
              <a:xfrm>
                <a:off x="2284" y="3773"/>
                <a:ext cx="34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CC2</a:t>
                </a:r>
              </a:p>
            </p:txBody>
          </p:sp>
          <p:sp>
            <p:nvSpPr>
              <p:cNvPr id="28725" name="Rectangle 36"/>
              <p:cNvSpPr>
                <a:spLocks noChangeArrowheads="1"/>
              </p:cNvSpPr>
              <p:nvPr/>
            </p:nvSpPr>
            <p:spPr bwMode="auto">
              <a:xfrm>
                <a:off x="2625" y="3773"/>
                <a:ext cx="34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CC3</a:t>
                </a:r>
              </a:p>
            </p:txBody>
          </p:sp>
        </p:grpSp>
        <p:sp>
          <p:nvSpPr>
            <p:cNvPr id="28692" name="Text Box 37"/>
            <p:cNvSpPr txBox="1">
              <a:spLocks noChangeArrowheads="1"/>
            </p:cNvSpPr>
            <p:nvPr/>
          </p:nvSpPr>
          <p:spPr bwMode="auto">
            <a:xfrm>
              <a:off x="2631" y="2678"/>
              <a:ext cx="340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  <p:sp>
          <p:nvSpPr>
            <p:cNvPr id="28693" name="Text Box 38"/>
            <p:cNvSpPr txBox="1">
              <a:spLocks noChangeArrowheads="1"/>
            </p:cNvSpPr>
            <p:nvPr/>
          </p:nvSpPr>
          <p:spPr bwMode="auto">
            <a:xfrm>
              <a:off x="2631" y="2906"/>
              <a:ext cx="340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  <p:sp>
          <p:nvSpPr>
            <p:cNvPr id="28694" name="Text Box 39"/>
            <p:cNvSpPr txBox="1">
              <a:spLocks noChangeArrowheads="1"/>
            </p:cNvSpPr>
            <p:nvPr/>
          </p:nvSpPr>
          <p:spPr bwMode="auto">
            <a:xfrm>
              <a:off x="2631" y="3139"/>
              <a:ext cx="340" cy="22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  <p:sp>
          <p:nvSpPr>
            <p:cNvPr id="28695" name="Text Box 40"/>
            <p:cNvSpPr txBox="1">
              <a:spLocks noChangeArrowheads="1"/>
            </p:cNvSpPr>
            <p:nvPr/>
          </p:nvSpPr>
          <p:spPr bwMode="auto">
            <a:xfrm>
              <a:off x="2971" y="2678"/>
              <a:ext cx="339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MEM</a:t>
              </a:r>
            </a:p>
          </p:txBody>
        </p:sp>
        <p:sp>
          <p:nvSpPr>
            <p:cNvPr id="28696" name="Text Box 41"/>
            <p:cNvSpPr txBox="1">
              <a:spLocks noChangeArrowheads="1"/>
            </p:cNvSpPr>
            <p:nvPr/>
          </p:nvSpPr>
          <p:spPr bwMode="auto">
            <a:xfrm>
              <a:off x="2971" y="2906"/>
              <a:ext cx="340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  <p:sp>
          <p:nvSpPr>
            <p:cNvPr id="28697" name="Text Box 42"/>
            <p:cNvSpPr txBox="1">
              <a:spLocks noChangeArrowheads="1"/>
            </p:cNvSpPr>
            <p:nvPr/>
          </p:nvSpPr>
          <p:spPr bwMode="auto">
            <a:xfrm>
              <a:off x="2971" y="3139"/>
              <a:ext cx="339" cy="22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  <p:sp>
          <p:nvSpPr>
            <p:cNvPr id="28698" name="Text Box 43"/>
            <p:cNvSpPr txBox="1">
              <a:spLocks noChangeArrowheads="1"/>
            </p:cNvSpPr>
            <p:nvPr/>
          </p:nvSpPr>
          <p:spPr bwMode="auto">
            <a:xfrm>
              <a:off x="2971" y="3362"/>
              <a:ext cx="339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  <p:sp>
          <p:nvSpPr>
            <p:cNvPr id="28699" name="Rectangle 44"/>
            <p:cNvSpPr>
              <a:spLocks noChangeArrowheads="1"/>
            </p:cNvSpPr>
            <p:nvPr/>
          </p:nvSpPr>
          <p:spPr bwMode="auto">
            <a:xfrm>
              <a:off x="704" y="2674"/>
              <a:ext cx="1087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lw	$t6, 8($s5)</a:t>
              </a:r>
            </a:p>
          </p:txBody>
        </p:sp>
        <p:sp>
          <p:nvSpPr>
            <p:cNvPr id="28700" name="Rectangle 45"/>
            <p:cNvSpPr>
              <a:spLocks noChangeArrowheads="1"/>
            </p:cNvSpPr>
            <p:nvPr/>
          </p:nvSpPr>
          <p:spPr bwMode="auto">
            <a:xfrm>
              <a:off x="704" y="2907"/>
              <a:ext cx="1087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ori	$t4, $s3, 7</a:t>
              </a:r>
            </a:p>
          </p:txBody>
        </p:sp>
        <p:sp>
          <p:nvSpPr>
            <p:cNvPr id="28701" name="Rectangle 46"/>
            <p:cNvSpPr>
              <a:spLocks noChangeArrowheads="1"/>
            </p:cNvSpPr>
            <p:nvPr/>
          </p:nvSpPr>
          <p:spPr bwMode="auto">
            <a:xfrm>
              <a:off x="704" y="3139"/>
              <a:ext cx="1208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sub	$t5, $s2, $s3</a:t>
              </a:r>
            </a:p>
          </p:txBody>
        </p:sp>
        <p:sp>
          <p:nvSpPr>
            <p:cNvPr id="28702" name="Rectangle 47"/>
            <p:cNvSpPr>
              <a:spLocks noChangeArrowheads="1"/>
            </p:cNvSpPr>
            <p:nvPr/>
          </p:nvSpPr>
          <p:spPr bwMode="auto">
            <a:xfrm>
              <a:off x="704" y="3366"/>
              <a:ext cx="1087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sw 	$s2, 10($s3)</a:t>
              </a:r>
            </a:p>
          </p:txBody>
        </p:sp>
        <p:sp>
          <p:nvSpPr>
            <p:cNvPr id="28703" name="Line 48"/>
            <p:cNvSpPr>
              <a:spLocks noChangeShapeType="1"/>
            </p:cNvSpPr>
            <p:nvPr/>
          </p:nvSpPr>
          <p:spPr bwMode="auto">
            <a:xfrm flipH="1">
              <a:off x="498" y="2537"/>
              <a:ext cx="1" cy="12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04" name="Text Box 49"/>
            <p:cNvSpPr txBox="1">
              <a:spLocks noChangeArrowheads="1"/>
            </p:cNvSpPr>
            <p:nvPr/>
          </p:nvSpPr>
          <p:spPr bwMode="auto">
            <a:xfrm rot="-5400000">
              <a:off x="22" y="3036"/>
              <a:ext cx="952" cy="2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Instructions</a:t>
              </a:r>
            </a:p>
          </p:txBody>
        </p:sp>
      </p:grpSp>
      <p:grpSp>
        <p:nvGrpSpPr>
          <p:cNvPr id="948278" name="Group 54"/>
          <p:cNvGrpSpPr>
            <a:grpSpLocks/>
          </p:cNvGrpSpPr>
          <p:nvPr/>
        </p:nvGrpSpPr>
        <p:grpSpPr bwMode="auto">
          <a:xfrm>
            <a:off x="5694231" y="2425372"/>
            <a:ext cx="3510094" cy="2700338"/>
            <a:chOff x="3311" y="1434"/>
            <a:chExt cx="2041" cy="1701"/>
          </a:xfrm>
        </p:grpSpPr>
        <p:sp>
          <p:nvSpPr>
            <p:cNvPr id="28678" name="Text Box 51"/>
            <p:cNvSpPr txBox="1">
              <a:spLocks noChangeArrowheads="1"/>
            </p:cNvSpPr>
            <p:nvPr/>
          </p:nvSpPr>
          <p:spPr bwMode="auto">
            <a:xfrm>
              <a:off x="3946" y="1434"/>
              <a:ext cx="1406" cy="102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0" rIns="7200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</a:rPr>
                <a:t>Structural Hazard</a:t>
              </a:r>
            </a:p>
            <a:p>
              <a:pPr algn="ctr">
                <a:spcBef>
                  <a:spcPct val="20000"/>
                </a:spcBef>
                <a:buFontTx/>
                <a:buNone/>
              </a:pPr>
              <a:r>
                <a:rPr lang="en-US" altLang="en-US" sz="1800"/>
                <a:t>Two instructions are attempting to write the register file during same cycle </a:t>
              </a:r>
            </a:p>
          </p:txBody>
        </p:sp>
        <p:sp>
          <p:nvSpPr>
            <p:cNvPr id="28679" name="Rectangle 52"/>
            <p:cNvSpPr>
              <a:spLocks noChangeArrowheads="1"/>
            </p:cNvSpPr>
            <p:nvPr/>
          </p:nvSpPr>
          <p:spPr bwMode="auto">
            <a:xfrm>
              <a:off x="3311" y="2682"/>
              <a:ext cx="340" cy="45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8680" name="Arc 53"/>
            <p:cNvSpPr>
              <a:spLocks/>
            </p:cNvSpPr>
            <p:nvPr/>
          </p:nvSpPr>
          <p:spPr bwMode="auto">
            <a:xfrm flipV="1">
              <a:off x="3651" y="2455"/>
              <a:ext cx="998" cy="4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prstDash val="dash"/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4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4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4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4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Resolving Structural Hazards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70"/>
            <a:ext cx="8915400" cy="5568725"/>
          </a:xfrm>
        </p:spPr>
        <p:txBody>
          <a:bodyPr/>
          <a:lstStyle/>
          <a:p>
            <a:pPr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Serious Hazard: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Hazard cannot be ignored</a:t>
            </a:r>
          </a:p>
          <a:p>
            <a:pPr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Solution 1: Delay Access to Resource</a:t>
            </a:r>
            <a:endParaRPr lang="en-US" altLang="en-US" dirty="0" smtClean="0"/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Must have mechanism to delay instruction access to resource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Delay all write backs to the register file to stage 5</a:t>
            </a:r>
          </a:p>
          <a:p>
            <a:pPr lvl="2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ALU instructions bypass stage 4 (memory) without doing anything</a:t>
            </a:r>
          </a:p>
          <a:p>
            <a:pPr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Solution 2: Add more hardware resources (more costly)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Add more hardware to eliminate the structural hazard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Redesign the register file to have two write ports</a:t>
            </a:r>
          </a:p>
          <a:p>
            <a:pPr lvl="2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First write port can be used to write back ALU results in stage 4</a:t>
            </a:r>
          </a:p>
          <a:p>
            <a:pPr lvl="2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Second write port can be used to write back load data in stage 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Dependency between instructions causes a data hazard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The dependent instructions are close to each other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Pipelined execution might change the order of operand access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Read After Write – RAW Hazard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Given two instructions </a:t>
            </a:r>
            <a:r>
              <a:rPr lang="en-US" altLang="en-US" i="1" dirty="0" smtClean="0"/>
              <a:t>I </a:t>
            </a:r>
            <a:r>
              <a:rPr lang="en-US" altLang="en-US" dirty="0" smtClean="0"/>
              <a:t>and </a:t>
            </a:r>
            <a:r>
              <a:rPr lang="en-US" altLang="en-US" i="1" dirty="0" smtClean="0"/>
              <a:t>J</a:t>
            </a:r>
            <a:r>
              <a:rPr lang="en-US" altLang="en-US" dirty="0" smtClean="0"/>
              <a:t>, where </a:t>
            </a:r>
            <a:r>
              <a:rPr lang="en-US" altLang="en-US" i="1" dirty="0" smtClean="0"/>
              <a:t>I </a:t>
            </a:r>
            <a:r>
              <a:rPr lang="en-US" altLang="en-US" dirty="0" smtClean="0"/>
              <a:t>comes before </a:t>
            </a:r>
            <a:r>
              <a:rPr lang="en-US" altLang="en-US" i="1" dirty="0" smtClean="0"/>
              <a:t>J</a:t>
            </a:r>
            <a:endParaRPr lang="en-US" altLang="en-US" dirty="0" smtClean="0"/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Instruction </a:t>
            </a:r>
            <a:r>
              <a:rPr lang="en-US" altLang="en-US" i="1" dirty="0" smtClean="0"/>
              <a:t>J </a:t>
            </a:r>
            <a:r>
              <a:rPr lang="en-US" altLang="en-US" dirty="0" smtClean="0"/>
              <a:t>should read an operand after it is written by </a:t>
            </a:r>
            <a:r>
              <a:rPr lang="en-US" altLang="en-US" i="1" dirty="0" smtClean="0"/>
              <a:t>I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Called a </a:t>
            </a:r>
            <a:r>
              <a:rPr lang="en-US" altLang="en-US" dirty="0" smtClean="0">
                <a:solidFill>
                  <a:srgbClr val="FF0000"/>
                </a:solidFill>
              </a:rPr>
              <a:t>data dependence</a:t>
            </a:r>
            <a:r>
              <a:rPr lang="en-US" altLang="en-US" dirty="0" smtClean="0">
                <a:solidFill>
                  <a:srgbClr val="CC0000"/>
                </a:solidFill>
              </a:rPr>
              <a:t> </a:t>
            </a:r>
            <a:r>
              <a:rPr lang="en-US" altLang="en-US" dirty="0" smtClean="0"/>
              <a:t>in compiler terminology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4302125" algn="l"/>
              </a:tabLst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I: add 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$s1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altLang="en-US" b="1" dirty="0" smtClean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$s2, $s3	</a:t>
            </a:r>
            <a:r>
              <a:rPr lang="en-US" altLang="en-US" b="1" dirty="0" smtClean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$s1 is written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4302125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J: sub $s4, 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$s1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, $s3	</a:t>
            </a:r>
            <a:r>
              <a:rPr lang="en-US" altLang="en-US" b="1" dirty="0" smtClean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$s1 is read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Hazard occurs when </a:t>
            </a:r>
            <a:r>
              <a:rPr lang="en-US" altLang="en-US" i="1" dirty="0" smtClean="0"/>
              <a:t>J</a:t>
            </a:r>
            <a:r>
              <a:rPr lang="en-US" altLang="en-US" dirty="0" smtClean="0"/>
              <a:t> reads the operand before </a:t>
            </a:r>
            <a:r>
              <a:rPr lang="en-US" altLang="en-US" i="1" dirty="0" smtClean="0"/>
              <a:t>I </a:t>
            </a:r>
            <a:r>
              <a:rPr lang="en-US" altLang="en-US" dirty="0" smtClean="0"/>
              <a:t>writes it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Hazards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1"/>
          <p:cNvGrpSpPr>
            <a:grpSpLocks/>
          </p:cNvGrpSpPr>
          <p:nvPr/>
        </p:nvGrpSpPr>
        <p:grpSpPr bwMode="auto">
          <a:xfrm>
            <a:off x="3589206" y="1708385"/>
            <a:ext cx="5460338" cy="2927350"/>
            <a:chOff x="3313173" y="1777585"/>
            <a:chExt cx="5040315" cy="2927351"/>
          </a:xfrm>
        </p:grpSpPr>
        <p:sp>
          <p:nvSpPr>
            <p:cNvPr id="32811" name="Text Box 304"/>
            <p:cNvSpPr txBox="1">
              <a:spLocks noChangeArrowheads="1"/>
            </p:cNvSpPr>
            <p:nvPr/>
          </p:nvSpPr>
          <p:spPr bwMode="auto">
            <a:xfrm>
              <a:off x="5426136" y="1868073"/>
              <a:ext cx="366713" cy="3651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cxnSp>
          <p:nvCxnSpPr>
            <p:cNvPr id="267" name="Straight Connector 266"/>
            <p:cNvCxnSpPr/>
            <p:nvPr/>
          </p:nvCxnSpPr>
          <p:spPr>
            <a:xfrm>
              <a:off x="4056123" y="2098260"/>
              <a:ext cx="90487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>
              <a:off x="4056123" y="1983960"/>
              <a:ext cx="90487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2814" name="Rectangle 240"/>
            <p:cNvSpPr>
              <a:spLocks noChangeArrowheads="1"/>
            </p:cNvSpPr>
            <p:nvPr/>
          </p:nvSpPr>
          <p:spPr bwMode="auto">
            <a:xfrm>
              <a:off x="3964048" y="1777587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15" name="Text Box 254"/>
            <p:cNvSpPr txBox="1">
              <a:spLocks noChangeArrowheads="1"/>
            </p:cNvSpPr>
            <p:nvPr/>
          </p:nvSpPr>
          <p:spPr bwMode="auto">
            <a:xfrm>
              <a:off x="4146615" y="1868074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816" name="Line 257"/>
            <p:cNvSpPr>
              <a:spLocks noChangeShapeType="1"/>
            </p:cNvSpPr>
            <p:nvPr/>
          </p:nvSpPr>
          <p:spPr bwMode="auto">
            <a:xfrm>
              <a:off x="4513327" y="1961736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7" name="Line 258"/>
            <p:cNvSpPr>
              <a:spLocks noChangeShapeType="1"/>
            </p:cNvSpPr>
            <p:nvPr/>
          </p:nvSpPr>
          <p:spPr bwMode="auto">
            <a:xfrm>
              <a:off x="4513327" y="2144299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8" name="Line 262"/>
            <p:cNvSpPr>
              <a:spLocks noChangeShapeType="1"/>
            </p:cNvSpPr>
            <p:nvPr/>
          </p:nvSpPr>
          <p:spPr bwMode="auto">
            <a:xfrm>
              <a:off x="4513328" y="2645949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9" name="Rectangle 265"/>
            <p:cNvSpPr>
              <a:spLocks noChangeArrowheads="1"/>
            </p:cNvSpPr>
            <p:nvPr/>
          </p:nvSpPr>
          <p:spPr bwMode="auto">
            <a:xfrm>
              <a:off x="4329178" y="2461799"/>
              <a:ext cx="182563" cy="366713"/>
            </a:xfrm>
            <a:prstGeom prst="rect">
              <a:avLst/>
            </a:prstGeom>
            <a:solidFill>
              <a:srgbClr val="9CB8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20" name="Text Box 266"/>
            <p:cNvSpPr txBox="1">
              <a:spLocks noChangeArrowheads="1"/>
            </p:cNvSpPr>
            <p:nvPr/>
          </p:nvSpPr>
          <p:spPr bwMode="auto">
            <a:xfrm>
              <a:off x="4146615" y="2461799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  <p:sp>
          <p:nvSpPr>
            <p:cNvPr id="32821" name="Rectangle 263"/>
            <p:cNvSpPr>
              <a:spLocks noChangeArrowheads="1"/>
            </p:cNvSpPr>
            <p:nvPr/>
          </p:nvSpPr>
          <p:spPr bwMode="auto">
            <a:xfrm>
              <a:off x="3962465" y="2372899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22" name="Line 262"/>
            <p:cNvSpPr>
              <a:spLocks noChangeShapeType="1"/>
            </p:cNvSpPr>
            <p:nvPr/>
          </p:nvSpPr>
          <p:spPr bwMode="auto">
            <a:xfrm>
              <a:off x="4057715" y="2638011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23" name="Freeform 306"/>
            <p:cNvSpPr>
              <a:spLocks/>
            </p:cNvSpPr>
            <p:nvPr/>
          </p:nvSpPr>
          <p:spPr bwMode="auto">
            <a:xfrm>
              <a:off x="5381686" y="1823623"/>
              <a:ext cx="457192" cy="232407"/>
            </a:xfrm>
            <a:custGeom>
              <a:avLst/>
              <a:gdLst>
                <a:gd name="T0" fmla="*/ 0 w 10000"/>
                <a:gd name="T1" fmla="*/ 2147483647 h 10236"/>
                <a:gd name="T2" fmla="*/ 0 w 10000"/>
                <a:gd name="T3" fmla="*/ 0 h 10236"/>
                <a:gd name="T4" fmla="*/ 2147483647 w 10000"/>
                <a:gd name="T5" fmla="*/ 0 h 10236"/>
                <a:gd name="T6" fmla="*/ 2147483647 w 10000"/>
                <a:gd name="T7" fmla="*/ 2147483647 h 102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0236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lnTo>
                    <a:pt x="10000" y="1023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24" name="Line 307"/>
            <p:cNvSpPr>
              <a:spLocks noChangeShapeType="1"/>
            </p:cNvSpPr>
            <p:nvPr/>
          </p:nvSpPr>
          <p:spPr bwMode="auto">
            <a:xfrm>
              <a:off x="5335648" y="2052223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25" name="Rectangle 277"/>
            <p:cNvSpPr>
              <a:spLocks noChangeArrowheads="1"/>
            </p:cNvSpPr>
            <p:nvPr/>
          </p:nvSpPr>
          <p:spPr bwMode="auto">
            <a:xfrm>
              <a:off x="5245161" y="1777586"/>
              <a:ext cx="9048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26" name="Line 300"/>
            <p:cNvSpPr>
              <a:spLocks noChangeShapeType="1"/>
            </p:cNvSpPr>
            <p:nvPr/>
          </p:nvSpPr>
          <p:spPr bwMode="auto">
            <a:xfrm>
              <a:off x="5792848" y="2052223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286" name="Straight Connector 285"/>
            <p:cNvCxnSpPr/>
            <p:nvPr/>
          </p:nvCxnSpPr>
          <p:spPr>
            <a:xfrm>
              <a:off x="5337236" y="3285711"/>
              <a:ext cx="90488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>
              <a:off x="5337236" y="3169823"/>
              <a:ext cx="90488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2829" name="Rectangle 240"/>
            <p:cNvSpPr>
              <a:spLocks noChangeArrowheads="1"/>
            </p:cNvSpPr>
            <p:nvPr/>
          </p:nvSpPr>
          <p:spPr bwMode="auto">
            <a:xfrm>
              <a:off x="5245161" y="2964240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30" name="Text Box 254"/>
            <p:cNvSpPr txBox="1">
              <a:spLocks noChangeArrowheads="1"/>
            </p:cNvSpPr>
            <p:nvPr/>
          </p:nvSpPr>
          <p:spPr bwMode="auto">
            <a:xfrm>
              <a:off x="5427728" y="3054727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831" name="Line 257"/>
            <p:cNvSpPr>
              <a:spLocks noChangeShapeType="1"/>
            </p:cNvSpPr>
            <p:nvPr/>
          </p:nvSpPr>
          <p:spPr bwMode="auto">
            <a:xfrm>
              <a:off x="5794440" y="3148389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2" name="Line 258"/>
            <p:cNvSpPr>
              <a:spLocks noChangeShapeType="1"/>
            </p:cNvSpPr>
            <p:nvPr/>
          </p:nvSpPr>
          <p:spPr bwMode="auto">
            <a:xfrm>
              <a:off x="5794440" y="3330952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3" name="Rectangle 288"/>
            <p:cNvSpPr>
              <a:spLocks noChangeArrowheads="1"/>
            </p:cNvSpPr>
            <p:nvPr/>
          </p:nvSpPr>
          <p:spPr bwMode="auto">
            <a:xfrm>
              <a:off x="5243573" y="2371311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34" name="Freeform 310"/>
            <p:cNvSpPr>
              <a:spLocks/>
            </p:cNvSpPr>
            <p:nvPr/>
          </p:nvSpPr>
          <p:spPr bwMode="auto">
            <a:xfrm>
              <a:off x="5427723" y="2417348"/>
              <a:ext cx="365125" cy="457200"/>
            </a:xfrm>
            <a:custGeom>
              <a:avLst/>
              <a:gdLst>
                <a:gd name="T0" fmla="*/ 0 w 259"/>
                <a:gd name="T1" fmla="*/ 2147483647 h 288"/>
                <a:gd name="T2" fmla="*/ 0 w 259"/>
                <a:gd name="T3" fmla="*/ 2147483647 h 288"/>
                <a:gd name="T4" fmla="*/ 2147483647 w 259"/>
                <a:gd name="T5" fmla="*/ 2147483647 h 288"/>
                <a:gd name="T6" fmla="*/ 0 w 259"/>
                <a:gd name="T7" fmla="*/ 2147483647 h 288"/>
                <a:gd name="T8" fmla="*/ 0 w 259"/>
                <a:gd name="T9" fmla="*/ 0 h 288"/>
                <a:gd name="T10" fmla="*/ 2147483647 w 259"/>
                <a:gd name="T11" fmla="*/ 2147483647 h 288"/>
                <a:gd name="T12" fmla="*/ 2147483647 w 259"/>
                <a:gd name="T13" fmla="*/ 2147483647 h 288"/>
                <a:gd name="T14" fmla="*/ 0 w 259"/>
                <a:gd name="T15" fmla="*/ 2147483647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35" name="Line 311"/>
            <p:cNvSpPr>
              <a:spLocks noChangeShapeType="1"/>
            </p:cNvSpPr>
            <p:nvPr/>
          </p:nvSpPr>
          <p:spPr bwMode="auto">
            <a:xfrm>
              <a:off x="5792848" y="2645948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6" name="Line 313"/>
            <p:cNvSpPr>
              <a:spLocks noChangeShapeType="1"/>
            </p:cNvSpPr>
            <p:nvPr/>
          </p:nvSpPr>
          <p:spPr bwMode="auto">
            <a:xfrm>
              <a:off x="5335648" y="2555461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7" name="Line 314"/>
            <p:cNvSpPr>
              <a:spLocks noChangeShapeType="1"/>
            </p:cNvSpPr>
            <p:nvPr/>
          </p:nvSpPr>
          <p:spPr bwMode="auto">
            <a:xfrm>
              <a:off x="5335648" y="2738024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8" name="Text Box 315"/>
            <p:cNvSpPr txBox="1">
              <a:spLocks noChangeArrowheads="1"/>
            </p:cNvSpPr>
            <p:nvPr/>
          </p:nvSpPr>
          <p:spPr bwMode="auto">
            <a:xfrm>
              <a:off x="5473760" y="2555460"/>
              <a:ext cx="319087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2839" name="Line 329"/>
            <p:cNvSpPr>
              <a:spLocks noChangeShapeType="1"/>
            </p:cNvSpPr>
            <p:nvPr/>
          </p:nvSpPr>
          <p:spPr bwMode="auto">
            <a:xfrm>
              <a:off x="5792849" y="3834985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40" name="Rectangle 332"/>
            <p:cNvSpPr>
              <a:spLocks noChangeArrowheads="1"/>
            </p:cNvSpPr>
            <p:nvPr/>
          </p:nvSpPr>
          <p:spPr bwMode="auto">
            <a:xfrm>
              <a:off x="5608699" y="3650835"/>
              <a:ext cx="182563" cy="366713"/>
            </a:xfrm>
            <a:prstGeom prst="rect">
              <a:avLst/>
            </a:prstGeom>
            <a:solidFill>
              <a:srgbClr val="9CB8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41" name="Text Box 333"/>
            <p:cNvSpPr txBox="1">
              <a:spLocks noChangeArrowheads="1"/>
            </p:cNvSpPr>
            <p:nvPr/>
          </p:nvSpPr>
          <p:spPr bwMode="auto">
            <a:xfrm>
              <a:off x="5426136" y="3650835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  <p:sp>
          <p:nvSpPr>
            <p:cNvPr id="32842" name="Rectangle 330"/>
            <p:cNvSpPr>
              <a:spLocks noChangeArrowheads="1"/>
            </p:cNvSpPr>
            <p:nvPr/>
          </p:nvSpPr>
          <p:spPr bwMode="auto">
            <a:xfrm>
              <a:off x="5245161" y="3558760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43" name="Line 329"/>
            <p:cNvSpPr>
              <a:spLocks noChangeShapeType="1"/>
            </p:cNvSpPr>
            <p:nvPr/>
          </p:nvSpPr>
          <p:spPr bwMode="auto">
            <a:xfrm>
              <a:off x="5337236" y="3833398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44" name="Rectangle 374"/>
            <p:cNvSpPr>
              <a:spLocks noChangeArrowheads="1"/>
            </p:cNvSpPr>
            <p:nvPr/>
          </p:nvSpPr>
          <p:spPr bwMode="auto">
            <a:xfrm>
              <a:off x="5883340" y="4157248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45" name="Freeform 306"/>
            <p:cNvSpPr>
              <a:spLocks/>
            </p:cNvSpPr>
            <p:nvPr/>
          </p:nvSpPr>
          <p:spPr bwMode="auto">
            <a:xfrm>
              <a:off x="6021029" y="2418936"/>
              <a:ext cx="457192" cy="232407"/>
            </a:xfrm>
            <a:custGeom>
              <a:avLst/>
              <a:gdLst>
                <a:gd name="T0" fmla="*/ 0 w 10000"/>
                <a:gd name="T1" fmla="*/ 2147483647 h 10236"/>
                <a:gd name="T2" fmla="*/ 0 w 10000"/>
                <a:gd name="T3" fmla="*/ 0 h 10236"/>
                <a:gd name="T4" fmla="*/ 2147483647 w 10000"/>
                <a:gd name="T5" fmla="*/ 0 h 10236"/>
                <a:gd name="T6" fmla="*/ 2147483647 w 10000"/>
                <a:gd name="T7" fmla="*/ 2147483647 h 102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0236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lnTo>
                    <a:pt x="10000" y="1023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46" name="Line 307"/>
            <p:cNvSpPr>
              <a:spLocks noChangeShapeType="1"/>
            </p:cNvSpPr>
            <p:nvPr/>
          </p:nvSpPr>
          <p:spPr bwMode="auto">
            <a:xfrm>
              <a:off x="5974991" y="2647536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47" name="Rectangle 277"/>
            <p:cNvSpPr>
              <a:spLocks noChangeArrowheads="1"/>
            </p:cNvSpPr>
            <p:nvPr/>
          </p:nvSpPr>
          <p:spPr bwMode="auto">
            <a:xfrm>
              <a:off x="5884504" y="2372899"/>
              <a:ext cx="9048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48" name="Line 300"/>
            <p:cNvSpPr>
              <a:spLocks noChangeShapeType="1"/>
            </p:cNvSpPr>
            <p:nvPr/>
          </p:nvSpPr>
          <p:spPr bwMode="auto">
            <a:xfrm>
              <a:off x="6432191" y="2647536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49" name="Text Box 304"/>
            <p:cNvSpPr txBox="1">
              <a:spLocks noChangeArrowheads="1"/>
            </p:cNvSpPr>
            <p:nvPr/>
          </p:nvSpPr>
          <p:spPr bwMode="auto">
            <a:xfrm>
              <a:off x="6065479" y="2463386"/>
              <a:ext cx="366713" cy="3651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cxnSp>
          <p:nvCxnSpPr>
            <p:cNvPr id="311" name="Straight Connector 310"/>
            <p:cNvCxnSpPr/>
            <p:nvPr/>
          </p:nvCxnSpPr>
          <p:spPr>
            <a:xfrm>
              <a:off x="5975412" y="3879436"/>
              <a:ext cx="90488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2" name="Straight Connector 311"/>
            <p:cNvCxnSpPr/>
            <p:nvPr/>
          </p:nvCxnSpPr>
          <p:spPr>
            <a:xfrm>
              <a:off x="5975412" y="3763549"/>
              <a:ext cx="90488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2852" name="Rectangle 240"/>
            <p:cNvSpPr>
              <a:spLocks noChangeArrowheads="1"/>
            </p:cNvSpPr>
            <p:nvPr/>
          </p:nvSpPr>
          <p:spPr bwMode="auto">
            <a:xfrm>
              <a:off x="5884054" y="3558426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53" name="Text Box 254"/>
            <p:cNvSpPr txBox="1">
              <a:spLocks noChangeArrowheads="1"/>
            </p:cNvSpPr>
            <p:nvPr/>
          </p:nvSpPr>
          <p:spPr bwMode="auto">
            <a:xfrm>
              <a:off x="6066621" y="3648913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854" name="Line 257"/>
            <p:cNvSpPr>
              <a:spLocks noChangeShapeType="1"/>
            </p:cNvSpPr>
            <p:nvPr/>
          </p:nvSpPr>
          <p:spPr bwMode="auto">
            <a:xfrm>
              <a:off x="6433333" y="3742575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55" name="Line 258"/>
            <p:cNvSpPr>
              <a:spLocks noChangeShapeType="1"/>
            </p:cNvSpPr>
            <p:nvPr/>
          </p:nvSpPr>
          <p:spPr bwMode="auto">
            <a:xfrm>
              <a:off x="6433333" y="3925138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56" name="Rectangle 326"/>
            <p:cNvSpPr>
              <a:spLocks noChangeArrowheads="1"/>
            </p:cNvSpPr>
            <p:nvPr/>
          </p:nvSpPr>
          <p:spPr bwMode="auto">
            <a:xfrm>
              <a:off x="5883335" y="2965035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57" name="Rectangle 305"/>
            <p:cNvSpPr>
              <a:spLocks noChangeArrowheads="1"/>
            </p:cNvSpPr>
            <p:nvPr/>
          </p:nvSpPr>
          <p:spPr bwMode="auto">
            <a:xfrm>
              <a:off x="5884923" y="1777585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58" name="Text Box 340"/>
            <p:cNvSpPr txBox="1">
              <a:spLocks noChangeArrowheads="1"/>
            </p:cNvSpPr>
            <p:nvPr/>
          </p:nvSpPr>
          <p:spPr bwMode="auto">
            <a:xfrm>
              <a:off x="6067490" y="1868072"/>
              <a:ext cx="366713" cy="36512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859" name="Line 342"/>
            <p:cNvSpPr>
              <a:spLocks noChangeShapeType="1"/>
            </p:cNvSpPr>
            <p:nvPr/>
          </p:nvSpPr>
          <p:spPr bwMode="auto">
            <a:xfrm>
              <a:off x="5975415" y="2052222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60" name="Freeform 354"/>
            <p:cNvSpPr>
              <a:spLocks/>
            </p:cNvSpPr>
            <p:nvPr/>
          </p:nvSpPr>
          <p:spPr bwMode="auto">
            <a:xfrm>
              <a:off x="6067490" y="3011073"/>
              <a:ext cx="365125" cy="457200"/>
            </a:xfrm>
            <a:custGeom>
              <a:avLst/>
              <a:gdLst>
                <a:gd name="T0" fmla="*/ 0 w 259"/>
                <a:gd name="T1" fmla="*/ 2147483647 h 288"/>
                <a:gd name="T2" fmla="*/ 0 w 259"/>
                <a:gd name="T3" fmla="*/ 2147483647 h 288"/>
                <a:gd name="T4" fmla="*/ 2147483647 w 259"/>
                <a:gd name="T5" fmla="*/ 2147483647 h 288"/>
                <a:gd name="T6" fmla="*/ 0 w 259"/>
                <a:gd name="T7" fmla="*/ 2147483647 h 288"/>
                <a:gd name="T8" fmla="*/ 0 w 259"/>
                <a:gd name="T9" fmla="*/ 0 h 288"/>
                <a:gd name="T10" fmla="*/ 2147483647 w 259"/>
                <a:gd name="T11" fmla="*/ 2147483647 h 288"/>
                <a:gd name="T12" fmla="*/ 2147483647 w 259"/>
                <a:gd name="T13" fmla="*/ 2147483647 h 288"/>
                <a:gd name="T14" fmla="*/ 0 w 259"/>
                <a:gd name="T15" fmla="*/ 2147483647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61" name="Line 355"/>
            <p:cNvSpPr>
              <a:spLocks noChangeShapeType="1"/>
            </p:cNvSpPr>
            <p:nvPr/>
          </p:nvSpPr>
          <p:spPr bwMode="auto">
            <a:xfrm>
              <a:off x="6432615" y="3239673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62" name="Line 357"/>
            <p:cNvSpPr>
              <a:spLocks noChangeShapeType="1"/>
            </p:cNvSpPr>
            <p:nvPr/>
          </p:nvSpPr>
          <p:spPr bwMode="auto">
            <a:xfrm>
              <a:off x="5975415" y="3149186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63" name="Line 358"/>
            <p:cNvSpPr>
              <a:spLocks noChangeShapeType="1"/>
            </p:cNvSpPr>
            <p:nvPr/>
          </p:nvSpPr>
          <p:spPr bwMode="auto">
            <a:xfrm>
              <a:off x="5975415" y="3331749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64" name="Text Box 359"/>
            <p:cNvSpPr txBox="1">
              <a:spLocks noChangeArrowheads="1"/>
            </p:cNvSpPr>
            <p:nvPr/>
          </p:nvSpPr>
          <p:spPr bwMode="auto">
            <a:xfrm>
              <a:off x="6113528" y="3149185"/>
              <a:ext cx="319088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2865" name="Line 373"/>
            <p:cNvSpPr>
              <a:spLocks noChangeShapeType="1"/>
            </p:cNvSpPr>
            <p:nvPr/>
          </p:nvSpPr>
          <p:spPr bwMode="auto">
            <a:xfrm>
              <a:off x="6432615" y="4430298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66" name="Rectangle 376"/>
            <p:cNvSpPr>
              <a:spLocks noChangeArrowheads="1"/>
            </p:cNvSpPr>
            <p:nvPr/>
          </p:nvSpPr>
          <p:spPr bwMode="auto">
            <a:xfrm>
              <a:off x="6248466" y="4246148"/>
              <a:ext cx="182563" cy="366713"/>
            </a:xfrm>
            <a:prstGeom prst="rect">
              <a:avLst/>
            </a:prstGeom>
            <a:solidFill>
              <a:srgbClr val="9CB8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67" name="Text Box 377"/>
            <p:cNvSpPr txBox="1">
              <a:spLocks noChangeArrowheads="1"/>
            </p:cNvSpPr>
            <p:nvPr/>
          </p:nvSpPr>
          <p:spPr bwMode="auto">
            <a:xfrm>
              <a:off x="6065903" y="4246148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  <p:sp>
          <p:nvSpPr>
            <p:cNvPr id="32868" name="Line 373"/>
            <p:cNvSpPr>
              <a:spLocks noChangeShapeType="1"/>
            </p:cNvSpPr>
            <p:nvPr/>
          </p:nvSpPr>
          <p:spPr bwMode="auto">
            <a:xfrm>
              <a:off x="5975415" y="4430298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69" name="Freeform 306"/>
            <p:cNvSpPr>
              <a:spLocks/>
            </p:cNvSpPr>
            <p:nvPr/>
          </p:nvSpPr>
          <p:spPr bwMode="auto">
            <a:xfrm>
              <a:off x="6661965" y="3011071"/>
              <a:ext cx="457192" cy="232407"/>
            </a:xfrm>
            <a:custGeom>
              <a:avLst/>
              <a:gdLst>
                <a:gd name="T0" fmla="*/ 0 w 10000"/>
                <a:gd name="T1" fmla="*/ 2147483647 h 10236"/>
                <a:gd name="T2" fmla="*/ 0 w 10000"/>
                <a:gd name="T3" fmla="*/ 0 h 10236"/>
                <a:gd name="T4" fmla="*/ 2147483647 w 10000"/>
                <a:gd name="T5" fmla="*/ 0 h 10236"/>
                <a:gd name="T6" fmla="*/ 2147483647 w 10000"/>
                <a:gd name="T7" fmla="*/ 2147483647 h 102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0236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lnTo>
                    <a:pt x="10000" y="1023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70" name="Line 307"/>
            <p:cNvSpPr>
              <a:spLocks noChangeShapeType="1"/>
            </p:cNvSpPr>
            <p:nvPr/>
          </p:nvSpPr>
          <p:spPr bwMode="auto">
            <a:xfrm>
              <a:off x="6615927" y="3239671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1" name="Rectangle 277"/>
            <p:cNvSpPr>
              <a:spLocks noChangeArrowheads="1"/>
            </p:cNvSpPr>
            <p:nvPr/>
          </p:nvSpPr>
          <p:spPr bwMode="auto">
            <a:xfrm>
              <a:off x="6525440" y="2965034"/>
              <a:ext cx="9048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72" name="Line 300"/>
            <p:cNvSpPr>
              <a:spLocks noChangeShapeType="1"/>
            </p:cNvSpPr>
            <p:nvPr/>
          </p:nvSpPr>
          <p:spPr bwMode="auto">
            <a:xfrm>
              <a:off x="7073127" y="3239671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3" name="Text Box 304"/>
            <p:cNvSpPr txBox="1">
              <a:spLocks noChangeArrowheads="1"/>
            </p:cNvSpPr>
            <p:nvPr/>
          </p:nvSpPr>
          <p:spPr bwMode="auto">
            <a:xfrm>
              <a:off x="6706415" y="3055521"/>
              <a:ext cx="366713" cy="3651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cxnSp>
          <p:nvCxnSpPr>
            <p:cNvPr id="339" name="Straight Connector 338"/>
            <p:cNvCxnSpPr/>
            <p:nvPr/>
          </p:nvCxnSpPr>
          <p:spPr>
            <a:xfrm>
              <a:off x="6618350" y="4477924"/>
              <a:ext cx="90487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0" name="Straight Connector 339"/>
            <p:cNvCxnSpPr/>
            <p:nvPr/>
          </p:nvCxnSpPr>
          <p:spPr>
            <a:xfrm>
              <a:off x="6618350" y="4363624"/>
              <a:ext cx="90487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2876" name="Rectangle 240"/>
            <p:cNvSpPr>
              <a:spLocks noChangeArrowheads="1"/>
            </p:cNvSpPr>
            <p:nvPr/>
          </p:nvSpPr>
          <p:spPr bwMode="auto">
            <a:xfrm>
              <a:off x="6526605" y="4157248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77" name="Text Box 254"/>
            <p:cNvSpPr txBox="1">
              <a:spLocks noChangeArrowheads="1"/>
            </p:cNvSpPr>
            <p:nvPr/>
          </p:nvSpPr>
          <p:spPr bwMode="auto">
            <a:xfrm>
              <a:off x="6709172" y="4247735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878" name="Line 257"/>
            <p:cNvSpPr>
              <a:spLocks noChangeShapeType="1"/>
            </p:cNvSpPr>
            <p:nvPr/>
          </p:nvSpPr>
          <p:spPr bwMode="auto">
            <a:xfrm>
              <a:off x="7075884" y="4341397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9" name="Line 258"/>
            <p:cNvSpPr>
              <a:spLocks noChangeShapeType="1"/>
            </p:cNvSpPr>
            <p:nvPr/>
          </p:nvSpPr>
          <p:spPr bwMode="auto">
            <a:xfrm>
              <a:off x="7075884" y="4523960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80" name="Rectangle 349"/>
            <p:cNvSpPr>
              <a:spLocks noChangeArrowheads="1"/>
            </p:cNvSpPr>
            <p:nvPr/>
          </p:nvSpPr>
          <p:spPr bwMode="auto">
            <a:xfrm>
              <a:off x="6524690" y="2371310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81" name="Rectangle 370"/>
            <p:cNvSpPr>
              <a:spLocks noChangeArrowheads="1"/>
            </p:cNvSpPr>
            <p:nvPr/>
          </p:nvSpPr>
          <p:spPr bwMode="auto">
            <a:xfrm>
              <a:off x="6523103" y="3560347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82" name="Text Box 409"/>
            <p:cNvSpPr txBox="1">
              <a:spLocks noChangeArrowheads="1"/>
            </p:cNvSpPr>
            <p:nvPr/>
          </p:nvSpPr>
          <p:spPr bwMode="auto">
            <a:xfrm>
              <a:off x="6707250" y="2461797"/>
              <a:ext cx="366713" cy="36512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883" name="Line 411"/>
            <p:cNvSpPr>
              <a:spLocks noChangeShapeType="1"/>
            </p:cNvSpPr>
            <p:nvPr/>
          </p:nvSpPr>
          <p:spPr bwMode="auto">
            <a:xfrm>
              <a:off x="6615175" y="2645947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84" name="Freeform 423"/>
            <p:cNvSpPr>
              <a:spLocks/>
            </p:cNvSpPr>
            <p:nvPr/>
          </p:nvSpPr>
          <p:spPr bwMode="auto">
            <a:xfrm>
              <a:off x="6707250" y="3606385"/>
              <a:ext cx="365125" cy="457200"/>
            </a:xfrm>
            <a:custGeom>
              <a:avLst/>
              <a:gdLst>
                <a:gd name="T0" fmla="*/ 0 w 259"/>
                <a:gd name="T1" fmla="*/ 2147483647 h 288"/>
                <a:gd name="T2" fmla="*/ 0 w 259"/>
                <a:gd name="T3" fmla="*/ 2147483647 h 288"/>
                <a:gd name="T4" fmla="*/ 2147483647 w 259"/>
                <a:gd name="T5" fmla="*/ 2147483647 h 288"/>
                <a:gd name="T6" fmla="*/ 0 w 259"/>
                <a:gd name="T7" fmla="*/ 2147483647 h 288"/>
                <a:gd name="T8" fmla="*/ 0 w 259"/>
                <a:gd name="T9" fmla="*/ 0 h 288"/>
                <a:gd name="T10" fmla="*/ 2147483647 w 259"/>
                <a:gd name="T11" fmla="*/ 2147483647 h 288"/>
                <a:gd name="T12" fmla="*/ 2147483647 w 259"/>
                <a:gd name="T13" fmla="*/ 2147483647 h 288"/>
                <a:gd name="T14" fmla="*/ 0 w 259"/>
                <a:gd name="T15" fmla="*/ 2147483647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85" name="Line 424"/>
            <p:cNvSpPr>
              <a:spLocks noChangeShapeType="1"/>
            </p:cNvSpPr>
            <p:nvPr/>
          </p:nvSpPr>
          <p:spPr bwMode="auto">
            <a:xfrm>
              <a:off x="7072375" y="3834985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86" name="Line 426"/>
            <p:cNvSpPr>
              <a:spLocks noChangeShapeType="1"/>
            </p:cNvSpPr>
            <p:nvPr/>
          </p:nvSpPr>
          <p:spPr bwMode="auto">
            <a:xfrm>
              <a:off x="6615175" y="3744498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87" name="Line 427"/>
            <p:cNvSpPr>
              <a:spLocks noChangeShapeType="1"/>
            </p:cNvSpPr>
            <p:nvPr/>
          </p:nvSpPr>
          <p:spPr bwMode="auto">
            <a:xfrm>
              <a:off x="6615175" y="3927061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88" name="Text Box 428"/>
            <p:cNvSpPr txBox="1">
              <a:spLocks noChangeArrowheads="1"/>
            </p:cNvSpPr>
            <p:nvPr/>
          </p:nvSpPr>
          <p:spPr bwMode="auto">
            <a:xfrm>
              <a:off x="6753288" y="3744497"/>
              <a:ext cx="319088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2889" name="Freeform 306"/>
            <p:cNvSpPr>
              <a:spLocks/>
            </p:cNvSpPr>
            <p:nvPr/>
          </p:nvSpPr>
          <p:spPr bwMode="auto">
            <a:xfrm>
              <a:off x="7299806" y="3607178"/>
              <a:ext cx="457192" cy="232407"/>
            </a:xfrm>
            <a:custGeom>
              <a:avLst/>
              <a:gdLst>
                <a:gd name="T0" fmla="*/ 0 w 10000"/>
                <a:gd name="T1" fmla="*/ 2147483647 h 10236"/>
                <a:gd name="T2" fmla="*/ 0 w 10000"/>
                <a:gd name="T3" fmla="*/ 0 h 10236"/>
                <a:gd name="T4" fmla="*/ 2147483647 w 10000"/>
                <a:gd name="T5" fmla="*/ 0 h 10236"/>
                <a:gd name="T6" fmla="*/ 2147483647 w 10000"/>
                <a:gd name="T7" fmla="*/ 2147483647 h 102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0236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lnTo>
                    <a:pt x="10000" y="1023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90" name="Line 307"/>
            <p:cNvSpPr>
              <a:spLocks noChangeShapeType="1"/>
            </p:cNvSpPr>
            <p:nvPr/>
          </p:nvSpPr>
          <p:spPr bwMode="auto">
            <a:xfrm>
              <a:off x="7253768" y="3835778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91" name="Rectangle 277"/>
            <p:cNvSpPr>
              <a:spLocks noChangeArrowheads="1"/>
            </p:cNvSpPr>
            <p:nvPr/>
          </p:nvSpPr>
          <p:spPr bwMode="auto">
            <a:xfrm>
              <a:off x="7163281" y="3561141"/>
              <a:ext cx="9048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92" name="Line 300"/>
            <p:cNvSpPr>
              <a:spLocks noChangeShapeType="1"/>
            </p:cNvSpPr>
            <p:nvPr/>
          </p:nvSpPr>
          <p:spPr bwMode="auto">
            <a:xfrm>
              <a:off x="7710968" y="3835778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93" name="Text Box 304"/>
            <p:cNvSpPr txBox="1">
              <a:spLocks noChangeArrowheads="1"/>
            </p:cNvSpPr>
            <p:nvPr/>
          </p:nvSpPr>
          <p:spPr bwMode="auto">
            <a:xfrm>
              <a:off x="7344256" y="3651628"/>
              <a:ext cx="366713" cy="3651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sp>
          <p:nvSpPr>
            <p:cNvPr id="32894" name="Text Box 383"/>
            <p:cNvSpPr txBox="1">
              <a:spLocks noChangeArrowheads="1"/>
            </p:cNvSpPr>
            <p:nvPr/>
          </p:nvSpPr>
          <p:spPr bwMode="auto">
            <a:xfrm>
              <a:off x="7347013" y="3055522"/>
              <a:ext cx="366713" cy="36512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895" name="Line 385"/>
            <p:cNvSpPr>
              <a:spLocks noChangeShapeType="1"/>
            </p:cNvSpPr>
            <p:nvPr/>
          </p:nvSpPr>
          <p:spPr bwMode="auto">
            <a:xfrm>
              <a:off x="7254938" y="3239672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96" name="Freeform 397"/>
            <p:cNvSpPr>
              <a:spLocks/>
            </p:cNvSpPr>
            <p:nvPr/>
          </p:nvSpPr>
          <p:spPr bwMode="auto">
            <a:xfrm>
              <a:off x="7347013" y="4201698"/>
              <a:ext cx="365125" cy="457200"/>
            </a:xfrm>
            <a:custGeom>
              <a:avLst/>
              <a:gdLst>
                <a:gd name="T0" fmla="*/ 0 w 259"/>
                <a:gd name="T1" fmla="*/ 2147483647 h 288"/>
                <a:gd name="T2" fmla="*/ 0 w 259"/>
                <a:gd name="T3" fmla="*/ 2147483647 h 288"/>
                <a:gd name="T4" fmla="*/ 2147483647 w 259"/>
                <a:gd name="T5" fmla="*/ 2147483647 h 288"/>
                <a:gd name="T6" fmla="*/ 0 w 259"/>
                <a:gd name="T7" fmla="*/ 2147483647 h 288"/>
                <a:gd name="T8" fmla="*/ 0 w 259"/>
                <a:gd name="T9" fmla="*/ 0 h 288"/>
                <a:gd name="T10" fmla="*/ 2147483647 w 259"/>
                <a:gd name="T11" fmla="*/ 2147483647 h 288"/>
                <a:gd name="T12" fmla="*/ 2147483647 w 259"/>
                <a:gd name="T13" fmla="*/ 2147483647 h 288"/>
                <a:gd name="T14" fmla="*/ 0 w 259"/>
                <a:gd name="T15" fmla="*/ 2147483647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97" name="Line 398"/>
            <p:cNvSpPr>
              <a:spLocks noChangeShapeType="1"/>
            </p:cNvSpPr>
            <p:nvPr/>
          </p:nvSpPr>
          <p:spPr bwMode="auto">
            <a:xfrm>
              <a:off x="7712138" y="4430298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98" name="Line 400"/>
            <p:cNvSpPr>
              <a:spLocks noChangeShapeType="1"/>
            </p:cNvSpPr>
            <p:nvPr/>
          </p:nvSpPr>
          <p:spPr bwMode="auto">
            <a:xfrm>
              <a:off x="7254938" y="4339811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99" name="Line 401"/>
            <p:cNvSpPr>
              <a:spLocks noChangeShapeType="1"/>
            </p:cNvSpPr>
            <p:nvPr/>
          </p:nvSpPr>
          <p:spPr bwMode="auto">
            <a:xfrm>
              <a:off x="7254938" y="4522374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00" name="Text Box 402"/>
            <p:cNvSpPr txBox="1">
              <a:spLocks noChangeArrowheads="1"/>
            </p:cNvSpPr>
            <p:nvPr/>
          </p:nvSpPr>
          <p:spPr bwMode="auto">
            <a:xfrm>
              <a:off x="7393051" y="4339810"/>
              <a:ext cx="319088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2901" name="Rectangle 418"/>
            <p:cNvSpPr>
              <a:spLocks noChangeArrowheads="1"/>
            </p:cNvSpPr>
            <p:nvPr/>
          </p:nvSpPr>
          <p:spPr bwMode="auto">
            <a:xfrm>
              <a:off x="7164450" y="2965035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02" name="Rectangle 439"/>
            <p:cNvSpPr>
              <a:spLocks noChangeArrowheads="1"/>
            </p:cNvSpPr>
            <p:nvPr/>
          </p:nvSpPr>
          <p:spPr bwMode="auto">
            <a:xfrm>
              <a:off x="7162863" y="4155660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03" name="Rectangle 392"/>
            <p:cNvSpPr>
              <a:spLocks noChangeArrowheads="1"/>
            </p:cNvSpPr>
            <p:nvPr/>
          </p:nvSpPr>
          <p:spPr bwMode="auto">
            <a:xfrm>
              <a:off x="7804213" y="3560347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04" name="Rectangle 403"/>
            <p:cNvSpPr>
              <a:spLocks noChangeArrowheads="1"/>
            </p:cNvSpPr>
            <p:nvPr/>
          </p:nvSpPr>
          <p:spPr bwMode="auto">
            <a:xfrm>
              <a:off x="7804213" y="4155660"/>
              <a:ext cx="90488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05" name="Text Box 453"/>
            <p:cNvSpPr txBox="1">
              <a:spLocks noChangeArrowheads="1"/>
            </p:cNvSpPr>
            <p:nvPr/>
          </p:nvSpPr>
          <p:spPr bwMode="auto">
            <a:xfrm>
              <a:off x="7986775" y="3650835"/>
              <a:ext cx="366713" cy="36512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906" name="Line 455"/>
            <p:cNvSpPr>
              <a:spLocks noChangeShapeType="1"/>
            </p:cNvSpPr>
            <p:nvPr/>
          </p:nvSpPr>
          <p:spPr bwMode="auto">
            <a:xfrm>
              <a:off x="7894700" y="3834985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07" name="Text Box 459"/>
            <p:cNvSpPr txBox="1">
              <a:spLocks noChangeArrowheads="1"/>
            </p:cNvSpPr>
            <p:nvPr/>
          </p:nvSpPr>
          <p:spPr bwMode="auto">
            <a:xfrm>
              <a:off x="7985188" y="4246148"/>
              <a:ext cx="366713" cy="36512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sp>
          <p:nvSpPr>
            <p:cNvPr id="32908" name="Line 462"/>
            <p:cNvSpPr>
              <a:spLocks noChangeShapeType="1"/>
            </p:cNvSpPr>
            <p:nvPr/>
          </p:nvSpPr>
          <p:spPr bwMode="auto">
            <a:xfrm>
              <a:off x="7894700" y="4430298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09" name="Line 239"/>
            <p:cNvSpPr>
              <a:spLocks noChangeShapeType="1"/>
            </p:cNvSpPr>
            <p:nvPr/>
          </p:nvSpPr>
          <p:spPr bwMode="auto">
            <a:xfrm>
              <a:off x="3873561" y="2052225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10" name="Rectangle 242"/>
            <p:cNvSpPr>
              <a:spLocks noChangeArrowheads="1"/>
            </p:cNvSpPr>
            <p:nvPr/>
          </p:nvSpPr>
          <p:spPr bwMode="auto">
            <a:xfrm>
              <a:off x="3689411" y="1868075"/>
              <a:ext cx="182563" cy="366713"/>
            </a:xfrm>
            <a:prstGeom prst="rect">
              <a:avLst/>
            </a:prstGeom>
            <a:solidFill>
              <a:srgbClr val="9CB8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11" name="Text Box 243"/>
            <p:cNvSpPr txBox="1">
              <a:spLocks noChangeArrowheads="1"/>
            </p:cNvSpPr>
            <p:nvPr/>
          </p:nvSpPr>
          <p:spPr bwMode="auto">
            <a:xfrm>
              <a:off x="3506848" y="1868075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  <p:sp>
          <p:nvSpPr>
            <p:cNvPr id="32912" name="Rectangle 240"/>
            <p:cNvSpPr>
              <a:spLocks noChangeArrowheads="1"/>
            </p:cNvSpPr>
            <p:nvPr/>
          </p:nvSpPr>
          <p:spPr bwMode="auto">
            <a:xfrm>
              <a:off x="3313173" y="1779175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13" name="Line 239"/>
            <p:cNvSpPr>
              <a:spLocks noChangeShapeType="1"/>
            </p:cNvSpPr>
            <p:nvPr/>
          </p:nvSpPr>
          <p:spPr bwMode="auto">
            <a:xfrm>
              <a:off x="3405248" y="2050637"/>
              <a:ext cx="1000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388" name="Straight Connector 387"/>
            <p:cNvCxnSpPr/>
            <p:nvPr/>
          </p:nvCxnSpPr>
          <p:spPr>
            <a:xfrm>
              <a:off x="4694299" y="2691985"/>
              <a:ext cx="90487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89" name="Straight Connector 388"/>
            <p:cNvCxnSpPr/>
            <p:nvPr/>
          </p:nvCxnSpPr>
          <p:spPr>
            <a:xfrm>
              <a:off x="4694299" y="2576098"/>
              <a:ext cx="90487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2916" name="Rectangle 240"/>
            <p:cNvSpPr>
              <a:spLocks noChangeArrowheads="1"/>
            </p:cNvSpPr>
            <p:nvPr/>
          </p:nvSpPr>
          <p:spPr bwMode="auto">
            <a:xfrm>
              <a:off x="4602219" y="2370515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17" name="Text Box 254"/>
            <p:cNvSpPr txBox="1">
              <a:spLocks noChangeArrowheads="1"/>
            </p:cNvSpPr>
            <p:nvPr/>
          </p:nvSpPr>
          <p:spPr bwMode="auto">
            <a:xfrm>
              <a:off x="4784786" y="2461002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918" name="Line 257"/>
            <p:cNvSpPr>
              <a:spLocks noChangeShapeType="1"/>
            </p:cNvSpPr>
            <p:nvPr/>
          </p:nvSpPr>
          <p:spPr bwMode="auto">
            <a:xfrm>
              <a:off x="5151498" y="2554664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19" name="Line 258"/>
            <p:cNvSpPr>
              <a:spLocks noChangeShapeType="1"/>
            </p:cNvSpPr>
            <p:nvPr/>
          </p:nvSpPr>
          <p:spPr bwMode="auto">
            <a:xfrm>
              <a:off x="5151498" y="2737227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20" name="Rectangle 259"/>
            <p:cNvSpPr>
              <a:spLocks noChangeArrowheads="1"/>
            </p:cNvSpPr>
            <p:nvPr/>
          </p:nvSpPr>
          <p:spPr bwMode="auto">
            <a:xfrm>
              <a:off x="4603815" y="1777586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21" name="Freeform 271"/>
            <p:cNvSpPr>
              <a:spLocks/>
            </p:cNvSpPr>
            <p:nvPr/>
          </p:nvSpPr>
          <p:spPr bwMode="auto">
            <a:xfrm>
              <a:off x="4787961" y="1823624"/>
              <a:ext cx="365125" cy="457200"/>
            </a:xfrm>
            <a:custGeom>
              <a:avLst/>
              <a:gdLst>
                <a:gd name="T0" fmla="*/ 0 w 259"/>
                <a:gd name="T1" fmla="*/ 2147483647 h 288"/>
                <a:gd name="T2" fmla="*/ 0 w 259"/>
                <a:gd name="T3" fmla="*/ 2147483647 h 288"/>
                <a:gd name="T4" fmla="*/ 2147483647 w 259"/>
                <a:gd name="T5" fmla="*/ 2147483647 h 288"/>
                <a:gd name="T6" fmla="*/ 0 w 259"/>
                <a:gd name="T7" fmla="*/ 2147483647 h 288"/>
                <a:gd name="T8" fmla="*/ 0 w 259"/>
                <a:gd name="T9" fmla="*/ 0 h 288"/>
                <a:gd name="T10" fmla="*/ 2147483647 w 259"/>
                <a:gd name="T11" fmla="*/ 2147483647 h 288"/>
                <a:gd name="T12" fmla="*/ 2147483647 w 259"/>
                <a:gd name="T13" fmla="*/ 2147483647 h 288"/>
                <a:gd name="T14" fmla="*/ 0 w 259"/>
                <a:gd name="T15" fmla="*/ 2147483647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922" name="Line 272"/>
            <p:cNvSpPr>
              <a:spLocks noChangeShapeType="1"/>
            </p:cNvSpPr>
            <p:nvPr/>
          </p:nvSpPr>
          <p:spPr bwMode="auto">
            <a:xfrm>
              <a:off x="5153086" y="2052224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23" name="Line 274"/>
            <p:cNvSpPr>
              <a:spLocks noChangeShapeType="1"/>
            </p:cNvSpPr>
            <p:nvPr/>
          </p:nvSpPr>
          <p:spPr bwMode="auto">
            <a:xfrm>
              <a:off x="4695886" y="1961737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24" name="Line 275"/>
            <p:cNvSpPr>
              <a:spLocks noChangeShapeType="1"/>
            </p:cNvSpPr>
            <p:nvPr/>
          </p:nvSpPr>
          <p:spPr bwMode="auto">
            <a:xfrm>
              <a:off x="4695886" y="2144300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25" name="Text Box 276"/>
            <p:cNvSpPr txBox="1">
              <a:spLocks noChangeArrowheads="1"/>
            </p:cNvSpPr>
            <p:nvPr/>
          </p:nvSpPr>
          <p:spPr bwMode="auto">
            <a:xfrm>
              <a:off x="4833998" y="1961736"/>
              <a:ext cx="319087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2926" name="Line 291"/>
            <p:cNvSpPr>
              <a:spLocks noChangeShapeType="1"/>
            </p:cNvSpPr>
            <p:nvPr/>
          </p:nvSpPr>
          <p:spPr bwMode="auto">
            <a:xfrm>
              <a:off x="5153086" y="3239674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27" name="Text Box 295"/>
            <p:cNvSpPr txBox="1">
              <a:spLocks noChangeArrowheads="1"/>
            </p:cNvSpPr>
            <p:nvPr/>
          </p:nvSpPr>
          <p:spPr bwMode="auto">
            <a:xfrm>
              <a:off x="4786373" y="3055524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  <p:sp>
          <p:nvSpPr>
            <p:cNvPr id="32928" name="Rectangle 292"/>
            <p:cNvSpPr>
              <a:spLocks noChangeArrowheads="1"/>
            </p:cNvSpPr>
            <p:nvPr/>
          </p:nvSpPr>
          <p:spPr bwMode="auto">
            <a:xfrm>
              <a:off x="4605398" y="2966624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29" name="Line 291"/>
            <p:cNvSpPr>
              <a:spLocks noChangeShapeType="1"/>
            </p:cNvSpPr>
            <p:nvPr/>
          </p:nvSpPr>
          <p:spPr bwMode="auto">
            <a:xfrm>
              <a:off x="4695886" y="3241261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71" name="Line 5"/>
          <p:cNvSpPr>
            <a:spLocks noChangeShapeType="1"/>
          </p:cNvSpPr>
          <p:nvPr/>
        </p:nvSpPr>
        <p:spPr bwMode="auto">
          <a:xfrm>
            <a:off x="725752" y="1182923"/>
            <a:ext cx="0" cy="3382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2" name="Line 6"/>
          <p:cNvSpPr>
            <a:spLocks noChangeShapeType="1"/>
          </p:cNvSpPr>
          <p:nvPr/>
        </p:nvSpPr>
        <p:spPr bwMode="auto">
          <a:xfrm flipV="1">
            <a:off x="636324" y="1235310"/>
            <a:ext cx="87468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944166" y="1090849"/>
            <a:ext cx="1520296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Time (cycles)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774" name="Text Box 8"/>
          <p:cNvSpPr txBox="1">
            <a:spLocks noChangeArrowheads="1"/>
          </p:cNvSpPr>
          <p:nvPr/>
        </p:nvSpPr>
        <p:spPr bwMode="auto">
          <a:xfrm rot="-5400000">
            <a:off x="-531548" y="2805612"/>
            <a:ext cx="2514600" cy="3645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Program Execution Order</a:t>
            </a:r>
          </a:p>
        </p:txBody>
      </p:sp>
      <p:sp>
        <p:nvSpPr>
          <p:cNvPr id="32775" name="Text Box 9"/>
          <p:cNvSpPr txBox="1">
            <a:spLocks noChangeArrowheads="1"/>
          </p:cNvSpPr>
          <p:nvPr/>
        </p:nvSpPr>
        <p:spPr bwMode="auto">
          <a:xfrm>
            <a:off x="2060310" y="1365485"/>
            <a:ext cx="1508258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value of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endParaRPr lang="en-US" alt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2776" name="Text Box 10"/>
          <p:cNvSpPr txBox="1">
            <a:spLocks noChangeArrowheads="1"/>
          </p:cNvSpPr>
          <p:nvPr/>
        </p:nvSpPr>
        <p:spPr bwMode="auto">
          <a:xfrm>
            <a:off x="1121304" y="1822686"/>
            <a:ext cx="1893491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sub	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r>
              <a:rPr lang="en-US" altLang="en-US" sz="1600">
                <a:latin typeface="Comic Sans MS" pitchFamily="66" charset="0"/>
              </a:rPr>
              <a:t>, $t1, $t3</a:t>
            </a:r>
          </a:p>
        </p:txBody>
      </p:sp>
      <p:sp>
        <p:nvSpPr>
          <p:cNvPr id="32777" name="Text Box 17"/>
          <p:cNvSpPr txBox="1">
            <a:spLocks noChangeArrowheads="1"/>
          </p:cNvSpPr>
          <p:nvPr/>
        </p:nvSpPr>
        <p:spPr bwMode="auto">
          <a:xfrm>
            <a:off x="3762905" y="1090849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CC1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778" name="Text Box 18"/>
          <p:cNvSpPr txBox="1">
            <a:spLocks noChangeArrowheads="1"/>
          </p:cNvSpPr>
          <p:nvPr/>
        </p:nvSpPr>
        <p:spPr bwMode="auto">
          <a:xfrm>
            <a:off x="3716470" y="1365485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2779" name="Line 19"/>
          <p:cNvSpPr>
            <a:spLocks noChangeShapeType="1"/>
          </p:cNvSpPr>
          <p:nvPr/>
        </p:nvSpPr>
        <p:spPr bwMode="auto">
          <a:xfrm>
            <a:off x="4335595" y="1182924"/>
            <a:ext cx="0" cy="34750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0" name="Text Box 20"/>
          <p:cNvSpPr txBox="1">
            <a:spLocks noChangeArrowheads="1"/>
          </p:cNvSpPr>
          <p:nvPr/>
        </p:nvSpPr>
        <p:spPr bwMode="auto">
          <a:xfrm>
            <a:off x="4428464" y="1090849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CC2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781" name="Text Box 21"/>
          <p:cNvSpPr txBox="1">
            <a:spLocks noChangeArrowheads="1"/>
          </p:cNvSpPr>
          <p:nvPr/>
        </p:nvSpPr>
        <p:spPr bwMode="auto">
          <a:xfrm>
            <a:off x="1133344" y="2416411"/>
            <a:ext cx="197776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add	$s4,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r>
              <a:rPr lang="en-US" altLang="en-US" sz="1600">
                <a:latin typeface="Comic Sans MS" pitchFamily="66" charset="0"/>
              </a:rPr>
              <a:t>, $t5</a:t>
            </a:r>
          </a:p>
        </p:txBody>
      </p:sp>
      <p:sp>
        <p:nvSpPr>
          <p:cNvPr id="32782" name="Text Box 40"/>
          <p:cNvSpPr txBox="1">
            <a:spLocks noChangeArrowheads="1"/>
          </p:cNvSpPr>
          <p:nvPr/>
        </p:nvSpPr>
        <p:spPr bwMode="auto">
          <a:xfrm>
            <a:off x="4423305" y="1365485"/>
            <a:ext cx="548614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2783" name="Line 41"/>
          <p:cNvSpPr>
            <a:spLocks noChangeShapeType="1"/>
          </p:cNvSpPr>
          <p:nvPr/>
        </p:nvSpPr>
        <p:spPr bwMode="auto">
          <a:xfrm>
            <a:off x="5040710" y="1182924"/>
            <a:ext cx="0" cy="34750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4" name="Text Box 42"/>
          <p:cNvSpPr txBox="1">
            <a:spLocks noChangeArrowheads="1"/>
          </p:cNvSpPr>
          <p:nvPr/>
        </p:nvSpPr>
        <p:spPr bwMode="auto">
          <a:xfrm>
            <a:off x="5135298" y="1090849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CC3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785" name="Text Box 43"/>
          <p:cNvSpPr txBox="1">
            <a:spLocks noChangeArrowheads="1"/>
          </p:cNvSpPr>
          <p:nvPr/>
        </p:nvSpPr>
        <p:spPr bwMode="auto">
          <a:xfrm>
            <a:off x="1133344" y="3011724"/>
            <a:ext cx="188145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or	$s6, $t3,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</a:p>
        </p:txBody>
      </p:sp>
      <p:sp>
        <p:nvSpPr>
          <p:cNvPr id="32786" name="Text Box 71"/>
          <p:cNvSpPr txBox="1">
            <a:spLocks noChangeArrowheads="1"/>
          </p:cNvSpPr>
          <p:nvPr/>
        </p:nvSpPr>
        <p:spPr bwMode="auto">
          <a:xfrm>
            <a:off x="5088864" y="1365485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2787" name="Line 72"/>
          <p:cNvSpPr>
            <a:spLocks noChangeShapeType="1"/>
          </p:cNvSpPr>
          <p:nvPr/>
        </p:nvSpPr>
        <p:spPr bwMode="auto">
          <a:xfrm>
            <a:off x="5721747" y="1182924"/>
            <a:ext cx="0" cy="34750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8" name="Text Box 73"/>
          <p:cNvSpPr txBox="1">
            <a:spLocks noChangeArrowheads="1"/>
          </p:cNvSpPr>
          <p:nvPr/>
        </p:nvSpPr>
        <p:spPr bwMode="auto">
          <a:xfrm>
            <a:off x="5814617" y="1090849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CC4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789" name="Text Box 74"/>
          <p:cNvSpPr txBox="1">
            <a:spLocks noChangeArrowheads="1"/>
          </p:cNvSpPr>
          <p:nvPr/>
        </p:nvSpPr>
        <p:spPr bwMode="auto">
          <a:xfrm>
            <a:off x="1136783" y="3605449"/>
            <a:ext cx="188145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and	$s7, $t4,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</a:p>
        </p:txBody>
      </p:sp>
      <p:sp>
        <p:nvSpPr>
          <p:cNvPr id="32790" name="Text Box 111"/>
          <p:cNvSpPr txBox="1">
            <a:spLocks noChangeArrowheads="1"/>
          </p:cNvSpPr>
          <p:nvPr/>
        </p:nvSpPr>
        <p:spPr bwMode="auto">
          <a:xfrm>
            <a:off x="5768182" y="1365485"/>
            <a:ext cx="548614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2791" name="Line 112"/>
          <p:cNvSpPr>
            <a:spLocks noChangeShapeType="1"/>
          </p:cNvSpPr>
          <p:nvPr/>
        </p:nvSpPr>
        <p:spPr bwMode="auto">
          <a:xfrm>
            <a:off x="6428581" y="1182924"/>
            <a:ext cx="0" cy="34750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92" name="Text Box 113"/>
          <p:cNvSpPr txBox="1">
            <a:spLocks noChangeArrowheads="1"/>
          </p:cNvSpPr>
          <p:nvPr/>
        </p:nvSpPr>
        <p:spPr bwMode="auto">
          <a:xfrm>
            <a:off x="7216246" y="1090849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CC6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793" name="Text Box 150"/>
          <p:cNvSpPr txBox="1">
            <a:spLocks noChangeArrowheads="1"/>
          </p:cNvSpPr>
          <p:nvPr/>
        </p:nvSpPr>
        <p:spPr bwMode="auto">
          <a:xfrm>
            <a:off x="7169812" y="1365485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mic Sans MS" pitchFamily="66" charset="0"/>
              </a:rPr>
              <a:t>20</a:t>
            </a:r>
          </a:p>
        </p:txBody>
      </p:sp>
      <p:sp>
        <p:nvSpPr>
          <p:cNvPr id="32794" name="Line 151"/>
          <p:cNvSpPr>
            <a:spLocks noChangeShapeType="1"/>
          </p:cNvSpPr>
          <p:nvPr/>
        </p:nvSpPr>
        <p:spPr bwMode="auto">
          <a:xfrm>
            <a:off x="7800975" y="1182924"/>
            <a:ext cx="0" cy="34750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95" name="Text Box 152"/>
          <p:cNvSpPr txBox="1">
            <a:spLocks noChangeArrowheads="1"/>
          </p:cNvSpPr>
          <p:nvPr/>
        </p:nvSpPr>
        <p:spPr bwMode="auto">
          <a:xfrm>
            <a:off x="7893844" y="1090849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CC7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796" name="Text Box 178"/>
          <p:cNvSpPr txBox="1">
            <a:spLocks noChangeArrowheads="1"/>
          </p:cNvSpPr>
          <p:nvPr/>
        </p:nvSpPr>
        <p:spPr bwMode="auto">
          <a:xfrm>
            <a:off x="7847410" y="1365485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20</a:t>
            </a:r>
          </a:p>
        </p:txBody>
      </p:sp>
      <p:sp>
        <p:nvSpPr>
          <p:cNvPr id="32797" name="Line 179"/>
          <p:cNvSpPr>
            <a:spLocks noChangeShapeType="1"/>
          </p:cNvSpPr>
          <p:nvPr/>
        </p:nvSpPr>
        <p:spPr bwMode="auto">
          <a:xfrm>
            <a:off x="8509529" y="1182924"/>
            <a:ext cx="0" cy="34750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98" name="Text Box 180"/>
          <p:cNvSpPr txBox="1">
            <a:spLocks noChangeArrowheads="1"/>
          </p:cNvSpPr>
          <p:nvPr/>
        </p:nvSpPr>
        <p:spPr bwMode="auto">
          <a:xfrm>
            <a:off x="8604119" y="1090849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CC8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799" name="Text Box 195"/>
          <p:cNvSpPr txBox="1">
            <a:spLocks noChangeArrowheads="1"/>
          </p:cNvSpPr>
          <p:nvPr/>
        </p:nvSpPr>
        <p:spPr bwMode="auto">
          <a:xfrm>
            <a:off x="8557684" y="1365485"/>
            <a:ext cx="546894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20</a:t>
            </a:r>
          </a:p>
        </p:txBody>
      </p:sp>
      <p:sp>
        <p:nvSpPr>
          <p:cNvPr id="32800" name="Text Box 197"/>
          <p:cNvSpPr txBox="1">
            <a:spLocks noChangeArrowheads="1"/>
          </p:cNvSpPr>
          <p:nvPr/>
        </p:nvSpPr>
        <p:spPr bwMode="auto">
          <a:xfrm>
            <a:off x="6542088" y="1090849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CC5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801" name="Text Box 198"/>
          <p:cNvSpPr txBox="1">
            <a:spLocks noChangeArrowheads="1"/>
          </p:cNvSpPr>
          <p:nvPr/>
        </p:nvSpPr>
        <p:spPr bwMode="auto">
          <a:xfrm>
            <a:off x="1133344" y="4200761"/>
            <a:ext cx="188145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sw	$t8, 10(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r>
              <a:rPr lang="en-US" altLang="en-US" sz="1600">
                <a:latin typeface="Comic Sans MS" pitchFamily="66" charset="0"/>
              </a:rPr>
              <a:t>)</a:t>
            </a:r>
          </a:p>
        </p:txBody>
      </p:sp>
      <p:sp>
        <p:nvSpPr>
          <p:cNvPr id="32802" name="Text Box 241"/>
          <p:cNvSpPr txBox="1">
            <a:spLocks noChangeArrowheads="1"/>
          </p:cNvSpPr>
          <p:nvPr/>
        </p:nvSpPr>
        <p:spPr bwMode="auto">
          <a:xfrm>
            <a:off x="6495654" y="1365485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2803" name="Line 242"/>
          <p:cNvSpPr>
            <a:spLocks noChangeShapeType="1"/>
          </p:cNvSpPr>
          <p:nvPr/>
        </p:nvSpPr>
        <p:spPr bwMode="auto">
          <a:xfrm>
            <a:off x="7123377" y="1182924"/>
            <a:ext cx="0" cy="34750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804" name="Line 19"/>
          <p:cNvSpPr>
            <a:spLocks noChangeShapeType="1"/>
          </p:cNvSpPr>
          <p:nvPr/>
        </p:nvSpPr>
        <p:spPr bwMode="auto">
          <a:xfrm>
            <a:off x="3627041" y="1182924"/>
            <a:ext cx="0" cy="34750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a RAW Data Hazard</a:t>
            </a: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1" y="4849985"/>
            <a:ext cx="9138973" cy="1604940"/>
          </a:xfrm>
        </p:spPr>
        <p:txBody>
          <a:bodyPr lIns="0" tIns="46038" rIns="0" bIns="46038"/>
          <a:lstStyle/>
          <a:p>
            <a:pPr eaLnBrk="1" hangingPunct="1">
              <a:lnSpc>
                <a:spcPct val="120000"/>
              </a:lnSpc>
              <a:spcBef>
                <a:spcPct val="30000"/>
              </a:spcBef>
            </a:pPr>
            <a:r>
              <a:rPr lang="en-US" altLang="en-US" dirty="0" smtClean="0"/>
              <a:t>Result of </a:t>
            </a:r>
            <a:r>
              <a:rPr lang="en-US" altLang="en-US" dirty="0" smtClean="0">
                <a:solidFill>
                  <a:srgbClr val="FF0000"/>
                </a:solidFill>
                <a:latin typeface="Comic Sans MS" pitchFamily="66" charset="0"/>
              </a:rPr>
              <a:t>sub</a:t>
            </a:r>
            <a:r>
              <a:rPr lang="en-US" altLang="en-US" dirty="0" smtClean="0"/>
              <a:t> is needed by </a:t>
            </a:r>
            <a:r>
              <a:rPr lang="en-US" altLang="en-US" dirty="0" smtClean="0">
                <a:solidFill>
                  <a:srgbClr val="FF0000"/>
                </a:solidFill>
                <a:latin typeface="Comic Sans MS" pitchFamily="66" charset="0"/>
              </a:rPr>
              <a:t>add</a:t>
            </a:r>
            <a:r>
              <a:rPr lang="en-US" altLang="en-US" dirty="0" smtClean="0"/>
              <a:t>, </a:t>
            </a:r>
            <a:r>
              <a:rPr lang="en-US" altLang="en-US" dirty="0" smtClean="0">
                <a:solidFill>
                  <a:srgbClr val="FF0000"/>
                </a:solidFill>
                <a:latin typeface="Comic Sans MS" pitchFamily="66" charset="0"/>
              </a:rPr>
              <a:t>or</a:t>
            </a:r>
            <a:r>
              <a:rPr lang="en-US" altLang="en-US" dirty="0" smtClean="0"/>
              <a:t>, </a:t>
            </a:r>
            <a:r>
              <a:rPr lang="en-US" altLang="en-US" dirty="0" smtClean="0">
                <a:solidFill>
                  <a:srgbClr val="FF0000"/>
                </a:solidFill>
                <a:latin typeface="Comic Sans MS" pitchFamily="66" charset="0"/>
              </a:rPr>
              <a:t>and</a:t>
            </a:r>
            <a:r>
              <a:rPr lang="en-US" altLang="en-US" dirty="0" smtClean="0"/>
              <a:t>, &amp; </a:t>
            </a:r>
            <a:r>
              <a:rPr lang="en-US" altLang="en-US" dirty="0" err="1" smtClean="0">
                <a:solidFill>
                  <a:srgbClr val="FF0000"/>
                </a:solidFill>
                <a:latin typeface="Comic Sans MS" pitchFamily="66" charset="0"/>
              </a:rPr>
              <a:t>sw</a:t>
            </a:r>
            <a:r>
              <a:rPr lang="en-US" altLang="en-US" dirty="0" smtClean="0">
                <a:solidFill>
                  <a:schemeClr val="hlink"/>
                </a:solidFill>
              </a:rPr>
              <a:t> </a:t>
            </a:r>
            <a:r>
              <a:rPr lang="en-US" altLang="en-US" dirty="0" smtClean="0"/>
              <a:t>instructions</a:t>
            </a:r>
            <a:endParaRPr lang="en-US" altLang="en-US" dirty="0" smtClean="0">
              <a:latin typeface="Comic Sans MS" pitchFamily="66" charset="0"/>
            </a:endParaRPr>
          </a:p>
          <a:p>
            <a:pPr eaLnBrk="1" hangingPunct="1">
              <a:lnSpc>
                <a:spcPct val="120000"/>
              </a:lnSpc>
              <a:spcBef>
                <a:spcPct val="30000"/>
              </a:spcBef>
            </a:pPr>
            <a:r>
              <a:rPr lang="en-US" altLang="en-US" dirty="0" smtClean="0"/>
              <a:t>Instructions </a:t>
            </a:r>
            <a:r>
              <a:rPr lang="en-US" altLang="en-US" dirty="0" smtClean="0">
                <a:solidFill>
                  <a:srgbClr val="FF0000"/>
                </a:solidFill>
                <a:latin typeface="Comic Sans MS" pitchFamily="66" charset="0"/>
              </a:rPr>
              <a:t>add</a:t>
            </a:r>
            <a:r>
              <a:rPr lang="en-US" altLang="en-US" dirty="0" smtClean="0"/>
              <a:t> &amp; </a:t>
            </a:r>
            <a:r>
              <a:rPr lang="en-US" altLang="en-US" dirty="0" smtClean="0">
                <a:solidFill>
                  <a:srgbClr val="FF0000"/>
                </a:solidFill>
                <a:latin typeface="Comic Sans MS" pitchFamily="66" charset="0"/>
              </a:rPr>
              <a:t>or</a:t>
            </a:r>
            <a:r>
              <a:rPr lang="en-US" altLang="en-US" dirty="0" smtClean="0"/>
              <a:t> will read </a:t>
            </a:r>
            <a:r>
              <a:rPr lang="en-US" altLang="en-US" dirty="0" smtClean="0">
                <a:solidFill>
                  <a:srgbClr val="FF0000"/>
                </a:solidFill>
              </a:rPr>
              <a:t>old value</a:t>
            </a:r>
            <a:r>
              <a:rPr lang="en-US" altLang="en-US" dirty="0" smtClean="0"/>
              <a:t> of </a:t>
            </a:r>
            <a:r>
              <a:rPr lang="en-US" altLang="en-US" dirty="0" smtClean="0">
                <a:solidFill>
                  <a:srgbClr val="FF0000"/>
                </a:solidFill>
              </a:rPr>
              <a:t>$s2</a:t>
            </a:r>
            <a:r>
              <a:rPr lang="en-US" altLang="en-US" dirty="0" smtClean="0"/>
              <a:t> from </a:t>
            </a:r>
            <a:r>
              <a:rPr lang="en-US" altLang="en-US" dirty="0" err="1" smtClean="0"/>
              <a:t>reg</a:t>
            </a:r>
            <a:r>
              <a:rPr lang="en-US" altLang="en-US" dirty="0" smtClean="0"/>
              <a:t> file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</a:pPr>
            <a:r>
              <a:rPr lang="en-US" altLang="en-US" dirty="0" smtClean="0"/>
              <a:t>During CC5, </a:t>
            </a:r>
            <a:r>
              <a:rPr lang="en-US" altLang="en-US" dirty="0" smtClean="0">
                <a:solidFill>
                  <a:srgbClr val="FF0000"/>
                </a:solidFill>
              </a:rPr>
              <a:t>$s2</a:t>
            </a:r>
            <a:r>
              <a:rPr lang="en-US" altLang="en-US" dirty="0" smtClean="0"/>
              <a:t> is written at end of cycle, </a:t>
            </a:r>
            <a:r>
              <a:rPr lang="en-US" altLang="en-US" dirty="0" smtClean="0">
                <a:solidFill>
                  <a:srgbClr val="FF0000"/>
                </a:solidFill>
              </a:rPr>
              <a:t>old value</a:t>
            </a:r>
            <a:r>
              <a:rPr lang="en-US" altLang="en-US" dirty="0" smtClean="0"/>
              <a:t> is read</a:t>
            </a:r>
          </a:p>
        </p:txBody>
      </p:sp>
      <p:sp>
        <p:nvSpPr>
          <p:cNvPr id="951540" name="Line 244"/>
          <p:cNvSpPr>
            <a:spLocks noChangeShapeType="1"/>
          </p:cNvSpPr>
          <p:nvPr/>
        </p:nvSpPr>
        <p:spPr bwMode="auto">
          <a:xfrm flipH="1">
            <a:off x="6103541" y="2048111"/>
            <a:ext cx="626004" cy="1122363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1541" name="Line 245"/>
          <p:cNvSpPr>
            <a:spLocks noChangeShapeType="1"/>
          </p:cNvSpPr>
          <p:nvPr/>
        </p:nvSpPr>
        <p:spPr bwMode="auto">
          <a:xfrm flipH="1">
            <a:off x="5382949" y="2048110"/>
            <a:ext cx="1346597" cy="5207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1542" name="Line 246"/>
          <p:cNvSpPr>
            <a:spLocks noChangeShapeType="1"/>
          </p:cNvSpPr>
          <p:nvPr/>
        </p:nvSpPr>
        <p:spPr bwMode="auto">
          <a:xfrm>
            <a:off x="6729546" y="2048110"/>
            <a:ext cx="737790" cy="2311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1539" name="Line 243"/>
          <p:cNvSpPr>
            <a:spLocks noChangeShapeType="1"/>
          </p:cNvSpPr>
          <p:nvPr/>
        </p:nvSpPr>
        <p:spPr bwMode="auto">
          <a:xfrm>
            <a:off x="6729545" y="2048110"/>
            <a:ext cx="32676" cy="1741488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5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5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5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5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5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1299" grpId="0" uiExpand="1" build="p"/>
      <p:bldP spid="951540" grpId="0" uiExpand="1" animBg="1"/>
      <p:bldP spid="951541" grpId="0" uiExpand="1" animBg="1"/>
      <p:bldP spid="951542" grpId="0" animBg="1"/>
      <p:bldP spid="95153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52"/>
          <p:cNvGrpSpPr>
            <a:grpSpLocks/>
          </p:cNvGrpSpPr>
          <p:nvPr/>
        </p:nvGrpSpPr>
        <p:grpSpPr bwMode="auto">
          <a:xfrm>
            <a:off x="6573044" y="2361223"/>
            <a:ext cx="548614" cy="365125"/>
            <a:chOff x="3701781" y="1965326"/>
            <a:chExt cx="507023" cy="365125"/>
          </a:xfrm>
        </p:grpSpPr>
        <p:sp>
          <p:nvSpPr>
            <p:cNvPr id="33960" name="Line 130"/>
            <p:cNvSpPr>
              <a:spLocks noChangeShapeType="1"/>
            </p:cNvSpPr>
            <p:nvPr/>
          </p:nvSpPr>
          <p:spPr bwMode="auto">
            <a:xfrm>
              <a:off x="3701781" y="2200040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61" name="Line 130"/>
            <p:cNvSpPr>
              <a:spLocks noChangeShapeType="1"/>
            </p:cNvSpPr>
            <p:nvPr/>
          </p:nvSpPr>
          <p:spPr bwMode="auto">
            <a:xfrm>
              <a:off x="3701935" y="2084825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62" name="Text Box 124"/>
            <p:cNvSpPr txBox="1">
              <a:spLocks noChangeArrowheads="1"/>
            </p:cNvSpPr>
            <p:nvPr/>
          </p:nvSpPr>
          <p:spPr bwMode="auto">
            <a:xfrm>
              <a:off x="3785308" y="1965326"/>
              <a:ext cx="338504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grpSp>
          <p:nvGrpSpPr>
            <p:cNvPr id="33963" name="Group 126"/>
            <p:cNvGrpSpPr>
              <a:grpSpLocks/>
            </p:cNvGrpSpPr>
            <p:nvPr/>
          </p:nvGrpSpPr>
          <p:grpSpPr bwMode="auto">
            <a:xfrm>
              <a:off x="4123812" y="2058988"/>
              <a:ext cx="84992" cy="182563"/>
              <a:chOff x="2544" y="3197"/>
              <a:chExt cx="202" cy="115"/>
            </a:xfrm>
          </p:grpSpPr>
          <p:sp>
            <p:nvSpPr>
              <p:cNvPr id="33964" name="Line 127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5" name="Line 128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3795" name="Rectangle 106"/>
          <p:cNvSpPr>
            <a:spLocks noChangeArrowheads="1"/>
          </p:cNvSpPr>
          <p:nvPr/>
        </p:nvSpPr>
        <p:spPr bwMode="auto">
          <a:xfrm>
            <a:off x="6475017" y="2275497"/>
            <a:ext cx="92869" cy="547688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3796" name="Group 210"/>
          <p:cNvGrpSpPr>
            <a:grpSpLocks/>
          </p:cNvGrpSpPr>
          <p:nvPr/>
        </p:nvGrpSpPr>
        <p:grpSpPr bwMode="auto">
          <a:xfrm>
            <a:off x="5293519" y="2359636"/>
            <a:ext cx="548614" cy="365125"/>
            <a:chOff x="3701781" y="1965326"/>
            <a:chExt cx="507023" cy="365125"/>
          </a:xfrm>
        </p:grpSpPr>
        <p:sp>
          <p:nvSpPr>
            <p:cNvPr id="33954" name="Line 130"/>
            <p:cNvSpPr>
              <a:spLocks noChangeShapeType="1"/>
            </p:cNvSpPr>
            <p:nvPr/>
          </p:nvSpPr>
          <p:spPr bwMode="auto">
            <a:xfrm>
              <a:off x="3701781" y="2200040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55" name="Line 130"/>
            <p:cNvSpPr>
              <a:spLocks noChangeShapeType="1"/>
            </p:cNvSpPr>
            <p:nvPr/>
          </p:nvSpPr>
          <p:spPr bwMode="auto">
            <a:xfrm>
              <a:off x="3701935" y="2084825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56" name="Text Box 124"/>
            <p:cNvSpPr txBox="1">
              <a:spLocks noChangeArrowheads="1"/>
            </p:cNvSpPr>
            <p:nvPr/>
          </p:nvSpPr>
          <p:spPr bwMode="auto">
            <a:xfrm>
              <a:off x="3785308" y="1965326"/>
              <a:ext cx="338504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grpSp>
          <p:nvGrpSpPr>
            <p:cNvPr id="33957" name="Group 126"/>
            <p:cNvGrpSpPr>
              <a:grpSpLocks/>
            </p:cNvGrpSpPr>
            <p:nvPr/>
          </p:nvGrpSpPr>
          <p:grpSpPr bwMode="auto">
            <a:xfrm>
              <a:off x="4123812" y="2058988"/>
              <a:ext cx="84992" cy="182563"/>
              <a:chOff x="2544" y="3197"/>
              <a:chExt cx="202" cy="115"/>
            </a:xfrm>
          </p:grpSpPr>
          <p:sp>
            <p:nvSpPr>
              <p:cNvPr id="33958" name="Line 127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9" name="Line 128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Solution 1: Stalling the Pipeline</a:t>
            </a:r>
          </a:p>
        </p:txBody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404" y="3774645"/>
            <a:ext cx="9194237" cy="2803564"/>
          </a:xfrm>
        </p:spPr>
        <p:txBody>
          <a:bodyPr lIns="0" tIns="46038" rIns="0" bIns="46038"/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 smtClean="0"/>
              <a:t>Three stall cycles during </a:t>
            </a:r>
            <a:r>
              <a:rPr lang="en-US" altLang="en-US" dirty="0" smtClean="0">
                <a:solidFill>
                  <a:srgbClr val="FF0000"/>
                </a:solidFill>
              </a:rPr>
              <a:t>CC3</a:t>
            </a:r>
            <a:r>
              <a:rPr lang="en-US" altLang="en-US" dirty="0" smtClean="0"/>
              <a:t> thru </a:t>
            </a:r>
            <a:r>
              <a:rPr lang="en-US" altLang="en-US" dirty="0" smtClean="0">
                <a:solidFill>
                  <a:srgbClr val="FF0000"/>
                </a:solidFill>
              </a:rPr>
              <a:t>CC5</a:t>
            </a:r>
            <a:r>
              <a:rPr lang="en-US" altLang="en-US" dirty="0" smtClean="0"/>
              <a:t> (wasting 3 cycles)</a:t>
            </a:r>
          </a:p>
          <a:p>
            <a:pPr lvl="1"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 smtClean="0"/>
              <a:t>The 3 </a:t>
            </a:r>
            <a:r>
              <a:rPr lang="en-US" altLang="en-US" dirty="0"/>
              <a:t>s</a:t>
            </a:r>
            <a:r>
              <a:rPr lang="en-US" altLang="en-US" dirty="0" smtClean="0"/>
              <a:t>tall cycles delay the execution of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r>
              <a:rPr lang="en-US" altLang="en-US" dirty="0"/>
              <a:t> and </a:t>
            </a:r>
            <a:r>
              <a:rPr lang="en-US" altLang="en-US" dirty="0" smtClean="0"/>
              <a:t>the fetching of 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endParaRPr lang="en-US" altLang="en-US" dirty="0" smtClean="0"/>
          </a:p>
          <a:p>
            <a:pPr lvl="1"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 smtClean="0"/>
              <a:t>The 3 stall cycles insert 3 bubbles (No operations) into the ALU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 smtClean="0"/>
              <a:t>The 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r>
              <a:rPr lang="en-US" altLang="en-US" dirty="0" smtClean="0"/>
              <a:t> </a:t>
            </a:r>
            <a:r>
              <a:rPr lang="en-US" altLang="en-US" dirty="0"/>
              <a:t>instruction remains in the </a:t>
            </a:r>
            <a:r>
              <a:rPr lang="en-US" altLang="en-US" dirty="0" smtClean="0"/>
              <a:t>second stage until </a:t>
            </a:r>
            <a:r>
              <a:rPr lang="en-US" altLang="en-US" dirty="0">
                <a:solidFill>
                  <a:srgbClr val="FF0000"/>
                </a:solidFill>
              </a:rPr>
              <a:t>CC6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 smtClean="0"/>
              <a:t>The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instruction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is </a:t>
            </a:r>
            <a:r>
              <a:rPr lang="en-US" altLang="en-US" dirty="0"/>
              <a:t>not </a:t>
            </a:r>
            <a:r>
              <a:rPr lang="en-US" altLang="en-US" dirty="0" smtClean="0"/>
              <a:t>fetched until </a:t>
            </a:r>
            <a:r>
              <a:rPr lang="en-US" altLang="en-US" dirty="0">
                <a:solidFill>
                  <a:srgbClr val="FF0000"/>
                </a:solidFill>
              </a:rPr>
              <a:t>CC6</a:t>
            </a:r>
          </a:p>
          <a:p>
            <a:pPr lvl="1" eaLnBrk="1" hangingPunct="1">
              <a:lnSpc>
                <a:spcPct val="120000"/>
              </a:lnSpc>
              <a:spcBef>
                <a:spcPts val="1200"/>
              </a:spcBef>
            </a:pPr>
            <a:endParaRPr lang="en-US" altLang="en-US" dirty="0" smtClean="0"/>
          </a:p>
        </p:txBody>
      </p:sp>
      <p:grpSp>
        <p:nvGrpSpPr>
          <p:cNvPr id="33799" name="Group 238"/>
          <p:cNvGrpSpPr>
            <a:grpSpLocks/>
          </p:cNvGrpSpPr>
          <p:nvPr/>
        </p:nvGrpSpPr>
        <p:grpSpPr bwMode="auto">
          <a:xfrm>
            <a:off x="7847410" y="2307247"/>
            <a:ext cx="548613" cy="412750"/>
            <a:chOff x="4886056" y="1917701"/>
            <a:chExt cx="506413" cy="412751"/>
          </a:xfrm>
        </p:grpSpPr>
        <p:sp>
          <p:nvSpPr>
            <p:cNvPr id="33948" name="Line 139"/>
            <p:cNvSpPr>
              <a:spLocks noChangeShapeType="1"/>
            </p:cNvSpPr>
            <p:nvPr/>
          </p:nvSpPr>
          <p:spPr bwMode="auto">
            <a:xfrm>
              <a:off x="5308331" y="2147888"/>
              <a:ext cx="841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949" name="Group 141"/>
            <p:cNvGrpSpPr>
              <a:grpSpLocks/>
            </p:cNvGrpSpPr>
            <p:nvPr/>
          </p:nvGrpSpPr>
          <p:grpSpPr bwMode="auto">
            <a:xfrm>
              <a:off x="4969600" y="1963739"/>
              <a:ext cx="338574" cy="366713"/>
              <a:chOff x="1910" y="3139"/>
              <a:chExt cx="231" cy="231"/>
            </a:xfrm>
          </p:grpSpPr>
          <p:sp>
            <p:nvSpPr>
              <p:cNvPr id="33952" name="Rectangle 142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CB8FE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3953" name="Text Box 143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DM</a:t>
                </a:r>
              </a:p>
            </p:txBody>
          </p:sp>
        </p:grpSp>
        <p:sp>
          <p:nvSpPr>
            <p:cNvPr id="33950" name="Freeform 145"/>
            <p:cNvSpPr>
              <a:spLocks/>
            </p:cNvSpPr>
            <p:nvPr/>
          </p:nvSpPr>
          <p:spPr bwMode="auto">
            <a:xfrm>
              <a:off x="4928561" y="1917701"/>
              <a:ext cx="422363" cy="236190"/>
            </a:xfrm>
            <a:custGeom>
              <a:avLst/>
              <a:gdLst>
                <a:gd name="T0" fmla="*/ 0 w 10006"/>
                <a:gd name="T1" fmla="*/ 2147483647 h 10332"/>
                <a:gd name="T2" fmla="*/ 0 w 10006"/>
                <a:gd name="T3" fmla="*/ 0 h 10332"/>
                <a:gd name="T4" fmla="*/ 2147483647 w 10006"/>
                <a:gd name="T5" fmla="*/ 0 h 10332"/>
                <a:gd name="T6" fmla="*/ 2147483647 w 10006"/>
                <a:gd name="T7" fmla="*/ 2147483647 h 103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6" h="10332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cubicBezTo>
                    <a:pt x="9979" y="3521"/>
                    <a:pt x="10021" y="6811"/>
                    <a:pt x="10000" y="10332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951" name="Line 146"/>
            <p:cNvSpPr>
              <a:spLocks noChangeShapeType="1"/>
            </p:cNvSpPr>
            <p:nvPr/>
          </p:nvSpPr>
          <p:spPr bwMode="auto">
            <a:xfrm>
              <a:off x="4886056" y="2147889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00" name="Group 228"/>
          <p:cNvGrpSpPr>
            <a:grpSpLocks/>
          </p:cNvGrpSpPr>
          <p:nvPr/>
        </p:nvGrpSpPr>
        <p:grpSpPr bwMode="auto">
          <a:xfrm>
            <a:off x="7211087" y="2993048"/>
            <a:ext cx="548613" cy="365125"/>
            <a:chOff x="3701781" y="1965326"/>
            <a:chExt cx="507023" cy="365125"/>
          </a:xfrm>
        </p:grpSpPr>
        <p:sp>
          <p:nvSpPr>
            <p:cNvPr id="33942" name="Line 130"/>
            <p:cNvSpPr>
              <a:spLocks noChangeShapeType="1"/>
            </p:cNvSpPr>
            <p:nvPr/>
          </p:nvSpPr>
          <p:spPr bwMode="auto">
            <a:xfrm>
              <a:off x="3701781" y="2200040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43" name="Line 130"/>
            <p:cNvSpPr>
              <a:spLocks noChangeShapeType="1"/>
            </p:cNvSpPr>
            <p:nvPr/>
          </p:nvSpPr>
          <p:spPr bwMode="auto">
            <a:xfrm>
              <a:off x="3701935" y="2084825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44" name="Text Box 124"/>
            <p:cNvSpPr txBox="1">
              <a:spLocks noChangeArrowheads="1"/>
            </p:cNvSpPr>
            <p:nvPr/>
          </p:nvSpPr>
          <p:spPr bwMode="auto">
            <a:xfrm>
              <a:off x="3785308" y="1965326"/>
              <a:ext cx="338504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grpSp>
          <p:nvGrpSpPr>
            <p:cNvPr id="33945" name="Group 126"/>
            <p:cNvGrpSpPr>
              <a:grpSpLocks/>
            </p:cNvGrpSpPr>
            <p:nvPr/>
          </p:nvGrpSpPr>
          <p:grpSpPr bwMode="auto">
            <a:xfrm>
              <a:off x="4123812" y="2058988"/>
              <a:ext cx="84992" cy="182563"/>
              <a:chOff x="2544" y="3197"/>
              <a:chExt cx="202" cy="115"/>
            </a:xfrm>
          </p:grpSpPr>
          <p:sp>
            <p:nvSpPr>
              <p:cNvPr id="33946" name="Line 127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47" name="Line 128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3801" name="Group 219"/>
          <p:cNvGrpSpPr>
            <a:grpSpLocks/>
          </p:cNvGrpSpPr>
          <p:nvPr/>
        </p:nvGrpSpPr>
        <p:grpSpPr bwMode="auto">
          <a:xfrm>
            <a:off x="5938441" y="2354873"/>
            <a:ext cx="548613" cy="365125"/>
            <a:chOff x="3701781" y="1965326"/>
            <a:chExt cx="507023" cy="365125"/>
          </a:xfrm>
        </p:grpSpPr>
        <p:sp>
          <p:nvSpPr>
            <p:cNvPr id="33936" name="Line 130"/>
            <p:cNvSpPr>
              <a:spLocks noChangeShapeType="1"/>
            </p:cNvSpPr>
            <p:nvPr/>
          </p:nvSpPr>
          <p:spPr bwMode="auto">
            <a:xfrm>
              <a:off x="3701781" y="2200040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37" name="Line 130"/>
            <p:cNvSpPr>
              <a:spLocks noChangeShapeType="1"/>
            </p:cNvSpPr>
            <p:nvPr/>
          </p:nvSpPr>
          <p:spPr bwMode="auto">
            <a:xfrm>
              <a:off x="3701935" y="2084825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38" name="Text Box 124"/>
            <p:cNvSpPr txBox="1">
              <a:spLocks noChangeArrowheads="1"/>
            </p:cNvSpPr>
            <p:nvPr/>
          </p:nvSpPr>
          <p:spPr bwMode="auto">
            <a:xfrm>
              <a:off x="3785308" y="1965326"/>
              <a:ext cx="338504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grpSp>
          <p:nvGrpSpPr>
            <p:cNvPr id="33939" name="Group 126"/>
            <p:cNvGrpSpPr>
              <a:grpSpLocks/>
            </p:cNvGrpSpPr>
            <p:nvPr/>
          </p:nvGrpSpPr>
          <p:grpSpPr bwMode="auto">
            <a:xfrm>
              <a:off x="4123812" y="2058988"/>
              <a:ext cx="84992" cy="182563"/>
              <a:chOff x="2544" y="3197"/>
              <a:chExt cx="202" cy="115"/>
            </a:xfrm>
          </p:grpSpPr>
          <p:sp>
            <p:nvSpPr>
              <p:cNvPr id="33940" name="Line 127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41" name="Line 128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3802" name="Group 201"/>
          <p:cNvGrpSpPr>
            <a:grpSpLocks/>
          </p:cNvGrpSpPr>
          <p:nvPr/>
        </p:nvGrpSpPr>
        <p:grpSpPr bwMode="auto">
          <a:xfrm>
            <a:off x="4648598" y="2362811"/>
            <a:ext cx="550333" cy="365125"/>
            <a:chOff x="3701781" y="1965326"/>
            <a:chExt cx="507023" cy="365125"/>
          </a:xfrm>
        </p:grpSpPr>
        <p:sp>
          <p:nvSpPr>
            <p:cNvPr id="33930" name="Line 130"/>
            <p:cNvSpPr>
              <a:spLocks noChangeShapeType="1"/>
            </p:cNvSpPr>
            <p:nvPr/>
          </p:nvSpPr>
          <p:spPr bwMode="auto">
            <a:xfrm>
              <a:off x="3701781" y="2200040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31" name="Line 130"/>
            <p:cNvSpPr>
              <a:spLocks noChangeShapeType="1"/>
            </p:cNvSpPr>
            <p:nvPr/>
          </p:nvSpPr>
          <p:spPr bwMode="auto">
            <a:xfrm>
              <a:off x="3701935" y="2084825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32" name="Text Box 124"/>
            <p:cNvSpPr txBox="1">
              <a:spLocks noChangeArrowheads="1"/>
            </p:cNvSpPr>
            <p:nvPr/>
          </p:nvSpPr>
          <p:spPr bwMode="auto">
            <a:xfrm>
              <a:off x="3785308" y="1965326"/>
              <a:ext cx="338504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grpSp>
          <p:nvGrpSpPr>
            <p:cNvPr id="33933" name="Group 126"/>
            <p:cNvGrpSpPr>
              <a:grpSpLocks/>
            </p:cNvGrpSpPr>
            <p:nvPr/>
          </p:nvGrpSpPr>
          <p:grpSpPr bwMode="auto">
            <a:xfrm>
              <a:off x="4123812" y="2058988"/>
              <a:ext cx="84992" cy="182563"/>
              <a:chOff x="2544" y="3197"/>
              <a:chExt cx="202" cy="115"/>
            </a:xfrm>
          </p:grpSpPr>
          <p:sp>
            <p:nvSpPr>
              <p:cNvPr id="33934" name="Line 127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35" name="Line 128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3803" name="Line 5"/>
          <p:cNvSpPr>
            <a:spLocks noChangeShapeType="1"/>
          </p:cNvSpPr>
          <p:nvPr/>
        </p:nvSpPr>
        <p:spPr bwMode="auto">
          <a:xfrm>
            <a:off x="655241" y="1129322"/>
            <a:ext cx="0" cy="2376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4" name="Line 6"/>
          <p:cNvSpPr>
            <a:spLocks noChangeShapeType="1"/>
          </p:cNvSpPr>
          <p:nvPr/>
        </p:nvSpPr>
        <p:spPr bwMode="auto">
          <a:xfrm>
            <a:off x="577850" y="1165836"/>
            <a:ext cx="8619596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5" name="Text Box 7"/>
          <p:cNvSpPr txBox="1">
            <a:spLocks noChangeArrowheads="1"/>
          </p:cNvSpPr>
          <p:nvPr/>
        </p:nvSpPr>
        <p:spPr bwMode="auto">
          <a:xfrm>
            <a:off x="871936" y="1032486"/>
            <a:ext cx="1693994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Time (in cycles)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06" name="Text Box 8"/>
          <p:cNvSpPr txBox="1">
            <a:spLocks noChangeArrowheads="1"/>
          </p:cNvSpPr>
          <p:nvPr/>
        </p:nvSpPr>
        <p:spPr bwMode="auto">
          <a:xfrm rot="-5400000">
            <a:off x="-275298" y="2189243"/>
            <a:ext cx="1833562" cy="3645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Instruction Order</a:t>
            </a:r>
          </a:p>
        </p:txBody>
      </p:sp>
      <p:sp>
        <p:nvSpPr>
          <p:cNvPr id="33807" name="Text Box 9"/>
          <p:cNvSpPr txBox="1">
            <a:spLocks noChangeArrowheads="1"/>
          </p:cNvSpPr>
          <p:nvPr/>
        </p:nvSpPr>
        <p:spPr bwMode="auto">
          <a:xfrm>
            <a:off x="1790989" y="1307122"/>
            <a:ext cx="1508257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mic Sans MS" pitchFamily="66" charset="0"/>
              </a:rPr>
              <a:t>value of </a:t>
            </a:r>
            <a:r>
              <a:rPr lang="en-US" altLang="en-US" sz="1600" dirty="0">
                <a:solidFill>
                  <a:srgbClr val="FF0000"/>
                </a:solidFill>
                <a:latin typeface="Comic Sans MS" pitchFamily="66" charset="0"/>
              </a:rPr>
              <a:t>$s2</a:t>
            </a:r>
            <a:endParaRPr lang="en-US" altLang="en-US" sz="1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808" name="Text Box 10"/>
          <p:cNvSpPr txBox="1">
            <a:spLocks noChangeArrowheads="1"/>
          </p:cNvSpPr>
          <p:nvPr/>
        </p:nvSpPr>
        <p:spPr bwMode="auto">
          <a:xfrm>
            <a:off x="3417227" y="1032486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CC1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09" name="Text Box 11"/>
          <p:cNvSpPr txBox="1">
            <a:spLocks noChangeArrowheads="1"/>
          </p:cNvSpPr>
          <p:nvPr/>
        </p:nvSpPr>
        <p:spPr bwMode="auto">
          <a:xfrm>
            <a:off x="3370792" y="1307122"/>
            <a:ext cx="548614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3810" name="Text Box 12"/>
          <p:cNvSpPr txBox="1">
            <a:spLocks noChangeArrowheads="1"/>
          </p:cNvSpPr>
          <p:nvPr/>
        </p:nvSpPr>
        <p:spPr bwMode="auto">
          <a:xfrm>
            <a:off x="4056989" y="1032486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CC2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11" name="Text Box 13"/>
          <p:cNvSpPr txBox="1">
            <a:spLocks noChangeArrowheads="1"/>
          </p:cNvSpPr>
          <p:nvPr/>
        </p:nvSpPr>
        <p:spPr bwMode="auto">
          <a:xfrm>
            <a:off x="4010555" y="1307122"/>
            <a:ext cx="548614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3812" name="Text Box 14"/>
          <p:cNvSpPr txBox="1">
            <a:spLocks noChangeArrowheads="1"/>
          </p:cNvSpPr>
          <p:nvPr/>
        </p:nvSpPr>
        <p:spPr bwMode="auto">
          <a:xfrm>
            <a:off x="4698471" y="1032486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CC3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13" name="Text Box 15"/>
          <p:cNvSpPr txBox="1">
            <a:spLocks noChangeArrowheads="1"/>
          </p:cNvSpPr>
          <p:nvPr/>
        </p:nvSpPr>
        <p:spPr bwMode="auto">
          <a:xfrm>
            <a:off x="4652037" y="1307122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3814" name="Text Box 16"/>
          <p:cNvSpPr txBox="1">
            <a:spLocks noChangeArrowheads="1"/>
          </p:cNvSpPr>
          <p:nvPr/>
        </p:nvSpPr>
        <p:spPr bwMode="auto">
          <a:xfrm>
            <a:off x="5338234" y="1032486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CC4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15" name="Text Box 17"/>
          <p:cNvSpPr txBox="1">
            <a:spLocks noChangeArrowheads="1"/>
          </p:cNvSpPr>
          <p:nvPr/>
        </p:nvSpPr>
        <p:spPr bwMode="auto">
          <a:xfrm>
            <a:off x="5291799" y="1307122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3816" name="Text Box 18"/>
          <p:cNvSpPr txBox="1">
            <a:spLocks noChangeArrowheads="1"/>
          </p:cNvSpPr>
          <p:nvPr/>
        </p:nvSpPr>
        <p:spPr bwMode="auto">
          <a:xfrm>
            <a:off x="6617759" y="1032486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CC6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17" name="Text Box 19"/>
          <p:cNvSpPr txBox="1">
            <a:spLocks noChangeArrowheads="1"/>
          </p:cNvSpPr>
          <p:nvPr/>
        </p:nvSpPr>
        <p:spPr bwMode="auto">
          <a:xfrm>
            <a:off x="6571325" y="1307122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mic Sans MS" pitchFamily="66" charset="0"/>
              </a:rPr>
              <a:t>20</a:t>
            </a:r>
          </a:p>
        </p:txBody>
      </p:sp>
      <p:sp>
        <p:nvSpPr>
          <p:cNvPr id="33818" name="Text Box 20"/>
          <p:cNvSpPr txBox="1">
            <a:spLocks noChangeArrowheads="1"/>
          </p:cNvSpPr>
          <p:nvPr/>
        </p:nvSpPr>
        <p:spPr bwMode="auto">
          <a:xfrm>
            <a:off x="7257521" y="1032486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CC7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19" name="Text Box 21"/>
          <p:cNvSpPr txBox="1">
            <a:spLocks noChangeArrowheads="1"/>
          </p:cNvSpPr>
          <p:nvPr/>
        </p:nvSpPr>
        <p:spPr bwMode="auto">
          <a:xfrm>
            <a:off x="7211087" y="1307122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20</a:t>
            </a:r>
          </a:p>
        </p:txBody>
      </p:sp>
      <p:sp>
        <p:nvSpPr>
          <p:cNvPr id="33820" name="Text Box 22"/>
          <p:cNvSpPr txBox="1">
            <a:spLocks noChangeArrowheads="1"/>
          </p:cNvSpPr>
          <p:nvPr/>
        </p:nvSpPr>
        <p:spPr bwMode="auto">
          <a:xfrm>
            <a:off x="7899004" y="1032486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CC8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21" name="Text Box 23"/>
          <p:cNvSpPr txBox="1">
            <a:spLocks noChangeArrowheads="1"/>
          </p:cNvSpPr>
          <p:nvPr/>
        </p:nvSpPr>
        <p:spPr bwMode="auto">
          <a:xfrm>
            <a:off x="7852569" y="1307122"/>
            <a:ext cx="546894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20</a:t>
            </a:r>
          </a:p>
        </p:txBody>
      </p:sp>
      <p:sp>
        <p:nvSpPr>
          <p:cNvPr id="33822" name="Text Box 24"/>
          <p:cNvSpPr txBox="1">
            <a:spLocks noChangeArrowheads="1"/>
          </p:cNvSpPr>
          <p:nvPr/>
        </p:nvSpPr>
        <p:spPr bwMode="auto">
          <a:xfrm>
            <a:off x="5977996" y="1032486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CC5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23" name="Text Box 25"/>
          <p:cNvSpPr txBox="1">
            <a:spLocks noChangeArrowheads="1"/>
          </p:cNvSpPr>
          <p:nvPr/>
        </p:nvSpPr>
        <p:spPr bwMode="auto">
          <a:xfrm>
            <a:off x="5931562" y="1307122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3824" name="Rectangle 35"/>
          <p:cNvSpPr>
            <a:spLocks noChangeArrowheads="1"/>
          </p:cNvSpPr>
          <p:nvPr/>
        </p:nvSpPr>
        <p:spPr bwMode="auto">
          <a:xfrm>
            <a:off x="5200650" y="2267561"/>
            <a:ext cx="91150" cy="547687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25" name="Text Box 37"/>
          <p:cNvSpPr txBox="1">
            <a:spLocks noChangeArrowheads="1"/>
          </p:cNvSpPr>
          <p:nvPr/>
        </p:nvSpPr>
        <p:spPr bwMode="auto">
          <a:xfrm>
            <a:off x="1059392" y="2358048"/>
            <a:ext cx="190037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add	$s4,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r>
              <a:rPr lang="en-US" altLang="en-US" sz="1600">
                <a:latin typeface="Comic Sans MS" pitchFamily="66" charset="0"/>
              </a:rPr>
              <a:t>, $t5</a:t>
            </a:r>
          </a:p>
        </p:txBody>
      </p:sp>
      <p:grpSp>
        <p:nvGrpSpPr>
          <p:cNvPr id="33826" name="Group 38"/>
          <p:cNvGrpSpPr>
            <a:grpSpLocks/>
          </p:cNvGrpSpPr>
          <p:nvPr/>
        </p:nvGrpSpPr>
        <p:grpSpPr bwMode="auto">
          <a:xfrm>
            <a:off x="4101704" y="2267561"/>
            <a:ext cx="548613" cy="547687"/>
            <a:chOff x="1910" y="2102"/>
            <a:chExt cx="346" cy="345"/>
          </a:xfrm>
        </p:grpSpPr>
        <p:sp>
          <p:nvSpPr>
            <p:cNvPr id="33925" name="Line 39"/>
            <p:cNvSpPr>
              <a:spLocks noChangeShapeType="1"/>
            </p:cNvSpPr>
            <p:nvPr/>
          </p:nvSpPr>
          <p:spPr bwMode="auto">
            <a:xfrm>
              <a:off x="2141" y="2275"/>
              <a:ext cx="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26" name="Rectangle 40"/>
            <p:cNvSpPr>
              <a:spLocks noChangeArrowheads="1"/>
            </p:cNvSpPr>
            <p:nvPr/>
          </p:nvSpPr>
          <p:spPr bwMode="auto">
            <a:xfrm>
              <a:off x="2198" y="2102"/>
              <a:ext cx="58" cy="345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33927" name="Group 41"/>
            <p:cNvGrpSpPr>
              <a:grpSpLocks/>
            </p:cNvGrpSpPr>
            <p:nvPr/>
          </p:nvGrpSpPr>
          <p:grpSpPr bwMode="auto">
            <a:xfrm>
              <a:off x="1910" y="2159"/>
              <a:ext cx="231" cy="231"/>
              <a:chOff x="1910" y="3139"/>
              <a:chExt cx="231" cy="231"/>
            </a:xfrm>
          </p:grpSpPr>
          <p:sp>
            <p:nvSpPr>
              <p:cNvPr id="33928" name="Rectangle 42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3929" name="Text Box 43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</p:grpSp>
      <p:sp>
        <p:nvSpPr>
          <p:cNvPr id="33827" name="Text Box 44"/>
          <p:cNvSpPr txBox="1">
            <a:spLocks noChangeArrowheads="1"/>
          </p:cNvSpPr>
          <p:nvPr/>
        </p:nvSpPr>
        <p:spPr bwMode="auto">
          <a:xfrm>
            <a:off x="1059392" y="2986698"/>
            <a:ext cx="190037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or	$s6, $t3,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</a:p>
        </p:txBody>
      </p:sp>
      <p:grpSp>
        <p:nvGrpSpPr>
          <p:cNvPr id="33828" name="Group 45"/>
          <p:cNvGrpSpPr>
            <a:grpSpLocks/>
          </p:cNvGrpSpPr>
          <p:nvPr/>
        </p:nvGrpSpPr>
        <p:grpSpPr bwMode="auto">
          <a:xfrm>
            <a:off x="6662474" y="2894622"/>
            <a:ext cx="548614" cy="547688"/>
            <a:chOff x="1910" y="2102"/>
            <a:chExt cx="346" cy="345"/>
          </a:xfrm>
        </p:grpSpPr>
        <p:sp>
          <p:nvSpPr>
            <p:cNvPr id="33920" name="Line 46"/>
            <p:cNvSpPr>
              <a:spLocks noChangeShapeType="1"/>
            </p:cNvSpPr>
            <p:nvPr/>
          </p:nvSpPr>
          <p:spPr bwMode="auto">
            <a:xfrm>
              <a:off x="2141" y="2275"/>
              <a:ext cx="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21" name="Rectangle 47"/>
            <p:cNvSpPr>
              <a:spLocks noChangeArrowheads="1"/>
            </p:cNvSpPr>
            <p:nvPr/>
          </p:nvSpPr>
          <p:spPr bwMode="auto">
            <a:xfrm>
              <a:off x="2198" y="2102"/>
              <a:ext cx="58" cy="345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33922" name="Group 48"/>
            <p:cNvGrpSpPr>
              <a:grpSpLocks/>
            </p:cNvGrpSpPr>
            <p:nvPr/>
          </p:nvGrpSpPr>
          <p:grpSpPr bwMode="auto">
            <a:xfrm>
              <a:off x="1910" y="2159"/>
              <a:ext cx="231" cy="231"/>
              <a:chOff x="1910" y="3139"/>
              <a:chExt cx="231" cy="231"/>
            </a:xfrm>
          </p:grpSpPr>
          <p:sp>
            <p:nvSpPr>
              <p:cNvPr id="33923" name="Rectangle 49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3924" name="Text Box 50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</p:grpSp>
      <p:sp>
        <p:nvSpPr>
          <p:cNvPr id="33829" name="Rectangle 60"/>
          <p:cNvSpPr>
            <a:spLocks noChangeArrowheads="1"/>
          </p:cNvSpPr>
          <p:nvPr/>
        </p:nvSpPr>
        <p:spPr bwMode="auto">
          <a:xfrm>
            <a:off x="7761421" y="2893036"/>
            <a:ext cx="92869" cy="547687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3830" name="Group 71"/>
          <p:cNvGrpSpPr>
            <a:grpSpLocks/>
          </p:cNvGrpSpPr>
          <p:nvPr/>
        </p:nvGrpSpPr>
        <p:grpSpPr bwMode="auto">
          <a:xfrm>
            <a:off x="7850849" y="2894622"/>
            <a:ext cx="639763" cy="547688"/>
            <a:chOff x="2659" y="2102"/>
            <a:chExt cx="403" cy="345"/>
          </a:xfrm>
        </p:grpSpPr>
        <p:grpSp>
          <p:nvGrpSpPr>
            <p:cNvPr id="33912" name="Group 72"/>
            <p:cNvGrpSpPr>
              <a:grpSpLocks/>
            </p:cNvGrpSpPr>
            <p:nvPr/>
          </p:nvGrpSpPr>
          <p:grpSpPr bwMode="auto">
            <a:xfrm>
              <a:off x="2659" y="2131"/>
              <a:ext cx="346" cy="288"/>
              <a:chOff x="2659" y="2131"/>
              <a:chExt cx="346" cy="288"/>
            </a:xfrm>
          </p:grpSpPr>
          <p:sp>
            <p:nvSpPr>
              <p:cNvPr id="33915" name="Freeform 73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916" name="Line 74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3917" name="Group 75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33918" name="Line 76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19" name="Line 77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3913" name="Text Box 78"/>
            <p:cNvSpPr txBox="1">
              <a:spLocks noChangeArrowheads="1"/>
            </p:cNvSpPr>
            <p:nvPr/>
          </p:nvSpPr>
          <p:spPr bwMode="auto">
            <a:xfrm>
              <a:off x="2746" y="2218"/>
              <a:ext cx="201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3914" name="Rectangle 79"/>
            <p:cNvSpPr>
              <a:spLocks noChangeArrowheads="1"/>
            </p:cNvSpPr>
            <p:nvPr/>
          </p:nvSpPr>
          <p:spPr bwMode="auto">
            <a:xfrm>
              <a:off x="3005" y="2102"/>
              <a:ext cx="57" cy="345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3831" name="Group 81"/>
          <p:cNvGrpSpPr>
            <a:grpSpLocks/>
          </p:cNvGrpSpPr>
          <p:nvPr/>
        </p:nvGrpSpPr>
        <p:grpSpPr bwMode="auto">
          <a:xfrm>
            <a:off x="7211087" y="2267561"/>
            <a:ext cx="639763" cy="547687"/>
            <a:chOff x="2659" y="2102"/>
            <a:chExt cx="403" cy="345"/>
          </a:xfrm>
        </p:grpSpPr>
        <p:grpSp>
          <p:nvGrpSpPr>
            <p:cNvPr id="33904" name="Group 82"/>
            <p:cNvGrpSpPr>
              <a:grpSpLocks/>
            </p:cNvGrpSpPr>
            <p:nvPr/>
          </p:nvGrpSpPr>
          <p:grpSpPr bwMode="auto">
            <a:xfrm>
              <a:off x="2659" y="2131"/>
              <a:ext cx="346" cy="288"/>
              <a:chOff x="2659" y="2131"/>
              <a:chExt cx="346" cy="288"/>
            </a:xfrm>
          </p:grpSpPr>
          <p:sp>
            <p:nvSpPr>
              <p:cNvPr id="33907" name="Freeform 83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908" name="Line 84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3909" name="Group 85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33910" name="Line 86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11" name="Line 87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3905" name="Text Box 88"/>
            <p:cNvSpPr txBox="1">
              <a:spLocks noChangeArrowheads="1"/>
            </p:cNvSpPr>
            <p:nvPr/>
          </p:nvSpPr>
          <p:spPr bwMode="auto">
            <a:xfrm>
              <a:off x="2746" y="2218"/>
              <a:ext cx="201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3906" name="Rectangle 89"/>
            <p:cNvSpPr>
              <a:spLocks noChangeArrowheads="1"/>
            </p:cNvSpPr>
            <p:nvPr/>
          </p:nvSpPr>
          <p:spPr bwMode="auto">
            <a:xfrm>
              <a:off x="3005" y="2102"/>
              <a:ext cx="57" cy="345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3832" name="Group 92"/>
          <p:cNvGrpSpPr>
            <a:grpSpLocks/>
          </p:cNvGrpSpPr>
          <p:nvPr/>
        </p:nvGrpSpPr>
        <p:grpSpPr bwMode="auto">
          <a:xfrm>
            <a:off x="8487172" y="2359636"/>
            <a:ext cx="459184" cy="365125"/>
            <a:chOff x="3465" y="2159"/>
            <a:chExt cx="289" cy="230"/>
          </a:xfrm>
        </p:grpSpPr>
        <p:sp>
          <p:nvSpPr>
            <p:cNvPr id="33902" name="Text Box 93"/>
            <p:cNvSpPr txBox="1">
              <a:spLocks noChangeArrowheads="1"/>
            </p:cNvSpPr>
            <p:nvPr/>
          </p:nvSpPr>
          <p:spPr bwMode="auto">
            <a:xfrm>
              <a:off x="3523" y="2159"/>
              <a:ext cx="231" cy="23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3903" name="Line 95"/>
            <p:cNvSpPr>
              <a:spLocks noChangeShapeType="1"/>
            </p:cNvSpPr>
            <p:nvPr/>
          </p:nvSpPr>
          <p:spPr bwMode="auto">
            <a:xfrm>
              <a:off x="3465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33" name="Rectangle 102"/>
          <p:cNvSpPr>
            <a:spLocks noChangeArrowheads="1"/>
          </p:cNvSpPr>
          <p:nvPr/>
        </p:nvSpPr>
        <p:spPr bwMode="auto">
          <a:xfrm>
            <a:off x="8396023" y="2269147"/>
            <a:ext cx="92869" cy="547688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34" name="Rectangle 105"/>
          <p:cNvSpPr>
            <a:spLocks noChangeArrowheads="1"/>
          </p:cNvSpPr>
          <p:nvPr/>
        </p:nvSpPr>
        <p:spPr bwMode="auto">
          <a:xfrm>
            <a:off x="7116498" y="2272322"/>
            <a:ext cx="92869" cy="547688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35" name="Rectangle 106"/>
          <p:cNvSpPr>
            <a:spLocks noChangeArrowheads="1"/>
          </p:cNvSpPr>
          <p:nvPr/>
        </p:nvSpPr>
        <p:spPr bwMode="auto">
          <a:xfrm>
            <a:off x="5840413" y="2269147"/>
            <a:ext cx="92869" cy="547688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36" name="Text Box 115"/>
          <p:cNvSpPr txBox="1">
            <a:spLocks noChangeArrowheads="1"/>
          </p:cNvSpPr>
          <p:nvPr/>
        </p:nvSpPr>
        <p:spPr bwMode="auto">
          <a:xfrm>
            <a:off x="1045634" y="1764323"/>
            <a:ext cx="191068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sub	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r>
              <a:rPr lang="en-US" altLang="en-US" sz="1600">
                <a:latin typeface="Comic Sans MS" pitchFamily="66" charset="0"/>
              </a:rPr>
              <a:t>, $t1, $t3</a:t>
            </a:r>
          </a:p>
        </p:txBody>
      </p:sp>
      <p:sp>
        <p:nvSpPr>
          <p:cNvPr id="33837" name="Line 116"/>
          <p:cNvSpPr>
            <a:spLocks noChangeShapeType="1"/>
          </p:cNvSpPr>
          <p:nvPr/>
        </p:nvSpPr>
        <p:spPr bwMode="auto">
          <a:xfrm>
            <a:off x="3828256" y="1948472"/>
            <a:ext cx="91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8" name="Rectangle 117"/>
          <p:cNvSpPr>
            <a:spLocks noChangeArrowheads="1"/>
          </p:cNvSpPr>
          <p:nvPr/>
        </p:nvSpPr>
        <p:spPr bwMode="auto">
          <a:xfrm>
            <a:off x="3919407" y="1673836"/>
            <a:ext cx="91148" cy="547687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3839" name="Group 118"/>
          <p:cNvGrpSpPr>
            <a:grpSpLocks/>
          </p:cNvGrpSpPr>
          <p:nvPr/>
        </p:nvGrpSpPr>
        <p:grpSpPr bwMode="auto">
          <a:xfrm>
            <a:off x="3461942" y="1764323"/>
            <a:ext cx="366315" cy="366713"/>
            <a:chOff x="1910" y="3139"/>
            <a:chExt cx="231" cy="231"/>
          </a:xfrm>
        </p:grpSpPr>
        <p:sp>
          <p:nvSpPr>
            <p:cNvPr id="33900" name="Rectangle 119"/>
            <p:cNvSpPr>
              <a:spLocks noChangeArrowheads="1"/>
            </p:cNvSpPr>
            <p:nvPr/>
          </p:nvSpPr>
          <p:spPr bwMode="auto">
            <a:xfrm>
              <a:off x="2025" y="3139"/>
              <a:ext cx="115" cy="231"/>
            </a:xfrm>
            <a:prstGeom prst="rect">
              <a:avLst/>
            </a:prstGeom>
            <a:solidFill>
              <a:srgbClr val="9CB8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901" name="Text Box 120"/>
            <p:cNvSpPr txBox="1">
              <a:spLocks noChangeArrowheads="1"/>
            </p:cNvSpPr>
            <p:nvPr/>
          </p:nvSpPr>
          <p:spPr bwMode="auto">
            <a:xfrm>
              <a:off x="1910" y="3139"/>
              <a:ext cx="231" cy="23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</p:grpSp>
      <p:grpSp>
        <p:nvGrpSpPr>
          <p:cNvPr id="33840" name="Group 4"/>
          <p:cNvGrpSpPr>
            <a:grpSpLocks/>
          </p:cNvGrpSpPr>
          <p:nvPr/>
        </p:nvGrpSpPr>
        <p:grpSpPr bwMode="auto">
          <a:xfrm>
            <a:off x="4010555" y="1764322"/>
            <a:ext cx="548614" cy="365125"/>
            <a:chOff x="3701781" y="1965326"/>
            <a:chExt cx="507023" cy="365125"/>
          </a:xfrm>
        </p:grpSpPr>
        <p:sp>
          <p:nvSpPr>
            <p:cNvPr id="33894" name="Line 130"/>
            <p:cNvSpPr>
              <a:spLocks noChangeShapeType="1"/>
            </p:cNvSpPr>
            <p:nvPr/>
          </p:nvSpPr>
          <p:spPr bwMode="auto">
            <a:xfrm>
              <a:off x="3701781" y="2200040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95" name="Line 130"/>
            <p:cNvSpPr>
              <a:spLocks noChangeShapeType="1"/>
            </p:cNvSpPr>
            <p:nvPr/>
          </p:nvSpPr>
          <p:spPr bwMode="auto">
            <a:xfrm>
              <a:off x="3701935" y="2084825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96" name="Text Box 124"/>
            <p:cNvSpPr txBox="1">
              <a:spLocks noChangeArrowheads="1"/>
            </p:cNvSpPr>
            <p:nvPr/>
          </p:nvSpPr>
          <p:spPr bwMode="auto">
            <a:xfrm>
              <a:off x="3785308" y="1965326"/>
              <a:ext cx="338504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grpSp>
          <p:nvGrpSpPr>
            <p:cNvPr id="33897" name="Group 126"/>
            <p:cNvGrpSpPr>
              <a:grpSpLocks/>
            </p:cNvGrpSpPr>
            <p:nvPr/>
          </p:nvGrpSpPr>
          <p:grpSpPr bwMode="auto">
            <a:xfrm>
              <a:off x="4123812" y="2058988"/>
              <a:ext cx="84992" cy="182563"/>
              <a:chOff x="2544" y="3197"/>
              <a:chExt cx="202" cy="115"/>
            </a:xfrm>
          </p:grpSpPr>
          <p:sp>
            <p:nvSpPr>
              <p:cNvPr id="33898" name="Line 127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99" name="Line 128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3841" name="Rectangle 129"/>
          <p:cNvSpPr>
            <a:spLocks noChangeArrowheads="1"/>
          </p:cNvSpPr>
          <p:nvPr/>
        </p:nvSpPr>
        <p:spPr bwMode="auto">
          <a:xfrm>
            <a:off x="4557448" y="1673836"/>
            <a:ext cx="92869" cy="547687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3842" name="Group 131"/>
          <p:cNvGrpSpPr>
            <a:grpSpLocks/>
          </p:cNvGrpSpPr>
          <p:nvPr/>
        </p:nvGrpSpPr>
        <p:grpSpPr bwMode="auto">
          <a:xfrm>
            <a:off x="4650317" y="1719872"/>
            <a:ext cx="548614" cy="457200"/>
            <a:chOff x="2659" y="2131"/>
            <a:chExt cx="346" cy="288"/>
          </a:xfrm>
        </p:grpSpPr>
        <p:sp>
          <p:nvSpPr>
            <p:cNvPr id="33889" name="Freeform 132"/>
            <p:cNvSpPr>
              <a:spLocks/>
            </p:cNvSpPr>
            <p:nvPr/>
          </p:nvSpPr>
          <p:spPr bwMode="auto">
            <a:xfrm>
              <a:off x="2717" y="2131"/>
              <a:ext cx="230" cy="288"/>
            </a:xfrm>
            <a:custGeom>
              <a:avLst/>
              <a:gdLst>
                <a:gd name="T0" fmla="*/ 0 w 259"/>
                <a:gd name="T1" fmla="*/ 288 h 288"/>
                <a:gd name="T2" fmla="*/ 0 w 259"/>
                <a:gd name="T3" fmla="*/ 173 h 288"/>
                <a:gd name="T4" fmla="*/ 16 w 259"/>
                <a:gd name="T5" fmla="*/ 144 h 288"/>
                <a:gd name="T6" fmla="*/ 0 w 259"/>
                <a:gd name="T7" fmla="*/ 116 h 288"/>
                <a:gd name="T8" fmla="*/ 0 w 259"/>
                <a:gd name="T9" fmla="*/ 0 h 288"/>
                <a:gd name="T10" fmla="*/ 70 w 259"/>
                <a:gd name="T11" fmla="*/ 58 h 288"/>
                <a:gd name="T12" fmla="*/ 70 w 259"/>
                <a:gd name="T13" fmla="*/ 231 h 288"/>
                <a:gd name="T14" fmla="*/ 0 w 259"/>
                <a:gd name="T15" fmla="*/ 288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90" name="Line 133"/>
            <p:cNvSpPr>
              <a:spLocks noChangeShapeType="1"/>
            </p:cNvSpPr>
            <p:nvPr/>
          </p:nvSpPr>
          <p:spPr bwMode="auto">
            <a:xfrm>
              <a:off x="2947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91" name="Group 134"/>
            <p:cNvGrpSpPr>
              <a:grpSpLocks/>
            </p:cNvGrpSpPr>
            <p:nvPr/>
          </p:nvGrpSpPr>
          <p:grpSpPr bwMode="auto">
            <a:xfrm>
              <a:off x="2659" y="2218"/>
              <a:ext cx="58" cy="115"/>
              <a:chOff x="2544" y="3197"/>
              <a:chExt cx="202" cy="115"/>
            </a:xfrm>
          </p:grpSpPr>
          <p:sp>
            <p:nvSpPr>
              <p:cNvPr id="33892" name="Line 135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93" name="Line 136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3843" name="Text Box 137"/>
          <p:cNvSpPr txBox="1">
            <a:spLocks noChangeArrowheads="1"/>
          </p:cNvSpPr>
          <p:nvPr/>
        </p:nvSpPr>
        <p:spPr bwMode="auto">
          <a:xfrm>
            <a:off x="4787901" y="1857985"/>
            <a:ext cx="31988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 Narrow" pitchFamily="34" charset="0"/>
              </a:rPr>
              <a:t>ALU</a:t>
            </a:r>
          </a:p>
        </p:txBody>
      </p:sp>
      <p:sp>
        <p:nvSpPr>
          <p:cNvPr id="33844" name="Rectangle 138"/>
          <p:cNvSpPr>
            <a:spLocks noChangeArrowheads="1"/>
          </p:cNvSpPr>
          <p:nvPr/>
        </p:nvSpPr>
        <p:spPr bwMode="auto">
          <a:xfrm>
            <a:off x="5198931" y="1673836"/>
            <a:ext cx="91148" cy="547687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45" name="Rectangle 144"/>
          <p:cNvSpPr>
            <a:spLocks noChangeArrowheads="1"/>
          </p:cNvSpPr>
          <p:nvPr/>
        </p:nvSpPr>
        <p:spPr bwMode="auto">
          <a:xfrm>
            <a:off x="5842133" y="1672247"/>
            <a:ext cx="92869" cy="547688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3846" name="Group 5"/>
          <p:cNvGrpSpPr>
            <a:grpSpLocks/>
          </p:cNvGrpSpPr>
          <p:nvPr/>
        </p:nvGrpSpPr>
        <p:grpSpPr bwMode="auto">
          <a:xfrm>
            <a:off x="5293519" y="1716697"/>
            <a:ext cx="548614" cy="412750"/>
            <a:chOff x="4886056" y="1917701"/>
            <a:chExt cx="506413" cy="412751"/>
          </a:xfrm>
        </p:grpSpPr>
        <p:sp>
          <p:nvSpPr>
            <p:cNvPr id="33883" name="Line 139"/>
            <p:cNvSpPr>
              <a:spLocks noChangeShapeType="1"/>
            </p:cNvSpPr>
            <p:nvPr/>
          </p:nvSpPr>
          <p:spPr bwMode="auto">
            <a:xfrm>
              <a:off x="5308331" y="2147888"/>
              <a:ext cx="841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84" name="Group 141"/>
            <p:cNvGrpSpPr>
              <a:grpSpLocks/>
            </p:cNvGrpSpPr>
            <p:nvPr/>
          </p:nvGrpSpPr>
          <p:grpSpPr bwMode="auto">
            <a:xfrm>
              <a:off x="4969600" y="1963739"/>
              <a:ext cx="338574" cy="366713"/>
              <a:chOff x="1910" y="3139"/>
              <a:chExt cx="231" cy="231"/>
            </a:xfrm>
          </p:grpSpPr>
          <p:sp>
            <p:nvSpPr>
              <p:cNvPr id="33887" name="Rectangle 142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CB8FE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3888" name="Text Box 143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DM</a:t>
                </a:r>
              </a:p>
            </p:txBody>
          </p:sp>
        </p:grpSp>
        <p:sp>
          <p:nvSpPr>
            <p:cNvPr id="33885" name="Freeform 145"/>
            <p:cNvSpPr>
              <a:spLocks/>
            </p:cNvSpPr>
            <p:nvPr/>
          </p:nvSpPr>
          <p:spPr bwMode="auto">
            <a:xfrm>
              <a:off x="4928561" y="1917701"/>
              <a:ext cx="422363" cy="236190"/>
            </a:xfrm>
            <a:custGeom>
              <a:avLst/>
              <a:gdLst>
                <a:gd name="T0" fmla="*/ 0 w 10006"/>
                <a:gd name="T1" fmla="*/ 2147483647 h 10332"/>
                <a:gd name="T2" fmla="*/ 0 w 10006"/>
                <a:gd name="T3" fmla="*/ 0 h 10332"/>
                <a:gd name="T4" fmla="*/ 2147483647 w 10006"/>
                <a:gd name="T5" fmla="*/ 0 h 10332"/>
                <a:gd name="T6" fmla="*/ 2147483647 w 10006"/>
                <a:gd name="T7" fmla="*/ 2147483647 h 103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6" h="10332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cubicBezTo>
                    <a:pt x="9979" y="3521"/>
                    <a:pt x="10021" y="6811"/>
                    <a:pt x="10000" y="10332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86" name="Line 146"/>
            <p:cNvSpPr>
              <a:spLocks noChangeShapeType="1"/>
            </p:cNvSpPr>
            <p:nvPr/>
          </p:nvSpPr>
          <p:spPr bwMode="auto">
            <a:xfrm>
              <a:off x="4886056" y="2147889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47" name="Group 148"/>
          <p:cNvGrpSpPr>
            <a:grpSpLocks/>
          </p:cNvGrpSpPr>
          <p:nvPr/>
        </p:nvGrpSpPr>
        <p:grpSpPr bwMode="auto">
          <a:xfrm>
            <a:off x="5929842" y="1764322"/>
            <a:ext cx="459185" cy="365125"/>
            <a:chOff x="3465" y="2159"/>
            <a:chExt cx="289" cy="230"/>
          </a:xfrm>
        </p:grpSpPr>
        <p:sp>
          <p:nvSpPr>
            <p:cNvPr id="33881" name="Text Box 149"/>
            <p:cNvSpPr txBox="1">
              <a:spLocks noChangeArrowheads="1"/>
            </p:cNvSpPr>
            <p:nvPr/>
          </p:nvSpPr>
          <p:spPr bwMode="auto">
            <a:xfrm>
              <a:off x="3523" y="2159"/>
              <a:ext cx="231" cy="23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3882" name="Line 151"/>
            <p:cNvSpPr>
              <a:spLocks noChangeShapeType="1"/>
            </p:cNvSpPr>
            <p:nvPr/>
          </p:nvSpPr>
          <p:spPr bwMode="auto">
            <a:xfrm>
              <a:off x="3465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289644" y="1676357"/>
            <a:ext cx="174360" cy="547688"/>
            <a:chOff x="3151015" y="1877360"/>
            <a:chExt cx="160948" cy="547688"/>
          </a:xfrm>
          <a:solidFill>
            <a:srgbClr val="92D050"/>
          </a:solidFill>
        </p:grpSpPr>
        <p:sp>
          <p:nvSpPr>
            <p:cNvPr id="160" name="Line 116"/>
            <p:cNvSpPr>
              <a:spLocks noChangeShapeType="1"/>
            </p:cNvSpPr>
            <p:nvPr/>
          </p:nvSpPr>
          <p:spPr bwMode="auto">
            <a:xfrm>
              <a:off x="3227825" y="2144595"/>
              <a:ext cx="84138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9" name="Rectangle 117"/>
            <p:cNvSpPr>
              <a:spLocks noChangeArrowheads="1"/>
            </p:cNvSpPr>
            <p:nvPr/>
          </p:nvSpPr>
          <p:spPr bwMode="auto">
            <a:xfrm>
              <a:off x="3151015" y="1877360"/>
              <a:ext cx="84138" cy="547688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3849" name="Group 161"/>
          <p:cNvGrpSpPr>
            <a:grpSpLocks/>
          </p:cNvGrpSpPr>
          <p:nvPr/>
        </p:nvGrpSpPr>
        <p:grpSpPr bwMode="auto">
          <a:xfrm>
            <a:off x="3922846" y="2270736"/>
            <a:ext cx="173698" cy="547687"/>
            <a:chOff x="3151015" y="1877360"/>
            <a:chExt cx="160948" cy="547688"/>
          </a:xfrm>
        </p:grpSpPr>
        <p:sp>
          <p:nvSpPr>
            <p:cNvPr id="33879" name="Line 116"/>
            <p:cNvSpPr>
              <a:spLocks noChangeShapeType="1"/>
            </p:cNvSpPr>
            <p:nvPr/>
          </p:nvSpPr>
          <p:spPr bwMode="auto">
            <a:xfrm>
              <a:off x="3227825" y="2144595"/>
              <a:ext cx="841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Rectangle 117"/>
            <p:cNvSpPr>
              <a:spLocks noChangeArrowheads="1"/>
            </p:cNvSpPr>
            <p:nvPr/>
          </p:nvSpPr>
          <p:spPr bwMode="auto">
            <a:xfrm>
              <a:off x="3151015" y="1877360"/>
              <a:ext cx="84138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3850" name="Group 164"/>
          <p:cNvGrpSpPr>
            <a:grpSpLocks/>
          </p:cNvGrpSpPr>
          <p:nvPr/>
        </p:nvGrpSpPr>
        <p:grpSpPr bwMode="auto">
          <a:xfrm>
            <a:off x="6481896" y="2902561"/>
            <a:ext cx="173698" cy="547687"/>
            <a:chOff x="3151015" y="1877360"/>
            <a:chExt cx="160948" cy="547688"/>
          </a:xfrm>
        </p:grpSpPr>
        <p:sp>
          <p:nvSpPr>
            <p:cNvPr id="33877" name="Line 116"/>
            <p:cNvSpPr>
              <a:spLocks noChangeShapeType="1"/>
            </p:cNvSpPr>
            <p:nvPr/>
          </p:nvSpPr>
          <p:spPr bwMode="auto">
            <a:xfrm>
              <a:off x="3227825" y="2144595"/>
              <a:ext cx="841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78" name="Rectangle 117"/>
            <p:cNvSpPr>
              <a:spLocks noChangeArrowheads="1"/>
            </p:cNvSpPr>
            <p:nvPr/>
          </p:nvSpPr>
          <p:spPr bwMode="auto">
            <a:xfrm>
              <a:off x="3151015" y="1877360"/>
              <a:ext cx="84138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3851" name="Text Box 22"/>
          <p:cNvSpPr txBox="1">
            <a:spLocks noChangeArrowheads="1"/>
          </p:cNvSpPr>
          <p:nvPr/>
        </p:nvSpPr>
        <p:spPr bwMode="auto">
          <a:xfrm>
            <a:off x="8525008" y="1029311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CC9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52" name="Text Box 23"/>
          <p:cNvSpPr txBox="1">
            <a:spLocks noChangeArrowheads="1"/>
          </p:cNvSpPr>
          <p:nvPr/>
        </p:nvSpPr>
        <p:spPr bwMode="auto">
          <a:xfrm>
            <a:off x="8478573" y="1303947"/>
            <a:ext cx="546894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20</a:t>
            </a:r>
          </a:p>
        </p:txBody>
      </p:sp>
      <p:sp>
        <p:nvSpPr>
          <p:cNvPr id="33853" name="Line 27"/>
          <p:cNvSpPr>
            <a:spLocks noChangeShapeType="1"/>
          </p:cNvSpPr>
          <p:nvPr/>
        </p:nvSpPr>
        <p:spPr bwMode="auto">
          <a:xfrm>
            <a:off x="3964120" y="1124561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4" name="Line 28"/>
          <p:cNvSpPr>
            <a:spLocks noChangeShapeType="1"/>
          </p:cNvSpPr>
          <p:nvPr/>
        </p:nvSpPr>
        <p:spPr bwMode="auto">
          <a:xfrm>
            <a:off x="5245365" y="1124561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5" name="Line 29"/>
          <p:cNvSpPr>
            <a:spLocks noChangeShapeType="1"/>
          </p:cNvSpPr>
          <p:nvPr/>
        </p:nvSpPr>
        <p:spPr bwMode="auto">
          <a:xfrm>
            <a:off x="5878248" y="1124561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6" name="Line 30"/>
          <p:cNvSpPr>
            <a:spLocks noChangeShapeType="1"/>
          </p:cNvSpPr>
          <p:nvPr/>
        </p:nvSpPr>
        <p:spPr bwMode="auto">
          <a:xfrm>
            <a:off x="7164652" y="1124561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7" name="Line 31"/>
          <p:cNvSpPr>
            <a:spLocks noChangeShapeType="1"/>
          </p:cNvSpPr>
          <p:nvPr/>
        </p:nvSpPr>
        <p:spPr bwMode="auto">
          <a:xfrm>
            <a:off x="8445897" y="1124561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8" name="Line 33"/>
          <p:cNvSpPr>
            <a:spLocks noChangeShapeType="1"/>
          </p:cNvSpPr>
          <p:nvPr/>
        </p:nvSpPr>
        <p:spPr bwMode="auto">
          <a:xfrm>
            <a:off x="7804415" y="1124561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9" name="Line 34"/>
          <p:cNvSpPr>
            <a:spLocks noChangeShapeType="1"/>
          </p:cNvSpPr>
          <p:nvPr/>
        </p:nvSpPr>
        <p:spPr bwMode="auto">
          <a:xfrm>
            <a:off x="4603883" y="1124561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60" name="Line 27"/>
          <p:cNvSpPr>
            <a:spLocks noChangeShapeType="1"/>
          </p:cNvSpPr>
          <p:nvPr/>
        </p:nvSpPr>
        <p:spPr bwMode="auto">
          <a:xfrm>
            <a:off x="3334677" y="1127736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3864" name="Group 189"/>
          <p:cNvGrpSpPr>
            <a:grpSpLocks/>
          </p:cNvGrpSpPr>
          <p:nvPr/>
        </p:nvGrpSpPr>
        <p:grpSpPr bwMode="auto">
          <a:xfrm>
            <a:off x="8490612" y="2937485"/>
            <a:ext cx="548613" cy="412750"/>
            <a:chOff x="4886056" y="1917701"/>
            <a:chExt cx="506413" cy="412751"/>
          </a:xfrm>
        </p:grpSpPr>
        <p:sp>
          <p:nvSpPr>
            <p:cNvPr id="33867" name="Line 139"/>
            <p:cNvSpPr>
              <a:spLocks noChangeShapeType="1"/>
            </p:cNvSpPr>
            <p:nvPr/>
          </p:nvSpPr>
          <p:spPr bwMode="auto">
            <a:xfrm>
              <a:off x="5308331" y="2147888"/>
              <a:ext cx="841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68" name="Group 141"/>
            <p:cNvGrpSpPr>
              <a:grpSpLocks/>
            </p:cNvGrpSpPr>
            <p:nvPr/>
          </p:nvGrpSpPr>
          <p:grpSpPr bwMode="auto">
            <a:xfrm>
              <a:off x="4969600" y="1963739"/>
              <a:ext cx="338574" cy="366713"/>
              <a:chOff x="1910" y="3139"/>
              <a:chExt cx="231" cy="231"/>
            </a:xfrm>
          </p:grpSpPr>
          <p:sp>
            <p:nvSpPr>
              <p:cNvPr id="33871" name="Rectangle 142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CB8FE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3872" name="Text Box 143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DM</a:t>
                </a:r>
              </a:p>
            </p:txBody>
          </p:sp>
        </p:grpSp>
        <p:sp>
          <p:nvSpPr>
            <p:cNvPr id="33869" name="Freeform 145"/>
            <p:cNvSpPr>
              <a:spLocks/>
            </p:cNvSpPr>
            <p:nvPr/>
          </p:nvSpPr>
          <p:spPr bwMode="auto">
            <a:xfrm>
              <a:off x="4928561" y="1917701"/>
              <a:ext cx="422363" cy="236190"/>
            </a:xfrm>
            <a:custGeom>
              <a:avLst/>
              <a:gdLst>
                <a:gd name="T0" fmla="*/ 0 w 10006"/>
                <a:gd name="T1" fmla="*/ 2147483647 h 10332"/>
                <a:gd name="T2" fmla="*/ 0 w 10006"/>
                <a:gd name="T3" fmla="*/ 0 h 10332"/>
                <a:gd name="T4" fmla="*/ 2147483647 w 10006"/>
                <a:gd name="T5" fmla="*/ 0 h 10332"/>
                <a:gd name="T6" fmla="*/ 2147483647 w 10006"/>
                <a:gd name="T7" fmla="*/ 2147483647 h 103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6" h="10332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cubicBezTo>
                    <a:pt x="9979" y="3521"/>
                    <a:pt x="10021" y="6811"/>
                    <a:pt x="10000" y="10332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70" name="Line 146"/>
            <p:cNvSpPr>
              <a:spLocks noChangeShapeType="1"/>
            </p:cNvSpPr>
            <p:nvPr/>
          </p:nvSpPr>
          <p:spPr bwMode="auto">
            <a:xfrm>
              <a:off x="4886056" y="2147889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65" name="Line 32"/>
          <p:cNvSpPr>
            <a:spLocks noChangeShapeType="1"/>
          </p:cNvSpPr>
          <p:nvPr/>
        </p:nvSpPr>
        <p:spPr bwMode="auto">
          <a:xfrm>
            <a:off x="6524890" y="1124561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662357" y="2038960"/>
            <a:ext cx="2184135" cy="1005990"/>
            <a:chOff x="4303713" y="2038960"/>
            <a:chExt cx="2016125" cy="1005990"/>
          </a:xfrm>
        </p:grpSpPr>
        <p:grpSp>
          <p:nvGrpSpPr>
            <p:cNvPr id="952473" name="Group 153"/>
            <p:cNvGrpSpPr>
              <a:grpSpLocks/>
            </p:cNvGrpSpPr>
            <p:nvPr/>
          </p:nvGrpSpPr>
          <p:grpSpPr bwMode="auto">
            <a:xfrm>
              <a:off x="4572000" y="2038960"/>
              <a:ext cx="1747838" cy="479425"/>
              <a:chOff x="2788" y="1411"/>
              <a:chExt cx="1101" cy="302"/>
            </a:xfrm>
          </p:grpSpPr>
          <p:sp>
            <p:nvSpPr>
              <p:cNvPr id="33873" name="Line 154"/>
              <p:cNvSpPr>
                <a:spLocks noChangeShapeType="1"/>
              </p:cNvSpPr>
              <p:nvPr/>
            </p:nvSpPr>
            <p:spPr bwMode="auto">
              <a:xfrm>
                <a:off x="3516" y="1411"/>
                <a:ext cx="1" cy="28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prstDash val="dash"/>
                <a:round/>
                <a:headEnd type="oval" w="sm" len="sm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74" name="Line 155"/>
              <p:cNvSpPr>
                <a:spLocks noChangeShapeType="1"/>
              </p:cNvSpPr>
              <p:nvPr/>
            </p:nvSpPr>
            <p:spPr bwMode="auto">
              <a:xfrm flipH="1">
                <a:off x="2788" y="1412"/>
                <a:ext cx="729" cy="27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prstDash val="dash"/>
                <a:round/>
                <a:headEnd type="oval" w="sm" len="sm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75" name="Line 156"/>
              <p:cNvSpPr>
                <a:spLocks noChangeShapeType="1"/>
              </p:cNvSpPr>
              <p:nvPr/>
            </p:nvSpPr>
            <p:spPr bwMode="auto">
              <a:xfrm flipH="1">
                <a:off x="3145" y="1411"/>
                <a:ext cx="371" cy="302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prstDash val="dash"/>
                <a:round/>
                <a:headEnd type="oval" w="sm" len="sm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76" name="Line 157"/>
              <p:cNvSpPr>
                <a:spLocks noChangeShapeType="1"/>
              </p:cNvSpPr>
              <p:nvPr/>
            </p:nvSpPr>
            <p:spPr bwMode="auto">
              <a:xfrm>
                <a:off x="3524" y="1414"/>
                <a:ext cx="365" cy="27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oval" w="sm" len="sm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4303713" y="2786187"/>
              <a:ext cx="1655762" cy="258763"/>
              <a:chOff x="4303713" y="2786187"/>
              <a:chExt cx="1655762" cy="258763"/>
            </a:xfrm>
          </p:grpSpPr>
          <p:sp>
            <p:nvSpPr>
              <p:cNvPr id="3" name="TextBox 2"/>
              <p:cNvSpPr txBox="1">
                <a:spLocks noChangeArrowheads="1"/>
              </p:cNvSpPr>
              <p:nvPr/>
            </p:nvSpPr>
            <p:spPr bwMode="auto">
              <a:xfrm>
                <a:off x="4303713" y="2786187"/>
                <a:ext cx="463550" cy="258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>
                    <a:solidFill>
                      <a:srgbClr val="FF0000"/>
                    </a:solidFill>
                  </a:rPr>
                  <a:t>stall</a:t>
                </a:r>
              </a:p>
            </p:txBody>
          </p:sp>
          <p:sp>
            <p:nvSpPr>
              <p:cNvPr id="189" name="TextBox 188"/>
              <p:cNvSpPr txBox="1">
                <a:spLocks noChangeArrowheads="1"/>
              </p:cNvSpPr>
              <p:nvPr/>
            </p:nvSpPr>
            <p:spPr bwMode="auto">
              <a:xfrm>
                <a:off x="4892675" y="2786187"/>
                <a:ext cx="465138" cy="258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solidFill>
                      <a:srgbClr val="FF0000"/>
                    </a:solidFill>
                  </a:rPr>
                  <a:t>stall</a:t>
                </a:r>
              </a:p>
            </p:txBody>
          </p:sp>
          <p:sp>
            <p:nvSpPr>
              <p:cNvPr id="261" name="TextBox 260"/>
              <p:cNvSpPr txBox="1">
                <a:spLocks noChangeArrowheads="1"/>
              </p:cNvSpPr>
              <p:nvPr/>
            </p:nvSpPr>
            <p:spPr bwMode="auto">
              <a:xfrm>
                <a:off x="5494338" y="2786187"/>
                <a:ext cx="465137" cy="258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solidFill>
                      <a:srgbClr val="FF0000"/>
                    </a:solidFill>
                  </a:rPr>
                  <a:t>stall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5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5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5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5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5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Presentation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8177" y="1047890"/>
            <a:ext cx="8306594" cy="529989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Pipelined </a:t>
            </a:r>
            <a:r>
              <a:rPr lang="en-US" altLang="en-US" b="1" dirty="0" err="1" smtClean="0">
                <a:solidFill>
                  <a:srgbClr val="FF0000"/>
                </a:solidFill>
              </a:rPr>
              <a:t>Datapath</a:t>
            </a:r>
            <a:r>
              <a:rPr lang="en-US" altLang="en-US" b="1" dirty="0" smtClean="0">
                <a:solidFill>
                  <a:srgbClr val="FF0000"/>
                </a:solidFill>
              </a:rPr>
              <a:t> and Control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Pipeline Hazards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Data Hazards and Forwarding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Load Delay, Hazard Detection, and Stall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Control Hazards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Delayed Branch and Dynamic Branch Prediction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3"/>
          <p:cNvGrpSpPr>
            <a:grpSpLocks/>
          </p:cNvGrpSpPr>
          <p:nvPr/>
        </p:nvGrpSpPr>
        <p:grpSpPr bwMode="auto">
          <a:xfrm>
            <a:off x="689637" y="2660651"/>
            <a:ext cx="8549084" cy="3571875"/>
            <a:chOff x="598488" y="2661366"/>
            <a:chExt cx="7890821" cy="3571199"/>
          </a:xfrm>
        </p:grpSpPr>
        <p:grpSp>
          <p:nvGrpSpPr>
            <p:cNvPr id="34825" name="Group 2"/>
            <p:cNvGrpSpPr>
              <a:grpSpLocks/>
            </p:cNvGrpSpPr>
            <p:nvPr/>
          </p:nvGrpSpPr>
          <p:grpSpPr bwMode="auto">
            <a:xfrm>
              <a:off x="5269312" y="3345578"/>
              <a:ext cx="507128" cy="412751"/>
              <a:chOff x="5269312" y="3345578"/>
              <a:chExt cx="507128" cy="412751"/>
            </a:xfrm>
          </p:grpSpPr>
          <p:sp>
            <p:nvSpPr>
              <p:cNvPr id="35011" name="Line 77"/>
              <p:cNvSpPr>
                <a:spLocks noChangeShapeType="1"/>
              </p:cNvSpPr>
              <p:nvPr/>
            </p:nvSpPr>
            <p:spPr bwMode="auto">
              <a:xfrm>
                <a:off x="5691430" y="3575766"/>
                <a:ext cx="8501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5012" name="Group 79"/>
              <p:cNvGrpSpPr>
                <a:grpSpLocks/>
              </p:cNvGrpSpPr>
              <p:nvPr/>
            </p:nvGrpSpPr>
            <p:grpSpPr bwMode="auto">
              <a:xfrm>
                <a:off x="5352856" y="3391616"/>
                <a:ext cx="338574" cy="366713"/>
                <a:chOff x="1910" y="3139"/>
                <a:chExt cx="231" cy="231"/>
              </a:xfrm>
            </p:grpSpPr>
            <p:sp>
              <p:nvSpPr>
                <p:cNvPr id="35015" name="Rectangle 80"/>
                <p:cNvSpPr>
                  <a:spLocks noChangeArrowheads="1"/>
                </p:cNvSpPr>
                <p:nvPr/>
              </p:nvSpPr>
              <p:spPr bwMode="auto">
                <a:xfrm>
                  <a:off x="2025" y="3139"/>
                  <a:ext cx="11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9CB8FE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5016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1910" y="3139"/>
                  <a:ext cx="231" cy="23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/>
                    <a:t>DM</a:t>
                  </a:r>
                </a:p>
              </p:txBody>
            </p:sp>
          </p:grpSp>
          <p:sp>
            <p:nvSpPr>
              <p:cNvPr id="35013" name="Freeform 83"/>
              <p:cNvSpPr>
                <a:spLocks/>
              </p:cNvSpPr>
              <p:nvPr/>
            </p:nvSpPr>
            <p:spPr bwMode="auto">
              <a:xfrm>
                <a:off x="5311817" y="3345578"/>
                <a:ext cx="422321" cy="228600"/>
              </a:xfrm>
              <a:custGeom>
                <a:avLst/>
                <a:gdLst>
                  <a:gd name="T0" fmla="*/ 0 w 10005"/>
                  <a:gd name="T1" fmla="*/ 2147483647 h 10000"/>
                  <a:gd name="T2" fmla="*/ 0 w 10005"/>
                  <a:gd name="T3" fmla="*/ 0 h 10000"/>
                  <a:gd name="T4" fmla="*/ 2147483647 w 10005"/>
                  <a:gd name="T5" fmla="*/ 0 h 10000"/>
                  <a:gd name="T6" fmla="*/ 2147483647 w 10005"/>
                  <a:gd name="T7" fmla="*/ 2147483647 h 100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005" h="10000">
                    <a:moveTo>
                      <a:pt x="0" y="10000"/>
                    </a:moveTo>
                    <a:lnTo>
                      <a:pt x="0" y="0"/>
                    </a:lnTo>
                    <a:lnTo>
                      <a:pt x="10000" y="0"/>
                    </a:lnTo>
                    <a:cubicBezTo>
                      <a:pt x="9979" y="3367"/>
                      <a:pt x="10020" y="6617"/>
                      <a:pt x="9999" y="9984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014" name="Line 84"/>
              <p:cNvSpPr>
                <a:spLocks noChangeShapeType="1"/>
              </p:cNvSpPr>
              <p:nvPr/>
            </p:nvSpPr>
            <p:spPr bwMode="auto">
              <a:xfrm>
                <a:off x="5269312" y="3575766"/>
                <a:ext cx="8501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826" name="Group 519"/>
            <p:cNvGrpSpPr>
              <a:grpSpLocks/>
            </p:cNvGrpSpPr>
            <p:nvPr/>
          </p:nvGrpSpPr>
          <p:grpSpPr bwMode="auto">
            <a:xfrm>
              <a:off x="6449312" y="5776159"/>
              <a:ext cx="507023" cy="365125"/>
              <a:chOff x="4085037" y="3393203"/>
              <a:chExt cx="507023" cy="365125"/>
            </a:xfrm>
          </p:grpSpPr>
          <p:sp>
            <p:nvSpPr>
              <p:cNvPr id="35005" name="Line 33"/>
              <p:cNvSpPr>
                <a:spLocks noChangeShapeType="1"/>
              </p:cNvSpPr>
              <p:nvPr/>
            </p:nvSpPr>
            <p:spPr bwMode="auto">
              <a:xfrm>
                <a:off x="4085985" y="3505810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06" name="Line 33"/>
              <p:cNvSpPr>
                <a:spLocks noChangeShapeType="1"/>
              </p:cNvSpPr>
              <p:nvPr/>
            </p:nvSpPr>
            <p:spPr bwMode="auto">
              <a:xfrm>
                <a:off x="4085037" y="3636925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07" name="Text Box 27"/>
              <p:cNvSpPr txBox="1">
                <a:spLocks noChangeArrowheads="1"/>
              </p:cNvSpPr>
              <p:nvPr/>
            </p:nvSpPr>
            <p:spPr bwMode="auto">
              <a:xfrm>
                <a:off x="4168564" y="3393203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35008" name="Group 29"/>
              <p:cNvGrpSpPr>
                <a:grpSpLocks/>
              </p:cNvGrpSpPr>
              <p:nvPr/>
            </p:nvGrpSpPr>
            <p:grpSpPr bwMode="auto">
              <a:xfrm>
                <a:off x="4507068" y="3486866"/>
                <a:ext cx="84992" cy="182562"/>
                <a:chOff x="2544" y="3197"/>
                <a:chExt cx="202" cy="115"/>
              </a:xfrm>
            </p:grpSpPr>
            <p:sp>
              <p:nvSpPr>
                <p:cNvPr id="35009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010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27" name="Group 510"/>
            <p:cNvGrpSpPr>
              <a:grpSpLocks/>
            </p:cNvGrpSpPr>
            <p:nvPr/>
          </p:nvGrpSpPr>
          <p:grpSpPr bwMode="auto">
            <a:xfrm>
              <a:off x="5858762" y="5179515"/>
              <a:ext cx="507023" cy="365125"/>
              <a:chOff x="4085037" y="3393203"/>
              <a:chExt cx="507023" cy="365125"/>
            </a:xfrm>
          </p:grpSpPr>
          <p:sp>
            <p:nvSpPr>
              <p:cNvPr id="34999" name="Line 33"/>
              <p:cNvSpPr>
                <a:spLocks noChangeShapeType="1"/>
              </p:cNvSpPr>
              <p:nvPr/>
            </p:nvSpPr>
            <p:spPr bwMode="auto">
              <a:xfrm>
                <a:off x="4085985" y="3505810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00" name="Line 33"/>
              <p:cNvSpPr>
                <a:spLocks noChangeShapeType="1"/>
              </p:cNvSpPr>
              <p:nvPr/>
            </p:nvSpPr>
            <p:spPr bwMode="auto">
              <a:xfrm>
                <a:off x="4085037" y="3636925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01" name="Text Box 27"/>
              <p:cNvSpPr txBox="1">
                <a:spLocks noChangeArrowheads="1"/>
              </p:cNvSpPr>
              <p:nvPr/>
            </p:nvSpPr>
            <p:spPr bwMode="auto">
              <a:xfrm>
                <a:off x="4168564" y="3393203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35002" name="Group 29"/>
              <p:cNvGrpSpPr>
                <a:grpSpLocks/>
              </p:cNvGrpSpPr>
              <p:nvPr/>
            </p:nvGrpSpPr>
            <p:grpSpPr bwMode="auto">
              <a:xfrm>
                <a:off x="4507068" y="3486866"/>
                <a:ext cx="84992" cy="182562"/>
                <a:chOff x="2544" y="3197"/>
                <a:chExt cx="202" cy="115"/>
              </a:xfrm>
            </p:grpSpPr>
            <p:sp>
              <p:nvSpPr>
                <p:cNvPr id="35003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004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28" name="Group 501"/>
            <p:cNvGrpSpPr>
              <a:grpSpLocks/>
            </p:cNvGrpSpPr>
            <p:nvPr/>
          </p:nvGrpSpPr>
          <p:grpSpPr bwMode="auto">
            <a:xfrm>
              <a:off x="5269417" y="4582809"/>
              <a:ext cx="507023" cy="365125"/>
              <a:chOff x="4085037" y="3393203"/>
              <a:chExt cx="507023" cy="365125"/>
            </a:xfrm>
          </p:grpSpPr>
          <p:sp>
            <p:nvSpPr>
              <p:cNvPr id="34993" name="Line 33"/>
              <p:cNvSpPr>
                <a:spLocks noChangeShapeType="1"/>
              </p:cNvSpPr>
              <p:nvPr/>
            </p:nvSpPr>
            <p:spPr bwMode="auto">
              <a:xfrm>
                <a:off x="4085985" y="3505810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94" name="Line 33"/>
              <p:cNvSpPr>
                <a:spLocks noChangeShapeType="1"/>
              </p:cNvSpPr>
              <p:nvPr/>
            </p:nvSpPr>
            <p:spPr bwMode="auto">
              <a:xfrm>
                <a:off x="4085037" y="3636925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95" name="Text Box 27"/>
              <p:cNvSpPr txBox="1">
                <a:spLocks noChangeArrowheads="1"/>
              </p:cNvSpPr>
              <p:nvPr/>
            </p:nvSpPr>
            <p:spPr bwMode="auto">
              <a:xfrm>
                <a:off x="4168564" y="3393203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34996" name="Group 29"/>
              <p:cNvGrpSpPr>
                <a:grpSpLocks/>
              </p:cNvGrpSpPr>
              <p:nvPr/>
            </p:nvGrpSpPr>
            <p:grpSpPr bwMode="auto">
              <a:xfrm>
                <a:off x="4507068" y="3486866"/>
                <a:ext cx="84992" cy="182562"/>
                <a:chOff x="2544" y="3197"/>
                <a:chExt cx="202" cy="115"/>
              </a:xfrm>
            </p:grpSpPr>
            <p:sp>
              <p:nvSpPr>
                <p:cNvPr id="34997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98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29" name="Group 492"/>
            <p:cNvGrpSpPr>
              <a:grpSpLocks/>
            </p:cNvGrpSpPr>
            <p:nvPr/>
          </p:nvGrpSpPr>
          <p:grpSpPr bwMode="auto">
            <a:xfrm>
              <a:off x="4677174" y="3987723"/>
              <a:ext cx="507023" cy="365125"/>
              <a:chOff x="4085037" y="3393203"/>
              <a:chExt cx="507023" cy="365125"/>
            </a:xfrm>
          </p:grpSpPr>
          <p:sp>
            <p:nvSpPr>
              <p:cNvPr id="34987" name="Line 33"/>
              <p:cNvSpPr>
                <a:spLocks noChangeShapeType="1"/>
              </p:cNvSpPr>
              <p:nvPr/>
            </p:nvSpPr>
            <p:spPr bwMode="auto">
              <a:xfrm>
                <a:off x="4085985" y="3505810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8" name="Line 33"/>
              <p:cNvSpPr>
                <a:spLocks noChangeShapeType="1"/>
              </p:cNvSpPr>
              <p:nvPr/>
            </p:nvSpPr>
            <p:spPr bwMode="auto">
              <a:xfrm>
                <a:off x="4085037" y="3636925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9" name="Text Box 27"/>
              <p:cNvSpPr txBox="1">
                <a:spLocks noChangeArrowheads="1"/>
              </p:cNvSpPr>
              <p:nvPr/>
            </p:nvSpPr>
            <p:spPr bwMode="auto">
              <a:xfrm>
                <a:off x="4168564" y="3393203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34990" name="Group 29"/>
              <p:cNvGrpSpPr>
                <a:grpSpLocks/>
              </p:cNvGrpSpPr>
              <p:nvPr/>
            </p:nvGrpSpPr>
            <p:grpSpPr bwMode="auto">
              <a:xfrm>
                <a:off x="4507068" y="3486866"/>
                <a:ext cx="84992" cy="182562"/>
                <a:chOff x="2544" y="3197"/>
                <a:chExt cx="202" cy="115"/>
              </a:xfrm>
            </p:grpSpPr>
            <p:sp>
              <p:nvSpPr>
                <p:cNvPr id="34991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92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30" name="Group 1"/>
            <p:cNvGrpSpPr>
              <a:grpSpLocks/>
            </p:cNvGrpSpPr>
            <p:nvPr/>
          </p:nvGrpSpPr>
          <p:grpSpPr bwMode="auto">
            <a:xfrm>
              <a:off x="4085037" y="3393203"/>
              <a:ext cx="507023" cy="365125"/>
              <a:chOff x="4085037" y="3393203"/>
              <a:chExt cx="507023" cy="365125"/>
            </a:xfrm>
          </p:grpSpPr>
          <p:sp>
            <p:nvSpPr>
              <p:cNvPr id="34981" name="Line 33"/>
              <p:cNvSpPr>
                <a:spLocks noChangeShapeType="1"/>
              </p:cNvSpPr>
              <p:nvPr/>
            </p:nvSpPr>
            <p:spPr bwMode="auto">
              <a:xfrm>
                <a:off x="4085985" y="3505810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2" name="Line 33"/>
              <p:cNvSpPr>
                <a:spLocks noChangeShapeType="1"/>
              </p:cNvSpPr>
              <p:nvPr/>
            </p:nvSpPr>
            <p:spPr bwMode="auto">
              <a:xfrm>
                <a:off x="4085037" y="3636925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3" name="Text Box 27"/>
              <p:cNvSpPr txBox="1">
                <a:spLocks noChangeArrowheads="1"/>
              </p:cNvSpPr>
              <p:nvPr/>
            </p:nvSpPr>
            <p:spPr bwMode="auto">
              <a:xfrm>
                <a:off x="4168564" y="3393203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34984" name="Group 29"/>
              <p:cNvGrpSpPr>
                <a:grpSpLocks/>
              </p:cNvGrpSpPr>
              <p:nvPr/>
            </p:nvGrpSpPr>
            <p:grpSpPr bwMode="auto">
              <a:xfrm>
                <a:off x="4507068" y="3486866"/>
                <a:ext cx="84992" cy="182562"/>
                <a:chOff x="2544" y="3197"/>
                <a:chExt cx="202" cy="115"/>
              </a:xfrm>
            </p:grpSpPr>
            <p:sp>
              <p:nvSpPr>
                <p:cNvPr id="34985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86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31" name="Group 235"/>
            <p:cNvGrpSpPr>
              <a:grpSpLocks/>
            </p:cNvGrpSpPr>
            <p:nvPr/>
          </p:nvGrpSpPr>
          <p:grpSpPr bwMode="auto">
            <a:xfrm>
              <a:off x="5769996" y="5684878"/>
              <a:ext cx="170293" cy="547687"/>
              <a:chOff x="3555577" y="1954782"/>
              <a:chExt cx="170293" cy="547687"/>
            </a:xfrm>
          </p:grpSpPr>
          <p:sp>
            <p:nvSpPr>
              <p:cNvPr id="34979" name="Line 12"/>
              <p:cNvSpPr>
                <a:spLocks noChangeShapeType="1"/>
              </p:cNvSpPr>
              <p:nvPr/>
            </p:nvSpPr>
            <p:spPr bwMode="auto">
              <a:xfrm>
                <a:off x="3642444" y="2229419"/>
                <a:ext cx="8342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0" name="Rectangle 13"/>
              <p:cNvSpPr>
                <a:spLocks noChangeArrowheads="1"/>
              </p:cNvSpPr>
              <p:nvPr/>
            </p:nvSpPr>
            <p:spPr bwMode="auto">
              <a:xfrm>
                <a:off x="3555577" y="1954782"/>
                <a:ext cx="84890" cy="547687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34832" name="Group 236"/>
            <p:cNvGrpSpPr>
              <a:grpSpLocks/>
            </p:cNvGrpSpPr>
            <p:nvPr/>
          </p:nvGrpSpPr>
          <p:grpSpPr bwMode="auto">
            <a:xfrm>
              <a:off x="5183403" y="5088203"/>
              <a:ext cx="170293" cy="547687"/>
              <a:chOff x="3555577" y="1954782"/>
              <a:chExt cx="170293" cy="547687"/>
            </a:xfrm>
          </p:grpSpPr>
          <p:sp>
            <p:nvSpPr>
              <p:cNvPr id="34977" name="Line 12"/>
              <p:cNvSpPr>
                <a:spLocks noChangeShapeType="1"/>
              </p:cNvSpPr>
              <p:nvPr/>
            </p:nvSpPr>
            <p:spPr bwMode="auto">
              <a:xfrm>
                <a:off x="3642444" y="2229419"/>
                <a:ext cx="8342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8" name="Rectangle 13"/>
              <p:cNvSpPr>
                <a:spLocks noChangeArrowheads="1"/>
              </p:cNvSpPr>
              <p:nvPr/>
            </p:nvSpPr>
            <p:spPr bwMode="auto">
              <a:xfrm>
                <a:off x="3555577" y="1954782"/>
                <a:ext cx="84890" cy="547687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34833" name="Group 237"/>
            <p:cNvGrpSpPr>
              <a:grpSpLocks/>
            </p:cNvGrpSpPr>
            <p:nvPr/>
          </p:nvGrpSpPr>
          <p:grpSpPr bwMode="auto">
            <a:xfrm>
              <a:off x="4589252" y="4491528"/>
              <a:ext cx="170293" cy="547687"/>
              <a:chOff x="3555577" y="1954782"/>
              <a:chExt cx="170293" cy="547687"/>
            </a:xfrm>
          </p:grpSpPr>
          <p:sp>
            <p:nvSpPr>
              <p:cNvPr id="34975" name="Line 12"/>
              <p:cNvSpPr>
                <a:spLocks noChangeShapeType="1"/>
              </p:cNvSpPr>
              <p:nvPr/>
            </p:nvSpPr>
            <p:spPr bwMode="auto">
              <a:xfrm>
                <a:off x="3642444" y="2229419"/>
                <a:ext cx="8342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6" name="Rectangle 13"/>
              <p:cNvSpPr>
                <a:spLocks noChangeArrowheads="1"/>
              </p:cNvSpPr>
              <p:nvPr/>
            </p:nvSpPr>
            <p:spPr bwMode="auto">
              <a:xfrm>
                <a:off x="3555577" y="1954782"/>
                <a:ext cx="84890" cy="547687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34834" name="Group 238"/>
            <p:cNvGrpSpPr>
              <a:grpSpLocks/>
            </p:cNvGrpSpPr>
            <p:nvPr/>
          </p:nvGrpSpPr>
          <p:grpSpPr bwMode="auto">
            <a:xfrm>
              <a:off x="4002659" y="3894853"/>
              <a:ext cx="170293" cy="547687"/>
              <a:chOff x="3555577" y="1954782"/>
              <a:chExt cx="170293" cy="547687"/>
            </a:xfrm>
          </p:grpSpPr>
          <p:sp>
            <p:nvSpPr>
              <p:cNvPr id="34973" name="Line 12"/>
              <p:cNvSpPr>
                <a:spLocks noChangeShapeType="1"/>
              </p:cNvSpPr>
              <p:nvPr/>
            </p:nvSpPr>
            <p:spPr bwMode="auto">
              <a:xfrm>
                <a:off x="3642444" y="2229419"/>
                <a:ext cx="8342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4" name="Rectangle 13"/>
              <p:cNvSpPr>
                <a:spLocks noChangeArrowheads="1"/>
              </p:cNvSpPr>
              <p:nvPr/>
            </p:nvSpPr>
            <p:spPr bwMode="auto">
              <a:xfrm>
                <a:off x="3555577" y="1954782"/>
                <a:ext cx="84890" cy="547687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34835" name="Line 12"/>
            <p:cNvSpPr>
              <a:spLocks noChangeShapeType="1"/>
            </p:cNvSpPr>
            <p:nvPr/>
          </p:nvSpPr>
          <p:spPr bwMode="auto">
            <a:xfrm>
              <a:off x="3490044" y="3577922"/>
              <a:ext cx="834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6" name="Line 5"/>
            <p:cNvSpPr>
              <a:spLocks noChangeShapeType="1"/>
            </p:cNvSpPr>
            <p:nvPr/>
          </p:nvSpPr>
          <p:spPr bwMode="auto">
            <a:xfrm>
              <a:off x="766763" y="2753441"/>
              <a:ext cx="0" cy="33829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37" name="Line 6"/>
            <p:cNvSpPr>
              <a:spLocks noChangeShapeType="1"/>
            </p:cNvSpPr>
            <p:nvPr/>
          </p:nvSpPr>
          <p:spPr bwMode="auto">
            <a:xfrm flipV="1">
              <a:off x="684212" y="2805828"/>
              <a:ext cx="78050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38" name="Text Box 7"/>
            <p:cNvSpPr txBox="1">
              <a:spLocks noChangeArrowheads="1"/>
            </p:cNvSpPr>
            <p:nvPr/>
          </p:nvSpPr>
          <p:spPr bwMode="auto">
            <a:xfrm>
              <a:off x="968376" y="2661366"/>
              <a:ext cx="1403350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Time (cycles)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34839" name="Text Box 8"/>
            <p:cNvSpPr txBox="1">
              <a:spLocks noChangeArrowheads="1"/>
            </p:cNvSpPr>
            <p:nvPr/>
          </p:nvSpPr>
          <p:spPr bwMode="auto">
            <a:xfrm rot="-5400000">
              <a:off x="-490537" y="4390153"/>
              <a:ext cx="2514600" cy="3365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Program Execution Order</a:t>
              </a:r>
            </a:p>
          </p:txBody>
        </p:sp>
        <p:sp>
          <p:nvSpPr>
            <p:cNvPr id="34840" name="Text Box 9"/>
            <p:cNvSpPr txBox="1">
              <a:spLocks noChangeArrowheads="1"/>
            </p:cNvSpPr>
            <p:nvPr/>
          </p:nvSpPr>
          <p:spPr bwMode="auto">
            <a:xfrm>
              <a:off x="1998865" y="2936003"/>
              <a:ext cx="1392238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value of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endParaRPr lang="en-US" altLang="en-US" sz="16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34841" name="Text Box 10"/>
            <p:cNvSpPr txBox="1">
              <a:spLocks noChangeArrowheads="1"/>
            </p:cNvSpPr>
            <p:nvPr/>
          </p:nvSpPr>
          <p:spPr bwMode="auto">
            <a:xfrm>
              <a:off x="1131888" y="3393203"/>
              <a:ext cx="1747838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0005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0005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000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sub	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r>
                <a:rPr lang="en-US" altLang="en-US" sz="1600">
                  <a:latin typeface="Comic Sans MS" pitchFamily="66" charset="0"/>
                </a:rPr>
                <a:t>, $t1, $t3</a:t>
              </a:r>
            </a:p>
          </p:txBody>
        </p:sp>
        <p:sp>
          <p:nvSpPr>
            <p:cNvPr id="34842" name="Text Box 16"/>
            <p:cNvSpPr txBox="1">
              <a:spLocks noChangeArrowheads="1"/>
            </p:cNvSpPr>
            <p:nvPr/>
          </p:nvSpPr>
          <p:spPr bwMode="auto">
            <a:xfrm>
              <a:off x="3578624" y="3393210"/>
              <a:ext cx="338097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  <p:sp>
          <p:nvSpPr>
            <p:cNvPr id="34843" name="Text Box 17"/>
            <p:cNvSpPr txBox="1">
              <a:spLocks noChangeArrowheads="1"/>
            </p:cNvSpPr>
            <p:nvPr/>
          </p:nvSpPr>
          <p:spPr bwMode="auto">
            <a:xfrm>
              <a:off x="3537349" y="2661366"/>
              <a:ext cx="42227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CC1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34844" name="Text Box 18"/>
            <p:cNvSpPr txBox="1">
              <a:spLocks noChangeArrowheads="1"/>
            </p:cNvSpPr>
            <p:nvPr/>
          </p:nvSpPr>
          <p:spPr bwMode="auto">
            <a:xfrm>
              <a:off x="3494487" y="2936003"/>
              <a:ext cx="506413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Comic Sans MS" pitchFamily="66" charset="0"/>
                </a:rPr>
                <a:t>10</a:t>
              </a:r>
              <a:endParaRPr lang="en-US" altLang="en-US" sz="1400">
                <a:latin typeface="Times New Roman" pitchFamily="18" charset="0"/>
              </a:endParaRPr>
            </a:p>
          </p:txBody>
        </p:sp>
        <p:grpSp>
          <p:nvGrpSpPr>
            <p:cNvPr id="34845" name="Group 249"/>
            <p:cNvGrpSpPr>
              <a:grpSpLocks/>
            </p:cNvGrpSpPr>
            <p:nvPr/>
          </p:nvGrpSpPr>
          <p:grpSpPr bwMode="auto">
            <a:xfrm>
              <a:off x="3916721" y="2753441"/>
              <a:ext cx="168316" cy="3475037"/>
              <a:chOff x="3916721" y="1252538"/>
              <a:chExt cx="168316" cy="3475037"/>
            </a:xfrm>
          </p:grpSpPr>
          <p:sp>
            <p:nvSpPr>
              <p:cNvPr id="34970" name="Line 12"/>
              <p:cNvSpPr>
                <a:spLocks noChangeShapeType="1"/>
              </p:cNvSpPr>
              <p:nvPr/>
            </p:nvSpPr>
            <p:spPr bwMode="auto">
              <a:xfrm>
                <a:off x="3916721" y="2076450"/>
                <a:ext cx="8342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1" name="Rectangle 13"/>
              <p:cNvSpPr>
                <a:spLocks noChangeArrowheads="1"/>
              </p:cNvSpPr>
              <p:nvPr/>
            </p:nvSpPr>
            <p:spPr bwMode="auto">
              <a:xfrm>
                <a:off x="4000147" y="1801813"/>
                <a:ext cx="84890" cy="547687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4972" name="Line 19"/>
              <p:cNvSpPr>
                <a:spLocks noChangeShapeType="1"/>
              </p:cNvSpPr>
              <p:nvPr/>
            </p:nvSpPr>
            <p:spPr bwMode="auto">
              <a:xfrm>
                <a:off x="4042174" y="1252538"/>
                <a:ext cx="0" cy="34750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4846" name="Text Box 20"/>
            <p:cNvSpPr txBox="1">
              <a:spLocks noChangeArrowheads="1"/>
            </p:cNvSpPr>
            <p:nvPr/>
          </p:nvSpPr>
          <p:spPr bwMode="auto">
            <a:xfrm>
              <a:off x="4127899" y="2661366"/>
              <a:ext cx="42227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CC2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34847" name="Text Box 21"/>
            <p:cNvSpPr txBox="1">
              <a:spLocks noChangeArrowheads="1"/>
            </p:cNvSpPr>
            <p:nvPr/>
          </p:nvSpPr>
          <p:spPr bwMode="auto">
            <a:xfrm>
              <a:off x="1143001" y="3986928"/>
              <a:ext cx="182562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00050" algn="l"/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00050" algn="l"/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00050" algn="l"/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add	$s4,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r>
                <a:rPr lang="en-US" altLang="en-US" sz="1600">
                  <a:latin typeface="Comic Sans MS" pitchFamily="66" charset="0"/>
                </a:rPr>
                <a:t>, $t5</a:t>
              </a:r>
            </a:p>
          </p:txBody>
        </p:sp>
        <p:sp>
          <p:nvSpPr>
            <p:cNvPr id="34848" name="Rectangle 32"/>
            <p:cNvSpPr>
              <a:spLocks noChangeArrowheads="1"/>
            </p:cNvSpPr>
            <p:nvPr/>
          </p:nvSpPr>
          <p:spPr bwMode="auto">
            <a:xfrm>
              <a:off x="4590595" y="3302716"/>
              <a:ext cx="84992" cy="547687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34849" name="Group 34"/>
            <p:cNvGrpSpPr>
              <a:grpSpLocks/>
            </p:cNvGrpSpPr>
            <p:nvPr/>
          </p:nvGrpSpPr>
          <p:grpSpPr bwMode="auto">
            <a:xfrm>
              <a:off x="4168564" y="3896441"/>
              <a:ext cx="507023" cy="547687"/>
              <a:chOff x="1910" y="2102"/>
              <a:chExt cx="346" cy="345"/>
            </a:xfrm>
          </p:grpSpPr>
          <p:sp>
            <p:nvSpPr>
              <p:cNvPr id="34967" name="Line 35"/>
              <p:cNvSpPr>
                <a:spLocks noChangeShapeType="1"/>
              </p:cNvSpPr>
              <p:nvPr/>
            </p:nvSpPr>
            <p:spPr bwMode="auto">
              <a:xfrm>
                <a:off x="2141" y="2275"/>
                <a:ext cx="5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68" name="Rectangle 36"/>
              <p:cNvSpPr>
                <a:spLocks noChangeArrowheads="1"/>
              </p:cNvSpPr>
              <p:nvPr/>
            </p:nvSpPr>
            <p:spPr bwMode="auto">
              <a:xfrm>
                <a:off x="2198" y="2102"/>
                <a:ext cx="58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4969" name="Text Box 39"/>
              <p:cNvSpPr txBox="1">
                <a:spLocks noChangeArrowheads="1"/>
              </p:cNvSpPr>
              <p:nvPr/>
            </p:nvSpPr>
            <p:spPr bwMode="auto">
              <a:xfrm>
                <a:off x="1910" y="215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  <p:sp>
          <p:nvSpPr>
            <p:cNvPr id="34850" name="Text Box 40"/>
            <p:cNvSpPr txBox="1">
              <a:spLocks noChangeArrowheads="1"/>
            </p:cNvSpPr>
            <p:nvPr/>
          </p:nvSpPr>
          <p:spPr bwMode="auto">
            <a:xfrm>
              <a:off x="4085037" y="2936003"/>
              <a:ext cx="506413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Comic Sans MS" pitchFamily="66" charset="0"/>
                </a:rPr>
                <a:t>10</a:t>
              </a:r>
              <a:endParaRPr lang="en-US" altLang="en-US" sz="1400">
                <a:latin typeface="Times New Roman" pitchFamily="18" charset="0"/>
              </a:endParaRPr>
            </a:p>
          </p:txBody>
        </p:sp>
        <p:sp>
          <p:nvSpPr>
            <p:cNvPr id="34851" name="Line 41"/>
            <p:cNvSpPr>
              <a:spLocks noChangeShapeType="1"/>
            </p:cNvSpPr>
            <p:nvPr/>
          </p:nvSpPr>
          <p:spPr bwMode="auto">
            <a:xfrm>
              <a:off x="4632724" y="2753441"/>
              <a:ext cx="0" cy="3475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52" name="Text Box 42"/>
            <p:cNvSpPr txBox="1">
              <a:spLocks noChangeArrowheads="1"/>
            </p:cNvSpPr>
            <p:nvPr/>
          </p:nvSpPr>
          <p:spPr bwMode="auto">
            <a:xfrm>
              <a:off x="4720037" y="2661366"/>
              <a:ext cx="42227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CC3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34853" name="Text Box 43"/>
            <p:cNvSpPr txBox="1">
              <a:spLocks noChangeArrowheads="1"/>
            </p:cNvSpPr>
            <p:nvPr/>
          </p:nvSpPr>
          <p:spPr bwMode="auto">
            <a:xfrm>
              <a:off x="1143001" y="4582241"/>
              <a:ext cx="173672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00050" algn="l"/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00050" algn="l"/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00050" algn="l"/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or	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$s6</a:t>
              </a:r>
              <a:r>
                <a:rPr lang="en-US" altLang="en-US" sz="1600">
                  <a:latin typeface="Comic Sans MS" pitchFamily="66" charset="0"/>
                </a:rPr>
                <a:t>, $t3,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</a:p>
          </p:txBody>
        </p:sp>
        <p:grpSp>
          <p:nvGrpSpPr>
            <p:cNvPr id="34854" name="Group 46"/>
            <p:cNvGrpSpPr>
              <a:grpSpLocks/>
            </p:cNvGrpSpPr>
            <p:nvPr/>
          </p:nvGrpSpPr>
          <p:grpSpPr bwMode="auto">
            <a:xfrm>
              <a:off x="4675587" y="3348753"/>
              <a:ext cx="507023" cy="457200"/>
              <a:chOff x="2659" y="2131"/>
              <a:chExt cx="346" cy="288"/>
            </a:xfrm>
          </p:grpSpPr>
          <p:sp>
            <p:nvSpPr>
              <p:cNvPr id="34962" name="Freeform 47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963" name="Line 48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4964" name="Group 49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34965" name="Line 5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66" name="Line 5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4855" name="Text Box 52"/>
            <p:cNvSpPr txBox="1">
              <a:spLocks noChangeArrowheads="1"/>
            </p:cNvSpPr>
            <p:nvPr/>
          </p:nvSpPr>
          <p:spPr bwMode="auto">
            <a:xfrm>
              <a:off x="4803075" y="3486866"/>
              <a:ext cx="294542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4856" name="Rectangle 53"/>
            <p:cNvSpPr>
              <a:spLocks noChangeArrowheads="1"/>
            </p:cNvSpPr>
            <p:nvPr/>
          </p:nvSpPr>
          <p:spPr bwMode="auto">
            <a:xfrm>
              <a:off x="5182610" y="3302716"/>
              <a:ext cx="83527" cy="547687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57" name="Rectangle 63"/>
            <p:cNvSpPr>
              <a:spLocks noChangeArrowheads="1"/>
            </p:cNvSpPr>
            <p:nvPr/>
          </p:nvSpPr>
          <p:spPr bwMode="auto">
            <a:xfrm>
              <a:off x="5181145" y="3896441"/>
              <a:ext cx="84992" cy="547687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58" name="Line 66"/>
            <p:cNvSpPr>
              <a:spLocks noChangeShapeType="1"/>
            </p:cNvSpPr>
            <p:nvPr/>
          </p:nvSpPr>
          <p:spPr bwMode="auto">
            <a:xfrm>
              <a:off x="5097618" y="4764803"/>
              <a:ext cx="835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59" name="Rectangle 67"/>
            <p:cNvSpPr>
              <a:spLocks noChangeArrowheads="1"/>
            </p:cNvSpPr>
            <p:nvPr/>
          </p:nvSpPr>
          <p:spPr bwMode="auto">
            <a:xfrm>
              <a:off x="5181145" y="4490166"/>
              <a:ext cx="84992" cy="547687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60" name="Text Box 70"/>
            <p:cNvSpPr txBox="1">
              <a:spLocks noChangeArrowheads="1"/>
            </p:cNvSpPr>
            <p:nvPr/>
          </p:nvSpPr>
          <p:spPr bwMode="auto">
            <a:xfrm>
              <a:off x="4759114" y="4580660"/>
              <a:ext cx="338504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  <p:sp>
          <p:nvSpPr>
            <p:cNvPr id="34861" name="Text Box 71"/>
            <p:cNvSpPr txBox="1">
              <a:spLocks noChangeArrowheads="1"/>
            </p:cNvSpPr>
            <p:nvPr/>
          </p:nvSpPr>
          <p:spPr bwMode="auto">
            <a:xfrm>
              <a:off x="4677174" y="2936003"/>
              <a:ext cx="506413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Comic Sans MS" pitchFamily="66" charset="0"/>
                </a:rPr>
                <a:t>10</a:t>
              </a:r>
              <a:endParaRPr lang="en-US" altLang="en-US" sz="1400">
                <a:latin typeface="Times New Roman" pitchFamily="18" charset="0"/>
              </a:endParaRPr>
            </a:p>
          </p:txBody>
        </p:sp>
        <p:sp>
          <p:nvSpPr>
            <p:cNvPr id="34862" name="Line 72"/>
            <p:cNvSpPr>
              <a:spLocks noChangeShapeType="1"/>
            </p:cNvSpPr>
            <p:nvPr/>
          </p:nvSpPr>
          <p:spPr bwMode="auto">
            <a:xfrm>
              <a:off x="5224862" y="2753441"/>
              <a:ext cx="0" cy="3475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63" name="Text Box 73"/>
            <p:cNvSpPr txBox="1">
              <a:spLocks noChangeArrowheads="1"/>
            </p:cNvSpPr>
            <p:nvPr/>
          </p:nvSpPr>
          <p:spPr bwMode="auto">
            <a:xfrm>
              <a:off x="5310587" y="2661366"/>
              <a:ext cx="42227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CC4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34864" name="Text Box 74"/>
            <p:cNvSpPr txBox="1">
              <a:spLocks noChangeArrowheads="1"/>
            </p:cNvSpPr>
            <p:nvPr/>
          </p:nvSpPr>
          <p:spPr bwMode="auto">
            <a:xfrm>
              <a:off x="1146176" y="5175966"/>
              <a:ext cx="173672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00050" algn="l"/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00050" algn="l"/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00050" algn="l"/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and	$s7,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$s6</a:t>
              </a:r>
              <a:r>
                <a:rPr lang="en-US" altLang="en-US" sz="1600">
                  <a:latin typeface="Comic Sans MS" pitchFamily="66" charset="0"/>
                </a:rPr>
                <a:t>,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</a:p>
          </p:txBody>
        </p:sp>
        <p:sp>
          <p:nvSpPr>
            <p:cNvPr id="34865" name="Rectangle 82"/>
            <p:cNvSpPr>
              <a:spLocks noChangeArrowheads="1"/>
            </p:cNvSpPr>
            <p:nvPr/>
          </p:nvSpPr>
          <p:spPr bwMode="auto">
            <a:xfrm>
              <a:off x="5776440" y="3301128"/>
              <a:ext cx="85010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34866" name="Group 85"/>
            <p:cNvGrpSpPr>
              <a:grpSpLocks/>
            </p:cNvGrpSpPr>
            <p:nvPr/>
          </p:nvGrpSpPr>
          <p:grpSpPr bwMode="auto">
            <a:xfrm>
              <a:off x="5269312" y="3894853"/>
              <a:ext cx="590672" cy="547688"/>
              <a:chOff x="2659" y="2102"/>
              <a:chExt cx="403" cy="345"/>
            </a:xfrm>
          </p:grpSpPr>
          <p:grpSp>
            <p:nvGrpSpPr>
              <p:cNvPr id="34954" name="Group 86"/>
              <p:cNvGrpSpPr>
                <a:grpSpLocks/>
              </p:cNvGrpSpPr>
              <p:nvPr/>
            </p:nvGrpSpPr>
            <p:grpSpPr bwMode="auto">
              <a:xfrm>
                <a:off x="2659" y="2131"/>
                <a:ext cx="346" cy="288"/>
                <a:chOff x="2659" y="2131"/>
                <a:chExt cx="346" cy="288"/>
              </a:xfrm>
            </p:grpSpPr>
            <p:sp>
              <p:nvSpPr>
                <p:cNvPr id="34957" name="Freeform 87"/>
                <p:cNvSpPr>
                  <a:spLocks/>
                </p:cNvSpPr>
                <p:nvPr/>
              </p:nvSpPr>
              <p:spPr bwMode="auto">
                <a:xfrm>
                  <a:off x="2717" y="2131"/>
                  <a:ext cx="230" cy="288"/>
                </a:xfrm>
                <a:custGeom>
                  <a:avLst/>
                  <a:gdLst>
                    <a:gd name="T0" fmla="*/ 0 w 259"/>
                    <a:gd name="T1" fmla="*/ 288 h 288"/>
                    <a:gd name="T2" fmla="*/ 0 w 259"/>
                    <a:gd name="T3" fmla="*/ 173 h 288"/>
                    <a:gd name="T4" fmla="*/ 16 w 259"/>
                    <a:gd name="T5" fmla="*/ 144 h 288"/>
                    <a:gd name="T6" fmla="*/ 0 w 259"/>
                    <a:gd name="T7" fmla="*/ 116 h 288"/>
                    <a:gd name="T8" fmla="*/ 0 w 259"/>
                    <a:gd name="T9" fmla="*/ 0 h 288"/>
                    <a:gd name="T10" fmla="*/ 70 w 259"/>
                    <a:gd name="T11" fmla="*/ 58 h 288"/>
                    <a:gd name="T12" fmla="*/ 70 w 259"/>
                    <a:gd name="T13" fmla="*/ 231 h 288"/>
                    <a:gd name="T14" fmla="*/ 0 w 259"/>
                    <a:gd name="T15" fmla="*/ 288 h 28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59" h="288">
                      <a:moveTo>
                        <a:pt x="0" y="288"/>
                      </a:moveTo>
                      <a:lnTo>
                        <a:pt x="0" y="173"/>
                      </a:lnTo>
                      <a:lnTo>
                        <a:pt x="58" y="144"/>
                      </a:lnTo>
                      <a:lnTo>
                        <a:pt x="0" y="116"/>
                      </a:lnTo>
                      <a:lnTo>
                        <a:pt x="0" y="0"/>
                      </a:lnTo>
                      <a:lnTo>
                        <a:pt x="259" y="58"/>
                      </a:lnTo>
                      <a:lnTo>
                        <a:pt x="259" y="231"/>
                      </a:lnTo>
                      <a:lnTo>
                        <a:pt x="0" y="288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4958" name="Line 88"/>
                <p:cNvSpPr>
                  <a:spLocks noChangeShapeType="1"/>
                </p:cNvSpPr>
                <p:nvPr/>
              </p:nvSpPr>
              <p:spPr bwMode="auto">
                <a:xfrm>
                  <a:off x="2947" y="2275"/>
                  <a:ext cx="5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4959" name="Group 89"/>
                <p:cNvGrpSpPr>
                  <a:grpSpLocks/>
                </p:cNvGrpSpPr>
                <p:nvPr/>
              </p:nvGrpSpPr>
              <p:grpSpPr bwMode="auto">
                <a:xfrm>
                  <a:off x="2659" y="2218"/>
                  <a:ext cx="58" cy="115"/>
                  <a:chOff x="2544" y="3197"/>
                  <a:chExt cx="202" cy="115"/>
                </a:xfrm>
              </p:grpSpPr>
              <p:sp>
                <p:nvSpPr>
                  <p:cNvPr id="34960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197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961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312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4955" name="Text Box 92"/>
              <p:cNvSpPr txBox="1">
                <a:spLocks noChangeArrowheads="1"/>
              </p:cNvSpPr>
              <p:nvPr/>
            </p:nvSpPr>
            <p:spPr bwMode="auto">
              <a:xfrm>
                <a:off x="2746" y="2218"/>
                <a:ext cx="201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7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latin typeface="Arial Narrow" pitchFamily="34" charset="0"/>
                  </a:rPr>
                  <a:t>ALU</a:t>
                </a:r>
              </a:p>
            </p:txBody>
          </p:sp>
          <p:sp>
            <p:nvSpPr>
              <p:cNvPr id="34956" name="Rectangle 93"/>
              <p:cNvSpPr>
                <a:spLocks noChangeArrowheads="1"/>
              </p:cNvSpPr>
              <p:nvPr/>
            </p:nvSpPr>
            <p:spPr bwMode="auto">
              <a:xfrm>
                <a:off x="3005" y="2102"/>
                <a:ext cx="57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34867" name="Rectangle 103"/>
            <p:cNvSpPr>
              <a:spLocks noChangeArrowheads="1"/>
            </p:cNvSpPr>
            <p:nvPr/>
          </p:nvSpPr>
          <p:spPr bwMode="auto">
            <a:xfrm>
              <a:off x="5774974" y="4488578"/>
              <a:ext cx="85010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34868" name="Group 105"/>
            <p:cNvGrpSpPr>
              <a:grpSpLocks/>
            </p:cNvGrpSpPr>
            <p:nvPr/>
          </p:nvGrpSpPr>
          <p:grpSpPr bwMode="auto">
            <a:xfrm>
              <a:off x="5352856" y="5083891"/>
              <a:ext cx="507128" cy="547688"/>
              <a:chOff x="1910" y="2102"/>
              <a:chExt cx="346" cy="345"/>
            </a:xfrm>
          </p:grpSpPr>
          <p:sp>
            <p:nvSpPr>
              <p:cNvPr id="34951" name="Line 106"/>
              <p:cNvSpPr>
                <a:spLocks noChangeShapeType="1"/>
              </p:cNvSpPr>
              <p:nvPr/>
            </p:nvSpPr>
            <p:spPr bwMode="auto">
              <a:xfrm>
                <a:off x="2141" y="2275"/>
                <a:ext cx="5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52" name="Rectangle 107"/>
              <p:cNvSpPr>
                <a:spLocks noChangeArrowheads="1"/>
              </p:cNvSpPr>
              <p:nvPr/>
            </p:nvSpPr>
            <p:spPr bwMode="auto">
              <a:xfrm>
                <a:off x="2198" y="2102"/>
                <a:ext cx="58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4953" name="Text Box 110"/>
              <p:cNvSpPr txBox="1">
                <a:spLocks noChangeArrowheads="1"/>
              </p:cNvSpPr>
              <p:nvPr/>
            </p:nvSpPr>
            <p:spPr bwMode="auto">
              <a:xfrm>
                <a:off x="1910" y="215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  <p:sp>
          <p:nvSpPr>
            <p:cNvPr id="34869" name="Text Box 111"/>
            <p:cNvSpPr txBox="1">
              <a:spLocks noChangeArrowheads="1"/>
            </p:cNvSpPr>
            <p:nvPr/>
          </p:nvSpPr>
          <p:spPr bwMode="auto">
            <a:xfrm>
              <a:off x="5267724" y="2936003"/>
              <a:ext cx="506413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Comic Sans MS" pitchFamily="66" charset="0"/>
                </a:rPr>
                <a:t>10</a:t>
              </a:r>
              <a:endParaRPr lang="en-US" altLang="en-US" sz="1400">
                <a:latin typeface="Times New Roman" pitchFamily="18" charset="0"/>
              </a:endParaRPr>
            </a:p>
          </p:txBody>
        </p:sp>
        <p:sp>
          <p:nvSpPr>
            <p:cNvPr id="34870" name="Line 112"/>
            <p:cNvSpPr>
              <a:spLocks noChangeShapeType="1"/>
            </p:cNvSpPr>
            <p:nvPr/>
          </p:nvSpPr>
          <p:spPr bwMode="auto">
            <a:xfrm>
              <a:off x="5816860" y="2753441"/>
              <a:ext cx="0" cy="3475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71" name="Text Box 113"/>
            <p:cNvSpPr txBox="1">
              <a:spLocks noChangeArrowheads="1"/>
            </p:cNvSpPr>
            <p:nvPr/>
          </p:nvSpPr>
          <p:spPr bwMode="auto">
            <a:xfrm>
              <a:off x="6491687" y="2661366"/>
              <a:ext cx="42227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CC6</a:t>
              </a:r>
              <a:endParaRPr lang="en-US" altLang="en-US" sz="1600">
                <a:latin typeface="Times New Roman" pitchFamily="18" charset="0"/>
              </a:endParaRPr>
            </a:p>
          </p:txBody>
        </p:sp>
        <p:grpSp>
          <p:nvGrpSpPr>
            <p:cNvPr id="34872" name="Group 117"/>
            <p:cNvGrpSpPr>
              <a:grpSpLocks/>
            </p:cNvGrpSpPr>
            <p:nvPr/>
          </p:nvGrpSpPr>
          <p:grpSpPr bwMode="auto">
            <a:xfrm>
              <a:off x="6447237" y="3986923"/>
              <a:ext cx="423584" cy="365125"/>
              <a:chOff x="3465" y="2159"/>
              <a:chExt cx="289" cy="230"/>
            </a:xfrm>
          </p:grpSpPr>
          <p:sp>
            <p:nvSpPr>
              <p:cNvPr id="34949" name="Text Box 118"/>
              <p:cNvSpPr txBox="1">
                <a:spLocks noChangeArrowheads="1"/>
              </p:cNvSpPr>
              <p:nvPr/>
            </p:nvSpPr>
            <p:spPr bwMode="auto">
              <a:xfrm>
                <a:off x="3523" y="2159"/>
                <a:ext cx="231" cy="230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sp>
            <p:nvSpPr>
              <p:cNvPr id="34950" name="Line 120"/>
              <p:cNvSpPr>
                <a:spLocks noChangeShapeType="1"/>
              </p:cNvSpPr>
              <p:nvPr/>
            </p:nvSpPr>
            <p:spPr bwMode="auto">
              <a:xfrm>
                <a:off x="3465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73" name="Line 122"/>
            <p:cNvSpPr>
              <a:spLocks noChangeShapeType="1"/>
            </p:cNvSpPr>
            <p:nvPr/>
          </p:nvSpPr>
          <p:spPr bwMode="auto">
            <a:xfrm>
              <a:off x="6869355" y="4764804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74" name="Group 124"/>
            <p:cNvGrpSpPr>
              <a:grpSpLocks/>
            </p:cNvGrpSpPr>
            <p:nvPr/>
          </p:nvGrpSpPr>
          <p:grpSpPr bwMode="auto">
            <a:xfrm>
              <a:off x="6530781" y="4580654"/>
              <a:ext cx="338574" cy="366713"/>
              <a:chOff x="1910" y="3139"/>
              <a:chExt cx="231" cy="231"/>
            </a:xfrm>
          </p:grpSpPr>
          <p:sp>
            <p:nvSpPr>
              <p:cNvPr id="34947" name="Rectangle 125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CB8FE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4948" name="Text Box 126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DM</a:t>
                </a:r>
              </a:p>
            </p:txBody>
          </p:sp>
        </p:grpSp>
        <p:sp>
          <p:nvSpPr>
            <p:cNvPr id="34875" name="Rectangle 127"/>
            <p:cNvSpPr>
              <a:spLocks noChangeArrowheads="1"/>
            </p:cNvSpPr>
            <p:nvPr/>
          </p:nvSpPr>
          <p:spPr bwMode="auto">
            <a:xfrm>
              <a:off x="6954365" y="4490166"/>
              <a:ext cx="85010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76" name="Line 129"/>
            <p:cNvSpPr>
              <a:spLocks noChangeShapeType="1"/>
            </p:cNvSpPr>
            <p:nvPr/>
          </p:nvSpPr>
          <p:spPr bwMode="auto">
            <a:xfrm>
              <a:off x="6447237" y="4764804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77" name="Group 130"/>
            <p:cNvGrpSpPr>
              <a:grpSpLocks/>
            </p:cNvGrpSpPr>
            <p:nvPr/>
          </p:nvGrpSpPr>
          <p:grpSpPr bwMode="auto">
            <a:xfrm>
              <a:off x="6447237" y="5085478"/>
              <a:ext cx="590672" cy="547688"/>
              <a:chOff x="2659" y="2102"/>
              <a:chExt cx="403" cy="345"/>
            </a:xfrm>
          </p:grpSpPr>
          <p:grpSp>
            <p:nvGrpSpPr>
              <p:cNvPr id="34939" name="Group 131"/>
              <p:cNvGrpSpPr>
                <a:grpSpLocks/>
              </p:cNvGrpSpPr>
              <p:nvPr/>
            </p:nvGrpSpPr>
            <p:grpSpPr bwMode="auto">
              <a:xfrm>
                <a:off x="2659" y="2131"/>
                <a:ext cx="346" cy="288"/>
                <a:chOff x="2659" y="2131"/>
                <a:chExt cx="346" cy="288"/>
              </a:xfrm>
            </p:grpSpPr>
            <p:sp>
              <p:nvSpPr>
                <p:cNvPr id="34942" name="Freeform 132"/>
                <p:cNvSpPr>
                  <a:spLocks/>
                </p:cNvSpPr>
                <p:nvPr/>
              </p:nvSpPr>
              <p:spPr bwMode="auto">
                <a:xfrm>
                  <a:off x="2717" y="2131"/>
                  <a:ext cx="230" cy="288"/>
                </a:xfrm>
                <a:custGeom>
                  <a:avLst/>
                  <a:gdLst>
                    <a:gd name="T0" fmla="*/ 0 w 259"/>
                    <a:gd name="T1" fmla="*/ 288 h 288"/>
                    <a:gd name="T2" fmla="*/ 0 w 259"/>
                    <a:gd name="T3" fmla="*/ 173 h 288"/>
                    <a:gd name="T4" fmla="*/ 16 w 259"/>
                    <a:gd name="T5" fmla="*/ 144 h 288"/>
                    <a:gd name="T6" fmla="*/ 0 w 259"/>
                    <a:gd name="T7" fmla="*/ 116 h 288"/>
                    <a:gd name="T8" fmla="*/ 0 w 259"/>
                    <a:gd name="T9" fmla="*/ 0 h 288"/>
                    <a:gd name="T10" fmla="*/ 70 w 259"/>
                    <a:gd name="T11" fmla="*/ 58 h 288"/>
                    <a:gd name="T12" fmla="*/ 70 w 259"/>
                    <a:gd name="T13" fmla="*/ 231 h 288"/>
                    <a:gd name="T14" fmla="*/ 0 w 259"/>
                    <a:gd name="T15" fmla="*/ 288 h 28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59" h="288">
                      <a:moveTo>
                        <a:pt x="0" y="288"/>
                      </a:moveTo>
                      <a:lnTo>
                        <a:pt x="0" y="173"/>
                      </a:lnTo>
                      <a:lnTo>
                        <a:pt x="58" y="144"/>
                      </a:lnTo>
                      <a:lnTo>
                        <a:pt x="0" y="116"/>
                      </a:lnTo>
                      <a:lnTo>
                        <a:pt x="0" y="0"/>
                      </a:lnTo>
                      <a:lnTo>
                        <a:pt x="259" y="58"/>
                      </a:lnTo>
                      <a:lnTo>
                        <a:pt x="259" y="231"/>
                      </a:lnTo>
                      <a:lnTo>
                        <a:pt x="0" y="288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4943" name="Line 133"/>
                <p:cNvSpPr>
                  <a:spLocks noChangeShapeType="1"/>
                </p:cNvSpPr>
                <p:nvPr/>
              </p:nvSpPr>
              <p:spPr bwMode="auto">
                <a:xfrm>
                  <a:off x="2947" y="2275"/>
                  <a:ext cx="5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4944" name="Group 134"/>
                <p:cNvGrpSpPr>
                  <a:grpSpLocks/>
                </p:cNvGrpSpPr>
                <p:nvPr/>
              </p:nvGrpSpPr>
              <p:grpSpPr bwMode="auto">
                <a:xfrm>
                  <a:off x="2659" y="2218"/>
                  <a:ext cx="58" cy="115"/>
                  <a:chOff x="2544" y="3197"/>
                  <a:chExt cx="202" cy="115"/>
                </a:xfrm>
              </p:grpSpPr>
              <p:sp>
                <p:nvSpPr>
                  <p:cNvPr id="34945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197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946" name="Line 136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312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4940" name="Text Box 137"/>
              <p:cNvSpPr txBox="1">
                <a:spLocks noChangeArrowheads="1"/>
              </p:cNvSpPr>
              <p:nvPr/>
            </p:nvSpPr>
            <p:spPr bwMode="auto">
              <a:xfrm>
                <a:off x="2746" y="2218"/>
                <a:ext cx="201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7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latin typeface="Arial Narrow" pitchFamily="34" charset="0"/>
                  </a:rPr>
                  <a:t>ALU</a:t>
                </a:r>
              </a:p>
            </p:txBody>
          </p:sp>
          <p:sp>
            <p:nvSpPr>
              <p:cNvPr id="34941" name="Rectangle 138"/>
              <p:cNvSpPr>
                <a:spLocks noChangeArrowheads="1"/>
              </p:cNvSpPr>
              <p:nvPr/>
            </p:nvSpPr>
            <p:spPr bwMode="auto">
              <a:xfrm>
                <a:off x="3005" y="2102"/>
                <a:ext cx="57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34878" name="Rectangle 148"/>
            <p:cNvSpPr>
              <a:spLocks noChangeArrowheads="1"/>
            </p:cNvSpPr>
            <p:nvPr/>
          </p:nvSpPr>
          <p:spPr bwMode="auto">
            <a:xfrm>
              <a:off x="6952899" y="5680791"/>
              <a:ext cx="85010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79" name="Text Box 150"/>
            <p:cNvSpPr txBox="1">
              <a:spLocks noChangeArrowheads="1"/>
            </p:cNvSpPr>
            <p:nvPr/>
          </p:nvSpPr>
          <p:spPr bwMode="auto">
            <a:xfrm>
              <a:off x="6448824" y="2936003"/>
              <a:ext cx="506413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FF0000"/>
                  </a:solidFill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880" name="Line 151"/>
            <p:cNvSpPr>
              <a:spLocks noChangeShapeType="1"/>
            </p:cNvSpPr>
            <p:nvPr/>
          </p:nvSpPr>
          <p:spPr bwMode="auto">
            <a:xfrm>
              <a:off x="6996512" y="2753441"/>
              <a:ext cx="0" cy="3475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81" name="Text Box 152"/>
            <p:cNvSpPr txBox="1">
              <a:spLocks noChangeArrowheads="1"/>
            </p:cNvSpPr>
            <p:nvPr/>
          </p:nvSpPr>
          <p:spPr bwMode="auto">
            <a:xfrm>
              <a:off x="7082237" y="2661366"/>
              <a:ext cx="42227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CC7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34882" name="Text Box 157"/>
            <p:cNvSpPr txBox="1">
              <a:spLocks noChangeArrowheads="1"/>
            </p:cNvSpPr>
            <p:nvPr/>
          </p:nvSpPr>
          <p:spPr bwMode="auto">
            <a:xfrm>
              <a:off x="7122797" y="4580653"/>
              <a:ext cx="338574" cy="36512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4883" name="Line 159"/>
            <p:cNvSpPr>
              <a:spLocks noChangeShapeType="1"/>
            </p:cNvSpPr>
            <p:nvPr/>
          </p:nvSpPr>
          <p:spPr bwMode="auto">
            <a:xfrm>
              <a:off x="7037787" y="4764803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84" name="Line 161"/>
            <p:cNvSpPr>
              <a:spLocks noChangeShapeType="1"/>
            </p:cNvSpPr>
            <p:nvPr/>
          </p:nvSpPr>
          <p:spPr bwMode="auto">
            <a:xfrm>
              <a:off x="7459905" y="5360116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85" name="Group 163"/>
            <p:cNvGrpSpPr>
              <a:grpSpLocks/>
            </p:cNvGrpSpPr>
            <p:nvPr/>
          </p:nvGrpSpPr>
          <p:grpSpPr bwMode="auto">
            <a:xfrm>
              <a:off x="7121331" y="5175966"/>
              <a:ext cx="338574" cy="366713"/>
              <a:chOff x="1910" y="3139"/>
              <a:chExt cx="231" cy="231"/>
            </a:xfrm>
          </p:grpSpPr>
          <p:sp>
            <p:nvSpPr>
              <p:cNvPr id="34937" name="Rectangle 164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CB8FE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4938" name="Text Box 165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DM</a:t>
                </a:r>
              </a:p>
            </p:txBody>
          </p:sp>
        </p:grpSp>
        <p:sp>
          <p:nvSpPr>
            <p:cNvPr id="34886" name="Rectangle 166"/>
            <p:cNvSpPr>
              <a:spLocks noChangeArrowheads="1"/>
            </p:cNvSpPr>
            <p:nvPr/>
          </p:nvSpPr>
          <p:spPr bwMode="auto">
            <a:xfrm>
              <a:off x="7544915" y="5085478"/>
              <a:ext cx="85010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87" name="Line 168"/>
            <p:cNvSpPr>
              <a:spLocks noChangeShapeType="1"/>
            </p:cNvSpPr>
            <p:nvPr/>
          </p:nvSpPr>
          <p:spPr bwMode="auto">
            <a:xfrm>
              <a:off x="7037787" y="5360116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88" name="Freeform 171"/>
            <p:cNvSpPr>
              <a:spLocks/>
            </p:cNvSpPr>
            <p:nvPr/>
          </p:nvSpPr>
          <p:spPr bwMode="auto">
            <a:xfrm>
              <a:off x="7122797" y="5726829"/>
              <a:ext cx="337108" cy="457200"/>
            </a:xfrm>
            <a:custGeom>
              <a:avLst/>
              <a:gdLst>
                <a:gd name="T0" fmla="*/ 0 w 259"/>
                <a:gd name="T1" fmla="*/ 2147483647 h 288"/>
                <a:gd name="T2" fmla="*/ 0 w 259"/>
                <a:gd name="T3" fmla="*/ 2147483647 h 288"/>
                <a:gd name="T4" fmla="*/ 2147483647 w 259"/>
                <a:gd name="T5" fmla="*/ 2147483647 h 288"/>
                <a:gd name="T6" fmla="*/ 0 w 259"/>
                <a:gd name="T7" fmla="*/ 2147483647 h 288"/>
                <a:gd name="T8" fmla="*/ 0 w 259"/>
                <a:gd name="T9" fmla="*/ 0 h 288"/>
                <a:gd name="T10" fmla="*/ 2147483647 w 259"/>
                <a:gd name="T11" fmla="*/ 2147483647 h 288"/>
                <a:gd name="T12" fmla="*/ 2147483647 w 259"/>
                <a:gd name="T13" fmla="*/ 2147483647 h 288"/>
                <a:gd name="T14" fmla="*/ 0 w 259"/>
                <a:gd name="T15" fmla="*/ 2147483647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89" name="Line 172"/>
            <p:cNvSpPr>
              <a:spLocks noChangeShapeType="1"/>
            </p:cNvSpPr>
            <p:nvPr/>
          </p:nvSpPr>
          <p:spPr bwMode="auto">
            <a:xfrm>
              <a:off x="7459905" y="5955429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90" name="Group 173"/>
            <p:cNvGrpSpPr>
              <a:grpSpLocks/>
            </p:cNvGrpSpPr>
            <p:nvPr/>
          </p:nvGrpSpPr>
          <p:grpSpPr bwMode="auto">
            <a:xfrm>
              <a:off x="7037787" y="5864942"/>
              <a:ext cx="85010" cy="182563"/>
              <a:chOff x="2544" y="3197"/>
              <a:chExt cx="202" cy="115"/>
            </a:xfrm>
          </p:grpSpPr>
          <p:sp>
            <p:nvSpPr>
              <p:cNvPr id="34935" name="Line 174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6" name="Line 175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91" name="Text Box 176"/>
            <p:cNvSpPr txBox="1">
              <a:spLocks noChangeArrowheads="1"/>
            </p:cNvSpPr>
            <p:nvPr/>
          </p:nvSpPr>
          <p:spPr bwMode="auto">
            <a:xfrm>
              <a:off x="7165302" y="5864941"/>
              <a:ext cx="294603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4892" name="Rectangle 177"/>
            <p:cNvSpPr>
              <a:spLocks noChangeArrowheads="1"/>
            </p:cNvSpPr>
            <p:nvPr/>
          </p:nvSpPr>
          <p:spPr bwMode="auto">
            <a:xfrm>
              <a:off x="7544915" y="5680791"/>
              <a:ext cx="83544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93" name="Text Box 178"/>
            <p:cNvSpPr txBox="1">
              <a:spLocks noChangeArrowheads="1"/>
            </p:cNvSpPr>
            <p:nvPr/>
          </p:nvSpPr>
          <p:spPr bwMode="auto">
            <a:xfrm>
              <a:off x="7039374" y="2936003"/>
              <a:ext cx="506413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894" name="Line 179"/>
            <p:cNvSpPr>
              <a:spLocks noChangeShapeType="1"/>
            </p:cNvSpPr>
            <p:nvPr/>
          </p:nvSpPr>
          <p:spPr bwMode="auto">
            <a:xfrm>
              <a:off x="7587062" y="2753441"/>
              <a:ext cx="0" cy="3475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95" name="Text Box 180"/>
            <p:cNvSpPr txBox="1">
              <a:spLocks noChangeArrowheads="1"/>
            </p:cNvSpPr>
            <p:nvPr/>
          </p:nvSpPr>
          <p:spPr bwMode="auto">
            <a:xfrm>
              <a:off x="7674374" y="2661366"/>
              <a:ext cx="42227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CC8</a:t>
              </a:r>
              <a:endParaRPr lang="en-US" altLang="en-US" sz="1600">
                <a:latin typeface="Times New Roman" pitchFamily="18" charset="0"/>
              </a:endParaRPr>
            </a:p>
          </p:txBody>
        </p:sp>
        <p:grpSp>
          <p:nvGrpSpPr>
            <p:cNvPr id="34896" name="Group 185"/>
            <p:cNvGrpSpPr>
              <a:grpSpLocks/>
            </p:cNvGrpSpPr>
            <p:nvPr/>
          </p:nvGrpSpPr>
          <p:grpSpPr bwMode="auto">
            <a:xfrm>
              <a:off x="7628343" y="5175971"/>
              <a:ext cx="430913" cy="365125"/>
              <a:chOff x="3465" y="2159"/>
              <a:chExt cx="294" cy="230"/>
            </a:xfrm>
          </p:grpSpPr>
          <p:sp>
            <p:nvSpPr>
              <p:cNvPr id="34933" name="Text Box 186"/>
              <p:cNvSpPr txBox="1">
                <a:spLocks noChangeArrowheads="1"/>
              </p:cNvSpPr>
              <p:nvPr/>
            </p:nvSpPr>
            <p:spPr bwMode="auto">
              <a:xfrm>
                <a:off x="3528" y="2159"/>
                <a:ext cx="231" cy="230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sp>
            <p:nvSpPr>
              <p:cNvPr id="34934" name="Line 188"/>
              <p:cNvSpPr>
                <a:spLocks noChangeShapeType="1"/>
              </p:cNvSpPr>
              <p:nvPr/>
            </p:nvSpPr>
            <p:spPr bwMode="auto">
              <a:xfrm>
                <a:off x="3465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97" name="Rectangle 190"/>
            <p:cNvSpPr>
              <a:spLocks noChangeArrowheads="1"/>
            </p:cNvSpPr>
            <p:nvPr/>
          </p:nvSpPr>
          <p:spPr bwMode="auto">
            <a:xfrm>
              <a:off x="7880435" y="5771278"/>
              <a:ext cx="168554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CB8FE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98" name="Text Box 191"/>
            <p:cNvSpPr txBox="1">
              <a:spLocks noChangeArrowheads="1"/>
            </p:cNvSpPr>
            <p:nvPr/>
          </p:nvSpPr>
          <p:spPr bwMode="auto">
            <a:xfrm>
              <a:off x="7721209" y="5771278"/>
              <a:ext cx="338574" cy="36512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sp>
          <p:nvSpPr>
            <p:cNvPr id="34899" name="Line 194"/>
            <p:cNvSpPr>
              <a:spLocks noChangeShapeType="1"/>
            </p:cNvSpPr>
            <p:nvPr/>
          </p:nvSpPr>
          <p:spPr bwMode="auto">
            <a:xfrm>
              <a:off x="7628337" y="5955428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00" name="Text Box 195"/>
            <p:cNvSpPr txBox="1">
              <a:spLocks noChangeArrowheads="1"/>
            </p:cNvSpPr>
            <p:nvPr/>
          </p:nvSpPr>
          <p:spPr bwMode="auto">
            <a:xfrm>
              <a:off x="7631512" y="2936003"/>
              <a:ext cx="50482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901" name="Text Box 197"/>
            <p:cNvSpPr txBox="1">
              <a:spLocks noChangeArrowheads="1"/>
            </p:cNvSpPr>
            <p:nvPr/>
          </p:nvSpPr>
          <p:spPr bwMode="auto">
            <a:xfrm>
              <a:off x="5901137" y="2661366"/>
              <a:ext cx="42227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CC5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34902" name="Text Box 198"/>
            <p:cNvSpPr txBox="1">
              <a:spLocks noChangeArrowheads="1"/>
            </p:cNvSpPr>
            <p:nvPr/>
          </p:nvSpPr>
          <p:spPr bwMode="auto">
            <a:xfrm>
              <a:off x="1143001" y="5771278"/>
              <a:ext cx="173672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00050" algn="l"/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00050" algn="l"/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00050" algn="l"/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sw	$t8, 10(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r>
                <a:rPr lang="en-US" altLang="en-US" sz="1600">
                  <a:latin typeface="Comic Sans MS" pitchFamily="66" charset="0"/>
                </a:rPr>
                <a:t>)</a:t>
              </a:r>
            </a:p>
          </p:txBody>
        </p:sp>
        <p:grpSp>
          <p:nvGrpSpPr>
            <p:cNvPr id="34903" name="Group 202"/>
            <p:cNvGrpSpPr>
              <a:grpSpLocks/>
            </p:cNvGrpSpPr>
            <p:nvPr/>
          </p:nvGrpSpPr>
          <p:grpSpPr bwMode="auto">
            <a:xfrm>
              <a:off x="5856687" y="3393198"/>
              <a:ext cx="423584" cy="365125"/>
              <a:chOff x="3465" y="2159"/>
              <a:chExt cx="289" cy="230"/>
            </a:xfrm>
          </p:grpSpPr>
          <p:sp>
            <p:nvSpPr>
              <p:cNvPr id="34931" name="Text Box 203"/>
              <p:cNvSpPr txBox="1">
                <a:spLocks noChangeArrowheads="1"/>
              </p:cNvSpPr>
              <p:nvPr/>
            </p:nvSpPr>
            <p:spPr bwMode="auto">
              <a:xfrm>
                <a:off x="3523" y="2159"/>
                <a:ext cx="231" cy="230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sp>
            <p:nvSpPr>
              <p:cNvPr id="34932" name="Line 205"/>
              <p:cNvSpPr>
                <a:spLocks noChangeShapeType="1"/>
              </p:cNvSpPr>
              <p:nvPr/>
            </p:nvSpPr>
            <p:spPr bwMode="auto">
              <a:xfrm>
                <a:off x="3465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904" name="Line 207"/>
            <p:cNvSpPr>
              <a:spLocks noChangeShapeType="1"/>
            </p:cNvSpPr>
            <p:nvPr/>
          </p:nvSpPr>
          <p:spPr bwMode="auto">
            <a:xfrm>
              <a:off x="6278805" y="4171079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905" name="Group 209"/>
            <p:cNvGrpSpPr>
              <a:grpSpLocks/>
            </p:cNvGrpSpPr>
            <p:nvPr/>
          </p:nvGrpSpPr>
          <p:grpSpPr bwMode="auto">
            <a:xfrm>
              <a:off x="5940231" y="3986929"/>
              <a:ext cx="338574" cy="366713"/>
              <a:chOff x="1910" y="3139"/>
              <a:chExt cx="231" cy="231"/>
            </a:xfrm>
          </p:grpSpPr>
          <p:sp>
            <p:nvSpPr>
              <p:cNvPr id="34929" name="Rectangle 210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CB8FE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4930" name="Text Box 211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DM</a:t>
                </a:r>
              </a:p>
            </p:txBody>
          </p:sp>
        </p:grpSp>
        <p:sp>
          <p:nvSpPr>
            <p:cNvPr id="34906" name="Rectangle 212"/>
            <p:cNvSpPr>
              <a:spLocks noChangeArrowheads="1"/>
            </p:cNvSpPr>
            <p:nvPr/>
          </p:nvSpPr>
          <p:spPr bwMode="auto">
            <a:xfrm>
              <a:off x="6363815" y="3896441"/>
              <a:ext cx="85010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907" name="Line 214"/>
            <p:cNvSpPr>
              <a:spLocks noChangeShapeType="1"/>
            </p:cNvSpPr>
            <p:nvPr/>
          </p:nvSpPr>
          <p:spPr bwMode="auto">
            <a:xfrm>
              <a:off x="5856687" y="4171079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908" name="Group 215"/>
            <p:cNvGrpSpPr>
              <a:grpSpLocks/>
            </p:cNvGrpSpPr>
            <p:nvPr/>
          </p:nvGrpSpPr>
          <p:grpSpPr bwMode="auto">
            <a:xfrm>
              <a:off x="5856687" y="4490166"/>
              <a:ext cx="590672" cy="547688"/>
              <a:chOff x="2659" y="2102"/>
              <a:chExt cx="403" cy="345"/>
            </a:xfrm>
          </p:grpSpPr>
          <p:grpSp>
            <p:nvGrpSpPr>
              <p:cNvPr id="34921" name="Group 216"/>
              <p:cNvGrpSpPr>
                <a:grpSpLocks/>
              </p:cNvGrpSpPr>
              <p:nvPr/>
            </p:nvGrpSpPr>
            <p:grpSpPr bwMode="auto">
              <a:xfrm>
                <a:off x="2659" y="2131"/>
                <a:ext cx="346" cy="288"/>
                <a:chOff x="2659" y="2131"/>
                <a:chExt cx="346" cy="288"/>
              </a:xfrm>
            </p:grpSpPr>
            <p:sp>
              <p:nvSpPr>
                <p:cNvPr id="34924" name="Freeform 217"/>
                <p:cNvSpPr>
                  <a:spLocks/>
                </p:cNvSpPr>
                <p:nvPr/>
              </p:nvSpPr>
              <p:spPr bwMode="auto">
                <a:xfrm>
                  <a:off x="2717" y="2131"/>
                  <a:ext cx="230" cy="288"/>
                </a:xfrm>
                <a:custGeom>
                  <a:avLst/>
                  <a:gdLst>
                    <a:gd name="T0" fmla="*/ 0 w 259"/>
                    <a:gd name="T1" fmla="*/ 288 h 288"/>
                    <a:gd name="T2" fmla="*/ 0 w 259"/>
                    <a:gd name="T3" fmla="*/ 173 h 288"/>
                    <a:gd name="T4" fmla="*/ 16 w 259"/>
                    <a:gd name="T5" fmla="*/ 144 h 288"/>
                    <a:gd name="T6" fmla="*/ 0 w 259"/>
                    <a:gd name="T7" fmla="*/ 116 h 288"/>
                    <a:gd name="T8" fmla="*/ 0 w 259"/>
                    <a:gd name="T9" fmla="*/ 0 h 288"/>
                    <a:gd name="T10" fmla="*/ 70 w 259"/>
                    <a:gd name="T11" fmla="*/ 58 h 288"/>
                    <a:gd name="T12" fmla="*/ 70 w 259"/>
                    <a:gd name="T13" fmla="*/ 231 h 288"/>
                    <a:gd name="T14" fmla="*/ 0 w 259"/>
                    <a:gd name="T15" fmla="*/ 288 h 28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59" h="288">
                      <a:moveTo>
                        <a:pt x="0" y="288"/>
                      </a:moveTo>
                      <a:lnTo>
                        <a:pt x="0" y="173"/>
                      </a:lnTo>
                      <a:lnTo>
                        <a:pt x="58" y="144"/>
                      </a:lnTo>
                      <a:lnTo>
                        <a:pt x="0" y="116"/>
                      </a:lnTo>
                      <a:lnTo>
                        <a:pt x="0" y="0"/>
                      </a:lnTo>
                      <a:lnTo>
                        <a:pt x="259" y="58"/>
                      </a:lnTo>
                      <a:lnTo>
                        <a:pt x="259" y="231"/>
                      </a:lnTo>
                      <a:lnTo>
                        <a:pt x="0" y="288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4925" name="Line 218"/>
                <p:cNvSpPr>
                  <a:spLocks noChangeShapeType="1"/>
                </p:cNvSpPr>
                <p:nvPr/>
              </p:nvSpPr>
              <p:spPr bwMode="auto">
                <a:xfrm>
                  <a:off x="2947" y="2275"/>
                  <a:ext cx="5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4926" name="Group 219"/>
                <p:cNvGrpSpPr>
                  <a:grpSpLocks/>
                </p:cNvGrpSpPr>
                <p:nvPr/>
              </p:nvGrpSpPr>
              <p:grpSpPr bwMode="auto">
                <a:xfrm>
                  <a:off x="2659" y="2218"/>
                  <a:ext cx="58" cy="115"/>
                  <a:chOff x="2544" y="3197"/>
                  <a:chExt cx="202" cy="115"/>
                </a:xfrm>
              </p:grpSpPr>
              <p:sp>
                <p:nvSpPr>
                  <p:cNvPr id="34927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197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928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312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4922" name="Text Box 222"/>
              <p:cNvSpPr txBox="1">
                <a:spLocks noChangeArrowheads="1"/>
              </p:cNvSpPr>
              <p:nvPr/>
            </p:nvSpPr>
            <p:spPr bwMode="auto">
              <a:xfrm>
                <a:off x="2746" y="2218"/>
                <a:ext cx="201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7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latin typeface="Arial Narrow" pitchFamily="34" charset="0"/>
                  </a:rPr>
                  <a:t>ALU</a:t>
                </a:r>
              </a:p>
            </p:txBody>
          </p:sp>
          <p:sp>
            <p:nvSpPr>
              <p:cNvPr id="34923" name="Rectangle 223"/>
              <p:cNvSpPr>
                <a:spLocks noChangeArrowheads="1"/>
              </p:cNvSpPr>
              <p:nvPr/>
            </p:nvSpPr>
            <p:spPr bwMode="auto">
              <a:xfrm>
                <a:off x="3005" y="2102"/>
                <a:ext cx="57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34909" name="Rectangle 233"/>
            <p:cNvSpPr>
              <a:spLocks noChangeArrowheads="1"/>
            </p:cNvSpPr>
            <p:nvPr/>
          </p:nvSpPr>
          <p:spPr bwMode="auto">
            <a:xfrm>
              <a:off x="6362349" y="5085478"/>
              <a:ext cx="85010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34910" name="Group 235"/>
            <p:cNvGrpSpPr>
              <a:grpSpLocks/>
            </p:cNvGrpSpPr>
            <p:nvPr/>
          </p:nvGrpSpPr>
          <p:grpSpPr bwMode="auto">
            <a:xfrm>
              <a:off x="5940231" y="5680791"/>
              <a:ext cx="507128" cy="547688"/>
              <a:chOff x="1910" y="2102"/>
              <a:chExt cx="346" cy="345"/>
            </a:xfrm>
          </p:grpSpPr>
          <p:sp>
            <p:nvSpPr>
              <p:cNvPr id="34918" name="Line 236"/>
              <p:cNvSpPr>
                <a:spLocks noChangeShapeType="1"/>
              </p:cNvSpPr>
              <p:nvPr/>
            </p:nvSpPr>
            <p:spPr bwMode="auto">
              <a:xfrm>
                <a:off x="2141" y="2275"/>
                <a:ext cx="5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19" name="Rectangle 237"/>
              <p:cNvSpPr>
                <a:spLocks noChangeArrowheads="1"/>
              </p:cNvSpPr>
              <p:nvPr/>
            </p:nvSpPr>
            <p:spPr bwMode="auto">
              <a:xfrm>
                <a:off x="2198" y="2102"/>
                <a:ext cx="58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4920" name="Text Box 240"/>
              <p:cNvSpPr txBox="1">
                <a:spLocks noChangeArrowheads="1"/>
              </p:cNvSpPr>
              <p:nvPr/>
            </p:nvSpPr>
            <p:spPr bwMode="auto">
              <a:xfrm>
                <a:off x="1910" y="215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  <p:sp>
          <p:nvSpPr>
            <p:cNvPr id="34911" name="Text Box 241"/>
            <p:cNvSpPr txBox="1">
              <a:spLocks noChangeArrowheads="1"/>
            </p:cNvSpPr>
            <p:nvPr/>
          </p:nvSpPr>
          <p:spPr bwMode="auto">
            <a:xfrm>
              <a:off x="5858274" y="2936003"/>
              <a:ext cx="506413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Comic Sans MS" pitchFamily="66" charset="0"/>
                </a:rPr>
                <a:t>10</a:t>
              </a:r>
              <a:endParaRPr lang="en-US" altLang="en-US" sz="1400">
                <a:latin typeface="Times New Roman" pitchFamily="18" charset="0"/>
              </a:endParaRPr>
            </a:p>
          </p:txBody>
        </p:sp>
        <p:sp>
          <p:nvSpPr>
            <p:cNvPr id="34912" name="Line 242"/>
            <p:cNvSpPr>
              <a:spLocks noChangeShapeType="1"/>
            </p:cNvSpPr>
            <p:nvPr/>
          </p:nvSpPr>
          <p:spPr bwMode="auto">
            <a:xfrm>
              <a:off x="6405962" y="2753441"/>
              <a:ext cx="0" cy="3475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13" name="Rectangle 13"/>
            <p:cNvSpPr>
              <a:spLocks noChangeArrowheads="1"/>
            </p:cNvSpPr>
            <p:nvPr/>
          </p:nvSpPr>
          <p:spPr bwMode="auto">
            <a:xfrm>
              <a:off x="3403177" y="3303285"/>
              <a:ext cx="84890" cy="547687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914" name="Line 19"/>
            <p:cNvSpPr>
              <a:spLocks noChangeShapeType="1"/>
            </p:cNvSpPr>
            <p:nvPr/>
          </p:nvSpPr>
          <p:spPr bwMode="auto">
            <a:xfrm>
              <a:off x="3445204" y="2754010"/>
              <a:ext cx="0" cy="3475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15" name="Freeform 83"/>
            <p:cNvSpPr>
              <a:spLocks/>
            </p:cNvSpPr>
            <p:nvPr/>
          </p:nvSpPr>
          <p:spPr bwMode="auto">
            <a:xfrm>
              <a:off x="5902206" y="3940096"/>
              <a:ext cx="422321" cy="228600"/>
            </a:xfrm>
            <a:custGeom>
              <a:avLst/>
              <a:gdLst>
                <a:gd name="T0" fmla="*/ 0 w 10005"/>
                <a:gd name="T1" fmla="*/ 2147483647 h 10000"/>
                <a:gd name="T2" fmla="*/ 0 w 10005"/>
                <a:gd name="T3" fmla="*/ 0 h 10000"/>
                <a:gd name="T4" fmla="*/ 2147483647 w 10005"/>
                <a:gd name="T5" fmla="*/ 0 h 10000"/>
                <a:gd name="T6" fmla="*/ 2147483647 w 10005"/>
                <a:gd name="T7" fmla="*/ 2147483647 h 10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5" h="10000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cubicBezTo>
                    <a:pt x="9979" y="3367"/>
                    <a:pt x="10020" y="6617"/>
                    <a:pt x="9999" y="9984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16" name="Freeform 83"/>
            <p:cNvSpPr>
              <a:spLocks/>
            </p:cNvSpPr>
            <p:nvPr/>
          </p:nvSpPr>
          <p:spPr bwMode="auto">
            <a:xfrm>
              <a:off x="6489877" y="4534616"/>
              <a:ext cx="422321" cy="228600"/>
            </a:xfrm>
            <a:custGeom>
              <a:avLst/>
              <a:gdLst>
                <a:gd name="T0" fmla="*/ 0 w 10005"/>
                <a:gd name="T1" fmla="*/ 2147483647 h 10000"/>
                <a:gd name="T2" fmla="*/ 0 w 10005"/>
                <a:gd name="T3" fmla="*/ 0 h 10000"/>
                <a:gd name="T4" fmla="*/ 2147483647 w 10005"/>
                <a:gd name="T5" fmla="*/ 0 h 10000"/>
                <a:gd name="T6" fmla="*/ 2147483647 w 10005"/>
                <a:gd name="T7" fmla="*/ 2147483647 h 10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5" h="10000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cubicBezTo>
                    <a:pt x="9979" y="3367"/>
                    <a:pt x="10020" y="6617"/>
                    <a:pt x="9999" y="9984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17" name="Freeform 83"/>
            <p:cNvSpPr>
              <a:spLocks/>
            </p:cNvSpPr>
            <p:nvPr/>
          </p:nvSpPr>
          <p:spPr bwMode="auto">
            <a:xfrm>
              <a:off x="7082237" y="5134868"/>
              <a:ext cx="422321" cy="228600"/>
            </a:xfrm>
            <a:custGeom>
              <a:avLst/>
              <a:gdLst>
                <a:gd name="T0" fmla="*/ 0 w 10005"/>
                <a:gd name="T1" fmla="*/ 2147483647 h 10000"/>
                <a:gd name="T2" fmla="*/ 0 w 10005"/>
                <a:gd name="T3" fmla="*/ 0 h 10000"/>
                <a:gd name="T4" fmla="*/ 2147483647 w 10005"/>
                <a:gd name="T5" fmla="*/ 0 h 10000"/>
                <a:gd name="T6" fmla="*/ 2147483647 w 10005"/>
                <a:gd name="T7" fmla="*/ 2147483647 h 10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5" h="10000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cubicBezTo>
                    <a:pt x="9979" y="3367"/>
                    <a:pt x="10020" y="6617"/>
                    <a:pt x="9999" y="9984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53576" name="Freeform 232"/>
          <p:cNvSpPr>
            <a:spLocks/>
          </p:cNvSpPr>
          <p:nvPr/>
        </p:nvSpPr>
        <p:spPr bwMode="auto">
          <a:xfrm>
            <a:off x="6113860" y="3348038"/>
            <a:ext cx="270007" cy="1504950"/>
          </a:xfrm>
          <a:custGeom>
            <a:avLst/>
            <a:gdLst>
              <a:gd name="T0" fmla="*/ 0 w 86"/>
              <a:gd name="T1" fmla="*/ 0 h 317"/>
              <a:gd name="T2" fmla="*/ 2147483647 w 86"/>
              <a:gd name="T3" fmla="*/ 2147483647 h 317"/>
              <a:gd name="T4" fmla="*/ 2147483647 w 86"/>
              <a:gd name="T5" fmla="*/ 2147483647 h 31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6" h="317">
                <a:moveTo>
                  <a:pt x="0" y="0"/>
                </a:moveTo>
                <a:lnTo>
                  <a:pt x="57" y="317"/>
                </a:lnTo>
                <a:lnTo>
                  <a:pt x="86" y="317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Solution 2: Forwarding ALU Result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71"/>
            <a:ext cx="9059863" cy="1565275"/>
          </a:xfrm>
        </p:spPr>
        <p:txBody>
          <a:bodyPr lIns="0" tIns="46038" rIns="0" bIns="46038"/>
          <a:lstStyle/>
          <a:p>
            <a:pPr eaLnBrk="1" hangingPunct="1"/>
            <a:r>
              <a:rPr lang="en-US" altLang="en-US" dirty="0" smtClean="0"/>
              <a:t>The </a:t>
            </a:r>
            <a:r>
              <a:rPr lang="en-US" altLang="en-US" dirty="0" smtClean="0">
                <a:solidFill>
                  <a:srgbClr val="FF0000"/>
                </a:solidFill>
              </a:rPr>
              <a:t>ALU result</a:t>
            </a:r>
            <a:r>
              <a:rPr lang="en-US" altLang="en-US" dirty="0" smtClean="0"/>
              <a:t> is </a:t>
            </a:r>
            <a:r>
              <a:rPr lang="en-US" altLang="en-US" dirty="0" smtClean="0">
                <a:solidFill>
                  <a:srgbClr val="FF0000"/>
                </a:solidFill>
              </a:rPr>
              <a:t>forwarded</a:t>
            </a:r>
            <a:r>
              <a:rPr lang="en-US" altLang="en-US" dirty="0" smtClean="0"/>
              <a:t> (fed back) to the </a:t>
            </a:r>
            <a:r>
              <a:rPr lang="en-US" altLang="en-US" dirty="0" smtClean="0">
                <a:solidFill>
                  <a:srgbClr val="FF0000"/>
                </a:solidFill>
              </a:rPr>
              <a:t>ALU input</a:t>
            </a:r>
          </a:p>
          <a:p>
            <a:pPr lvl="1" eaLnBrk="1" hangingPunct="1"/>
            <a:r>
              <a:rPr lang="en-US" altLang="en-US" dirty="0" smtClean="0"/>
              <a:t>No bubbles are inserted into the pipeline and </a:t>
            </a:r>
            <a:r>
              <a:rPr lang="en-US" altLang="en-US" dirty="0" smtClean="0">
                <a:solidFill>
                  <a:srgbClr val="FF0000"/>
                </a:solidFill>
              </a:rPr>
              <a:t>no cycles are wasted</a:t>
            </a:r>
          </a:p>
          <a:p>
            <a:pPr eaLnBrk="1" hangingPunct="1"/>
            <a:r>
              <a:rPr lang="en-US" altLang="en-US" dirty="0" smtClean="0"/>
              <a:t>ALU result is forwarded from </a:t>
            </a:r>
            <a:r>
              <a:rPr lang="en-US" altLang="en-US" dirty="0" smtClean="0">
                <a:solidFill>
                  <a:srgbClr val="FF0000"/>
                </a:solidFill>
              </a:rPr>
              <a:t>ALU</a:t>
            </a:r>
            <a:r>
              <a:rPr lang="en-US" altLang="en-US" dirty="0" smtClean="0"/>
              <a:t>, </a:t>
            </a:r>
            <a:r>
              <a:rPr lang="en-US" altLang="en-US" dirty="0" smtClean="0">
                <a:solidFill>
                  <a:srgbClr val="FF0000"/>
                </a:solidFill>
              </a:rPr>
              <a:t>MEM, </a:t>
            </a:r>
            <a:r>
              <a:rPr lang="en-US" altLang="en-US" dirty="0" smtClean="0"/>
              <a:t>and</a:t>
            </a:r>
            <a:r>
              <a:rPr lang="en-US" altLang="en-US" dirty="0" smtClean="0">
                <a:solidFill>
                  <a:srgbClr val="FF0000"/>
                </a:solidFill>
              </a:rPr>
              <a:t> WB</a:t>
            </a:r>
            <a:r>
              <a:rPr lang="en-US" altLang="en-US" dirty="0" smtClean="0"/>
              <a:t> stages</a:t>
            </a:r>
          </a:p>
        </p:txBody>
      </p:sp>
      <p:sp>
        <p:nvSpPr>
          <p:cNvPr id="953575" name="Freeform 231"/>
          <p:cNvSpPr>
            <a:spLocks/>
          </p:cNvSpPr>
          <p:nvPr/>
        </p:nvSpPr>
        <p:spPr bwMode="auto">
          <a:xfrm>
            <a:off x="5609960" y="3571875"/>
            <a:ext cx="146183" cy="508000"/>
          </a:xfrm>
          <a:custGeom>
            <a:avLst/>
            <a:gdLst>
              <a:gd name="T0" fmla="*/ 0 w 10000"/>
              <a:gd name="T1" fmla="*/ 0 h 10105"/>
              <a:gd name="T2" fmla="*/ 130058170 w 10000"/>
              <a:gd name="T3" fmla="*/ 2147483647 h 10105"/>
              <a:gd name="T4" fmla="*/ 333395864 w 10000"/>
              <a:gd name="T5" fmla="*/ 2147483647 h 101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0" h="10105">
                <a:moveTo>
                  <a:pt x="0" y="0"/>
                </a:moveTo>
                <a:lnTo>
                  <a:pt x="3901" y="10105"/>
                </a:lnTo>
                <a:cubicBezTo>
                  <a:pt x="5025" y="10105"/>
                  <a:pt x="8876" y="10000"/>
                  <a:pt x="10000" y="1000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3" name="Freeform 232"/>
          <p:cNvSpPr>
            <a:spLocks/>
          </p:cNvSpPr>
          <p:nvPr/>
        </p:nvSpPr>
        <p:spPr bwMode="auto">
          <a:xfrm>
            <a:off x="6432021" y="3578226"/>
            <a:ext cx="600208" cy="1878013"/>
          </a:xfrm>
          <a:custGeom>
            <a:avLst/>
            <a:gdLst>
              <a:gd name="T0" fmla="*/ 0 w 9527"/>
              <a:gd name="T1" fmla="*/ 0 h 10000"/>
              <a:gd name="T2" fmla="*/ 2147483647 w 9527"/>
              <a:gd name="T3" fmla="*/ 2147483647 h 10000"/>
              <a:gd name="T4" fmla="*/ 2147483647 w 9527"/>
              <a:gd name="T5" fmla="*/ 2147483647 h 10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527" h="10000">
                <a:moveTo>
                  <a:pt x="0" y="0"/>
                </a:moveTo>
                <a:lnTo>
                  <a:pt x="7757" y="10000"/>
                </a:lnTo>
                <a:lnTo>
                  <a:pt x="9527" y="9969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4" name="Freeform 231"/>
          <p:cNvSpPr>
            <a:spLocks/>
          </p:cNvSpPr>
          <p:nvPr/>
        </p:nvSpPr>
        <p:spPr bwMode="auto">
          <a:xfrm>
            <a:off x="6886046" y="4760913"/>
            <a:ext cx="147902" cy="508000"/>
          </a:xfrm>
          <a:custGeom>
            <a:avLst/>
            <a:gdLst>
              <a:gd name="T0" fmla="*/ 0 w 10000"/>
              <a:gd name="T1" fmla="*/ 0 h 10105"/>
              <a:gd name="T2" fmla="*/ 134701053 w 10000"/>
              <a:gd name="T3" fmla="*/ 2147483647 h 10105"/>
              <a:gd name="T4" fmla="*/ 345298006 w 10000"/>
              <a:gd name="T5" fmla="*/ 2147483647 h 101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0" h="10105">
                <a:moveTo>
                  <a:pt x="0" y="0"/>
                </a:moveTo>
                <a:lnTo>
                  <a:pt x="3901" y="10105"/>
                </a:lnTo>
                <a:cubicBezTo>
                  <a:pt x="5025" y="10105"/>
                  <a:pt x="8876" y="10000"/>
                  <a:pt x="10000" y="1000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5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3576" grpId="0" animBg="1"/>
      <p:bldP spid="953575" grpId="0" animBg="1"/>
      <p:bldP spid="233" grpId="0" animBg="1"/>
      <p:bldP spid="2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166907" y="4657959"/>
            <a:ext cx="150482" cy="0"/>
          </a:xfrm>
          <a:prstGeom prst="line">
            <a:avLst/>
          </a:prstGeom>
          <a:ln w="50800"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Implementing Forwarding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990718" y="3957574"/>
            <a:ext cx="1148821" cy="1339850"/>
            <a:chOff x="3057361" y="3842867"/>
            <a:chExt cx="1060598" cy="1339396"/>
          </a:xfrm>
        </p:grpSpPr>
        <p:sp>
          <p:nvSpPr>
            <p:cNvPr id="238" name="Freeform 237"/>
            <p:cNvSpPr/>
            <p:nvPr/>
          </p:nvSpPr>
          <p:spPr bwMode="auto">
            <a:xfrm flipV="1">
              <a:off x="3057361" y="3941259"/>
              <a:ext cx="708124" cy="157110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977 w 128368"/>
                <a:gd name="connsiteY2" fmla="*/ 1381001 h 1381001"/>
                <a:gd name="connsiteX3" fmla="*/ 128368 w 128368"/>
                <a:gd name="connsiteY3" fmla="*/ 1346347 h 1381001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174 w 128368"/>
                <a:gd name="connsiteY2" fmla="*/ 1381001 h 1381001"/>
                <a:gd name="connsiteX3" fmla="*/ 128368 w 128368"/>
                <a:gd name="connsiteY3" fmla="*/ 1346347 h 1381001"/>
                <a:gd name="connsiteX0" fmla="*/ 0 w 106686"/>
                <a:gd name="connsiteY0" fmla="*/ 33255 h 1381001"/>
                <a:gd name="connsiteX1" fmla="*/ 20406 w 106686"/>
                <a:gd name="connsiteY1" fmla="*/ 0 h 1381001"/>
                <a:gd name="connsiteX2" fmla="*/ 20492 w 106686"/>
                <a:gd name="connsiteY2" fmla="*/ 1381001 h 1381001"/>
                <a:gd name="connsiteX3" fmla="*/ 106686 w 106686"/>
                <a:gd name="connsiteY3" fmla="*/ 1346347 h 1381001"/>
                <a:gd name="connsiteX0" fmla="*/ 0 w 109095"/>
                <a:gd name="connsiteY0" fmla="*/ 0 h 1414273"/>
                <a:gd name="connsiteX1" fmla="*/ 22815 w 109095"/>
                <a:gd name="connsiteY1" fmla="*/ 33272 h 1414273"/>
                <a:gd name="connsiteX2" fmla="*/ 22901 w 109095"/>
                <a:gd name="connsiteY2" fmla="*/ 1414273 h 1414273"/>
                <a:gd name="connsiteX3" fmla="*/ 109095 w 109095"/>
                <a:gd name="connsiteY3" fmla="*/ 1379619 h 1414273"/>
                <a:gd name="connsiteX0" fmla="*/ 0 w 108693"/>
                <a:gd name="connsiteY0" fmla="*/ 0 h 1414273"/>
                <a:gd name="connsiteX1" fmla="*/ 22815 w 108693"/>
                <a:gd name="connsiteY1" fmla="*/ 33272 h 1414273"/>
                <a:gd name="connsiteX2" fmla="*/ 22901 w 108693"/>
                <a:gd name="connsiteY2" fmla="*/ 1414273 h 1414273"/>
                <a:gd name="connsiteX3" fmla="*/ 108693 w 108693"/>
                <a:gd name="connsiteY3" fmla="*/ 1412884 h 1414273"/>
                <a:gd name="connsiteX0" fmla="*/ 0 w 106284"/>
                <a:gd name="connsiteY0" fmla="*/ 0 h 1397641"/>
                <a:gd name="connsiteX1" fmla="*/ 20406 w 106284"/>
                <a:gd name="connsiteY1" fmla="*/ 16640 h 1397641"/>
                <a:gd name="connsiteX2" fmla="*/ 20492 w 106284"/>
                <a:gd name="connsiteY2" fmla="*/ 1397641 h 1397641"/>
                <a:gd name="connsiteX3" fmla="*/ 106284 w 106284"/>
                <a:gd name="connsiteY3" fmla="*/ 1396252 h 1397641"/>
                <a:gd name="connsiteX0" fmla="*/ 0 w 103473"/>
                <a:gd name="connsiteY0" fmla="*/ 0 h 1381009"/>
                <a:gd name="connsiteX1" fmla="*/ 17595 w 103473"/>
                <a:gd name="connsiteY1" fmla="*/ 8 h 1381009"/>
                <a:gd name="connsiteX2" fmla="*/ 17681 w 103473"/>
                <a:gd name="connsiteY2" fmla="*/ 1381009 h 1381009"/>
                <a:gd name="connsiteX3" fmla="*/ 103473 w 103473"/>
                <a:gd name="connsiteY3" fmla="*/ 1379620 h 138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473" h="1381009">
                  <a:moveTo>
                    <a:pt x="0" y="0"/>
                  </a:moveTo>
                  <a:lnTo>
                    <a:pt x="17595" y="8"/>
                  </a:lnTo>
                  <a:cubicBezTo>
                    <a:pt x="17891" y="460342"/>
                    <a:pt x="17385" y="920675"/>
                    <a:pt x="17681" y="1381009"/>
                  </a:cubicBezTo>
                  <a:cubicBezTo>
                    <a:pt x="131124" y="1381009"/>
                    <a:pt x="-9970" y="1379620"/>
                    <a:pt x="103473" y="137962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5" name="Freeform 224"/>
            <p:cNvSpPr/>
            <p:nvPr/>
          </p:nvSpPr>
          <p:spPr bwMode="auto">
            <a:xfrm>
              <a:off x="3066887" y="4487174"/>
              <a:ext cx="703360" cy="165044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977 w 128368"/>
                <a:gd name="connsiteY2" fmla="*/ 1381001 h 1381001"/>
                <a:gd name="connsiteX3" fmla="*/ 128368 w 128368"/>
                <a:gd name="connsiteY3" fmla="*/ 1346347 h 1381001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174 w 128368"/>
                <a:gd name="connsiteY2" fmla="*/ 1381001 h 1381001"/>
                <a:gd name="connsiteX3" fmla="*/ 128368 w 128368"/>
                <a:gd name="connsiteY3" fmla="*/ 1346347 h 1381001"/>
                <a:gd name="connsiteX0" fmla="*/ 0 w 106686"/>
                <a:gd name="connsiteY0" fmla="*/ 33255 h 1381001"/>
                <a:gd name="connsiteX1" fmla="*/ 20406 w 106686"/>
                <a:gd name="connsiteY1" fmla="*/ 0 h 1381001"/>
                <a:gd name="connsiteX2" fmla="*/ 20492 w 106686"/>
                <a:gd name="connsiteY2" fmla="*/ 1381001 h 1381001"/>
                <a:gd name="connsiteX3" fmla="*/ 106686 w 106686"/>
                <a:gd name="connsiteY3" fmla="*/ 1346347 h 1381001"/>
                <a:gd name="connsiteX0" fmla="*/ 0 w 109095"/>
                <a:gd name="connsiteY0" fmla="*/ 0 h 1414273"/>
                <a:gd name="connsiteX1" fmla="*/ 22815 w 109095"/>
                <a:gd name="connsiteY1" fmla="*/ 33272 h 1414273"/>
                <a:gd name="connsiteX2" fmla="*/ 22901 w 109095"/>
                <a:gd name="connsiteY2" fmla="*/ 1414273 h 1414273"/>
                <a:gd name="connsiteX3" fmla="*/ 109095 w 109095"/>
                <a:gd name="connsiteY3" fmla="*/ 1379619 h 1414273"/>
                <a:gd name="connsiteX0" fmla="*/ 0 w 108693"/>
                <a:gd name="connsiteY0" fmla="*/ 0 h 1414273"/>
                <a:gd name="connsiteX1" fmla="*/ 22815 w 108693"/>
                <a:gd name="connsiteY1" fmla="*/ 33272 h 1414273"/>
                <a:gd name="connsiteX2" fmla="*/ 22901 w 108693"/>
                <a:gd name="connsiteY2" fmla="*/ 1414273 h 1414273"/>
                <a:gd name="connsiteX3" fmla="*/ 108693 w 108693"/>
                <a:gd name="connsiteY3" fmla="*/ 1412884 h 1414273"/>
                <a:gd name="connsiteX0" fmla="*/ 0 w 106284"/>
                <a:gd name="connsiteY0" fmla="*/ 0 h 1397641"/>
                <a:gd name="connsiteX1" fmla="*/ 20406 w 106284"/>
                <a:gd name="connsiteY1" fmla="*/ 16640 h 1397641"/>
                <a:gd name="connsiteX2" fmla="*/ 20492 w 106284"/>
                <a:gd name="connsiteY2" fmla="*/ 1397641 h 1397641"/>
                <a:gd name="connsiteX3" fmla="*/ 106284 w 106284"/>
                <a:gd name="connsiteY3" fmla="*/ 1396252 h 1397641"/>
                <a:gd name="connsiteX0" fmla="*/ 0 w 103473"/>
                <a:gd name="connsiteY0" fmla="*/ 0 h 1381009"/>
                <a:gd name="connsiteX1" fmla="*/ 17595 w 103473"/>
                <a:gd name="connsiteY1" fmla="*/ 8 h 1381009"/>
                <a:gd name="connsiteX2" fmla="*/ 17681 w 103473"/>
                <a:gd name="connsiteY2" fmla="*/ 1381009 h 1381009"/>
                <a:gd name="connsiteX3" fmla="*/ 103473 w 103473"/>
                <a:gd name="connsiteY3" fmla="*/ 1379620 h 138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473" h="1381009">
                  <a:moveTo>
                    <a:pt x="0" y="0"/>
                  </a:moveTo>
                  <a:lnTo>
                    <a:pt x="17595" y="8"/>
                  </a:lnTo>
                  <a:cubicBezTo>
                    <a:pt x="17891" y="460342"/>
                    <a:pt x="17385" y="920675"/>
                    <a:pt x="17681" y="1381009"/>
                  </a:cubicBezTo>
                  <a:cubicBezTo>
                    <a:pt x="131124" y="1381009"/>
                    <a:pt x="-9970" y="1379620"/>
                    <a:pt x="103473" y="137962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35970" name="Group 35872"/>
            <p:cNvGrpSpPr>
              <a:grpSpLocks/>
            </p:cNvGrpSpPr>
            <p:nvPr/>
          </p:nvGrpSpPr>
          <p:grpSpPr bwMode="auto">
            <a:xfrm>
              <a:off x="3769694" y="3842867"/>
              <a:ext cx="348265" cy="620464"/>
              <a:chOff x="4195902" y="3291670"/>
              <a:chExt cx="348265" cy="620464"/>
            </a:xfrm>
          </p:grpSpPr>
          <p:sp>
            <p:nvSpPr>
              <p:cNvPr id="35976" name="Line 95"/>
              <p:cNvSpPr>
                <a:spLocks noChangeShapeType="1"/>
              </p:cNvSpPr>
              <p:nvPr/>
            </p:nvSpPr>
            <p:spPr bwMode="auto">
              <a:xfrm flipV="1">
                <a:off x="4369656" y="3605765"/>
                <a:ext cx="174511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35977" name="Group 188"/>
              <p:cNvGrpSpPr>
                <a:grpSpLocks/>
              </p:cNvGrpSpPr>
              <p:nvPr/>
            </p:nvGrpSpPr>
            <p:grpSpPr bwMode="auto">
              <a:xfrm>
                <a:off x="4195902" y="3291670"/>
                <a:ext cx="169862" cy="620464"/>
                <a:chOff x="3983278" y="3558182"/>
                <a:chExt cx="169863" cy="620252"/>
              </a:xfrm>
            </p:grpSpPr>
            <p:sp>
              <p:nvSpPr>
                <p:cNvPr id="35978" name="AutoShape 91"/>
                <p:cNvSpPr>
                  <a:spLocks noChangeArrowheads="1"/>
                </p:cNvSpPr>
                <p:nvPr/>
              </p:nvSpPr>
              <p:spPr bwMode="auto">
                <a:xfrm rot="-5400000">
                  <a:off x="3758084" y="3783376"/>
                  <a:ext cx="620252" cy="16986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5979" name="Rectangle 93"/>
                <p:cNvSpPr>
                  <a:spLocks noChangeArrowheads="1"/>
                </p:cNvSpPr>
                <p:nvPr/>
              </p:nvSpPr>
              <p:spPr bwMode="auto">
                <a:xfrm flipH="1">
                  <a:off x="3989925" y="3573015"/>
                  <a:ext cx="156569" cy="5898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0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1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2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3</a:t>
                  </a:r>
                </a:p>
              </p:txBody>
            </p:sp>
          </p:grpSp>
        </p:grpSp>
        <p:grpSp>
          <p:nvGrpSpPr>
            <p:cNvPr id="35971" name="Group 195"/>
            <p:cNvGrpSpPr>
              <a:grpSpLocks/>
            </p:cNvGrpSpPr>
            <p:nvPr/>
          </p:nvGrpSpPr>
          <p:grpSpPr bwMode="auto">
            <a:xfrm>
              <a:off x="3769694" y="4561799"/>
              <a:ext cx="348265" cy="620464"/>
              <a:chOff x="4195902" y="3291670"/>
              <a:chExt cx="348265" cy="620464"/>
            </a:xfrm>
          </p:grpSpPr>
          <p:sp>
            <p:nvSpPr>
              <p:cNvPr id="35972" name="Line 95"/>
              <p:cNvSpPr>
                <a:spLocks noChangeShapeType="1"/>
              </p:cNvSpPr>
              <p:nvPr/>
            </p:nvSpPr>
            <p:spPr bwMode="auto">
              <a:xfrm flipV="1">
                <a:off x="4369656" y="3605765"/>
                <a:ext cx="174511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35973" name="Group 197"/>
              <p:cNvGrpSpPr>
                <a:grpSpLocks/>
              </p:cNvGrpSpPr>
              <p:nvPr/>
            </p:nvGrpSpPr>
            <p:grpSpPr bwMode="auto">
              <a:xfrm>
                <a:off x="4195902" y="3291670"/>
                <a:ext cx="169862" cy="620464"/>
                <a:chOff x="3983278" y="3558182"/>
                <a:chExt cx="169863" cy="620252"/>
              </a:xfrm>
            </p:grpSpPr>
            <p:sp>
              <p:nvSpPr>
                <p:cNvPr id="35974" name="AutoShape 91"/>
                <p:cNvSpPr>
                  <a:spLocks noChangeArrowheads="1"/>
                </p:cNvSpPr>
                <p:nvPr/>
              </p:nvSpPr>
              <p:spPr bwMode="auto">
                <a:xfrm rot="-5400000">
                  <a:off x="3758084" y="3783376"/>
                  <a:ext cx="620252" cy="16986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5975" name="Rectangle 93"/>
                <p:cNvSpPr>
                  <a:spLocks noChangeArrowheads="1"/>
                </p:cNvSpPr>
                <p:nvPr/>
              </p:nvSpPr>
              <p:spPr bwMode="auto">
                <a:xfrm flipH="1">
                  <a:off x="3989925" y="3573015"/>
                  <a:ext cx="156569" cy="5898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0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1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2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3</a:t>
                  </a:r>
                </a:p>
              </p:txBody>
            </p:sp>
          </p:grpSp>
        </p:grpSp>
      </p:grpSp>
      <p:sp>
        <p:nvSpPr>
          <p:cNvPr id="201" name="Rectangle 125"/>
          <p:cNvSpPr>
            <a:spLocks noChangeArrowheads="1"/>
          </p:cNvSpPr>
          <p:nvPr/>
        </p:nvSpPr>
        <p:spPr bwMode="auto">
          <a:xfrm>
            <a:off x="6028776" y="3923089"/>
            <a:ext cx="202327" cy="699624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 smtClean="0"/>
              <a:t>R</a:t>
            </a:r>
            <a:endParaRPr lang="en-US" sz="1200" dirty="0"/>
          </a:p>
        </p:txBody>
      </p:sp>
      <p:sp>
        <p:nvSpPr>
          <p:cNvPr id="35845" name="Line 19"/>
          <p:cNvSpPr>
            <a:spLocks noChangeShapeType="1"/>
          </p:cNvSpPr>
          <p:nvPr/>
        </p:nvSpPr>
        <p:spPr bwMode="auto">
          <a:xfrm>
            <a:off x="5016633" y="4578287"/>
            <a:ext cx="18917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5846" name="Group 18"/>
          <p:cNvGrpSpPr>
            <a:grpSpLocks/>
          </p:cNvGrpSpPr>
          <p:nvPr/>
        </p:nvGrpSpPr>
        <p:grpSpPr bwMode="auto">
          <a:xfrm>
            <a:off x="6225646" y="4781488"/>
            <a:ext cx="357717" cy="257175"/>
            <a:chOff x="5851661" y="4446665"/>
            <a:chExt cx="330225" cy="257161"/>
          </a:xfrm>
        </p:grpSpPr>
        <p:sp>
          <p:nvSpPr>
            <p:cNvPr id="35965" name="Line 19"/>
            <p:cNvSpPr>
              <a:spLocks noChangeShapeType="1"/>
            </p:cNvSpPr>
            <p:nvPr/>
          </p:nvSpPr>
          <p:spPr bwMode="auto">
            <a:xfrm flipV="1">
              <a:off x="5851661" y="4659379"/>
              <a:ext cx="3302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966" name="Line 21"/>
            <p:cNvSpPr>
              <a:spLocks noChangeShapeType="1"/>
            </p:cNvSpPr>
            <p:nvPr/>
          </p:nvSpPr>
          <p:spPr bwMode="auto">
            <a:xfrm flipH="1">
              <a:off x="5960454" y="4611756"/>
              <a:ext cx="42406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967" name="Rectangle 22"/>
            <p:cNvSpPr>
              <a:spLocks noChangeArrowheads="1"/>
            </p:cNvSpPr>
            <p:nvPr/>
          </p:nvSpPr>
          <p:spPr bwMode="auto">
            <a:xfrm>
              <a:off x="5896114" y="4446665"/>
              <a:ext cx="166700" cy="182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</p:grpSp>
      <p:grpSp>
        <p:nvGrpSpPr>
          <p:cNvPr id="35847" name="Group 178"/>
          <p:cNvGrpSpPr>
            <a:grpSpLocks/>
          </p:cNvGrpSpPr>
          <p:nvPr/>
        </p:nvGrpSpPr>
        <p:grpSpPr bwMode="auto">
          <a:xfrm>
            <a:off x="5073386" y="4770374"/>
            <a:ext cx="182298" cy="268288"/>
            <a:chOff x="4584469" y="3621025"/>
            <a:chExt cx="168288" cy="268835"/>
          </a:xfrm>
        </p:grpSpPr>
        <p:sp>
          <p:nvSpPr>
            <p:cNvPr id="35963" name="Rectangle 27"/>
            <p:cNvSpPr>
              <a:spLocks noChangeArrowheads="1"/>
            </p:cNvSpPr>
            <p:nvPr/>
          </p:nvSpPr>
          <p:spPr bwMode="auto">
            <a:xfrm>
              <a:off x="4584469" y="3621025"/>
              <a:ext cx="168288" cy="18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  <p:sp>
          <p:nvSpPr>
            <p:cNvPr id="35964" name="Line 28"/>
            <p:cNvSpPr>
              <a:spLocks noChangeShapeType="1"/>
            </p:cNvSpPr>
            <p:nvPr/>
          </p:nvSpPr>
          <p:spPr bwMode="auto">
            <a:xfrm flipH="1">
              <a:off x="4648810" y="3797790"/>
              <a:ext cx="42866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5848" name="Line 30"/>
          <p:cNvSpPr>
            <a:spLocks noChangeShapeType="1"/>
          </p:cNvSpPr>
          <p:nvPr/>
        </p:nvSpPr>
        <p:spPr bwMode="auto">
          <a:xfrm>
            <a:off x="5664994" y="4263963"/>
            <a:ext cx="362877" cy="15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50" name="Line 19"/>
          <p:cNvSpPr>
            <a:spLocks noChangeShapeType="1"/>
          </p:cNvSpPr>
          <p:nvPr/>
        </p:nvSpPr>
        <p:spPr bwMode="auto">
          <a:xfrm>
            <a:off x="8009070" y="4686237"/>
            <a:ext cx="337079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51" name="Line 41"/>
          <p:cNvSpPr>
            <a:spLocks noChangeShapeType="1"/>
          </p:cNvSpPr>
          <p:nvPr/>
        </p:nvSpPr>
        <p:spPr bwMode="auto">
          <a:xfrm flipV="1">
            <a:off x="6225646" y="5502213"/>
            <a:ext cx="2122223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" name="Freeform 127"/>
          <p:cNvSpPr/>
          <p:nvPr/>
        </p:nvSpPr>
        <p:spPr bwMode="auto">
          <a:xfrm>
            <a:off x="584432" y="4948175"/>
            <a:ext cx="7861466" cy="1177925"/>
          </a:xfrm>
          <a:custGeom>
            <a:avLst/>
            <a:gdLst>
              <a:gd name="connsiteX0" fmla="*/ 291548 w 291548"/>
              <a:gd name="connsiteY0" fmla="*/ 0 h 154608"/>
              <a:gd name="connsiteX1" fmla="*/ 291548 w 291548"/>
              <a:gd name="connsiteY1" fmla="*/ 154608 h 154608"/>
              <a:gd name="connsiteX2" fmla="*/ 0 w 291548"/>
              <a:gd name="connsiteY2" fmla="*/ 154608 h 154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1548" h="154608">
                <a:moveTo>
                  <a:pt x="291548" y="0"/>
                </a:moveTo>
                <a:lnTo>
                  <a:pt x="291548" y="154608"/>
                </a:lnTo>
                <a:lnTo>
                  <a:pt x="0" y="154608"/>
                </a:lnTo>
              </a:path>
            </a:pathLst>
          </a:custGeom>
          <a:noFill/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53" name="TextBox 129"/>
          <p:cNvSpPr txBox="1">
            <a:spLocks noChangeArrowheads="1"/>
          </p:cNvSpPr>
          <p:nvPr/>
        </p:nvSpPr>
        <p:spPr bwMode="auto">
          <a:xfrm>
            <a:off x="697802" y="5922899"/>
            <a:ext cx="30268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clk</a:t>
            </a:r>
          </a:p>
        </p:txBody>
      </p:sp>
      <p:cxnSp>
        <p:nvCxnSpPr>
          <p:cNvPr id="134" name="Straight Connector 133"/>
          <p:cNvCxnSpPr/>
          <p:nvPr/>
        </p:nvCxnSpPr>
        <p:spPr bwMode="auto">
          <a:xfrm flipH="1">
            <a:off x="2444187" y="5121212"/>
            <a:ext cx="1720" cy="1001712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856" name="Group 35902"/>
          <p:cNvGrpSpPr>
            <a:grpSpLocks/>
          </p:cNvGrpSpPr>
          <p:nvPr/>
        </p:nvGrpSpPr>
        <p:grpSpPr bwMode="auto">
          <a:xfrm>
            <a:off x="2758546" y="5268849"/>
            <a:ext cx="309563" cy="153988"/>
            <a:chOff x="2802809" y="4888390"/>
            <a:chExt cx="284476" cy="153979"/>
          </a:xfrm>
        </p:grpSpPr>
        <p:sp>
          <p:nvSpPr>
            <p:cNvPr id="35961" name="Rectangle 108"/>
            <p:cNvSpPr>
              <a:spLocks noChangeArrowheads="1"/>
            </p:cNvSpPr>
            <p:nvPr/>
          </p:nvSpPr>
          <p:spPr bwMode="auto">
            <a:xfrm>
              <a:off x="2920585" y="4888390"/>
              <a:ext cx="166700" cy="153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  <p:sp>
          <p:nvSpPr>
            <p:cNvPr id="35962" name="Line 109"/>
            <p:cNvSpPr>
              <a:spLocks noChangeShapeType="1"/>
            </p:cNvSpPr>
            <p:nvPr/>
          </p:nvSpPr>
          <p:spPr bwMode="auto">
            <a:xfrm flipH="1">
              <a:off x="2802809" y="4965200"/>
              <a:ext cx="127009" cy="3809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5857" name="Freeform 123"/>
          <p:cNvSpPr>
            <a:spLocks/>
          </p:cNvSpPr>
          <p:nvPr/>
        </p:nvSpPr>
        <p:spPr bwMode="auto">
          <a:xfrm>
            <a:off x="2827337" y="4689412"/>
            <a:ext cx="5922963" cy="1289050"/>
          </a:xfrm>
          <a:custGeom>
            <a:avLst/>
            <a:gdLst>
              <a:gd name="T0" fmla="*/ 2147483647 w 10005"/>
              <a:gd name="T1" fmla="*/ 0 h 10000"/>
              <a:gd name="T2" fmla="*/ 2147483647 w 10005"/>
              <a:gd name="T3" fmla="*/ 0 h 10000"/>
              <a:gd name="T4" fmla="*/ 2147483647 w 10005"/>
              <a:gd name="T5" fmla="*/ 2147483647 h 10000"/>
              <a:gd name="T6" fmla="*/ 2147483647 w 10005"/>
              <a:gd name="T7" fmla="*/ 2147483647 h 10000"/>
              <a:gd name="T8" fmla="*/ 0 w 10005"/>
              <a:gd name="T9" fmla="*/ 2147483647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05" h="10000">
                <a:moveTo>
                  <a:pt x="9434" y="0"/>
                </a:moveTo>
                <a:lnTo>
                  <a:pt x="10005" y="0"/>
                </a:lnTo>
                <a:lnTo>
                  <a:pt x="10005" y="10000"/>
                </a:lnTo>
                <a:lnTo>
                  <a:pt x="5" y="10000"/>
                </a:lnTo>
                <a:cubicBezTo>
                  <a:pt x="5" y="7354"/>
                  <a:pt x="1" y="9187"/>
                  <a:pt x="0" y="3538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5858" name="Group 250"/>
          <p:cNvGrpSpPr>
            <a:grpSpLocks/>
          </p:cNvGrpSpPr>
          <p:nvPr/>
        </p:nvGrpSpPr>
        <p:grpSpPr bwMode="auto">
          <a:xfrm>
            <a:off x="1338065" y="4081884"/>
            <a:ext cx="668931" cy="176212"/>
            <a:chOff x="1534369" y="3828873"/>
            <a:chExt cx="618116" cy="176202"/>
          </a:xfrm>
        </p:grpSpPr>
        <p:sp>
          <p:nvSpPr>
            <p:cNvPr id="35959" name="Rectangle 67"/>
            <p:cNvSpPr>
              <a:spLocks noChangeArrowheads="1"/>
            </p:cNvSpPr>
            <p:nvPr/>
          </p:nvSpPr>
          <p:spPr bwMode="auto">
            <a:xfrm>
              <a:off x="1645328" y="3828873"/>
              <a:ext cx="168288" cy="136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 err="1"/>
                <a:t>Rs</a:t>
              </a:r>
              <a:endParaRPr lang="en-US" altLang="en-US" sz="1000" dirty="0"/>
            </a:p>
          </p:txBody>
        </p:sp>
        <p:sp>
          <p:nvSpPr>
            <p:cNvPr id="35960" name="Line 40"/>
            <p:cNvSpPr>
              <a:spLocks noChangeShapeType="1"/>
            </p:cNvSpPr>
            <p:nvPr/>
          </p:nvSpPr>
          <p:spPr bwMode="auto">
            <a:xfrm>
              <a:off x="1534369" y="4005075"/>
              <a:ext cx="6181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cxnSp>
        <p:nvCxnSpPr>
          <p:cNvPr id="183" name="Straight Connector 182"/>
          <p:cNvCxnSpPr/>
          <p:nvPr/>
        </p:nvCxnSpPr>
        <p:spPr bwMode="auto">
          <a:xfrm>
            <a:off x="1101954" y="5192649"/>
            <a:ext cx="0" cy="933450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0" name="Rectangle 125"/>
          <p:cNvSpPr>
            <a:spLocks noChangeArrowheads="1"/>
          </p:cNvSpPr>
          <p:nvPr/>
        </p:nvSpPr>
        <p:spPr bwMode="auto">
          <a:xfrm>
            <a:off x="1000486" y="4124263"/>
            <a:ext cx="197777" cy="1067575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Instruction</a:t>
            </a:r>
          </a:p>
        </p:txBody>
      </p:sp>
      <p:cxnSp>
        <p:nvCxnSpPr>
          <p:cNvPr id="15515" name="Straight Arrow Connector 15514"/>
          <p:cNvCxnSpPr>
            <a:stCxn id="35954" idx="2"/>
            <a:endCxn id="169" idx="1"/>
          </p:cNvCxnSpPr>
          <p:nvPr/>
        </p:nvCxnSpPr>
        <p:spPr bwMode="auto">
          <a:xfrm>
            <a:off x="1856322" y="5498243"/>
            <a:ext cx="2281092" cy="23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35863" name="Group 22"/>
          <p:cNvGrpSpPr>
            <a:grpSpLocks/>
          </p:cNvGrpSpPr>
          <p:nvPr/>
        </p:nvGrpSpPr>
        <p:grpSpPr bwMode="auto">
          <a:xfrm>
            <a:off x="1707778" y="5341874"/>
            <a:ext cx="153061" cy="312738"/>
            <a:chOff x="2135890" y="5038869"/>
            <a:chExt cx="141297" cy="312720"/>
          </a:xfrm>
        </p:grpSpPr>
        <p:sp>
          <p:nvSpPr>
            <p:cNvPr id="35954" name="AutoShape 91"/>
            <p:cNvSpPr>
              <a:spLocks noChangeArrowheads="1"/>
            </p:cNvSpPr>
            <p:nvPr/>
          </p:nvSpPr>
          <p:spPr bwMode="auto">
            <a:xfrm rot="-5400000">
              <a:off x="2048094" y="5126665"/>
              <a:ext cx="312720" cy="137127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955" name="Rectangle 93"/>
            <p:cNvSpPr>
              <a:spLocks noChangeArrowheads="1"/>
            </p:cNvSpPr>
            <p:nvPr/>
          </p:nvSpPr>
          <p:spPr bwMode="auto">
            <a:xfrm flipH="1">
              <a:off x="2137676" y="5053441"/>
              <a:ext cx="139511" cy="146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0</a:t>
              </a:r>
            </a:p>
          </p:txBody>
        </p:sp>
        <p:sp>
          <p:nvSpPr>
            <p:cNvPr id="35956" name="Rectangle 94"/>
            <p:cNvSpPr>
              <a:spLocks noChangeArrowheads="1"/>
            </p:cNvSpPr>
            <p:nvPr/>
          </p:nvSpPr>
          <p:spPr bwMode="auto">
            <a:xfrm flipH="1">
              <a:off x="2138867" y="5221610"/>
              <a:ext cx="138320" cy="109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1</a:t>
              </a:r>
            </a:p>
          </p:txBody>
        </p:sp>
      </p:grpSp>
      <p:sp>
        <p:nvSpPr>
          <p:cNvPr id="35864" name="Freeform 86"/>
          <p:cNvSpPr>
            <a:spLocks/>
          </p:cNvSpPr>
          <p:nvPr/>
        </p:nvSpPr>
        <p:spPr bwMode="auto">
          <a:xfrm>
            <a:off x="1499751" y="4562413"/>
            <a:ext cx="208027" cy="860425"/>
          </a:xfrm>
          <a:custGeom>
            <a:avLst/>
            <a:gdLst>
              <a:gd name="T0" fmla="*/ 0 w 87"/>
              <a:gd name="T1" fmla="*/ 0 h 87"/>
              <a:gd name="T2" fmla="*/ 0 w 87"/>
              <a:gd name="T3" fmla="*/ 2147483647 h 87"/>
              <a:gd name="T4" fmla="*/ 2147483647 w 87"/>
              <a:gd name="T5" fmla="*/ 2147483647 h 87"/>
              <a:gd name="T6" fmla="*/ 0 60000 65536"/>
              <a:gd name="T7" fmla="*/ 0 60000 65536"/>
              <a:gd name="T8" fmla="*/ 0 60000 65536"/>
              <a:gd name="T9" fmla="*/ 0 w 87"/>
              <a:gd name="T10" fmla="*/ 0 h 87"/>
              <a:gd name="T11" fmla="*/ 87 w 87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" h="87">
                <a:moveTo>
                  <a:pt x="0" y="0"/>
                </a:moveTo>
                <a:lnTo>
                  <a:pt x="0" y="87"/>
                </a:lnTo>
                <a:lnTo>
                  <a:pt x="87" y="87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oval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176" name="Straight Connector 175"/>
          <p:cNvCxnSpPr/>
          <p:nvPr/>
        </p:nvCxnSpPr>
        <p:spPr bwMode="auto">
          <a:xfrm>
            <a:off x="7033271" y="5246625"/>
            <a:ext cx="0" cy="879475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 bwMode="auto">
          <a:xfrm>
            <a:off x="6127618" y="5678424"/>
            <a:ext cx="0" cy="446088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867" name="Rectangle 111"/>
          <p:cNvSpPr>
            <a:spLocks noChangeArrowheads="1"/>
          </p:cNvSpPr>
          <p:nvPr/>
        </p:nvSpPr>
        <p:spPr bwMode="auto">
          <a:xfrm>
            <a:off x="6753623" y="3743262"/>
            <a:ext cx="684477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/>
              <a:t>ALU result</a:t>
            </a:r>
          </a:p>
        </p:txBody>
      </p:sp>
      <p:sp>
        <p:nvSpPr>
          <p:cNvPr id="35868" name="Line 113"/>
          <p:cNvSpPr>
            <a:spLocks noChangeShapeType="1"/>
          </p:cNvSpPr>
          <p:nvPr/>
        </p:nvSpPr>
        <p:spPr bwMode="auto">
          <a:xfrm>
            <a:off x="7510331" y="4875149"/>
            <a:ext cx="31644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5869" name="Group 26"/>
          <p:cNvGrpSpPr>
            <a:grpSpLocks/>
          </p:cNvGrpSpPr>
          <p:nvPr/>
        </p:nvGrpSpPr>
        <p:grpSpPr bwMode="auto">
          <a:xfrm>
            <a:off x="7520650" y="4649724"/>
            <a:ext cx="194336" cy="274638"/>
            <a:chOff x="7083653" y="4344933"/>
            <a:chExt cx="179401" cy="274622"/>
          </a:xfrm>
        </p:grpSpPr>
        <p:sp>
          <p:nvSpPr>
            <p:cNvPr id="35952" name="Line 115"/>
            <p:cNvSpPr>
              <a:spLocks noChangeShapeType="1"/>
            </p:cNvSpPr>
            <p:nvPr/>
          </p:nvSpPr>
          <p:spPr bwMode="auto">
            <a:xfrm flipH="1">
              <a:off x="7150746" y="4527485"/>
              <a:ext cx="42298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953" name="Rectangle 116"/>
            <p:cNvSpPr>
              <a:spLocks noChangeArrowheads="1"/>
            </p:cNvSpPr>
            <p:nvPr/>
          </p:nvSpPr>
          <p:spPr bwMode="auto">
            <a:xfrm>
              <a:off x="7083653" y="4344933"/>
              <a:ext cx="179401" cy="18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</p:grpSp>
      <p:grpSp>
        <p:nvGrpSpPr>
          <p:cNvPr id="35870" name="Group 25"/>
          <p:cNvGrpSpPr>
            <a:grpSpLocks/>
          </p:cNvGrpSpPr>
          <p:nvPr/>
        </p:nvGrpSpPr>
        <p:grpSpPr bwMode="auto">
          <a:xfrm>
            <a:off x="7826773" y="4344924"/>
            <a:ext cx="184017" cy="655638"/>
            <a:chOff x="7371744" y="4040738"/>
            <a:chExt cx="169143" cy="655807"/>
          </a:xfrm>
        </p:grpSpPr>
        <p:sp>
          <p:nvSpPr>
            <p:cNvPr id="35949" name="AutoShape 118"/>
            <p:cNvSpPr>
              <a:spLocks noChangeArrowheads="1"/>
            </p:cNvSpPr>
            <p:nvPr/>
          </p:nvSpPr>
          <p:spPr bwMode="auto">
            <a:xfrm rot="-5400000">
              <a:off x="7128046" y="4284436"/>
              <a:ext cx="655807" cy="168411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950" name="Rectangle 120"/>
            <p:cNvSpPr>
              <a:spLocks noChangeArrowheads="1"/>
            </p:cNvSpPr>
            <p:nvPr/>
          </p:nvSpPr>
          <p:spPr bwMode="auto">
            <a:xfrm flipH="1">
              <a:off x="7372476" y="4069359"/>
              <a:ext cx="168411" cy="166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0</a:t>
              </a:r>
            </a:p>
          </p:txBody>
        </p:sp>
        <p:sp>
          <p:nvSpPr>
            <p:cNvPr id="35951" name="Rectangle 121"/>
            <p:cNvSpPr>
              <a:spLocks noChangeArrowheads="1"/>
            </p:cNvSpPr>
            <p:nvPr/>
          </p:nvSpPr>
          <p:spPr bwMode="auto">
            <a:xfrm flipH="1">
              <a:off x="7372475" y="4504340"/>
              <a:ext cx="168411" cy="130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1</a:t>
              </a:r>
            </a:p>
          </p:txBody>
        </p:sp>
      </p:grpSp>
      <p:sp>
        <p:nvSpPr>
          <p:cNvPr id="35871" name="Freeform 122"/>
          <p:cNvSpPr>
            <a:spLocks/>
          </p:cNvSpPr>
          <p:nvPr/>
        </p:nvSpPr>
        <p:spPr bwMode="auto">
          <a:xfrm>
            <a:off x="6354631" y="3962337"/>
            <a:ext cx="1470421" cy="487362"/>
          </a:xfrm>
          <a:custGeom>
            <a:avLst/>
            <a:gdLst>
              <a:gd name="T0" fmla="*/ 0 w 10029"/>
              <a:gd name="T1" fmla="*/ 2147483647 h 10083"/>
              <a:gd name="T2" fmla="*/ 0 w 10029"/>
              <a:gd name="T3" fmla="*/ 0 h 10083"/>
              <a:gd name="T4" fmla="*/ 2147483647 w 10029"/>
              <a:gd name="T5" fmla="*/ 0 h 10083"/>
              <a:gd name="T6" fmla="*/ 2147483647 w 10029"/>
              <a:gd name="T7" fmla="*/ 2147483647 h 10083"/>
              <a:gd name="T8" fmla="*/ 2147483647 w 10029"/>
              <a:gd name="T9" fmla="*/ 2147483647 h 100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29" h="10083">
                <a:moveTo>
                  <a:pt x="0" y="6245"/>
                </a:moveTo>
                <a:lnTo>
                  <a:pt x="0" y="0"/>
                </a:lnTo>
                <a:lnTo>
                  <a:pt x="8758" y="0"/>
                </a:lnTo>
                <a:lnTo>
                  <a:pt x="8758" y="10000"/>
                </a:lnTo>
                <a:lnTo>
                  <a:pt x="10029" y="10083"/>
                </a:lnTo>
              </a:path>
            </a:pathLst>
          </a:custGeom>
          <a:noFill/>
          <a:ln w="50800">
            <a:solidFill>
              <a:schemeClr val="tx1"/>
            </a:solidFill>
            <a:round/>
            <a:headEnd type="oval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5872" name="Group 17"/>
          <p:cNvGrpSpPr>
            <a:grpSpLocks/>
          </p:cNvGrpSpPr>
          <p:nvPr/>
        </p:nvGrpSpPr>
        <p:grpSpPr bwMode="auto">
          <a:xfrm>
            <a:off x="6583363" y="4109974"/>
            <a:ext cx="926968" cy="1143000"/>
            <a:chOff x="6181886" y="3689410"/>
            <a:chExt cx="855727" cy="1143904"/>
          </a:xfrm>
        </p:grpSpPr>
        <p:grpSp>
          <p:nvGrpSpPr>
            <p:cNvPr id="35943" name="Group 7"/>
            <p:cNvGrpSpPr>
              <a:grpSpLocks/>
            </p:cNvGrpSpPr>
            <p:nvPr/>
          </p:nvGrpSpPr>
          <p:grpSpPr bwMode="auto">
            <a:xfrm>
              <a:off x="6181886" y="3689410"/>
              <a:ext cx="855727" cy="1142064"/>
              <a:chOff x="4473" y="1664"/>
              <a:chExt cx="692" cy="720"/>
            </a:xfrm>
          </p:grpSpPr>
          <p:sp>
            <p:nvSpPr>
              <p:cNvPr id="35945" name="Text Box 8"/>
              <p:cNvSpPr txBox="1">
                <a:spLocks noChangeArrowheads="1"/>
              </p:cNvSpPr>
              <p:nvPr/>
            </p:nvSpPr>
            <p:spPr bwMode="auto">
              <a:xfrm>
                <a:off x="4473" y="1664"/>
                <a:ext cx="692" cy="72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200" b="1"/>
              </a:p>
              <a:p>
                <a:pPr algn="ctr" eaLnBrk="1" hangingPunct="1">
                  <a:spcBef>
                    <a:spcPts val="300"/>
                  </a:spcBef>
                  <a:buFontTx/>
                  <a:buNone/>
                </a:pPr>
                <a:r>
                  <a:rPr lang="en-US" altLang="en-US" sz="1200" b="1"/>
                  <a:t>Data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/>
                  <a:t>Memory</a:t>
                </a:r>
              </a:p>
            </p:txBody>
          </p:sp>
          <p:sp>
            <p:nvSpPr>
              <p:cNvPr id="35946" name="Rectangle 9"/>
              <p:cNvSpPr>
                <a:spLocks noChangeArrowheads="1"/>
              </p:cNvSpPr>
              <p:nvPr/>
            </p:nvSpPr>
            <p:spPr bwMode="auto">
              <a:xfrm>
                <a:off x="4473" y="1699"/>
                <a:ext cx="44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 Address</a:t>
                </a:r>
              </a:p>
            </p:txBody>
          </p:sp>
          <p:sp>
            <p:nvSpPr>
              <p:cNvPr id="35947" name="Rectangle 10"/>
              <p:cNvSpPr>
                <a:spLocks noChangeArrowheads="1"/>
              </p:cNvSpPr>
              <p:nvPr/>
            </p:nvSpPr>
            <p:spPr bwMode="auto">
              <a:xfrm>
                <a:off x="4502" y="2178"/>
                <a:ext cx="44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Data_in</a:t>
                </a:r>
              </a:p>
            </p:txBody>
          </p:sp>
          <p:sp>
            <p:nvSpPr>
              <p:cNvPr id="35948" name="Rectangle 11"/>
              <p:cNvSpPr>
                <a:spLocks noChangeArrowheads="1"/>
              </p:cNvSpPr>
              <p:nvPr/>
            </p:nvSpPr>
            <p:spPr bwMode="auto">
              <a:xfrm>
                <a:off x="4703" y="2052"/>
                <a:ext cx="43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Data_out</a:t>
                </a:r>
              </a:p>
            </p:txBody>
          </p:sp>
        </p:grpSp>
        <p:sp>
          <p:nvSpPr>
            <p:cNvPr id="132" name="Isosceles Triangle 131"/>
            <p:cNvSpPr/>
            <p:nvPr/>
          </p:nvSpPr>
          <p:spPr bwMode="auto">
            <a:xfrm>
              <a:off x="6553276" y="4787241"/>
              <a:ext cx="87320" cy="46073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5873" name="Line 19"/>
          <p:cNvSpPr>
            <a:spLocks noChangeShapeType="1"/>
          </p:cNvSpPr>
          <p:nvPr/>
        </p:nvSpPr>
        <p:spPr bwMode="auto">
          <a:xfrm flipV="1">
            <a:off x="6234246" y="4267137"/>
            <a:ext cx="340519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5874" name="Group 35858"/>
          <p:cNvGrpSpPr>
            <a:grpSpLocks/>
          </p:cNvGrpSpPr>
          <p:nvPr/>
        </p:nvGrpSpPr>
        <p:grpSpPr bwMode="auto">
          <a:xfrm>
            <a:off x="6518010" y="3727388"/>
            <a:ext cx="194337" cy="274637"/>
            <a:chOff x="6910603" y="3237058"/>
            <a:chExt cx="179400" cy="274623"/>
          </a:xfrm>
        </p:grpSpPr>
        <p:sp>
          <p:nvSpPr>
            <p:cNvPr id="35941" name="Line 115"/>
            <p:cNvSpPr>
              <a:spLocks noChangeShapeType="1"/>
            </p:cNvSpPr>
            <p:nvPr/>
          </p:nvSpPr>
          <p:spPr bwMode="auto">
            <a:xfrm flipH="1">
              <a:off x="6977696" y="3419611"/>
              <a:ext cx="42298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942" name="Rectangle 116"/>
            <p:cNvSpPr>
              <a:spLocks noChangeArrowheads="1"/>
            </p:cNvSpPr>
            <p:nvPr/>
          </p:nvSpPr>
          <p:spPr bwMode="auto">
            <a:xfrm>
              <a:off x="6910603" y="3237058"/>
              <a:ext cx="179400" cy="182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</p:grpSp>
      <p:sp>
        <p:nvSpPr>
          <p:cNvPr id="177" name="Rectangle 125"/>
          <p:cNvSpPr>
            <a:spLocks noChangeArrowheads="1"/>
          </p:cNvSpPr>
          <p:nvPr/>
        </p:nvSpPr>
        <p:spPr bwMode="auto">
          <a:xfrm>
            <a:off x="8347869" y="5318059"/>
            <a:ext cx="197777" cy="362767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000" dirty="0"/>
              <a:t>Rd4</a:t>
            </a:r>
          </a:p>
        </p:txBody>
      </p:sp>
      <p:grpSp>
        <p:nvGrpSpPr>
          <p:cNvPr id="35876" name="Group 9"/>
          <p:cNvGrpSpPr>
            <a:grpSpLocks/>
          </p:cNvGrpSpPr>
          <p:nvPr/>
        </p:nvGrpSpPr>
        <p:grpSpPr bwMode="auto">
          <a:xfrm>
            <a:off x="5214409" y="3794062"/>
            <a:ext cx="457465" cy="933450"/>
            <a:chOff x="4892475" y="3725602"/>
            <a:chExt cx="422307" cy="932358"/>
          </a:xfrm>
        </p:grpSpPr>
        <p:sp>
          <p:nvSpPr>
            <p:cNvPr id="35937" name="Freeform 23"/>
            <p:cNvSpPr>
              <a:spLocks/>
            </p:cNvSpPr>
            <p:nvPr/>
          </p:nvSpPr>
          <p:spPr bwMode="auto">
            <a:xfrm rot="-5400000">
              <a:off x="4637450" y="3980627"/>
              <a:ext cx="932358" cy="422307"/>
            </a:xfrm>
            <a:custGeom>
              <a:avLst/>
              <a:gdLst>
                <a:gd name="T0" fmla="*/ 0 w 768"/>
                <a:gd name="T1" fmla="*/ 0 h 288"/>
                <a:gd name="T2" fmla="*/ 2147483647 w 768"/>
                <a:gd name="T3" fmla="*/ 2147483647 h 288"/>
                <a:gd name="T4" fmla="*/ 2147483647 w 768"/>
                <a:gd name="T5" fmla="*/ 2147483647 h 288"/>
                <a:gd name="T6" fmla="*/ 2147483647 w 768"/>
                <a:gd name="T7" fmla="*/ 0 h 288"/>
                <a:gd name="T8" fmla="*/ 2147483647 w 768"/>
                <a:gd name="T9" fmla="*/ 0 h 288"/>
                <a:gd name="T10" fmla="*/ 2147483647 w 768"/>
                <a:gd name="T11" fmla="*/ 2147483647 h 288"/>
                <a:gd name="T12" fmla="*/ 2147483647 w 768"/>
                <a:gd name="T13" fmla="*/ 0 h 288"/>
                <a:gd name="T14" fmla="*/ 0 w 768"/>
                <a:gd name="T15" fmla="*/ 0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68"/>
                <a:gd name="T25" fmla="*/ 0 h 288"/>
                <a:gd name="T26" fmla="*/ 768 w 768"/>
                <a:gd name="T27" fmla="*/ 288 h 2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68" h="288">
                  <a:moveTo>
                    <a:pt x="0" y="0"/>
                  </a:moveTo>
                  <a:lnTo>
                    <a:pt x="144" y="288"/>
                  </a:lnTo>
                  <a:lnTo>
                    <a:pt x="624" y="288"/>
                  </a:lnTo>
                  <a:lnTo>
                    <a:pt x="768" y="0"/>
                  </a:lnTo>
                  <a:lnTo>
                    <a:pt x="480" y="0"/>
                  </a:lnTo>
                  <a:lnTo>
                    <a:pt x="384" y="96"/>
                  </a:lnTo>
                  <a:lnTo>
                    <a:pt x="2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38" name="Rectangle 24"/>
            <p:cNvSpPr>
              <a:spLocks noChangeArrowheads="1"/>
            </p:cNvSpPr>
            <p:nvPr/>
          </p:nvSpPr>
          <p:spPr bwMode="auto">
            <a:xfrm>
              <a:off x="4956253" y="3829056"/>
              <a:ext cx="351923" cy="736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A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L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U</a:t>
              </a:r>
            </a:p>
          </p:txBody>
        </p:sp>
      </p:grpSp>
      <p:sp>
        <p:nvSpPr>
          <p:cNvPr id="35877" name="Line 95"/>
          <p:cNvSpPr>
            <a:spLocks noChangeShapeType="1"/>
          </p:cNvSpPr>
          <p:nvPr/>
        </p:nvSpPr>
        <p:spPr bwMode="auto">
          <a:xfrm flipV="1">
            <a:off x="4339036" y="4994212"/>
            <a:ext cx="168883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171" name="Straight Connector 170"/>
          <p:cNvCxnSpPr/>
          <p:nvPr/>
        </p:nvCxnSpPr>
        <p:spPr bwMode="auto">
          <a:xfrm>
            <a:off x="4241006" y="5673662"/>
            <a:ext cx="0" cy="450850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879" name="Line 41"/>
          <p:cNvSpPr>
            <a:spLocks noChangeShapeType="1"/>
          </p:cNvSpPr>
          <p:nvPr/>
        </p:nvSpPr>
        <p:spPr bwMode="auto">
          <a:xfrm>
            <a:off x="4344194" y="5503799"/>
            <a:ext cx="168367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5880" name="Group 234"/>
          <p:cNvGrpSpPr>
            <a:grpSpLocks/>
          </p:cNvGrpSpPr>
          <p:nvPr/>
        </p:nvGrpSpPr>
        <p:grpSpPr bwMode="auto">
          <a:xfrm>
            <a:off x="2216639" y="3547643"/>
            <a:ext cx="364853" cy="303812"/>
            <a:chOff x="4255441" y="2061799"/>
            <a:chExt cx="356282" cy="297222"/>
          </a:xfrm>
        </p:grpSpPr>
        <p:sp>
          <p:nvSpPr>
            <p:cNvPr id="35935" name="Oval 72"/>
            <p:cNvSpPr>
              <a:spLocks noChangeArrowheads="1"/>
            </p:cNvSpPr>
            <p:nvPr/>
          </p:nvSpPr>
          <p:spPr bwMode="auto">
            <a:xfrm>
              <a:off x="4255441" y="2061799"/>
              <a:ext cx="356282" cy="297221"/>
            </a:xfrm>
            <a:prstGeom prst="ellipse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936" name="Rectangle 73"/>
            <p:cNvSpPr>
              <a:spLocks noChangeArrowheads="1"/>
            </p:cNvSpPr>
            <p:nvPr/>
          </p:nvSpPr>
          <p:spPr bwMode="auto">
            <a:xfrm>
              <a:off x="4255441" y="2061799"/>
              <a:ext cx="348087" cy="297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400" dirty="0" smtClean="0"/>
                <a:t>Ext</a:t>
              </a:r>
              <a:endParaRPr lang="en-US" altLang="en-US" sz="1400" dirty="0"/>
            </a:p>
          </p:txBody>
        </p:sp>
      </p:grpSp>
      <p:sp>
        <p:nvSpPr>
          <p:cNvPr id="35884" name="Rectangle 77"/>
          <p:cNvSpPr>
            <a:spLocks noChangeArrowheads="1"/>
          </p:cNvSpPr>
          <p:nvPr/>
        </p:nvSpPr>
        <p:spPr bwMode="auto">
          <a:xfrm>
            <a:off x="1499751" y="3521317"/>
            <a:ext cx="455744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dirty="0" smtClean="0"/>
              <a:t>Imm16</a:t>
            </a:r>
            <a:endParaRPr lang="en-US" altLang="en-US" sz="1000" dirty="0"/>
          </a:p>
        </p:txBody>
      </p:sp>
      <p:grpSp>
        <p:nvGrpSpPr>
          <p:cNvPr id="35885" name="Group 159"/>
          <p:cNvGrpSpPr>
            <a:grpSpLocks/>
          </p:cNvGrpSpPr>
          <p:nvPr/>
        </p:nvGrpSpPr>
        <p:grpSpPr bwMode="auto">
          <a:xfrm>
            <a:off x="4879050" y="4392550"/>
            <a:ext cx="168540" cy="377825"/>
            <a:chOff x="2135890" y="5038869"/>
            <a:chExt cx="141297" cy="312720"/>
          </a:xfrm>
        </p:grpSpPr>
        <p:sp>
          <p:nvSpPr>
            <p:cNvPr id="35932" name="AutoShape 91"/>
            <p:cNvSpPr>
              <a:spLocks noChangeArrowheads="1"/>
            </p:cNvSpPr>
            <p:nvPr/>
          </p:nvSpPr>
          <p:spPr bwMode="auto">
            <a:xfrm rot="-5400000">
              <a:off x="2048094" y="5126665"/>
              <a:ext cx="312720" cy="137127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933" name="Rectangle 93"/>
            <p:cNvSpPr>
              <a:spLocks noChangeArrowheads="1"/>
            </p:cNvSpPr>
            <p:nvPr/>
          </p:nvSpPr>
          <p:spPr bwMode="auto">
            <a:xfrm flipH="1">
              <a:off x="2137676" y="5053441"/>
              <a:ext cx="139511" cy="146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1</a:t>
              </a:r>
            </a:p>
          </p:txBody>
        </p:sp>
        <p:sp>
          <p:nvSpPr>
            <p:cNvPr id="35934" name="Rectangle 94"/>
            <p:cNvSpPr>
              <a:spLocks noChangeArrowheads="1"/>
            </p:cNvSpPr>
            <p:nvPr/>
          </p:nvSpPr>
          <p:spPr bwMode="auto">
            <a:xfrm flipH="1">
              <a:off x="2138867" y="5221610"/>
              <a:ext cx="138320" cy="109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0</a:t>
              </a:r>
            </a:p>
          </p:txBody>
        </p:sp>
      </p:grpSp>
      <p:sp>
        <p:nvSpPr>
          <p:cNvPr id="172" name="Rectangle 125"/>
          <p:cNvSpPr>
            <a:spLocks noChangeArrowheads="1"/>
          </p:cNvSpPr>
          <p:nvPr/>
        </p:nvSpPr>
        <p:spPr bwMode="auto">
          <a:xfrm>
            <a:off x="6028162" y="5318008"/>
            <a:ext cx="202940" cy="363517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000" dirty="0"/>
              <a:t>Rd3</a:t>
            </a:r>
          </a:p>
        </p:txBody>
      </p:sp>
      <p:sp>
        <p:nvSpPr>
          <p:cNvPr id="35888" name="Freeform 86"/>
          <p:cNvSpPr>
            <a:spLocks/>
          </p:cNvSpPr>
          <p:nvPr/>
        </p:nvSpPr>
        <p:spPr bwMode="auto">
          <a:xfrm flipV="1">
            <a:off x="4578551" y="4697347"/>
            <a:ext cx="303938" cy="296863"/>
          </a:xfrm>
          <a:custGeom>
            <a:avLst/>
            <a:gdLst>
              <a:gd name="T0" fmla="*/ 0 w 87"/>
              <a:gd name="T1" fmla="*/ 0 h 87"/>
              <a:gd name="T2" fmla="*/ 0 w 87"/>
              <a:gd name="T3" fmla="*/ 2147483647 h 87"/>
              <a:gd name="T4" fmla="*/ 2147483647 w 87"/>
              <a:gd name="T5" fmla="*/ 2147483647 h 87"/>
              <a:gd name="T6" fmla="*/ 0 60000 65536"/>
              <a:gd name="T7" fmla="*/ 0 60000 65536"/>
              <a:gd name="T8" fmla="*/ 0 60000 65536"/>
              <a:gd name="T9" fmla="*/ 0 w 87"/>
              <a:gd name="T10" fmla="*/ 0 h 87"/>
              <a:gd name="T11" fmla="*/ 87 w 87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" h="87">
                <a:moveTo>
                  <a:pt x="0" y="0"/>
                </a:moveTo>
                <a:lnTo>
                  <a:pt x="0" y="87"/>
                </a:lnTo>
                <a:lnTo>
                  <a:pt x="87" y="87"/>
                </a:lnTo>
              </a:path>
            </a:pathLst>
          </a:custGeom>
          <a:noFill/>
          <a:ln w="50800">
            <a:solidFill>
              <a:schemeClr val="tx1"/>
            </a:solidFill>
            <a:round/>
            <a:headEnd type="oval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9" name="Rectangle 125"/>
          <p:cNvSpPr>
            <a:spLocks noChangeArrowheads="1"/>
          </p:cNvSpPr>
          <p:nvPr/>
        </p:nvSpPr>
        <p:spPr bwMode="auto">
          <a:xfrm>
            <a:off x="4137414" y="5315355"/>
            <a:ext cx="202329" cy="366237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000" dirty="0"/>
              <a:t>Rd2</a:t>
            </a:r>
          </a:p>
        </p:txBody>
      </p:sp>
      <p:sp>
        <p:nvSpPr>
          <p:cNvPr id="151" name="Rectangle 125"/>
          <p:cNvSpPr>
            <a:spLocks noChangeArrowheads="1"/>
          </p:cNvSpPr>
          <p:nvPr/>
        </p:nvSpPr>
        <p:spPr bwMode="auto">
          <a:xfrm>
            <a:off x="4137414" y="3916264"/>
            <a:ext cx="202327" cy="699625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A</a:t>
            </a:r>
          </a:p>
        </p:txBody>
      </p:sp>
      <p:sp>
        <p:nvSpPr>
          <p:cNvPr id="194" name="Rectangle 125"/>
          <p:cNvSpPr>
            <a:spLocks noChangeArrowheads="1"/>
          </p:cNvSpPr>
          <p:nvPr/>
        </p:nvSpPr>
        <p:spPr bwMode="auto">
          <a:xfrm>
            <a:off x="4138061" y="4615730"/>
            <a:ext cx="202327" cy="699624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B</a:t>
            </a:r>
          </a:p>
        </p:txBody>
      </p:sp>
      <p:sp>
        <p:nvSpPr>
          <p:cNvPr id="203" name="Rectangle 125"/>
          <p:cNvSpPr>
            <a:spLocks noChangeArrowheads="1"/>
          </p:cNvSpPr>
          <p:nvPr/>
        </p:nvSpPr>
        <p:spPr bwMode="auto">
          <a:xfrm>
            <a:off x="8343327" y="4339781"/>
            <a:ext cx="202327" cy="699624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 smtClean="0"/>
              <a:t>Data</a:t>
            </a:r>
            <a:endParaRPr lang="en-US" sz="1200" dirty="0"/>
          </a:p>
        </p:txBody>
      </p:sp>
      <p:sp>
        <p:nvSpPr>
          <p:cNvPr id="204" name="Rectangle 125"/>
          <p:cNvSpPr>
            <a:spLocks noChangeArrowheads="1"/>
          </p:cNvSpPr>
          <p:nvPr/>
        </p:nvSpPr>
        <p:spPr bwMode="auto">
          <a:xfrm>
            <a:off x="6028776" y="4618514"/>
            <a:ext cx="202327" cy="699624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D</a:t>
            </a:r>
          </a:p>
        </p:txBody>
      </p:sp>
      <p:sp>
        <p:nvSpPr>
          <p:cNvPr id="205" name="Rectangle 125"/>
          <p:cNvSpPr>
            <a:spLocks noChangeArrowheads="1"/>
          </p:cNvSpPr>
          <p:nvPr/>
        </p:nvSpPr>
        <p:spPr bwMode="auto">
          <a:xfrm>
            <a:off x="4138061" y="3490250"/>
            <a:ext cx="202327" cy="430051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 err="1" smtClean="0"/>
              <a:t>Imm</a:t>
            </a:r>
            <a:endParaRPr lang="en-US" sz="1200" dirty="0"/>
          </a:p>
        </p:txBody>
      </p:sp>
      <p:sp>
        <p:nvSpPr>
          <p:cNvPr id="206" name="Freeform 205"/>
          <p:cNvSpPr/>
          <p:nvPr/>
        </p:nvSpPr>
        <p:spPr bwMode="auto">
          <a:xfrm flipV="1">
            <a:off x="4344194" y="3949637"/>
            <a:ext cx="870215" cy="241300"/>
          </a:xfrm>
          <a:custGeom>
            <a:avLst/>
            <a:gdLst>
              <a:gd name="connsiteX0" fmla="*/ 0 w 453224"/>
              <a:gd name="connsiteY0" fmla="*/ 0 h 1347746"/>
              <a:gd name="connsiteX1" fmla="*/ 202758 w 453224"/>
              <a:gd name="connsiteY1" fmla="*/ 0 h 1347746"/>
              <a:gd name="connsiteX2" fmla="*/ 206733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206733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34008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10548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17586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10548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12894 w 453224"/>
              <a:gd name="connsiteY2" fmla="*/ 1347746 h 1347746"/>
              <a:gd name="connsiteX3" fmla="*/ 453224 w 453224"/>
              <a:gd name="connsiteY3" fmla="*/ 1347746 h 1347746"/>
              <a:gd name="connsiteX0" fmla="*/ 0 w 275582"/>
              <a:gd name="connsiteY0" fmla="*/ 0 h 1347746"/>
              <a:gd name="connsiteX1" fmla="*/ 113611 w 275582"/>
              <a:gd name="connsiteY1" fmla="*/ 0 h 1347746"/>
              <a:gd name="connsiteX2" fmla="*/ 112894 w 275582"/>
              <a:gd name="connsiteY2" fmla="*/ 1347746 h 1347746"/>
              <a:gd name="connsiteX3" fmla="*/ 275582 w 275582"/>
              <a:gd name="connsiteY3" fmla="*/ 1340750 h 1347746"/>
              <a:gd name="connsiteX0" fmla="*/ 0 w 266314"/>
              <a:gd name="connsiteY0" fmla="*/ 0 h 1347746"/>
              <a:gd name="connsiteX1" fmla="*/ 113611 w 266314"/>
              <a:gd name="connsiteY1" fmla="*/ 0 h 1347746"/>
              <a:gd name="connsiteX2" fmla="*/ 112894 w 266314"/>
              <a:gd name="connsiteY2" fmla="*/ 1347746 h 1347746"/>
              <a:gd name="connsiteX3" fmla="*/ 266314 w 266314"/>
              <a:gd name="connsiteY3" fmla="*/ 1346347 h 1347746"/>
              <a:gd name="connsiteX0" fmla="*/ 0 w 219972"/>
              <a:gd name="connsiteY0" fmla="*/ 0 h 1347746"/>
              <a:gd name="connsiteX1" fmla="*/ 113611 w 219972"/>
              <a:gd name="connsiteY1" fmla="*/ 0 h 1347746"/>
              <a:gd name="connsiteX2" fmla="*/ 112894 w 219972"/>
              <a:gd name="connsiteY2" fmla="*/ 1347746 h 1347746"/>
              <a:gd name="connsiteX3" fmla="*/ 219972 w 219972"/>
              <a:gd name="connsiteY3" fmla="*/ 1346347 h 1347746"/>
              <a:gd name="connsiteX0" fmla="*/ 0 w 199891"/>
              <a:gd name="connsiteY0" fmla="*/ 0 h 1347746"/>
              <a:gd name="connsiteX1" fmla="*/ 113611 w 199891"/>
              <a:gd name="connsiteY1" fmla="*/ 0 h 1347746"/>
              <a:gd name="connsiteX2" fmla="*/ 112894 w 199891"/>
              <a:gd name="connsiteY2" fmla="*/ 1347746 h 1347746"/>
              <a:gd name="connsiteX3" fmla="*/ 199891 w 199891"/>
              <a:gd name="connsiteY3" fmla="*/ 1346347 h 1347746"/>
              <a:gd name="connsiteX0" fmla="*/ 0 w 128368"/>
              <a:gd name="connsiteY0" fmla="*/ 0 h 1347746"/>
              <a:gd name="connsiteX1" fmla="*/ 42088 w 128368"/>
              <a:gd name="connsiteY1" fmla="*/ 0 h 1347746"/>
              <a:gd name="connsiteX2" fmla="*/ 41371 w 128368"/>
              <a:gd name="connsiteY2" fmla="*/ 1347746 h 1347746"/>
              <a:gd name="connsiteX3" fmla="*/ 128368 w 128368"/>
              <a:gd name="connsiteY3" fmla="*/ 1346347 h 1347746"/>
              <a:gd name="connsiteX0" fmla="*/ 0 w 95606"/>
              <a:gd name="connsiteY0" fmla="*/ 0 h 1347746"/>
              <a:gd name="connsiteX1" fmla="*/ 42088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2088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0234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470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161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161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161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161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06" h="1347746">
                <a:moveTo>
                  <a:pt x="0" y="0"/>
                </a:moveTo>
                <a:lnTo>
                  <a:pt x="41161" y="0"/>
                </a:lnTo>
                <a:cubicBezTo>
                  <a:pt x="41128" y="449249"/>
                  <a:pt x="41404" y="898497"/>
                  <a:pt x="41371" y="1347746"/>
                </a:cubicBezTo>
                <a:cubicBezTo>
                  <a:pt x="68459" y="1347746"/>
                  <a:pt x="44595" y="1346346"/>
                  <a:pt x="95606" y="1346346"/>
                </a:cubicBezTo>
              </a:path>
            </a:pathLst>
          </a:custGeom>
          <a:noFill/>
          <a:ln w="50800">
            <a:solidFill>
              <a:schemeClr val="tx1"/>
            </a:solidFill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5897" name="Group 206"/>
          <p:cNvGrpSpPr>
            <a:grpSpLocks/>
          </p:cNvGrpSpPr>
          <p:nvPr/>
        </p:nvGrpSpPr>
        <p:grpSpPr bwMode="auto">
          <a:xfrm>
            <a:off x="4880769" y="3733737"/>
            <a:ext cx="182298" cy="268287"/>
            <a:chOff x="4584469" y="3621025"/>
            <a:chExt cx="168288" cy="268835"/>
          </a:xfrm>
        </p:grpSpPr>
        <p:sp>
          <p:nvSpPr>
            <p:cNvPr id="35930" name="Rectangle 27"/>
            <p:cNvSpPr>
              <a:spLocks noChangeArrowheads="1"/>
            </p:cNvSpPr>
            <p:nvPr/>
          </p:nvSpPr>
          <p:spPr bwMode="auto">
            <a:xfrm>
              <a:off x="4584469" y="3621025"/>
              <a:ext cx="168288" cy="18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  <p:sp>
          <p:nvSpPr>
            <p:cNvPr id="35931" name="Line 28"/>
            <p:cNvSpPr>
              <a:spLocks noChangeShapeType="1"/>
            </p:cNvSpPr>
            <p:nvPr/>
          </p:nvSpPr>
          <p:spPr bwMode="auto">
            <a:xfrm flipH="1">
              <a:off x="4648810" y="3797790"/>
              <a:ext cx="42866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5899" name="Group 235"/>
          <p:cNvGrpSpPr>
            <a:grpSpLocks/>
          </p:cNvGrpSpPr>
          <p:nvPr/>
        </p:nvGrpSpPr>
        <p:grpSpPr bwMode="auto">
          <a:xfrm>
            <a:off x="2010438" y="3962337"/>
            <a:ext cx="980281" cy="1185862"/>
            <a:chOff x="2152485" y="3657196"/>
            <a:chExt cx="904875" cy="1185868"/>
          </a:xfrm>
        </p:grpSpPr>
        <p:sp>
          <p:nvSpPr>
            <p:cNvPr id="2" name="Rectangle 1"/>
            <p:cNvSpPr/>
            <p:nvPr/>
          </p:nvSpPr>
          <p:spPr bwMode="auto">
            <a:xfrm>
              <a:off x="2152485" y="3657196"/>
              <a:ext cx="904875" cy="1182693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922" name="Text Box 32"/>
            <p:cNvSpPr txBox="1">
              <a:spLocks noChangeArrowheads="1"/>
            </p:cNvSpPr>
            <p:nvPr/>
          </p:nvSpPr>
          <p:spPr bwMode="auto">
            <a:xfrm rot="-5400000">
              <a:off x="2002083" y="4099448"/>
              <a:ext cx="1066486" cy="251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/>
                <a:t>Register File</a:t>
              </a:r>
            </a:p>
          </p:txBody>
        </p:sp>
        <p:sp>
          <p:nvSpPr>
            <p:cNvPr id="35923" name="Rectangle 34"/>
            <p:cNvSpPr>
              <a:spLocks noChangeArrowheads="1"/>
            </p:cNvSpPr>
            <p:nvPr/>
          </p:nvSpPr>
          <p:spPr bwMode="auto">
            <a:xfrm>
              <a:off x="2180317" y="4155510"/>
              <a:ext cx="187273" cy="197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RB</a:t>
              </a:r>
            </a:p>
          </p:txBody>
        </p:sp>
        <p:sp>
          <p:nvSpPr>
            <p:cNvPr id="35924" name="Rectangle 35"/>
            <p:cNvSpPr>
              <a:spLocks noChangeArrowheads="1"/>
            </p:cNvSpPr>
            <p:nvPr/>
          </p:nvSpPr>
          <p:spPr bwMode="auto">
            <a:xfrm>
              <a:off x="2673188" y="3799534"/>
              <a:ext cx="348394" cy="205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BusA</a:t>
              </a:r>
            </a:p>
          </p:txBody>
        </p:sp>
        <p:sp>
          <p:nvSpPr>
            <p:cNvPr id="35925" name="Rectangle 38"/>
            <p:cNvSpPr>
              <a:spLocks noChangeArrowheads="1"/>
            </p:cNvSpPr>
            <p:nvPr/>
          </p:nvSpPr>
          <p:spPr bwMode="auto">
            <a:xfrm>
              <a:off x="2642450" y="4187716"/>
              <a:ext cx="379132" cy="205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BusB</a:t>
              </a:r>
            </a:p>
          </p:txBody>
        </p:sp>
        <p:sp>
          <p:nvSpPr>
            <p:cNvPr id="35926" name="Rectangle 42"/>
            <p:cNvSpPr>
              <a:spLocks noChangeArrowheads="1"/>
            </p:cNvSpPr>
            <p:nvPr/>
          </p:nvSpPr>
          <p:spPr bwMode="auto">
            <a:xfrm>
              <a:off x="2180317" y="4604568"/>
              <a:ext cx="225678" cy="209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RW</a:t>
              </a:r>
            </a:p>
          </p:txBody>
        </p:sp>
        <p:sp>
          <p:nvSpPr>
            <p:cNvPr id="35927" name="Rectangle 45"/>
            <p:cNvSpPr>
              <a:spLocks noChangeArrowheads="1"/>
            </p:cNvSpPr>
            <p:nvPr/>
          </p:nvSpPr>
          <p:spPr bwMode="auto">
            <a:xfrm>
              <a:off x="2642450" y="4617503"/>
              <a:ext cx="379132" cy="205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BusW</a:t>
              </a:r>
            </a:p>
          </p:txBody>
        </p:sp>
        <p:sp>
          <p:nvSpPr>
            <p:cNvPr id="146" name="Isosceles Triangle 145"/>
            <p:cNvSpPr/>
            <p:nvPr/>
          </p:nvSpPr>
          <p:spPr bwMode="auto">
            <a:xfrm>
              <a:off x="2515489" y="4790677"/>
              <a:ext cx="87313" cy="52387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929" name="Rectangle 34"/>
            <p:cNvSpPr>
              <a:spLocks noChangeArrowheads="1"/>
            </p:cNvSpPr>
            <p:nvPr/>
          </p:nvSpPr>
          <p:spPr bwMode="auto">
            <a:xfrm>
              <a:off x="2180317" y="3834700"/>
              <a:ext cx="187273" cy="22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RA</a:t>
              </a:r>
            </a:p>
          </p:txBody>
        </p:sp>
      </p:grpSp>
      <p:grpSp>
        <p:nvGrpSpPr>
          <p:cNvPr id="35900" name="Group 252"/>
          <p:cNvGrpSpPr>
            <a:grpSpLocks/>
          </p:cNvGrpSpPr>
          <p:nvPr/>
        </p:nvGrpSpPr>
        <p:grpSpPr bwMode="auto">
          <a:xfrm>
            <a:off x="1338066" y="4389125"/>
            <a:ext cx="668931" cy="176213"/>
            <a:chOff x="1532062" y="3828873"/>
            <a:chExt cx="620423" cy="176202"/>
          </a:xfrm>
        </p:grpSpPr>
        <p:sp>
          <p:nvSpPr>
            <p:cNvPr id="35919" name="Rectangle 67"/>
            <p:cNvSpPr>
              <a:spLocks noChangeArrowheads="1"/>
            </p:cNvSpPr>
            <p:nvPr/>
          </p:nvSpPr>
          <p:spPr bwMode="auto">
            <a:xfrm>
              <a:off x="1643434" y="3828873"/>
              <a:ext cx="168288" cy="136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 err="1"/>
                <a:t>Rt</a:t>
              </a:r>
              <a:endParaRPr lang="en-US" altLang="en-US" sz="1000" dirty="0"/>
            </a:p>
          </p:txBody>
        </p:sp>
        <p:sp>
          <p:nvSpPr>
            <p:cNvPr id="35920" name="Line 40"/>
            <p:cNvSpPr>
              <a:spLocks noChangeShapeType="1"/>
            </p:cNvSpPr>
            <p:nvPr/>
          </p:nvSpPr>
          <p:spPr bwMode="auto">
            <a:xfrm>
              <a:off x="1532062" y="4005075"/>
              <a:ext cx="62042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5901" name="Rectangle 3"/>
          <p:cNvSpPr txBox="1">
            <a:spLocks noChangeArrowheads="1"/>
          </p:cNvSpPr>
          <p:nvPr/>
        </p:nvSpPr>
        <p:spPr bwMode="auto">
          <a:xfrm>
            <a:off x="376403" y="932676"/>
            <a:ext cx="9236404" cy="172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7663" indent="-347663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dirty="0"/>
              <a:t>Two multiplexers added at the inputs of A &amp; B registers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/>
              <a:t>Data from </a:t>
            </a:r>
            <a:r>
              <a:rPr lang="en-US" altLang="en-US" dirty="0">
                <a:solidFill>
                  <a:srgbClr val="FF0000"/>
                </a:solidFill>
              </a:rPr>
              <a:t>ALU stage, MEM stage, </a:t>
            </a:r>
            <a:r>
              <a:rPr lang="en-US" altLang="en-US" dirty="0"/>
              <a:t>and</a:t>
            </a:r>
            <a:r>
              <a:rPr lang="en-US" altLang="en-US" dirty="0">
                <a:solidFill>
                  <a:srgbClr val="FF0000"/>
                </a:solidFill>
              </a:rPr>
              <a:t> WB stage</a:t>
            </a:r>
            <a:r>
              <a:rPr lang="en-US" altLang="en-US" dirty="0"/>
              <a:t> is fed back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/>
              <a:t>Two signals: </a:t>
            </a:r>
            <a:r>
              <a:rPr lang="en-US" altLang="en-US" dirty="0" err="1">
                <a:solidFill>
                  <a:srgbClr val="FF0000"/>
                </a:solidFill>
              </a:rPr>
              <a:t>ForwardA</a:t>
            </a:r>
            <a:r>
              <a:rPr lang="en-US" altLang="en-US" dirty="0"/>
              <a:t> and </a:t>
            </a:r>
            <a:r>
              <a:rPr lang="en-US" altLang="en-US" dirty="0" err="1">
                <a:solidFill>
                  <a:srgbClr val="FF0000"/>
                </a:solidFill>
              </a:rPr>
              <a:t>ForwardB</a:t>
            </a:r>
            <a:r>
              <a:rPr lang="en-US" altLang="en-US" dirty="0"/>
              <a:t> </a:t>
            </a:r>
            <a:r>
              <a:rPr lang="en-US" altLang="en-US" dirty="0" smtClean="0"/>
              <a:t>to control </a:t>
            </a:r>
            <a:r>
              <a:rPr lang="en-US" altLang="en-US" dirty="0"/>
              <a:t>forwarding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3553090" y="4476688"/>
            <a:ext cx="216694" cy="1501775"/>
            <a:chOff x="3576972" y="4361001"/>
            <a:chExt cx="199369" cy="1502813"/>
          </a:xfrm>
        </p:grpSpPr>
        <p:sp>
          <p:nvSpPr>
            <p:cNvPr id="35917" name="Freeform 86"/>
            <p:cNvSpPr>
              <a:spLocks/>
            </p:cNvSpPr>
            <p:nvPr/>
          </p:nvSpPr>
          <p:spPr bwMode="auto">
            <a:xfrm flipV="1">
              <a:off x="3576972" y="4361001"/>
              <a:ext cx="199369" cy="1502813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233" name="Straight Arrow Connector 232"/>
            <p:cNvCxnSpPr/>
            <p:nvPr/>
          </p:nvCxnSpPr>
          <p:spPr bwMode="auto">
            <a:xfrm>
              <a:off x="3576972" y="5091756"/>
              <a:ext cx="183546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>
            <a:grpSpLocks/>
          </p:cNvGrpSpPr>
          <p:nvPr/>
        </p:nvGrpSpPr>
        <p:grpSpPr bwMode="auto">
          <a:xfrm>
            <a:off x="3424106" y="3387662"/>
            <a:ext cx="2375032" cy="1519237"/>
            <a:chOff x="3407209" y="3277568"/>
            <a:chExt cx="2038332" cy="1519480"/>
          </a:xfrm>
        </p:grpSpPr>
        <p:sp>
          <p:nvSpPr>
            <p:cNvPr id="216" name="Freeform 215"/>
            <p:cNvSpPr/>
            <p:nvPr/>
          </p:nvSpPr>
          <p:spPr bwMode="auto">
            <a:xfrm flipV="1">
              <a:off x="3407209" y="3277568"/>
              <a:ext cx="2038332" cy="1519480"/>
            </a:xfrm>
            <a:custGeom>
              <a:avLst/>
              <a:gdLst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24384 w 1652016"/>
                <a:gd name="connsiteY2" fmla="*/ 2042160 h 2042160"/>
                <a:gd name="connsiteX3" fmla="*/ 0 w 1652016"/>
                <a:gd name="connsiteY3" fmla="*/ 0 h 2042160"/>
                <a:gd name="connsiteX4" fmla="*/ 170688 w 1652016"/>
                <a:gd name="connsiteY4" fmla="*/ 0 h 2042160"/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70688 w 1652016"/>
                <a:gd name="connsiteY4" fmla="*/ 0 h 2042160"/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9754 w 1652016"/>
                <a:gd name="connsiteY0" fmla="*/ 418610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5920 w 1652016"/>
                <a:gd name="connsiteY0" fmla="*/ 4002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9340 w 1652016"/>
                <a:gd name="connsiteY0" fmla="*/ 8651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59601 w 1659601"/>
                <a:gd name="connsiteY0" fmla="*/ 870480 h 2042160"/>
                <a:gd name="connsiteX1" fmla="*/ 1652016 w 1659601"/>
                <a:gd name="connsiteY1" fmla="*/ 2042160 h 2042160"/>
                <a:gd name="connsiteX2" fmla="*/ 855 w 1659601"/>
                <a:gd name="connsiteY2" fmla="*/ 2042160 h 2042160"/>
                <a:gd name="connsiteX3" fmla="*/ 0 w 1659601"/>
                <a:gd name="connsiteY3" fmla="*/ 0 h 2042160"/>
                <a:gd name="connsiteX4" fmla="*/ 205982 w 1659601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205982 w 1652843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195721 w 1652843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266645 w 1652843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276316 w 1652843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231356 w 1652843"/>
                <a:gd name="connsiteY4" fmla="*/ 0 h 2042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2843" h="2042160">
                  <a:moveTo>
                    <a:pt x="1652761" y="870480"/>
                  </a:moveTo>
                  <a:cubicBezTo>
                    <a:pt x="1650233" y="1261040"/>
                    <a:pt x="1654544" y="1651600"/>
                    <a:pt x="1652016" y="2042160"/>
                  </a:cubicBezTo>
                  <a:lnTo>
                    <a:pt x="855" y="2042160"/>
                  </a:lnTo>
                  <a:lnTo>
                    <a:pt x="0" y="0"/>
                  </a:lnTo>
                  <a:lnTo>
                    <a:pt x="231356" y="0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17" name="Straight Arrow Connector 216"/>
            <p:cNvCxnSpPr/>
            <p:nvPr/>
          </p:nvCxnSpPr>
          <p:spPr bwMode="auto">
            <a:xfrm>
              <a:off x="3417540" y="4076208"/>
              <a:ext cx="265677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52" name="Group 251"/>
          <p:cNvGrpSpPr>
            <a:grpSpLocks/>
          </p:cNvGrpSpPr>
          <p:nvPr/>
        </p:nvGrpSpPr>
        <p:grpSpPr bwMode="auto">
          <a:xfrm>
            <a:off x="3245248" y="3254312"/>
            <a:ext cx="4880769" cy="1808162"/>
            <a:chOff x="3302633" y="3139679"/>
            <a:chExt cx="4303363" cy="1808147"/>
          </a:xfrm>
        </p:grpSpPr>
        <p:sp>
          <p:nvSpPr>
            <p:cNvPr id="221" name="Freeform 220"/>
            <p:cNvSpPr/>
            <p:nvPr/>
          </p:nvSpPr>
          <p:spPr bwMode="auto">
            <a:xfrm flipV="1">
              <a:off x="3304149" y="3139679"/>
              <a:ext cx="4301847" cy="1808147"/>
            </a:xfrm>
            <a:custGeom>
              <a:avLst/>
              <a:gdLst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24384 w 1652016"/>
                <a:gd name="connsiteY2" fmla="*/ 2042160 h 2042160"/>
                <a:gd name="connsiteX3" fmla="*/ 0 w 1652016"/>
                <a:gd name="connsiteY3" fmla="*/ 0 h 2042160"/>
                <a:gd name="connsiteX4" fmla="*/ 170688 w 1652016"/>
                <a:gd name="connsiteY4" fmla="*/ 0 h 2042160"/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70688 w 1652016"/>
                <a:gd name="connsiteY4" fmla="*/ 0 h 2042160"/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5920 w 1652016"/>
                <a:gd name="connsiteY0" fmla="*/ 140023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5920 w 1652016"/>
                <a:gd name="connsiteY0" fmla="*/ 140023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50654 w 1652016"/>
                <a:gd name="connsiteY4" fmla="*/ 4491 h 2042160"/>
                <a:gd name="connsiteX0" fmla="*/ 1645920 w 1652016"/>
                <a:gd name="connsiteY0" fmla="*/ 140023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4507 w 1652016"/>
                <a:gd name="connsiteY4" fmla="*/ 4491 h 2042160"/>
                <a:gd name="connsiteX0" fmla="*/ 1647457 w 1652016"/>
                <a:gd name="connsiteY0" fmla="*/ 400453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4507 w 1652016"/>
                <a:gd name="connsiteY4" fmla="*/ 4491 h 2042160"/>
                <a:gd name="connsiteX0" fmla="*/ 1650531 w 1652016"/>
                <a:gd name="connsiteY0" fmla="*/ 4363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4507 w 1652016"/>
                <a:gd name="connsiteY4" fmla="*/ 4491 h 2042160"/>
                <a:gd name="connsiteX0" fmla="*/ 1650531 w 1652016"/>
                <a:gd name="connsiteY0" fmla="*/ 4363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1398 w 1652016"/>
                <a:gd name="connsiteY4" fmla="*/ 4491 h 2042160"/>
                <a:gd name="connsiteX0" fmla="*/ 1650531 w 1652016"/>
                <a:gd name="connsiteY0" fmla="*/ 440864 h 2046649"/>
                <a:gd name="connsiteX1" fmla="*/ 1652016 w 1652016"/>
                <a:gd name="connsiteY1" fmla="*/ 2046649 h 2046649"/>
                <a:gd name="connsiteX2" fmla="*/ 855 w 1652016"/>
                <a:gd name="connsiteY2" fmla="*/ 2046649 h 2046649"/>
                <a:gd name="connsiteX3" fmla="*/ 0 w 1652016"/>
                <a:gd name="connsiteY3" fmla="*/ 4489 h 2046649"/>
                <a:gd name="connsiteX4" fmla="*/ 149172 w 1652016"/>
                <a:gd name="connsiteY4" fmla="*/ 0 h 2046649"/>
                <a:gd name="connsiteX0" fmla="*/ 1650531 w 1652016"/>
                <a:gd name="connsiteY0" fmla="*/ 4363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7618 w 1652016"/>
                <a:gd name="connsiteY4" fmla="*/ 2 h 2042160"/>
                <a:gd name="connsiteX0" fmla="*/ 1650531 w 1652016"/>
                <a:gd name="connsiteY0" fmla="*/ 4363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75102 w 1652016"/>
                <a:gd name="connsiteY4" fmla="*/ 2 h 2042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2016" h="2042160">
                  <a:moveTo>
                    <a:pt x="1650531" y="436375"/>
                  </a:moveTo>
                  <a:cubicBezTo>
                    <a:pt x="1652051" y="983611"/>
                    <a:pt x="1650496" y="1494924"/>
                    <a:pt x="1652016" y="2042160"/>
                  </a:cubicBezTo>
                  <a:lnTo>
                    <a:pt x="855" y="2042160"/>
                  </a:lnTo>
                  <a:lnTo>
                    <a:pt x="0" y="0"/>
                  </a:lnTo>
                  <a:lnTo>
                    <a:pt x="175102" y="2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22" name="Straight Arrow Connector 221"/>
            <p:cNvCxnSpPr/>
            <p:nvPr/>
          </p:nvCxnSpPr>
          <p:spPr bwMode="auto">
            <a:xfrm>
              <a:off x="3302633" y="4219170"/>
              <a:ext cx="442770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3422385" y="2814520"/>
            <a:ext cx="846138" cy="3686881"/>
            <a:chOff x="3455954" y="2698831"/>
            <a:chExt cx="781064" cy="3687096"/>
          </a:xfrm>
        </p:grpSpPr>
        <p:grpSp>
          <p:nvGrpSpPr>
            <p:cNvPr id="35907" name="Group 35845"/>
            <p:cNvGrpSpPr>
              <a:grpSpLocks/>
            </p:cNvGrpSpPr>
            <p:nvPr/>
          </p:nvGrpSpPr>
          <p:grpSpPr bwMode="auto">
            <a:xfrm>
              <a:off x="3463906" y="2698831"/>
              <a:ext cx="773112" cy="1136079"/>
              <a:chOff x="3681721" y="2862541"/>
              <a:chExt cx="772976" cy="1135170"/>
            </a:xfrm>
          </p:grpSpPr>
          <p:sp>
            <p:nvSpPr>
              <p:cNvPr id="35911" name="Line 99"/>
              <p:cNvSpPr>
                <a:spLocks noChangeShapeType="1"/>
              </p:cNvSpPr>
              <p:nvPr/>
            </p:nvSpPr>
            <p:spPr bwMode="auto">
              <a:xfrm flipH="1">
                <a:off x="4071862" y="3117835"/>
                <a:ext cx="0" cy="87987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912" name="Rectangle 89"/>
              <p:cNvSpPr>
                <a:spLocks noChangeArrowheads="1"/>
              </p:cNvSpPr>
              <p:nvPr/>
            </p:nvSpPr>
            <p:spPr bwMode="auto">
              <a:xfrm>
                <a:off x="3681721" y="2862541"/>
                <a:ext cx="772976" cy="2169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 err="1">
                    <a:solidFill>
                      <a:srgbClr val="FF0000"/>
                    </a:solidFill>
                  </a:rPr>
                  <a:t>ForwardA</a:t>
                </a:r>
                <a:endParaRPr lang="en-US" altLang="en-US" sz="12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35908" name="Group 255"/>
            <p:cNvGrpSpPr>
              <a:grpSpLocks/>
            </p:cNvGrpSpPr>
            <p:nvPr/>
          </p:nvGrpSpPr>
          <p:grpSpPr bwMode="auto">
            <a:xfrm>
              <a:off x="3455954" y="5192187"/>
              <a:ext cx="773112" cy="1193740"/>
              <a:chOff x="3681721" y="2111863"/>
              <a:chExt cx="772976" cy="1192784"/>
            </a:xfrm>
          </p:grpSpPr>
          <p:sp>
            <p:nvSpPr>
              <p:cNvPr id="35909" name="Line 99"/>
              <p:cNvSpPr>
                <a:spLocks noChangeShapeType="1"/>
              </p:cNvSpPr>
              <p:nvPr/>
            </p:nvSpPr>
            <p:spPr bwMode="auto">
              <a:xfrm flipH="1" flipV="1">
                <a:off x="4076729" y="2111863"/>
                <a:ext cx="0" cy="97586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910" name="Rectangle 89"/>
              <p:cNvSpPr>
                <a:spLocks noChangeArrowheads="1"/>
              </p:cNvSpPr>
              <p:nvPr/>
            </p:nvSpPr>
            <p:spPr bwMode="auto">
              <a:xfrm>
                <a:off x="3681721" y="3087730"/>
                <a:ext cx="772976" cy="2169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 err="1">
                    <a:solidFill>
                      <a:srgbClr val="FF0000"/>
                    </a:solidFill>
                  </a:rPr>
                  <a:t>ForwardB</a:t>
                </a:r>
                <a:endParaRPr lang="en-US" altLang="en-US" sz="12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5" name="Freeform 4"/>
          <p:cNvSpPr/>
          <p:nvPr/>
        </p:nvSpPr>
        <p:spPr>
          <a:xfrm>
            <a:off x="4339259" y="3695567"/>
            <a:ext cx="538369" cy="800100"/>
          </a:xfrm>
          <a:custGeom>
            <a:avLst/>
            <a:gdLst>
              <a:gd name="connsiteX0" fmla="*/ 0 w 496956"/>
              <a:gd name="connsiteY0" fmla="*/ 0 h 800100"/>
              <a:gd name="connsiteX1" fmla="*/ 213691 w 496956"/>
              <a:gd name="connsiteY1" fmla="*/ 0 h 800100"/>
              <a:gd name="connsiteX2" fmla="*/ 213691 w 496956"/>
              <a:gd name="connsiteY2" fmla="*/ 800100 h 800100"/>
              <a:gd name="connsiteX3" fmla="*/ 496956 w 496956"/>
              <a:gd name="connsiteY3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6956" h="800100">
                <a:moveTo>
                  <a:pt x="0" y="0"/>
                </a:moveTo>
                <a:lnTo>
                  <a:pt x="213691" y="0"/>
                </a:lnTo>
                <a:lnTo>
                  <a:pt x="213691" y="800100"/>
                </a:lnTo>
                <a:lnTo>
                  <a:pt x="496956" y="800100"/>
                </a:lnTo>
              </a:path>
            </a:pathLst>
          </a:custGeom>
          <a:noFill/>
          <a:ln w="50800">
            <a:solidFill>
              <a:schemeClr val="tx1"/>
            </a:solidFill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38066" y="3544214"/>
            <a:ext cx="0" cy="2304300"/>
          </a:xfrm>
          <a:prstGeom prst="line">
            <a:avLst/>
          </a:prstGeom>
          <a:ln w="50800"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54" name="Group 178"/>
          <p:cNvGrpSpPr>
            <a:grpSpLocks/>
          </p:cNvGrpSpPr>
          <p:nvPr/>
        </p:nvGrpSpPr>
        <p:grpSpPr bwMode="auto">
          <a:xfrm>
            <a:off x="2856853" y="3477344"/>
            <a:ext cx="182298" cy="268288"/>
            <a:chOff x="4584469" y="3621025"/>
            <a:chExt cx="168288" cy="268835"/>
          </a:xfrm>
        </p:grpSpPr>
        <p:sp>
          <p:nvSpPr>
            <p:cNvPr id="155" name="Rectangle 27"/>
            <p:cNvSpPr>
              <a:spLocks noChangeArrowheads="1"/>
            </p:cNvSpPr>
            <p:nvPr/>
          </p:nvSpPr>
          <p:spPr bwMode="auto">
            <a:xfrm>
              <a:off x="4584469" y="3621025"/>
              <a:ext cx="168288" cy="18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  <p:sp>
          <p:nvSpPr>
            <p:cNvPr id="156" name="Line 28"/>
            <p:cNvSpPr>
              <a:spLocks noChangeShapeType="1"/>
            </p:cNvSpPr>
            <p:nvPr/>
          </p:nvSpPr>
          <p:spPr bwMode="auto">
            <a:xfrm flipH="1">
              <a:off x="4648810" y="3797790"/>
              <a:ext cx="42866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57" name="Line 95"/>
          <p:cNvSpPr>
            <a:spLocks noChangeShapeType="1"/>
          </p:cNvSpPr>
          <p:nvPr/>
        </p:nvSpPr>
        <p:spPr bwMode="auto">
          <a:xfrm flipV="1">
            <a:off x="2573099" y="3701182"/>
            <a:ext cx="155992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1" name="Line 40"/>
          <p:cNvSpPr>
            <a:spLocks noChangeShapeType="1"/>
          </p:cNvSpPr>
          <p:nvPr/>
        </p:nvSpPr>
        <p:spPr bwMode="auto">
          <a:xfrm>
            <a:off x="1338067" y="3697834"/>
            <a:ext cx="86897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135802" y="5144584"/>
            <a:ext cx="6499023" cy="671264"/>
          </a:xfrm>
          <a:custGeom>
            <a:avLst/>
            <a:gdLst>
              <a:gd name="connsiteX0" fmla="*/ 5914529 w 5999098"/>
              <a:gd name="connsiteY0" fmla="*/ 343560 h 671264"/>
              <a:gd name="connsiteX1" fmla="*/ 5999098 w 5999098"/>
              <a:gd name="connsiteY1" fmla="*/ 343560 h 671264"/>
              <a:gd name="connsiteX2" fmla="*/ 5999098 w 5999098"/>
              <a:gd name="connsiteY2" fmla="*/ 671264 h 671264"/>
              <a:gd name="connsiteX3" fmla="*/ 0 w 5999098"/>
              <a:gd name="connsiteY3" fmla="*/ 671264 h 671264"/>
              <a:gd name="connsiteX4" fmla="*/ 0 w 5999098"/>
              <a:gd name="connsiteY4" fmla="*/ 0 h 67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9098" h="671264">
                <a:moveTo>
                  <a:pt x="5914529" y="343560"/>
                </a:moveTo>
                <a:lnTo>
                  <a:pt x="5999098" y="343560"/>
                </a:lnTo>
                <a:lnTo>
                  <a:pt x="5999098" y="671264"/>
                </a:lnTo>
                <a:lnTo>
                  <a:pt x="0" y="67126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6" name="Group 252"/>
          <p:cNvGrpSpPr>
            <a:grpSpLocks/>
          </p:cNvGrpSpPr>
          <p:nvPr/>
        </p:nvGrpSpPr>
        <p:grpSpPr bwMode="auto">
          <a:xfrm>
            <a:off x="1333330" y="5579706"/>
            <a:ext cx="374449" cy="174909"/>
            <a:chOff x="1532062" y="4005075"/>
            <a:chExt cx="347295" cy="174897"/>
          </a:xfrm>
        </p:grpSpPr>
        <p:sp>
          <p:nvSpPr>
            <p:cNvPr id="167" name="Rectangle 67"/>
            <p:cNvSpPr>
              <a:spLocks noChangeArrowheads="1"/>
            </p:cNvSpPr>
            <p:nvPr/>
          </p:nvSpPr>
          <p:spPr bwMode="auto">
            <a:xfrm>
              <a:off x="1643434" y="4043455"/>
              <a:ext cx="168288" cy="136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/>
                <a:t>Rd</a:t>
              </a:r>
              <a:endParaRPr lang="en-US" altLang="en-US" sz="1000" dirty="0"/>
            </a:p>
          </p:txBody>
        </p:sp>
        <p:sp>
          <p:nvSpPr>
            <p:cNvPr id="168" name="Line 40"/>
            <p:cNvSpPr>
              <a:spLocks noChangeShapeType="1"/>
            </p:cNvSpPr>
            <p:nvPr/>
          </p:nvSpPr>
          <p:spPr bwMode="auto">
            <a:xfrm>
              <a:off x="1532062" y="4005075"/>
              <a:ext cx="34729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Forwarding Control Signals</a:t>
            </a:r>
            <a:endParaRPr lang="en-US" dirty="0"/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339147"/>
              </p:ext>
            </p:extLst>
          </p:nvPr>
        </p:nvGraphicFramePr>
        <p:xfrm>
          <a:off x="500460" y="971080"/>
          <a:ext cx="8901641" cy="5453514"/>
        </p:xfrm>
        <a:graphic>
          <a:graphicData uri="http://schemas.openxmlformats.org/drawingml/2006/table">
            <a:tbl>
              <a:tblPr/>
              <a:tblGrid>
                <a:gridCol w="1712739"/>
                <a:gridCol w="7188902"/>
              </a:tblGrid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Signal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Explanation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0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ALU operand comes from register file = Value of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1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 result of previous instruction to A (from ALU stage)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2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 result of 2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previous instruction to A (from MEM stage)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3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 result of 3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previous instruction to A (from WB stage)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ForwardB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0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ALU operand comes from register file = Value of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ForwardB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1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 result of previous instruction to B (from ALU stage)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ForwardB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2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 result of 2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previous instruction to B (from MEM stage)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ForwardB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3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 result of 3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previous instruction to B (from WB stage)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02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Forwarding Example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88543" y="4657959"/>
            <a:ext cx="150482" cy="0"/>
          </a:xfrm>
          <a:prstGeom prst="line">
            <a:avLst/>
          </a:prstGeom>
          <a:ln w="50800"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312354" y="3957574"/>
            <a:ext cx="1148821" cy="1339850"/>
            <a:chOff x="3057361" y="3842867"/>
            <a:chExt cx="1060598" cy="1339396"/>
          </a:xfrm>
        </p:grpSpPr>
        <p:sp>
          <p:nvSpPr>
            <p:cNvPr id="6" name="Freeform 5"/>
            <p:cNvSpPr/>
            <p:nvPr/>
          </p:nvSpPr>
          <p:spPr bwMode="auto">
            <a:xfrm flipV="1">
              <a:off x="3057361" y="3941259"/>
              <a:ext cx="708124" cy="157110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977 w 128368"/>
                <a:gd name="connsiteY2" fmla="*/ 1381001 h 1381001"/>
                <a:gd name="connsiteX3" fmla="*/ 128368 w 128368"/>
                <a:gd name="connsiteY3" fmla="*/ 1346347 h 1381001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174 w 128368"/>
                <a:gd name="connsiteY2" fmla="*/ 1381001 h 1381001"/>
                <a:gd name="connsiteX3" fmla="*/ 128368 w 128368"/>
                <a:gd name="connsiteY3" fmla="*/ 1346347 h 1381001"/>
                <a:gd name="connsiteX0" fmla="*/ 0 w 106686"/>
                <a:gd name="connsiteY0" fmla="*/ 33255 h 1381001"/>
                <a:gd name="connsiteX1" fmla="*/ 20406 w 106686"/>
                <a:gd name="connsiteY1" fmla="*/ 0 h 1381001"/>
                <a:gd name="connsiteX2" fmla="*/ 20492 w 106686"/>
                <a:gd name="connsiteY2" fmla="*/ 1381001 h 1381001"/>
                <a:gd name="connsiteX3" fmla="*/ 106686 w 106686"/>
                <a:gd name="connsiteY3" fmla="*/ 1346347 h 1381001"/>
                <a:gd name="connsiteX0" fmla="*/ 0 w 109095"/>
                <a:gd name="connsiteY0" fmla="*/ 0 h 1414273"/>
                <a:gd name="connsiteX1" fmla="*/ 22815 w 109095"/>
                <a:gd name="connsiteY1" fmla="*/ 33272 h 1414273"/>
                <a:gd name="connsiteX2" fmla="*/ 22901 w 109095"/>
                <a:gd name="connsiteY2" fmla="*/ 1414273 h 1414273"/>
                <a:gd name="connsiteX3" fmla="*/ 109095 w 109095"/>
                <a:gd name="connsiteY3" fmla="*/ 1379619 h 1414273"/>
                <a:gd name="connsiteX0" fmla="*/ 0 w 108693"/>
                <a:gd name="connsiteY0" fmla="*/ 0 h 1414273"/>
                <a:gd name="connsiteX1" fmla="*/ 22815 w 108693"/>
                <a:gd name="connsiteY1" fmla="*/ 33272 h 1414273"/>
                <a:gd name="connsiteX2" fmla="*/ 22901 w 108693"/>
                <a:gd name="connsiteY2" fmla="*/ 1414273 h 1414273"/>
                <a:gd name="connsiteX3" fmla="*/ 108693 w 108693"/>
                <a:gd name="connsiteY3" fmla="*/ 1412884 h 1414273"/>
                <a:gd name="connsiteX0" fmla="*/ 0 w 106284"/>
                <a:gd name="connsiteY0" fmla="*/ 0 h 1397641"/>
                <a:gd name="connsiteX1" fmla="*/ 20406 w 106284"/>
                <a:gd name="connsiteY1" fmla="*/ 16640 h 1397641"/>
                <a:gd name="connsiteX2" fmla="*/ 20492 w 106284"/>
                <a:gd name="connsiteY2" fmla="*/ 1397641 h 1397641"/>
                <a:gd name="connsiteX3" fmla="*/ 106284 w 106284"/>
                <a:gd name="connsiteY3" fmla="*/ 1396252 h 1397641"/>
                <a:gd name="connsiteX0" fmla="*/ 0 w 103473"/>
                <a:gd name="connsiteY0" fmla="*/ 0 h 1381009"/>
                <a:gd name="connsiteX1" fmla="*/ 17595 w 103473"/>
                <a:gd name="connsiteY1" fmla="*/ 8 h 1381009"/>
                <a:gd name="connsiteX2" fmla="*/ 17681 w 103473"/>
                <a:gd name="connsiteY2" fmla="*/ 1381009 h 1381009"/>
                <a:gd name="connsiteX3" fmla="*/ 103473 w 103473"/>
                <a:gd name="connsiteY3" fmla="*/ 1379620 h 138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473" h="1381009">
                  <a:moveTo>
                    <a:pt x="0" y="0"/>
                  </a:moveTo>
                  <a:lnTo>
                    <a:pt x="17595" y="8"/>
                  </a:lnTo>
                  <a:cubicBezTo>
                    <a:pt x="17891" y="460342"/>
                    <a:pt x="17385" y="920675"/>
                    <a:pt x="17681" y="1381009"/>
                  </a:cubicBezTo>
                  <a:cubicBezTo>
                    <a:pt x="131124" y="1381009"/>
                    <a:pt x="-9970" y="1379620"/>
                    <a:pt x="103473" y="137962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6"/>
            <p:cNvSpPr/>
            <p:nvPr/>
          </p:nvSpPr>
          <p:spPr bwMode="auto">
            <a:xfrm>
              <a:off x="3066887" y="4487174"/>
              <a:ext cx="703360" cy="165044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977 w 128368"/>
                <a:gd name="connsiteY2" fmla="*/ 1381001 h 1381001"/>
                <a:gd name="connsiteX3" fmla="*/ 128368 w 128368"/>
                <a:gd name="connsiteY3" fmla="*/ 1346347 h 1381001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174 w 128368"/>
                <a:gd name="connsiteY2" fmla="*/ 1381001 h 1381001"/>
                <a:gd name="connsiteX3" fmla="*/ 128368 w 128368"/>
                <a:gd name="connsiteY3" fmla="*/ 1346347 h 1381001"/>
                <a:gd name="connsiteX0" fmla="*/ 0 w 106686"/>
                <a:gd name="connsiteY0" fmla="*/ 33255 h 1381001"/>
                <a:gd name="connsiteX1" fmla="*/ 20406 w 106686"/>
                <a:gd name="connsiteY1" fmla="*/ 0 h 1381001"/>
                <a:gd name="connsiteX2" fmla="*/ 20492 w 106686"/>
                <a:gd name="connsiteY2" fmla="*/ 1381001 h 1381001"/>
                <a:gd name="connsiteX3" fmla="*/ 106686 w 106686"/>
                <a:gd name="connsiteY3" fmla="*/ 1346347 h 1381001"/>
                <a:gd name="connsiteX0" fmla="*/ 0 w 109095"/>
                <a:gd name="connsiteY0" fmla="*/ 0 h 1414273"/>
                <a:gd name="connsiteX1" fmla="*/ 22815 w 109095"/>
                <a:gd name="connsiteY1" fmla="*/ 33272 h 1414273"/>
                <a:gd name="connsiteX2" fmla="*/ 22901 w 109095"/>
                <a:gd name="connsiteY2" fmla="*/ 1414273 h 1414273"/>
                <a:gd name="connsiteX3" fmla="*/ 109095 w 109095"/>
                <a:gd name="connsiteY3" fmla="*/ 1379619 h 1414273"/>
                <a:gd name="connsiteX0" fmla="*/ 0 w 108693"/>
                <a:gd name="connsiteY0" fmla="*/ 0 h 1414273"/>
                <a:gd name="connsiteX1" fmla="*/ 22815 w 108693"/>
                <a:gd name="connsiteY1" fmla="*/ 33272 h 1414273"/>
                <a:gd name="connsiteX2" fmla="*/ 22901 w 108693"/>
                <a:gd name="connsiteY2" fmla="*/ 1414273 h 1414273"/>
                <a:gd name="connsiteX3" fmla="*/ 108693 w 108693"/>
                <a:gd name="connsiteY3" fmla="*/ 1412884 h 1414273"/>
                <a:gd name="connsiteX0" fmla="*/ 0 w 106284"/>
                <a:gd name="connsiteY0" fmla="*/ 0 h 1397641"/>
                <a:gd name="connsiteX1" fmla="*/ 20406 w 106284"/>
                <a:gd name="connsiteY1" fmla="*/ 16640 h 1397641"/>
                <a:gd name="connsiteX2" fmla="*/ 20492 w 106284"/>
                <a:gd name="connsiteY2" fmla="*/ 1397641 h 1397641"/>
                <a:gd name="connsiteX3" fmla="*/ 106284 w 106284"/>
                <a:gd name="connsiteY3" fmla="*/ 1396252 h 1397641"/>
                <a:gd name="connsiteX0" fmla="*/ 0 w 103473"/>
                <a:gd name="connsiteY0" fmla="*/ 0 h 1381009"/>
                <a:gd name="connsiteX1" fmla="*/ 17595 w 103473"/>
                <a:gd name="connsiteY1" fmla="*/ 8 h 1381009"/>
                <a:gd name="connsiteX2" fmla="*/ 17681 w 103473"/>
                <a:gd name="connsiteY2" fmla="*/ 1381009 h 1381009"/>
                <a:gd name="connsiteX3" fmla="*/ 103473 w 103473"/>
                <a:gd name="connsiteY3" fmla="*/ 1379620 h 138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473" h="1381009">
                  <a:moveTo>
                    <a:pt x="0" y="0"/>
                  </a:moveTo>
                  <a:lnTo>
                    <a:pt x="17595" y="8"/>
                  </a:lnTo>
                  <a:cubicBezTo>
                    <a:pt x="17891" y="460342"/>
                    <a:pt x="17385" y="920675"/>
                    <a:pt x="17681" y="1381009"/>
                  </a:cubicBezTo>
                  <a:cubicBezTo>
                    <a:pt x="131124" y="1381009"/>
                    <a:pt x="-9970" y="1379620"/>
                    <a:pt x="103473" y="137962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8" name="Group 35872"/>
            <p:cNvGrpSpPr>
              <a:grpSpLocks/>
            </p:cNvGrpSpPr>
            <p:nvPr/>
          </p:nvGrpSpPr>
          <p:grpSpPr bwMode="auto">
            <a:xfrm>
              <a:off x="3769694" y="3842867"/>
              <a:ext cx="348265" cy="620464"/>
              <a:chOff x="4195902" y="3291670"/>
              <a:chExt cx="348265" cy="620464"/>
            </a:xfrm>
          </p:grpSpPr>
          <p:sp>
            <p:nvSpPr>
              <p:cNvPr id="14" name="Line 95"/>
              <p:cNvSpPr>
                <a:spLocks noChangeShapeType="1"/>
              </p:cNvSpPr>
              <p:nvPr/>
            </p:nvSpPr>
            <p:spPr bwMode="auto">
              <a:xfrm flipV="1">
                <a:off x="4369656" y="3605765"/>
                <a:ext cx="174511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15" name="Group 188"/>
              <p:cNvGrpSpPr>
                <a:grpSpLocks/>
              </p:cNvGrpSpPr>
              <p:nvPr/>
            </p:nvGrpSpPr>
            <p:grpSpPr bwMode="auto">
              <a:xfrm>
                <a:off x="4195902" y="3291670"/>
                <a:ext cx="169862" cy="620464"/>
                <a:chOff x="3983278" y="3558182"/>
                <a:chExt cx="169863" cy="620252"/>
              </a:xfrm>
            </p:grpSpPr>
            <p:sp>
              <p:nvSpPr>
                <p:cNvPr id="16" name="AutoShape 91"/>
                <p:cNvSpPr>
                  <a:spLocks noChangeArrowheads="1"/>
                </p:cNvSpPr>
                <p:nvPr/>
              </p:nvSpPr>
              <p:spPr bwMode="auto">
                <a:xfrm rot="-5400000">
                  <a:off x="3758084" y="3783376"/>
                  <a:ext cx="620252" cy="16986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7" name="Rectangle 93"/>
                <p:cNvSpPr>
                  <a:spLocks noChangeArrowheads="1"/>
                </p:cNvSpPr>
                <p:nvPr/>
              </p:nvSpPr>
              <p:spPr bwMode="auto">
                <a:xfrm flipH="1">
                  <a:off x="3989925" y="3573015"/>
                  <a:ext cx="156569" cy="5898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0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1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2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3</a:t>
                  </a:r>
                </a:p>
              </p:txBody>
            </p:sp>
          </p:grpSp>
        </p:grpSp>
        <p:grpSp>
          <p:nvGrpSpPr>
            <p:cNvPr id="9" name="Group 195"/>
            <p:cNvGrpSpPr>
              <a:grpSpLocks/>
            </p:cNvGrpSpPr>
            <p:nvPr/>
          </p:nvGrpSpPr>
          <p:grpSpPr bwMode="auto">
            <a:xfrm>
              <a:off x="3769694" y="4561799"/>
              <a:ext cx="348265" cy="620464"/>
              <a:chOff x="4195902" y="3291670"/>
              <a:chExt cx="348265" cy="620464"/>
            </a:xfrm>
          </p:grpSpPr>
          <p:sp>
            <p:nvSpPr>
              <p:cNvPr id="10" name="Line 95"/>
              <p:cNvSpPr>
                <a:spLocks noChangeShapeType="1"/>
              </p:cNvSpPr>
              <p:nvPr/>
            </p:nvSpPr>
            <p:spPr bwMode="auto">
              <a:xfrm flipV="1">
                <a:off x="4369656" y="3605765"/>
                <a:ext cx="174511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11" name="Group 197"/>
              <p:cNvGrpSpPr>
                <a:grpSpLocks/>
              </p:cNvGrpSpPr>
              <p:nvPr/>
            </p:nvGrpSpPr>
            <p:grpSpPr bwMode="auto">
              <a:xfrm>
                <a:off x="4195902" y="3291670"/>
                <a:ext cx="169862" cy="620464"/>
                <a:chOff x="3983278" y="3558182"/>
                <a:chExt cx="169863" cy="620252"/>
              </a:xfrm>
            </p:grpSpPr>
            <p:sp>
              <p:nvSpPr>
                <p:cNvPr id="12" name="AutoShape 91"/>
                <p:cNvSpPr>
                  <a:spLocks noChangeArrowheads="1"/>
                </p:cNvSpPr>
                <p:nvPr/>
              </p:nvSpPr>
              <p:spPr bwMode="auto">
                <a:xfrm rot="-5400000">
                  <a:off x="3758084" y="3783376"/>
                  <a:ext cx="620252" cy="16986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3" name="Rectangle 93"/>
                <p:cNvSpPr>
                  <a:spLocks noChangeArrowheads="1"/>
                </p:cNvSpPr>
                <p:nvPr/>
              </p:nvSpPr>
              <p:spPr bwMode="auto">
                <a:xfrm flipH="1">
                  <a:off x="3989925" y="3573015"/>
                  <a:ext cx="156569" cy="5898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0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1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2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3</a:t>
                  </a:r>
                </a:p>
              </p:txBody>
            </p:sp>
          </p:grpSp>
        </p:grpSp>
      </p:grpSp>
      <p:sp>
        <p:nvSpPr>
          <p:cNvPr id="18" name="Rectangle 125"/>
          <p:cNvSpPr>
            <a:spLocks noChangeArrowheads="1"/>
          </p:cNvSpPr>
          <p:nvPr/>
        </p:nvSpPr>
        <p:spPr bwMode="auto">
          <a:xfrm>
            <a:off x="6350413" y="3923089"/>
            <a:ext cx="202327" cy="699624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 smtClean="0"/>
              <a:t>R</a:t>
            </a:r>
            <a:endParaRPr lang="en-US" sz="1200" dirty="0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5338270" y="4578287"/>
            <a:ext cx="18917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0" name="Group 18"/>
          <p:cNvGrpSpPr>
            <a:grpSpLocks/>
          </p:cNvGrpSpPr>
          <p:nvPr/>
        </p:nvGrpSpPr>
        <p:grpSpPr bwMode="auto">
          <a:xfrm>
            <a:off x="6547282" y="4781488"/>
            <a:ext cx="357717" cy="257175"/>
            <a:chOff x="5851661" y="4446665"/>
            <a:chExt cx="330225" cy="257161"/>
          </a:xfrm>
        </p:grpSpPr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5851661" y="4659379"/>
              <a:ext cx="3302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H="1">
              <a:off x="5960454" y="4611756"/>
              <a:ext cx="42406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5896114" y="4446665"/>
              <a:ext cx="166700" cy="182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</p:grpSp>
      <p:grpSp>
        <p:nvGrpSpPr>
          <p:cNvPr id="24" name="Group 178"/>
          <p:cNvGrpSpPr>
            <a:grpSpLocks/>
          </p:cNvGrpSpPr>
          <p:nvPr/>
        </p:nvGrpSpPr>
        <p:grpSpPr bwMode="auto">
          <a:xfrm>
            <a:off x="5395022" y="4770374"/>
            <a:ext cx="182298" cy="268288"/>
            <a:chOff x="4584469" y="3621025"/>
            <a:chExt cx="168288" cy="268835"/>
          </a:xfrm>
        </p:grpSpPr>
        <p:sp>
          <p:nvSpPr>
            <p:cNvPr id="25" name="Rectangle 27"/>
            <p:cNvSpPr>
              <a:spLocks noChangeArrowheads="1"/>
            </p:cNvSpPr>
            <p:nvPr/>
          </p:nvSpPr>
          <p:spPr bwMode="auto">
            <a:xfrm>
              <a:off x="4584469" y="3621025"/>
              <a:ext cx="168288" cy="18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 flipH="1">
              <a:off x="4648810" y="3797790"/>
              <a:ext cx="42866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7" name="Line 30"/>
          <p:cNvSpPr>
            <a:spLocks noChangeShapeType="1"/>
          </p:cNvSpPr>
          <p:nvPr/>
        </p:nvSpPr>
        <p:spPr bwMode="auto">
          <a:xfrm>
            <a:off x="5986630" y="4263963"/>
            <a:ext cx="362877" cy="15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" name="Line 19"/>
          <p:cNvSpPr>
            <a:spLocks noChangeShapeType="1"/>
          </p:cNvSpPr>
          <p:nvPr/>
        </p:nvSpPr>
        <p:spPr bwMode="auto">
          <a:xfrm>
            <a:off x="8330707" y="4686237"/>
            <a:ext cx="337079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" name="Line 41"/>
          <p:cNvSpPr>
            <a:spLocks noChangeShapeType="1"/>
          </p:cNvSpPr>
          <p:nvPr/>
        </p:nvSpPr>
        <p:spPr bwMode="auto">
          <a:xfrm flipV="1">
            <a:off x="6547283" y="5502213"/>
            <a:ext cx="2122223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Freeform 29"/>
          <p:cNvSpPr/>
          <p:nvPr/>
        </p:nvSpPr>
        <p:spPr bwMode="auto">
          <a:xfrm>
            <a:off x="906069" y="4948175"/>
            <a:ext cx="7861466" cy="1177925"/>
          </a:xfrm>
          <a:custGeom>
            <a:avLst/>
            <a:gdLst>
              <a:gd name="connsiteX0" fmla="*/ 291548 w 291548"/>
              <a:gd name="connsiteY0" fmla="*/ 0 h 154608"/>
              <a:gd name="connsiteX1" fmla="*/ 291548 w 291548"/>
              <a:gd name="connsiteY1" fmla="*/ 154608 h 154608"/>
              <a:gd name="connsiteX2" fmla="*/ 0 w 291548"/>
              <a:gd name="connsiteY2" fmla="*/ 154608 h 154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1548" h="154608">
                <a:moveTo>
                  <a:pt x="291548" y="0"/>
                </a:moveTo>
                <a:lnTo>
                  <a:pt x="291548" y="154608"/>
                </a:lnTo>
                <a:lnTo>
                  <a:pt x="0" y="154608"/>
                </a:lnTo>
              </a:path>
            </a:pathLst>
          </a:custGeom>
          <a:noFill/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TextBox 129"/>
          <p:cNvSpPr txBox="1">
            <a:spLocks noChangeArrowheads="1"/>
          </p:cNvSpPr>
          <p:nvPr/>
        </p:nvSpPr>
        <p:spPr bwMode="auto">
          <a:xfrm>
            <a:off x="1019439" y="5922899"/>
            <a:ext cx="30268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clk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flipH="1">
            <a:off x="2765823" y="5121212"/>
            <a:ext cx="1720" cy="1001712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" name="Group 35902"/>
          <p:cNvGrpSpPr>
            <a:grpSpLocks/>
          </p:cNvGrpSpPr>
          <p:nvPr/>
        </p:nvGrpSpPr>
        <p:grpSpPr bwMode="auto">
          <a:xfrm>
            <a:off x="3080182" y="5268849"/>
            <a:ext cx="309563" cy="153988"/>
            <a:chOff x="2802809" y="4888390"/>
            <a:chExt cx="284476" cy="153979"/>
          </a:xfrm>
        </p:grpSpPr>
        <p:sp>
          <p:nvSpPr>
            <p:cNvPr id="34" name="Rectangle 108"/>
            <p:cNvSpPr>
              <a:spLocks noChangeArrowheads="1"/>
            </p:cNvSpPr>
            <p:nvPr/>
          </p:nvSpPr>
          <p:spPr bwMode="auto">
            <a:xfrm>
              <a:off x="2920585" y="4888390"/>
              <a:ext cx="166700" cy="153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  <p:sp>
          <p:nvSpPr>
            <p:cNvPr id="35" name="Line 109"/>
            <p:cNvSpPr>
              <a:spLocks noChangeShapeType="1"/>
            </p:cNvSpPr>
            <p:nvPr/>
          </p:nvSpPr>
          <p:spPr bwMode="auto">
            <a:xfrm flipH="1">
              <a:off x="2802809" y="4965200"/>
              <a:ext cx="127009" cy="3809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6" name="Freeform 123"/>
          <p:cNvSpPr>
            <a:spLocks/>
          </p:cNvSpPr>
          <p:nvPr/>
        </p:nvSpPr>
        <p:spPr bwMode="auto">
          <a:xfrm>
            <a:off x="3148974" y="4689412"/>
            <a:ext cx="5922963" cy="1289050"/>
          </a:xfrm>
          <a:custGeom>
            <a:avLst/>
            <a:gdLst>
              <a:gd name="T0" fmla="*/ 2147483647 w 10005"/>
              <a:gd name="T1" fmla="*/ 0 h 10000"/>
              <a:gd name="T2" fmla="*/ 2147483647 w 10005"/>
              <a:gd name="T3" fmla="*/ 0 h 10000"/>
              <a:gd name="T4" fmla="*/ 2147483647 w 10005"/>
              <a:gd name="T5" fmla="*/ 2147483647 h 10000"/>
              <a:gd name="T6" fmla="*/ 2147483647 w 10005"/>
              <a:gd name="T7" fmla="*/ 2147483647 h 10000"/>
              <a:gd name="T8" fmla="*/ 0 w 10005"/>
              <a:gd name="T9" fmla="*/ 2147483647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05" h="10000">
                <a:moveTo>
                  <a:pt x="9434" y="0"/>
                </a:moveTo>
                <a:lnTo>
                  <a:pt x="10005" y="0"/>
                </a:lnTo>
                <a:lnTo>
                  <a:pt x="10005" y="10000"/>
                </a:lnTo>
                <a:lnTo>
                  <a:pt x="5" y="10000"/>
                </a:lnTo>
                <a:cubicBezTo>
                  <a:pt x="5" y="7354"/>
                  <a:pt x="1" y="9187"/>
                  <a:pt x="0" y="3538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7" name="Group 250"/>
          <p:cNvGrpSpPr>
            <a:grpSpLocks/>
          </p:cNvGrpSpPr>
          <p:nvPr/>
        </p:nvGrpSpPr>
        <p:grpSpPr bwMode="auto">
          <a:xfrm>
            <a:off x="1659701" y="4081884"/>
            <a:ext cx="668931" cy="176212"/>
            <a:chOff x="1534369" y="3828873"/>
            <a:chExt cx="618116" cy="176202"/>
          </a:xfrm>
        </p:grpSpPr>
        <p:sp>
          <p:nvSpPr>
            <p:cNvPr id="38" name="Rectangle 67"/>
            <p:cNvSpPr>
              <a:spLocks noChangeArrowheads="1"/>
            </p:cNvSpPr>
            <p:nvPr/>
          </p:nvSpPr>
          <p:spPr bwMode="auto">
            <a:xfrm>
              <a:off x="1645328" y="3828873"/>
              <a:ext cx="168288" cy="136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 err="1"/>
                <a:t>Rs</a:t>
              </a:r>
              <a:endParaRPr lang="en-US" altLang="en-US" sz="1000" dirty="0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>
              <a:off x="1534369" y="4005075"/>
              <a:ext cx="6181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cxnSp>
        <p:nvCxnSpPr>
          <p:cNvPr id="40" name="Straight Connector 39"/>
          <p:cNvCxnSpPr/>
          <p:nvPr/>
        </p:nvCxnSpPr>
        <p:spPr bwMode="auto">
          <a:xfrm>
            <a:off x="1423590" y="5192649"/>
            <a:ext cx="0" cy="933450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 125"/>
          <p:cNvSpPr>
            <a:spLocks noChangeArrowheads="1"/>
          </p:cNvSpPr>
          <p:nvPr/>
        </p:nvSpPr>
        <p:spPr bwMode="auto">
          <a:xfrm>
            <a:off x="1322122" y="4124263"/>
            <a:ext cx="197777" cy="1067575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Instruction</a:t>
            </a:r>
          </a:p>
        </p:txBody>
      </p:sp>
      <p:cxnSp>
        <p:nvCxnSpPr>
          <p:cNvPr id="42" name="Straight Arrow Connector 41"/>
          <p:cNvCxnSpPr>
            <a:stCxn id="44" idx="2"/>
            <a:endCxn id="88" idx="1"/>
          </p:cNvCxnSpPr>
          <p:nvPr/>
        </p:nvCxnSpPr>
        <p:spPr bwMode="auto">
          <a:xfrm>
            <a:off x="2177959" y="5498243"/>
            <a:ext cx="2281092" cy="23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43" name="Group 22"/>
          <p:cNvGrpSpPr>
            <a:grpSpLocks/>
          </p:cNvGrpSpPr>
          <p:nvPr/>
        </p:nvGrpSpPr>
        <p:grpSpPr bwMode="auto">
          <a:xfrm>
            <a:off x="2029414" y="5341874"/>
            <a:ext cx="153061" cy="312738"/>
            <a:chOff x="2135890" y="5038869"/>
            <a:chExt cx="141297" cy="312720"/>
          </a:xfrm>
        </p:grpSpPr>
        <p:sp>
          <p:nvSpPr>
            <p:cNvPr id="44" name="AutoShape 91"/>
            <p:cNvSpPr>
              <a:spLocks noChangeArrowheads="1"/>
            </p:cNvSpPr>
            <p:nvPr/>
          </p:nvSpPr>
          <p:spPr bwMode="auto">
            <a:xfrm rot="-5400000">
              <a:off x="2048094" y="5126665"/>
              <a:ext cx="312720" cy="137127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5" name="Rectangle 93"/>
            <p:cNvSpPr>
              <a:spLocks noChangeArrowheads="1"/>
            </p:cNvSpPr>
            <p:nvPr/>
          </p:nvSpPr>
          <p:spPr bwMode="auto">
            <a:xfrm flipH="1">
              <a:off x="2137676" y="5053441"/>
              <a:ext cx="139511" cy="146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0</a:t>
              </a:r>
            </a:p>
          </p:txBody>
        </p:sp>
        <p:sp>
          <p:nvSpPr>
            <p:cNvPr id="46" name="Rectangle 94"/>
            <p:cNvSpPr>
              <a:spLocks noChangeArrowheads="1"/>
            </p:cNvSpPr>
            <p:nvPr/>
          </p:nvSpPr>
          <p:spPr bwMode="auto">
            <a:xfrm flipH="1">
              <a:off x="2138867" y="5221610"/>
              <a:ext cx="138320" cy="109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1</a:t>
              </a:r>
            </a:p>
          </p:txBody>
        </p:sp>
      </p:grpSp>
      <p:sp>
        <p:nvSpPr>
          <p:cNvPr id="47" name="Freeform 86"/>
          <p:cNvSpPr>
            <a:spLocks/>
          </p:cNvSpPr>
          <p:nvPr/>
        </p:nvSpPr>
        <p:spPr bwMode="auto">
          <a:xfrm>
            <a:off x="1821387" y="4562413"/>
            <a:ext cx="208027" cy="860425"/>
          </a:xfrm>
          <a:custGeom>
            <a:avLst/>
            <a:gdLst>
              <a:gd name="T0" fmla="*/ 0 w 87"/>
              <a:gd name="T1" fmla="*/ 0 h 87"/>
              <a:gd name="T2" fmla="*/ 0 w 87"/>
              <a:gd name="T3" fmla="*/ 2147483647 h 87"/>
              <a:gd name="T4" fmla="*/ 2147483647 w 87"/>
              <a:gd name="T5" fmla="*/ 2147483647 h 87"/>
              <a:gd name="T6" fmla="*/ 0 60000 65536"/>
              <a:gd name="T7" fmla="*/ 0 60000 65536"/>
              <a:gd name="T8" fmla="*/ 0 60000 65536"/>
              <a:gd name="T9" fmla="*/ 0 w 87"/>
              <a:gd name="T10" fmla="*/ 0 h 87"/>
              <a:gd name="T11" fmla="*/ 87 w 87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" h="87">
                <a:moveTo>
                  <a:pt x="0" y="0"/>
                </a:moveTo>
                <a:lnTo>
                  <a:pt x="0" y="87"/>
                </a:lnTo>
                <a:lnTo>
                  <a:pt x="87" y="87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oval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7354907" y="5246625"/>
            <a:ext cx="0" cy="879475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 bwMode="auto">
          <a:xfrm>
            <a:off x="6449255" y="5678424"/>
            <a:ext cx="0" cy="446088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Rectangle 111"/>
          <p:cNvSpPr>
            <a:spLocks noChangeArrowheads="1"/>
          </p:cNvSpPr>
          <p:nvPr/>
        </p:nvSpPr>
        <p:spPr bwMode="auto">
          <a:xfrm>
            <a:off x="7075259" y="3743262"/>
            <a:ext cx="684477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/>
              <a:t>ALU result</a:t>
            </a:r>
          </a:p>
        </p:txBody>
      </p:sp>
      <p:sp>
        <p:nvSpPr>
          <p:cNvPr id="51" name="Line 113"/>
          <p:cNvSpPr>
            <a:spLocks noChangeShapeType="1"/>
          </p:cNvSpPr>
          <p:nvPr/>
        </p:nvSpPr>
        <p:spPr bwMode="auto">
          <a:xfrm>
            <a:off x="7831967" y="4875149"/>
            <a:ext cx="31644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52" name="Group 26"/>
          <p:cNvGrpSpPr>
            <a:grpSpLocks/>
          </p:cNvGrpSpPr>
          <p:nvPr/>
        </p:nvGrpSpPr>
        <p:grpSpPr bwMode="auto">
          <a:xfrm>
            <a:off x="7842286" y="4649724"/>
            <a:ext cx="194336" cy="274638"/>
            <a:chOff x="7083653" y="4344933"/>
            <a:chExt cx="179401" cy="274622"/>
          </a:xfrm>
        </p:grpSpPr>
        <p:sp>
          <p:nvSpPr>
            <p:cNvPr id="53" name="Line 115"/>
            <p:cNvSpPr>
              <a:spLocks noChangeShapeType="1"/>
            </p:cNvSpPr>
            <p:nvPr/>
          </p:nvSpPr>
          <p:spPr bwMode="auto">
            <a:xfrm flipH="1">
              <a:off x="7150746" y="4527485"/>
              <a:ext cx="42298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" name="Rectangle 116"/>
            <p:cNvSpPr>
              <a:spLocks noChangeArrowheads="1"/>
            </p:cNvSpPr>
            <p:nvPr/>
          </p:nvSpPr>
          <p:spPr bwMode="auto">
            <a:xfrm>
              <a:off x="7083653" y="4344933"/>
              <a:ext cx="179401" cy="18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</p:grpSp>
      <p:grpSp>
        <p:nvGrpSpPr>
          <p:cNvPr id="55" name="Group 25"/>
          <p:cNvGrpSpPr>
            <a:grpSpLocks/>
          </p:cNvGrpSpPr>
          <p:nvPr/>
        </p:nvGrpSpPr>
        <p:grpSpPr bwMode="auto">
          <a:xfrm>
            <a:off x="8148409" y="4344924"/>
            <a:ext cx="184017" cy="655638"/>
            <a:chOff x="7371744" y="4040738"/>
            <a:chExt cx="169143" cy="655807"/>
          </a:xfrm>
        </p:grpSpPr>
        <p:sp>
          <p:nvSpPr>
            <p:cNvPr id="56" name="AutoShape 118"/>
            <p:cNvSpPr>
              <a:spLocks noChangeArrowheads="1"/>
            </p:cNvSpPr>
            <p:nvPr/>
          </p:nvSpPr>
          <p:spPr bwMode="auto">
            <a:xfrm rot="-5400000">
              <a:off x="7128046" y="4284436"/>
              <a:ext cx="655807" cy="168411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7" name="Rectangle 120"/>
            <p:cNvSpPr>
              <a:spLocks noChangeArrowheads="1"/>
            </p:cNvSpPr>
            <p:nvPr/>
          </p:nvSpPr>
          <p:spPr bwMode="auto">
            <a:xfrm flipH="1">
              <a:off x="7372476" y="4069359"/>
              <a:ext cx="168411" cy="166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0</a:t>
              </a:r>
            </a:p>
          </p:txBody>
        </p:sp>
        <p:sp>
          <p:nvSpPr>
            <p:cNvPr id="58" name="Rectangle 121"/>
            <p:cNvSpPr>
              <a:spLocks noChangeArrowheads="1"/>
            </p:cNvSpPr>
            <p:nvPr/>
          </p:nvSpPr>
          <p:spPr bwMode="auto">
            <a:xfrm flipH="1">
              <a:off x="7372475" y="4504340"/>
              <a:ext cx="168411" cy="130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1</a:t>
              </a:r>
            </a:p>
          </p:txBody>
        </p:sp>
      </p:grpSp>
      <p:sp>
        <p:nvSpPr>
          <p:cNvPr id="59" name="Freeform 122"/>
          <p:cNvSpPr>
            <a:spLocks/>
          </p:cNvSpPr>
          <p:nvPr/>
        </p:nvSpPr>
        <p:spPr bwMode="auto">
          <a:xfrm>
            <a:off x="6676267" y="3962337"/>
            <a:ext cx="1470421" cy="487362"/>
          </a:xfrm>
          <a:custGeom>
            <a:avLst/>
            <a:gdLst>
              <a:gd name="T0" fmla="*/ 0 w 10029"/>
              <a:gd name="T1" fmla="*/ 2147483647 h 10083"/>
              <a:gd name="T2" fmla="*/ 0 w 10029"/>
              <a:gd name="T3" fmla="*/ 0 h 10083"/>
              <a:gd name="T4" fmla="*/ 2147483647 w 10029"/>
              <a:gd name="T5" fmla="*/ 0 h 10083"/>
              <a:gd name="T6" fmla="*/ 2147483647 w 10029"/>
              <a:gd name="T7" fmla="*/ 2147483647 h 10083"/>
              <a:gd name="T8" fmla="*/ 2147483647 w 10029"/>
              <a:gd name="T9" fmla="*/ 2147483647 h 100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29" h="10083">
                <a:moveTo>
                  <a:pt x="0" y="6245"/>
                </a:moveTo>
                <a:lnTo>
                  <a:pt x="0" y="0"/>
                </a:lnTo>
                <a:lnTo>
                  <a:pt x="8758" y="0"/>
                </a:lnTo>
                <a:lnTo>
                  <a:pt x="8758" y="10000"/>
                </a:lnTo>
                <a:lnTo>
                  <a:pt x="10029" y="10083"/>
                </a:lnTo>
              </a:path>
            </a:pathLst>
          </a:custGeom>
          <a:noFill/>
          <a:ln w="50800">
            <a:solidFill>
              <a:schemeClr val="tx1"/>
            </a:solidFill>
            <a:round/>
            <a:headEnd type="oval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60" name="Group 17"/>
          <p:cNvGrpSpPr>
            <a:grpSpLocks/>
          </p:cNvGrpSpPr>
          <p:nvPr/>
        </p:nvGrpSpPr>
        <p:grpSpPr bwMode="auto">
          <a:xfrm>
            <a:off x="6904999" y="4109974"/>
            <a:ext cx="926968" cy="1143000"/>
            <a:chOff x="6181886" y="3689410"/>
            <a:chExt cx="855727" cy="1143904"/>
          </a:xfrm>
        </p:grpSpPr>
        <p:grpSp>
          <p:nvGrpSpPr>
            <p:cNvPr id="61" name="Group 7"/>
            <p:cNvGrpSpPr>
              <a:grpSpLocks/>
            </p:cNvGrpSpPr>
            <p:nvPr/>
          </p:nvGrpSpPr>
          <p:grpSpPr bwMode="auto">
            <a:xfrm>
              <a:off x="6181886" y="3689410"/>
              <a:ext cx="855727" cy="1142064"/>
              <a:chOff x="4473" y="1664"/>
              <a:chExt cx="692" cy="720"/>
            </a:xfrm>
          </p:grpSpPr>
          <p:sp>
            <p:nvSpPr>
              <p:cNvPr id="63" name="Text Box 8"/>
              <p:cNvSpPr txBox="1">
                <a:spLocks noChangeArrowheads="1"/>
              </p:cNvSpPr>
              <p:nvPr/>
            </p:nvSpPr>
            <p:spPr bwMode="auto">
              <a:xfrm>
                <a:off x="4473" y="1664"/>
                <a:ext cx="692" cy="72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200" b="1"/>
              </a:p>
              <a:p>
                <a:pPr algn="ctr" eaLnBrk="1" hangingPunct="1">
                  <a:spcBef>
                    <a:spcPts val="300"/>
                  </a:spcBef>
                  <a:buFontTx/>
                  <a:buNone/>
                </a:pPr>
                <a:r>
                  <a:rPr lang="en-US" altLang="en-US" sz="1200" b="1"/>
                  <a:t>Data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/>
                  <a:t>Memory</a:t>
                </a:r>
              </a:p>
            </p:txBody>
          </p:sp>
          <p:sp>
            <p:nvSpPr>
              <p:cNvPr id="64" name="Rectangle 9"/>
              <p:cNvSpPr>
                <a:spLocks noChangeArrowheads="1"/>
              </p:cNvSpPr>
              <p:nvPr/>
            </p:nvSpPr>
            <p:spPr bwMode="auto">
              <a:xfrm>
                <a:off x="4473" y="1699"/>
                <a:ext cx="44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 Address</a:t>
                </a:r>
              </a:p>
            </p:txBody>
          </p:sp>
          <p:sp>
            <p:nvSpPr>
              <p:cNvPr id="65" name="Rectangle 10"/>
              <p:cNvSpPr>
                <a:spLocks noChangeArrowheads="1"/>
              </p:cNvSpPr>
              <p:nvPr/>
            </p:nvSpPr>
            <p:spPr bwMode="auto">
              <a:xfrm>
                <a:off x="4502" y="2178"/>
                <a:ext cx="44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Data_in</a:t>
                </a:r>
              </a:p>
            </p:txBody>
          </p:sp>
          <p:sp>
            <p:nvSpPr>
              <p:cNvPr id="66" name="Rectangle 11"/>
              <p:cNvSpPr>
                <a:spLocks noChangeArrowheads="1"/>
              </p:cNvSpPr>
              <p:nvPr/>
            </p:nvSpPr>
            <p:spPr bwMode="auto">
              <a:xfrm>
                <a:off x="4703" y="2052"/>
                <a:ext cx="43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Data_out</a:t>
                </a:r>
              </a:p>
            </p:txBody>
          </p:sp>
        </p:grpSp>
        <p:sp>
          <p:nvSpPr>
            <p:cNvPr id="62" name="Isosceles Triangle 61"/>
            <p:cNvSpPr/>
            <p:nvPr/>
          </p:nvSpPr>
          <p:spPr bwMode="auto">
            <a:xfrm>
              <a:off x="6553276" y="4787241"/>
              <a:ext cx="87320" cy="46073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7" name="Line 19"/>
          <p:cNvSpPr>
            <a:spLocks noChangeShapeType="1"/>
          </p:cNvSpPr>
          <p:nvPr/>
        </p:nvSpPr>
        <p:spPr bwMode="auto">
          <a:xfrm flipV="1">
            <a:off x="6555882" y="4267137"/>
            <a:ext cx="340519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68" name="Group 35858"/>
          <p:cNvGrpSpPr>
            <a:grpSpLocks/>
          </p:cNvGrpSpPr>
          <p:nvPr/>
        </p:nvGrpSpPr>
        <p:grpSpPr bwMode="auto">
          <a:xfrm>
            <a:off x="6839647" y="3727388"/>
            <a:ext cx="194337" cy="274637"/>
            <a:chOff x="6910603" y="3237058"/>
            <a:chExt cx="179400" cy="274623"/>
          </a:xfrm>
        </p:grpSpPr>
        <p:sp>
          <p:nvSpPr>
            <p:cNvPr id="69" name="Line 115"/>
            <p:cNvSpPr>
              <a:spLocks noChangeShapeType="1"/>
            </p:cNvSpPr>
            <p:nvPr/>
          </p:nvSpPr>
          <p:spPr bwMode="auto">
            <a:xfrm flipH="1">
              <a:off x="6977696" y="3419611"/>
              <a:ext cx="42298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" name="Rectangle 116"/>
            <p:cNvSpPr>
              <a:spLocks noChangeArrowheads="1"/>
            </p:cNvSpPr>
            <p:nvPr/>
          </p:nvSpPr>
          <p:spPr bwMode="auto">
            <a:xfrm>
              <a:off x="6910603" y="3237058"/>
              <a:ext cx="179400" cy="182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</p:grpSp>
      <p:sp>
        <p:nvSpPr>
          <p:cNvPr id="71" name="Rectangle 125"/>
          <p:cNvSpPr>
            <a:spLocks noChangeArrowheads="1"/>
          </p:cNvSpPr>
          <p:nvPr/>
        </p:nvSpPr>
        <p:spPr bwMode="auto">
          <a:xfrm>
            <a:off x="8669505" y="5318059"/>
            <a:ext cx="197777" cy="362767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000" dirty="0"/>
              <a:t>Rd4</a:t>
            </a:r>
          </a:p>
        </p:txBody>
      </p:sp>
      <p:grpSp>
        <p:nvGrpSpPr>
          <p:cNvPr id="72" name="Group 9"/>
          <p:cNvGrpSpPr>
            <a:grpSpLocks/>
          </p:cNvGrpSpPr>
          <p:nvPr/>
        </p:nvGrpSpPr>
        <p:grpSpPr bwMode="auto">
          <a:xfrm>
            <a:off x="5536045" y="3794062"/>
            <a:ext cx="457465" cy="933450"/>
            <a:chOff x="4892475" y="3725602"/>
            <a:chExt cx="422307" cy="932358"/>
          </a:xfrm>
        </p:grpSpPr>
        <p:sp>
          <p:nvSpPr>
            <p:cNvPr id="73" name="Freeform 23"/>
            <p:cNvSpPr>
              <a:spLocks/>
            </p:cNvSpPr>
            <p:nvPr/>
          </p:nvSpPr>
          <p:spPr bwMode="auto">
            <a:xfrm rot="-5400000">
              <a:off x="4637450" y="3980627"/>
              <a:ext cx="932358" cy="422307"/>
            </a:xfrm>
            <a:custGeom>
              <a:avLst/>
              <a:gdLst>
                <a:gd name="T0" fmla="*/ 0 w 768"/>
                <a:gd name="T1" fmla="*/ 0 h 288"/>
                <a:gd name="T2" fmla="*/ 2147483647 w 768"/>
                <a:gd name="T3" fmla="*/ 2147483647 h 288"/>
                <a:gd name="T4" fmla="*/ 2147483647 w 768"/>
                <a:gd name="T5" fmla="*/ 2147483647 h 288"/>
                <a:gd name="T6" fmla="*/ 2147483647 w 768"/>
                <a:gd name="T7" fmla="*/ 0 h 288"/>
                <a:gd name="T8" fmla="*/ 2147483647 w 768"/>
                <a:gd name="T9" fmla="*/ 0 h 288"/>
                <a:gd name="T10" fmla="*/ 2147483647 w 768"/>
                <a:gd name="T11" fmla="*/ 2147483647 h 288"/>
                <a:gd name="T12" fmla="*/ 2147483647 w 768"/>
                <a:gd name="T13" fmla="*/ 0 h 288"/>
                <a:gd name="T14" fmla="*/ 0 w 768"/>
                <a:gd name="T15" fmla="*/ 0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68"/>
                <a:gd name="T25" fmla="*/ 0 h 288"/>
                <a:gd name="T26" fmla="*/ 768 w 768"/>
                <a:gd name="T27" fmla="*/ 288 h 2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68" h="288">
                  <a:moveTo>
                    <a:pt x="0" y="0"/>
                  </a:moveTo>
                  <a:lnTo>
                    <a:pt x="144" y="288"/>
                  </a:lnTo>
                  <a:lnTo>
                    <a:pt x="624" y="288"/>
                  </a:lnTo>
                  <a:lnTo>
                    <a:pt x="768" y="0"/>
                  </a:lnTo>
                  <a:lnTo>
                    <a:pt x="480" y="0"/>
                  </a:lnTo>
                  <a:lnTo>
                    <a:pt x="384" y="96"/>
                  </a:lnTo>
                  <a:lnTo>
                    <a:pt x="2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Rectangle 24"/>
            <p:cNvSpPr>
              <a:spLocks noChangeArrowheads="1"/>
            </p:cNvSpPr>
            <p:nvPr/>
          </p:nvSpPr>
          <p:spPr bwMode="auto">
            <a:xfrm>
              <a:off x="4956253" y="3829056"/>
              <a:ext cx="351923" cy="736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A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L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U</a:t>
              </a:r>
            </a:p>
          </p:txBody>
        </p:sp>
      </p:grpSp>
      <p:sp>
        <p:nvSpPr>
          <p:cNvPr id="75" name="Line 95"/>
          <p:cNvSpPr>
            <a:spLocks noChangeShapeType="1"/>
          </p:cNvSpPr>
          <p:nvPr/>
        </p:nvSpPr>
        <p:spPr bwMode="auto">
          <a:xfrm flipV="1">
            <a:off x="4660672" y="4994212"/>
            <a:ext cx="168883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76" name="Straight Connector 75"/>
          <p:cNvCxnSpPr/>
          <p:nvPr/>
        </p:nvCxnSpPr>
        <p:spPr bwMode="auto">
          <a:xfrm>
            <a:off x="4562643" y="5673662"/>
            <a:ext cx="0" cy="450850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Line 41"/>
          <p:cNvSpPr>
            <a:spLocks noChangeShapeType="1"/>
          </p:cNvSpPr>
          <p:nvPr/>
        </p:nvSpPr>
        <p:spPr bwMode="auto">
          <a:xfrm>
            <a:off x="4665830" y="5503799"/>
            <a:ext cx="168367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78" name="Group 234"/>
          <p:cNvGrpSpPr>
            <a:grpSpLocks/>
          </p:cNvGrpSpPr>
          <p:nvPr/>
        </p:nvGrpSpPr>
        <p:grpSpPr bwMode="auto">
          <a:xfrm>
            <a:off x="2538275" y="3547643"/>
            <a:ext cx="364853" cy="303812"/>
            <a:chOff x="4255441" y="2061799"/>
            <a:chExt cx="356282" cy="297222"/>
          </a:xfrm>
        </p:grpSpPr>
        <p:sp>
          <p:nvSpPr>
            <p:cNvPr id="79" name="Oval 72"/>
            <p:cNvSpPr>
              <a:spLocks noChangeArrowheads="1"/>
            </p:cNvSpPr>
            <p:nvPr/>
          </p:nvSpPr>
          <p:spPr bwMode="auto">
            <a:xfrm>
              <a:off x="4255441" y="2061799"/>
              <a:ext cx="356282" cy="297221"/>
            </a:xfrm>
            <a:prstGeom prst="ellipse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0" name="Rectangle 73"/>
            <p:cNvSpPr>
              <a:spLocks noChangeArrowheads="1"/>
            </p:cNvSpPr>
            <p:nvPr/>
          </p:nvSpPr>
          <p:spPr bwMode="auto">
            <a:xfrm>
              <a:off x="4255441" y="2061799"/>
              <a:ext cx="348087" cy="297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400" dirty="0" smtClean="0"/>
                <a:t>Ext</a:t>
              </a:r>
              <a:endParaRPr lang="en-US" altLang="en-US" sz="1400" dirty="0"/>
            </a:p>
          </p:txBody>
        </p:sp>
      </p:grpSp>
      <p:sp>
        <p:nvSpPr>
          <p:cNvPr id="81" name="Rectangle 77"/>
          <p:cNvSpPr>
            <a:spLocks noChangeArrowheads="1"/>
          </p:cNvSpPr>
          <p:nvPr/>
        </p:nvSpPr>
        <p:spPr bwMode="auto">
          <a:xfrm>
            <a:off x="1821387" y="3521317"/>
            <a:ext cx="455744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dirty="0" smtClean="0"/>
              <a:t>Imm16</a:t>
            </a:r>
            <a:endParaRPr lang="en-US" altLang="en-US" sz="1000" dirty="0"/>
          </a:p>
        </p:txBody>
      </p:sp>
      <p:grpSp>
        <p:nvGrpSpPr>
          <p:cNvPr id="82" name="Group 159"/>
          <p:cNvGrpSpPr>
            <a:grpSpLocks/>
          </p:cNvGrpSpPr>
          <p:nvPr/>
        </p:nvGrpSpPr>
        <p:grpSpPr bwMode="auto">
          <a:xfrm>
            <a:off x="5200686" y="4392550"/>
            <a:ext cx="168540" cy="377825"/>
            <a:chOff x="2135890" y="5038869"/>
            <a:chExt cx="141297" cy="312720"/>
          </a:xfrm>
        </p:grpSpPr>
        <p:sp>
          <p:nvSpPr>
            <p:cNvPr id="83" name="AutoShape 91"/>
            <p:cNvSpPr>
              <a:spLocks noChangeArrowheads="1"/>
            </p:cNvSpPr>
            <p:nvPr/>
          </p:nvSpPr>
          <p:spPr bwMode="auto">
            <a:xfrm rot="-5400000">
              <a:off x="2048094" y="5126665"/>
              <a:ext cx="312720" cy="137127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4" name="Rectangle 93"/>
            <p:cNvSpPr>
              <a:spLocks noChangeArrowheads="1"/>
            </p:cNvSpPr>
            <p:nvPr/>
          </p:nvSpPr>
          <p:spPr bwMode="auto">
            <a:xfrm flipH="1">
              <a:off x="2137676" y="5053441"/>
              <a:ext cx="139511" cy="146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1</a:t>
              </a:r>
            </a:p>
          </p:txBody>
        </p:sp>
        <p:sp>
          <p:nvSpPr>
            <p:cNvPr id="85" name="Rectangle 94"/>
            <p:cNvSpPr>
              <a:spLocks noChangeArrowheads="1"/>
            </p:cNvSpPr>
            <p:nvPr/>
          </p:nvSpPr>
          <p:spPr bwMode="auto">
            <a:xfrm flipH="1">
              <a:off x="2138867" y="5221610"/>
              <a:ext cx="138320" cy="109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0</a:t>
              </a:r>
            </a:p>
          </p:txBody>
        </p:sp>
      </p:grpSp>
      <p:sp>
        <p:nvSpPr>
          <p:cNvPr id="86" name="Rectangle 125"/>
          <p:cNvSpPr>
            <a:spLocks noChangeArrowheads="1"/>
          </p:cNvSpPr>
          <p:nvPr/>
        </p:nvSpPr>
        <p:spPr bwMode="auto">
          <a:xfrm>
            <a:off x="6349798" y="5318008"/>
            <a:ext cx="202940" cy="363517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000" dirty="0"/>
              <a:t>Rd3</a:t>
            </a:r>
          </a:p>
        </p:txBody>
      </p:sp>
      <p:sp>
        <p:nvSpPr>
          <p:cNvPr id="87" name="Freeform 86"/>
          <p:cNvSpPr>
            <a:spLocks/>
          </p:cNvSpPr>
          <p:nvPr/>
        </p:nvSpPr>
        <p:spPr bwMode="auto">
          <a:xfrm flipV="1">
            <a:off x="4900187" y="4697347"/>
            <a:ext cx="303938" cy="296863"/>
          </a:xfrm>
          <a:custGeom>
            <a:avLst/>
            <a:gdLst>
              <a:gd name="T0" fmla="*/ 0 w 87"/>
              <a:gd name="T1" fmla="*/ 0 h 87"/>
              <a:gd name="T2" fmla="*/ 0 w 87"/>
              <a:gd name="T3" fmla="*/ 2147483647 h 87"/>
              <a:gd name="T4" fmla="*/ 2147483647 w 87"/>
              <a:gd name="T5" fmla="*/ 2147483647 h 87"/>
              <a:gd name="T6" fmla="*/ 0 60000 65536"/>
              <a:gd name="T7" fmla="*/ 0 60000 65536"/>
              <a:gd name="T8" fmla="*/ 0 60000 65536"/>
              <a:gd name="T9" fmla="*/ 0 w 87"/>
              <a:gd name="T10" fmla="*/ 0 h 87"/>
              <a:gd name="T11" fmla="*/ 87 w 87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" h="87">
                <a:moveTo>
                  <a:pt x="0" y="0"/>
                </a:moveTo>
                <a:lnTo>
                  <a:pt x="0" y="87"/>
                </a:lnTo>
                <a:lnTo>
                  <a:pt x="87" y="87"/>
                </a:lnTo>
              </a:path>
            </a:pathLst>
          </a:custGeom>
          <a:noFill/>
          <a:ln w="50800">
            <a:solidFill>
              <a:schemeClr val="tx1"/>
            </a:solidFill>
            <a:round/>
            <a:headEnd type="oval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8" name="Rectangle 125"/>
          <p:cNvSpPr>
            <a:spLocks noChangeArrowheads="1"/>
          </p:cNvSpPr>
          <p:nvPr/>
        </p:nvSpPr>
        <p:spPr bwMode="auto">
          <a:xfrm>
            <a:off x="4459050" y="5315355"/>
            <a:ext cx="202329" cy="366237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000" dirty="0"/>
              <a:t>Rd2</a:t>
            </a:r>
          </a:p>
        </p:txBody>
      </p:sp>
      <p:sp>
        <p:nvSpPr>
          <p:cNvPr id="89" name="Rectangle 125"/>
          <p:cNvSpPr>
            <a:spLocks noChangeArrowheads="1"/>
          </p:cNvSpPr>
          <p:nvPr/>
        </p:nvSpPr>
        <p:spPr bwMode="auto">
          <a:xfrm>
            <a:off x="4459050" y="3916264"/>
            <a:ext cx="202327" cy="699625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A</a:t>
            </a:r>
          </a:p>
        </p:txBody>
      </p:sp>
      <p:sp>
        <p:nvSpPr>
          <p:cNvPr id="90" name="Rectangle 125"/>
          <p:cNvSpPr>
            <a:spLocks noChangeArrowheads="1"/>
          </p:cNvSpPr>
          <p:nvPr/>
        </p:nvSpPr>
        <p:spPr bwMode="auto">
          <a:xfrm>
            <a:off x="4459697" y="4615730"/>
            <a:ext cx="202327" cy="699624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B</a:t>
            </a:r>
          </a:p>
        </p:txBody>
      </p:sp>
      <p:sp>
        <p:nvSpPr>
          <p:cNvPr id="91" name="Rectangle 125"/>
          <p:cNvSpPr>
            <a:spLocks noChangeArrowheads="1"/>
          </p:cNvSpPr>
          <p:nvPr/>
        </p:nvSpPr>
        <p:spPr bwMode="auto">
          <a:xfrm>
            <a:off x="8664963" y="4339781"/>
            <a:ext cx="202327" cy="699624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 smtClean="0"/>
              <a:t>Data</a:t>
            </a:r>
            <a:endParaRPr lang="en-US" sz="1200" dirty="0"/>
          </a:p>
        </p:txBody>
      </p:sp>
      <p:sp>
        <p:nvSpPr>
          <p:cNvPr id="92" name="Rectangle 125"/>
          <p:cNvSpPr>
            <a:spLocks noChangeArrowheads="1"/>
          </p:cNvSpPr>
          <p:nvPr/>
        </p:nvSpPr>
        <p:spPr bwMode="auto">
          <a:xfrm>
            <a:off x="6350413" y="4618514"/>
            <a:ext cx="202327" cy="699624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D</a:t>
            </a:r>
          </a:p>
        </p:txBody>
      </p:sp>
      <p:sp>
        <p:nvSpPr>
          <p:cNvPr id="93" name="Rectangle 125"/>
          <p:cNvSpPr>
            <a:spLocks noChangeArrowheads="1"/>
          </p:cNvSpPr>
          <p:nvPr/>
        </p:nvSpPr>
        <p:spPr bwMode="auto">
          <a:xfrm>
            <a:off x="4459697" y="3490250"/>
            <a:ext cx="202327" cy="430051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 err="1" smtClean="0"/>
              <a:t>Imm</a:t>
            </a:r>
            <a:endParaRPr lang="en-US" sz="1200" dirty="0"/>
          </a:p>
        </p:txBody>
      </p:sp>
      <p:sp>
        <p:nvSpPr>
          <p:cNvPr id="94" name="Freeform 93"/>
          <p:cNvSpPr/>
          <p:nvPr/>
        </p:nvSpPr>
        <p:spPr bwMode="auto">
          <a:xfrm flipV="1">
            <a:off x="4665830" y="3949637"/>
            <a:ext cx="870215" cy="241300"/>
          </a:xfrm>
          <a:custGeom>
            <a:avLst/>
            <a:gdLst>
              <a:gd name="connsiteX0" fmla="*/ 0 w 453224"/>
              <a:gd name="connsiteY0" fmla="*/ 0 h 1347746"/>
              <a:gd name="connsiteX1" fmla="*/ 202758 w 453224"/>
              <a:gd name="connsiteY1" fmla="*/ 0 h 1347746"/>
              <a:gd name="connsiteX2" fmla="*/ 206733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206733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34008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10548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17586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10548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12894 w 453224"/>
              <a:gd name="connsiteY2" fmla="*/ 1347746 h 1347746"/>
              <a:gd name="connsiteX3" fmla="*/ 453224 w 453224"/>
              <a:gd name="connsiteY3" fmla="*/ 1347746 h 1347746"/>
              <a:gd name="connsiteX0" fmla="*/ 0 w 275582"/>
              <a:gd name="connsiteY0" fmla="*/ 0 h 1347746"/>
              <a:gd name="connsiteX1" fmla="*/ 113611 w 275582"/>
              <a:gd name="connsiteY1" fmla="*/ 0 h 1347746"/>
              <a:gd name="connsiteX2" fmla="*/ 112894 w 275582"/>
              <a:gd name="connsiteY2" fmla="*/ 1347746 h 1347746"/>
              <a:gd name="connsiteX3" fmla="*/ 275582 w 275582"/>
              <a:gd name="connsiteY3" fmla="*/ 1340750 h 1347746"/>
              <a:gd name="connsiteX0" fmla="*/ 0 w 266314"/>
              <a:gd name="connsiteY0" fmla="*/ 0 h 1347746"/>
              <a:gd name="connsiteX1" fmla="*/ 113611 w 266314"/>
              <a:gd name="connsiteY1" fmla="*/ 0 h 1347746"/>
              <a:gd name="connsiteX2" fmla="*/ 112894 w 266314"/>
              <a:gd name="connsiteY2" fmla="*/ 1347746 h 1347746"/>
              <a:gd name="connsiteX3" fmla="*/ 266314 w 266314"/>
              <a:gd name="connsiteY3" fmla="*/ 1346347 h 1347746"/>
              <a:gd name="connsiteX0" fmla="*/ 0 w 219972"/>
              <a:gd name="connsiteY0" fmla="*/ 0 h 1347746"/>
              <a:gd name="connsiteX1" fmla="*/ 113611 w 219972"/>
              <a:gd name="connsiteY1" fmla="*/ 0 h 1347746"/>
              <a:gd name="connsiteX2" fmla="*/ 112894 w 219972"/>
              <a:gd name="connsiteY2" fmla="*/ 1347746 h 1347746"/>
              <a:gd name="connsiteX3" fmla="*/ 219972 w 219972"/>
              <a:gd name="connsiteY3" fmla="*/ 1346347 h 1347746"/>
              <a:gd name="connsiteX0" fmla="*/ 0 w 199891"/>
              <a:gd name="connsiteY0" fmla="*/ 0 h 1347746"/>
              <a:gd name="connsiteX1" fmla="*/ 113611 w 199891"/>
              <a:gd name="connsiteY1" fmla="*/ 0 h 1347746"/>
              <a:gd name="connsiteX2" fmla="*/ 112894 w 199891"/>
              <a:gd name="connsiteY2" fmla="*/ 1347746 h 1347746"/>
              <a:gd name="connsiteX3" fmla="*/ 199891 w 199891"/>
              <a:gd name="connsiteY3" fmla="*/ 1346347 h 1347746"/>
              <a:gd name="connsiteX0" fmla="*/ 0 w 128368"/>
              <a:gd name="connsiteY0" fmla="*/ 0 h 1347746"/>
              <a:gd name="connsiteX1" fmla="*/ 42088 w 128368"/>
              <a:gd name="connsiteY1" fmla="*/ 0 h 1347746"/>
              <a:gd name="connsiteX2" fmla="*/ 41371 w 128368"/>
              <a:gd name="connsiteY2" fmla="*/ 1347746 h 1347746"/>
              <a:gd name="connsiteX3" fmla="*/ 128368 w 128368"/>
              <a:gd name="connsiteY3" fmla="*/ 1346347 h 1347746"/>
              <a:gd name="connsiteX0" fmla="*/ 0 w 95606"/>
              <a:gd name="connsiteY0" fmla="*/ 0 h 1347746"/>
              <a:gd name="connsiteX1" fmla="*/ 42088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2088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0234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470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161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161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161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161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06" h="1347746">
                <a:moveTo>
                  <a:pt x="0" y="0"/>
                </a:moveTo>
                <a:lnTo>
                  <a:pt x="41161" y="0"/>
                </a:lnTo>
                <a:cubicBezTo>
                  <a:pt x="41128" y="449249"/>
                  <a:pt x="41404" y="898497"/>
                  <a:pt x="41371" y="1347746"/>
                </a:cubicBezTo>
                <a:cubicBezTo>
                  <a:pt x="68459" y="1347746"/>
                  <a:pt x="44595" y="1346346"/>
                  <a:pt x="95606" y="1346346"/>
                </a:cubicBezTo>
              </a:path>
            </a:pathLst>
          </a:custGeom>
          <a:noFill/>
          <a:ln w="50800">
            <a:solidFill>
              <a:schemeClr val="tx1"/>
            </a:solidFill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95" name="Group 206"/>
          <p:cNvGrpSpPr>
            <a:grpSpLocks/>
          </p:cNvGrpSpPr>
          <p:nvPr/>
        </p:nvGrpSpPr>
        <p:grpSpPr bwMode="auto">
          <a:xfrm>
            <a:off x="5202406" y="3733737"/>
            <a:ext cx="182298" cy="268287"/>
            <a:chOff x="4584469" y="3621025"/>
            <a:chExt cx="168288" cy="268835"/>
          </a:xfrm>
        </p:grpSpPr>
        <p:sp>
          <p:nvSpPr>
            <p:cNvPr id="96" name="Rectangle 27"/>
            <p:cNvSpPr>
              <a:spLocks noChangeArrowheads="1"/>
            </p:cNvSpPr>
            <p:nvPr/>
          </p:nvSpPr>
          <p:spPr bwMode="auto">
            <a:xfrm>
              <a:off x="4584469" y="3621025"/>
              <a:ext cx="168288" cy="18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  <p:sp>
          <p:nvSpPr>
            <p:cNvPr id="97" name="Line 28"/>
            <p:cNvSpPr>
              <a:spLocks noChangeShapeType="1"/>
            </p:cNvSpPr>
            <p:nvPr/>
          </p:nvSpPr>
          <p:spPr bwMode="auto">
            <a:xfrm flipH="1">
              <a:off x="4648810" y="3797790"/>
              <a:ext cx="42866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8" name="Group 235"/>
          <p:cNvGrpSpPr>
            <a:grpSpLocks/>
          </p:cNvGrpSpPr>
          <p:nvPr/>
        </p:nvGrpSpPr>
        <p:grpSpPr bwMode="auto">
          <a:xfrm>
            <a:off x="2332074" y="3962337"/>
            <a:ext cx="980281" cy="1185862"/>
            <a:chOff x="2152485" y="3657196"/>
            <a:chExt cx="904875" cy="1185868"/>
          </a:xfrm>
        </p:grpSpPr>
        <p:sp>
          <p:nvSpPr>
            <p:cNvPr id="99" name="Rectangle 98"/>
            <p:cNvSpPr/>
            <p:nvPr/>
          </p:nvSpPr>
          <p:spPr bwMode="auto">
            <a:xfrm>
              <a:off x="2152485" y="3657196"/>
              <a:ext cx="904875" cy="1182693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0" name="Text Box 32"/>
            <p:cNvSpPr txBox="1">
              <a:spLocks noChangeArrowheads="1"/>
            </p:cNvSpPr>
            <p:nvPr/>
          </p:nvSpPr>
          <p:spPr bwMode="auto">
            <a:xfrm rot="-5400000">
              <a:off x="2002083" y="4099448"/>
              <a:ext cx="1066486" cy="251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/>
                <a:t>Register File</a:t>
              </a:r>
            </a:p>
          </p:txBody>
        </p:sp>
        <p:sp>
          <p:nvSpPr>
            <p:cNvPr id="101" name="Rectangle 34"/>
            <p:cNvSpPr>
              <a:spLocks noChangeArrowheads="1"/>
            </p:cNvSpPr>
            <p:nvPr/>
          </p:nvSpPr>
          <p:spPr bwMode="auto">
            <a:xfrm>
              <a:off x="2180317" y="4155510"/>
              <a:ext cx="187273" cy="197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RB</a:t>
              </a:r>
            </a:p>
          </p:txBody>
        </p:sp>
        <p:sp>
          <p:nvSpPr>
            <p:cNvPr id="102" name="Rectangle 35"/>
            <p:cNvSpPr>
              <a:spLocks noChangeArrowheads="1"/>
            </p:cNvSpPr>
            <p:nvPr/>
          </p:nvSpPr>
          <p:spPr bwMode="auto">
            <a:xfrm>
              <a:off x="2673188" y="3799534"/>
              <a:ext cx="348394" cy="205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BusA</a:t>
              </a:r>
            </a:p>
          </p:txBody>
        </p:sp>
        <p:sp>
          <p:nvSpPr>
            <p:cNvPr id="103" name="Rectangle 38"/>
            <p:cNvSpPr>
              <a:spLocks noChangeArrowheads="1"/>
            </p:cNvSpPr>
            <p:nvPr/>
          </p:nvSpPr>
          <p:spPr bwMode="auto">
            <a:xfrm>
              <a:off x="2642450" y="4187716"/>
              <a:ext cx="379132" cy="205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BusB</a:t>
              </a:r>
            </a:p>
          </p:txBody>
        </p:sp>
        <p:sp>
          <p:nvSpPr>
            <p:cNvPr id="104" name="Rectangle 42"/>
            <p:cNvSpPr>
              <a:spLocks noChangeArrowheads="1"/>
            </p:cNvSpPr>
            <p:nvPr/>
          </p:nvSpPr>
          <p:spPr bwMode="auto">
            <a:xfrm>
              <a:off x="2180317" y="4604568"/>
              <a:ext cx="225678" cy="209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RW</a:t>
              </a:r>
            </a:p>
          </p:txBody>
        </p:sp>
        <p:sp>
          <p:nvSpPr>
            <p:cNvPr id="105" name="Rectangle 45"/>
            <p:cNvSpPr>
              <a:spLocks noChangeArrowheads="1"/>
            </p:cNvSpPr>
            <p:nvPr/>
          </p:nvSpPr>
          <p:spPr bwMode="auto">
            <a:xfrm>
              <a:off x="2642450" y="4617503"/>
              <a:ext cx="379132" cy="205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BusW</a:t>
              </a:r>
            </a:p>
          </p:txBody>
        </p:sp>
        <p:sp>
          <p:nvSpPr>
            <p:cNvPr id="106" name="Isosceles Triangle 105"/>
            <p:cNvSpPr/>
            <p:nvPr/>
          </p:nvSpPr>
          <p:spPr bwMode="auto">
            <a:xfrm>
              <a:off x="2515489" y="4790677"/>
              <a:ext cx="87313" cy="52387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7" name="Rectangle 34"/>
            <p:cNvSpPr>
              <a:spLocks noChangeArrowheads="1"/>
            </p:cNvSpPr>
            <p:nvPr/>
          </p:nvSpPr>
          <p:spPr bwMode="auto">
            <a:xfrm>
              <a:off x="2180317" y="3834700"/>
              <a:ext cx="187273" cy="22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RA</a:t>
              </a:r>
            </a:p>
          </p:txBody>
        </p:sp>
      </p:grpSp>
      <p:grpSp>
        <p:nvGrpSpPr>
          <p:cNvPr id="108" name="Group 252"/>
          <p:cNvGrpSpPr>
            <a:grpSpLocks/>
          </p:cNvGrpSpPr>
          <p:nvPr/>
        </p:nvGrpSpPr>
        <p:grpSpPr bwMode="auto">
          <a:xfrm>
            <a:off x="1659702" y="4389125"/>
            <a:ext cx="668931" cy="176213"/>
            <a:chOff x="1532062" y="3828873"/>
            <a:chExt cx="620423" cy="176202"/>
          </a:xfrm>
        </p:grpSpPr>
        <p:sp>
          <p:nvSpPr>
            <p:cNvPr id="109" name="Rectangle 67"/>
            <p:cNvSpPr>
              <a:spLocks noChangeArrowheads="1"/>
            </p:cNvSpPr>
            <p:nvPr/>
          </p:nvSpPr>
          <p:spPr bwMode="auto">
            <a:xfrm>
              <a:off x="1643434" y="3828873"/>
              <a:ext cx="168288" cy="136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 err="1"/>
                <a:t>Rt</a:t>
              </a:r>
              <a:endParaRPr lang="en-US" altLang="en-US" sz="1000" dirty="0"/>
            </a:p>
          </p:txBody>
        </p:sp>
        <p:sp>
          <p:nvSpPr>
            <p:cNvPr id="110" name="Line 40"/>
            <p:cNvSpPr>
              <a:spLocks noChangeShapeType="1"/>
            </p:cNvSpPr>
            <p:nvPr/>
          </p:nvSpPr>
          <p:spPr bwMode="auto">
            <a:xfrm>
              <a:off x="1532062" y="4005075"/>
              <a:ext cx="62042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1" name="Group 110"/>
          <p:cNvGrpSpPr>
            <a:grpSpLocks/>
          </p:cNvGrpSpPr>
          <p:nvPr/>
        </p:nvGrpSpPr>
        <p:grpSpPr bwMode="auto">
          <a:xfrm>
            <a:off x="3874726" y="4476688"/>
            <a:ext cx="216694" cy="1501775"/>
            <a:chOff x="3576972" y="4361001"/>
            <a:chExt cx="199369" cy="1502813"/>
          </a:xfrm>
        </p:grpSpPr>
        <p:sp>
          <p:nvSpPr>
            <p:cNvPr id="112" name="Freeform 86"/>
            <p:cNvSpPr>
              <a:spLocks/>
            </p:cNvSpPr>
            <p:nvPr/>
          </p:nvSpPr>
          <p:spPr bwMode="auto">
            <a:xfrm flipV="1">
              <a:off x="3576972" y="4361001"/>
              <a:ext cx="199369" cy="1502813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113" name="Straight Arrow Connector 112"/>
            <p:cNvCxnSpPr/>
            <p:nvPr/>
          </p:nvCxnSpPr>
          <p:spPr bwMode="auto">
            <a:xfrm>
              <a:off x="3576972" y="5091756"/>
              <a:ext cx="183546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>
            <a:grpSpLocks/>
          </p:cNvGrpSpPr>
          <p:nvPr/>
        </p:nvGrpSpPr>
        <p:grpSpPr bwMode="auto">
          <a:xfrm>
            <a:off x="3745742" y="3387662"/>
            <a:ext cx="2375032" cy="1519237"/>
            <a:chOff x="3407209" y="3277568"/>
            <a:chExt cx="2038332" cy="1519480"/>
          </a:xfrm>
        </p:grpSpPr>
        <p:sp>
          <p:nvSpPr>
            <p:cNvPr id="115" name="Freeform 114"/>
            <p:cNvSpPr/>
            <p:nvPr/>
          </p:nvSpPr>
          <p:spPr bwMode="auto">
            <a:xfrm flipV="1">
              <a:off x="3407209" y="3277568"/>
              <a:ext cx="2038332" cy="1519480"/>
            </a:xfrm>
            <a:custGeom>
              <a:avLst/>
              <a:gdLst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24384 w 1652016"/>
                <a:gd name="connsiteY2" fmla="*/ 2042160 h 2042160"/>
                <a:gd name="connsiteX3" fmla="*/ 0 w 1652016"/>
                <a:gd name="connsiteY3" fmla="*/ 0 h 2042160"/>
                <a:gd name="connsiteX4" fmla="*/ 170688 w 1652016"/>
                <a:gd name="connsiteY4" fmla="*/ 0 h 2042160"/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70688 w 1652016"/>
                <a:gd name="connsiteY4" fmla="*/ 0 h 2042160"/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9754 w 1652016"/>
                <a:gd name="connsiteY0" fmla="*/ 418610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5920 w 1652016"/>
                <a:gd name="connsiteY0" fmla="*/ 4002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9340 w 1652016"/>
                <a:gd name="connsiteY0" fmla="*/ 8651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59601 w 1659601"/>
                <a:gd name="connsiteY0" fmla="*/ 870480 h 2042160"/>
                <a:gd name="connsiteX1" fmla="*/ 1652016 w 1659601"/>
                <a:gd name="connsiteY1" fmla="*/ 2042160 h 2042160"/>
                <a:gd name="connsiteX2" fmla="*/ 855 w 1659601"/>
                <a:gd name="connsiteY2" fmla="*/ 2042160 h 2042160"/>
                <a:gd name="connsiteX3" fmla="*/ 0 w 1659601"/>
                <a:gd name="connsiteY3" fmla="*/ 0 h 2042160"/>
                <a:gd name="connsiteX4" fmla="*/ 205982 w 1659601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205982 w 1652843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195721 w 1652843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266645 w 1652843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276316 w 1652843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231356 w 1652843"/>
                <a:gd name="connsiteY4" fmla="*/ 0 h 2042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2843" h="2042160">
                  <a:moveTo>
                    <a:pt x="1652761" y="870480"/>
                  </a:moveTo>
                  <a:cubicBezTo>
                    <a:pt x="1650233" y="1261040"/>
                    <a:pt x="1654544" y="1651600"/>
                    <a:pt x="1652016" y="2042160"/>
                  </a:cubicBezTo>
                  <a:lnTo>
                    <a:pt x="855" y="2042160"/>
                  </a:lnTo>
                  <a:lnTo>
                    <a:pt x="0" y="0"/>
                  </a:lnTo>
                  <a:lnTo>
                    <a:pt x="231356" y="0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16" name="Straight Arrow Connector 115"/>
            <p:cNvCxnSpPr/>
            <p:nvPr/>
          </p:nvCxnSpPr>
          <p:spPr bwMode="auto">
            <a:xfrm>
              <a:off x="3417540" y="4076208"/>
              <a:ext cx="265677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>
            <a:grpSpLocks/>
          </p:cNvGrpSpPr>
          <p:nvPr/>
        </p:nvGrpSpPr>
        <p:grpSpPr bwMode="auto">
          <a:xfrm>
            <a:off x="3566884" y="3254312"/>
            <a:ext cx="4880769" cy="1808162"/>
            <a:chOff x="3302633" y="3139679"/>
            <a:chExt cx="4303363" cy="1808147"/>
          </a:xfrm>
        </p:grpSpPr>
        <p:sp>
          <p:nvSpPr>
            <p:cNvPr id="118" name="Freeform 117"/>
            <p:cNvSpPr/>
            <p:nvPr/>
          </p:nvSpPr>
          <p:spPr bwMode="auto">
            <a:xfrm flipV="1">
              <a:off x="3304149" y="3139679"/>
              <a:ext cx="4301847" cy="1808147"/>
            </a:xfrm>
            <a:custGeom>
              <a:avLst/>
              <a:gdLst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24384 w 1652016"/>
                <a:gd name="connsiteY2" fmla="*/ 2042160 h 2042160"/>
                <a:gd name="connsiteX3" fmla="*/ 0 w 1652016"/>
                <a:gd name="connsiteY3" fmla="*/ 0 h 2042160"/>
                <a:gd name="connsiteX4" fmla="*/ 170688 w 1652016"/>
                <a:gd name="connsiteY4" fmla="*/ 0 h 2042160"/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70688 w 1652016"/>
                <a:gd name="connsiteY4" fmla="*/ 0 h 2042160"/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5920 w 1652016"/>
                <a:gd name="connsiteY0" fmla="*/ 140023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5920 w 1652016"/>
                <a:gd name="connsiteY0" fmla="*/ 140023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50654 w 1652016"/>
                <a:gd name="connsiteY4" fmla="*/ 4491 h 2042160"/>
                <a:gd name="connsiteX0" fmla="*/ 1645920 w 1652016"/>
                <a:gd name="connsiteY0" fmla="*/ 140023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4507 w 1652016"/>
                <a:gd name="connsiteY4" fmla="*/ 4491 h 2042160"/>
                <a:gd name="connsiteX0" fmla="*/ 1647457 w 1652016"/>
                <a:gd name="connsiteY0" fmla="*/ 400453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4507 w 1652016"/>
                <a:gd name="connsiteY4" fmla="*/ 4491 h 2042160"/>
                <a:gd name="connsiteX0" fmla="*/ 1650531 w 1652016"/>
                <a:gd name="connsiteY0" fmla="*/ 4363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4507 w 1652016"/>
                <a:gd name="connsiteY4" fmla="*/ 4491 h 2042160"/>
                <a:gd name="connsiteX0" fmla="*/ 1650531 w 1652016"/>
                <a:gd name="connsiteY0" fmla="*/ 4363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1398 w 1652016"/>
                <a:gd name="connsiteY4" fmla="*/ 4491 h 2042160"/>
                <a:gd name="connsiteX0" fmla="*/ 1650531 w 1652016"/>
                <a:gd name="connsiteY0" fmla="*/ 440864 h 2046649"/>
                <a:gd name="connsiteX1" fmla="*/ 1652016 w 1652016"/>
                <a:gd name="connsiteY1" fmla="*/ 2046649 h 2046649"/>
                <a:gd name="connsiteX2" fmla="*/ 855 w 1652016"/>
                <a:gd name="connsiteY2" fmla="*/ 2046649 h 2046649"/>
                <a:gd name="connsiteX3" fmla="*/ 0 w 1652016"/>
                <a:gd name="connsiteY3" fmla="*/ 4489 h 2046649"/>
                <a:gd name="connsiteX4" fmla="*/ 149172 w 1652016"/>
                <a:gd name="connsiteY4" fmla="*/ 0 h 2046649"/>
                <a:gd name="connsiteX0" fmla="*/ 1650531 w 1652016"/>
                <a:gd name="connsiteY0" fmla="*/ 4363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7618 w 1652016"/>
                <a:gd name="connsiteY4" fmla="*/ 2 h 2042160"/>
                <a:gd name="connsiteX0" fmla="*/ 1650531 w 1652016"/>
                <a:gd name="connsiteY0" fmla="*/ 4363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75102 w 1652016"/>
                <a:gd name="connsiteY4" fmla="*/ 2 h 2042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2016" h="2042160">
                  <a:moveTo>
                    <a:pt x="1650531" y="436375"/>
                  </a:moveTo>
                  <a:cubicBezTo>
                    <a:pt x="1652051" y="983611"/>
                    <a:pt x="1650496" y="1494924"/>
                    <a:pt x="1652016" y="2042160"/>
                  </a:cubicBezTo>
                  <a:lnTo>
                    <a:pt x="855" y="2042160"/>
                  </a:lnTo>
                  <a:lnTo>
                    <a:pt x="0" y="0"/>
                  </a:lnTo>
                  <a:lnTo>
                    <a:pt x="175102" y="2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19" name="Straight Arrow Connector 118"/>
            <p:cNvCxnSpPr/>
            <p:nvPr/>
          </p:nvCxnSpPr>
          <p:spPr bwMode="auto">
            <a:xfrm>
              <a:off x="3302633" y="4219170"/>
              <a:ext cx="442770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27" name="Freeform 126"/>
          <p:cNvSpPr/>
          <p:nvPr/>
        </p:nvSpPr>
        <p:spPr>
          <a:xfrm>
            <a:off x="4660895" y="3695567"/>
            <a:ext cx="538369" cy="800100"/>
          </a:xfrm>
          <a:custGeom>
            <a:avLst/>
            <a:gdLst>
              <a:gd name="connsiteX0" fmla="*/ 0 w 496956"/>
              <a:gd name="connsiteY0" fmla="*/ 0 h 800100"/>
              <a:gd name="connsiteX1" fmla="*/ 213691 w 496956"/>
              <a:gd name="connsiteY1" fmla="*/ 0 h 800100"/>
              <a:gd name="connsiteX2" fmla="*/ 213691 w 496956"/>
              <a:gd name="connsiteY2" fmla="*/ 800100 h 800100"/>
              <a:gd name="connsiteX3" fmla="*/ 496956 w 496956"/>
              <a:gd name="connsiteY3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6956" h="800100">
                <a:moveTo>
                  <a:pt x="0" y="0"/>
                </a:moveTo>
                <a:lnTo>
                  <a:pt x="213691" y="0"/>
                </a:lnTo>
                <a:lnTo>
                  <a:pt x="213691" y="800100"/>
                </a:lnTo>
                <a:lnTo>
                  <a:pt x="496956" y="800100"/>
                </a:lnTo>
              </a:path>
            </a:pathLst>
          </a:custGeom>
          <a:noFill/>
          <a:ln w="50800">
            <a:solidFill>
              <a:schemeClr val="tx1"/>
            </a:solidFill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8" name="Straight Connector 127"/>
          <p:cNvCxnSpPr/>
          <p:nvPr/>
        </p:nvCxnSpPr>
        <p:spPr>
          <a:xfrm>
            <a:off x="1659702" y="3544214"/>
            <a:ext cx="0" cy="2304300"/>
          </a:xfrm>
          <a:prstGeom prst="line">
            <a:avLst/>
          </a:prstGeom>
          <a:ln w="50800"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29" name="Group 178"/>
          <p:cNvGrpSpPr>
            <a:grpSpLocks/>
          </p:cNvGrpSpPr>
          <p:nvPr/>
        </p:nvGrpSpPr>
        <p:grpSpPr bwMode="auto">
          <a:xfrm>
            <a:off x="3178490" y="3477344"/>
            <a:ext cx="182298" cy="268288"/>
            <a:chOff x="4584469" y="3621025"/>
            <a:chExt cx="168288" cy="268835"/>
          </a:xfrm>
        </p:grpSpPr>
        <p:sp>
          <p:nvSpPr>
            <p:cNvPr id="130" name="Rectangle 27"/>
            <p:cNvSpPr>
              <a:spLocks noChangeArrowheads="1"/>
            </p:cNvSpPr>
            <p:nvPr/>
          </p:nvSpPr>
          <p:spPr bwMode="auto">
            <a:xfrm>
              <a:off x="4584469" y="3621025"/>
              <a:ext cx="168288" cy="18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  <p:sp>
          <p:nvSpPr>
            <p:cNvPr id="131" name="Line 28"/>
            <p:cNvSpPr>
              <a:spLocks noChangeShapeType="1"/>
            </p:cNvSpPr>
            <p:nvPr/>
          </p:nvSpPr>
          <p:spPr bwMode="auto">
            <a:xfrm flipH="1">
              <a:off x="4648810" y="3797790"/>
              <a:ext cx="42866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2" name="Line 95"/>
          <p:cNvSpPr>
            <a:spLocks noChangeShapeType="1"/>
          </p:cNvSpPr>
          <p:nvPr/>
        </p:nvSpPr>
        <p:spPr bwMode="auto">
          <a:xfrm flipV="1">
            <a:off x="2894736" y="3701182"/>
            <a:ext cx="155992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" name="Line 40"/>
          <p:cNvSpPr>
            <a:spLocks noChangeShapeType="1"/>
          </p:cNvSpPr>
          <p:nvPr/>
        </p:nvSpPr>
        <p:spPr bwMode="auto">
          <a:xfrm>
            <a:off x="1659704" y="3697834"/>
            <a:ext cx="86897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2457439" y="5144584"/>
            <a:ext cx="6499023" cy="671264"/>
          </a:xfrm>
          <a:custGeom>
            <a:avLst/>
            <a:gdLst>
              <a:gd name="connsiteX0" fmla="*/ 5914529 w 5999098"/>
              <a:gd name="connsiteY0" fmla="*/ 343560 h 671264"/>
              <a:gd name="connsiteX1" fmla="*/ 5999098 w 5999098"/>
              <a:gd name="connsiteY1" fmla="*/ 343560 h 671264"/>
              <a:gd name="connsiteX2" fmla="*/ 5999098 w 5999098"/>
              <a:gd name="connsiteY2" fmla="*/ 671264 h 671264"/>
              <a:gd name="connsiteX3" fmla="*/ 0 w 5999098"/>
              <a:gd name="connsiteY3" fmla="*/ 671264 h 671264"/>
              <a:gd name="connsiteX4" fmla="*/ 0 w 5999098"/>
              <a:gd name="connsiteY4" fmla="*/ 0 h 67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9098" h="671264">
                <a:moveTo>
                  <a:pt x="5914529" y="343560"/>
                </a:moveTo>
                <a:lnTo>
                  <a:pt x="5999098" y="343560"/>
                </a:lnTo>
                <a:lnTo>
                  <a:pt x="5999098" y="671264"/>
                </a:lnTo>
                <a:lnTo>
                  <a:pt x="0" y="67126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5" name="Group 252"/>
          <p:cNvGrpSpPr>
            <a:grpSpLocks/>
          </p:cNvGrpSpPr>
          <p:nvPr/>
        </p:nvGrpSpPr>
        <p:grpSpPr bwMode="auto">
          <a:xfrm>
            <a:off x="1654967" y="5579706"/>
            <a:ext cx="374449" cy="174909"/>
            <a:chOff x="1532062" y="4005075"/>
            <a:chExt cx="347295" cy="174897"/>
          </a:xfrm>
        </p:grpSpPr>
        <p:sp>
          <p:nvSpPr>
            <p:cNvPr id="136" name="Rectangle 67"/>
            <p:cNvSpPr>
              <a:spLocks noChangeArrowheads="1"/>
            </p:cNvSpPr>
            <p:nvPr/>
          </p:nvSpPr>
          <p:spPr bwMode="auto">
            <a:xfrm>
              <a:off x="1643434" y="4043455"/>
              <a:ext cx="168288" cy="136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/>
                <a:t>Rd</a:t>
              </a:r>
              <a:endParaRPr lang="en-US" altLang="en-US" sz="1000" dirty="0"/>
            </a:p>
          </p:txBody>
        </p:sp>
        <p:sp>
          <p:nvSpPr>
            <p:cNvPr id="137" name="Line 40"/>
            <p:cNvSpPr>
              <a:spLocks noChangeShapeType="1"/>
            </p:cNvSpPr>
            <p:nvPr/>
          </p:nvSpPr>
          <p:spPr bwMode="auto">
            <a:xfrm>
              <a:off x="1532062" y="4005075"/>
              <a:ext cx="34729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8" name="Rectangle 3"/>
          <p:cNvSpPr txBox="1">
            <a:spLocks noChangeArrowheads="1"/>
          </p:cNvSpPr>
          <p:nvPr/>
        </p:nvSpPr>
        <p:spPr bwMode="auto">
          <a:xfrm>
            <a:off x="251588" y="932676"/>
            <a:ext cx="3080903" cy="16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7663" indent="-34766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714375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71437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7143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7143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7143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7143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7143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7143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000" b="1" dirty="0"/>
              <a:t>Instruction sequence: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20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lw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$t4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, 4($t0)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0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ori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$t7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, $t1, 2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$t3, </a:t>
            </a: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$t4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$t7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9" name="Rectangle 103"/>
          <p:cNvSpPr>
            <a:spLocks noChangeArrowheads="1"/>
          </p:cNvSpPr>
          <p:nvPr/>
        </p:nvSpPr>
        <p:spPr bwMode="auto">
          <a:xfrm>
            <a:off x="4925484" y="930784"/>
            <a:ext cx="4188058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7663" indent="-347663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altLang="en-US" sz="2000" dirty="0"/>
              <a:t>When </a:t>
            </a:r>
            <a:r>
              <a:rPr lang="en-US" altLang="en-US" sz="20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</a:t>
            </a:r>
            <a:r>
              <a:rPr lang="en-US" altLang="en-US" sz="2000" dirty="0"/>
              <a:t> instruction </a:t>
            </a:r>
            <a:r>
              <a:rPr lang="en-US" altLang="en-US" sz="2000" dirty="0" smtClean="0"/>
              <a:t>in ID stage</a:t>
            </a:r>
            <a:endParaRPr lang="en-US" alt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altLang="en-US" sz="20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ori</a:t>
            </a:r>
            <a:r>
              <a:rPr lang="en-US" altLang="en-US" sz="2000" dirty="0"/>
              <a:t> will be in the ALU stage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altLang="en-US" sz="20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lw</a:t>
            </a:r>
            <a:r>
              <a:rPr lang="en-US" altLang="en-US" sz="20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2000" dirty="0"/>
              <a:t>will be in the MEM stage</a:t>
            </a:r>
          </a:p>
        </p:txBody>
      </p:sp>
      <p:grpSp>
        <p:nvGrpSpPr>
          <p:cNvPr id="143" name="Group 142"/>
          <p:cNvGrpSpPr/>
          <p:nvPr/>
        </p:nvGrpSpPr>
        <p:grpSpPr>
          <a:xfrm>
            <a:off x="1488543" y="2797910"/>
            <a:ext cx="7156132" cy="323850"/>
            <a:chOff x="1077145" y="2797910"/>
            <a:chExt cx="6605660" cy="323850"/>
          </a:xfrm>
        </p:grpSpPr>
        <p:sp>
          <p:nvSpPr>
            <p:cNvPr id="140" name="Rectangle 98"/>
            <p:cNvSpPr>
              <a:spLocks noChangeArrowheads="1"/>
            </p:cNvSpPr>
            <p:nvPr/>
          </p:nvSpPr>
          <p:spPr bwMode="auto">
            <a:xfrm>
              <a:off x="5844480" y="2797910"/>
              <a:ext cx="1838325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lw</a:t>
              </a: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$t4</a:t>
              </a: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,4($t0)</a:t>
              </a:r>
            </a:p>
          </p:txBody>
        </p:sp>
        <p:sp>
          <p:nvSpPr>
            <p:cNvPr id="141" name="Rectangle 100"/>
            <p:cNvSpPr>
              <a:spLocks noChangeArrowheads="1"/>
            </p:cNvSpPr>
            <p:nvPr/>
          </p:nvSpPr>
          <p:spPr bwMode="auto">
            <a:xfrm>
              <a:off x="3966467" y="2797910"/>
              <a:ext cx="1681163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ori</a:t>
              </a: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$t7</a:t>
              </a: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,$t1,2</a:t>
              </a:r>
            </a:p>
          </p:txBody>
        </p:sp>
        <p:sp>
          <p:nvSpPr>
            <p:cNvPr id="142" name="Rectangle 101"/>
            <p:cNvSpPr>
              <a:spLocks noChangeArrowheads="1"/>
            </p:cNvSpPr>
            <p:nvPr/>
          </p:nvSpPr>
          <p:spPr bwMode="auto">
            <a:xfrm>
              <a:off x="1077145" y="2797910"/>
              <a:ext cx="1919288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sub $t3,</a:t>
              </a:r>
              <a:r>
                <a:rPr lang="en-US" alt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$t4</a:t>
              </a: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,</a:t>
              </a:r>
              <a:r>
                <a:rPr lang="en-US" alt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$t7</a:t>
              </a: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5179972" y="4499054"/>
            <a:ext cx="3149456" cy="380414"/>
            <a:chOff x="4484618" y="4499054"/>
            <a:chExt cx="2907190" cy="380414"/>
          </a:xfrm>
        </p:grpSpPr>
        <p:sp>
          <p:nvSpPr>
            <p:cNvPr id="144" name="Freeform 110"/>
            <p:cNvSpPr>
              <a:spLocks/>
            </p:cNvSpPr>
            <p:nvPr/>
          </p:nvSpPr>
          <p:spPr bwMode="auto">
            <a:xfrm>
              <a:off x="7221945" y="4685793"/>
              <a:ext cx="169863" cy="193675"/>
            </a:xfrm>
            <a:custGeom>
              <a:avLst/>
              <a:gdLst>
                <a:gd name="T0" fmla="*/ 0 w 182"/>
                <a:gd name="T1" fmla="*/ 157 h 114"/>
                <a:gd name="T2" fmla="*/ 5 w 182"/>
                <a:gd name="T3" fmla="*/ 157 h 114"/>
                <a:gd name="T4" fmla="*/ 16 w 182"/>
                <a:gd name="T5" fmla="*/ 0 h 114"/>
                <a:gd name="T6" fmla="*/ 22 w 182"/>
                <a:gd name="T7" fmla="*/ 0 h 1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2" h="114">
                  <a:moveTo>
                    <a:pt x="0" y="114"/>
                  </a:moveTo>
                  <a:lnTo>
                    <a:pt x="46" y="114"/>
                  </a:lnTo>
                  <a:lnTo>
                    <a:pt x="136" y="0"/>
                  </a:lnTo>
                  <a:lnTo>
                    <a:pt x="182" y="0"/>
                  </a:lnTo>
                </a:path>
              </a:pathLst>
            </a:custGeom>
            <a:noFill/>
            <a:ln w="50800" cmpd="sng">
              <a:solidFill>
                <a:srgbClr val="33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107"/>
            <p:cNvSpPr>
              <a:spLocks/>
            </p:cNvSpPr>
            <p:nvPr/>
          </p:nvSpPr>
          <p:spPr bwMode="auto">
            <a:xfrm flipV="1">
              <a:off x="4484618" y="4499054"/>
              <a:ext cx="174625" cy="82555"/>
            </a:xfrm>
            <a:custGeom>
              <a:avLst/>
              <a:gdLst>
                <a:gd name="T0" fmla="*/ 0 w 182"/>
                <a:gd name="T1" fmla="*/ 2147483647 h 114"/>
                <a:gd name="T2" fmla="*/ 2147483647 w 182"/>
                <a:gd name="T3" fmla="*/ 2147483647 h 114"/>
                <a:gd name="T4" fmla="*/ 2147483647 w 182"/>
                <a:gd name="T5" fmla="*/ 0 h 114"/>
                <a:gd name="T6" fmla="*/ 2147483647 w 182"/>
                <a:gd name="T7" fmla="*/ 0 h 1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2" h="114">
                  <a:moveTo>
                    <a:pt x="0" y="114"/>
                  </a:moveTo>
                  <a:lnTo>
                    <a:pt x="46" y="114"/>
                  </a:lnTo>
                  <a:lnTo>
                    <a:pt x="136" y="0"/>
                  </a:lnTo>
                  <a:lnTo>
                    <a:pt x="182" y="0"/>
                  </a:lnTo>
                </a:path>
              </a:pathLst>
            </a:custGeom>
            <a:noFill/>
            <a:ln w="50800" cmpd="sng">
              <a:solidFill>
                <a:srgbClr val="33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3674743" y="2238447"/>
            <a:ext cx="3899399" cy="2097083"/>
            <a:chOff x="3392070" y="2238446"/>
            <a:chExt cx="3599445" cy="2097083"/>
          </a:xfrm>
        </p:grpSpPr>
        <p:grpSp>
          <p:nvGrpSpPr>
            <p:cNvPr id="121" name="Group 35845"/>
            <p:cNvGrpSpPr>
              <a:grpSpLocks/>
            </p:cNvGrpSpPr>
            <p:nvPr/>
          </p:nvGrpSpPr>
          <p:grpSpPr bwMode="auto">
            <a:xfrm>
              <a:off x="3392070" y="2238446"/>
              <a:ext cx="3599445" cy="1712075"/>
              <a:chOff x="3609831" y="2286901"/>
              <a:chExt cx="3598878" cy="1710810"/>
            </a:xfrm>
          </p:grpSpPr>
          <p:sp>
            <p:nvSpPr>
              <p:cNvPr id="125" name="Line 99"/>
              <p:cNvSpPr>
                <a:spLocks noChangeShapeType="1"/>
              </p:cNvSpPr>
              <p:nvPr/>
            </p:nvSpPr>
            <p:spPr bwMode="auto">
              <a:xfrm flipH="1">
                <a:off x="4071862" y="2747420"/>
                <a:ext cx="0" cy="125029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6" name="Rectangle 89"/>
              <p:cNvSpPr>
                <a:spLocks noChangeArrowheads="1"/>
              </p:cNvSpPr>
              <p:nvPr/>
            </p:nvSpPr>
            <p:spPr bwMode="auto">
              <a:xfrm>
                <a:off x="3609831" y="2286901"/>
                <a:ext cx="3598878" cy="408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 err="1" smtClean="0">
                    <a:solidFill>
                      <a:srgbClr val="FF0000"/>
                    </a:solidFill>
                  </a:rPr>
                  <a:t>ForwardA</a:t>
                </a:r>
                <a:r>
                  <a:rPr lang="en-US" altLang="en-US" sz="1800" b="1" dirty="0" smtClean="0">
                    <a:solidFill>
                      <a:srgbClr val="FF0000"/>
                    </a:solidFill>
                  </a:rPr>
                  <a:t> = 2 </a:t>
                </a:r>
                <a:r>
                  <a:rPr lang="en-US" altLang="en-US" sz="1800" b="1" dirty="0" smtClean="0"/>
                  <a:t>(from MEM stage)</a:t>
                </a:r>
                <a:endParaRPr lang="en-US" altLang="en-US" sz="1800" b="1" dirty="0"/>
              </a:p>
            </p:txBody>
          </p:sp>
        </p:grpSp>
        <p:sp>
          <p:nvSpPr>
            <p:cNvPr id="149" name="Freeform 107"/>
            <p:cNvSpPr>
              <a:spLocks/>
            </p:cNvSpPr>
            <p:nvPr/>
          </p:nvSpPr>
          <p:spPr bwMode="auto">
            <a:xfrm>
              <a:off x="3754471" y="4272900"/>
              <a:ext cx="184118" cy="62629"/>
            </a:xfrm>
            <a:custGeom>
              <a:avLst/>
              <a:gdLst>
                <a:gd name="T0" fmla="*/ 0 w 182"/>
                <a:gd name="T1" fmla="*/ 2147483647 h 114"/>
                <a:gd name="T2" fmla="*/ 2147483647 w 182"/>
                <a:gd name="T3" fmla="*/ 2147483647 h 114"/>
                <a:gd name="T4" fmla="*/ 2147483647 w 182"/>
                <a:gd name="T5" fmla="*/ 0 h 114"/>
                <a:gd name="T6" fmla="*/ 2147483647 w 182"/>
                <a:gd name="T7" fmla="*/ 0 h 1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2" h="114">
                  <a:moveTo>
                    <a:pt x="0" y="114"/>
                  </a:moveTo>
                  <a:lnTo>
                    <a:pt x="46" y="114"/>
                  </a:lnTo>
                  <a:lnTo>
                    <a:pt x="136" y="0"/>
                  </a:lnTo>
                  <a:lnTo>
                    <a:pt x="182" y="0"/>
                  </a:lnTo>
                </a:path>
              </a:pathLst>
            </a:custGeom>
            <a:noFill/>
            <a:ln w="50800" cmpd="sng">
              <a:solidFill>
                <a:srgbClr val="33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3668898" y="4909704"/>
            <a:ext cx="3530795" cy="1591696"/>
            <a:chOff x="3386675" y="4909704"/>
            <a:chExt cx="3259195" cy="1591696"/>
          </a:xfrm>
        </p:grpSpPr>
        <p:grpSp>
          <p:nvGrpSpPr>
            <p:cNvPr id="122" name="Group 255"/>
            <p:cNvGrpSpPr>
              <a:grpSpLocks/>
            </p:cNvGrpSpPr>
            <p:nvPr/>
          </p:nvGrpSpPr>
          <p:grpSpPr bwMode="auto">
            <a:xfrm>
              <a:off x="3386675" y="5307729"/>
              <a:ext cx="3259195" cy="1193671"/>
              <a:chOff x="3612385" y="2111862"/>
              <a:chExt cx="3258679" cy="1192785"/>
            </a:xfrm>
          </p:grpSpPr>
          <p:sp>
            <p:nvSpPr>
              <p:cNvPr id="123" name="Line 99"/>
              <p:cNvSpPr>
                <a:spLocks noChangeShapeType="1"/>
              </p:cNvSpPr>
              <p:nvPr/>
            </p:nvSpPr>
            <p:spPr bwMode="auto">
              <a:xfrm flipH="1" flipV="1">
                <a:off x="4076729" y="2111862"/>
                <a:ext cx="0" cy="92414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4" name="Rectangle 89"/>
              <p:cNvSpPr>
                <a:spLocks noChangeArrowheads="1"/>
              </p:cNvSpPr>
              <p:nvPr/>
            </p:nvSpPr>
            <p:spPr bwMode="auto">
              <a:xfrm>
                <a:off x="3612385" y="3087730"/>
                <a:ext cx="3258679" cy="2169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 err="1" smtClean="0">
                    <a:solidFill>
                      <a:srgbClr val="FF0000"/>
                    </a:solidFill>
                  </a:rPr>
                  <a:t>ForwardB</a:t>
                </a:r>
                <a:r>
                  <a:rPr lang="en-US" altLang="en-US" sz="1800" b="1" dirty="0" smtClean="0">
                    <a:solidFill>
                      <a:srgbClr val="FF0000"/>
                    </a:solidFill>
                  </a:rPr>
                  <a:t> = 1 </a:t>
                </a:r>
                <a:r>
                  <a:rPr lang="en-US" altLang="en-US" sz="1800" b="1" dirty="0" smtClean="0"/>
                  <a:t>(from ALU stage)</a:t>
                </a:r>
                <a:endParaRPr lang="en-US" altLang="en-US" sz="1800" b="1" dirty="0"/>
              </a:p>
            </p:txBody>
          </p:sp>
        </p:grpSp>
        <p:sp>
          <p:nvSpPr>
            <p:cNvPr id="150" name="Freeform 107"/>
            <p:cNvSpPr>
              <a:spLocks/>
            </p:cNvSpPr>
            <p:nvPr/>
          </p:nvSpPr>
          <p:spPr bwMode="auto">
            <a:xfrm flipV="1">
              <a:off x="3744937" y="4909704"/>
              <a:ext cx="184118" cy="79720"/>
            </a:xfrm>
            <a:custGeom>
              <a:avLst/>
              <a:gdLst>
                <a:gd name="T0" fmla="*/ 0 w 182"/>
                <a:gd name="T1" fmla="*/ 2147483647 h 114"/>
                <a:gd name="T2" fmla="*/ 2147483647 w 182"/>
                <a:gd name="T3" fmla="*/ 2147483647 h 114"/>
                <a:gd name="T4" fmla="*/ 2147483647 w 182"/>
                <a:gd name="T5" fmla="*/ 0 h 114"/>
                <a:gd name="T6" fmla="*/ 2147483647 w 182"/>
                <a:gd name="T7" fmla="*/ 0 h 1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2" h="114">
                  <a:moveTo>
                    <a:pt x="0" y="114"/>
                  </a:moveTo>
                  <a:lnTo>
                    <a:pt x="46" y="114"/>
                  </a:lnTo>
                  <a:lnTo>
                    <a:pt x="136" y="0"/>
                  </a:lnTo>
                  <a:lnTo>
                    <a:pt x="182" y="0"/>
                  </a:lnTo>
                </a:path>
              </a:pathLst>
            </a:custGeom>
            <a:noFill/>
            <a:ln w="50800" cmpd="sng">
              <a:solidFill>
                <a:srgbClr val="33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262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RAW Hazard Detection</a:t>
            </a:r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9616" y="932676"/>
            <a:ext cx="9153191" cy="5568725"/>
          </a:xfrm>
        </p:spPr>
        <p:txBody>
          <a:bodyPr/>
          <a:lstStyle/>
          <a:p>
            <a:pPr marL="342900" indent="-342900" eaLnBrk="1" hangingPunct="1">
              <a:spcBef>
                <a:spcPts val="1200"/>
              </a:spcBef>
              <a:tabLst>
                <a:tab pos="1771650" algn="l"/>
                <a:tab pos="3943350" algn="l"/>
              </a:tabLst>
            </a:pPr>
            <a:r>
              <a:rPr lang="en-US" altLang="en-US" dirty="0" smtClean="0">
                <a:solidFill>
                  <a:srgbClr val="FF0000"/>
                </a:solidFill>
              </a:rPr>
              <a:t>Current</a:t>
            </a:r>
            <a:r>
              <a:rPr lang="en-US" altLang="en-US" dirty="0" smtClean="0"/>
              <a:t> instruction is being decoded in the </a:t>
            </a:r>
            <a:r>
              <a:rPr lang="en-US" altLang="en-US" dirty="0" smtClean="0">
                <a:solidFill>
                  <a:srgbClr val="FF0000"/>
                </a:solidFill>
              </a:rPr>
              <a:t>Decode</a:t>
            </a:r>
            <a:r>
              <a:rPr lang="en-US" altLang="en-US" dirty="0" smtClean="0"/>
              <a:t> stage</a:t>
            </a:r>
          </a:p>
          <a:p>
            <a:pPr marL="342900" indent="-342900" eaLnBrk="1" hangingPunct="1">
              <a:spcBef>
                <a:spcPts val="1200"/>
              </a:spcBef>
              <a:tabLst>
                <a:tab pos="1771650" algn="l"/>
                <a:tab pos="3943350" algn="l"/>
              </a:tabLst>
            </a:pPr>
            <a:r>
              <a:rPr lang="en-US" altLang="en-US" dirty="0" smtClean="0">
                <a:solidFill>
                  <a:srgbClr val="FF0000"/>
                </a:solidFill>
              </a:rPr>
              <a:t>Previous</a:t>
            </a:r>
            <a:r>
              <a:rPr lang="en-US" altLang="en-US" dirty="0" smtClean="0"/>
              <a:t> instruction is in the </a:t>
            </a:r>
            <a:r>
              <a:rPr lang="en-US" altLang="en-US" dirty="0" smtClean="0">
                <a:solidFill>
                  <a:srgbClr val="FF0000"/>
                </a:solidFill>
              </a:rPr>
              <a:t>Execute</a:t>
            </a:r>
            <a:r>
              <a:rPr lang="en-US" altLang="en-US" dirty="0" smtClean="0"/>
              <a:t> stage</a:t>
            </a:r>
            <a:endParaRPr lang="en-US" altLang="en-US" dirty="0" smtClean="0">
              <a:solidFill>
                <a:srgbClr val="CC0000"/>
              </a:solidFill>
            </a:endParaRPr>
          </a:p>
          <a:p>
            <a:pPr marL="342900" indent="-342900" eaLnBrk="1" hangingPunct="1">
              <a:spcBef>
                <a:spcPts val="1200"/>
              </a:spcBef>
              <a:tabLst>
                <a:tab pos="1771650" algn="l"/>
                <a:tab pos="3943350" algn="l"/>
              </a:tabLst>
            </a:pPr>
            <a:r>
              <a:rPr lang="en-US" altLang="en-US" dirty="0" smtClean="0">
                <a:solidFill>
                  <a:srgbClr val="FF0000"/>
                </a:solidFill>
              </a:rPr>
              <a:t>Second previous</a:t>
            </a:r>
            <a:r>
              <a:rPr lang="en-US" altLang="en-US" dirty="0" smtClean="0"/>
              <a:t> instruction is in the </a:t>
            </a:r>
            <a:r>
              <a:rPr lang="en-US" altLang="en-US" dirty="0" smtClean="0">
                <a:solidFill>
                  <a:srgbClr val="FF0000"/>
                </a:solidFill>
              </a:rPr>
              <a:t>Memory</a:t>
            </a:r>
            <a:r>
              <a:rPr lang="en-US" altLang="en-US" dirty="0" smtClean="0"/>
              <a:t> stage</a:t>
            </a:r>
          </a:p>
          <a:p>
            <a:pPr marL="342900" indent="-342900" eaLnBrk="1" hangingPunct="1">
              <a:spcBef>
                <a:spcPts val="1200"/>
              </a:spcBef>
              <a:tabLst>
                <a:tab pos="1771650" algn="l"/>
                <a:tab pos="3943350" algn="l"/>
              </a:tabLst>
            </a:pPr>
            <a:r>
              <a:rPr lang="en-US" altLang="en-US" dirty="0" smtClean="0">
                <a:solidFill>
                  <a:srgbClr val="FF0000"/>
                </a:solidFill>
              </a:rPr>
              <a:t>Third previous</a:t>
            </a:r>
            <a:r>
              <a:rPr lang="en-US" altLang="en-US" dirty="0" smtClean="0"/>
              <a:t> instruction is in the </a:t>
            </a:r>
            <a:r>
              <a:rPr lang="en-US" altLang="en-US" dirty="0" smtClean="0">
                <a:solidFill>
                  <a:srgbClr val="FF0000"/>
                </a:solidFill>
              </a:rPr>
              <a:t>Write Back</a:t>
            </a:r>
            <a:r>
              <a:rPr lang="en-US" altLang="en-US" dirty="0" smtClean="0"/>
              <a:t> stage</a:t>
            </a:r>
          </a:p>
          <a:p>
            <a:pPr marL="342900" indent="-342900" eaLnBrk="1" hangingPunct="1">
              <a:spcBef>
                <a:spcPts val="3000"/>
              </a:spcBef>
              <a:buFont typeface="Wingdings" pitchFamily="2" charset="2"/>
              <a:buNone/>
              <a:tabLst>
                <a:tab pos="1073150" algn="l"/>
                <a:tab pos="1771650" algn="l"/>
                <a:tab pos="3943350" algn="l"/>
              </a:tabLst>
            </a:pP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((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0) and 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Rd2) and 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EX.RegWr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ForwardA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=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1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None/>
              <a:tabLst>
                <a:tab pos="1073150" algn="l"/>
                <a:tab pos="1771650" algn="l"/>
                <a:tab pos="3943350" algn="l"/>
              </a:tabLst>
            </a:pP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if ((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0) and 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Rd3) and 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MEM.RegWr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ForwardA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=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2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None/>
              <a:tabLst>
                <a:tab pos="1073150" algn="l"/>
                <a:tab pos="1771650" algn="l"/>
                <a:tab pos="3943350" algn="l"/>
              </a:tabLst>
            </a:pP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if ((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0) and 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Rd4) and 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WB.RegWr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  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ForwardA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=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3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None/>
              <a:tabLst>
                <a:tab pos="1073150" algn="l"/>
                <a:tab pos="1771650" algn="l"/>
                <a:tab pos="3943350" algn="l"/>
              </a:tabLst>
            </a:pP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   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ForwardA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= 0</a:t>
            </a:r>
            <a:endParaRPr lang="en-US" altLang="en-US" sz="1800" b="1" dirty="0" smtClean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indent="-342900" eaLnBrk="1" hangingPunct="1">
              <a:spcBef>
                <a:spcPts val="3000"/>
              </a:spcBef>
              <a:buFont typeface="Wingdings" pitchFamily="2" charset="2"/>
              <a:buNone/>
              <a:tabLst>
                <a:tab pos="1073150" algn="l"/>
                <a:tab pos="1771650" algn="l"/>
                <a:tab pos="3943350" algn="l"/>
              </a:tabLst>
            </a:pP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((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0) and 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Rd2) and 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EX.RegWr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  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ForwardB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=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1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None/>
              <a:tabLst>
                <a:tab pos="1073150" algn="l"/>
                <a:tab pos="1771650" algn="l"/>
                <a:tab pos="3943350" algn="l"/>
              </a:tabLst>
            </a:pP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if ((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0) and 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Rd3) and 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MEM.RegWr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ForwardB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=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2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None/>
              <a:tabLst>
                <a:tab pos="1771650" algn="l"/>
                <a:tab pos="3943350" algn="l"/>
              </a:tabLst>
            </a:pP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if ((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0) and 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Rd4) and (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WB.RegWr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	 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ForwardB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=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3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None/>
              <a:tabLst>
                <a:tab pos="1771650" algn="l"/>
                <a:tab pos="3943350" algn="l"/>
              </a:tabLst>
            </a:pP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   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ForwardB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= 0</a:t>
            </a:r>
            <a:endParaRPr lang="en-US" altLang="en-US" sz="1800" b="1" dirty="0" smtClean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Hazard Detecting and Forwarding Logic</a:t>
            </a:r>
            <a:endParaRPr lang="en-US" dirty="0"/>
          </a:p>
        </p:txBody>
      </p:sp>
      <p:grpSp>
        <p:nvGrpSpPr>
          <p:cNvPr id="226" name="Group 225"/>
          <p:cNvGrpSpPr/>
          <p:nvPr/>
        </p:nvGrpSpPr>
        <p:grpSpPr>
          <a:xfrm>
            <a:off x="3124317" y="1373034"/>
            <a:ext cx="1568699" cy="3010212"/>
            <a:chOff x="2883985" y="1373034"/>
            <a:chExt cx="1448030" cy="3010212"/>
          </a:xfrm>
        </p:grpSpPr>
        <p:sp>
          <p:nvSpPr>
            <p:cNvPr id="123" name="Line 99"/>
            <p:cNvSpPr>
              <a:spLocks noChangeShapeType="1"/>
            </p:cNvSpPr>
            <p:nvPr/>
          </p:nvSpPr>
          <p:spPr bwMode="auto">
            <a:xfrm flipH="1" flipV="1">
              <a:off x="3409883" y="3140864"/>
              <a:ext cx="0" cy="124238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7" name="Freeform 206"/>
            <p:cNvSpPr/>
            <p:nvPr/>
          </p:nvSpPr>
          <p:spPr>
            <a:xfrm>
              <a:off x="3411909" y="1373034"/>
              <a:ext cx="442782" cy="3010211"/>
            </a:xfrm>
            <a:custGeom>
              <a:avLst/>
              <a:gdLst>
                <a:gd name="connsiteX0" fmla="*/ 402336 w 402336"/>
                <a:gd name="connsiteY0" fmla="*/ 2919984 h 2919984"/>
                <a:gd name="connsiteX1" fmla="*/ 402336 w 402336"/>
                <a:gd name="connsiteY1" fmla="*/ 0 h 2919984"/>
                <a:gd name="connsiteX2" fmla="*/ 0 w 402336"/>
                <a:gd name="connsiteY2" fmla="*/ 0 h 2919984"/>
                <a:gd name="connsiteX3" fmla="*/ 0 w 402336"/>
                <a:gd name="connsiteY3" fmla="*/ 426720 h 2919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336" h="2919984">
                  <a:moveTo>
                    <a:pt x="402336" y="2919984"/>
                  </a:moveTo>
                  <a:lnTo>
                    <a:pt x="402336" y="0"/>
                  </a:lnTo>
                  <a:lnTo>
                    <a:pt x="0" y="0"/>
                  </a:lnTo>
                  <a:lnTo>
                    <a:pt x="0" y="42672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89"/>
            <p:cNvSpPr>
              <a:spLocks noChangeArrowheads="1"/>
            </p:cNvSpPr>
            <p:nvPr/>
          </p:nvSpPr>
          <p:spPr bwMode="auto">
            <a:xfrm>
              <a:off x="2883985" y="4076006"/>
              <a:ext cx="679930" cy="1777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ForwardB</a:t>
              </a:r>
              <a:endParaRPr lang="en-US" altLang="en-US" sz="1000" dirty="0"/>
            </a:p>
          </p:txBody>
        </p:sp>
        <p:sp>
          <p:nvSpPr>
            <p:cNvPr id="208" name="Rectangle 89"/>
            <p:cNvSpPr>
              <a:spLocks noChangeArrowheads="1"/>
            </p:cNvSpPr>
            <p:nvPr/>
          </p:nvSpPr>
          <p:spPr bwMode="auto">
            <a:xfrm>
              <a:off x="3652085" y="4076006"/>
              <a:ext cx="679930" cy="1777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ForwardA</a:t>
              </a:r>
              <a:endParaRPr lang="en-US" altLang="en-US" sz="1000" dirty="0"/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2955940" y="4570369"/>
            <a:ext cx="513367" cy="433236"/>
            <a:chOff x="2728560" y="4570369"/>
            <a:chExt cx="473877" cy="433236"/>
          </a:xfrm>
        </p:grpSpPr>
        <p:cxnSp>
          <p:nvCxnSpPr>
            <p:cNvPr id="218" name="Straight Arrow Connector 217"/>
            <p:cNvCxnSpPr/>
            <p:nvPr/>
          </p:nvCxnSpPr>
          <p:spPr>
            <a:xfrm>
              <a:off x="2958990" y="4657960"/>
              <a:ext cx="24344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21" name="Rectangle 76"/>
            <p:cNvSpPr>
              <a:spLocks noChangeArrowheads="1"/>
            </p:cNvSpPr>
            <p:nvPr/>
          </p:nvSpPr>
          <p:spPr bwMode="auto">
            <a:xfrm>
              <a:off x="2729876" y="4570369"/>
              <a:ext cx="211138" cy="17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Rs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cxnSp>
          <p:nvCxnSpPr>
            <p:cNvPr id="222" name="Straight Arrow Connector 221"/>
            <p:cNvCxnSpPr/>
            <p:nvPr/>
          </p:nvCxnSpPr>
          <p:spPr>
            <a:xfrm>
              <a:off x="2957674" y="4911863"/>
              <a:ext cx="24344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23" name="Rectangle 76"/>
            <p:cNvSpPr>
              <a:spLocks noChangeArrowheads="1"/>
            </p:cNvSpPr>
            <p:nvPr/>
          </p:nvSpPr>
          <p:spPr bwMode="auto">
            <a:xfrm>
              <a:off x="2728560" y="4824272"/>
              <a:ext cx="211138" cy="17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Rt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9" name="Group 89"/>
          <p:cNvGrpSpPr>
            <a:grpSpLocks/>
          </p:cNvGrpSpPr>
          <p:nvPr/>
        </p:nvGrpSpPr>
        <p:grpSpPr bwMode="auto">
          <a:xfrm>
            <a:off x="3482919" y="4344841"/>
            <a:ext cx="889561" cy="890054"/>
            <a:chOff x="2076" y="3698"/>
            <a:chExt cx="791" cy="231"/>
          </a:xfrm>
        </p:grpSpPr>
        <p:sp>
          <p:nvSpPr>
            <p:cNvPr id="200" name="AutoShape 90"/>
            <p:cNvSpPr>
              <a:spLocks noChangeArrowheads="1"/>
            </p:cNvSpPr>
            <p:nvPr/>
          </p:nvSpPr>
          <p:spPr bwMode="auto">
            <a:xfrm>
              <a:off x="2076" y="3698"/>
              <a:ext cx="791" cy="231"/>
            </a:xfrm>
            <a:prstGeom prst="roundRect">
              <a:avLst>
                <a:gd name="adj" fmla="val 11440"/>
              </a:avLst>
            </a:prstGeom>
            <a:solidFill>
              <a:srgbClr val="FFCCFF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1" name="Text Box 91"/>
            <p:cNvSpPr txBox="1">
              <a:spLocks noChangeArrowheads="1"/>
            </p:cNvSpPr>
            <p:nvPr/>
          </p:nvSpPr>
          <p:spPr bwMode="auto">
            <a:xfrm>
              <a:off x="2084" y="3719"/>
              <a:ext cx="778" cy="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120000"/>
                </a:lnSpc>
                <a:spcBef>
                  <a:spcPts val="0"/>
                </a:spcBef>
                <a:buFontTx/>
                <a:buNone/>
              </a:pPr>
              <a:r>
                <a:rPr lang="en-US" altLang="en-US" sz="1200" dirty="0" smtClean="0">
                  <a:solidFill>
                    <a:srgbClr val="FF0000"/>
                  </a:solidFill>
                </a:rPr>
                <a:t>Hazard</a:t>
              </a:r>
            </a:p>
            <a:p>
              <a:pPr algn="ctr">
                <a:lnSpc>
                  <a:spcPct val="120000"/>
                </a:lnSpc>
                <a:spcBef>
                  <a:spcPts val="0"/>
                </a:spcBef>
                <a:buFontTx/>
                <a:buNone/>
              </a:pPr>
              <a:r>
                <a:rPr lang="en-US" altLang="en-US" sz="1200" dirty="0" smtClean="0">
                  <a:solidFill>
                    <a:srgbClr val="FF0000"/>
                  </a:solidFill>
                </a:rPr>
                <a:t>Detect &amp;</a:t>
              </a:r>
              <a:endParaRPr lang="en-US" altLang="en-US" sz="1200" dirty="0">
                <a:solidFill>
                  <a:srgbClr val="FF0000"/>
                </a:solidFill>
              </a:endParaRPr>
            </a:p>
            <a:p>
              <a:pPr algn="ctr">
                <a:lnSpc>
                  <a:spcPct val="120000"/>
                </a:lnSpc>
                <a:spcBef>
                  <a:spcPts val="0"/>
                </a:spcBef>
                <a:buFontTx/>
                <a:buNone/>
              </a:pPr>
              <a:r>
                <a:rPr lang="en-US" altLang="en-US" sz="1200" dirty="0" smtClean="0">
                  <a:solidFill>
                    <a:srgbClr val="FF0000"/>
                  </a:solidFill>
                </a:rPr>
                <a:t>Forward</a:t>
              </a:r>
              <a:endParaRPr lang="en-US" altLang="en-US" sz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34799" y="1009485"/>
            <a:ext cx="9238359" cy="5449456"/>
            <a:chOff x="309045" y="1009485"/>
            <a:chExt cx="8527716" cy="5449456"/>
          </a:xfrm>
        </p:grpSpPr>
        <p:sp>
          <p:nvSpPr>
            <p:cNvPr id="181" name="Freeform 180"/>
            <p:cNvSpPr/>
            <p:nvPr/>
          </p:nvSpPr>
          <p:spPr bwMode="auto">
            <a:xfrm>
              <a:off x="1313440" y="3499931"/>
              <a:ext cx="48419" cy="2160000"/>
            </a:xfrm>
            <a:custGeom>
              <a:avLst/>
              <a:gdLst>
                <a:gd name="connsiteX0" fmla="*/ 0 w 97972"/>
                <a:gd name="connsiteY0" fmla="*/ 0 h 475861"/>
                <a:gd name="connsiteX1" fmla="*/ 0 w 97972"/>
                <a:gd name="connsiteY1" fmla="*/ 368559 h 475861"/>
                <a:gd name="connsiteX2" fmla="*/ 97972 w 97972"/>
                <a:gd name="connsiteY2" fmla="*/ 475861 h 475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972" h="475861">
                  <a:moveTo>
                    <a:pt x="0" y="0"/>
                  </a:moveTo>
                  <a:lnTo>
                    <a:pt x="0" y="368559"/>
                  </a:lnTo>
                  <a:lnTo>
                    <a:pt x="97972" y="475861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headEnd type="triangle" w="med" len="med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Freeform 123"/>
            <p:cNvSpPr>
              <a:spLocks/>
            </p:cNvSpPr>
            <p:nvPr/>
          </p:nvSpPr>
          <p:spPr bwMode="auto">
            <a:xfrm>
              <a:off x="2152485" y="2532854"/>
              <a:ext cx="6684276" cy="1289050"/>
            </a:xfrm>
            <a:custGeom>
              <a:avLst/>
              <a:gdLst>
                <a:gd name="T0" fmla="*/ 2147483647 w 10005"/>
                <a:gd name="T1" fmla="*/ 0 h 10000"/>
                <a:gd name="T2" fmla="*/ 2147483647 w 10005"/>
                <a:gd name="T3" fmla="*/ 0 h 10000"/>
                <a:gd name="T4" fmla="*/ 2147483647 w 10005"/>
                <a:gd name="T5" fmla="*/ 2147483647 h 10000"/>
                <a:gd name="T6" fmla="*/ 2147483647 w 10005"/>
                <a:gd name="T7" fmla="*/ 2147483647 h 10000"/>
                <a:gd name="T8" fmla="*/ 0 w 10005"/>
                <a:gd name="T9" fmla="*/ 2147483647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05" h="10000">
                  <a:moveTo>
                    <a:pt x="9434" y="0"/>
                  </a:moveTo>
                  <a:lnTo>
                    <a:pt x="10005" y="0"/>
                  </a:lnTo>
                  <a:lnTo>
                    <a:pt x="10005" y="10000"/>
                  </a:lnTo>
                  <a:lnTo>
                    <a:pt x="5" y="10000"/>
                  </a:lnTo>
                  <a:cubicBezTo>
                    <a:pt x="5" y="7354"/>
                    <a:pt x="1" y="9187"/>
                    <a:pt x="0" y="3538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1663184" y="2986183"/>
              <a:ext cx="7007600" cy="671264"/>
            </a:xfrm>
            <a:custGeom>
              <a:avLst/>
              <a:gdLst>
                <a:gd name="connsiteX0" fmla="*/ 6247519 w 6427228"/>
                <a:gd name="connsiteY0" fmla="*/ 354131 h 671264"/>
                <a:gd name="connsiteX1" fmla="*/ 6427228 w 6427228"/>
                <a:gd name="connsiteY1" fmla="*/ 354131 h 671264"/>
                <a:gd name="connsiteX2" fmla="*/ 6427228 w 6427228"/>
                <a:gd name="connsiteY2" fmla="*/ 671264 h 671264"/>
                <a:gd name="connsiteX3" fmla="*/ 0 w 6427228"/>
                <a:gd name="connsiteY3" fmla="*/ 671264 h 671264"/>
                <a:gd name="connsiteX4" fmla="*/ 0 w 6427228"/>
                <a:gd name="connsiteY4" fmla="*/ 0 h 671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27228" h="671264">
                  <a:moveTo>
                    <a:pt x="6247519" y="354131"/>
                  </a:moveTo>
                  <a:lnTo>
                    <a:pt x="6427228" y="354131"/>
                  </a:lnTo>
                  <a:lnTo>
                    <a:pt x="6427228" y="671264"/>
                  </a:lnTo>
                  <a:lnTo>
                    <a:pt x="0" y="671264"/>
                  </a:ln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Freeform 155"/>
            <p:cNvSpPr>
              <a:spLocks/>
            </p:cNvSpPr>
            <p:nvPr/>
          </p:nvSpPr>
          <p:spPr bwMode="auto">
            <a:xfrm>
              <a:off x="1906281" y="5651710"/>
              <a:ext cx="2520000" cy="140312"/>
            </a:xfrm>
            <a:custGeom>
              <a:avLst/>
              <a:gdLst>
                <a:gd name="T0" fmla="*/ 0 w 259"/>
                <a:gd name="T1" fmla="*/ 2147483647 h 115"/>
                <a:gd name="T2" fmla="*/ 2147483647 w 259"/>
                <a:gd name="T3" fmla="*/ 0 h 115"/>
                <a:gd name="T4" fmla="*/ 2147483647 w 259"/>
                <a:gd name="T5" fmla="*/ 0 h 1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9" h="115">
                  <a:moveTo>
                    <a:pt x="0" y="115"/>
                  </a:moveTo>
                  <a:lnTo>
                    <a:pt x="144" y="0"/>
                  </a:lnTo>
                  <a:lnTo>
                    <a:pt x="259" y="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6" name="Freeform 154"/>
            <p:cNvSpPr>
              <a:spLocks/>
            </p:cNvSpPr>
            <p:nvPr/>
          </p:nvSpPr>
          <p:spPr bwMode="auto">
            <a:xfrm flipV="1">
              <a:off x="1906281" y="6035856"/>
              <a:ext cx="2520000" cy="130308"/>
            </a:xfrm>
            <a:custGeom>
              <a:avLst/>
              <a:gdLst>
                <a:gd name="T0" fmla="*/ 0 w 259"/>
                <a:gd name="T1" fmla="*/ 2147483647 h 115"/>
                <a:gd name="T2" fmla="*/ 2147483647 w 259"/>
                <a:gd name="T3" fmla="*/ 0 h 115"/>
                <a:gd name="T4" fmla="*/ 2147483647 w 259"/>
                <a:gd name="T5" fmla="*/ 0 h 1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9" h="115">
                  <a:moveTo>
                    <a:pt x="0" y="115"/>
                  </a:moveTo>
                  <a:lnTo>
                    <a:pt x="115" y="0"/>
                  </a:lnTo>
                  <a:lnTo>
                    <a:pt x="259" y="0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43870" y="2501401"/>
              <a:ext cx="138906" cy="0"/>
            </a:xfrm>
            <a:prstGeom prst="line">
              <a:avLst/>
            </a:prstGeom>
            <a:ln w="508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6" name="Freeform 5"/>
            <p:cNvSpPr/>
            <p:nvPr/>
          </p:nvSpPr>
          <p:spPr bwMode="auto">
            <a:xfrm flipV="1">
              <a:off x="2433064" y="1899439"/>
              <a:ext cx="895557" cy="157163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977 w 128368"/>
                <a:gd name="connsiteY2" fmla="*/ 1381001 h 1381001"/>
                <a:gd name="connsiteX3" fmla="*/ 128368 w 128368"/>
                <a:gd name="connsiteY3" fmla="*/ 1346347 h 1381001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174 w 128368"/>
                <a:gd name="connsiteY2" fmla="*/ 1381001 h 1381001"/>
                <a:gd name="connsiteX3" fmla="*/ 128368 w 128368"/>
                <a:gd name="connsiteY3" fmla="*/ 1346347 h 1381001"/>
                <a:gd name="connsiteX0" fmla="*/ 0 w 106686"/>
                <a:gd name="connsiteY0" fmla="*/ 33255 h 1381001"/>
                <a:gd name="connsiteX1" fmla="*/ 20406 w 106686"/>
                <a:gd name="connsiteY1" fmla="*/ 0 h 1381001"/>
                <a:gd name="connsiteX2" fmla="*/ 20492 w 106686"/>
                <a:gd name="connsiteY2" fmla="*/ 1381001 h 1381001"/>
                <a:gd name="connsiteX3" fmla="*/ 106686 w 106686"/>
                <a:gd name="connsiteY3" fmla="*/ 1346347 h 1381001"/>
                <a:gd name="connsiteX0" fmla="*/ 0 w 109095"/>
                <a:gd name="connsiteY0" fmla="*/ 0 h 1414273"/>
                <a:gd name="connsiteX1" fmla="*/ 22815 w 109095"/>
                <a:gd name="connsiteY1" fmla="*/ 33272 h 1414273"/>
                <a:gd name="connsiteX2" fmla="*/ 22901 w 109095"/>
                <a:gd name="connsiteY2" fmla="*/ 1414273 h 1414273"/>
                <a:gd name="connsiteX3" fmla="*/ 109095 w 109095"/>
                <a:gd name="connsiteY3" fmla="*/ 1379619 h 1414273"/>
                <a:gd name="connsiteX0" fmla="*/ 0 w 108693"/>
                <a:gd name="connsiteY0" fmla="*/ 0 h 1414273"/>
                <a:gd name="connsiteX1" fmla="*/ 22815 w 108693"/>
                <a:gd name="connsiteY1" fmla="*/ 33272 h 1414273"/>
                <a:gd name="connsiteX2" fmla="*/ 22901 w 108693"/>
                <a:gd name="connsiteY2" fmla="*/ 1414273 h 1414273"/>
                <a:gd name="connsiteX3" fmla="*/ 108693 w 108693"/>
                <a:gd name="connsiteY3" fmla="*/ 1412884 h 1414273"/>
                <a:gd name="connsiteX0" fmla="*/ 0 w 106284"/>
                <a:gd name="connsiteY0" fmla="*/ 0 h 1397641"/>
                <a:gd name="connsiteX1" fmla="*/ 20406 w 106284"/>
                <a:gd name="connsiteY1" fmla="*/ 16640 h 1397641"/>
                <a:gd name="connsiteX2" fmla="*/ 20492 w 106284"/>
                <a:gd name="connsiteY2" fmla="*/ 1397641 h 1397641"/>
                <a:gd name="connsiteX3" fmla="*/ 106284 w 106284"/>
                <a:gd name="connsiteY3" fmla="*/ 1396252 h 1397641"/>
                <a:gd name="connsiteX0" fmla="*/ 0 w 103473"/>
                <a:gd name="connsiteY0" fmla="*/ 0 h 1381009"/>
                <a:gd name="connsiteX1" fmla="*/ 17595 w 103473"/>
                <a:gd name="connsiteY1" fmla="*/ 8 h 1381009"/>
                <a:gd name="connsiteX2" fmla="*/ 17681 w 103473"/>
                <a:gd name="connsiteY2" fmla="*/ 1381009 h 1381009"/>
                <a:gd name="connsiteX3" fmla="*/ 103473 w 103473"/>
                <a:gd name="connsiteY3" fmla="*/ 1379620 h 138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473" h="1381009">
                  <a:moveTo>
                    <a:pt x="0" y="0"/>
                  </a:moveTo>
                  <a:lnTo>
                    <a:pt x="17595" y="8"/>
                  </a:lnTo>
                  <a:cubicBezTo>
                    <a:pt x="17891" y="460342"/>
                    <a:pt x="17385" y="920675"/>
                    <a:pt x="17681" y="1381009"/>
                  </a:cubicBezTo>
                  <a:cubicBezTo>
                    <a:pt x="131124" y="1381009"/>
                    <a:pt x="-9970" y="1379620"/>
                    <a:pt x="103473" y="137962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6"/>
            <p:cNvSpPr/>
            <p:nvPr/>
          </p:nvSpPr>
          <p:spPr bwMode="auto">
            <a:xfrm>
              <a:off x="2427388" y="2445541"/>
              <a:ext cx="901233" cy="165100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977 w 128368"/>
                <a:gd name="connsiteY2" fmla="*/ 1381001 h 1381001"/>
                <a:gd name="connsiteX3" fmla="*/ 128368 w 128368"/>
                <a:gd name="connsiteY3" fmla="*/ 1346347 h 1381001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174 w 128368"/>
                <a:gd name="connsiteY2" fmla="*/ 1381001 h 1381001"/>
                <a:gd name="connsiteX3" fmla="*/ 128368 w 128368"/>
                <a:gd name="connsiteY3" fmla="*/ 1346347 h 1381001"/>
                <a:gd name="connsiteX0" fmla="*/ 0 w 106686"/>
                <a:gd name="connsiteY0" fmla="*/ 33255 h 1381001"/>
                <a:gd name="connsiteX1" fmla="*/ 20406 w 106686"/>
                <a:gd name="connsiteY1" fmla="*/ 0 h 1381001"/>
                <a:gd name="connsiteX2" fmla="*/ 20492 w 106686"/>
                <a:gd name="connsiteY2" fmla="*/ 1381001 h 1381001"/>
                <a:gd name="connsiteX3" fmla="*/ 106686 w 106686"/>
                <a:gd name="connsiteY3" fmla="*/ 1346347 h 1381001"/>
                <a:gd name="connsiteX0" fmla="*/ 0 w 109095"/>
                <a:gd name="connsiteY0" fmla="*/ 0 h 1414273"/>
                <a:gd name="connsiteX1" fmla="*/ 22815 w 109095"/>
                <a:gd name="connsiteY1" fmla="*/ 33272 h 1414273"/>
                <a:gd name="connsiteX2" fmla="*/ 22901 w 109095"/>
                <a:gd name="connsiteY2" fmla="*/ 1414273 h 1414273"/>
                <a:gd name="connsiteX3" fmla="*/ 109095 w 109095"/>
                <a:gd name="connsiteY3" fmla="*/ 1379619 h 1414273"/>
                <a:gd name="connsiteX0" fmla="*/ 0 w 108693"/>
                <a:gd name="connsiteY0" fmla="*/ 0 h 1414273"/>
                <a:gd name="connsiteX1" fmla="*/ 22815 w 108693"/>
                <a:gd name="connsiteY1" fmla="*/ 33272 h 1414273"/>
                <a:gd name="connsiteX2" fmla="*/ 22901 w 108693"/>
                <a:gd name="connsiteY2" fmla="*/ 1414273 h 1414273"/>
                <a:gd name="connsiteX3" fmla="*/ 108693 w 108693"/>
                <a:gd name="connsiteY3" fmla="*/ 1412884 h 1414273"/>
                <a:gd name="connsiteX0" fmla="*/ 0 w 106284"/>
                <a:gd name="connsiteY0" fmla="*/ 0 h 1397641"/>
                <a:gd name="connsiteX1" fmla="*/ 20406 w 106284"/>
                <a:gd name="connsiteY1" fmla="*/ 16640 h 1397641"/>
                <a:gd name="connsiteX2" fmla="*/ 20492 w 106284"/>
                <a:gd name="connsiteY2" fmla="*/ 1397641 h 1397641"/>
                <a:gd name="connsiteX3" fmla="*/ 106284 w 106284"/>
                <a:gd name="connsiteY3" fmla="*/ 1396252 h 1397641"/>
                <a:gd name="connsiteX0" fmla="*/ 0 w 103473"/>
                <a:gd name="connsiteY0" fmla="*/ 0 h 1381009"/>
                <a:gd name="connsiteX1" fmla="*/ 17595 w 103473"/>
                <a:gd name="connsiteY1" fmla="*/ 8 h 1381009"/>
                <a:gd name="connsiteX2" fmla="*/ 17681 w 103473"/>
                <a:gd name="connsiteY2" fmla="*/ 1381009 h 1381009"/>
                <a:gd name="connsiteX3" fmla="*/ 103473 w 103473"/>
                <a:gd name="connsiteY3" fmla="*/ 1379620 h 138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473" h="1381009">
                  <a:moveTo>
                    <a:pt x="0" y="0"/>
                  </a:moveTo>
                  <a:lnTo>
                    <a:pt x="17595" y="8"/>
                  </a:lnTo>
                  <a:cubicBezTo>
                    <a:pt x="17891" y="460342"/>
                    <a:pt x="17385" y="920675"/>
                    <a:pt x="17681" y="1381009"/>
                  </a:cubicBezTo>
                  <a:cubicBezTo>
                    <a:pt x="131124" y="1381009"/>
                    <a:pt x="-9970" y="1379620"/>
                    <a:pt x="103473" y="137962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Line 95"/>
            <p:cNvSpPr>
              <a:spLocks noChangeShapeType="1"/>
            </p:cNvSpPr>
            <p:nvPr/>
          </p:nvSpPr>
          <p:spPr bwMode="auto">
            <a:xfrm flipV="1">
              <a:off x="3485875" y="2115217"/>
              <a:ext cx="93921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5" name="Group 188"/>
            <p:cNvGrpSpPr>
              <a:grpSpLocks/>
            </p:cNvGrpSpPr>
            <p:nvPr/>
          </p:nvGrpSpPr>
          <p:grpSpPr bwMode="auto">
            <a:xfrm>
              <a:off x="3328627" y="1801016"/>
              <a:ext cx="169838" cy="620674"/>
              <a:chOff x="3983278" y="3558182"/>
              <a:chExt cx="169863" cy="620252"/>
            </a:xfrm>
          </p:grpSpPr>
          <p:sp>
            <p:nvSpPr>
              <p:cNvPr id="16" name="AutoShape 91"/>
              <p:cNvSpPr>
                <a:spLocks noChangeArrowheads="1"/>
              </p:cNvSpPr>
              <p:nvPr/>
            </p:nvSpPr>
            <p:spPr bwMode="auto">
              <a:xfrm rot="-5400000">
                <a:off x="3758084" y="3783376"/>
                <a:ext cx="620252" cy="169863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7" name="Rectangle 93"/>
              <p:cNvSpPr>
                <a:spLocks noChangeArrowheads="1"/>
              </p:cNvSpPr>
              <p:nvPr/>
            </p:nvSpPr>
            <p:spPr bwMode="auto">
              <a:xfrm flipH="1">
                <a:off x="3989925" y="3573015"/>
                <a:ext cx="156569" cy="5898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2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3</a:t>
                </a:r>
              </a:p>
            </p:txBody>
          </p:sp>
        </p:grpSp>
        <p:grpSp>
          <p:nvGrpSpPr>
            <p:cNvPr id="9" name="Group 195"/>
            <p:cNvGrpSpPr>
              <a:grpSpLocks/>
            </p:cNvGrpSpPr>
            <p:nvPr/>
          </p:nvGrpSpPr>
          <p:grpSpPr bwMode="auto">
            <a:xfrm>
              <a:off x="3328621" y="2520192"/>
              <a:ext cx="1096467" cy="620674"/>
              <a:chOff x="4275922" y="3291670"/>
              <a:chExt cx="1096621" cy="620464"/>
            </a:xfrm>
          </p:grpSpPr>
          <p:sp>
            <p:nvSpPr>
              <p:cNvPr id="10" name="Line 95"/>
              <p:cNvSpPr>
                <a:spLocks noChangeShapeType="1"/>
              </p:cNvSpPr>
              <p:nvPr/>
            </p:nvSpPr>
            <p:spPr bwMode="auto">
              <a:xfrm flipV="1">
                <a:off x="4445786" y="3605765"/>
                <a:ext cx="926757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11" name="Group 197"/>
              <p:cNvGrpSpPr>
                <a:grpSpLocks/>
              </p:cNvGrpSpPr>
              <p:nvPr/>
            </p:nvGrpSpPr>
            <p:grpSpPr bwMode="auto">
              <a:xfrm>
                <a:off x="4275922" y="3291670"/>
                <a:ext cx="169862" cy="620464"/>
                <a:chOff x="4063299" y="3558182"/>
                <a:chExt cx="169863" cy="620252"/>
              </a:xfrm>
            </p:grpSpPr>
            <p:sp>
              <p:nvSpPr>
                <p:cNvPr id="12" name="AutoShape 91"/>
                <p:cNvSpPr>
                  <a:spLocks noChangeArrowheads="1"/>
                </p:cNvSpPr>
                <p:nvPr/>
              </p:nvSpPr>
              <p:spPr bwMode="auto">
                <a:xfrm rot="16200000">
                  <a:off x="3838105" y="3783376"/>
                  <a:ext cx="620252" cy="16986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3" name="Rectangle 93"/>
                <p:cNvSpPr>
                  <a:spLocks noChangeArrowheads="1"/>
                </p:cNvSpPr>
                <p:nvPr/>
              </p:nvSpPr>
              <p:spPr bwMode="auto">
                <a:xfrm flipH="1">
                  <a:off x="4071307" y="3573015"/>
                  <a:ext cx="156569" cy="5898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0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1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2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3</a:t>
                  </a:r>
                </a:p>
              </p:txBody>
            </p:sp>
          </p:grpSp>
        </p:grpSp>
        <p:sp>
          <p:nvSpPr>
            <p:cNvPr id="18" name="Rectangle 125"/>
            <p:cNvSpPr>
              <a:spLocks noChangeArrowheads="1"/>
            </p:cNvSpPr>
            <p:nvPr/>
          </p:nvSpPr>
          <p:spPr bwMode="auto">
            <a:xfrm>
              <a:off x="6170964" y="1766531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 smtClean="0"/>
                <a:t>R</a:t>
              </a:r>
              <a:endParaRPr lang="en-US" sz="1200" dirty="0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5236678" y="2421729"/>
              <a:ext cx="1746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0" name="Group 18"/>
            <p:cNvGrpSpPr>
              <a:grpSpLocks/>
            </p:cNvGrpSpPr>
            <p:nvPr/>
          </p:nvGrpSpPr>
          <p:grpSpPr bwMode="auto">
            <a:xfrm>
              <a:off x="6352690" y="2624929"/>
              <a:ext cx="330200" cy="257175"/>
              <a:chOff x="5851661" y="4446665"/>
              <a:chExt cx="330225" cy="257161"/>
            </a:xfrm>
          </p:grpSpPr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5851661" y="4659379"/>
                <a:ext cx="330225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" name="Line 21"/>
              <p:cNvSpPr>
                <a:spLocks noChangeShapeType="1"/>
              </p:cNvSpPr>
              <p:nvPr/>
            </p:nvSpPr>
            <p:spPr bwMode="auto">
              <a:xfrm flipH="1">
                <a:off x="5960454" y="4611756"/>
                <a:ext cx="4240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5896114" y="4446665"/>
                <a:ext cx="166700" cy="1825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</p:grpSp>
        <p:grpSp>
          <p:nvGrpSpPr>
            <p:cNvPr id="24" name="Group 178"/>
            <p:cNvGrpSpPr>
              <a:grpSpLocks/>
            </p:cNvGrpSpPr>
            <p:nvPr/>
          </p:nvGrpSpPr>
          <p:grpSpPr bwMode="auto">
            <a:xfrm>
              <a:off x="5289065" y="2613816"/>
              <a:ext cx="168275" cy="268288"/>
              <a:chOff x="4584469" y="3621025"/>
              <a:chExt cx="168288" cy="268835"/>
            </a:xfrm>
          </p:grpSpPr>
          <p:sp>
            <p:nvSpPr>
              <p:cNvPr id="25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26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7" name="Line 30"/>
            <p:cNvSpPr>
              <a:spLocks noChangeShapeType="1"/>
            </p:cNvSpPr>
            <p:nvPr/>
          </p:nvSpPr>
          <p:spPr bwMode="auto">
            <a:xfrm>
              <a:off x="5835165" y="2107404"/>
              <a:ext cx="334963" cy="158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19"/>
            <p:cNvSpPr>
              <a:spLocks noChangeShapeType="1"/>
            </p:cNvSpPr>
            <p:nvPr/>
          </p:nvSpPr>
          <p:spPr bwMode="auto">
            <a:xfrm>
              <a:off x="7998928" y="2529679"/>
              <a:ext cx="3111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41"/>
            <p:cNvSpPr>
              <a:spLocks noChangeShapeType="1"/>
            </p:cNvSpPr>
            <p:nvPr/>
          </p:nvSpPr>
          <p:spPr bwMode="auto">
            <a:xfrm flipV="1">
              <a:off x="6352690" y="3343998"/>
              <a:ext cx="1958975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Freeform 29"/>
            <p:cNvSpPr/>
            <p:nvPr/>
          </p:nvSpPr>
          <p:spPr bwMode="auto">
            <a:xfrm>
              <a:off x="309045" y="2791616"/>
              <a:ext cx="8093109" cy="1177925"/>
            </a:xfrm>
            <a:custGeom>
              <a:avLst/>
              <a:gdLst>
                <a:gd name="connsiteX0" fmla="*/ 291548 w 291548"/>
                <a:gd name="connsiteY0" fmla="*/ 0 h 154608"/>
                <a:gd name="connsiteX1" fmla="*/ 291548 w 291548"/>
                <a:gd name="connsiteY1" fmla="*/ 154608 h 154608"/>
                <a:gd name="connsiteX2" fmla="*/ 0 w 291548"/>
                <a:gd name="connsiteY2" fmla="*/ 154608 h 15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548" h="154608">
                  <a:moveTo>
                    <a:pt x="291548" y="0"/>
                  </a:moveTo>
                  <a:lnTo>
                    <a:pt x="291548" y="154608"/>
                  </a:lnTo>
                  <a:lnTo>
                    <a:pt x="0" y="154608"/>
                  </a:ln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TextBox 129"/>
            <p:cNvSpPr txBox="1">
              <a:spLocks noChangeArrowheads="1"/>
            </p:cNvSpPr>
            <p:nvPr/>
          </p:nvSpPr>
          <p:spPr bwMode="auto">
            <a:xfrm>
              <a:off x="310850" y="3766341"/>
              <a:ext cx="2794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clk</a:t>
              </a: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 flipH="1">
              <a:off x="1922897" y="2964654"/>
              <a:ext cx="1588" cy="1001712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3" name="Group 35902"/>
            <p:cNvGrpSpPr>
              <a:grpSpLocks/>
            </p:cNvGrpSpPr>
            <p:nvPr/>
          </p:nvGrpSpPr>
          <p:grpSpPr bwMode="auto">
            <a:xfrm>
              <a:off x="1599705" y="3112291"/>
              <a:ext cx="285750" cy="153988"/>
              <a:chOff x="2802809" y="4888390"/>
              <a:chExt cx="284476" cy="153979"/>
            </a:xfrm>
          </p:grpSpPr>
          <p:sp>
            <p:nvSpPr>
              <p:cNvPr id="34" name="Rectangle 108"/>
              <p:cNvSpPr>
                <a:spLocks noChangeArrowheads="1"/>
              </p:cNvSpPr>
              <p:nvPr/>
            </p:nvSpPr>
            <p:spPr bwMode="auto">
              <a:xfrm>
                <a:off x="2920585" y="4888390"/>
                <a:ext cx="166700" cy="1539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35" name="Line 109"/>
              <p:cNvSpPr>
                <a:spLocks noChangeShapeType="1"/>
              </p:cNvSpPr>
              <p:nvPr/>
            </p:nvSpPr>
            <p:spPr bwMode="auto">
              <a:xfrm flipH="1">
                <a:off x="2802809" y="4965200"/>
                <a:ext cx="127009" cy="3809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7" name="Group 250"/>
            <p:cNvGrpSpPr>
              <a:grpSpLocks/>
            </p:cNvGrpSpPr>
            <p:nvPr/>
          </p:nvGrpSpPr>
          <p:grpSpPr bwMode="auto">
            <a:xfrm>
              <a:off x="901861" y="1925326"/>
              <a:ext cx="617475" cy="176212"/>
              <a:chOff x="1534369" y="3828873"/>
              <a:chExt cx="618116" cy="176202"/>
            </a:xfrm>
          </p:grpSpPr>
          <p:sp>
            <p:nvSpPr>
              <p:cNvPr id="38" name="Rectangle 67"/>
              <p:cNvSpPr>
                <a:spLocks noChangeArrowheads="1"/>
              </p:cNvSpPr>
              <p:nvPr/>
            </p:nvSpPr>
            <p:spPr bwMode="auto">
              <a:xfrm>
                <a:off x="1645328" y="3828873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/>
                  <a:t>Rs</a:t>
                </a:r>
                <a:endParaRPr lang="en-US" altLang="en-US" sz="1000" dirty="0"/>
              </a:p>
            </p:txBody>
          </p:sp>
          <p:sp>
            <p:nvSpPr>
              <p:cNvPr id="39" name="Line 40"/>
              <p:cNvSpPr>
                <a:spLocks noChangeShapeType="1"/>
              </p:cNvSpPr>
              <p:nvPr/>
            </p:nvSpPr>
            <p:spPr bwMode="auto">
              <a:xfrm>
                <a:off x="1534369" y="4005075"/>
                <a:ext cx="61811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cxnSp>
          <p:nvCxnSpPr>
            <p:cNvPr id="40" name="Straight Connector 39"/>
            <p:cNvCxnSpPr/>
            <p:nvPr/>
          </p:nvCxnSpPr>
          <p:spPr bwMode="auto">
            <a:xfrm>
              <a:off x="683913" y="3036091"/>
              <a:ext cx="0" cy="933450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Rectangle 125"/>
            <p:cNvSpPr>
              <a:spLocks noChangeArrowheads="1"/>
            </p:cNvSpPr>
            <p:nvPr/>
          </p:nvSpPr>
          <p:spPr bwMode="auto">
            <a:xfrm>
              <a:off x="590250" y="1967704"/>
              <a:ext cx="182563" cy="1067575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Instruction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>
              <a:off x="1380253" y="3344676"/>
              <a:ext cx="3044838" cy="23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43" name="Group 22"/>
            <p:cNvGrpSpPr>
              <a:grpSpLocks/>
            </p:cNvGrpSpPr>
            <p:nvPr/>
          </p:nvGrpSpPr>
          <p:grpSpPr bwMode="auto">
            <a:xfrm>
              <a:off x="1243135" y="3185316"/>
              <a:ext cx="141287" cy="312738"/>
              <a:chOff x="2135890" y="5038869"/>
              <a:chExt cx="141297" cy="312720"/>
            </a:xfrm>
          </p:grpSpPr>
          <p:sp>
            <p:nvSpPr>
              <p:cNvPr id="44" name="AutoShape 91"/>
              <p:cNvSpPr>
                <a:spLocks noChangeArrowheads="1"/>
              </p:cNvSpPr>
              <p:nvPr/>
            </p:nvSpPr>
            <p:spPr bwMode="auto">
              <a:xfrm rot="-5400000">
                <a:off x="2048094" y="5126665"/>
                <a:ext cx="312720" cy="137127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5" name="Rectangle 93"/>
              <p:cNvSpPr>
                <a:spLocks noChangeArrowheads="1"/>
              </p:cNvSpPr>
              <p:nvPr/>
            </p:nvSpPr>
            <p:spPr bwMode="auto">
              <a:xfrm flipH="1">
                <a:off x="2137676" y="5053441"/>
                <a:ext cx="139511" cy="1464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  <p:sp>
            <p:nvSpPr>
              <p:cNvPr id="46" name="Rectangle 94"/>
              <p:cNvSpPr>
                <a:spLocks noChangeArrowheads="1"/>
              </p:cNvSpPr>
              <p:nvPr/>
            </p:nvSpPr>
            <p:spPr bwMode="auto">
              <a:xfrm flipH="1">
                <a:off x="2138867" y="5221610"/>
                <a:ext cx="138320" cy="109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</p:txBody>
          </p:sp>
        </p:grpSp>
        <p:sp>
          <p:nvSpPr>
            <p:cNvPr id="47" name="Freeform 86"/>
            <p:cNvSpPr>
              <a:spLocks/>
            </p:cNvSpPr>
            <p:nvPr/>
          </p:nvSpPr>
          <p:spPr bwMode="auto">
            <a:xfrm>
              <a:off x="1051110" y="2408779"/>
              <a:ext cx="192025" cy="857500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7098190" y="3090066"/>
              <a:ext cx="0" cy="879475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 bwMode="auto">
            <a:xfrm>
              <a:off x="6260271" y="3522478"/>
              <a:ext cx="0" cy="446088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Rectangle 111"/>
            <p:cNvSpPr>
              <a:spLocks noChangeArrowheads="1"/>
            </p:cNvSpPr>
            <p:nvPr/>
          </p:nvSpPr>
          <p:spPr bwMode="auto">
            <a:xfrm>
              <a:off x="6840053" y="1586704"/>
              <a:ext cx="63182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ALU result</a:t>
              </a:r>
            </a:p>
          </p:txBody>
        </p:sp>
        <p:sp>
          <p:nvSpPr>
            <p:cNvPr id="51" name="Line 113"/>
            <p:cNvSpPr>
              <a:spLocks noChangeShapeType="1"/>
            </p:cNvSpPr>
            <p:nvPr/>
          </p:nvSpPr>
          <p:spPr bwMode="auto">
            <a:xfrm>
              <a:off x="7538553" y="2718591"/>
              <a:ext cx="2921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2" name="Group 26"/>
            <p:cNvGrpSpPr>
              <a:grpSpLocks/>
            </p:cNvGrpSpPr>
            <p:nvPr/>
          </p:nvGrpSpPr>
          <p:grpSpPr bwMode="auto">
            <a:xfrm>
              <a:off x="7548078" y="2493166"/>
              <a:ext cx="179387" cy="274638"/>
              <a:chOff x="7083653" y="4344933"/>
              <a:chExt cx="179401" cy="274622"/>
            </a:xfrm>
          </p:grpSpPr>
          <p:sp>
            <p:nvSpPr>
              <p:cNvPr id="53" name="Line 115"/>
              <p:cNvSpPr>
                <a:spLocks noChangeShapeType="1"/>
              </p:cNvSpPr>
              <p:nvPr/>
            </p:nvSpPr>
            <p:spPr bwMode="auto">
              <a:xfrm flipH="1">
                <a:off x="7150746" y="4527485"/>
                <a:ext cx="42298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" name="Rectangle 116"/>
              <p:cNvSpPr>
                <a:spLocks noChangeArrowheads="1"/>
              </p:cNvSpPr>
              <p:nvPr/>
            </p:nvSpPr>
            <p:spPr bwMode="auto">
              <a:xfrm>
                <a:off x="7083653" y="4344933"/>
                <a:ext cx="179401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</p:grpSp>
        <p:grpSp>
          <p:nvGrpSpPr>
            <p:cNvPr id="55" name="Group 25"/>
            <p:cNvGrpSpPr>
              <a:grpSpLocks/>
            </p:cNvGrpSpPr>
            <p:nvPr/>
          </p:nvGrpSpPr>
          <p:grpSpPr bwMode="auto">
            <a:xfrm>
              <a:off x="7830653" y="2188366"/>
              <a:ext cx="169862" cy="655638"/>
              <a:chOff x="7371744" y="4040738"/>
              <a:chExt cx="169143" cy="655807"/>
            </a:xfrm>
          </p:grpSpPr>
          <p:sp>
            <p:nvSpPr>
              <p:cNvPr id="56" name="AutoShape 118"/>
              <p:cNvSpPr>
                <a:spLocks noChangeArrowheads="1"/>
              </p:cNvSpPr>
              <p:nvPr/>
            </p:nvSpPr>
            <p:spPr bwMode="auto">
              <a:xfrm rot="-5400000">
                <a:off x="7128046" y="4284436"/>
                <a:ext cx="655807" cy="168411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7" name="Rectangle 120"/>
              <p:cNvSpPr>
                <a:spLocks noChangeArrowheads="1"/>
              </p:cNvSpPr>
              <p:nvPr/>
            </p:nvSpPr>
            <p:spPr bwMode="auto">
              <a:xfrm flipH="1">
                <a:off x="7372476" y="4069359"/>
                <a:ext cx="168411" cy="166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  <p:sp>
            <p:nvSpPr>
              <p:cNvPr id="58" name="Rectangle 121"/>
              <p:cNvSpPr>
                <a:spLocks noChangeArrowheads="1"/>
              </p:cNvSpPr>
              <p:nvPr/>
            </p:nvSpPr>
            <p:spPr bwMode="auto">
              <a:xfrm flipH="1">
                <a:off x="7372475" y="4504340"/>
                <a:ext cx="168411" cy="130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</p:txBody>
          </p:sp>
        </p:grpSp>
        <p:sp>
          <p:nvSpPr>
            <p:cNvPr id="59" name="Freeform 122"/>
            <p:cNvSpPr>
              <a:spLocks/>
            </p:cNvSpPr>
            <p:nvPr/>
          </p:nvSpPr>
          <p:spPr bwMode="auto">
            <a:xfrm>
              <a:off x="6471753" y="1805779"/>
              <a:ext cx="1357312" cy="487362"/>
            </a:xfrm>
            <a:custGeom>
              <a:avLst/>
              <a:gdLst>
                <a:gd name="T0" fmla="*/ 0 w 10029"/>
                <a:gd name="T1" fmla="*/ 2147483647 h 10083"/>
                <a:gd name="T2" fmla="*/ 0 w 10029"/>
                <a:gd name="T3" fmla="*/ 0 h 10083"/>
                <a:gd name="T4" fmla="*/ 2147483647 w 10029"/>
                <a:gd name="T5" fmla="*/ 0 h 10083"/>
                <a:gd name="T6" fmla="*/ 2147483647 w 10029"/>
                <a:gd name="T7" fmla="*/ 2147483647 h 10083"/>
                <a:gd name="T8" fmla="*/ 2147483647 w 10029"/>
                <a:gd name="T9" fmla="*/ 2147483647 h 100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29" h="10083">
                  <a:moveTo>
                    <a:pt x="0" y="6245"/>
                  </a:moveTo>
                  <a:lnTo>
                    <a:pt x="0" y="0"/>
                  </a:lnTo>
                  <a:lnTo>
                    <a:pt x="8758" y="0"/>
                  </a:lnTo>
                  <a:lnTo>
                    <a:pt x="8758" y="10000"/>
                  </a:lnTo>
                  <a:lnTo>
                    <a:pt x="10029" y="10083"/>
                  </a:ln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0" name="Group 17"/>
            <p:cNvGrpSpPr>
              <a:grpSpLocks/>
            </p:cNvGrpSpPr>
            <p:nvPr/>
          </p:nvGrpSpPr>
          <p:grpSpPr bwMode="auto">
            <a:xfrm>
              <a:off x="6682890" y="1953416"/>
              <a:ext cx="855663" cy="1143000"/>
              <a:chOff x="6181886" y="3689410"/>
              <a:chExt cx="855727" cy="1143904"/>
            </a:xfrm>
          </p:grpSpPr>
          <p:grpSp>
            <p:nvGrpSpPr>
              <p:cNvPr id="61" name="Group 7"/>
              <p:cNvGrpSpPr>
                <a:grpSpLocks/>
              </p:cNvGrpSpPr>
              <p:nvPr/>
            </p:nvGrpSpPr>
            <p:grpSpPr bwMode="auto">
              <a:xfrm>
                <a:off x="6181886" y="3689410"/>
                <a:ext cx="855727" cy="1142064"/>
                <a:chOff x="4473" y="1664"/>
                <a:chExt cx="692" cy="720"/>
              </a:xfrm>
            </p:grpSpPr>
            <p:sp>
              <p:nvSpPr>
                <p:cNvPr id="6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473" y="1664"/>
                  <a:ext cx="692" cy="720"/>
                </a:xfrm>
                <a:prstGeom prst="rect">
                  <a:avLst/>
                </a:prstGeom>
                <a:solidFill>
                  <a:srgbClr val="CCCCFF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9144" rIns="9144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200" b="1"/>
                </a:p>
                <a:p>
                  <a:pPr algn="ctr" eaLnBrk="1" hangingPunct="1">
                    <a:spcBef>
                      <a:spcPts val="300"/>
                    </a:spcBef>
                    <a:buFontTx/>
                    <a:buNone/>
                  </a:pPr>
                  <a:r>
                    <a:rPr lang="en-US" altLang="en-US" sz="1200" b="1"/>
                    <a:t>Data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/>
                    <a:t>Memory</a:t>
                  </a:r>
                </a:p>
              </p:txBody>
            </p:sp>
            <p:sp>
              <p:nvSpPr>
                <p:cNvPr id="64" name="Rectangle 9"/>
                <p:cNvSpPr>
                  <a:spLocks noChangeArrowheads="1"/>
                </p:cNvSpPr>
                <p:nvPr/>
              </p:nvSpPr>
              <p:spPr bwMode="auto">
                <a:xfrm>
                  <a:off x="4473" y="1699"/>
                  <a:ext cx="446" cy="1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/>
                    <a:t> Address</a:t>
                  </a:r>
                </a:p>
              </p:txBody>
            </p:sp>
            <p:sp>
              <p:nvSpPr>
                <p:cNvPr id="65" name="Rectangle 10"/>
                <p:cNvSpPr>
                  <a:spLocks noChangeArrowheads="1"/>
                </p:cNvSpPr>
                <p:nvPr/>
              </p:nvSpPr>
              <p:spPr bwMode="auto">
                <a:xfrm>
                  <a:off x="4502" y="2178"/>
                  <a:ext cx="445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/>
                    <a:t>Data_in</a:t>
                  </a:r>
                </a:p>
              </p:txBody>
            </p:sp>
            <p:sp>
              <p:nvSpPr>
                <p:cNvPr id="66" name="Rectangle 11"/>
                <p:cNvSpPr>
                  <a:spLocks noChangeArrowheads="1"/>
                </p:cNvSpPr>
                <p:nvPr/>
              </p:nvSpPr>
              <p:spPr bwMode="auto">
                <a:xfrm>
                  <a:off x="4703" y="2052"/>
                  <a:ext cx="432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/>
                    <a:t>Data_out</a:t>
                  </a:r>
                </a:p>
              </p:txBody>
            </p:sp>
          </p:grpSp>
          <p:sp>
            <p:nvSpPr>
              <p:cNvPr id="62" name="Isosceles Triangle 61"/>
              <p:cNvSpPr/>
              <p:nvPr/>
            </p:nvSpPr>
            <p:spPr bwMode="auto">
              <a:xfrm>
                <a:off x="6553276" y="4787241"/>
                <a:ext cx="87320" cy="46073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7" name="Line 19"/>
            <p:cNvSpPr>
              <a:spLocks noChangeShapeType="1"/>
            </p:cNvSpPr>
            <p:nvPr/>
          </p:nvSpPr>
          <p:spPr bwMode="auto">
            <a:xfrm flipV="1">
              <a:off x="6360628" y="2110579"/>
              <a:ext cx="3143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8" name="Group 35858"/>
            <p:cNvGrpSpPr>
              <a:grpSpLocks/>
            </p:cNvGrpSpPr>
            <p:nvPr/>
          </p:nvGrpSpPr>
          <p:grpSpPr bwMode="auto">
            <a:xfrm>
              <a:off x="6622565" y="1570829"/>
              <a:ext cx="179388" cy="274637"/>
              <a:chOff x="6910603" y="3237058"/>
              <a:chExt cx="179400" cy="274623"/>
            </a:xfrm>
          </p:grpSpPr>
          <p:sp>
            <p:nvSpPr>
              <p:cNvPr id="69" name="Line 115"/>
              <p:cNvSpPr>
                <a:spLocks noChangeShapeType="1"/>
              </p:cNvSpPr>
              <p:nvPr/>
            </p:nvSpPr>
            <p:spPr bwMode="auto">
              <a:xfrm flipH="1">
                <a:off x="6977696" y="3419611"/>
                <a:ext cx="42298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0" name="Rectangle 116"/>
              <p:cNvSpPr>
                <a:spLocks noChangeArrowheads="1"/>
              </p:cNvSpPr>
              <p:nvPr/>
            </p:nvSpPr>
            <p:spPr bwMode="auto">
              <a:xfrm>
                <a:off x="6910603" y="3237058"/>
                <a:ext cx="179400" cy="1825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</p:grpSp>
        <p:sp>
          <p:nvSpPr>
            <p:cNvPr id="71" name="Rectangle 125"/>
            <p:cNvSpPr>
              <a:spLocks noChangeArrowheads="1"/>
            </p:cNvSpPr>
            <p:nvPr/>
          </p:nvSpPr>
          <p:spPr bwMode="auto">
            <a:xfrm>
              <a:off x="8311665" y="3161500"/>
              <a:ext cx="182563" cy="36276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000" dirty="0"/>
                <a:t>Rd4</a:t>
              </a:r>
            </a:p>
          </p:txBody>
        </p:sp>
        <p:grpSp>
          <p:nvGrpSpPr>
            <p:cNvPr id="72" name="Group 9"/>
            <p:cNvGrpSpPr>
              <a:grpSpLocks/>
            </p:cNvGrpSpPr>
            <p:nvPr/>
          </p:nvGrpSpPr>
          <p:grpSpPr bwMode="auto">
            <a:xfrm>
              <a:off x="5419240" y="1637504"/>
              <a:ext cx="422275" cy="933450"/>
              <a:chOff x="4892475" y="3725602"/>
              <a:chExt cx="422307" cy="932358"/>
            </a:xfrm>
          </p:grpSpPr>
          <p:sp>
            <p:nvSpPr>
              <p:cNvPr id="73" name="Freeform 23"/>
              <p:cNvSpPr>
                <a:spLocks/>
              </p:cNvSpPr>
              <p:nvPr/>
            </p:nvSpPr>
            <p:spPr bwMode="auto">
              <a:xfrm rot="-5400000">
                <a:off x="4637450" y="3980627"/>
                <a:ext cx="932358" cy="422307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Rectangle 24"/>
              <p:cNvSpPr>
                <a:spLocks noChangeArrowheads="1"/>
              </p:cNvSpPr>
              <p:nvPr/>
            </p:nvSpPr>
            <p:spPr bwMode="auto">
              <a:xfrm>
                <a:off x="4956253" y="3829056"/>
                <a:ext cx="351923" cy="736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A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L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U</a:t>
                </a:r>
              </a:p>
            </p:txBody>
          </p:sp>
        </p:grpSp>
        <p:sp>
          <p:nvSpPr>
            <p:cNvPr id="75" name="Line 95"/>
            <p:cNvSpPr>
              <a:spLocks noChangeShapeType="1"/>
            </p:cNvSpPr>
            <p:nvPr/>
          </p:nvSpPr>
          <p:spPr bwMode="auto">
            <a:xfrm flipV="1">
              <a:off x="4611203" y="2837654"/>
              <a:ext cx="15589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4519373" y="3517104"/>
              <a:ext cx="0" cy="450850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Line 41"/>
            <p:cNvSpPr>
              <a:spLocks noChangeShapeType="1"/>
            </p:cNvSpPr>
            <p:nvPr/>
          </p:nvSpPr>
          <p:spPr bwMode="auto">
            <a:xfrm>
              <a:off x="4615965" y="3344791"/>
              <a:ext cx="15541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78" name="Group 234"/>
            <p:cNvGrpSpPr>
              <a:grpSpLocks/>
            </p:cNvGrpSpPr>
            <p:nvPr/>
          </p:nvGrpSpPr>
          <p:grpSpPr bwMode="auto">
            <a:xfrm>
              <a:off x="1712853" y="1391085"/>
              <a:ext cx="336787" cy="303812"/>
              <a:chOff x="4255441" y="2061799"/>
              <a:chExt cx="356282" cy="297222"/>
            </a:xfrm>
          </p:grpSpPr>
          <p:sp>
            <p:nvSpPr>
              <p:cNvPr id="79" name="Oval 72"/>
              <p:cNvSpPr>
                <a:spLocks noChangeArrowheads="1"/>
              </p:cNvSpPr>
              <p:nvPr/>
            </p:nvSpPr>
            <p:spPr bwMode="auto">
              <a:xfrm>
                <a:off x="4255441" y="2061799"/>
                <a:ext cx="356282" cy="297221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0" name="Rectangle 73"/>
              <p:cNvSpPr>
                <a:spLocks noChangeArrowheads="1"/>
              </p:cNvSpPr>
              <p:nvPr/>
            </p:nvSpPr>
            <p:spPr bwMode="auto">
              <a:xfrm>
                <a:off x="4255441" y="2061799"/>
                <a:ext cx="348087" cy="297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 smtClean="0"/>
                  <a:t>Ext</a:t>
                </a:r>
                <a:endParaRPr lang="en-US" altLang="en-US" sz="1400" dirty="0"/>
              </a:p>
            </p:txBody>
          </p:sp>
        </p:grp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1051110" y="1364759"/>
              <a:ext cx="420687" cy="13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/>
                <a:t>Imm16</a:t>
              </a:r>
              <a:endParaRPr lang="en-US" altLang="en-US" sz="1000" dirty="0"/>
            </a:p>
          </p:txBody>
        </p:sp>
        <p:grpSp>
          <p:nvGrpSpPr>
            <p:cNvPr id="82" name="Group 159"/>
            <p:cNvGrpSpPr>
              <a:grpSpLocks/>
            </p:cNvGrpSpPr>
            <p:nvPr/>
          </p:nvGrpSpPr>
          <p:grpSpPr bwMode="auto">
            <a:xfrm>
              <a:off x="5109678" y="2235991"/>
              <a:ext cx="155575" cy="377825"/>
              <a:chOff x="2135890" y="5038869"/>
              <a:chExt cx="141297" cy="312720"/>
            </a:xfrm>
          </p:grpSpPr>
          <p:sp>
            <p:nvSpPr>
              <p:cNvPr id="83" name="AutoShape 91"/>
              <p:cNvSpPr>
                <a:spLocks noChangeArrowheads="1"/>
              </p:cNvSpPr>
              <p:nvPr/>
            </p:nvSpPr>
            <p:spPr bwMode="auto">
              <a:xfrm rot="-5400000">
                <a:off x="2048094" y="5126665"/>
                <a:ext cx="312720" cy="137127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4" name="Rectangle 93"/>
              <p:cNvSpPr>
                <a:spLocks noChangeArrowheads="1"/>
              </p:cNvSpPr>
              <p:nvPr/>
            </p:nvSpPr>
            <p:spPr bwMode="auto">
              <a:xfrm flipH="1">
                <a:off x="2137676" y="5053441"/>
                <a:ext cx="139511" cy="1464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</p:txBody>
          </p:sp>
          <p:sp>
            <p:nvSpPr>
              <p:cNvPr id="85" name="Rectangle 94"/>
              <p:cNvSpPr>
                <a:spLocks noChangeArrowheads="1"/>
              </p:cNvSpPr>
              <p:nvPr/>
            </p:nvSpPr>
            <p:spPr bwMode="auto">
              <a:xfrm flipH="1">
                <a:off x="2138867" y="5221610"/>
                <a:ext cx="138320" cy="109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</p:grpSp>
        <p:sp>
          <p:nvSpPr>
            <p:cNvPr id="86" name="Rectangle 125"/>
            <p:cNvSpPr>
              <a:spLocks noChangeArrowheads="1"/>
            </p:cNvSpPr>
            <p:nvPr/>
          </p:nvSpPr>
          <p:spPr bwMode="auto">
            <a:xfrm>
              <a:off x="6170397" y="3161449"/>
              <a:ext cx="187329" cy="36351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000" dirty="0"/>
                <a:t>Rd3</a:t>
              </a:r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 flipV="1">
              <a:off x="4832295" y="2540788"/>
              <a:ext cx="280558" cy="296863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8" name="Rectangle 125"/>
            <p:cNvSpPr>
              <a:spLocks noChangeArrowheads="1"/>
            </p:cNvSpPr>
            <p:nvPr/>
          </p:nvSpPr>
          <p:spPr bwMode="auto">
            <a:xfrm>
              <a:off x="4425091" y="3158796"/>
              <a:ext cx="186765" cy="36623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000" dirty="0"/>
                <a:t>Rd2</a:t>
              </a:r>
            </a:p>
          </p:txBody>
        </p:sp>
        <p:sp>
          <p:nvSpPr>
            <p:cNvPr id="89" name="Rectangle 125"/>
            <p:cNvSpPr>
              <a:spLocks noChangeArrowheads="1"/>
            </p:cNvSpPr>
            <p:nvPr/>
          </p:nvSpPr>
          <p:spPr bwMode="auto">
            <a:xfrm>
              <a:off x="4425091" y="1759705"/>
              <a:ext cx="186763" cy="699625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A</a:t>
              </a:r>
            </a:p>
          </p:txBody>
        </p:sp>
        <p:sp>
          <p:nvSpPr>
            <p:cNvPr id="90" name="Rectangle 125"/>
            <p:cNvSpPr>
              <a:spLocks noChangeArrowheads="1"/>
            </p:cNvSpPr>
            <p:nvPr/>
          </p:nvSpPr>
          <p:spPr bwMode="auto">
            <a:xfrm>
              <a:off x="4425091" y="2459172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B</a:t>
              </a:r>
            </a:p>
          </p:txBody>
        </p:sp>
        <p:sp>
          <p:nvSpPr>
            <p:cNvPr id="91" name="Rectangle 125"/>
            <p:cNvSpPr>
              <a:spLocks noChangeArrowheads="1"/>
            </p:cNvSpPr>
            <p:nvPr/>
          </p:nvSpPr>
          <p:spPr bwMode="auto">
            <a:xfrm>
              <a:off x="8307472" y="2183223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 smtClean="0"/>
                <a:t>Data</a:t>
              </a:r>
              <a:endParaRPr lang="en-US" sz="1200" dirty="0"/>
            </a:p>
          </p:txBody>
        </p:sp>
        <p:sp>
          <p:nvSpPr>
            <p:cNvPr id="92" name="Rectangle 125"/>
            <p:cNvSpPr>
              <a:spLocks noChangeArrowheads="1"/>
            </p:cNvSpPr>
            <p:nvPr/>
          </p:nvSpPr>
          <p:spPr bwMode="auto">
            <a:xfrm>
              <a:off x="6170397" y="2461956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D</a:t>
              </a:r>
            </a:p>
          </p:txBody>
        </p:sp>
        <p:sp>
          <p:nvSpPr>
            <p:cNvPr id="93" name="Rectangle 125"/>
            <p:cNvSpPr>
              <a:spLocks noChangeArrowheads="1"/>
            </p:cNvSpPr>
            <p:nvPr/>
          </p:nvSpPr>
          <p:spPr bwMode="auto">
            <a:xfrm>
              <a:off x="4425091" y="1333692"/>
              <a:ext cx="186763" cy="430051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 err="1" smtClean="0"/>
                <a:t>Imm</a:t>
              </a:r>
              <a:endParaRPr lang="en-US" sz="1200" dirty="0"/>
            </a:p>
          </p:txBody>
        </p:sp>
        <p:sp>
          <p:nvSpPr>
            <p:cNvPr id="94" name="Freeform 93"/>
            <p:cNvSpPr/>
            <p:nvPr/>
          </p:nvSpPr>
          <p:spPr bwMode="auto">
            <a:xfrm flipV="1">
              <a:off x="4615965" y="1793079"/>
              <a:ext cx="803275" cy="241300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95606"/>
                <a:gd name="connsiteY0" fmla="*/ 0 h 1347746"/>
                <a:gd name="connsiteX1" fmla="*/ 42088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2088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0234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470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06" h="1347746">
                  <a:moveTo>
                    <a:pt x="0" y="0"/>
                  </a:moveTo>
                  <a:lnTo>
                    <a:pt x="41161" y="0"/>
                  </a:lnTo>
                  <a:cubicBezTo>
                    <a:pt x="41128" y="449249"/>
                    <a:pt x="41404" y="898497"/>
                    <a:pt x="41371" y="1347746"/>
                  </a:cubicBezTo>
                  <a:cubicBezTo>
                    <a:pt x="68459" y="1347746"/>
                    <a:pt x="44595" y="1346346"/>
                    <a:pt x="95606" y="1346346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95" name="Group 206"/>
            <p:cNvGrpSpPr>
              <a:grpSpLocks/>
            </p:cNvGrpSpPr>
            <p:nvPr/>
          </p:nvGrpSpPr>
          <p:grpSpPr bwMode="auto">
            <a:xfrm>
              <a:off x="5111265" y="1577179"/>
              <a:ext cx="168275" cy="268287"/>
              <a:chOff x="4584469" y="3621025"/>
              <a:chExt cx="168288" cy="268835"/>
            </a:xfrm>
          </p:grpSpPr>
          <p:sp>
            <p:nvSpPr>
              <p:cNvPr id="96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97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8" name="Group 235"/>
            <p:cNvGrpSpPr>
              <a:grpSpLocks/>
            </p:cNvGrpSpPr>
            <p:nvPr/>
          </p:nvGrpSpPr>
          <p:grpSpPr bwMode="auto">
            <a:xfrm>
              <a:off x="1522513" y="1805779"/>
              <a:ext cx="904875" cy="1185862"/>
              <a:chOff x="2152485" y="3657196"/>
              <a:chExt cx="904875" cy="1185868"/>
            </a:xfrm>
          </p:grpSpPr>
          <p:sp>
            <p:nvSpPr>
              <p:cNvPr id="99" name="Rectangle 98"/>
              <p:cNvSpPr/>
              <p:nvPr/>
            </p:nvSpPr>
            <p:spPr bwMode="auto">
              <a:xfrm>
                <a:off x="2152485" y="3657196"/>
                <a:ext cx="904875" cy="1182693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" name="Text Box 32"/>
              <p:cNvSpPr txBox="1">
                <a:spLocks noChangeArrowheads="1"/>
              </p:cNvSpPr>
              <p:nvPr/>
            </p:nvSpPr>
            <p:spPr bwMode="auto">
              <a:xfrm rot="-5400000">
                <a:off x="2002083" y="4099448"/>
                <a:ext cx="1066486" cy="2518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" rIns="9144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/>
                  <a:t>Register File</a:t>
                </a:r>
              </a:p>
            </p:txBody>
          </p:sp>
          <p:sp>
            <p:nvSpPr>
              <p:cNvPr id="101" name="Rectangle 34"/>
              <p:cNvSpPr>
                <a:spLocks noChangeArrowheads="1"/>
              </p:cNvSpPr>
              <p:nvPr/>
            </p:nvSpPr>
            <p:spPr bwMode="auto">
              <a:xfrm>
                <a:off x="2180317" y="4155510"/>
                <a:ext cx="187273" cy="1977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RB</a:t>
                </a:r>
              </a:p>
            </p:txBody>
          </p:sp>
          <p:sp>
            <p:nvSpPr>
              <p:cNvPr id="102" name="Rectangle 35"/>
              <p:cNvSpPr>
                <a:spLocks noChangeArrowheads="1"/>
              </p:cNvSpPr>
              <p:nvPr/>
            </p:nvSpPr>
            <p:spPr bwMode="auto">
              <a:xfrm>
                <a:off x="2673188" y="3799534"/>
                <a:ext cx="348394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BusA</a:t>
                </a:r>
              </a:p>
            </p:txBody>
          </p:sp>
          <p:sp>
            <p:nvSpPr>
              <p:cNvPr id="103" name="Rectangle 38"/>
              <p:cNvSpPr>
                <a:spLocks noChangeArrowheads="1"/>
              </p:cNvSpPr>
              <p:nvPr/>
            </p:nvSpPr>
            <p:spPr bwMode="auto">
              <a:xfrm>
                <a:off x="2642450" y="4187716"/>
                <a:ext cx="379132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BusB</a:t>
                </a:r>
              </a:p>
            </p:txBody>
          </p:sp>
          <p:sp>
            <p:nvSpPr>
              <p:cNvPr id="104" name="Rectangle 42"/>
              <p:cNvSpPr>
                <a:spLocks noChangeArrowheads="1"/>
              </p:cNvSpPr>
              <p:nvPr/>
            </p:nvSpPr>
            <p:spPr bwMode="auto">
              <a:xfrm>
                <a:off x="2180317" y="4604568"/>
                <a:ext cx="225678" cy="209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RW</a:t>
                </a:r>
              </a:p>
            </p:txBody>
          </p:sp>
          <p:sp>
            <p:nvSpPr>
              <p:cNvPr id="105" name="Rectangle 45"/>
              <p:cNvSpPr>
                <a:spLocks noChangeArrowheads="1"/>
              </p:cNvSpPr>
              <p:nvPr/>
            </p:nvSpPr>
            <p:spPr bwMode="auto">
              <a:xfrm>
                <a:off x="2642450" y="4617503"/>
                <a:ext cx="379132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BusW</a:t>
                </a:r>
              </a:p>
            </p:txBody>
          </p:sp>
          <p:sp>
            <p:nvSpPr>
              <p:cNvPr id="106" name="Isosceles Triangle 105"/>
              <p:cNvSpPr/>
              <p:nvPr/>
            </p:nvSpPr>
            <p:spPr bwMode="auto">
              <a:xfrm>
                <a:off x="2515489" y="4790677"/>
                <a:ext cx="87313" cy="52387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" name="Rectangle 34"/>
              <p:cNvSpPr>
                <a:spLocks noChangeArrowheads="1"/>
              </p:cNvSpPr>
              <p:nvPr/>
            </p:nvSpPr>
            <p:spPr bwMode="auto">
              <a:xfrm>
                <a:off x="2180317" y="3834700"/>
                <a:ext cx="187273" cy="221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RA</a:t>
                </a:r>
              </a:p>
            </p:txBody>
          </p:sp>
        </p:grpSp>
        <p:grpSp>
          <p:nvGrpSpPr>
            <p:cNvPr id="108" name="Group 252"/>
            <p:cNvGrpSpPr>
              <a:grpSpLocks/>
            </p:cNvGrpSpPr>
            <p:nvPr/>
          </p:nvGrpSpPr>
          <p:grpSpPr bwMode="auto">
            <a:xfrm>
              <a:off x="901862" y="2232566"/>
              <a:ext cx="617475" cy="176213"/>
              <a:chOff x="1532062" y="3828873"/>
              <a:chExt cx="620423" cy="176202"/>
            </a:xfrm>
          </p:grpSpPr>
          <p:sp>
            <p:nvSpPr>
              <p:cNvPr id="109" name="Rectangle 67"/>
              <p:cNvSpPr>
                <a:spLocks noChangeArrowheads="1"/>
              </p:cNvSpPr>
              <p:nvPr/>
            </p:nvSpPr>
            <p:spPr bwMode="auto">
              <a:xfrm>
                <a:off x="1643434" y="3828873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/>
                  <a:t>Rt</a:t>
                </a:r>
                <a:endParaRPr lang="en-US" altLang="en-US" sz="1000" dirty="0"/>
              </a:p>
            </p:txBody>
          </p:sp>
          <p:sp>
            <p:nvSpPr>
              <p:cNvPr id="110" name="Line 40"/>
              <p:cNvSpPr>
                <a:spLocks noChangeShapeType="1"/>
              </p:cNvSpPr>
              <p:nvPr/>
            </p:nvSpPr>
            <p:spPr bwMode="auto">
              <a:xfrm>
                <a:off x="1532062" y="4005075"/>
                <a:ext cx="62042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11" name="Group 110"/>
            <p:cNvGrpSpPr>
              <a:grpSpLocks/>
            </p:cNvGrpSpPr>
            <p:nvPr/>
          </p:nvGrpSpPr>
          <p:grpSpPr bwMode="auto">
            <a:xfrm>
              <a:off x="3049796" y="2342065"/>
              <a:ext cx="268619" cy="1479837"/>
              <a:chOff x="3576972" y="4382953"/>
              <a:chExt cx="199369" cy="1480860"/>
            </a:xfrm>
          </p:grpSpPr>
          <p:sp>
            <p:nvSpPr>
              <p:cNvPr id="112" name="Freeform 86"/>
              <p:cNvSpPr>
                <a:spLocks/>
              </p:cNvSpPr>
              <p:nvPr/>
            </p:nvSpPr>
            <p:spPr bwMode="auto">
              <a:xfrm flipV="1">
                <a:off x="3576972" y="4382953"/>
                <a:ext cx="199369" cy="1480860"/>
              </a:xfrm>
              <a:custGeom>
                <a:avLst/>
                <a:gdLst>
                  <a:gd name="T0" fmla="*/ 0 w 87"/>
                  <a:gd name="T1" fmla="*/ 0 h 87"/>
                  <a:gd name="T2" fmla="*/ 0 w 87"/>
                  <a:gd name="T3" fmla="*/ 2147483647 h 87"/>
                  <a:gd name="T4" fmla="*/ 2147483647 w 87"/>
                  <a:gd name="T5" fmla="*/ 2147483647 h 87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87"/>
                  <a:gd name="T11" fmla="*/ 87 w 87"/>
                  <a:gd name="T12" fmla="*/ 87 h 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87">
                    <a:moveTo>
                      <a:pt x="0" y="0"/>
                    </a:moveTo>
                    <a:lnTo>
                      <a:pt x="0" y="87"/>
                    </a:lnTo>
                    <a:lnTo>
                      <a:pt x="87" y="87"/>
                    </a:lnTo>
                  </a:path>
                </a:pathLst>
              </a:custGeom>
              <a:noFill/>
              <a:ln w="50800">
                <a:solidFill>
                  <a:srgbClr val="339933"/>
                </a:solidFill>
                <a:round/>
                <a:headEnd type="oval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cxnSp>
            <p:nvCxnSpPr>
              <p:cNvPr id="113" name="Straight Arrow Connector 112"/>
              <p:cNvCxnSpPr/>
              <p:nvPr/>
            </p:nvCxnSpPr>
            <p:spPr bwMode="auto">
              <a:xfrm>
                <a:off x="3576972" y="5103005"/>
                <a:ext cx="199097" cy="0"/>
              </a:xfrm>
              <a:prstGeom prst="straightConnector1">
                <a:avLst/>
              </a:prstGeom>
              <a:ln w="50800">
                <a:solidFill>
                  <a:srgbClr val="339933"/>
                </a:solidFill>
                <a:headEnd type="oval" w="sm" len="sm"/>
                <a:tailEnd type="triangle" w="sm" len="sm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27" name="Freeform 126"/>
            <p:cNvSpPr/>
            <p:nvPr/>
          </p:nvSpPr>
          <p:spPr>
            <a:xfrm>
              <a:off x="4611410" y="1539009"/>
              <a:ext cx="496956" cy="800100"/>
            </a:xfrm>
            <a:custGeom>
              <a:avLst/>
              <a:gdLst>
                <a:gd name="connsiteX0" fmla="*/ 0 w 496956"/>
                <a:gd name="connsiteY0" fmla="*/ 0 h 800100"/>
                <a:gd name="connsiteX1" fmla="*/ 213691 w 496956"/>
                <a:gd name="connsiteY1" fmla="*/ 0 h 800100"/>
                <a:gd name="connsiteX2" fmla="*/ 213691 w 496956"/>
                <a:gd name="connsiteY2" fmla="*/ 800100 h 800100"/>
                <a:gd name="connsiteX3" fmla="*/ 496956 w 496956"/>
                <a:gd name="connsiteY3" fmla="*/ 800100 h 80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956" h="800100">
                  <a:moveTo>
                    <a:pt x="0" y="0"/>
                  </a:moveTo>
                  <a:lnTo>
                    <a:pt x="213691" y="0"/>
                  </a:lnTo>
                  <a:lnTo>
                    <a:pt x="213691" y="800100"/>
                  </a:lnTo>
                  <a:lnTo>
                    <a:pt x="496956" y="80010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Connector 127"/>
            <p:cNvCxnSpPr/>
            <p:nvPr/>
          </p:nvCxnSpPr>
          <p:spPr>
            <a:xfrm>
              <a:off x="901863" y="1387656"/>
              <a:ext cx="0" cy="2304300"/>
            </a:xfrm>
            <a:prstGeom prst="line">
              <a:avLst/>
            </a:prstGeom>
            <a:ln w="508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29" name="Group 178"/>
            <p:cNvGrpSpPr>
              <a:grpSpLocks/>
            </p:cNvGrpSpPr>
            <p:nvPr/>
          </p:nvGrpSpPr>
          <p:grpSpPr bwMode="auto">
            <a:xfrm>
              <a:off x="2303820" y="1320786"/>
              <a:ext cx="168275" cy="268288"/>
              <a:chOff x="4584469" y="3621025"/>
              <a:chExt cx="168288" cy="268835"/>
            </a:xfrm>
          </p:grpSpPr>
          <p:sp>
            <p:nvSpPr>
              <p:cNvPr id="130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131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32" name="Line 95"/>
            <p:cNvSpPr>
              <a:spLocks noChangeShapeType="1"/>
            </p:cNvSpPr>
            <p:nvPr/>
          </p:nvSpPr>
          <p:spPr bwMode="auto">
            <a:xfrm flipV="1">
              <a:off x="2049641" y="1544624"/>
              <a:ext cx="23811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" name="Line 40"/>
            <p:cNvSpPr>
              <a:spLocks noChangeShapeType="1"/>
            </p:cNvSpPr>
            <p:nvPr/>
          </p:nvSpPr>
          <p:spPr bwMode="auto">
            <a:xfrm>
              <a:off x="901864" y="1541276"/>
              <a:ext cx="8021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35" name="Group 252"/>
            <p:cNvGrpSpPr>
              <a:grpSpLocks/>
            </p:cNvGrpSpPr>
            <p:nvPr/>
          </p:nvGrpSpPr>
          <p:grpSpPr bwMode="auto">
            <a:xfrm>
              <a:off x="897491" y="3423147"/>
              <a:ext cx="345645" cy="174909"/>
              <a:chOff x="1532062" y="4005075"/>
              <a:chExt cx="347295" cy="174897"/>
            </a:xfrm>
          </p:grpSpPr>
          <p:sp>
            <p:nvSpPr>
              <p:cNvPr id="136" name="Rectangle 67"/>
              <p:cNvSpPr>
                <a:spLocks noChangeArrowheads="1"/>
              </p:cNvSpPr>
              <p:nvPr/>
            </p:nvSpPr>
            <p:spPr bwMode="auto">
              <a:xfrm>
                <a:off x="1643434" y="4043455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smtClean="0"/>
                  <a:t>Rd</a:t>
                </a:r>
                <a:endParaRPr lang="en-US" altLang="en-US" sz="1000" dirty="0"/>
              </a:p>
            </p:txBody>
          </p:sp>
          <p:sp>
            <p:nvSpPr>
              <p:cNvPr id="137" name="Line 40"/>
              <p:cNvSpPr>
                <a:spLocks noChangeShapeType="1"/>
              </p:cNvSpPr>
              <p:nvPr/>
            </p:nvSpPr>
            <p:spPr bwMode="auto">
              <a:xfrm>
                <a:off x="1532062" y="4005075"/>
                <a:ext cx="34729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47" name="Freeform 146"/>
            <p:cNvSpPr/>
            <p:nvPr/>
          </p:nvSpPr>
          <p:spPr>
            <a:xfrm>
              <a:off x="2729877" y="1014673"/>
              <a:ext cx="5375354" cy="1897512"/>
            </a:xfrm>
            <a:custGeom>
              <a:avLst/>
              <a:gdLst>
                <a:gd name="connsiteX0" fmla="*/ 4799279 w 4799279"/>
                <a:gd name="connsiteY0" fmla="*/ 1516952 h 1897512"/>
                <a:gd name="connsiteX1" fmla="*/ 4799279 w 4799279"/>
                <a:gd name="connsiteY1" fmla="*/ 0 h 1897512"/>
                <a:gd name="connsiteX2" fmla="*/ 0 w 4799279"/>
                <a:gd name="connsiteY2" fmla="*/ 0 h 1897512"/>
                <a:gd name="connsiteX3" fmla="*/ 0 w 4799279"/>
                <a:gd name="connsiteY3" fmla="*/ 1897512 h 1897512"/>
                <a:gd name="connsiteX4" fmla="*/ 591982 w 4799279"/>
                <a:gd name="connsiteY4" fmla="*/ 1897512 h 1897512"/>
                <a:gd name="connsiteX0" fmla="*/ 4799279 w 4799279"/>
                <a:gd name="connsiteY0" fmla="*/ 1516952 h 1897512"/>
                <a:gd name="connsiteX1" fmla="*/ 4799279 w 4799279"/>
                <a:gd name="connsiteY1" fmla="*/ 0 h 1897512"/>
                <a:gd name="connsiteX2" fmla="*/ 0 w 4799279"/>
                <a:gd name="connsiteY2" fmla="*/ 0 h 1897512"/>
                <a:gd name="connsiteX3" fmla="*/ 0 w 4799279"/>
                <a:gd name="connsiteY3" fmla="*/ 1897512 h 1897512"/>
                <a:gd name="connsiteX4" fmla="*/ 531257 w 4799279"/>
                <a:gd name="connsiteY4" fmla="*/ 1897512 h 1897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99279" h="1897512">
                  <a:moveTo>
                    <a:pt x="4799279" y="1516952"/>
                  </a:moveTo>
                  <a:lnTo>
                    <a:pt x="4799279" y="0"/>
                  </a:lnTo>
                  <a:lnTo>
                    <a:pt x="0" y="0"/>
                  </a:lnTo>
                  <a:lnTo>
                    <a:pt x="0" y="1897512"/>
                  </a:lnTo>
                  <a:lnTo>
                    <a:pt x="531257" y="1897512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2878004" y="1173239"/>
              <a:ext cx="3086579" cy="1585665"/>
            </a:xfrm>
            <a:custGeom>
              <a:avLst/>
              <a:gdLst>
                <a:gd name="connsiteX0" fmla="*/ 2510636 w 2510636"/>
                <a:gd name="connsiteY0" fmla="*/ 930257 h 1585665"/>
                <a:gd name="connsiteX1" fmla="*/ 2510636 w 2510636"/>
                <a:gd name="connsiteY1" fmla="*/ 0 h 1585665"/>
                <a:gd name="connsiteX2" fmla="*/ 0 w 2510636"/>
                <a:gd name="connsiteY2" fmla="*/ 0 h 1585665"/>
                <a:gd name="connsiteX3" fmla="*/ 0 w 2510636"/>
                <a:gd name="connsiteY3" fmla="*/ 1585665 h 1585665"/>
                <a:gd name="connsiteX4" fmla="*/ 449271 w 2510636"/>
                <a:gd name="connsiteY4" fmla="*/ 1585665 h 1585665"/>
                <a:gd name="connsiteX0" fmla="*/ 2510636 w 2510636"/>
                <a:gd name="connsiteY0" fmla="*/ 930257 h 1585665"/>
                <a:gd name="connsiteX1" fmla="*/ 2510636 w 2510636"/>
                <a:gd name="connsiteY1" fmla="*/ 0 h 1585665"/>
                <a:gd name="connsiteX2" fmla="*/ 0 w 2510636"/>
                <a:gd name="connsiteY2" fmla="*/ 0 h 1585665"/>
                <a:gd name="connsiteX3" fmla="*/ 0 w 2510636"/>
                <a:gd name="connsiteY3" fmla="*/ 1585665 h 1585665"/>
                <a:gd name="connsiteX4" fmla="*/ 341788 w 2510636"/>
                <a:gd name="connsiteY4" fmla="*/ 1580380 h 1585665"/>
                <a:gd name="connsiteX0" fmla="*/ 2510636 w 2510636"/>
                <a:gd name="connsiteY0" fmla="*/ 930257 h 1585665"/>
                <a:gd name="connsiteX1" fmla="*/ 2510636 w 2510636"/>
                <a:gd name="connsiteY1" fmla="*/ 0 h 1585665"/>
                <a:gd name="connsiteX2" fmla="*/ 0 w 2510636"/>
                <a:gd name="connsiteY2" fmla="*/ 0 h 1585665"/>
                <a:gd name="connsiteX3" fmla="*/ 0 w 2510636"/>
                <a:gd name="connsiteY3" fmla="*/ 1585665 h 1585665"/>
                <a:gd name="connsiteX4" fmla="*/ 366376 w 2510636"/>
                <a:gd name="connsiteY4" fmla="*/ 1580380 h 1585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0636" h="1585665">
                  <a:moveTo>
                    <a:pt x="2510636" y="930257"/>
                  </a:moveTo>
                  <a:lnTo>
                    <a:pt x="2510636" y="0"/>
                  </a:lnTo>
                  <a:lnTo>
                    <a:pt x="0" y="0"/>
                  </a:lnTo>
                  <a:lnTo>
                    <a:pt x="0" y="1585665"/>
                  </a:lnTo>
                  <a:lnTo>
                    <a:pt x="366376" y="1580380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Arrow Connector 152"/>
            <p:cNvCxnSpPr/>
            <p:nvPr/>
          </p:nvCxnSpPr>
          <p:spPr bwMode="auto">
            <a:xfrm>
              <a:off x="2880842" y="2040543"/>
              <a:ext cx="437206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 bwMode="auto">
            <a:xfrm>
              <a:off x="2729876" y="2194163"/>
              <a:ext cx="591315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59" name="Group 157"/>
            <p:cNvGrpSpPr>
              <a:grpSpLocks/>
            </p:cNvGrpSpPr>
            <p:nvPr/>
          </p:nvGrpSpPr>
          <p:grpSpPr bwMode="auto">
            <a:xfrm>
              <a:off x="1188568" y="5510973"/>
              <a:ext cx="801530" cy="754118"/>
              <a:chOff x="1870" y="3110"/>
              <a:chExt cx="403" cy="345"/>
            </a:xfrm>
          </p:grpSpPr>
          <p:sp>
            <p:nvSpPr>
              <p:cNvPr id="164" name="AutoShape 158"/>
              <p:cNvSpPr>
                <a:spLocks noChangeArrowheads="1"/>
              </p:cNvSpPr>
              <p:nvPr/>
            </p:nvSpPr>
            <p:spPr bwMode="auto">
              <a:xfrm>
                <a:off x="1870" y="3110"/>
                <a:ext cx="403" cy="345"/>
              </a:xfrm>
              <a:prstGeom prst="roundRect">
                <a:avLst>
                  <a:gd name="adj" fmla="val 47917"/>
                </a:avLst>
              </a:prstGeom>
              <a:solidFill>
                <a:srgbClr val="FFCCFF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5" name="Text Box 159"/>
              <p:cNvSpPr txBox="1">
                <a:spLocks noChangeArrowheads="1"/>
              </p:cNvSpPr>
              <p:nvPr/>
            </p:nvSpPr>
            <p:spPr bwMode="auto">
              <a:xfrm>
                <a:off x="1870" y="3110"/>
                <a:ext cx="403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4" tIns="0" rIns="9144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 smtClean="0">
                    <a:solidFill>
                      <a:srgbClr val="FF0000"/>
                    </a:solidFill>
                  </a:rPr>
                  <a:t>Main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&amp;</a:t>
                </a:r>
                <a:r>
                  <a:rPr lang="en-US" altLang="en-US" sz="12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altLang="en-US" sz="1200" dirty="0">
                    <a:solidFill>
                      <a:srgbClr val="FF0000"/>
                    </a:solidFill>
                  </a:rPr>
                  <a:t>ALU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Control</a:t>
                </a:r>
              </a:p>
            </p:txBody>
          </p:sp>
        </p:grpSp>
        <p:sp>
          <p:nvSpPr>
            <p:cNvPr id="160" name="Freeform 159"/>
            <p:cNvSpPr/>
            <p:nvPr/>
          </p:nvSpPr>
          <p:spPr>
            <a:xfrm>
              <a:off x="899974" y="3691957"/>
              <a:ext cx="288593" cy="2112274"/>
            </a:xfrm>
            <a:custGeom>
              <a:avLst/>
              <a:gdLst>
                <a:gd name="connsiteX0" fmla="*/ 0 w 278296"/>
                <a:gd name="connsiteY0" fmla="*/ 0 h 1356691"/>
                <a:gd name="connsiteX1" fmla="*/ 0 w 278296"/>
                <a:gd name="connsiteY1" fmla="*/ 1356691 h 1356691"/>
                <a:gd name="connsiteX2" fmla="*/ 278296 w 278296"/>
                <a:gd name="connsiteY2" fmla="*/ 1356691 h 1356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8296" h="1356691">
                  <a:moveTo>
                    <a:pt x="0" y="0"/>
                  </a:moveTo>
                  <a:lnTo>
                    <a:pt x="0" y="1356691"/>
                  </a:lnTo>
                  <a:lnTo>
                    <a:pt x="278296" y="1356691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oval" w="sm" len="sm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88"/>
            <p:cNvSpPr>
              <a:spLocks noChangeArrowheads="1"/>
            </p:cNvSpPr>
            <p:nvPr/>
          </p:nvSpPr>
          <p:spPr bwMode="auto">
            <a:xfrm>
              <a:off x="774772" y="5383658"/>
              <a:ext cx="255201" cy="1901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>
                  <a:solidFill>
                    <a:srgbClr val="FF0000"/>
                  </a:solidFill>
                </a:rPr>
                <a:t>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cxnSp>
          <p:nvCxnSpPr>
            <p:cNvPr id="162" name="Straight Arrow Connector 161"/>
            <p:cNvCxnSpPr/>
            <p:nvPr/>
          </p:nvCxnSpPr>
          <p:spPr>
            <a:xfrm>
              <a:off x="1035927" y="6009500"/>
              <a:ext cx="152641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63" name="Rectangle 88"/>
            <p:cNvSpPr>
              <a:spLocks noChangeArrowheads="1"/>
            </p:cNvSpPr>
            <p:nvPr/>
          </p:nvSpPr>
          <p:spPr bwMode="auto">
            <a:xfrm>
              <a:off x="761138" y="5921328"/>
              <a:ext cx="255201" cy="153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func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67" name="Line 156"/>
            <p:cNvSpPr>
              <a:spLocks noChangeShapeType="1"/>
            </p:cNvSpPr>
            <p:nvPr/>
          </p:nvSpPr>
          <p:spPr bwMode="auto">
            <a:xfrm>
              <a:off x="6356293" y="6161655"/>
              <a:ext cx="195537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8" name="Freeform 153"/>
            <p:cNvSpPr>
              <a:spLocks/>
            </p:cNvSpPr>
            <p:nvPr/>
          </p:nvSpPr>
          <p:spPr bwMode="auto">
            <a:xfrm rot="16200000">
              <a:off x="6740968" y="5283042"/>
              <a:ext cx="259514" cy="1013292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171" name="Straight Connector 170"/>
            <p:cNvCxnSpPr>
              <a:stCxn id="30" idx="1"/>
            </p:cNvCxnSpPr>
            <p:nvPr/>
          </p:nvCxnSpPr>
          <p:spPr bwMode="auto">
            <a:xfrm flipH="1">
              <a:off x="8399566" y="3969541"/>
              <a:ext cx="2588" cy="2073175"/>
            </a:xfrm>
            <a:prstGeom prst="line">
              <a:avLst/>
            </a:prstGeom>
            <a:ln w="12700">
              <a:headEnd type="oval" w="sm" len="sm"/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72" name="Text Box 162"/>
            <p:cNvSpPr txBox="1">
              <a:spLocks noChangeArrowheads="1"/>
            </p:cNvSpPr>
            <p:nvPr/>
          </p:nvSpPr>
          <p:spPr bwMode="auto">
            <a:xfrm rot="16200000">
              <a:off x="8272025" y="6077530"/>
              <a:ext cx="262145" cy="189787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WB</a:t>
              </a:r>
            </a:p>
          </p:txBody>
        </p:sp>
        <p:sp>
          <p:nvSpPr>
            <p:cNvPr id="182" name="Rectangle 88"/>
            <p:cNvSpPr>
              <a:spLocks noChangeArrowheads="1"/>
            </p:cNvSpPr>
            <p:nvPr/>
          </p:nvSpPr>
          <p:spPr bwMode="auto">
            <a:xfrm>
              <a:off x="1099934" y="4404991"/>
              <a:ext cx="478281" cy="1761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RegDst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cxnSp>
          <p:nvCxnSpPr>
            <p:cNvPr id="183" name="Straight Connector 182"/>
            <p:cNvCxnSpPr/>
            <p:nvPr/>
          </p:nvCxnSpPr>
          <p:spPr bwMode="auto">
            <a:xfrm>
              <a:off x="4519373" y="3967954"/>
              <a:ext cx="0" cy="1563497"/>
            </a:xfrm>
            <a:prstGeom prst="line">
              <a:avLst/>
            </a:prstGeom>
            <a:ln w="12700"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84" name="Line 156"/>
            <p:cNvSpPr>
              <a:spLocks noChangeShapeType="1"/>
            </p:cNvSpPr>
            <p:nvPr/>
          </p:nvSpPr>
          <p:spPr bwMode="auto">
            <a:xfrm>
              <a:off x="1990098" y="5914266"/>
              <a:ext cx="243119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7" name="Text Box 160"/>
            <p:cNvSpPr txBox="1">
              <a:spLocks noChangeArrowheads="1"/>
            </p:cNvSpPr>
            <p:nvPr/>
          </p:nvSpPr>
          <p:spPr bwMode="auto">
            <a:xfrm rot="16200000">
              <a:off x="4135072" y="5828354"/>
              <a:ext cx="770835" cy="179449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EX</a:t>
              </a:r>
            </a:p>
          </p:txBody>
        </p:sp>
        <p:sp>
          <p:nvSpPr>
            <p:cNvPr id="188" name="Line 36"/>
            <p:cNvSpPr>
              <a:spLocks noChangeShapeType="1"/>
            </p:cNvSpPr>
            <p:nvPr/>
          </p:nvSpPr>
          <p:spPr bwMode="auto">
            <a:xfrm flipV="1">
              <a:off x="1592760" y="5138654"/>
              <a:ext cx="0" cy="37049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9" name="Rectangle 76"/>
            <p:cNvSpPr>
              <a:spLocks noChangeArrowheads="1"/>
            </p:cNvSpPr>
            <p:nvPr/>
          </p:nvSpPr>
          <p:spPr bwMode="auto">
            <a:xfrm>
              <a:off x="1386370" y="4951396"/>
              <a:ext cx="422275" cy="17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ExtOp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grpSp>
          <p:nvGrpSpPr>
            <p:cNvPr id="178" name="Group 854122"/>
            <p:cNvGrpSpPr>
              <a:grpSpLocks/>
            </p:cNvGrpSpPr>
            <p:nvPr/>
          </p:nvGrpSpPr>
          <p:grpSpPr bwMode="auto">
            <a:xfrm>
              <a:off x="1673313" y="1009485"/>
              <a:ext cx="422275" cy="378159"/>
              <a:chOff x="3629307" y="3803175"/>
              <a:chExt cx="421889" cy="378275"/>
            </a:xfrm>
          </p:grpSpPr>
          <p:sp>
            <p:nvSpPr>
              <p:cNvPr id="179" name="Line 75"/>
              <p:cNvSpPr>
                <a:spLocks noChangeShapeType="1"/>
              </p:cNvSpPr>
              <p:nvPr/>
            </p:nvSpPr>
            <p:spPr bwMode="auto">
              <a:xfrm>
                <a:off x="3836820" y="3974686"/>
                <a:ext cx="0" cy="206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0" name="Rectangle 76"/>
              <p:cNvSpPr>
                <a:spLocks noChangeArrowheads="1"/>
              </p:cNvSpPr>
              <p:nvPr/>
            </p:nvSpPr>
            <p:spPr bwMode="auto">
              <a:xfrm>
                <a:off x="3629307" y="3803175"/>
                <a:ext cx="421889" cy="179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ExtOp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91" name="Line 156"/>
            <p:cNvSpPr>
              <a:spLocks noChangeShapeType="1"/>
            </p:cNvSpPr>
            <p:nvPr/>
          </p:nvSpPr>
          <p:spPr bwMode="auto">
            <a:xfrm>
              <a:off x="4612210" y="6160448"/>
              <a:ext cx="1558754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2" name="Line 156"/>
            <p:cNvSpPr>
              <a:spLocks noChangeShapeType="1"/>
            </p:cNvSpPr>
            <p:nvPr/>
          </p:nvSpPr>
          <p:spPr bwMode="auto">
            <a:xfrm>
              <a:off x="4612210" y="5919446"/>
              <a:ext cx="155791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" name="Freeform 153"/>
            <p:cNvSpPr>
              <a:spLocks/>
            </p:cNvSpPr>
            <p:nvPr/>
          </p:nvSpPr>
          <p:spPr bwMode="auto">
            <a:xfrm rot="16200000">
              <a:off x="5047646" y="5043293"/>
              <a:ext cx="175881" cy="1046752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195" name="Straight Connector 194"/>
            <p:cNvCxnSpPr/>
            <p:nvPr/>
          </p:nvCxnSpPr>
          <p:spPr bwMode="auto">
            <a:xfrm>
              <a:off x="6260271" y="3969541"/>
              <a:ext cx="0" cy="1818518"/>
            </a:xfrm>
            <a:prstGeom prst="line">
              <a:avLst/>
            </a:prstGeom>
            <a:ln w="12700"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96" name="Rectangle 89"/>
            <p:cNvSpPr>
              <a:spLocks noChangeArrowheads="1"/>
            </p:cNvSpPr>
            <p:nvPr/>
          </p:nvSpPr>
          <p:spPr bwMode="auto">
            <a:xfrm>
              <a:off x="5413615" y="5153470"/>
              <a:ext cx="502560" cy="2981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ALUSrc</a:t>
              </a:r>
              <a:endParaRPr lang="en-US" altLang="en-US" sz="1000" dirty="0" smtClean="0">
                <a:solidFill>
                  <a:srgbClr val="FF0000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ALUOp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98" name="Text Box 161"/>
            <p:cNvSpPr txBox="1">
              <a:spLocks noChangeArrowheads="1"/>
            </p:cNvSpPr>
            <p:nvPr/>
          </p:nvSpPr>
          <p:spPr bwMode="auto">
            <a:xfrm rot="16200000">
              <a:off x="6004898" y="5947563"/>
              <a:ext cx="521432" cy="190433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MEM</a:t>
              </a:r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2303820" y="2986335"/>
              <a:ext cx="6353909" cy="3472606"/>
            </a:xfrm>
            <a:custGeom>
              <a:avLst/>
              <a:gdLst>
                <a:gd name="connsiteX0" fmla="*/ 6104809 w 6263375"/>
                <a:gd name="connsiteY0" fmla="*/ 3176615 h 3472606"/>
                <a:gd name="connsiteX1" fmla="*/ 6263375 w 6263375"/>
                <a:gd name="connsiteY1" fmla="*/ 3176615 h 3472606"/>
                <a:gd name="connsiteX2" fmla="*/ 6263375 w 6263375"/>
                <a:gd name="connsiteY2" fmla="*/ 3472606 h 3472606"/>
                <a:gd name="connsiteX3" fmla="*/ 6189378 w 6263375"/>
                <a:gd name="connsiteY3" fmla="*/ 3467320 h 3472606"/>
                <a:gd name="connsiteX4" fmla="*/ 0 w 6263375"/>
                <a:gd name="connsiteY4" fmla="*/ 3467320 h 3472606"/>
                <a:gd name="connsiteX5" fmla="*/ 0 w 6263375"/>
                <a:gd name="connsiteY5" fmla="*/ 3234756 h 3472606"/>
                <a:gd name="connsiteX6" fmla="*/ 0 w 6263375"/>
                <a:gd name="connsiteY6" fmla="*/ 0 h 3472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63375" h="3472606">
                  <a:moveTo>
                    <a:pt x="6104809" y="3176615"/>
                  </a:moveTo>
                  <a:lnTo>
                    <a:pt x="6263375" y="3176615"/>
                  </a:lnTo>
                  <a:lnTo>
                    <a:pt x="6263375" y="3472606"/>
                  </a:lnTo>
                  <a:lnTo>
                    <a:pt x="6189378" y="3467320"/>
                  </a:lnTo>
                  <a:lnTo>
                    <a:pt x="0" y="3467320"/>
                  </a:lnTo>
                  <a:lnTo>
                    <a:pt x="0" y="323475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Rectangle 89"/>
            <p:cNvSpPr>
              <a:spLocks noChangeArrowheads="1"/>
            </p:cNvSpPr>
            <p:nvPr/>
          </p:nvSpPr>
          <p:spPr bwMode="auto">
            <a:xfrm>
              <a:off x="7106730" y="5153470"/>
              <a:ext cx="560595" cy="5030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MemRd</a:t>
              </a:r>
              <a:endParaRPr lang="en-US" altLang="en-US" sz="1000" dirty="0" smtClean="0">
                <a:solidFill>
                  <a:srgbClr val="FF0000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MemWr</a:t>
              </a:r>
              <a:endParaRPr lang="en-US" altLang="en-US" sz="1000" dirty="0" smtClean="0">
                <a:solidFill>
                  <a:srgbClr val="FF0000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WBdata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380398" y="3346349"/>
            <a:ext cx="5293101" cy="2815307"/>
            <a:chOff x="4043444" y="3346348"/>
            <a:chExt cx="4885939" cy="2815307"/>
          </a:xfrm>
        </p:grpSpPr>
        <p:grpSp>
          <p:nvGrpSpPr>
            <p:cNvPr id="225" name="Group 224"/>
            <p:cNvGrpSpPr/>
            <p:nvPr/>
          </p:nvGrpSpPr>
          <p:grpSpPr>
            <a:xfrm>
              <a:off x="4043444" y="3346348"/>
              <a:ext cx="4627340" cy="2815307"/>
              <a:chOff x="4043444" y="3346348"/>
              <a:chExt cx="4627340" cy="2815307"/>
            </a:xfrm>
          </p:grpSpPr>
          <p:sp>
            <p:nvSpPr>
              <p:cNvPr id="212" name="Freeform 211"/>
              <p:cNvSpPr/>
              <p:nvPr/>
            </p:nvSpPr>
            <p:spPr>
              <a:xfrm>
                <a:off x="4043445" y="5130729"/>
                <a:ext cx="840402" cy="1026936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Freeform 212"/>
              <p:cNvSpPr/>
              <p:nvPr/>
            </p:nvSpPr>
            <p:spPr>
              <a:xfrm>
                <a:off x="4043445" y="5006127"/>
                <a:ext cx="2496149" cy="1151537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 213"/>
              <p:cNvSpPr/>
              <p:nvPr/>
            </p:nvSpPr>
            <p:spPr>
              <a:xfrm>
                <a:off x="4043445" y="4878799"/>
                <a:ext cx="4614284" cy="1282856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Freeform 214"/>
              <p:cNvSpPr/>
              <p:nvPr/>
            </p:nvSpPr>
            <p:spPr>
              <a:xfrm flipV="1">
                <a:off x="4043445" y="3657447"/>
                <a:ext cx="4627339" cy="1092254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Freeform 215"/>
              <p:cNvSpPr/>
              <p:nvPr/>
            </p:nvSpPr>
            <p:spPr>
              <a:xfrm flipV="1">
                <a:off x="4043445" y="3346348"/>
                <a:ext cx="2460433" cy="1270173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Freeform 216"/>
              <p:cNvSpPr/>
              <p:nvPr/>
            </p:nvSpPr>
            <p:spPr>
              <a:xfrm flipV="1">
                <a:off x="4043444" y="3346348"/>
                <a:ext cx="788851" cy="1129574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3" name="Rectangle 89"/>
            <p:cNvSpPr>
              <a:spLocks noChangeArrowheads="1"/>
            </p:cNvSpPr>
            <p:nvPr/>
          </p:nvSpPr>
          <p:spPr bwMode="auto">
            <a:xfrm>
              <a:off x="6377035" y="5281957"/>
              <a:ext cx="440073" cy="1825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04" name="Rectangle 89"/>
            <p:cNvSpPr>
              <a:spLocks noChangeArrowheads="1"/>
            </p:cNvSpPr>
            <p:nvPr/>
          </p:nvSpPr>
          <p:spPr bwMode="auto">
            <a:xfrm>
              <a:off x="8489310" y="5281957"/>
              <a:ext cx="440073" cy="1825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05" name="Rectangle 89"/>
            <p:cNvSpPr>
              <a:spLocks noChangeArrowheads="1"/>
            </p:cNvSpPr>
            <p:nvPr/>
          </p:nvSpPr>
          <p:spPr bwMode="auto">
            <a:xfrm>
              <a:off x="4648810" y="5281957"/>
              <a:ext cx="440073" cy="1825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39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8177" y="1047890"/>
            <a:ext cx="8306594" cy="529989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Pipelined </a:t>
            </a:r>
            <a:r>
              <a:rPr lang="en-US" altLang="en-US" dirty="0" err="1" smtClean="0"/>
              <a:t>Datapath</a:t>
            </a:r>
            <a:r>
              <a:rPr lang="en-US" altLang="en-US" dirty="0" smtClean="0"/>
              <a:t> and Control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Pipeline Hazards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Data Hazards and Forwarding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Load Delay, Hazard Detection, and Stall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Control Hazards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Delayed Branch and Dynamic Branch Prediction</a:t>
            </a:r>
          </a:p>
        </p:txBody>
      </p:sp>
    </p:spTree>
    <p:extLst>
      <p:ext uri="{BB962C8B-B14F-4D97-AF65-F5344CB8AC3E}">
        <p14:creationId xmlns:p14="http://schemas.microsoft.com/office/powerpoint/2010/main" val="25945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93" name="Group 230"/>
          <p:cNvGrpSpPr>
            <a:grpSpLocks/>
          </p:cNvGrpSpPr>
          <p:nvPr/>
        </p:nvGrpSpPr>
        <p:grpSpPr bwMode="auto">
          <a:xfrm>
            <a:off x="5509401" y="5796542"/>
            <a:ext cx="656983" cy="547806"/>
            <a:chOff x="3498253" y="3932239"/>
            <a:chExt cx="606446" cy="547688"/>
          </a:xfrm>
        </p:grpSpPr>
        <p:grpSp>
          <p:nvGrpSpPr>
            <p:cNvPr id="42140" name="Group 231"/>
            <p:cNvGrpSpPr>
              <a:grpSpLocks/>
            </p:cNvGrpSpPr>
            <p:nvPr/>
          </p:nvGrpSpPr>
          <p:grpSpPr bwMode="auto">
            <a:xfrm>
              <a:off x="3498253" y="4022727"/>
              <a:ext cx="522919" cy="365125"/>
              <a:chOff x="3498253" y="4022727"/>
              <a:chExt cx="522919" cy="365125"/>
            </a:xfrm>
          </p:grpSpPr>
          <p:sp>
            <p:nvSpPr>
              <p:cNvPr id="42142" name="Line 33"/>
              <p:cNvSpPr>
                <a:spLocks noChangeShapeType="1"/>
              </p:cNvSpPr>
              <p:nvPr/>
            </p:nvSpPr>
            <p:spPr bwMode="auto">
              <a:xfrm>
                <a:off x="3498253" y="4152902"/>
                <a:ext cx="999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3" name="Line 33"/>
              <p:cNvSpPr>
                <a:spLocks noChangeShapeType="1"/>
              </p:cNvSpPr>
              <p:nvPr/>
            </p:nvSpPr>
            <p:spPr bwMode="auto">
              <a:xfrm>
                <a:off x="3498253" y="4273552"/>
                <a:ext cx="1008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4" name="Text Box 27"/>
              <p:cNvSpPr txBox="1">
                <a:spLocks noChangeArrowheads="1"/>
              </p:cNvSpPr>
              <p:nvPr/>
            </p:nvSpPr>
            <p:spPr bwMode="auto">
              <a:xfrm>
                <a:off x="3597676" y="4022727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42145" name="Group 29"/>
              <p:cNvGrpSpPr>
                <a:grpSpLocks/>
              </p:cNvGrpSpPr>
              <p:nvPr/>
            </p:nvGrpSpPr>
            <p:grpSpPr bwMode="auto">
              <a:xfrm>
                <a:off x="3936180" y="4116389"/>
                <a:ext cx="84992" cy="182563"/>
                <a:chOff x="2544" y="3197"/>
                <a:chExt cx="202" cy="115"/>
              </a:xfrm>
            </p:grpSpPr>
            <p:sp>
              <p:nvSpPr>
                <p:cNvPr id="42146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47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2141" name="Rectangle 32"/>
            <p:cNvSpPr>
              <a:spLocks noChangeArrowheads="1"/>
            </p:cNvSpPr>
            <p:nvPr/>
          </p:nvSpPr>
          <p:spPr bwMode="auto">
            <a:xfrm>
              <a:off x="4019707" y="3932239"/>
              <a:ext cx="84992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41994" name="Group 219"/>
          <p:cNvGrpSpPr>
            <a:grpSpLocks/>
          </p:cNvGrpSpPr>
          <p:nvPr/>
        </p:nvGrpSpPr>
        <p:grpSpPr bwMode="auto">
          <a:xfrm>
            <a:off x="4874243" y="5199515"/>
            <a:ext cx="656983" cy="547806"/>
            <a:chOff x="3498253" y="3932239"/>
            <a:chExt cx="606446" cy="547688"/>
          </a:xfrm>
        </p:grpSpPr>
        <p:grpSp>
          <p:nvGrpSpPr>
            <p:cNvPr id="42132" name="Group 220"/>
            <p:cNvGrpSpPr>
              <a:grpSpLocks/>
            </p:cNvGrpSpPr>
            <p:nvPr/>
          </p:nvGrpSpPr>
          <p:grpSpPr bwMode="auto">
            <a:xfrm>
              <a:off x="3498253" y="4022727"/>
              <a:ext cx="522919" cy="365125"/>
              <a:chOff x="3498253" y="4022727"/>
              <a:chExt cx="522919" cy="365125"/>
            </a:xfrm>
          </p:grpSpPr>
          <p:sp>
            <p:nvSpPr>
              <p:cNvPr id="42134" name="Line 33"/>
              <p:cNvSpPr>
                <a:spLocks noChangeShapeType="1"/>
              </p:cNvSpPr>
              <p:nvPr/>
            </p:nvSpPr>
            <p:spPr bwMode="auto">
              <a:xfrm>
                <a:off x="3498253" y="4152902"/>
                <a:ext cx="999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5" name="Line 33"/>
              <p:cNvSpPr>
                <a:spLocks noChangeShapeType="1"/>
              </p:cNvSpPr>
              <p:nvPr/>
            </p:nvSpPr>
            <p:spPr bwMode="auto">
              <a:xfrm>
                <a:off x="3498253" y="4273552"/>
                <a:ext cx="1008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6" name="Text Box 27"/>
              <p:cNvSpPr txBox="1">
                <a:spLocks noChangeArrowheads="1"/>
              </p:cNvSpPr>
              <p:nvPr/>
            </p:nvSpPr>
            <p:spPr bwMode="auto">
              <a:xfrm>
                <a:off x="3597676" y="4022727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42137" name="Group 29"/>
              <p:cNvGrpSpPr>
                <a:grpSpLocks/>
              </p:cNvGrpSpPr>
              <p:nvPr/>
            </p:nvGrpSpPr>
            <p:grpSpPr bwMode="auto">
              <a:xfrm>
                <a:off x="3936180" y="4116389"/>
                <a:ext cx="84992" cy="182563"/>
                <a:chOff x="2544" y="3197"/>
                <a:chExt cx="202" cy="115"/>
              </a:xfrm>
            </p:grpSpPr>
            <p:sp>
              <p:nvSpPr>
                <p:cNvPr id="42138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39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2133" name="Rectangle 32"/>
            <p:cNvSpPr>
              <a:spLocks noChangeArrowheads="1"/>
            </p:cNvSpPr>
            <p:nvPr/>
          </p:nvSpPr>
          <p:spPr bwMode="auto">
            <a:xfrm>
              <a:off x="4019707" y="3932239"/>
              <a:ext cx="84992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41995" name="Group 208"/>
          <p:cNvGrpSpPr>
            <a:grpSpLocks/>
          </p:cNvGrpSpPr>
          <p:nvPr/>
        </p:nvGrpSpPr>
        <p:grpSpPr bwMode="auto">
          <a:xfrm>
            <a:off x="4231954" y="4610752"/>
            <a:ext cx="640742" cy="547806"/>
            <a:chOff x="3513245" y="3932239"/>
            <a:chExt cx="591454" cy="547688"/>
          </a:xfrm>
        </p:grpSpPr>
        <p:grpSp>
          <p:nvGrpSpPr>
            <p:cNvPr id="42124" name="Group 209"/>
            <p:cNvGrpSpPr>
              <a:grpSpLocks/>
            </p:cNvGrpSpPr>
            <p:nvPr/>
          </p:nvGrpSpPr>
          <p:grpSpPr bwMode="auto">
            <a:xfrm>
              <a:off x="3513245" y="4022727"/>
              <a:ext cx="507927" cy="365125"/>
              <a:chOff x="3513245" y="4022727"/>
              <a:chExt cx="507927" cy="365125"/>
            </a:xfrm>
          </p:grpSpPr>
          <p:sp>
            <p:nvSpPr>
              <p:cNvPr id="42126" name="Line 33"/>
              <p:cNvSpPr>
                <a:spLocks noChangeShapeType="1"/>
              </p:cNvSpPr>
              <p:nvPr/>
            </p:nvSpPr>
            <p:spPr bwMode="auto">
              <a:xfrm>
                <a:off x="3513245" y="4152902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7" name="Line 33"/>
              <p:cNvSpPr>
                <a:spLocks noChangeShapeType="1"/>
              </p:cNvSpPr>
              <p:nvPr/>
            </p:nvSpPr>
            <p:spPr bwMode="auto">
              <a:xfrm>
                <a:off x="3514149" y="4273552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8" name="Text Box 27"/>
              <p:cNvSpPr txBox="1">
                <a:spLocks noChangeArrowheads="1"/>
              </p:cNvSpPr>
              <p:nvPr/>
            </p:nvSpPr>
            <p:spPr bwMode="auto">
              <a:xfrm>
                <a:off x="3597676" y="4022727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42129" name="Group 29"/>
              <p:cNvGrpSpPr>
                <a:grpSpLocks/>
              </p:cNvGrpSpPr>
              <p:nvPr/>
            </p:nvGrpSpPr>
            <p:grpSpPr bwMode="auto">
              <a:xfrm>
                <a:off x="3936180" y="4116389"/>
                <a:ext cx="84992" cy="182563"/>
                <a:chOff x="2544" y="3197"/>
                <a:chExt cx="202" cy="115"/>
              </a:xfrm>
            </p:grpSpPr>
            <p:sp>
              <p:nvSpPr>
                <p:cNvPr id="42130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31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2125" name="Rectangle 32"/>
            <p:cNvSpPr>
              <a:spLocks noChangeArrowheads="1"/>
            </p:cNvSpPr>
            <p:nvPr/>
          </p:nvSpPr>
          <p:spPr bwMode="auto">
            <a:xfrm>
              <a:off x="4019707" y="3932239"/>
              <a:ext cx="84992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41996" name="Line 6"/>
          <p:cNvSpPr>
            <a:spLocks noChangeShapeType="1"/>
          </p:cNvSpPr>
          <p:nvPr/>
        </p:nvSpPr>
        <p:spPr bwMode="auto">
          <a:xfrm>
            <a:off x="558703" y="3739493"/>
            <a:ext cx="0" cy="251514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7" name="Line 7"/>
          <p:cNvSpPr>
            <a:spLocks noChangeShapeType="1"/>
          </p:cNvSpPr>
          <p:nvPr/>
        </p:nvSpPr>
        <p:spPr bwMode="auto">
          <a:xfrm>
            <a:off x="491632" y="3798244"/>
            <a:ext cx="8279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8" name="Text Box 8"/>
          <p:cNvSpPr txBox="1">
            <a:spLocks noChangeArrowheads="1"/>
          </p:cNvSpPr>
          <p:nvPr/>
        </p:nvSpPr>
        <p:spPr bwMode="auto">
          <a:xfrm>
            <a:off x="1069482" y="3647399"/>
            <a:ext cx="1508258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Time (cycles)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1999" name="Text Box 9"/>
          <p:cNvSpPr txBox="1">
            <a:spLocks noChangeArrowheads="1"/>
          </p:cNvSpPr>
          <p:nvPr/>
        </p:nvSpPr>
        <p:spPr bwMode="auto">
          <a:xfrm rot="16200000">
            <a:off x="-424172" y="4768719"/>
            <a:ext cx="1965748" cy="3645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Program Order</a:t>
            </a:r>
          </a:p>
        </p:txBody>
      </p:sp>
      <p:sp>
        <p:nvSpPr>
          <p:cNvPr id="42000" name="Text Box 19"/>
          <p:cNvSpPr txBox="1">
            <a:spLocks noChangeArrowheads="1"/>
          </p:cNvSpPr>
          <p:nvPr/>
        </p:nvSpPr>
        <p:spPr bwMode="auto">
          <a:xfrm>
            <a:off x="3652609" y="3647399"/>
            <a:ext cx="457465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CC2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2001" name="Text Box 21"/>
          <p:cNvSpPr txBox="1">
            <a:spLocks noChangeArrowheads="1"/>
          </p:cNvSpPr>
          <p:nvPr/>
        </p:nvSpPr>
        <p:spPr bwMode="auto">
          <a:xfrm>
            <a:off x="878585" y="4698550"/>
            <a:ext cx="1900370" cy="32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add	$s4,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r>
              <a:rPr lang="en-US" altLang="en-US" sz="1600">
                <a:latin typeface="Comic Sans MS" pitchFamily="66" charset="0"/>
              </a:rPr>
              <a:t>, $t5</a:t>
            </a:r>
          </a:p>
        </p:txBody>
      </p:sp>
      <p:grpSp>
        <p:nvGrpSpPr>
          <p:cNvPr id="42002" name="Group 2"/>
          <p:cNvGrpSpPr>
            <a:grpSpLocks/>
          </p:cNvGrpSpPr>
          <p:nvPr/>
        </p:nvGrpSpPr>
        <p:grpSpPr bwMode="auto">
          <a:xfrm>
            <a:off x="3587998" y="4014190"/>
            <a:ext cx="640742" cy="547806"/>
            <a:chOff x="3513245" y="3932239"/>
            <a:chExt cx="591454" cy="547688"/>
          </a:xfrm>
        </p:grpSpPr>
        <p:grpSp>
          <p:nvGrpSpPr>
            <p:cNvPr id="42116" name="Group 1"/>
            <p:cNvGrpSpPr>
              <a:grpSpLocks/>
            </p:cNvGrpSpPr>
            <p:nvPr/>
          </p:nvGrpSpPr>
          <p:grpSpPr bwMode="auto">
            <a:xfrm>
              <a:off x="3513245" y="4022727"/>
              <a:ext cx="507927" cy="365125"/>
              <a:chOff x="3513245" y="4022727"/>
              <a:chExt cx="507927" cy="365125"/>
            </a:xfrm>
          </p:grpSpPr>
          <p:sp>
            <p:nvSpPr>
              <p:cNvPr id="42118" name="Line 33"/>
              <p:cNvSpPr>
                <a:spLocks noChangeShapeType="1"/>
              </p:cNvSpPr>
              <p:nvPr/>
            </p:nvSpPr>
            <p:spPr bwMode="auto">
              <a:xfrm>
                <a:off x="3513245" y="4152902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19" name="Line 33"/>
              <p:cNvSpPr>
                <a:spLocks noChangeShapeType="1"/>
              </p:cNvSpPr>
              <p:nvPr/>
            </p:nvSpPr>
            <p:spPr bwMode="auto">
              <a:xfrm>
                <a:off x="3514149" y="4273552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0" name="Text Box 27"/>
              <p:cNvSpPr txBox="1">
                <a:spLocks noChangeArrowheads="1"/>
              </p:cNvSpPr>
              <p:nvPr/>
            </p:nvSpPr>
            <p:spPr bwMode="auto">
              <a:xfrm>
                <a:off x="3597676" y="4022727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42121" name="Group 29"/>
              <p:cNvGrpSpPr>
                <a:grpSpLocks/>
              </p:cNvGrpSpPr>
              <p:nvPr/>
            </p:nvGrpSpPr>
            <p:grpSpPr bwMode="auto">
              <a:xfrm>
                <a:off x="3936180" y="4116389"/>
                <a:ext cx="84992" cy="182563"/>
                <a:chOff x="2544" y="3197"/>
                <a:chExt cx="202" cy="115"/>
              </a:xfrm>
            </p:grpSpPr>
            <p:sp>
              <p:nvSpPr>
                <p:cNvPr id="42122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23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2117" name="Rectangle 32"/>
            <p:cNvSpPr>
              <a:spLocks noChangeArrowheads="1"/>
            </p:cNvSpPr>
            <p:nvPr/>
          </p:nvSpPr>
          <p:spPr bwMode="auto">
            <a:xfrm>
              <a:off x="4019707" y="3932239"/>
              <a:ext cx="84992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42003" name="Group 34"/>
          <p:cNvGrpSpPr>
            <a:grpSpLocks/>
          </p:cNvGrpSpPr>
          <p:nvPr/>
        </p:nvGrpSpPr>
        <p:grpSpPr bwMode="auto">
          <a:xfrm>
            <a:off x="3679465" y="4608043"/>
            <a:ext cx="549275" cy="547806"/>
            <a:chOff x="1910" y="2102"/>
            <a:chExt cx="346" cy="345"/>
          </a:xfrm>
        </p:grpSpPr>
        <p:sp>
          <p:nvSpPr>
            <p:cNvPr id="42113" name="Line 35"/>
            <p:cNvSpPr>
              <a:spLocks noChangeShapeType="1"/>
            </p:cNvSpPr>
            <p:nvPr/>
          </p:nvSpPr>
          <p:spPr bwMode="auto">
            <a:xfrm>
              <a:off x="2141" y="2275"/>
              <a:ext cx="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14" name="Rectangle 36"/>
            <p:cNvSpPr>
              <a:spLocks noChangeArrowheads="1"/>
            </p:cNvSpPr>
            <p:nvPr/>
          </p:nvSpPr>
          <p:spPr bwMode="auto">
            <a:xfrm>
              <a:off x="2198" y="2102"/>
              <a:ext cx="58" cy="345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115" name="Text Box 39"/>
            <p:cNvSpPr txBox="1">
              <a:spLocks noChangeArrowheads="1"/>
            </p:cNvSpPr>
            <p:nvPr/>
          </p:nvSpPr>
          <p:spPr bwMode="auto">
            <a:xfrm>
              <a:off x="1910" y="2159"/>
              <a:ext cx="231" cy="23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</p:grpSp>
      <p:sp>
        <p:nvSpPr>
          <p:cNvPr id="42004" name="Text Box 40"/>
          <p:cNvSpPr txBox="1">
            <a:spLocks noChangeArrowheads="1"/>
          </p:cNvSpPr>
          <p:nvPr/>
        </p:nvSpPr>
        <p:spPr bwMode="auto">
          <a:xfrm>
            <a:off x="4294092" y="3647399"/>
            <a:ext cx="457465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CC3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2005" name="Text Box 42"/>
          <p:cNvSpPr txBox="1">
            <a:spLocks noChangeArrowheads="1"/>
          </p:cNvSpPr>
          <p:nvPr/>
        </p:nvSpPr>
        <p:spPr bwMode="auto">
          <a:xfrm>
            <a:off x="878585" y="5293991"/>
            <a:ext cx="1900370" cy="32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or	$t6, $t3,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</a:p>
        </p:txBody>
      </p:sp>
      <p:grpSp>
        <p:nvGrpSpPr>
          <p:cNvPr id="42006" name="Group 44"/>
          <p:cNvGrpSpPr>
            <a:grpSpLocks/>
          </p:cNvGrpSpPr>
          <p:nvPr/>
        </p:nvGrpSpPr>
        <p:grpSpPr bwMode="auto">
          <a:xfrm>
            <a:off x="4228739" y="4014190"/>
            <a:ext cx="639763" cy="547806"/>
            <a:chOff x="2659" y="2102"/>
            <a:chExt cx="403" cy="345"/>
          </a:xfrm>
        </p:grpSpPr>
        <p:grpSp>
          <p:nvGrpSpPr>
            <p:cNvPr id="42105" name="Group 45"/>
            <p:cNvGrpSpPr>
              <a:grpSpLocks/>
            </p:cNvGrpSpPr>
            <p:nvPr/>
          </p:nvGrpSpPr>
          <p:grpSpPr bwMode="auto">
            <a:xfrm>
              <a:off x="2659" y="2131"/>
              <a:ext cx="346" cy="288"/>
              <a:chOff x="2659" y="2131"/>
              <a:chExt cx="346" cy="288"/>
            </a:xfrm>
          </p:grpSpPr>
          <p:sp>
            <p:nvSpPr>
              <p:cNvPr id="42108" name="Freeform 46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2109" name="Line 47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2110" name="Group 48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42111" name="Line 49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12" name="Line 50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2106" name="Text Box 51"/>
            <p:cNvSpPr txBox="1">
              <a:spLocks noChangeArrowheads="1"/>
            </p:cNvSpPr>
            <p:nvPr/>
          </p:nvSpPr>
          <p:spPr bwMode="auto">
            <a:xfrm>
              <a:off x="2746" y="2218"/>
              <a:ext cx="201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42107" name="Rectangle 52"/>
            <p:cNvSpPr>
              <a:spLocks noChangeArrowheads="1"/>
            </p:cNvSpPr>
            <p:nvPr/>
          </p:nvSpPr>
          <p:spPr bwMode="auto">
            <a:xfrm>
              <a:off x="3005" y="2102"/>
              <a:ext cx="57" cy="345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42007" name="Group 64"/>
          <p:cNvGrpSpPr>
            <a:grpSpLocks/>
          </p:cNvGrpSpPr>
          <p:nvPr/>
        </p:nvGrpSpPr>
        <p:grpSpPr bwMode="auto">
          <a:xfrm>
            <a:off x="4319228" y="5201896"/>
            <a:ext cx="549275" cy="547806"/>
            <a:chOff x="1910" y="2102"/>
            <a:chExt cx="346" cy="345"/>
          </a:xfrm>
        </p:grpSpPr>
        <p:sp>
          <p:nvSpPr>
            <p:cNvPr id="42102" name="Line 65"/>
            <p:cNvSpPr>
              <a:spLocks noChangeShapeType="1"/>
            </p:cNvSpPr>
            <p:nvPr/>
          </p:nvSpPr>
          <p:spPr bwMode="auto">
            <a:xfrm>
              <a:off x="2141" y="2275"/>
              <a:ext cx="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03" name="Rectangle 66"/>
            <p:cNvSpPr>
              <a:spLocks noChangeArrowheads="1"/>
            </p:cNvSpPr>
            <p:nvPr/>
          </p:nvSpPr>
          <p:spPr bwMode="auto">
            <a:xfrm>
              <a:off x="2198" y="2102"/>
              <a:ext cx="58" cy="345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104" name="Text Box 69"/>
            <p:cNvSpPr txBox="1">
              <a:spLocks noChangeArrowheads="1"/>
            </p:cNvSpPr>
            <p:nvPr/>
          </p:nvSpPr>
          <p:spPr bwMode="auto">
            <a:xfrm>
              <a:off x="1910" y="2159"/>
              <a:ext cx="231" cy="23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</p:grpSp>
      <p:sp>
        <p:nvSpPr>
          <p:cNvPr id="42008" name="Text Box 70"/>
          <p:cNvSpPr txBox="1">
            <a:spLocks noChangeArrowheads="1"/>
          </p:cNvSpPr>
          <p:nvPr/>
        </p:nvSpPr>
        <p:spPr bwMode="auto">
          <a:xfrm>
            <a:off x="6213379" y="3647399"/>
            <a:ext cx="457465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CC6</a:t>
            </a:r>
            <a:endParaRPr lang="en-US" altLang="en-US" sz="1600">
              <a:latin typeface="Times New Roman" pitchFamily="18" charset="0"/>
            </a:endParaRPr>
          </a:p>
        </p:txBody>
      </p:sp>
      <p:grpSp>
        <p:nvGrpSpPr>
          <p:cNvPr id="42009" name="Group 73"/>
          <p:cNvGrpSpPr>
            <a:grpSpLocks/>
          </p:cNvGrpSpPr>
          <p:nvPr/>
        </p:nvGrpSpPr>
        <p:grpSpPr bwMode="auto">
          <a:xfrm>
            <a:off x="6165225" y="4698545"/>
            <a:ext cx="459185" cy="365204"/>
            <a:chOff x="3465" y="2159"/>
            <a:chExt cx="289" cy="230"/>
          </a:xfrm>
        </p:grpSpPr>
        <p:sp>
          <p:nvSpPr>
            <p:cNvPr id="42100" name="Text Box 74"/>
            <p:cNvSpPr txBox="1">
              <a:spLocks noChangeArrowheads="1"/>
            </p:cNvSpPr>
            <p:nvPr/>
          </p:nvSpPr>
          <p:spPr bwMode="auto">
            <a:xfrm>
              <a:off x="3523" y="2159"/>
              <a:ext cx="231" cy="23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42101" name="Line 76"/>
            <p:cNvSpPr>
              <a:spLocks noChangeShapeType="1"/>
            </p:cNvSpPr>
            <p:nvPr/>
          </p:nvSpPr>
          <p:spPr bwMode="auto">
            <a:xfrm>
              <a:off x="3465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10" name="Line 78"/>
          <p:cNvSpPr>
            <a:spLocks noChangeShapeType="1"/>
          </p:cNvSpPr>
          <p:nvPr/>
        </p:nvSpPr>
        <p:spPr bwMode="auto">
          <a:xfrm>
            <a:off x="6622519" y="5476593"/>
            <a:ext cx="92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11" name="Group 80"/>
          <p:cNvGrpSpPr>
            <a:grpSpLocks/>
          </p:cNvGrpSpPr>
          <p:nvPr/>
        </p:nvGrpSpPr>
        <p:grpSpPr bwMode="auto">
          <a:xfrm>
            <a:off x="6255730" y="5292404"/>
            <a:ext cx="366789" cy="366792"/>
            <a:chOff x="1910" y="3139"/>
            <a:chExt cx="231" cy="231"/>
          </a:xfrm>
        </p:grpSpPr>
        <p:sp>
          <p:nvSpPr>
            <p:cNvPr id="42098" name="Rectangle 81"/>
            <p:cNvSpPr>
              <a:spLocks noChangeArrowheads="1"/>
            </p:cNvSpPr>
            <p:nvPr/>
          </p:nvSpPr>
          <p:spPr bwMode="auto">
            <a:xfrm>
              <a:off x="2025" y="3139"/>
              <a:ext cx="1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CB8FE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099" name="Text Box 82"/>
            <p:cNvSpPr txBox="1">
              <a:spLocks noChangeArrowheads="1"/>
            </p:cNvSpPr>
            <p:nvPr/>
          </p:nvSpPr>
          <p:spPr bwMode="auto">
            <a:xfrm>
              <a:off x="1910" y="3139"/>
              <a:ext cx="231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</p:grpSp>
      <p:sp>
        <p:nvSpPr>
          <p:cNvPr id="42012" name="Rectangle 83"/>
          <p:cNvSpPr>
            <a:spLocks noChangeArrowheads="1"/>
          </p:cNvSpPr>
          <p:nvPr/>
        </p:nvSpPr>
        <p:spPr bwMode="auto">
          <a:xfrm>
            <a:off x="6714613" y="5201896"/>
            <a:ext cx="92094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13" name="Line 85"/>
          <p:cNvSpPr>
            <a:spLocks noChangeShapeType="1"/>
          </p:cNvSpPr>
          <p:nvPr/>
        </p:nvSpPr>
        <p:spPr bwMode="auto">
          <a:xfrm>
            <a:off x="6165224" y="5476593"/>
            <a:ext cx="92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14" name="Group 87"/>
          <p:cNvGrpSpPr>
            <a:grpSpLocks/>
          </p:cNvGrpSpPr>
          <p:nvPr/>
        </p:nvGrpSpPr>
        <p:grpSpPr bwMode="auto">
          <a:xfrm>
            <a:off x="6165224" y="5843384"/>
            <a:ext cx="549275" cy="457298"/>
            <a:chOff x="2659" y="2131"/>
            <a:chExt cx="346" cy="288"/>
          </a:xfrm>
        </p:grpSpPr>
        <p:sp>
          <p:nvSpPr>
            <p:cNvPr id="42093" name="Freeform 88"/>
            <p:cNvSpPr>
              <a:spLocks/>
            </p:cNvSpPr>
            <p:nvPr/>
          </p:nvSpPr>
          <p:spPr bwMode="auto">
            <a:xfrm>
              <a:off x="2717" y="2131"/>
              <a:ext cx="230" cy="288"/>
            </a:xfrm>
            <a:custGeom>
              <a:avLst/>
              <a:gdLst>
                <a:gd name="T0" fmla="*/ 0 w 259"/>
                <a:gd name="T1" fmla="*/ 288 h 288"/>
                <a:gd name="T2" fmla="*/ 0 w 259"/>
                <a:gd name="T3" fmla="*/ 173 h 288"/>
                <a:gd name="T4" fmla="*/ 16 w 259"/>
                <a:gd name="T5" fmla="*/ 144 h 288"/>
                <a:gd name="T6" fmla="*/ 0 w 259"/>
                <a:gd name="T7" fmla="*/ 116 h 288"/>
                <a:gd name="T8" fmla="*/ 0 w 259"/>
                <a:gd name="T9" fmla="*/ 0 h 288"/>
                <a:gd name="T10" fmla="*/ 70 w 259"/>
                <a:gd name="T11" fmla="*/ 58 h 288"/>
                <a:gd name="T12" fmla="*/ 70 w 259"/>
                <a:gd name="T13" fmla="*/ 231 h 288"/>
                <a:gd name="T14" fmla="*/ 0 w 259"/>
                <a:gd name="T15" fmla="*/ 288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94" name="Line 89"/>
            <p:cNvSpPr>
              <a:spLocks noChangeShapeType="1"/>
            </p:cNvSpPr>
            <p:nvPr/>
          </p:nvSpPr>
          <p:spPr bwMode="auto">
            <a:xfrm>
              <a:off x="2947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2095" name="Group 90"/>
            <p:cNvGrpSpPr>
              <a:grpSpLocks/>
            </p:cNvGrpSpPr>
            <p:nvPr/>
          </p:nvGrpSpPr>
          <p:grpSpPr bwMode="auto">
            <a:xfrm>
              <a:off x="2659" y="2218"/>
              <a:ext cx="58" cy="115"/>
              <a:chOff x="2544" y="3197"/>
              <a:chExt cx="202" cy="115"/>
            </a:xfrm>
          </p:grpSpPr>
          <p:sp>
            <p:nvSpPr>
              <p:cNvPr id="42096" name="Line 91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97" name="Line 92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2015" name="Text Box 93"/>
          <p:cNvSpPr txBox="1">
            <a:spLocks noChangeArrowheads="1"/>
          </p:cNvSpPr>
          <p:nvPr/>
        </p:nvSpPr>
        <p:spPr bwMode="auto">
          <a:xfrm>
            <a:off x="6303336" y="5981527"/>
            <a:ext cx="319087" cy="228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 Narrow" pitchFamily="34" charset="0"/>
              </a:rPr>
              <a:t>ALU</a:t>
            </a:r>
          </a:p>
        </p:txBody>
      </p:sp>
      <p:sp>
        <p:nvSpPr>
          <p:cNvPr id="42016" name="Rectangle 94"/>
          <p:cNvSpPr>
            <a:spLocks noChangeArrowheads="1"/>
          </p:cNvSpPr>
          <p:nvPr/>
        </p:nvSpPr>
        <p:spPr bwMode="auto">
          <a:xfrm>
            <a:off x="6714499" y="5797336"/>
            <a:ext cx="90488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17" name="Text Box 95"/>
          <p:cNvSpPr txBox="1">
            <a:spLocks noChangeArrowheads="1"/>
          </p:cNvSpPr>
          <p:nvPr/>
        </p:nvSpPr>
        <p:spPr bwMode="auto">
          <a:xfrm>
            <a:off x="6853141" y="3647399"/>
            <a:ext cx="457465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CC7</a:t>
            </a:r>
            <a:endParaRPr lang="en-US" altLang="en-US" sz="1600">
              <a:latin typeface="Times New Roman" pitchFamily="18" charset="0"/>
            </a:endParaRPr>
          </a:p>
        </p:txBody>
      </p:sp>
      <p:grpSp>
        <p:nvGrpSpPr>
          <p:cNvPr id="42018" name="Group 98"/>
          <p:cNvGrpSpPr>
            <a:grpSpLocks/>
          </p:cNvGrpSpPr>
          <p:nvPr/>
        </p:nvGrpSpPr>
        <p:grpSpPr bwMode="auto">
          <a:xfrm>
            <a:off x="5533884" y="4106280"/>
            <a:ext cx="1730285" cy="1551322"/>
            <a:chOff x="2665" y="1412"/>
            <a:chExt cx="1089" cy="977"/>
          </a:xfrm>
        </p:grpSpPr>
        <p:sp>
          <p:nvSpPr>
            <p:cNvPr id="42089" name="Text Box 99"/>
            <p:cNvSpPr txBox="1">
              <a:spLocks noChangeArrowheads="1"/>
            </p:cNvSpPr>
            <p:nvPr/>
          </p:nvSpPr>
          <p:spPr bwMode="auto">
            <a:xfrm>
              <a:off x="3523" y="2159"/>
              <a:ext cx="231" cy="23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42090" name="Line 101"/>
            <p:cNvSpPr>
              <a:spLocks noChangeShapeType="1"/>
            </p:cNvSpPr>
            <p:nvPr/>
          </p:nvSpPr>
          <p:spPr bwMode="auto">
            <a:xfrm>
              <a:off x="3465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91" name="Text Box 99"/>
            <p:cNvSpPr txBox="1">
              <a:spLocks noChangeArrowheads="1"/>
            </p:cNvSpPr>
            <p:nvPr/>
          </p:nvSpPr>
          <p:spPr bwMode="auto">
            <a:xfrm>
              <a:off x="2723" y="1412"/>
              <a:ext cx="231" cy="23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42092" name="Line 101"/>
            <p:cNvSpPr>
              <a:spLocks noChangeShapeType="1"/>
            </p:cNvSpPr>
            <p:nvPr/>
          </p:nvSpPr>
          <p:spPr bwMode="auto">
            <a:xfrm>
              <a:off x="2665" y="1527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19" name="Line 103"/>
          <p:cNvSpPr>
            <a:spLocks noChangeShapeType="1"/>
          </p:cNvSpPr>
          <p:nvPr/>
        </p:nvSpPr>
        <p:spPr bwMode="auto">
          <a:xfrm>
            <a:off x="7262281" y="6072034"/>
            <a:ext cx="92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20" name="Group 105"/>
          <p:cNvGrpSpPr>
            <a:grpSpLocks/>
          </p:cNvGrpSpPr>
          <p:nvPr/>
        </p:nvGrpSpPr>
        <p:grpSpPr bwMode="auto">
          <a:xfrm>
            <a:off x="6895492" y="5887844"/>
            <a:ext cx="366789" cy="366792"/>
            <a:chOff x="1910" y="3139"/>
            <a:chExt cx="231" cy="231"/>
          </a:xfrm>
        </p:grpSpPr>
        <p:sp>
          <p:nvSpPr>
            <p:cNvPr id="42087" name="Rectangle 106"/>
            <p:cNvSpPr>
              <a:spLocks noChangeArrowheads="1"/>
            </p:cNvSpPr>
            <p:nvPr/>
          </p:nvSpPr>
          <p:spPr bwMode="auto">
            <a:xfrm>
              <a:off x="2025" y="3139"/>
              <a:ext cx="1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CB8FE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088" name="Text Box 107"/>
            <p:cNvSpPr txBox="1">
              <a:spLocks noChangeArrowheads="1"/>
            </p:cNvSpPr>
            <p:nvPr/>
          </p:nvSpPr>
          <p:spPr bwMode="auto">
            <a:xfrm>
              <a:off x="1910" y="3139"/>
              <a:ext cx="231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</p:grpSp>
      <p:sp>
        <p:nvSpPr>
          <p:cNvPr id="42021" name="Rectangle 108"/>
          <p:cNvSpPr>
            <a:spLocks noChangeArrowheads="1"/>
          </p:cNvSpPr>
          <p:nvPr/>
        </p:nvSpPr>
        <p:spPr bwMode="auto">
          <a:xfrm>
            <a:off x="7354375" y="5797336"/>
            <a:ext cx="92094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22" name="Line 110"/>
          <p:cNvSpPr>
            <a:spLocks noChangeShapeType="1"/>
          </p:cNvSpPr>
          <p:nvPr/>
        </p:nvSpPr>
        <p:spPr bwMode="auto">
          <a:xfrm>
            <a:off x="6804987" y="6072034"/>
            <a:ext cx="92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3" name="Text Box 111"/>
          <p:cNvSpPr txBox="1">
            <a:spLocks noChangeArrowheads="1"/>
          </p:cNvSpPr>
          <p:nvPr/>
        </p:nvSpPr>
        <p:spPr bwMode="auto">
          <a:xfrm>
            <a:off x="7494624" y="3647399"/>
            <a:ext cx="457465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CC8</a:t>
            </a:r>
            <a:endParaRPr lang="en-US" altLang="en-US" sz="1600">
              <a:latin typeface="Times New Roman" pitchFamily="18" charset="0"/>
            </a:endParaRPr>
          </a:p>
        </p:txBody>
      </p:sp>
      <p:grpSp>
        <p:nvGrpSpPr>
          <p:cNvPr id="42024" name="Group 114"/>
          <p:cNvGrpSpPr>
            <a:grpSpLocks/>
          </p:cNvGrpSpPr>
          <p:nvPr/>
        </p:nvGrpSpPr>
        <p:grpSpPr bwMode="auto">
          <a:xfrm>
            <a:off x="7444750" y="5887839"/>
            <a:ext cx="459185" cy="365204"/>
            <a:chOff x="3465" y="2159"/>
            <a:chExt cx="289" cy="230"/>
          </a:xfrm>
        </p:grpSpPr>
        <p:sp>
          <p:nvSpPr>
            <p:cNvPr id="42085" name="Text Box 115"/>
            <p:cNvSpPr txBox="1">
              <a:spLocks noChangeArrowheads="1"/>
            </p:cNvSpPr>
            <p:nvPr/>
          </p:nvSpPr>
          <p:spPr bwMode="auto">
            <a:xfrm>
              <a:off x="3523" y="2159"/>
              <a:ext cx="231" cy="23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42086" name="Line 117"/>
            <p:cNvSpPr>
              <a:spLocks noChangeShapeType="1"/>
            </p:cNvSpPr>
            <p:nvPr/>
          </p:nvSpPr>
          <p:spPr bwMode="auto">
            <a:xfrm>
              <a:off x="3465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25" name="Text Box 119"/>
          <p:cNvSpPr txBox="1">
            <a:spLocks noChangeArrowheads="1"/>
          </p:cNvSpPr>
          <p:nvPr/>
        </p:nvSpPr>
        <p:spPr bwMode="auto">
          <a:xfrm>
            <a:off x="864826" y="4104697"/>
            <a:ext cx="1790304" cy="32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lw	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r>
              <a:rPr lang="en-US" altLang="en-US" sz="1600">
                <a:latin typeface="Comic Sans MS" pitchFamily="66" charset="0"/>
              </a:rPr>
              <a:t>, 20($t1)</a:t>
            </a:r>
          </a:p>
        </p:txBody>
      </p:sp>
      <p:sp>
        <p:nvSpPr>
          <p:cNvPr id="42026" name="Line 121"/>
          <p:cNvSpPr>
            <a:spLocks noChangeShapeType="1"/>
          </p:cNvSpPr>
          <p:nvPr/>
        </p:nvSpPr>
        <p:spPr bwMode="auto">
          <a:xfrm>
            <a:off x="2947081" y="4287299"/>
            <a:ext cx="9047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7" name="Line 121"/>
          <p:cNvSpPr>
            <a:spLocks noChangeShapeType="1"/>
          </p:cNvSpPr>
          <p:nvPr/>
        </p:nvSpPr>
        <p:spPr bwMode="auto">
          <a:xfrm>
            <a:off x="3407370" y="4288888"/>
            <a:ext cx="9047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8" name="Rectangle 122"/>
          <p:cNvSpPr>
            <a:spLocks noChangeArrowheads="1"/>
          </p:cNvSpPr>
          <p:nvPr/>
        </p:nvSpPr>
        <p:spPr bwMode="auto">
          <a:xfrm>
            <a:off x="3497841" y="4014190"/>
            <a:ext cx="92057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29" name="Text Box 125"/>
          <p:cNvSpPr txBox="1">
            <a:spLocks noChangeArrowheads="1"/>
          </p:cNvSpPr>
          <p:nvPr/>
        </p:nvSpPr>
        <p:spPr bwMode="auto">
          <a:xfrm>
            <a:off x="3040727" y="4104691"/>
            <a:ext cx="366644" cy="365204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IF</a:t>
            </a:r>
          </a:p>
        </p:txBody>
      </p:sp>
      <p:sp>
        <p:nvSpPr>
          <p:cNvPr id="42030" name="Rectangle 122"/>
          <p:cNvSpPr>
            <a:spLocks noChangeArrowheads="1"/>
          </p:cNvSpPr>
          <p:nvPr/>
        </p:nvSpPr>
        <p:spPr bwMode="auto">
          <a:xfrm>
            <a:off x="2859785" y="4014190"/>
            <a:ext cx="92057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31" name="Line 121"/>
          <p:cNvSpPr>
            <a:spLocks noChangeShapeType="1"/>
          </p:cNvSpPr>
          <p:nvPr/>
        </p:nvSpPr>
        <p:spPr bwMode="auto">
          <a:xfrm>
            <a:off x="3586725" y="4876389"/>
            <a:ext cx="9047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2" name="Rectangle 122"/>
          <p:cNvSpPr>
            <a:spLocks noChangeArrowheads="1"/>
          </p:cNvSpPr>
          <p:nvPr/>
        </p:nvSpPr>
        <p:spPr bwMode="auto">
          <a:xfrm>
            <a:off x="3499428" y="4603280"/>
            <a:ext cx="92057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33" name="Line 121"/>
          <p:cNvSpPr>
            <a:spLocks noChangeShapeType="1"/>
          </p:cNvSpPr>
          <p:nvPr/>
        </p:nvSpPr>
        <p:spPr bwMode="auto">
          <a:xfrm>
            <a:off x="4224780" y="5473418"/>
            <a:ext cx="9047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4" name="Rectangle 122"/>
          <p:cNvSpPr>
            <a:spLocks noChangeArrowheads="1"/>
          </p:cNvSpPr>
          <p:nvPr/>
        </p:nvSpPr>
        <p:spPr bwMode="auto">
          <a:xfrm>
            <a:off x="4135896" y="5200309"/>
            <a:ext cx="92057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35" name="Line 121"/>
          <p:cNvSpPr>
            <a:spLocks noChangeShapeType="1"/>
          </p:cNvSpPr>
          <p:nvPr/>
        </p:nvSpPr>
        <p:spPr bwMode="auto">
          <a:xfrm>
            <a:off x="4870770" y="6070446"/>
            <a:ext cx="109517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6" name="Rectangle 122"/>
          <p:cNvSpPr>
            <a:spLocks noChangeArrowheads="1"/>
          </p:cNvSpPr>
          <p:nvPr/>
        </p:nvSpPr>
        <p:spPr bwMode="auto">
          <a:xfrm>
            <a:off x="4781887" y="5797337"/>
            <a:ext cx="92057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37" name="Text Box 126"/>
          <p:cNvSpPr txBox="1">
            <a:spLocks noChangeArrowheads="1"/>
          </p:cNvSpPr>
          <p:nvPr/>
        </p:nvSpPr>
        <p:spPr bwMode="auto">
          <a:xfrm>
            <a:off x="3012847" y="3647399"/>
            <a:ext cx="457465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CC1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2038" name="Text Box 127"/>
          <p:cNvSpPr txBox="1">
            <a:spLocks noChangeArrowheads="1"/>
          </p:cNvSpPr>
          <p:nvPr/>
        </p:nvSpPr>
        <p:spPr bwMode="auto">
          <a:xfrm>
            <a:off x="4933854" y="3647399"/>
            <a:ext cx="457465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CC4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2039" name="Text Box 128"/>
          <p:cNvSpPr txBox="1">
            <a:spLocks noChangeArrowheads="1"/>
          </p:cNvSpPr>
          <p:nvPr/>
        </p:nvSpPr>
        <p:spPr bwMode="auto">
          <a:xfrm>
            <a:off x="880305" y="5889431"/>
            <a:ext cx="1941645" cy="32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and	$t7,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r>
              <a:rPr lang="en-US" altLang="en-US" sz="1600">
                <a:latin typeface="Comic Sans MS" pitchFamily="66" charset="0"/>
              </a:rPr>
              <a:t>, $t4</a:t>
            </a:r>
          </a:p>
        </p:txBody>
      </p:sp>
      <p:sp>
        <p:nvSpPr>
          <p:cNvPr id="42040" name="Rectangle 130"/>
          <p:cNvSpPr>
            <a:spLocks noChangeArrowheads="1"/>
          </p:cNvSpPr>
          <p:nvPr/>
        </p:nvSpPr>
        <p:spPr bwMode="auto">
          <a:xfrm>
            <a:off x="5439472" y="4014190"/>
            <a:ext cx="91150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41" name="Text Box 3"/>
          <p:cNvSpPr txBox="1">
            <a:spLocks noChangeArrowheads="1"/>
          </p:cNvSpPr>
          <p:nvPr/>
        </p:nvSpPr>
        <p:spPr bwMode="auto">
          <a:xfrm>
            <a:off x="4974545" y="4104697"/>
            <a:ext cx="366316" cy="365204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DM</a:t>
            </a:r>
          </a:p>
        </p:txBody>
      </p:sp>
      <p:sp>
        <p:nvSpPr>
          <p:cNvPr id="42042" name="Line 129"/>
          <p:cNvSpPr>
            <a:spLocks noChangeShapeType="1"/>
          </p:cNvSpPr>
          <p:nvPr/>
        </p:nvSpPr>
        <p:spPr bwMode="auto">
          <a:xfrm>
            <a:off x="5346604" y="4288887"/>
            <a:ext cx="9286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43" name="Freeform 131"/>
          <p:cNvSpPr>
            <a:spLocks/>
          </p:cNvSpPr>
          <p:nvPr/>
        </p:nvSpPr>
        <p:spPr bwMode="auto">
          <a:xfrm>
            <a:off x="4921499" y="4058650"/>
            <a:ext cx="473202" cy="236241"/>
          </a:xfrm>
          <a:custGeom>
            <a:avLst/>
            <a:gdLst>
              <a:gd name="T0" fmla="*/ 0 w 10000"/>
              <a:gd name="T1" fmla="*/ 2147483647 h 10332"/>
              <a:gd name="T2" fmla="*/ 0 w 10000"/>
              <a:gd name="T3" fmla="*/ 0 h 10332"/>
              <a:gd name="T4" fmla="*/ 2147483647 w 10000"/>
              <a:gd name="T5" fmla="*/ 0 h 10332"/>
              <a:gd name="T6" fmla="*/ 2147483647 w 10000"/>
              <a:gd name="T7" fmla="*/ 2147483647 h 103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0" h="10332">
                <a:moveTo>
                  <a:pt x="0" y="10000"/>
                </a:moveTo>
                <a:lnTo>
                  <a:pt x="0" y="0"/>
                </a:lnTo>
                <a:lnTo>
                  <a:pt x="10000" y="0"/>
                </a:lnTo>
                <a:lnTo>
                  <a:pt x="10000" y="1033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44" name="Line 132"/>
          <p:cNvSpPr>
            <a:spLocks noChangeShapeType="1"/>
          </p:cNvSpPr>
          <p:nvPr/>
        </p:nvSpPr>
        <p:spPr bwMode="auto">
          <a:xfrm>
            <a:off x="4874243" y="4285622"/>
            <a:ext cx="10770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45" name="Group 134"/>
          <p:cNvGrpSpPr>
            <a:grpSpLocks/>
          </p:cNvGrpSpPr>
          <p:nvPr/>
        </p:nvGrpSpPr>
        <p:grpSpPr bwMode="auto">
          <a:xfrm>
            <a:off x="4878645" y="4654091"/>
            <a:ext cx="549275" cy="457298"/>
            <a:chOff x="2659" y="2131"/>
            <a:chExt cx="346" cy="288"/>
          </a:xfrm>
        </p:grpSpPr>
        <p:sp>
          <p:nvSpPr>
            <p:cNvPr id="42080" name="Freeform 135"/>
            <p:cNvSpPr>
              <a:spLocks/>
            </p:cNvSpPr>
            <p:nvPr/>
          </p:nvSpPr>
          <p:spPr bwMode="auto">
            <a:xfrm>
              <a:off x="2717" y="2131"/>
              <a:ext cx="230" cy="288"/>
            </a:xfrm>
            <a:custGeom>
              <a:avLst/>
              <a:gdLst>
                <a:gd name="T0" fmla="*/ 0 w 259"/>
                <a:gd name="T1" fmla="*/ 288 h 288"/>
                <a:gd name="T2" fmla="*/ 0 w 259"/>
                <a:gd name="T3" fmla="*/ 173 h 288"/>
                <a:gd name="T4" fmla="*/ 16 w 259"/>
                <a:gd name="T5" fmla="*/ 144 h 288"/>
                <a:gd name="T6" fmla="*/ 0 w 259"/>
                <a:gd name="T7" fmla="*/ 116 h 288"/>
                <a:gd name="T8" fmla="*/ 0 w 259"/>
                <a:gd name="T9" fmla="*/ 0 h 288"/>
                <a:gd name="T10" fmla="*/ 70 w 259"/>
                <a:gd name="T11" fmla="*/ 58 h 288"/>
                <a:gd name="T12" fmla="*/ 70 w 259"/>
                <a:gd name="T13" fmla="*/ 231 h 288"/>
                <a:gd name="T14" fmla="*/ 0 w 259"/>
                <a:gd name="T15" fmla="*/ 288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81" name="Line 136"/>
            <p:cNvSpPr>
              <a:spLocks noChangeShapeType="1"/>
            </p:cNvSpPr>
            <p:nvPr/>
          </p:nvSpPr>
          <p:spPr bwMode="auto">
            <a:xfrm>
              <a:off x="2947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2082" name="Group 137"/>
            <p:cNvGrpSpPr>
              <a:grpSpLocks/>
            </p:cNvGrpSpPr>
            <p:nvPr/>
          </p:nvGrpSpPr>
          <p:grpSpPr bwMode="auto">
            <a:xfrm>
              <a:off x="2659" y="2218"/>
              <a:ext cx="58" cy="115"/>
              <a:chOff x="2544" y="3197"/>
              <a:chExt cx="202" cy="115"/>
            </a:xfrm>
          </p:grpSpPr>
          <p:sp>
            <p:nvSpPr>
              <p:cNvPr id="42083" name="Line 138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4" name="Line 139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2046" name="Text Box 140"/>
          <p:cNvSpPr txBox="1">
            <a:spLocks noChangeArrowheads="1"/>
          </p:cNvSpPr>
          <p:nvPr/>
        </p:nvSpPr>
        <p:spPr bwMode="auto">
          <a:xfrm>
            <a:off x="5027251" y="4792234"/>
            <a:ext cx="319087" cy="228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 Narrow" pitchFamily="34" charset="0"/>
              </a:rPr>
              <a:t>ALU</a:t>
            </a:r>
          </a:p>
        </p:txBody>
      </p:sp>
      <p:sp>
        <p:nvSpPr>
          <p:cNvPr id="42047" name="Rectangle 141"/>
          <p:cNvSpPr>
            <a:spLocks noChangeArrowheads="1"/>
          </p:cNvSpPr>
          <p:nvPr/>
        </p:nvSpPr>
        <p:spPr bwMode="auto">
          <a:xfrm>
            <a:off x="5438414" y="4608043"/>
            <a:ext cx="90488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48" name="Line 154"/>
          <p:cNvSpPr>
            <a:spLocks noChangeShapeType="1"/>
          </p:cNvSpPr>
          <p:nvPr/>
        </p:nvSpPr>
        <p:spPr bwMode="auto">
          <a:xfrm>
            <a:off x="5346559" y="6072034"/>
            <a:ext cx="9037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49" name="Rectangle 155"/>
          <p:cNvSpPr>
            <a:spLocks noChangeArrowheads="1"/>
          </p:cNvSpPr>
          <p:nvPr/>
        </p:nvSpPr>
        <p:spPr bwMode="auto">
          <a:xfrm>
            <a:off x="5436937" y="5797336"/>
            <a:ext cx="91964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42050" name="Group 156"/>
          <p:cNvGrpSpPr>
            <a:grpSpLocks/>
          </p:cNvGrpSpPr>
          <p:nvPr/>
        </p:nvGrpSpPr>
        <p:grpSpPr bwMode="auto">
          <a:xfrm>
            <a:off x="4980287" y="5887844"/>
            <a:ext cx="366272" cy="366792"/>
            <a:chOff x="1910" y="3139"/>
            <a:chExt cx="231" cy="231"/>
          </a:xfrm>
        </p:grpSpPr>
        <p:sp>
          <p:nvSpPr>
            <p:cNvPr id="42078" name="Rectangle 157"/>
            <p:cNvSpPr>
              <a:spLocks noChangeArrowheads="1"/>
            </p:cNvSpPr>
            <p:nvPr/>
          </p:nvSpPr>
          <p:spPr bwMode="auto">
            <a:xfrm>
              <a:off x="2025" y="3139"/>
              <a:ext cx="115" cy="231"/>
            </a:xfrm>
            <a:prstGeom prst="rect">
              <a:avLst/>
            </a:prstGeom>
            <a:solidFill>
              <a:srgbClr val="9CB8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079" name="Text Box 158"/>
            <p:cNvSpPr txBox="1">
              <a:spLocks noChangeArrowheads="1"/>
            </p:cNvSpPr>
            <p:nvPr/>
          </p:nvSpPr>
          <p:spPr bwMode="auto">
            <a:xfrm>
              <a:off x="1910" y="3139"/>
              <a:ext cx="231" cy="23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</p:grpSp>
      <p:sp>
        <p:nvSpPr>
          <p:cNvPr id="42051" name="Text Box 159"/>
          <p:cNvSpPr txBox="1">
            <a:spLocks noChangeArrowheads="1"/>
          </p:cNvSpPr>
          <p:nvPr/>
        </p:nvSpPr>
        <p:spPr bwMode="auto">
          <a:xfrm>
            <a:off x="5573616" y="3647399"/>
            <a:ext cx="457465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CC5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2052" name="Line 165"/>
          <p:cNvSpPr>
            <a:spLocks noChangeShapeType="1"/>
          </p:cNvSpPr>
          <p:nvPr/>
        </p:nvSpPr>
        <p:spPr bwMode="auto">
          <a:xfrm>
            <a:off x="5744108" y="678817"/>
            <a:ext cx="9215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53" name="Line 167"/>
          <p:cNvSpPr>
            <a:spLocks noChangeShapeType="1"/>
          </p:cNvSpPr>
          <p:nvPr/>
        </p:nvSpPr>
        <p:spPr bwMode="auto">
          <a:xfrm>
            <a:off x="5982756" y="4882740"/>
            <a:ext cx="92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54" name="Group 169"/>
          <p:cNvGrpSpPr>
            <a:grpSpLocks/>
          </p:cNvGrpSpPr>
          <p:nvPr/>
        </p:nvGrpSpPr>
        <p:grpSpPr bwMode="auto">
          <a:xfrm>
            <a:off x="5615967" y="4698551"/>
            <a:ext cx="366789" cy="366792"/>
            <a:chOff x="1910" y="3139"/>
            <a:chExt cx="231" cy="231"/>
          </a:xfrm>
        </p:grpSpPr>
        <p:sp>
          <p:nvSpPr>
            <p:cNvPr id="42076" name="Rectangle 170"/>
            <p:cNvSpPr>
              <a:spLocks noChangeArrowheads="1"/>
            </p:cNvSpPr>
            <p:nvPr/>
          </p:nvSpPr>
          <p:spPr bwMode="auto">
            <a:xfrm>
              <a:off x="2025" y="3139"/>
              <a:ext cx="1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CB8FE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077" name="Text Box 171"/>
            <p:cNvSpPr txBox="1">
              <a:spLocks noChangeArrowheads="1"/>
            </p:cNvSpPr>
            <p:nvPr/>
          </p:nvSpPr>
          <p:spPr bwMode="auto">
            <a:xfrm>
              <a:off x="1910" y="3139"/>
              <a:ext cx="231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</p:grpSp>
      <p:sp>
        <p:nvSpPr>
          <p:cNvPr id="42055" name="Rectangle 172"/>
          <p:cNvSpPr>
            <a:spLocks noChangeArrowheads="1"/>
          </p:cNvSpPr>
          <p:nvPr/>
        </p:nvSpPr>
        <p:spPr bwMode="auto">
          <a:xfrm>
            <a:off x="6074850" y="4608043"/>
            <a:ext cx="92094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56" name="Line 174"/>
          <p:cNvSpPr>
            <a:spLocks noChangeShapeType="1"/>
          </p:cNvSpPr>
          <p:nvPr/>
        </p:nvSpPr>
        <p:spPr bwMode="auto">
          <a:xfrm>
            <a:off x="5525462" y="4882740"/>
            <a:ext cx="92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57" name="Group 176"/>
          <p:cNvGrpSpPr>
            <a:grpSpLocks/>
          </p:cNvGrpSpPr>
          <p:nvPr/>
        </p:nvGrpSpPr>
        <p:grpSpPr bwMode="auto">
          <a:xfrm>
            <a:off x="5525462" y="5247944"/>
            <a:ext cx="549275" cy="457298"/>
            <a:chOff x="2659" y="2131"/>
            <a:chExt cx="346" cy="288"/>
          </a:xfrm>
        </p:grpSpPr>
        <p:sp>
          <p:nvSpPr>
            <p:cNvPr id="42071" name="Freeform 177"/>
            <p:cNvSpPr>
              <a:spLocks/>
            </p:cNvSpPr>
            <p:nvPr/>
          </p:nvSpPr>
          <p:spPr bwMode="auto">
            <a:xfrm>
              <a:off x="2717" y="2131"/>
              <a:ext cx="230" cy="288"/>
            </a:xfrm>
            <a:custGeom>
              <a:avLst/>
              <a:gdLst>
                <a:gd name="T0" fmla="*/ 0 w 259"/>
                <a:gd name="T1" fmla="*/ 288 h 288"/>
                <a:gd name="T2" fmla="*/ 0 w 259"/>
                <a:gd name="T3" fmla="*/ 173 h 288"/>
                <a:gd name="T4" fmla="*/ 16 w 259"/>
                <a:gd name="T5" fmla="*/ 144 h 288"/>
                <a:gd name="T6" fmla="*/ 0 w 259"/>
                <a:gd name="T7" fmla="*/ 116 h 288"/>
                <a:gd name="T8" fmla="*/ 0 w 259"/>
                <a:gd name="T9" fmla="*/ 0 h 288"/>
                <a:gd name="T10" fmla="*/ 70 w 259"/>
                <a:gd name="T11" fmla="*/ 58 h 288"/>
                <a:gd name="T12" fmla="*/ 70 w 259"/>
                <a:gd name="T13" fmla="*/ 231 h 288"/>
                <a:gd name="T14" fmla="*/ 0 w 259"/>
                <a:gd name="T15" fmla="*/ 288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72" name="Line 178"/>
            <p:cNvSpPr>
              <a:spLocks noChangeShapeType="1"/>
            </p:cNvSpPr>
            <p:nvPr/>
          </p:nvSpPr>
          <p:spPr bwMode="auto">
            <a:xfrm>
              <a:off x="2947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2073" name="Group 179"/>
            <p:cNvGrpSpPr>
              <a:grpSpLocks/>
            </p:cNvGrpSpPr>
            <p:nvPr/>
          </p:nvGrpSpPr>
          <p:grpSpPr bwMode="auto">
            <a:xfrm>
              <a:off x="2659" y="2218"/>
              <a:ext cx="58" cy="115"/>
              <a:chOff x="2544" y="3197"/>
              <a:chExt cx="202" cy="115"/>
            </a:xfrm>
          </p:grpSpPr>
          <p:sp>
            <p:nvSpPr>
              <p:cNvPr id="42074" name="Line 180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5" name="Line 181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2058" name="Text Box 182"/>
          <p:cNvSpPr txBox="1">
            <a:spLocks noChangeArrowheads="1"/>
          </p:cNvSpPr>
          <p:nvPr/>
        </p:nvSpPr>
        <p:spPr bwMode="auto">
          <a:xfrm>
            <a:off x="5663574" y="5386087"/>
            <a:ext cx="319087" cy="228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 Narrow" pitchFamily="34" charset="0"/>
              </a:rPr>
              <a:t>ALU</a:t>
            </a:r>
          </a:p>
        </p:txBody>
      </p:sp>
      <p:sp>
        <p:nvSpPr>
          <p:cNvPr id="42059" name="Rectangle 183"/>
          <p:cNvSpPr>
            <a:spLocks noChangeArrowheads="1"/>
          </p:cNvSpPr>
          <p:nvPr/>
        </p:nvSpPr>
        <p:spPr bwMode="auto">
          <a:xfrm>
            <a:off x="6074737" y="5201896"/>
            <a:ext cx="90488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60" name="Line 11"/>
          <p:cNvSpPr>
            <a:spLocks noChangeShapeType="1"/>
          </p:cNvSpPr>
          <p:nvPr/>
        </p:nvSpPr>
        <p:spPr bwMode="auto">
          <a:xfrm>
            <a:off x="3545467" y="3737909"/>
            <a:ext cx="0" cy="26072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1" name="Line 18"/>
          <p:cNvSpPr>
            <a:spLocks noChangeShapeType="1"/>
          </p:cNvSpPr>
          <p:nvPr/>
        </p:nvSpPr>
        <p:spPr bwMode="auto">
          <a:xfrm>
            <a:off x="2906219" y="3740546"/>
            <a:ext cx="0" cy="26072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2" name="Line 12"/>
          <p:cNvSpPr>
            <a:spLocks noChangeShapeType="1"/>
          </p:cNvSpPr>
          <p:nvPr/>
        </p:nvSpPr>
        <p:spPr bwMode="auto">
          <a:xfrm>
            <a:off x="4184991" y="3737909"/>
            <a:ext cx="0" cy="26072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3" name="Line 13"/>
          <p:cNvSpPr>
            <a:spLocks noChangeShapeType="1"/>
          </p:cNvSpPr>
          <p:nvPr/>
        </p:nvSpPr>
        <p:spPr bwMode="auto">
          <a:xfrm>
            <a:off x="4823934" y="3737909"/>
            <a:ext cx="0" cy="26072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4" name="Line 14"/>
          <p:cNvSpPr>
            <a:spLocks noChangeShapeType="1"/>
          </p:cNvSpPr>
          <p:nvPr/>
        </p:nvSpPr>
        <p:spPr bwMode="auto">
          <a:xfrm>
            <a:off x="5483255" y="3737909"/>
            <a:ext cx="0" cy="26072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5" name="Line 15"/>
          <p:cNvSpPr>
            <a:spLocks noChangeShapeType="1"/>
          </p:cNvSpPr>
          <p:nvPr/>
        </p:nvSpPr>
        <p:spPr bwMode="auto">
          <a:xfrm>
            <a:off x="6122305" y="3737909"/>
            <a:ext cx="0" cy="26072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6" name="Line 16"/>
          <p:cNvSpPr>
            <a:spLocks noChangeShapeType="1"/>
          </p:cNvSpPr>
          <p:nvPr/>
        </p:nvSpPr>
        <p:spPr bwMode="auto">
          <a:xfrm>
            <a:off x="6762030" y="3737909"/>
            <a:ext cx="0" cy="26072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7" name="Line 17"/>
          <p:cNvSpPr>
            <a:spLocks noChangeShapeType="1"/>
          </p:cNvSpPr>
          <p:nvPr/>
        </p:nvSpPr>
        <p:spPr bwMode="auto">
          <a:xfrm>
            <a:off x="7401755" y="3737909"/>
            <a:ext cx="0" cy="26072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8" name="Freeform 131"/>
          <p:cNvSpPr>
            <a:spLocks/>
          </p:cNvSpPr>
          <p:nvPr/>
        </p:nvSpPr>
        <p:spPr bwMode="auto">
          <a:xfrm>
            <a:off x="5573616" y="4646879"/>
            <a:ext cx="461985" cy="236241"/>
          </a:xfrm>
          <a:custGeom>
            <a:avLst/>
            <a:gdLst>
              <a:gd name="T0" fmla="*/ 0 w 10000"/>
              <a:gd name="T1" fmla="*/ 2147483647 h 10332"/>
              <a:gd name="T2" fmla="*/ 0 w 10000"/>
              <a:gd name="T3" fmla="*/ 0 h 10332"/>
              <a:gd name="T4" fmla="*/ 2147483647 w 10000"/>
              <a:gd name="T5" fmla="*/ 0 h 10332"/>
              <a:gd name="T6" fmla="*/ 2147483647 w 10000"/>
              <a:gd name="T7" fmla="*/ 2147483647 h 103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0" h="10332">
                <a:moveTo>
                  <a:pt x="0" y="10000"/>
                </a:moveTo>
                <a:lnTo>
                  <a:pt x="0" y="0"/>
                </a:lnTo>
                <a:lnTo>
                  <a:pt x="10000" y="0"/>
                </a:lnTo>
                <a:lnTo>
                  <a:pt x="10000" y="1033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9" name="Freeform 131"/>
          <p:cNvSpPr>
            <a:spLocks/>
          </p:cNvSpPr>
          <p:nvPr/>
        </p:nvSpPr>
        <p:spPr bwMode="auto">
          <a:xfrm>
            <a:off x="6214538" y="5239441"/>
            <a:ext cx="448182" cy="236241"/>
          </a:xfrm>
          <a:custGeom>
            <a:avLst/>
            <a:gdLst>
              <a:gd name="T0" fmla="*/ 0 w 10000"/>
              <a:gd name="T1" fmla="*/ 2147483647 h 10332"/>
              <a:gd name="T2" fmla="*/ 0 w 10000"/>
              <a:gd name="T3" fmla="*/ 0 h 10332"/>
              <a:gd name="T4" fmla="*/ 2147483647 w 10000"/>
              <a:gd name="T5" fmla="*/ 0 h 10332"/>
              <a:gd name="T6" fmla="*/ 2147483647 w 10000"/>
              <a:gd name="T7" fmla="*/ 2147483647 h 103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0" h="10332">
                <a:moveTo>
                  <a:pt x="0" y="10000"/>
                </a:moveTo>
                <a:lnTo>
                  <a:pt x="0" y="0"/>
                </a:lnTo>
                <a:lnTo>
                  <a:pt x="10000" y="0"/>
                </a:lnTo>
                <a:lnTo>
                  <a:pt x="10000" y="1033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70" name="Freeform 131"/>
          <p:cNvSpPr>
            <a:spLocks/>
          </p:cNvSpPr>
          <p:nvPr/>
        </p:nvSpPr>
        <p:spPr bwMode="auto">
          <a:xfrm>
            <a:off x="6851116" y="5843385"/>
            <a:ext cx="448182" cy="236241"/>
          </a:xfrm>
          <a:custGeom>
            <a:avLst/>
            <a:gdLst>
              <a:gd name="T0" fmla="*/ 0 w 10000"/>
              <a:gd name="T1" fmla="*/ 2147483647 h 10332"/>
              <a:gd name="T2" fmla="*/ 0 w 10000"/>
              <a:gd name="T3" fmla="*/ 0 h 10332"/>
              <a:gd name="T4" fmla="*/ 2147483647 w 10000"/>
              <a:gd name="T5" fmla="*/ 0 h 10332"/>
              <a:gd name="T6" fmla="*/ 2147483647 w 10000"/>
              <a:gd name="T7" fmla="*/ 2147483647 h 103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0" h="10332">
                <a:moveTo>
                  <a:pt x="0" y="10000"/>
                </a:moveTo>
                <a:lnTo>
                  <a:pt x="0" y="0"/>
                </a:lnTo>
                <a:lnTo>
                  <a:pt x="10000" y="0"/>
                </a:lnTo>
                <a:lnTo>
                  <a:pt x="10000" y="1033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87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altLang="en-US" smtClean="0"/>
              <a:t>Load Delay</a:t>
            </a:r>
          </a:p>
        </p:txBody>
      </p:sp>
      <p:sp>
        <p:nvSpPr>
          <p:cNvPr id="9584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0985" y="894271"/>
            <a:ext cx="8915400" cy="257313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Unfortunately, not all data hazards can be forwarded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Load</a:t>
            </a:r>
            <a:r>
              <a:rPr lang="en-US" dirty="0" smtClean="0"/>
              <a:t> has a delay that cannot be eliminated by forwarding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In the example shown below …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LW</a:t>
            </a:r>
            <a:r>
              <a:rPr lang="en-US" dirty="0" smtClean="0"/>
              <a:t> instruction does not read data until end of CC4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/>
              <a:t>C</a:t>
            </a:r>
            <a:r>
              <a:rPr lang="en-US" dirty="0" smtClean="0"/>
              <a:t>annot forward data to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ADD</a:t>
            </a:r>
            <a:r>
              <a:rPr lang="en-US" dirty="0" smtClean="0"/>
              <a:t> at end of CC3 - </a:t>
            </a:r>
            <a:r>
              <a:rPr lang="en-US" dirty="0" smtClean="0">
                <a:solidFill>
                  <a:srgbClr val="FF0000"/>
                </a:solidFill>
              </a:rPr>
              <a:t>NOT possible</a:t>
            </a:r>
          </a:p>
        </p:txBody>
      </p:sp>
      <p:sp>
        <p:nvSpPr>
          <p:cNvPr id="958659" name="Freeform 195"/>
          <p:cNvSpPr>
            <a:spLocks/>
          </p:cNvSpPr>
          <p:nvPr/>
        </p:nvSpPr>
        <p:spPr bwMode="auto">
          <a:xfrm>
            <a:off x="5370706" y="4295628"/>
            <a:ext cx="163178" cy="1273061"/>
          </a:xfrm>
          <a:custGeom>
            <a:avLst/>
            <a:gdLst>
              <a:gd name="T0" fmla="*/ 0 w 11268"/>
              <a:gd name="T1" fmla="*/ 0 h 10000"/>
              <a:gd name="T2" fmla="*/ 358790588 w 11268"/>
              <a:gd name="T3" fmla="*/ 2147483647 h 10000"/>
              <a:gd name="T4" fmla="*/ 916957177 w 11268"/>
              <a:gd name="T5" fmla="*/ 2147483647 h 10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268" h="10000">
                <a:moveTo>
                  <a:pt x="0" y="0"/>
                </a:moveTo>
                <a:lnTo>
                  <a:pt x="4409" y="10000"/>
                </a:lnTo>
                <a:lnTo>
                  <a:pt x="11268" y="10000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8663" name="Text Box 199"/>
          <p:cNvSpPr txBox="1">
            <a:spLocks noChangeArrowheads="1"/>
          </p:cNvSpPr>
          <p:nvPr/>
        </p:nvSpPr>
        <p:spPr bwMode="auto">
          <a:xfrm>
            <a:off x="6908455" y="4120290"/>
            <a:ext cx="2787563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However, load can forward data to 2</a:t>
            </a:r>
            <a:r>
              <a:rPr lang="en-US" altLang="en-US" sz="1800" baseline="30000" dirty="0"/>
              <a:t>nd</a:t>
            </a:r>
            <a:r>
              <a:rPr lang="en-US" altLang="en-US" sz="1800" dirty="0"/>
              <a:t> next and later instructions</a:t>
            </a:r>
          </a:p>
        </p:txBody>
      </p:sp>
      <p:sp>
        <p:nvSpPr>
          <p:cNvPr id="958661" name="Freeform 197"/>
          <p:cNvSpPr>
            <a:spLocks/>
          </p:cNvSpPr>
          <p:nvPr/>
        </p:nvSpPr>
        <p:spPr bwMode="auto">
          <a:xfrm>
            <a:off x="4773939" y="4286102"/>
            <a:ext cx="596768" cy="501650"/>
          </a:xfrm>
          <a:custGeom>
            <a:avLst/>
            <a:gdLst>
              <a:gd name="T0" fmla="*/ 2147483647 w 375"/>
              <a:gd name="T1" fmla="*/ 0 h 316"/>
              <a:gd name="T2" fmla="*/ 0 w 375"/>
              <a:gd name="T3" fmla="*/ 2147483647 h 316"/>
              <a:gd name="T4" fmla="*/ 2147483647 w 375"/>
              <a:gd name="T5" fmla="*/ 2147483647 h 3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" h="316">
                <a:moveTo>
                  <a:pt x="375" y="0"/>
                </a:moveTo>
                <a:lnTo>
                  <a:pt x="0" y="316"/>
                </a:lnTo>
                <a:lnTo>
                  <a:pt x="58" y="316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ysDash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9" name="Freeform 195"/>
          <p:cNvSpPr>
            <a:spLocks/>
          </p:cNvSpPr>
          <p:nvPr/>
        </p:nvSpPr>
        <p:spPr bwMode="auto">
          <a:xfrm>
            <a:off x="5564049" y="4289278"/>
            <a:ext cx="602896" cy="1692275"/>
          </a:xfrm>
          <a:custGeom>
            <a:avLst/>
            <a:gdLst>
              <a:gd name="T0" fmla="*/ 0 w 9636"/>
              <a:gd name="T1" fmla="*/ 0 h 10021"/>
              <a:gd name="T2" fmla="*/ 2147483647 w 9636"/>
              <a:gd name="T3" fmla="*/ 2147483647 h 10021"/>
              <a:gd name="T4" fmla="*/ 2147483647 w 9636"/>
              <a:gd name="T5" fmla="*/ 2147483647 h 100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36" h="10021">
                <a:moveTo>
                  <a:pt x="0" y="0"/>
                </a:moveTo>
                <a:lnTo>
                  <a:pt x="7931" y="10000"/>
                </a:lnTo>
                <a:lnTo>
                  <a:pt x="9636" y="10021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8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5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5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5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8659" grpId="0" animBg="1"/>
      <p:bldP spid="958663" grpId="0" animBg="1"/>
      <p:bldP spid="958661" grpId="0" animBg="1"/>
      <p:bldP spid="18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Detecting RAW Hazard after Load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340" y="855866"/>
            <a:ext cx="8903361" cy="564553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dirty="0" smtClean="0"/>
              <a:t>Detecting a RAW hazard after a Load instruction:</a:t>
            </a:r>
          </a:p>
          <a:p>
            <a:pPr lvl="1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dirty="0" smtClean="0"/>
              <a:t>The </a:t>
            </a:r>
            <a:r>
              <a:rPr lang="en-US" altLang="en-US" dirty="0" smtClean="0">
                <a:solidFill>
                  <a:srgbClr val="FF0000"/>
                </a:solidFill>
              </a:rPr>
              <a:t>load</a:t>
            </a:r>
            <a:r>
              <a:rPr lang="en-US" altLang="en-US" dirty="0" smtClean="0"/>
              <a:t> instruction will be in the </a:t>
            </a:r>
            <a:r>
              <a:rPr lang="en-US" altLang="en-US" dirty="0" smtClean="0">
                <a:solidFill>
                  <a:srgbClr val="FF0000"/>
                </a:solidFill>
              </a:rPr>
              <a:t>EX</a:t>
            </a:r>
            <a:r>
              <a:rPr lang="en-US" altLang="en-US" dirty="0" smtClean="0"/>
              <a:t> stage</a:t>
            </a:r>
          </a:p>
          <a:p>
            <a:pPr lvl="1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dirty="0" smtClean="0"/>
              <a:t>Instruction that depends on the load data is in the decode stage</a:t>
            </a:r>
          </a:p>
          <a:p>
            <a:pPr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dirty="0" smtClean="0"/>
              <a:t>Condition for stalling the pipeline</a:t>
            </a:r>
          </a:p>
          <a:p>
            <a:pPr lvl="1" eaLnBrk="1" hangingPunct="1">
              <a:lnSpc>
                <a:spcPct val="120000"/>
              </a:lnSpc>
              <a:spcBef>
                <a:spcPct val="60000"/>
              </a:spcBef>
              <a:buFont typeface="Wingdings" pitchFamily="2" charset="2"/>
              <a:buNone/>
            </a:pP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	((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EX.MemRd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1)  // Detect Load in EX stage</a:t>
            </a:r>
          </a:p>
          <a:p>
            <a:pPr lvl="1" eaLnBrk="1" hangingPunct="1">
              <a:lnSpc>
                <a:spcPct val="120000"/>
              </a:lnSpc>
              <a:spcBef>
                <a:spcPct val="60000"/>
              </a:spcBef>
              <a:buFont typeface="Wingdings" pitchFamily="2" charset="2"/>
              <a:buNone/>
            </a:pP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 (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ForwardA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==1 or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ForwardB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==1)) Stall  // RAW Hazard</a:t>
            </a:r>
          </a:p>
          <a:p>
            <a:pPr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dirty="0" smtClean="0"/>
              <a:t>Insert a </a:t>
            </a:r>
            <a:r>
              <a:rPr lang="en-US" altLang="en-US" dirty="0" smtClean="0">
                <a:solidFill>
                  <a:srgbClr val="FF0000"/>
                </a:solidFill>
              </a:rPr>
              <a:t>bubble</a:t>
            </a:r>
            <a:r>
              <a:rPr lang="en-US" altLang="en-US" dirty="0" smtClean="0"/>
              <a:t> into the EX stage after a load instruction</a:t>
            </a:r>
          </a:p>
          <a:p>
            <a:pPr lvl="1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dirty="0" smtClean="0"/>
              <a:t>Bubble is a </a:t>
            </a:r>
            <a:r>
              <a:rPr lang="en-US" altLang="en-US" dirty="0" smtClean="0">
                <a:solidFill>
                  <a:srgbClr val="FF0000"/>
                </a:solidFill>
              </a:rPr>
              <a:t>no-op</a:t>
            </a:r>
            <a:r>
              <a:rPr lang="en-US" altLang="en-US" dirty="0" smtClean="0"/>
              <a:t> that wastes one clock cycle</a:t>
            </a:r>
          </a:p>
          <a:p>
            <a:pPr lvl="1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dirty="0" smtClean="0"/>
              <a:t>Delays the dependent instruction after load by one cycle</a:t>
            </a:r>
          </a:p>
          <a:p>
            <a:pPr lvl="2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dirty="0" smtClean="0"/>
              <a:t>Because of RAW hazard</a:t>
            </a:r>
            <a:endParaRPr lang="en-US" altLang="en-US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351756" y="5072063"/>
            <a:ext cx="7305675" cy="1160462"/>
            <a:chOff x="1247198" y="5033677"/>
            <a:chExt cx="6743702" cy="1160483"/>
          </a:xfrm>
        </p:grpSpPr>
        <p:grpSp>
          <p:nvGrpSpPr>
            <p:cNvPr id="44107" name="Group 5"/>
            <p:cNvGrpSpPr>
              <a:grpSpLocks/>
            </p:cNvGrpSpPr>
            <p:nvPr/>
          </p:nvGrpSpPr>
          <p:grpSpPr bwMode="auto">
            <a:xfrm>
              <a:off x="1247198" y="5640915"/>
              <a:ext cx="6743702" cy="553245"/>
              <a:chOff x="1247198" y="5640915"/>
              <a:chExt cx="6743702" cy="553245"/>
            </a:xfrm>
          </p:grpSpPr>
          <p:sp>
            <p:nvSpPr>
              <p:cNvPr id="44137" name="Rectangle 54"/>
              <p:cNvSpPr>
                <a:spLocks noChangeArrowheads="1"/>
              </p:cNvSpPr>
              <p:nvPr/>
            </p:nvSpPr>
            <p:spPr bwMode="auto">
              <a:xfrm>
                <a:off x="5123752" y="5640915"/>
                <a:ext cx="84717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44138" name="Group 176"/>
              <p:cNvGrpSpPr>
                <a:grpSpLocks/>
              </p:cNvGrpSpPr>
              <p:nvPr/>
            </p:nvGrpSpPr>
            <p:grpSpPr bwMode="auto">
              <a:xfrm>
                <a:off x="5800149" y="5735372"/>
                <a:ext cx="512884" cy="366713"/>
                <a:chOff x="3341111" y="4968181"/>
                <a:chExt cx="512884" cy="366713"/>
              </a:xfrm>
            </p:grpSpPr>
            <p:sp>
              <p:nvSpPr>
                <p:cNvPr id="44162" name="Freeform 22"/>
                <p:cNvSpPr>
                  <a:spLocks/>
                </p:cNvSpPr>
                <p:nvPr/>
              </p:nvSpPr>
              <p:spPr bwMode="auto">
                <a:xfrm>
                  <a:off x="3600488" y="4968181"/>
                  <a:ext cx="168519" cy="366713"/>
                </a:xfrm>
                <a:custGeom>
                  <a:avLst/>
                  <a:gdLst>
                    <a:gd name="T0" fmla="*/ 0 w 115"/>
                    <a:gd name="T1" fmla="*/ 0 h 231"/>
                    <a:gd name="T2" fmla="*/ 2147483647 w 115"/>
                    <a:gd name="T3" fmla="*/ 0 h 231"/>
                    <a:gd name="T4" fmla="*/ 2147483647 w 115"/>
                    <a:gd name="T5" fmla="*/ 2147483647 h 231"/>
                    <a:gd name="T6" fmla="*/ 0 w 115"/>
                    <a:gd name="T7" fmla="*/ 2147483647 h 23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15" h="231">
                      <a:moveTo>
                        <a:pt x="0" y="0"/>
                      </a:moveTo>
                      <a:lnTo>
                        <a:pt x="115" y="0"/>
                      </a:lnTo>
                      <a:lnTo>
                        <a:pt x="115" y="231"/>
                      </a:lnTo>
                      <a:lnTo>
                        <a:pt x="0" y="231"/>
                      </a:lnTo>
                    </a:path>
                  </a:pathLst>
                </a:custGeom>
                <a:noFill/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163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430499" y="4968181"/>
                  <a:ext cx="338504" cy="366713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/>
                    <a:t>Reg</a:t>
                  </a:r>
                </a:p>
              </p:txBody>
            </p:sp>
            <p:grpSp>
              <p:nvGrpSpPr>
                <p:cNvPr id="44164" name="Group 26"/>
                <p:cNvGrpSpPr>
                  <a:grpSpLocks/>
                </p:cNvGrpSpPr>
                <p:nvPr/>
              </p:nvGrpSpPr>
              <p:grpSpPr bwMode="auto">
                <a:xfrm>
                  <a:off x="3769003" y="5061843"/>
                  <a:ext cx="84992" cy="182563"/>
                  <a:chOff x="2544" y="3197"/>
                  <a:chExt cx="202" cy="115"/>
                </a:xfrm>
              </p:grpSpPr>
              <p:sp>
                <p:nvSpPr>
                  <p:cNvPr id="44167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197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168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312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4165" name="Line 30"/>
                <p:cNvSpPr>
                  <a:spLocks noChangeShapeType="1"/>
                </p:cNvSpPr>
                <p:nvPr/>
              </p:nvSpPr>
              <p:spPr bwMode="auto">
                <a:xfrm>
                  <a:off x="3341111" y="5220593"/>
                  <a:ext cx="8499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66" name="Line 30"/>
                <p:cNvSpPr>
                  <a:spLocks noChangeShapeType="1"/>
                </p:cNvSpPr>
                <p:nvPr/>
              </p:nvSpPr>
              <p:spPr bwMode="auto">
                <a:xfrm>
                  <a:off x="3341111" y="5096768"/>
                  <a:ext cx="8499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139" name="Text Box 32"/>
              <p:cNvSpPr txBox="1">
                <a:spLocks noChangeArrowheads="1"/>
              </p:cNvSpPr>
              <p:nvPr/>
            </p:nvSpPr>
            <p:spPr bwMode="auto">
              <a:xfrm>
                <a:off x="1247198" y="5792827"/>
                <a:ext cx="1749425" cy="320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tabLst>
                    <a:tab pos="400050" algn="l"/>
                    <a:tab pos="2057400" algn="l"/>
                  </a:tabLs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tabLst>
                    <a:tab pos="400050" algn="l"/>
                    <a:tab pos="2057400" algn="l"/>
                  </a:tabLs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tabLst>
                    <a:tab pos="400050" algn="l"/>
                    <a:tab pos="2057400" algn="l"/>
                  </a:tabLs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tabLst>
                    <a:tab pos="400050" algn="l"/>
                    <a:tab pos="2057400" algn="l"/>
                  </a:tabLs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tabLst>
                    <a:tab pos="400050" algn="l"/>
                    <a:tab pos="2057400" algn="l"/>
                  </a:tabLs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tabLst>
                    <a:tab pos="400050" algn="l"/>
                    <a:tab pos="2057400" algn="l"/>
                  </a:tabLs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tabLst>
                    <a:tab pos="400050" algn="l"/>
                    <a:tab pos="2057400" algn="l"/>
                  </a:tabLs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tabLst>
                    <a:tab pos="400050" algn="l"/>
                    <a:tab pos="2057400" algn="l"/>
                  </a:tabLs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tabLst>
                    <a:tab pos="400050" algn="l"/>
                    <a:tab pos="2057400" algn="l"/>
                  </a:tabLs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or	$t6, $s3, </a:t>
                </a:r>
                <a:r>
                  <a:rPr lang="en-US" altLang="en-US" sz="1600">
                    <a:solidFill>
                      <a:srgbClr val="FF0000"/>
                    </a:solidFill>
                    <a:latin typeface="Comic Sans MS" pitchFamily="66" charset="0"/>
                  </a:rPr>
                  <a:t>$s2</a:t>
                </a:r>
              </a:p>
            </p:txBody>
          </p:sp>
          <p:sp>
            <p:nvSpPr>
              <p:cNvPr id="44140" name="Line 42"/>
              <p:cNvSpPr>
                <a:spLocks noChangeShapeType="1"/>
              </p:cNvSpPr>
              <p:nvPr/>
            </p:nvSpPr>
            <p:spPr bwMode="auto">
              <a:xfrm>
                <a:off x="5627111" y="5921110"/>
                <a:ext cx="8413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1" name="Rectangle 43"/>
              <p:cNvSpPr>
                <a:spLocks noChangeArrowheads="1"/>
              </p:cNvSpPr>
              <p:nvPr/>
            </p:nvSpPr>
            <p:spPr bwMode="auto">
              <a:xfrm>
                <a:off x="5711249" y="5646472"/>
                <a:ext cx="84138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4142" name="Text Box 46"/>
              <p:cNvSpPr txBox="1">
                <a:spLocks noChangeArrowheads="1"/>
              </p:cNvSpPr>
              <p:nvPr/>
            </p:nvSpPr>
            <p:spPr bwMode="auto">
              <a:xfrm>
                <a:off x="5288974" y="5736953"/>
                <a:ext cx="338138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  <p:sp>
            <p:nvSpPr>
              <p:cNvPr id="44143" name="Rectangle 73"/>
              <p:cNvSpPr>
                <a:spLocks noChangeArrowheads="1"/>
              </p:cNvSpPr>
              <p:nvPr/>
            </p:nvSpPr>
            <p:spPr bwMode="auto">
              <a:xfrm>
                <a:off x="6304119" y="5646472"/>
                <a:ext cx="84992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4144" name="Line 84"/>
              <p:cNvSpPr>
                <a:spLocks noChangeShapeType="1"/>
              </p:cNvSpPr>
              <p:nvPr/>
            </p:nvSpPr>
            <p:spPr bwMode="auto">
              <a:xfrm>
                <a:off x="7398749" y="5921110"/>
                <a:ext cx="850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4145" name="Group 86"/>
              <p:cNvGrpSpPr>
                <a:grpSpLocks/>
              </p:cNvGrpSpPr>
              <p:nvPr/>
            </p:nvGrpSpPr>
            <p:grpSpPr bwMode="auto">
              <a:xfrm>
                <a:off x="7060168" y="5736960"/>
                <a:ext cx="338581" cy="366713"/>
                <a:chOff x="1910" y="3139"/>
                <a:chExt cx="231" cy="231"/>
              </a:xfrm>
            </p:grpSpPr>
            <p:sp>
              <p:nvSpPr>
                <p:cNvPr id="44160" name="Rectangle 87"/>
                <p:cNvSpPr>
                  <a:spLocks noChangeArrowheads="1"/>
                </p:cNvSpPr>
                <p:nvPr/>
              </p:nvSpPr>
              <p:spPr bwMode="auto">
                <a:xfrm>
                  <a:off x="2025" y="3139"/>
                  <a:ext cx="11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9CB8FE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44161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1910" y="3139"/>
                  <a:ext cx="231" cy="23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/>
                    <a:t>DM</a:t>
                  </a:r>
                </a:p>
              </p:txBody>
            </p:sp>
          </p:grpSp>
          <p:sp>
            <p:nvSpPr>
              <p:cNvPr id="44146" name="Rectangle 89"/>
              <p:cNvSpPr>
                <a:spLocks noChangeArrowheads="1"/>
              </p:cNvSpPr>
              <p:nvPr/>
            </p:nvSpPr>
            <p:spPr bwMode="auto">
              <a:xfrm>
                <a:off x="7483761" y="5646472"/>
                <a:ext cx="85012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4147" name="Line 91"/>
              <p:cNvSpPr>
                <a:spLocks noChangeShapeType="1"/>
              </p:cNvSpPr>
              <p:nvPr/>
            </p:nvSpPr>
            <p:spPr bwMode="auto">
              <a:xfrm>
                <a:off x="6976622" y="5921110"/>
                <a:ext cx="850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8" name="Text Box 95"/>
              <p:cNvSpPr txBox="1">
                <a:spLocks noChangeArrowheads="1"/>
              </p:cNvSpPr>
              <p:nvPr/>
            </p:nvSpPr>
            <p:spPr bwMode="auto">
              <a:xfrm>
                <a:off x="7652319" y="5736960"/>
                <a:ext cx="338581" cy="365125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sp>
            <p:nvSpPr>
              <p:cNvPr id="44149" name="Freeform 96"/>
              <p:cNvSpPr>
                <a:spLocks/>
              </p:cNvSpPr>
              <p:nvPr/>
            </p:nvSpPr>
            <p:spPr bwMode="auto">
              <a:xfrm flipH="1">
                <a:off x="7652319" y="5736960"/>
                <a:ext cx="168558" cy="366713"/>
              </a:xfrm>
              <a:custGeom>
                <a:avLst/>
                <a:gdLst>
                  <a:gd name="T0" fmla="*/ 0 w 115"/>
                  <a:gd name="T1" fmla="*/ 0 h 231"/>
                  <a:gd name="T2" fmla="*/ 2147483647 w 115"/>
                  <a:gd name="T3" fmla="*/ 0 h 231"/>
                  <a:gd name="T4" fmla="*/ 2147483647 w 115"/>
                  <a:gd name="T5" fmla="*/ 2147483647 h 231"/>
                  <a:gd name="T6" fmla="*/ 0 w 115"/>
                  <a:gd name="T7" fmla="*/ 2147483647 h 23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5" h="231">
                    <a:moveTo>
                      <a:pt x="0" y="0"/>
                    </a:moveTo>
                    <a:lnTo>
                      <a:pt x="115" y="0"/>
                    </a:lnTo>
                    <a:lnTo>
                      <a:pt x="115" y="231"/>
                    </a:lnTo>
                    <a:lnTo>
                      <a:pt x="0" y="231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150" name="Line 97"/>
              <p:cNvSpPr>
                <a:spLocks noChangeShapeType="1"/>
              </p:cNvSpPr>
              <p:nvPr/>
            </p:nvSpPr>
            <p:spPr bwMode="auto">
              <a:xfrm>
                <a:off x="7567307" y="5921110"/>
                <a:ext cx="850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1" name="Freeform 100"/>
              <p:cNvSpPr>
                <a:spLocks/>
              </p:cNvSpPr>
              <p:nvPr/>
            </p:nvSpPr>
            <p:spPr bwMode="auto">
              <a:xfrm>
                <a:off x="6470949" y="5692510"/>
                <a:ext cx="337116" cy="457200"/>
              </a:xfrm>
              <a:custGeom>
                <a:avLst/>
                <a:gdLst>
                  <a:gd name="T0" fmla="*/ 0 w 259"/>
                  <a:gd name="T1" fmla="*/ 2147483647 h 288"/>
                  <a:gd name="T2" fmla="*/ 0 w 259"/>
                  <a:gd name="T3" fmla="*/ 2147483647 h 288"/>
                  <a:gd name="T4" fmla="*/ 2147483647 w 259"/>
                  <a:gd name="T5" fmla="*/ 2147483647 h 288"/>
                  <a:gd name="T6" fmla="*/ 0 w 259"/>
                  <a:gd name="T7" fmla="*/ 2147483647 h 288"/>
                  <a:gd name="T8" fmla="*/ 0 w 259"/>
                  <a:gd name="T9" fmla="*/ 0 h 288"/>
                  <a:gd name="T10" fmla="*/ 2147483647 w 259"/>
                  <a:gd name="T11" fmla="*/ 2147483647 h 288"/>
                  <a:gd name="T12" fmla="*/ 2147483647 w 259"/>
                  <a:gd name="T13" fmla="*/ 2147483647 h 288"/>
                  <a:gd name="T14" fmla="*/ 0 w 259"/>
                  <a:gd name="T15" fmla="*/ 2147483647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152" name="Line 101"/>
              <p:cNvSpPr>
                <a:spLocks noChangeShapeType="1"/>
              </p:cNvSpPr>
              <p:nvPr/>
            </p:nvSpPr>
            <p:spPr bwMode="auto">
              <a:xfrm>
                <a:off x="6808064" y="5921110"/>
                <a:ext cx="850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4153" name="Group 102"/>
              <p:cNvGrpSpPr>
                <a:grpSpLocks/>
              </p:cNvGrpSpPr>
              <p:nvPr/>
            </p:nvGrpSpPr>
            <p:grpSpPr bwMode="auto">
              <a:xfrm>
                <a:off x="6385937" y="5830623"/>
                <a:ext cx="85012" cy="182563"/>
                <a:chOff x="2544" y="3197"/>
                <a:chExt cx="202" cy="115"/>
              </a:xfrm>
            </p:grpSpPr>
            <p:sp>
              <p:nvSpPr>
                <p:cNvPr id="44158" name="Line 103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59" name="Line 104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154" name="Text Box 105"/>
              <p:cNvSpPr txBox="1">
                <a:spLocks noChangeArrowheads="1"/>
              </p:cNvSpPr>
              <p:nvPr/>
            </p:nvSpPr>
            <p:spPr bwMode="auto">
              <a:xfrm>
                <a:off x="6513455" y="5830622"/>
                <a:ext cx="294610" cy="228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7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latin typeface="Arial Narrow" pitchFamily="34" charset="0"/>
                  </a:rPr>
                  <a:t>ALU</a:t>
                </a:r>
              </a:p>
            </p:txBody>
          </p:sp>
          <p:sp>
            <p:nvSpPr>
              <p:cNvPr id="44155" name="Rectangle 106"/>
              <p:cNvSpPr>
                <a:spLocks noChangeArrowheads="1"/>
              </p:cNvSpPr>
              <p:nvPr/>
            </p:nvSpPr>
            <p:spPr bwMode="auto">
              <a:xfrm>
                <a:off x="6893076" y="5646472"/>
                <a:ext cx="83546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4156" name="Freeform 62"/>
              <p:cNvSpPr>
                <a:spLocks/>
              </p:cNvSpPr>
              <p:nvPr/>
            </p:nvSpPr>
            <p:spPr bwMode="auto">
              <a:xfrm>
                <a:off x="7016961" y="5684845"/>
                <a:ext cx="422578" cy="237515"/>
              </a:xfrm>
              <a:custGeom>
                <a:avLst/>
                <a:gdLst>
                  <a:gd name="T0" fmla="*/ 0 w 10000"/>
                  <a:gd name="T1" fmla="*/ 2147483647 h 10390"/>
                  <a:gd name="T2" fmla="*/ 0 w 10000"/>
                  <a:gd name="T3" fmla="*/ 0 h 10390"/>
                  <a:gd name="T4" fmla="*/ 2147483647 w 10000"/>
                  <a:gd name="T5" fmla="*/ 0 h 10390"/>
                  <a:gd name="T6" fmla="*/ 2147483647 w 10000"/>
                  <a:gd name="T7" fmla="*/ 2147483647 h 1039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000" h="10390">
                    <a:moveTo>
                      <a:pt x="0" y="10000"/>
                    </a:moveTo>
                    <a:lnTo>
                      <a:pt x="0" y="0"/>
                    </a:lnTo>
                    <a:lnTo>
                      <a:pt x="10000" y="0"/>
                    </a:lnTo>
                    <a:lnTo>
                      <a:pt x="10000" y="1039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157" name="Line 53"/>
              <p:cNvSpPr>
                <a:spLocks noChangeShapeType="1"/>
              </p:cNvSpPr>
              <p:nvPr/>
            </p:nvSpPr>
            <p:spPr bwMode="auto">
              <a:xfrm>
                <a:off x="5212346" y="5922699"/>
                <a:ext cx="832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108" name="Rectangle 131"/>
            <p:cNvSpPr>
              <a:spLocks noChangeArrowheads="1"/>
            </p:cNvSpPr>
            <p:nvPr/>
          </p:nvSpPr>
          <p:spPr bwMode="auto">
            <a:xfrm>
              <a:off x="5713460" y="5035265"/>
              <a:ext cx="84974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44109" name="Group 135"/>
            <p:cNvGrpSpPr>
              <a:grpSpLocks/>
            </p:cNvGrpSpPr>
            <p:nvPr/>
          </p:nvGrpSpPr>
          <p:grpSpPr bwMode="auto">
            <a:xfrm>
              <a:off x="6979282" y="5125747"/>
              <a:ext cx="423405" cy="365125"/>
              <a:chOff x="3465" y="2159"/>
              <a:chExt cx="289" cy="230"/>
            </a:xfrm>
          </p:grpSpPr>
          <p:sp>
            <p:nvSpPr>
              <p:cNvPr id="44135" name="Text Box 136"/>
              <p:cNvSpPr txBox="1">
                <a:spLocks noChangeArrowheads="1"/>
              </p:cNvSpPr>
              <p:nvPr/>
            </p:nvSpPr>
            <p:spPr bwMode="auto">
              <a:xfrm>
                <a:off x="3523" y="2159"/>
                <a:ext cx="231" cy="230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sp>
            <p:nvSpPr>
              <p:cNvPr id="44136" name="Line 138"/>
              <p:cNvSpPr>
                <a:spLocks noChangeShapeType="1"/>
              </p:cNvSpPr>
              <p:nvPr/>
            </p:nvSpPr>
            <p:spPr bwMode="auto">
              <a:xfrm>
                <a:off x="3465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110" name="Group 139"/>
            <p:cNvGrpSpPr>
              <a:grpSpLocks/>
            </p:cNvGrpSpPr>
            <p:nvPr/>
          </p:nvGrpSpPr>
          <p:grpSpPr bwMode="auto">
            <a:xfrm>
              <a:off x="5801365" y="5035265"/>
              <a:ext cx="590423" cy="547688"/>
              <a:chOff x="2659" y="2102"/>
              <a:chExt cx="403" cy="345"/>
            </a:xfrm>
          </p:grpSpPr>
          <p:grpSp>
            <p:nvGrpSpPr>
              <p:cNvPr id="44127" name="Group 140"/>
              <p:cNvGrpSpPr>
                <a:grpSpLocks/>
              </p:cNvGrpSpPr>
              <p:nvPr/>
            </p:nvGrpSpPr>
            <p:grpSpPr bwMode="auto">
              <a:xfrm>
                <a:off x="2659" y="2131"/>
                <a:ext cx="346" cy="288"/>
                <a:chOff x="2659" y="2131"/>
                <a:chExt cx="346" cy="288"/>
              </a:xfrm>
            </p:grpSpPr>
            <p:sp>
              <p:nvSpPr>
                <p:cNvPr id="44130" name="Freeform 141"/>
                <p:cNvSpPr>
                  <a:spLocks/>
                </p:cNvSpPr>
                <p:nvPr/>
              </p:nvSpPr>
              <p:spPr bwMode="auto">
                <a:xfrm>
                  <a:off x="2717" y="2131"/>
                  <a:ext cx="230" cy="288"/>
                </a:xfrm>
                <a:custGeom>
                  <a:avLst/>
                  <a:gdLst>
                    <a:gd name="T0" fmla="*/ 0 w 259"/>
                    <a:gd name="T1" fmla="*/ 288 h 288"/>
                    <a:gd name="T2" fmla="*/ 0 w 259"/>
                    <a:gd name="T3" fmla="*/ 173 h 288"/>
                    <a:gd name="T4" fmla="*/ 16 w 259"/>
                    <a:gd name="T5" fmla="*/ 144 h 288"/>
                    <a:gd name="T6" fmla="*/ 0 w 259"/>
                    <a:gd name="T7" fmla="*/ 116 h 288"/>
                    <a:gd name="T8" fmla="*/ 0 w 259"/>
                    <a:gd name="T9" fmla="*/ 0 h 288"/>
                    <a:gd name="T10" fmla="*/ 70 w 259"/>
                    <a:gd name="T11" fmla="*/ 58 h 288"/>
                    <a:gd name="T12" fmla="*/ 70 w 259"/>
                    <a:gd name="T13" fmla="*/ 231 h 288"/>
                    <a:gd name="T14" fmla="*/ 0 w 259"/>
                    <a:gd name="T15" fmla="*/ 288 h 28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59" h="288">
                      <a:moveTo>
                        <a:pt x="0" y="288"/>
                      </a:moveTo>
                      <a:lnTo>
                        <a:pt x="0" y="173"/>
                      </a:lnTo>
                      <a:lnTo>
                        <a:pt x="58" y="144"/>
                      </a:lnTo>
                      <a:lnTo>
                        <a:pt x="0" y="116"/>
                      </a:lnTo>
                      <a:lnTo>
                        <a:pt x="0" y="0"/>
                      </a:lnTo>
                      <a:lnTo>
                        <a:pt x="259" y="58"/>
                      </a:lnTo>
                      <a:lnTo>
                        <a:pt x="259" y="231"/>
                      </a:lnTo>
                      <a:lnTo>
                        <a:pt x="0" y="288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131" name="Line 142"/>
                <p:cNvSpPr>
                  <a:spLocks noChangeShapeType="1"/>
                </p:cNvSpPr>
                <p:nvPr/>
              </p:nvSpPr>
              <p:spPr bwMode="auto">
                <a:xfrm>
                  <a:off x="2947" y="2275"/>
                  <a:ext cx="5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4132" name="Group 143"/>
                <p:cNvGrpSpPr>
                  <a:grpSpLocks/>
                </p:cNvGrpSpPr>
                <p:nvPr/>
              </p:nvGrpSpPr>
              <p:grpSpPr bwMode="auto">
                <a:xfrm>
                  <a:off x="2659" y="2218"/>
                  <a:ext cx="58" cy="115"/>
                  <a:chOff x="2544" y="3197"/>
                  <a:chExt cx="202" cy="115"/>
                </a:xfrm>
              </p:grpSpPr>
              <p:sp>
                <p:nvSpPr>
                  <p:cNvPr id="44133" name="Line 144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197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134" name="Line 145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312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4128" name="Text Box 146"/>
              <p:cNvSpPr txBox="1">
                <a:spLocks noChangeArrowheads="1"/>
              </p:cNvSpPr>
              <p:nvPr/>
            </p:nvSpPr>
            <p:spPr bwMode="auto">
              <a:xfrm>
                <a:off x="2746" y="2218"/>
                <a:ext cx="201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7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latin typeface="Arial Narrow" pitchFamily="34" charset="0"/>
                  </a:rPr>
                  <a:t>ALU</a:t>
                </a:r>
              </a:p>
            </p:txBody>
          </p:sp>
          <p:sp>
            <p:nvSpPr>
              <p:cNvPr id="44129" name="Rectangle 147"/>
              <p:cNvSpPr>
                <a:spLocks noChangeArrowheads="1"/>
              </p:cNvSpPr>
              <p:nvPr/>
            </p:nvSpPr>
            <p:spPr bwMode="auto">
              <a:xfrm>
                <a:off x="3005" y="2102"/>
                <a:ext cx="57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44111" name="Line 149"/>
            <p:cNvSpPr>
              <a:spLocks noChangeShapeType="1"/>
            </p:cNvSpPr>
            <p:nvPr/>
          </p:nvSpPr>
          <p:spPr bwMode="auto">
            <a:xfrm>
              <a:off x="6810799" y="5309903"/>
              <a:ext cx="849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112" name="Group 151"/>
            <p:cNvGrpSpPr>
              <a:grpSpLocks/>
            </p:cNvGrpSpPr>
            <p:nvPr/>
          </p:nvGrpSpPr>
          <p:grpSpPr bwMode="auto">
            <a:xfrm>
              <a:off x="6472367" y="5125753"/>
              <a:ext cx="338432" cy="366713"/>
              <a:chOff x="1910" y="3139"/>
              <a:chExt cx="231" cy="231"/>
            </a:xfrm>
          </p:grpSpPr>
          <p:sp>
            <p:nvSpPr>
              <p:cNvPr id="44125" name="Rectangle 152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CB8FE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4126" name="Text Box 153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DM</a:t>
                </a:r>
              </a:p>
            </p:txBody>
          </p:sp>
        </p:grpSp>
        <p:sp>
          <p:nvSpPr>
            <p:cNvPr id="44113" name="Rectangle 154"/>
            <p:cNvSpPr>
              <a:spLocks noChangeArrowheads="1"/>
            </p:cNvSpPr>
            <p:nvPr/>
          </p:nvSpPr>
          <p:spPr bwMode="auto">
            <a:xfrm>
              <a:off x="6895773" y="5035265"/>
              <a:ext cx="84974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4114" name="Line 156"/>
            <p:cNvSpPr>
              <a:spLocks noChangeShapeType="1"/>
            </p:cNvSpPr>
            <p:nvPr/>
          </p:nvSpPr>
          <p:spPr bwMode="auto">
            <a:xfrm>
              <a:off x="6388858" y="5309903"/>
              <a:ext cx="849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15" name="Rectangle 157"/>
            <p:cNvSpPr>
              <a:spLocks noChangeArrowheads="1"/>
            </p:cNvSpPr>
            <p:nvPr/>
          </p:nvSpPr>
          <p:spPr bwMode="auto">
            <a:xfrm>
              <a:off x="5123037" y="5033677"/>
              <a:ext cx="84974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44116" name="Group 214"/>
            <p:cNvGrpSpPr>
              <a:grpSpLocks/>
            </p:cNvGrpSpPr>
            <p:nvPr/>
          </p:nvGrpSpPr>
          <p:grpSpPr bwMode="auto">
            <a:xfrm>
              <a:off x="5197059" y="5124164"/>
              <a:ext cx="512884" cy="366713"/>
              <a:chOff x="3341111" y="4968181"/>
              <a:chExt cx="512884" cy="366713"/>
            </a:xfrm>
          </p:grpSpPr>
          <p:sp>
            <p:nvSpPr>
              <p:cNvPr id="44118" name="Freeform 22"/>
              <p:cNvSpPr>
                <a:spLocks/>
              </p:cNvSpPr>
              <p:nvPr/>
            </p:nvSpPr>
            <p:spPr bwMode="auto">
              <a:xfrm>
                <a:off x="3600488" y="4968181"/>
                <a:ext cx="168519" cy="366713"/>
              </a:xfrm>
              <a:custGeom>
                <a:avLst/>
                <a:gdLst>
                  <a:gd name="T0" fmla="*/ 0 w 115"/>
                  <a:gd name="T1" fmla="*/ 0 h 231"/>
                  <a:gd name="T2" fmla="*/ 2147483647 w 115"/>
                  <a:gd name="T3" fmla="*/ 0 h 231"/>
                  <a:gd name="T4" fmla="*/ 2147483647 w 115"/>
                  <a:gd name="T5" fmla="*/ 2147483647 h 231"/>
                  <a:gd name="T6" fmla="*/ 0 w 115"/>
                  <a:gd name="T7" fmla="*/ 2147483647 h 23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5" h="231">
                    <a:moveTo>
                      <a:pt x="0" y="0"/>
                    </a:moveTo>
                    <a:lnTo>
                      <a:pt x="115" y="0"/>
                    </a:lnTo>
                    <a:lnTo>
                      <a:pt x="115" y="231"/>
                    </a:lnTo>
                    <a:lnTo>
                      <a:pt x="0" y="231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119" name="Text Box 24"/>
              <p:cNvSpPr txBox="1">
                <a:spLocks noChangeArrowheads="1"/>
              </p:cNvSpPr>
              <p:nvPr/>
            </p:nvSpPr>
            <p:spPr bwMode="auto">
              <a:xfrm>
                <a:off x="3430499" y="4968181"/>
                <a:ext cx="338504" cy="366713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44120" name="Group 26"/>
              <p:cNvGrpSpPr>
                <a:grpSpLocks/>
              </p:cNvGrpSpPr>
              <p:nvPr/>
            </p:nvGrpSpPr>
            <p:grpSpPr bwMode="auto">
              <a:xfrm>
                <a:off x="3769003" y="5061843"/>
                <a:ext cx="84992" cy="182563"/>
                <a:chOff x="2544" y="3197"/>
                <a:chExt cx="202" cy="115"/>
              </a:xfrm>
            </p:grpSpPr>
            <p:sp>
              <p:nvSpPr>
                <p:cNvPr id="44123" name="Line 27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4" name="Line 28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121" name="Line 30"/>
              <p:cNvSpPr>
                <a:spLocks noChangeShapeType="1"/>
              </p:cNvSpPr>
              <p:nvPr/>
            </p:nvSpPr>
            <p:spPr bwMode="auto">
              <a:xfrm>
                <a:off x="3341111" y="5220593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2" name="Line 30"/>
              <p:cNvSpPr>
                <a:spLocks noChangeShapeType="1"/>
              </p:cNvSpPr>
              <p:nvPr/>
            </p:nvSpPr>
            <p:spPr bwMode="auto">
              <a:xfrm>
                <a:off x="3341111" y="5096768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117" name="Freeform 62"/>
            <p:cNvSpPr>
              <a:spLocks/>
            </p:cNvSpPr>
            <p:nvPr/>
          </p:nvSpPr>
          <p:spPr bwMode="auto">
            <a:xfrm>
              <a:off x="6432725" y="5082343"/>
              <a:ext cx="422578" cy="237515"/>
            </a:xfrm>
            <a:custGeom>
              <a:avLst/>
              <a:gdLst>
                <a:gd name="T0" fmla="*/ 0 w 10000"/>
                <a:gd name="T1" fmla="*/ 2147483647 h 10390"/>
                <a:gd name="T2" fmla="*/ 0 w 10000"/>
                <a:gd name="T3" fmla="*/ 0 h 10390"/>
                <a:gd name="T4" fmla="*/ 2147483647 w 10000"/>
                <a:gd name="T5" fmla="*/ 0 h 10390"/>
                <a:gd name="T6" fmla="*/ 2147483647 w 10000"/>
                <a:gd name="T7" fmla="*/ 2147483647 h 103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0390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lnTo>
                    <a:pt x="10000" y="1039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4035" name="Group 8"/>
          <p:cNvGrpSpPr>
            <a:grpSpLocks/>
          </p:cNvGrpSpPr>
          <p:nvPr/>
        </p:nvGrpSpPr>
        <p:grpSpPr bwMode="auto">
          <a:xfrm>
            <a:off x="1337998" y="3871914"/>
            <a:ext cx="3661437" cy="1144587"/>
            <a:chOff x="1234498" y="3834118"/>
            <a:chExt cx="3379789" cy="1143795"/>
          </a:xfrm>
        </p:grpSpPr>
        <p:sp>
          <p:nvSpPr>
            <p:cNvPr id="44086" name="Rectangle 54"/>
            <p:cNvSpPr>
              <a:spLocks noChangeArrowheads="1"/>
            </p:cNvSpPr>
            <p:nvPr/>
          </p:nvSpPr>
          <p:spPr bwMode="auto">
            <a:xfrm>
              <a:off x="3933295" y="4430225"/>
              <a:ext cx="8471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4087" name="Text Box 107"/>
            <p:cNvSpPr txBox="1">
              <a:spLocks noChangeArrowheads="1"/>
            </p:cNvSpPr>
            <p:nvPr/>
          </p:nvSpPr>
          <p:spPr bwMode="auto">
            <a:xfrm>
              <a:off x="1247198" y="4519918"/>
              <a:ext cx="174942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00050" algn="l"/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00050" algn="l"/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00050" algn="l"/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add	$s4,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r>
                <a:rPr lang="en-US" altLang="en-US" sz="1600">
                  <a:latin typeface="Comic Sans MS" pitchFamily="66" charset="0"/>
                </a:rPr>
                <a:t>, $t5</a:t>
              </a:r>
            </a:p>
          </p:txBody>
        </p:sp>
        <p:grpSp>
          <p:nvGrpSpPr>
            <p:cNvPr id="44088" name="Group 108"/>
            <p:cNvGrpSpPr>
              <a:grpSpLocks/>
            </p:cNvGrpSpPr>
            <p:nvPr/>
          </p:nvGrpSpPr>
          <p:grpSpPr bwMode="auto">
            <a:xfrm>
              <a:off x="4107874" y="4429430"/>
              <a:ext cx="506413" cy="547688"/>
              <a:chOff x="1910" y="2102"/>
              <a:chExt cx="346" cy="345"/>
            </a:xfrm>
          </p:grpSpPr>
          <p:sp>
            <p:nvSpPr>
              <p:cNvPr id="44104" name="Line 109"/>
              <p:cNvSpPr>
                <a:spLocks noChangeShapeType="1"/>
              </p:cNvSpPr>
              <p:nvPr/>
            </p:nvSpPr>
            <p:spPr bwMode="auto">
              <a:xfrm>
                <a:off x="2141" y="2275"/>
                <a:ext cx="5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5" name="Rectangle 110"/>
              <p:cNvSpPr>
                <a:spLocks noChangeArrowheads="1"/>
              </p:cNvSpPr>
              <p:nvPr/>
            </p:nvSpPr>
            <p:spPr bwMode="auto">
              <a:xfrm>
                <a:off x="2198" y="2102"/>
                <a:ext cx="58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4106" name="Text Box 113"/>
              <p:cNvSpPr txBox="1">
                <a:spLocks noChangeArrowheads="1"/>
              </p:cNvSpPr>
              <p:nvPr/>
            </p:nvSpPr>
            <p:spPr bwMode="auto">
              <a:xfrm>
                <a:off x="1910" y="215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  <p:sp>
          <p:nvSpPr>
            <p:cNvPr id="44089" name="Line 53"/>
            <p:cNvSpPr>
              <a:spLocks noChangeShapeType="1"/>
            </p:cNvSpPr>
            <p:nvPr/>
          </p:nvSpPr>
          <p:spPr bwMode="auto">
            <a:xfrm>
              <a:off x="4025487" y="4704069"/>
              <a:ext cx="832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090" name="Group 23"/>
            <p:cNvGrpSpPr>
              <a:grpSpLocks/>
            </p:cNvGrpSpPr>
            <p:nvPr/>
          </p:nvGrpSpPr>
          <p:grpSpPr bwMode="auto">
            <a:xfrm>
              <a:off x="4017871" y="3834118"/>
              <a:ext cx="596411" cy="547688"/>
              <a:chOff x="2252" y="2102"/>
              <a:chExt cx="407" cy="345"/>
            </a:xfrm>
          </p:grpSpPr>
          <p:sp>
            <p:nvSpPr>
              <p:cNvPr id="44097" name="Text Box 24"/>
              <p:cNvSpPr txBox="1">
                <a:spLocks noChangeArrowheads="1"/>
              </p:cNvSpPr>
              <p:nvPr/>
            </p:nvSpPr>
            <p:spPr bwMode="auto">
              <a:xfrm>
                <a:off x="2313" y="2159"/>
                <a:ext cx="231" cy="231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44098" name="Group 26"/>
              <p:cNvGrpSpPr>
                <a:grpSpLocks/>
              </p:cNvGrpSpPr>
              <p:nvPr/>
            </p:nvGrpSpPr>
            <p:grpSpPr bwMode="auto">
              <a:xfrm>
                <a:off x="2544" y="2218"/>
                <a:ext cx="58" cy="115"/>
                <a:chOff x="2544" y="3197"/>
                <a:chExt cx="202" cy="115"/>
              </a:xfrm>
            </p:grpSpPr>
            <p:sp>
              <p:nvSpPr>
                <p:cNvPr id="44102" name="Line 27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03" name="Line 28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099" name="Rectangle 29"/>
              <p:cNvSpPr>
                <a:spLocks noChangeArrowheads="1"/>
              </p:cNvSpPr>
              <p:nvPr/>
            </p:nvSpPr>
            <p:spPr bwMode="auto">
              <a:xfrm>
                <a:off x="2601" y="2102"/>
                <a:ext cx="58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4100" name="Line 30"/>
              <p:cNvSpPr>
                <a:spLocks noChangeShapeType="1"/>
              </p:cNvSpPr>
              <p:nvPr/>
            </p:nvSpPr>
            <p:spPr bwMode="auto">
              <a:xfrm>
                <a:off x="2252" y="2318"/>
                <a:ext cx="5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1" name="Line 30"/>
              <p:cNvSpPr>
                <a:spLocks noChangeShapeType="1"/>
              </p:cNvSpPr>
              <p:nvPr/>
            </p:nvSpPr>
            <p:spPr bwMode="auto">
              <a:xfrm>
                <a:off x="2252" y="2240"/>
                <a:ext cx="5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091" name="Text Box 51"/>
            <p:cNvSpPr txBox="1">
              <a:spLocks noChangeArrowheads="1"/>
            </p:cNvSpPr>
            <p:nvPr/>
          </p:nvSpPr>
          <p:spPr bwMode="auto">
            <a:xfrm>
              <a:off x="1234498" y="3924605"/>
              <a:ext cx="176212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0005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0005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000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lw	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r>
                <a:rPr lang="en-US" altLang="en-US" sz="1600">
                  <a:latin typeface="Comic Sans MS" pitchFamily="66" charset="0"/>
                </a:rPr>
                <a:t>, 20($s1)</a:t>
              </a:r>
            </a:p>
          </p:txBody>
        </p:sp>
        <p:sp>
          <p:nvSpPr>
            <p:cNvPr id="44092" name="Line 53"/>
            <p:cNvSpPr>
              <a:spLocks noChangeShapeType="1"/>
            </p:cNvSpPr>
            <p:nvPr/>
          </p:nvSpPr>
          <p:spPr bwMode="auto">
            <a:xfrm>
              <a:off x="3849413" y="4108756"/>
              <a:ext cx="832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93" name="Rectangle 54"/>
            <p:cNvSpPr>
              <a:spLocks noChangeArrowheads="1"/>
            </p:cNvSpPr>
            <p:nvPr/>
          </p:nvSpPr>
          <p:spPr bwMode="auto">
            <a:xfrm>
              <a:off x="3932669" y="3834118"/>
              <a:ext cx="8471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4094" name="Text Box 57"/>
            <p:cNvSpPr txBox="1">
              <a:spLocks noChangeArrowheads="1"/>
            </p:cNvSpPr>
            <p:nvPr/>
          </p:nvSpPr>
          <p:spPr bwMode="auto">
            <a:xfrm>
              <a:off x="3512006" y="3924599"/>
              <a:ext cx="337407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  <p:sp>
          <p:nvSpPr>
            <p:cNvPr id="44095" name="Line 53"/>
            <p:cNvSpPr>
              <a:spLocks noChangeShapeType="1"/>
            </p:cNvSpPr>
            <p:nvPr/>
          </p:nvSpPr>
          <p:spPr bwMode="auto">
            <a:xfrm>
              <a:off x="3428749" y="4108756"/>
              <a:ext cx="832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96" name="Rectangle 54"/>
            <p:cNvSpPr>
              <a:spLocks noChangeArrowheads="1"/>
            </p:cNvSpPr>
            <p:nvPr/>
          </p:nvSpPr>
          <p:spPr bwMode="auto">
            <a:xfrm>
              <a:off x="3341111" y="3835706"/>
              <a:ext cx="8471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4999435" y="3871913"/>
            <a:ext cx="639763" cy="1141412"/>
            <a:chOff x="4614286" y="3834118"/>
            <a:chExt cx="591387" cy="1141413"/>
          </a:xfrm>
        </p:grpSpPr>
        <p:sp>
          <p:nvSpPr>
            <p:cNvPr id="44076" name="Rectangle 157"/>
            <p:cNvSpPr>
              <a:spLocks noChangeArrowheads="1"/>
            </p:cNvSpPr>
            <p:nvPr/>
          </p:nvSpPr>
          <p:spPr bwMode="auto">
            <a:xfrm>
              <a:off x="5120699" y="4427843"/>
              <a:ext cx="84974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4077" name="Text Box 107"/>
            <p:cNvSpPr txBox="1">
              <a:spLocks noChangeArrowheads="1"/>
            </p:cNvSpPr>
            <p:nvPr/>
          </p:nvSpPr>
          <p:spPr bwMode="auto">
            <a:xfrm>
              <a:off x="4648846" y="4517592"/>
              <a:ext cx="435671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00050" algn="l"/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00050" algn="l"/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00050" algn="l"/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 smtClean="0">
                  <a:solidFill>
                    <a:srgbClr val="FF0000"/>
                  </a:solidFill>
                  <a:latin typeface="+mn-lt"/>
                </a:rPr>
                <a:t>stall</a:t>
              </a:r>
              <a:endParaRPr lang="en-US" altLang="en-US" sz="16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44078" name="Rectangle 41"/>
            <p:cNvSpPr>
              <a:spLocks noChangeArrowheads="1"/>
            </p:cNvSpPr>
            <p:nvPr/>
          </p:nvSpPr>
          <p:spPr bwMode="auto">
            <a:xfrm>
              <a:off x="5121309" y="3834118"/>
              <a:ext cx="8352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44079" name="Group 34"/>
            <p:cNvGrpSpPr>
              <a:grpSpLocks/>
            </p:cNvGrpSpPr>
            <p:nvPr/>
          </p:nvGrpSpPr>
          <p:grpSpPr bwMode="auto">
            <a:xfrm>
              <a:off x="4614286" y="3880156"/>
              <a:ext cx="507023" cy="457200"/>
              <a:chOff x="2659" y="2131"/>
              <a:chExt cx="346" cy="288"/>
            </a:xfrm>
          </p:grpSpPr>
          <p:sp>
            <p:nvSpPr>
              <p:cNvPr id="44081" name="Freeform 35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082" name="Line 36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4083" name="Group 37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44084" name="Line 38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85" name="Line 39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4080" name="Text Box 40"/>
            <p:cNvSpPr txBox="1">
              <a:spLocks noChangeArrowheads="1"/>
            </p:cNvSpPr>
            <p:nvPr/>
          </p:nvSpPr>
          <p:spPr bwMode="auto">
            <a:xfrm>
              <a:off x="4741774" y="4018268"/>
              <a:ext cx="294542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642637" y="3871913"/>
            <a:ext cx="1821259" cy="1058862"/>
            <a:chOff x="5208011" y="3834118"/>
            <a:chExt cx="1681469" cy="1058133"/>
          </a:xfrm>
        </p:grpSpPr>
        <p:sp>
          <p:nvSpPr>
            <p:cNvPr id="44064" name="AutoShape 120"/>
            <p:cNvSpPr>
              <a:spLocks noChangeArrowheads="1"/>
            </p:cNvSpPr>
            <p:nvPr/>
          </p:nvSpPr>
          <p:spPr bwMode="auto">
            <a:xfrm>
              <a:off x="5212346" y="4527126"/>
              <a:ext cx="506412" cy="365125"/>
            </a:xfrm>
            <a:prstGeom prst="cloudCallout">
              <a:avLst>
                <a:gd name="adj1" fmla="val 13324"/>
                <a:gd name="adj2" fmla="val 22176"/>
              </a:avLst>
            </a:prstGeom>
            <a:solidFill>
              <a:srgbClr val="90AFFE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bubble</a:t>
              </a:r>
            </a:p>
          </p:txBody>
        </p:sp>
        <p:sp>
          <p:nvSpPr>
            <p:cNvPr id="44065" name="AutoShape 120"/>
            <p:cNvSpPr>
              <a:spLocks noChangeArrowheads="1"/>
            </p:cNvSpPr>
            <p:nvPr/>
          </p:nvSpPr>
          <p:spPr bwMode="auto">
            <a:xfrm>
              <a:off x="5797707" y="4520711"/>
              <a:ext cx="506412" cy="365125"/>
            </a:xfrm>
            <a:prstGeom prst="cloudCallout">
              <a:avLst>
                <a:gd name="adj1" fmla="val 13324"/>
                <a:gd name="adj2" fmla="val 22176"/>
              </a:avLst>
            </a:prstGeom>
            <a:solidFill>
              <a:srgbClr val="90AFFE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bubble</a:t>
              </a:r>
            </a:p>
          </p:txBody>
        </p:sp>
        <p:sp>
          <p:nvSpPr>
            <p:cNvPr id="44066" name="AutoShape 120"/>
            <p:cNvSpPr>
              <a:spLocks noChangeArrowheads="1"/>
            </p:cNvSpPr>
            <p:nvPr/>
          </p:nvSpPr>
          <p:spPr bwMode="auto">
            <a:xfrm>
              <a:off x="6383068" y="4514296"/>
              <a:ext cx="506412" cy="365125"/>
            </a:xfrm>
            <a:prstGeom prst="cloudCallout">
              <a:avLst>
                <a:gd name="adj1" fmla="val 13324"/>
                <a:gd name="adj2" fmla="val 22176"/>
              </a:avLst>
            </a:prstGeom>
            <a:solidFill>
              <a:srgbClr val="90AFFE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bubble</a:t>
              </a:r>
            </a:p>
          </p:txBody>
        </p:sp>
        <p:sp>
          <p:nvSpPr>
            <p:cNvPr id="44067" name="Text Box 5"/>
            <p:cNvSpPr txBox="1">
              <a:spLocks noChangeArrowheads="1"/>
            </p:cNvSpPr>
            <p:nvPr/>
          </p:nvSpPr>
          <p:spPr bwMode="auto">
            <a:xfrm>
              <a:off x="5292149" y="3924605"/>
              <a:ext cx="338138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sp>
          <p:nvSpPr>
            <p:cNvPr id="44068" name="Line 60"/>
            <p:cNvSpPr>
              <a:spLocks noChangeShapeType="1"/>
            </p:cNvSpPr>
            <p:nvPr/>
          </p:nvSpPr>
          <p:spPr bwMode="auto">
            <a:xfrm>
              <a:off x="5630286" y="4108755"/>
              <a:ext cx="857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9" name="Rectangle 61"/>
            <p:cNvSpPr>
              <a:spLocks noChangeArrowheads="1"/>
            </p:cNvSpPr>
            <p:nvPr/>
          </p:nvSpPr>
          <p:spPr bwMode="auto">
            <a:xfrm>
              <a:off x="5716011" y="3834118"/>
              <a:ext cx="84138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4070" name="Freeform 62"/>
            <p:cNvSpPr>
              <a:spLocks/>
            </p:cNvSpPr>
            <p:nvPr/>
          </p:nvSpPr>
          <p:spPr bwMode="auto">
            <a:xfrm>
              <a:off x="5250874" y="3878568"/>
              <a:ext cx="422578" cy="237515"/>
            </a:xfrm>
            <a:custGeom>
              <a:avLst/>
              <a:gdLst>
                <a:gd name="T0" fmla="*/ 0 w 10000"/>
                <a:gd name="T1" fmla="*/ 2147483647 h 10390"/>
                <a:gd name="T2" fmla="*/ 0 w 10000"/>
                <a:gd name="T3" fmla="*/ 0 h 10390"/>
                <a:gd name="T4" fmla="*/ 2147483647 w 10000"/>
                <a:gd name="T5" fmla="*/ 0 h 10390"/>
                <a:gd name="T6" fmla="*/ 2147483647 w 10000"/>
                <a:gd name="T7" fmla="*/ 2147483647 h 103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0390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lnTo>
                    <a:pt x="10000" y="1039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1" name="Line 63"/>
            <p:cNvSpPr>
              <a:spLocks noChangeShapeType="1"/>
            </p:cNvSpPr>
            <p:nvPr/>
          </p:nvSpPr>
          <p:spPr bwMode="auto">
            <a:xfrm>
              <a:off x="5208011" y="4108755"/>
              <a:ext cx="857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072" name="Group 78"/>
            <p:cNvGrpSpPr>
              <a:grpSpLocks/>
            </p:cNvGrpSpPr>
            <p:nvPr/>
          </p:nvGrpSpPr>
          <p:grpSpPr bwMode="auto">
            <a:xfrm>
              <a:off x="5795386" y="3924605"/>
              <a:ext cx="423863" cy="366713"/>
              <a:chOff x="3465" y="2159"/>
              <a:chExt cx="289" cy="231"/>
            </a:xfrm>
          </p:grpSpPr>
          <p:sp>
            <p:nvSpPr>
              <p:cNvPr id="44073" name="Text Box 79"/>
              <p:cNvSpPr txBox="1">
                <a:spLocks noChangeArrowheads="1"/>
              </p:cNvSpPr>
              <p:nvPr/>
            </p:nvSpPr>
            <p:spPr bwMode="auto">
              <a:xfrm>
                <a:off x="3523" y="2159"/>
                <a:ext cx="231" cy="230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sp>
            <p:nvSpPr>
              <p:cNvPr id="44074" name="Freeform 80"/>
              <p:cNvSpPr>
                <a:spLocks/>
              </p:cNvSpPr>
              <p:nvPr/>
            </p:nvSpPr>
            <p:spPr bwMode="auto">
              <a:xfrm flipH="1">
                <a:off x="3523" y="2159"/>
                <a:ext cx="115" cy="231"/>
              </a:xfrm>
              <a:custGeom>
                <a:avLst/>
                <a:gdLst>
                  <a:gd name="T0" fmla="*/ 0 w 115"/>
                  <a:gd name="T1" fmla="*/ 0 h 231"/>
                  <a:gd name="T2" fmla="*/ 115 w 115"/>
                  <a:gd name="T3" fmla="*/ 0 h 231"/>
                  <a:gd name="T4" fmla="*/ 115 w 115"/>
                  <a:gd name="T5" fmla="*/ 231 h 231"/>
                  <a:gd name="T6" fmla="*/ 0 w 115"/>
                  <a:gd name="T7" fmla="*/ 231 h 23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5" h="231">
                    <a:moveTo>
                      <a:pt x="0" y="0"/>
                    </a:moveTo>
                    <a:lnTo>
                      <a:pt x="115" y="0"/>
                    </a:lnTo>
                    <a:lnTo>
                      <a:pt x="115" y="231"/>
                    </a:lnTo>
                    <a:lnTo>
                      <a:pt x="0" y="231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075" name="Line 81"/>
              <p:cNvSpPr>
                <a:spLocks noChangeShapeType="1"/>
              </p:cNvSpPr>
              <p:nvPr/>
            </p:nvSpPr>
            <p:spPr bwMode="auto">
              <a:xfrm>
                <a:off x="3465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40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Stall the Pipeline for one Cycle</a:t>
            </a:r>
          </a:p>
        </p:txBody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339" y="855865"/>
            <a:ext cx="9105468" cy="245792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altLang="en-US" dirty="0" smtClean="0">
                <a:solidFill>
                  <a:srgbClr val="FF0000"/>
                </a:solidFill>
                <a:latin typeface="Comic Sans MS" pitchFamily="66" charset="0"/>
              </a:rPr>
              <a:t>ADD</a:t>
            </a:r>
            <a:r>
              <a:rPr lang="en-US" altLang="en-US" dirty="0" smtClean="0"/>
              <a:t> instruction depends on </a:t>
            </a:r>
            <a:r>
              <a:rPr lang="en-US" altLang="en-US" dirty="0" smtClean="0">
                <a:solidFill>
                  <a:srgbClr val="FF0000"/>
                </a:solidFill>
                <a:latin typeface="Comic Sans MS" pitchFamily="66" charset="0"/>
              </a:rPr>
              <a:t>LW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Wingdings" pitchFamily="2" charset="2"/>
              </a:rPr>
              <a:t> s</a:t>
            </a:r>
            <a:r>
              <a:rPr lang="en-US" altLang="en-US" dirty="0" smtClean="0"/>
              <a:t>tall at CC3</a:t>
            </a:r>
            <a:endParaRPr lang="en-US" altLang="en-US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lvl="1" eaLnBrk="1" hangingPunct="1">
              <a:spcBef>
                <a:spcPts val="1200"/>
              </a:spcBef>
            </a:pPr>
            <a:r>
              <a:rPr lang="en-US" altLang="en-US" dirty="0" smtClean="0"/>
              <a:t>Allow </a:t>
            </a:r>
            <a:r>
              <a:rPr lang="en-US" altLang="en-US" dirty="0" smtClean="0">
                <a:solidFill>
                  <a:srgbClr val="FF0000"/>
                </a:solidFill>
                <a:latin typeface="Comic Sans MS" pitchFamily="66" charset="0"/>
              </a:rPr>
              <a:t>Load</a:t>
            </a:r>
            <a:r>
              <a:rPr lang="en-US" altLang="en-US" dirty="0" smtClean="0"/>
              <a:t> instruction in </a:t>
            </a:r>
            <a:r>
              <a:rPr lang="en-US" altLang="en-US" dirty="0" smtClean="0">
                <a:solidFill>
                  <a:srgbClr val="FF0000"/>
                </a:solidFill>
                <a:latin typeface="Comic Sans MS" pitchFamily="66" charset="0"/>
              </a:rPr>
              <a:t>ALU</a:t>
            </a:r>
            <a:r>
              <a:rPr lang="en-US" altLang="en-US" dirty="0" smtClean="0"/>
              <a:t> stage to proceed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dirty="0" smtClean="0"/>
              <a:t>Freeze </a:t>
            </a:r>
            <a:r>
              <a:rPr lang="en-US" altLang="en-US" dirty="0" smtClean="0">
                <a:solidFill>
                  <a:srgbClr val="FF0000"/>
                </a:solidFill>
                <a:latin typeface="Comic Sans MS" pitchFamily="66" charset="0"/>
              </a:rPr>
              <a:t>PC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solidFill>
                  <a:srgbClr val="FF0000"/>
                </a:solidFill>
                <a:latin typeface="Comic Sans MS" pitchFamily="66" charset="0"/>
              </a:rPr>
              <a:t>Instruction</a:t>
            </a:r>
            <a:r>
              <a:rPr lang="en-US" altLang="en-US" dirty="0" smtClean="0"/>
              <a:t> registers (NO instruction is fetched)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dirty="0" smtClean="0"/>
              <a:t>Introduce a </a:t>
            </a:r>
            <a:r>
              <a:rPr lang="en-US" altLang="en-US" dirty="0" smtClean="0">
                <a:solidFill>
                  <a:srgbClr val="FF0000"/>
                </a:solidFill>
                <a:latin typeface="Comic Sans MS" pitchFamily="66" charset="0"/>
              </a:rPr>
              <a:t>bubble</a:t>
            </a:r>
            <a:r>
              <a:rPr lang="en-US" altLang="en-US" dirty="0" smtClean="0"/>
              <a:t> into the </a:t>
            </a:r>
            <a:r>
              <a:rPr lang="en-US" altLang="en-US" dirty="0" smtClean="0">
                <a:solidFill>
                  <a:srgbClr val="FF0000"/>
                </a:solidFill>
                <a:latin typeface="Comic Sans MS" pitchFamily="66" charset="0"/>
              </a:rPr>
              <a:t>ALU</a:t>
            </a:r>
            <a:r>
              <a:rPr lang="en-US" altLang="en-US" dirty="0" smtClean="0"/>
              <a:t> stage (bubble is a NO-OP)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dirty="0" smtClean="0">
                <a:solidFill>
                  <a:srgbClr val="FF0000"/>
                </a:solidFill>
                <a:latin typeface="Comic Sans MS" pitchFamily="66" charset="0"/>
              </a:rPr>
              <a:t>Load</a:t>
            </a:r>
            <a:r>
              <a:rPr lang="en-US" altLang="en-US" dirty="0" smtClean="0"/>
              <a:t> can forward data to next instruction after delaying it</a:t>
            </a:r>
          </a:p>
        </p:txBody>
      </p:sp>
      <p:grpSp>
        <p:nvGrpSpPr>
          <p:cNvPr id="44040" name="Group 6"/>
          <p:cNvGrpSpPr>
            <a:grpSpLocks/>
          </p:cNvGrpSpPr>
          <p:nvPr/>
        </p:nvGrpSpPr>
        <p:grpSpPr bwMode="auto">
          <a:xfrm>
            <a:off x="889133" y="3505201"/>
            <a:ext cx="8100219" cy="2803525"/>
            <a:chOff x="821506" y="3467405"/>
            <a:chExt cx="7475781" cy="2803565"/>
          </a:xfrm>
        </p:grpSpPr>
        <p:sp>
          <p:nvSpPr>
            <p:cNvPr id="44043" name="Line 6"/>
            <p:cNvSpPr>
              <a:spLocks noChangeShapeType="1"/>
            </p:cNvSpPr>
            <p:nvPr/>
          </p:nvSpPr>
          <p:spPr bwMode="auto">
            <a:xfrm flipH="1">
              <a:off x="1001136" y="3546780"/>
              <a:ext cx="0" cy="26029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44" name="Line 7"/>
            <p:cNvSpPr>
              <a:spLocks noChangeShapeType="1"/>
            </p:cNvSpPr>
            <p:nvPr/>
          </p:nvSpPr>
          <p:spPr bwMode="auto">
            <a:xfrm flipV="1">
              <a:off x="923348" y="3603930"/>
              <a:ext cx="7373939" cy="1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45" name="Text Box 8"/>
            <p:cNvSpPr txBox="1">
              <a:spLocks noChangeArrowheads="1"/>
            </p:cNvSpPr>
            <p:nvPr/>
          </p:nvSpPr>
          <p:spPr bwMode="auto">
            <a:xfrm>
              <a:off x="1755198" y="3467405"/>
              <a:ext cx="1392238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Time (cycles)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46" name="Text Box 9"/>
            <p:cNvSpPr txBox="1">
              <a:spLocks noChangeArrowheads="1"/>
            </p:cNvSpPr>
            <p:nvPr/>
          </p:nvSpPr>
          <p:spPr bwMode="auto">
            <a:xfrm rot="-5400000">
              <a:off x="192754" y="4696876"/>
              <a:ext cx="1594054" cy="3365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Program Order</a:t>
              </a:r>
            </a:p>
          </p:txBody>
        </p:sp>
        <p:sp>
          <p:nvSpPr>
            <p:cNvPr id="44047" name="Text Box 19"/>
            <p:cNvSpPr txBox="1">
              <a:spLocks noChangeArrowheads="1"/>
            </p:cNvSpPr>
            <p:nvPr/>
          </p:nvSpPr>
          <p:spPr bwMode="auto">
            <a:xfrm>
              <a:off x="4066599" y="3467405"/>
              <a:ext cx="422275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CC2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48" name="Text Box 31"/>
            <p:cNvSpPr txBox="1">
              <a:spLocks noChangeArrowheads="1"/>
            </p:cNvSpPr>
            <p:nvPr/>
          </p:nvSpPr>
          <p:spPr bwMode="auto">
            <a:xfrm>
              <a:off x="4658736" y="3467405"/>
              <a:ext cx="422275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CC3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49" name="Text Box 47"/>
            <p:cNvSpPr txBox="1">
              <a:spLocks noChangeArrowheads="1"/>
            </p:cNvSpPr>
            <p:nvPr/>
          </p:nvSpPr>
          <p:spPr bwMode="auto">
            <a:xfrm>
              <a:off x="6430387" y="3467405"/>
              <a:ext cx="422275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CC6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50" name="Text Box 48"/>
            <p:cNvSpPr txBox="1">
              <a:spLocks noChangeArrowheads="1"/>
            </p:cNvSpPr>
            <p:nvPr/>
          </p:nvSpPr>
          <p:spPr bwMode="auto">
            <a:xfrm>
              <a:off x="7020937" y="3467405"/>
              <a:ext cx="422275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CC7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51" name="Text Box 49"/>
            <p:cNvSpPr txBox="1">
              <a:spLocks noChangeArrowheads="1"/>
            </p:cNvSpPr>
            <p:nvPr/>
          </p:nvSpPr>
          <p:spPr bwMode="auto">
            <a:xfrm>
              <a:off x="7613074" y="3467405"/>
              <a:ext cx="422275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CC8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52" name="Text Box 58"/>
            <p:cNvSpPr txBox="1">
              <a:spLocks noChangeArrowheads="1"/>
            </p:cNvSpPr>
            <p:nvPr/>
          </p:nvSpPr>
          <p:spPr bwMode="auto">
            <a:xfrm>
              <a:off x="3476049" y="3467405"/>
              <a:ext cx="422275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CC1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53" name="Text Box 59"/>
            <p:cNvSpPr txBox="1">
              <a:spLocks noChangeArrowheads="1"/>
            </p:cNvSpPr>
            <p:nvPr/>
          </p:nvSpPr>
          <p:spPr bwMode="auto">
            <a:xfrm>
              <a:off x="5249286" y="3467405"/>
              <a:ext cx="422275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CC4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54" name="Text Box 75"/>
            <p:cNvSpPr txBox="1">
              <a:spLocks noChangeArrowheads="1"/>
            </p:cNvSpPr>
            <p:nvPr/>
          </p:nvSpPr>
          <p:spPr bwMode="auto">
            <a:xfrm>
              <a:off x="5839837" y="3467405"/>
              <a:ext cx="422275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CC5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55" name="Line 11"/>
            <p:cNvSpPr>
              <a:spLocks noChangeShapeType="1"/>
            </p:cNvSpPr>
            <p:nvPr/>
          </p:nvSpPr>
          <p:spPr bwMode="auto">
            <a:xfrm>
              <a:off x="3974398" y="3546780"/>
              <a:ext cx="0" cy="2076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56" name="Line 12"/>
            <p:cNvSpPr>
              <a:spLocks noChangeShapeType="1"/>
            </p:cNvSpPr>
            <p:nvPr/>
          </p:nvSpPr>
          <p:spPr bwMode="auto">
            <a:xfrm>
              <a:off x="4573938" y="3546780"/>
              <a:ext cx="0" cy="2076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57" name="Line 18"/>
            <p:cNvSpPr>
              <a:spLocks noChangeShapeType="1"/>
            </p:cNvSpPr>
            <p:nvPr/>
          </p:nvSpPr>
          <p:spPr bwMode="auto">
            <a:xfrm>
              <a:off x="3380799" y="3546780"/>
              <a:ext cx="0" cy="2076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4058" name="Group 2"/>
            <p:cNvGrpSpPr>
              <a:grpSpLocks/>
            </p:cNvGrpSpPr>
            <p:nvPr/>
          </p:nvGrpSpPr>
          <p:grpSpPr bwMode="auto">
            <a:xfrm>
              <a:off x="5166111" y="3546780"/>
              <a:ext cx="2362826" cy="2724190"/>
              <a:chOff x="5166111" y="3546780"/>
              <a:chExt cx="2362826" cy="2076450"/>
            </a:xfrm>
          </p:grpSpPr>
          <p:sp>
            <p:nvSpPr>
              <p:cNvPr id="44059" name="Line 13"/>
              <p:cNvSpPr>
                <a:spLocks noChangeShapeType="1"/>
              </p:cNvSpPr>
              <p:nvPr/>
            </p:nvSpPr>
            <p:spPr bwMode="auto">
              <a:xfrm>
                <a:off x="5166111" y="3546780"/>
                <a:ext cx="0" cy="2076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060" name="Line 14"/>
              <p:cNvSpPr>
                <a:spLocks noChangeShapeType="1"/>
              </p:cNvSpPr>
              <p:nvPr/>
            </p:nvSpPr>
            <p:spPr bwMode="auto">
              <a:xfrm>
                <a:off x="5749488" y="3546780"/>
                <a:ext cx="0" cy="2076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061" name="Line 15"/>
              <p:cNvSpPr>
                <a:spLocks noChangeShapeType="1"/>
              </p:cNvSpPr>
              <p:nvPr/>
            </p:nvSpPr>
            <p:spPr bwMode="auto">
              <a:xfrm>
                <a:off x="6347524" y="3546780"/>
                <a:ext cx="0" cy="2076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062" name="Line 16"/>
              <p:cNvSpPr>
                <a:spLocks noChangeShapeType="1"/>
              </p:cNvSpPr>
              <p:nvPr/>
            </p:nvSpPr>
            <p:spPr bwMode="auto">
              <a:xfrm>
                <a:off x="6938230" y="3546780"/>
                <a:ext cx="0" cy="2076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063" name="Line 17"/>
              <p:cNvSpPr>
                <a:spLocks noChangeShapeType="1"/>
              </p:cNvSpPr>
              <p:nvPr/>
            </p:nvSpPr>
            <p:spPr bwMode="auto">
              <a:xfrm>
                <a:off x="7528937" y="3546780"/>
                <a:ext cx="0" cy="2076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959646" name="Freeform 158"/>
          <p:cNvSpPr>
            <a:spLocks/>
          </p:cNvSpPr>
          <p:nvPr/>
        </p:nvSpPr>
        <p:spPr bwMode="auto">
          <a:xfrm>
            <a:off x="6100102" y="4144963"/>
            <a:ext cx="189177" cy="1111250"/>
          </a:xfrm>
          <a:custGeom>
            <a:avLst/>
            <a:gdLst>
              <a:gd name="T0" fmla="*/ 0 w 10000"/>
              <a:gd name="T1" fmla="*/ 0 h 10000"/>
              <a:gd name="T2" fmla="*/ 467433528 w 10000"/>
              <a:gd name="T3" fmla="*/ 2147483647 h 10000"/>
              <a:gd name="T4" fmla="*/ 933370415 w 10000"/>
              <a:gd name="T5" fmla="*/ 2147483647 h 10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5008" y="9949"/>
                </a:lnTo>
                <a:cubicBezTo>
                  <a:pt x="6132" y="9949"/>
                  <a:pt x="8876" y="10000"/>
                  <a:pt x="10000" y="1000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" name="Freeform 158"/>
          <p:cNvSpPr>
            <a:spLocks/>
          </p:cNvSpPr>
          <p:nvPr/>
        </p:nvSpPr>
        <p:spPr bwMode="auto">
          <a:xfrm>
            <a:off x="6335712" y="4144964"/>
            <a:ext cx="605367" cy="1914525"/>
          </a:xfrm>
          <a:custGeom>
            <a:avLst/>
            <a:gdLst>
              <a:gd name="T0" fmla="*/ 0 w 10636"/>
              <a:gd name="T1" fmla="*/ 0 h 10093"/>
              <a:gd name="T2" fmla="*/ 2147483647 w 10636"/>
              <a:gd name="T3" fmla="*/ 2147483647 h 10093"/>
              <a:gd name="T4" fmla="*/ 2147483647 w 10636"/>
              <a:gd name="T5" fmla="*/ 2147483647 h 1009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36" h="10093">
                <a:moveTo>
                  <a:pt x="0" y="0"/>
                </a:moveTo>
                <a:lnTo>
                  <a:pt x="8568" y="10093"/>
                </a:lnTo>
                <a:cubicBezTo>
                  <a:pt x="10397" y="10093"/>
                  <a:pt x="8807" y="10082"/>
                  <a:pt x="10636" y="10082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5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5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5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5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5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646" grpId="0" animBg="1"/>
      <p:bldP spid="1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Single-Cycle </a:t>
            </a:r>
            <a:r>
              <a:rPr lang="en-US" dirty="0" err="1" smtClean="0"/>
              <a:t>Datapath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404" y="855865"/>
            <a:ext cx="9236403" cy="17282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dirty="0" smtClean="0"/>
              <a:t>Shown below is the single-cycle </a:t>
            </a:r>
            <a:r>
              <a:rPr lang="en-US" altLang="en-US" dirty="0" err="1" smtClean="0"/>
              <a:t>datapath</a:t>
            </a:r>
            <a:endParaRPr lang="en-US" altLang="en-US" dirty="0" smtClean="0"/>
          </a:p>
          <a:p>
            <a:pPr eaLnBrk="1" hangingPunct="1">
              <a:lnSpc>
                <a:spcPct val="120000"/>
              </a:lnSpc>
            </a:pPr>
            <a:r>
              <a:rPr lang="en-US" altLang="en-US" dirty="0" smtClean="0"/>
              <a:t>How to pipeline this single-cycle </a:t>
            </a:r>
            <a:r>
              <a:rPr lang="en-US" altLang="en-US" dirty="0" err="1" smtClean="0"/>
              <a:t>datapath</a:t>
            </a:r>
            <a:r>
              <a:rPr lang="en-US" altLang="en-US" dirty="0" smtClean="0"/>
              <a:t>?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en-US" altLang="en-US" dirty="0" smtClean="0"/>
              <a:t>	</a:t>
            </a:r>
            <a:r>
              <a:rPr lang="en-US" altLang="en-US" dirty="0" smtClean="0">
                <a:solidFill>
                  <a:srgbClr val="FF0000"/>
                </a:solidFill>
              </a:rPr>
              <a:t>Answer:</a:t>
            </a:r>
            <a:r>
              <a:rPr lang="en-US" altLang="en-US" dirty="0" smtClean="0"/>
              <a:t> Introduce </a:t>
            </a:r>
            <a:r>
              <a:rPr lang="en-US" altLang="en-US" b="1" dirty="0" smtClean="0">
                <a:solidFill>
                  <a:srgbClr val="006600"/>
                </a:solidFill>
              </a:rPr>
              <a:t>pipeline registers </a:t>
            </a:r>
            <a:r>
              <a:rPr lang="en-US" altLang="en-US" dirty="0" smtClean="0"/>
              <a:t>at end of each stage</a:t>
            </a:r>
          </a:p>
        </p:txBody>
      </p:sp>
      <p:grpSp>
        <p:nvGrpSpPr>
          <p:cNvPr id="139" name="Group 138"/>
          <p:cNvGrpSpPr/>
          <p:nvPr/>
        </p:nvGrpSpPr>
        <p:grpSpPr>
          <a:xfrm>
            <a:off x="348864" y="2737710"/>
            <a:ext cx="9222338" cy="3724033"/>
            <a:chOff x="322028" y="2737709"/>
            <a:chExt cx="8512927" cy="3724033"/>
          </a:xfrm>
        </p:grpSpPr>
        <p:sp>
          <p:nvSpPr>
            <p:cNvPr id="54" name="Line 49"/>
            <p:cNvSpPr>
              <a:spLocks noChangeShapeType="1"/>
            </p:cNvSpPr>
            <p:nvPr/>
          </p:nvSpPr>
          <p:spPr bwMode="auto">
            <a:xfrm>
              <a:off x="1008226" y="5123488"/>
              <a:ext cx="19148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6" name="Freeform 135"/>
            <p:cNvSpPr/>
            <p:nvPr/>
          </p:nvSpPr>
          <p:spPr>
            <a:xfrm>
              <a:off x="322028" y="3240157"/>
              <a:ext cx="4904120" cy="2170706"/>
            </a:xfrm>
            <a:custGeom>
              <a:avLst/>
              <a:gdLst>
                <a:gd name="connsiteX0" fmla="*/ 4707172 w 4909930"/>
                <a:gd name="connsiteY0" fmla="*/ 421419 h 2170706"/>
                <a:gd name="connsiteX1" fmla="*/ 4909930 w 4909930"/>
                <a:gd name="connsiteY1" fmla="*/ 421419 h 2170706"/>
                <a:gd name="connsiteX2" fmla="*/ 4909930 w 4909930"/>
                <a:gd name="connsiteY2" fmla="*/ 0 h 2170706"/>
                <a:gd name="connsiteX3" fmla="*/ 0 w 4909930"/>
                <a:gd name="connsiteY3" fmla="*/ 0 h 2170706"/>
                <a:gd name="connsiteX4" fmla="*/ 0 w 4909930"/>
                <a:gd name="connsiteY4" fmla="*/ 2170706 h 2170706"/>
                <a:gd name="connsiteX5" fmla="*/ 532737 w 4909930"/>
                <a:gd name="connsiteY5" fmla="*/ 2170706 h 2170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09930" h="2170706">
                  <a:moveTo>
                    <a:pt x="4707172" y="421419"/>
                  </a:moveTo>
                  <a:lnTo>
                    <a:pt x="4909930" y="421419"/>
                  </a:lnTo>
                  <a:lnTo>
                    <a:pt x="4909930" y="0"/>
                  </a:lnTo>
                  <a:lnTo>
                    <a:pt x="0" y="0"/>
                  </a:lnTo>
                  <a:lnTo>
                    <a:pt x="0" y="2170706"/>
                  </a:lnTo>
                  <a:lnTo>
                    <a:pt x="532737" y="2170706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Line 5"/>
            <p:cNvSpPr>
              <a:spLocks noChangeShapeType="1"/>
            </p:cNvSpPr>
            <p:nvPr/>
          </p:nvSpPr>
          <p:spPr bwMode="auto">
            <a:xfrm>
              <a:off x="8489310" y="2737710"/>
              <a:ext cx="0" cy="2533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" name="Freeform 6"/>
            <p:cNvSpPr/>
            <p:nvPr/>
          </p:nvSpPr>
          <p:spPr bwMode="auto">
            <a:xfrm>
              <a:off x="1198166" y="5718114"/>
              <a:ext cx="6143822" cy="398462"/>
            </a:xfrm>
            <a:custGeom>
              <a:avLst/>
              <a:gdLst>
                <a:gd name="connsiteX0" fmla="*/ 291548 w 291548"/>
                <a:gd name="connsiteY0" fmla="*/ 0 h 154608"/>
                <a:gd name="connsiteX1" fmla="*/ 291548 w 291548"/>
                <a:gd name="connsiteY1" fmla="*/ 154608 h 154608"/>
                <a:gd name="connsiteX2" fmla="*/ 0 w 291548"/>
                <a:gd name="connsiteY2" fmla="*/ 154608 h 15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548" h="154608">
                  <a:moveTo>
                    <a:pt x="291548" y="0"/>
                  </a:moveTo>
                  <a:lnTo>
                    <a:pt x="291548" y="154608"/>
                  </a:lnTo>
                  <a:lnTo>
                    <a:pt x="0" y="154608"/>
                  </a:ln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5005588" y="5424426"/>
              <a:ext cx="1878330" cy="314325"/>
            </a:xfrm>
            <a:custGeom>
              <a:avLst/>
              <a:gdLst>
                <a:gd name="connsiteX0" fmla="*/ 0 w 1664948"/>
                <a:gd name="connsiteY0" fmla="*/ 0 h 322418"/>
                <a:gd name="connsiteX1" fmla="*/ 0 w 1664948"/>
                <a:gd name="connsiteY1" fmla="*/ 322418 h 322418"/>
                <a:gd name="connsiteX2" fmla="*/ 1442955 w 1664948"/>
                <a:gd name="connsiteY2" fmla="*/ 322418 h 322418"/>
                <a:gd name="connsiteX3" fmla="*/ 1442955 w 1664948"/>
                <a:gd name="connsiteY3" fmla="*/ 121567 h 322418"/>
                <a:gd name="connsiteX4" fmla="*/ 1664948 w 1664948"/>
                <a:gd name="connsiteY4" fmla="*/ 121567 h 322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4948" h="322418">
                  <a:moveTo>
                    <a:pt x="0" y="0"/>
                  </a:moveTo>
                  <a:lnTo>
                    <a:pt x="0" y="322418"/>
                  </a:lnTo>
                  <a:lnTo>
                    <a:pt x="1442955" y="322418"/>
                  </a:lnTo>
                  <a:lnTo>
                    <a:pt x="1442955" y="121567"/>
                  </a:lnTo>
                  <a:lnTo>
                    <a:pt x="1664948" y="12156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4615380" y="5176519"/>
              <a:ext cx="4219575" cy="733018"/>
            </a:xfrm>
            <a:custGeom>
              <a:avLst/>
              <a:gdLst>
                <a:gd name="connsiteX0" fmla="*/ 3955774 w 4218167"/>
                <a:gd name="connsiteY0" fmla="*/ 0 h 838863"/>
                <a:gd name="connsiteX1" fmla="*/ 4218167 w 4218167"/>
                <a:gd name="connsiteY1" fmla="*/ 0 h 838863"/>
                <a:gd name="connsiteX2" fmla="*/ 4218167 w 4218167"/>
                <a:gd name="connsiteY2" fmla="*/ 838863 h 838863"/>
                <a:gd name="connsiteX3" fmla="*/ 0 w 4218167"/>
                <a:gd name="connsiteY3" fmla="*/ 838863 h 838863"/>
                <a:gd name="connsiteX4" fmla="*/ 0 w 4218167"/>
                <a:gd name="connsiteY4" fmla="*/ 648032 h 838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18167" h="838863">
                  <a:moveTo>
                    <a:pt x="3955774" y="0"/>
                  </a:moveTo>
                  <a:lnTo>
                    <a:pt x="4218167" y="0"/>
                  </a:lnTo>
                  <a:lnTo>
                    <a:pt x="4218167" y="838863"/>
                  </a:lnTo>
                  <a:lnTo>
                    <a:pt x="0" y="838863"/>
                  </a:lnTo>
                  <a:lnTo>
                    <a:pt x="0" y="648032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77"/>
            <p:cNvSpPr>
              <a:spLocks noChangeArrowheads="1"/>
            </p:cNvSpPr>
            <p:nvPr/>
          </p:nvSpPr>
          <p:spPr bwMode="auto">
            <a:xfrm>
              <a:off x="701100" y="3006545"/>
              <a:ext cx="1392885" cy="203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Branch Target Address</a:t>
              </a:r>
            </a:p>
          </p:txBody>
        </p:sp>
        <p:grpSp>
          <p:nvGrpSpPr>
            <p:cNvPr id="11" name="Group 8"/>
            <p:cNvGrpSpPr>
              <a:grpSpLocks/>
            </p:cNvGrpSpPr>
            <p:nvPr/>
          </p:nvGrpSpPr>
          <p:grpSpPr bwMode="auto">
            <a:xfrm>
              <a:off x="5790951" y="4446908"/>
              <a:ext cx="422289" cy="1039848"/>
              <a:chOff x="5652144" y="4157097"/>
              <a:chExt cx="421848" cy="1039533"/>
            </a:xfrm>
          </p:grpSpPr>
          <p:sp>
            <p:nvSpPr>
              <p:cNvPr id="93" name="Freeform 23"/>
              <p:cNvSpPr>
                <a:spLocks/>
              </p:cNvSpPr>
              <p:nvPr/>
            </p:nvSpPr>
            <p:spPr bwMode="auto">
              <a:xfrm rot="-5400000">
                <a:off x="5343301" y="4465940"/>
                <a:ext cx="1039533" cy="421848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Rectangle 24"/>
              <p:cNvSpPr>
                <a:spLocks noChangeArrowheads="1"/>
              </p:cNvSpPr>
              <p:nvPr/>
            </p:nvSpPr>
            <p:spPr bwMode="auto">
              <a:xfrm>
                <a:off x="5715860" y="4307976"/>
                <a:ext cx="351540" cy="7440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A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L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U</a:t>
                </a:r>
              </a:p>
            </p:txBody>
          </p:sp>
        </p:grpSp>
        <p:sp>
          <p:nvSpPr>
            <p:cNvPr id="12" name="Line 30"/>
            <p:cNvSpPr>
              <a:spLocks noChangeShapeType="1"/>
            </p:cNvSpPr>
            <p:nvPr/>
          </p:nvSpPr>
          <p:spPr bwMode="auto">
            <a:xfrm>
              <a:off x="5594095" y="5334350"/>
              <a:ext cx="1841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39"/>
            <p:cNvSpPr>
              <a:spLocks noChangeShapeType="1"/>
            </p:cNvSpPr>
            <p:nvPr/>
          </p:nvSpPr>
          <p:spPr bwMode="auto">
            <a:xfrm>
              <a:off x="3252458" y="4731080"/>
              <a:ext cx="5905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40"/>
            <p:cNvSpPr>
              <a:spLocks noChangeShapeType="1"/>
            </p:cNvSpPr>
            <p:nvPr/>
          </p:nvSpPr>
          <p:spPr bwMode="auto">
            <a:xfrm flipV="1">
              <a:off x="3276270" y="5180357"/>
              <a:ext cx="5635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41"/>
            <p:cNvSpPr>
              <a:spLocks noChangeShapeType="1"/>
            </p:cNvSpPr>
            <p:nvPr/>
          </p:nvSpPr>
          <p:spPr bwMode="auto">
            <a:xfrm>
              <a:off x="3684272" y="5558213"/>
              <a:ext cx="158755" cy="15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49"/>
            <p:cNvSpPr>
              <a:spLocks noChangeShapeType="1"/>
            </p:cNvSpPr>
            <p:nvPr/>
          </p:nvSpPr>
          <p:spPr bwMode="auto">
            <a:xfrm>
              <a:off x="1358509" y="5120278"/>
              <a:ext cx="44133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7" name="Group 3"/>
            <p:cNvGrpSpPr>
              <a:grpSpLocks/>
            </p:cNvGrpSpPr>
            <p:nvPr/>
          </p:nvGrpSpPr>
          <p:grpSpPr bwMode="auto">
            <a:xfrm>
              <a:off x="1799848" y="4458021"/>
              <a:ext cx="927130" cy="1281155"/>
              <a:chOff x="1793625" y="4110295"/>
              <a:chExt cx="927187" cy="1280337"/>
            </a:xfrm>
          </p:grpSpPr>
          <p:sp>
            <p:nvSpPr>
              <p:cNvPr id="89" name="Rectangle 47"/>
              <p:cNvSpPr>
                <a:spLocks noChangeArrowheads="1"/>
              </p:cNvSpPr>
              <p:nvPr/>
            </p:nvSpPr>
            <p:spPr bwMode="auto">
              <a:xfrm>
                <a:off x="1793626" y="4110295"/>
                <a:ext cx="927186" cy="1280337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Text Box 48"/>
              <p:cNvSpPr txBox="1">
                <a:spLocks noChangeArrowheads="1"/>
              </p:cNvSpPr>
              <p:nvPr/>
            </p:nvSpPr>
            <p:spPr bwMode="auto">
              <a:xfrm>
                <a:off x="1839033" y="4621150"/>
                <a:ext cx="632772" cy="2744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000"/>
                  <a:t>Address</a:t>
                </a:r>
              </a:p>
            </p:txBody>
          </p:sp>
          <p:sp>
            <p:nvSpPr>
              <p:cNvPr id="91" name="Text Box 50"/>
              <p:cNvSpPr txBox="1">
                <a:spLocks noChangeArrowheads="1"/>
              </p:cNvSpPr>
              <p:nvPr/>
            </p:nvSpPr>
            <p:spPr bwMode="auto">
              <a:xfrm>
                <a:off x="2061500" y="4889622"/>
                <a:ext cx="621194" cy="228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000"/>
                  <a:t>Instruction</a:t>
                </a:r>
              </a:p>
            </p:txBody>
          </p:sp>
          <p:sp>
            <p:nvSpPr>
              <p:cNvPr id="92" name="Text Box 51"/>
              <p:cNvSpPr txBox="1">
                <a:spLocks noChangeArrowheads="1"/>
              </p:cNvSpPr>
              <p:nvPr/>
            </p:nvSpPr>
            <p:spPr bwMode="auto">
              <a:xfrm>
                <a:off x="1793625" y="4110295"/>
                <a:ext cx="927187" cy="502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sz="1200" b="1" dirty="0"/>
                  <a:t>Instruction</a:t>
                </a:r>
              </a:p>
              <a:p>
                <a:pPr algn="ctr"/>
                <a:r>
                  <a:rPr lang="en-US" sz="1200" b="1" dirty="0" smtClean="0"/>
                  <a:t>Memory</a:t>
                </a:r>
                <a:endParaRPr lang="en-US" sz="1200" b="1" dirty="0"/>
              </a:p>
            </p:txBody>
          </p:sp>
        </p:grpSp>
        <p:sp>
          <p:nvSpPr>
            <p:cNvPr id="18" name="Line 52"/>
            <p:cNvSpPr>
              <a:spLocks noChangeShapeType="1"/>
            </p:cNvSpPr>
            <p:nvPr/>
          </p:nvSpPr>
          <p:spPr bwMode="auto">
            <a:xfrm>
              <a:off x="2726978" y="5353401"/>
              <a:ext cx="5254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Line 61"/>
            <p:cNvSpPr>
              <a:spLocks noChangeShapeType="1"/>
            </p:cNvSpPr>
            <p:nvPr/>
          </p:nvSpPr>
          <p:spPr bwMode="auto">
            <a:xfrm flipV="1">
              <a:off x="1517264" y="4278258"/>
              <a:ext cx="0" cy="84202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Rectangle 67"/>
            <p:cNvSpPr>
              <a:spLocks noChangeArrowheads="1"/>
            </p:cNvSpPr>
            <p:nvPr/>
          </p:nvSpPr>
          <p:spPr bwMode="auto">
            <a:xfrm>
              <a:off x="3420738" y="4548511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Rs</a:t>
              </a:r>
            </a:p>
          </p:txBody>
        </p:sp>
        <p:sp>
          <p:nvSpPr>
            <p:cNvPr id="21" name="Rectangle 70"/>
            <p:cNvSpPr>
              <a:spLocks noChangeArrowheads="1"/>
            </p:cNvSpPr>
            <p:nvPr/>
          </p:nvSpPr>
          <p:spPr bwMode="auto">
            <a:xfrm>
              <a:off x="3298496" y="5505419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Rd</a:t>
              </a:r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3880710" y="3987387"/>
              <a:ext cx="321012" cy="324814"/>
              <a:chOff x="1642213" y="2082165"/>
              <a:chExt cx="418691" cy="295097"/>
            </a:xfrm>
          </p:grpSpPr>
          <p:sp>
            <p:nvSpPr>
              <p:cNvPr id="87" name="Oval 72"/>
              <p:cNvSpPr>
                <a:spLocks noChangeArrowheads="1"/>
              </p:cNvSpPr>
              <p:nvPr/>
            </p:nvSpPr>
            <p:spPr bwMode="auto">
              <a:xfrm>
                <a:off x="1642213" y="2082165"/>
                <a:ext cx="418691" cy="274472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73"/>
              <p:cNvSpPr>
                <a:spLocks noChangeArrowheads="1"/>
              </p:cNvSpPr>
              <p:nvPr/>
            </p:nvSpPr>
            <p:spPr bwMode="auto">
              <a:xfrm>
                <a:off x="1642213" y="2101204"/>
                <a:ext cx="418691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200" dirty="0" smtClean="0"/>
                  <a:t>Ext</a:t>
                </a:r>
                <a:endParaRPr lang="en-US" sz="1200" dirty="0"/>
              </a:p>
            </p:txBody>
          </p:sp>
        </p:grpSp>
        <p:sp>
          <p:nvSpPr>
            <p:cNvPr id="23" name="Rectangle 78"/>
            <p:cNvSpPr>
              <a:spLocks noChangeArrowheads="1"/>
            </p:cNvSpPr>
            <p:nvPr/>
          </p:nvSpPr>
          <p:spPr bwMode="auto">
            <a:xfrm>
              <a:off x="3420738" y="5004139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Rt</a:t>
              </a:r>
            </a:p>
          </p:txBody>
        </p:sp>
        <p:sp>
          <p:nvSpPr>
            <p:cNvPr id="24" name="Freeform 86"/>
            <p:cNvSpPr>
              <a:spLocks/>
            </p:cNvSpPr>
            <p:nvPr/>
          </p:nvSpPr>
          <p:spPr bwMode="auto">
            <a:xfrm>
              <a:off x="3378668" y="5180357"/>
              <a:ext cx="126210" cy="280582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Freeform 98"/>
            <p:cNvSpPr>
              <a:spLocks/>
            </p:cNvSpPr>
            <p:nvPr/>
          </p:nvSpPr>
          <p:spPr bwMode="auto">
            <a:xfrm>
              <a:off x="3252458" y="5579680"/>
              <a:ext cx="252420" cy="87316"/>
            </a:xfrm>
            <a:custGeom>
              <a:avLst/>
              <a:gdLst>
                <a:gd name="T0" fmla="*/ 0 w 374"/>
                <a:gd name="T1" fmla="*/ 0 h 87"/>
                <a:gd name="T2" fmla="*/ 0 w 374"/>
                <a:gd name="T3" fmla="*/ 2147483647 h 87"/>
                <a:gd name="T4" fmla="*/ 2147483647 w 374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374"/>
                <a:gd name="T10" fmla="*/ 0 h 87"/>
                <a:gd name="T11" fmla="*/ 374 w 374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4" h="87">
                  <a:moveTo>
                    <a:pt x="0" y="0"/>
                  </a:moveTo>
                  <a:lnTo>
                    <a:pt x="0" y="87"/>
                  </a:lnTo>
                  <a:lnTo>
                    <a:pt x="374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Rectangle 77"/>
            <p:cNvSpPr>
              <a:spLocks noChangeArrowheads="1"/>
            </p:cNvSpPr>
            <p:nvPr/>
          </p:nvSpPr>
          <p:spPr bwMode="auto">
            <a:xfrm>
              <a:off x="684549" y="3275380"/>
              <a:ext cx="2023926" cy="210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Jump Target = </a:t>
              </a:r>
              <a:r>
                <a:rPr lang="en-US" sz="1000" dirty="0" smtClean="0"/>
                <a:t>PC[31:28] ‖ Imm26</a:t>
              </a:r>
              <a:endParaRPr lang="en-US" sz="1000" dirty="0"/>
            </a:p>
          </p:txBody>
        </p:sp>
        <p:sp>
          <p:nvSpPr>
            <p:cNvPr id="27" name="Rectangle 111"/>
            <p:cNvSpPr>
              <a:spLocks noChangeArrowheads="1"/>
            </p:cNvSpPr>
            <p:nvPr/>
          </p:nvSpPr>
          <p:spPr bwMode="auto">
            <a:xfrm>
              <a:off x="7026066" y="4045257"/>
              <a:ext cx="631845" cy="182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/>
                <a:t>ALU result</a:t>
              </a: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 flipH="1">
              <a:off x="1281630" y="5487926"/>
              <a:ext cx="0" cy="625475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129"/>
            <p:cNvSpPr txBox="1">
              <a:spLocks noChangeArrowheads="1"/>
            </p:cNvSpPr>
            <p:nvPr/>
          </p:nvSpPr>
          <p:spPr bwMode="auto">
            <a:xfrm>
              <a:off x="1382595" y="5931607"/>
              <a:ext cx="279409" cy="185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200" dirty="0" err="1"/>
                <a:t>clk</a:t>
              </a:r>
              <a:endParaRPr lang="en-US" sz="1200" dirty="0"/>
            </a:p>
          </p:txBody>
        </p:sp>
        <p:grpSp>
          <p:nvGrpSpPr>
            <p:cNvPr id="30" name="Group 10"/>
            <p:cNvGrpSpPr>
              <a:grpSpLocks/>
            </p:cNvGrpSpPr>
            <p:nvPr/>
          </p:nvGrpSpPr>
          <p:grpSpPr bwMode="auto">
            <a:xfrm>
              <a:off x="1198167" y="4678690"/>
              <a:ext cx="169867" cy="835053"/>
              <a:chOff x="1192066" y="4329914"/>
              <a:chExt cx="169912" cy="836107"/>
            </a:xfrm>
          </p:grpSpPr>
          <p:sp>
            <p:nvSpPr>
              <p:cNvPr id="84" name="Text Box 59"/>
              <p:cNvSpPr txBox="1">
                <a:spLocks noChangeArrowheads="1"/>
              </p:cNvSpPr>
              <p:nvPr/>
            </p:nvSpPr>
            <p:spPr bwMode="auto">
              <a:xfrm rot="-5400000">
                <a:off x="933536" y="4737579"/>
                <a:ext cx="686973" cy="169911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/>
                  <a:t>PC</a:t>
                </a:r>
              </a:p>
            </p:txBody>
          </p:sp>
          <p:sp>
            <p:nvSpPr>
              <p:cNvPr id="85" name="Text Box 60"/>
              <p:cNvSpPr txBox="1">
                <a:spLocks noChangeArrowheads="1"/>
              </p:cNvSpPr>
              <p:nvPr/>
            </p:nvSpPr>
            <p:spPr bwMode="auto">
              <a:xfrm rot="-5400000">
                <a:off x="1203248" y="4318732"/>
                <a:ext cx="147548" cy="169911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800"/>
                  <a:t>00</a:t>
                </a:r>
              </a:p>
            </p:txBody>
          </p:sp>
          <p:sp>
            <p:nvSpPr>
              <p:cNvPr id="86" name="Isosceles Triangle 85"/>
              <p:cNvSpPr/>
              <p:nvPr/>
            </p:nvSpPr>
            <p:spPr bwMode="auto">
              <a:xfrm>
                <a:off x="1235854" y="5113150"/>
                <a:ext cx="87335" cy="46095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31" name="Group 9"/>
            <p:cNvGrpSpPr>
              <a:grpSpLocks/>
            </p:cNvGrpSpPr>
            <p:nvPr/>
          </p:nvGrpSpPr>
          <p:grpSpPr bwMode="auto">
            <a:xfrm>
              <a:off x="6891125" y="4462783"/>
              <a:ext cx="912841" cy="1277980"/>
              <a:chOff x="6720058" y="4195080"/>
              <a:chExt cx="912351" cy="1278750"/>
            </a:xfrm>
          </p:grpSpPr>
          <p:sp>
            <p:nvSpPr>
              <p:cNvPr id="79" name="Text Box 8"/>
              <p:cNvSpPr txBox="1">
                <a:spLocks noChangeArrowheads="1"/>
              </p:cNvSpPr>
              <p:nvPr/>
            </p:nvSpPr>
            <p:spPr bwMode="auto">
              <a:xfrm>
                <a:off x="6720059" y="4195080"/>
                <a:ext cx="912350" cy="127875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b="1" dirty="0"/>
                  <a:t>Data</a:t>
                </a:r>
              </a:p>
              <a:p>
                <a:pPr algn="ctr" eaLnBrk="1" hangingPunct="1"/>
                <a:r>
                  <a:rPr lang="en-US" sz="1200" b="1" dirty="0" smtClean="0"/>
                  <a:t>Memory</a:t>
                </a:r>
                <a:endParaRPr lang="en-US" sz="1200" b="1" dirty="0"/>
              </a:p>
            </p:txBody>
          </p:sp>
          <p:sp>
            <p:nvSpPr>
              <p:cNvPr id="80" name="Rectangle 9"/>
              <p:cNvSpPr>
                <a:spLocks noChangeArrowheads="1"/>
              </p:cNvSpPr>
              <p:nvPr/>
            </p:nvSpPr>
            <p:spPr bwMode="auto">
              <a:xfrm>
                <a:off x="6720058" y="4652003"/>
                <a:ext cx="583377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 Address</a:t>
                </a:r>
              </a:p>
            </p:txBody>
          </p:sp>
          <p:sp>
            <p:nvSpPr>
              <p:cNvPr id="81" name="Rectangle 10"/>
              <p:cNvSpPr>
                <a:spLocks noChangeArrowheads="1"/>
              </p:cNvSpPr>
              <p:nvPr/>
            </p:nvSpPr>
            <p:spPr bwMode="auto">
              <a:xfrm>
                <a:off x="6762565" y="5123618"/>
                <a:ext cx="422142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/>
              <a:p>
                <a:pPr eaLnBrk="0" hangingPunct="0"/>
                <a:r>
                  <a:rPr lang="en-US" sz="1000"/>
                  <a:t>Data_in</a:t>
                </a:r>
              </a:p>
            </p:txBody>
          </p:sp>
          <p:sp>
            <p:nvSpPr>
              <p:cNvPr id="82" name="Rectangle 11"/>
              <p:cNvSpPr>
                <a:spLocks noChangeArrowheads="1"/>
              </p:cNvSpPr>
              <p:nvPr/>
            </p:nvSpPr>
            <p:spPr bwMode="auto">
              <a:xfrm>
                <a:off x="6954600" y="4859882"/>
                <a:ext cx="633213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/>
                  <a:t>Data_out</a:t>
                </a:r>
              </a:p>
            </p:txBody>
          </p:sp>
          <p:sp>
            <p:nvSpPr>
              <p:cNvPr id="83" name="Isosceles Triangle 82"/>
              <p:cNvSpPr/>
              <p:nvPr/>
            </p:nvSpPr>
            <p:spPr bwMode="auto">
              <a:xfrm>
                <a:off x="7127469" y="5428929"/>
                <a:ext cx="87266" cy="44477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32" name="Group 11"/>
            <p:cNvGrpSpPr>
              <a:grpSpLocks/>
            </p:cNvGrpSpPr>
            <p:nvPr/>
          </p:nvGrpSpPr>
          <p:grpSpPr bwMode="auto">
            <a:xfrm>
              <a:off x="3843027" y="4458021"/>
              <a:ext cx="931892" cy="1279567"/>
              <a:chOff x="3639628" y="4110295"/>
              <a:chExt cx="932372" cy="1278750"/>
            </a:xfrm>
          </p:grpSpPr>
          <p:sp>
            <p:nvSpPr>
              <p:cNvPr id="71" name="Text Box 32"/>
              <p:cNvSpPr txBox="1">
                <a:spLocks noChangeArrowheads="1"/>
              </p:cNvSpPr>
              <p:nvPr/>
            </p:nvSpPr>
            <p:spPr bwMode="auto">
              <a:xfrm>
                <a:off x="3639629" y="4110295"/>
                <a:ext cx="932371" cy="1278750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US" sz="1200" b="1" dirty="0"/>
              </a:p>
              <a:p>
                <a:pPr algn="ctr" eaLnBrk="1" hangingPunct="1"/>
                <a:endParaRPr lang="en-US" sz="1200" b="1" dirty="0"/>
              </a:p>
              <a:p>
                <a:pPr algn="ctr" eaLnBrk="1" hangingPunct="1"/>
                <a:r>
                  <a:rPr lang="en-US" sz="1200" b="1" dirty="0" smtClean="0"/>
                  <a:t>Registers</a:t>
                </a:r>
                <a:endParaRPr lang="en-US" sz="1200" b="1" dirty="0"/>
              </a:p>
            </p:txBody>
          </p:sp>
          <p:sp>
            <p:nvSpPr>
              <p:cNvPr id="72" name="Rectangle 33"/>
              <p:cNvSpPr>
                <a:spLocks noChangeArrowheads="1"/>
              </p:cNvSpPr>
              <p:nvPr/>
            </p:nvSpPr>
            <p:spPr bwMode="auto">
              <a:xfrm>
                <a:off x="3639628" y="4292747"/>
                <a:ext cx="421848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 RA</a:t>
                </a:r>
              </a:p>
            </p:txBody>
          </p:sp>
          <p:sp>
            <p:nvSpPr>
              <p:cNvPr id="73" name="Rectangle 34"/>
              <p:cNvSpPr>
                <a:spLocks noChangeArrowheads="1"/>
              </p:cNvSpPr>
              <p:nvPr/>
            </p:nvSpPr>
            <p:spPr bwMode="auto">
              <a:xfrm>
                <a:off x="3682106" y="4702075"/>
                <a:ext cx="379370" cy="2760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RB</a:t>
                </a:r>
              </a:p>
            </p:txBody>
          </p:sp>
          <p:sp>
            <p:nvSpPr>
              <p:cNvPr id="74" name="Rectangle 35"/>
              <p:cNvSpPr>
                <a:spLocks noChangeArrowheads="1"/>
              </p:cNvSpPr>
              <p:nvPr/>
            </p:nvSpPr>
            <p:spPr bwMode="auto">
              <a:xfrm>
                <a:off x="4144924" y="4239108"/>
                <a:ext cx="379370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/>
                  <a:t>BusA</a:t>
                </a:r>
              </a:p>
            </p:txBody>
          </p:sp>
          <p:sp>
            <p:nvSpPr>
              <p:cNvPr id="75" name="Rectangle 38"/>
              <p:cNvSpPr>
                <a:spLocks noChangeArrowheads="1"/>
              </p:cNvSpPr>
              <p:nvPr/>
            </p:nvSpPr>
            <p:spPr bwMode="auto">
              <a:xfrm>
                <a:off x="4144924" y="4955909"/>
                <a:ext cx="379370" cy="1658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 dirty="0" err="1"/>
                  <a:t>BusB</a:t>
                </a:r>
                <a:endParaRPr lang="en-US" sz="1000" dirty="0"/>
              </a:p>
            </p:txBody>
          </p:sp>
          <p:sp>
            <p:nvSpPr>
              <p:cNvPr id="76" name="Rectangle 42"/>
              <p:cNvSpPr>
                <a:spLocks noChangeArrowheads="1"/>
              </p:cNvSpPr>
              <p:nvPr/>
            </p:nvSpPr>
            <p:spPr bwMode="auto">
              <a:xfrm>
                <a:off x="3682106" y="5108793"/>
                <a:ext cx="261244" cy="185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 dirty="0"/>
                  <a:t>RW</a:t>
                </a:r>
              </a:p>
            </p:txBody>
          </p:sp>
          <p:sp>
            <p:nvSpPr>
              <p:cNvPr id="77" name="Rectangle 45"/>
              <p:cNvSpPr>
                <a:spLocks noChangeArrowheads="1"/>
              </p:cNvSpPr>
              <p:nvPr/>
            </p:nvSpPr>
            <p:spPr bwMode="auto">
              <a:xfrm>
                <a:off x="4153665" y="5200996"/>
                <a:ext cx="379370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 dirty="0" err="1"/>
                  <a:t>BusW</a:t>
                </a:r>
                <a:endParaRPr lang="en-US" sz="1000" dirty="0"/>
              </a:p>
            </p:txBody>
          </p:sp>
          <p:sp>
            <p:nvSpPr>
              <p:cNvPr id="78" name="Isosceles Triangle 77"/>
              <p:cNvSpPr/>
              <p:nvPr/>
            </p:nvSpPr>
            <p:spPr bwMode="auto">
              <a:xfrm>
                <a:off x="3764345" y="5339440"/>
                <a:ext cx="87358" cy="46009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33" name="Straight Connector 32"/>
            <p:cNvCxnSpPr/>
            <p:nvPr/>
          </p:nvCxnSpPr>
          <p:spPr bwMode="auto">
            <a:xfrm>
              <a:off x="4012130" y="5740339"/>
              <a:ext cx="0" cy="376237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5" name="Group 79"/>
            <p:cNvGrpSpPr>
              <a:grpSpLocks/>
            </p:cNvGrpSpPr>
            <p:nvPr/>
          </p:nvGrpSpPr>
          <p:grpSpPr bwMode="auto">
            <a:xfrm>
              <a:off x="5455979" y="5127968"/>
              <a:ext cx="169867" cy="412764"/>
              <a:chOff x="2514" y="1642"/>
              <a:chExt cx="116" cy="261"/>
            </a:xfrm>
          </p:grpSpPr>
          <p:sp>
            <p:nvSpPr>
              <p:cNvPr id="67" name="AutoShape 80"/>
              <p:cNvSpPr>
                <a:spLocks noChangeArrowheads="1"/>
              </p:cNvSpPr>
              <p:nvPr/>
            </p:nvSpPr>
            <p:spPr bwMode="auto">
              <a:xfrm rot="-5400000">
                <a:off x="2442" y="1715"/>
                <a:ext cx="261" cy="115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81"/>
              <p:cNvSpPr>
                <a:spLocks noChangeArrowheads="1"/>
              </p:cNvSpPr>
              <p:nvPr/>
            </p:nvSpPr>
            <p:spPr bwMode="auto">
              <a:xfrm flipH="1">
                <a:off x="2515" y="1642"/>
                <a:ext cx="115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lnSpc>
                    <a:spcPct val="70000"/>
                  </a:lnSpc>
                </a:pPr>
                <a:endParaRPr lang="en-US" sz="1000" b="1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9" name="Rectangle 82"/>
              <p:cNvSpPr>
                <a:spLocks noChangeArrowheads="1"/>
              </p:cNvSpPr>
              <p:nvPr/>
            </p:nvSpPr>
            <p:spPr bwMode="auto">
              <a:xfrm flipH="1">
                <a:off x="2515" y="1655"/>
                <a:ext cx="115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1</a:t>
                </a:r>
                <a:endParaRPr lang="en-US" sz="900" dirty="0"/>
              </a:p>
            </p:txBody>
          </p:sp>
          <p:sp>
            <p:nvSpPr>
              <p:cNvPr id="70" name="Rectangle 83"/>
              <p:cNvSpPr>
                <a:spLocks noChangeArrowheads="1"/>
              </p:cNvSpPr>
              <p:nvPr/>
            </p:nvSpPr>
            <p:spPr bwMode="auto">
              <a:xfrm flipH="1">
                <a:off x="2514" y="1785"/>
                <a:ext cx="115" cy="1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0</a:t>
                </a:r>
                <a:endParaRPr lang="en-US" sz="900" dirty="0"/>
              </a:p>
            </p:txBody>
          </p:sp>
        </p:grpSp>
        <p:sp>
          <p:nvSpPr>
            <p:cNvPr id="36" name="Line 49"/>
            <p:cNvSpPr>
              <a:spLocks noChangeShapeType="1"/>
            </p:cNvSpPr>
            <p:nvPr/>
          </p:nvSpPr>
          <p:spPr bwMode="auto">
            <a:xfrm flipV="1">
              <a:off x="3255632" y="4140269"/>
              <a:ext cx="62507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Freeform 36"/>
            <p:cNvSpPr/>
            <p:nvPr/>
          </p:nvSpPr>
          <p:spPr bwMode="auto">
            <a:xfrm>
              <a:off x="2503904" y="3505809"/>
              <a:ext cx="747814" cy="2313899"/>
            </a:xfrm>
            <a:custGeom>
              <a:avLst/>
              <a:gdLst>
                <a:gd name="connsiteX0" fmla="*/ 1908083 w 1908083"/>
                <a:gd name="connsiteY0" fmla="*/ 116282 h 116282"/>
                <a:gd name="connsiteX1" fmla="*/ 1908083 w 1908083"/>
                <a:gd name="connsiteY1" fmla="*/ 0 h 116282"/>
                <a:gd name="connsiteX2" fmla="*/ 0 w 1908083"/>
                <a:gd name="connsiteY2" fmla="*/ 0 h 11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083" h="116282">
                  <a:moveTo>
                    <a:pt x="1908083" y="116282"/>
                  </a:moveTo>
                  <a:lnTo>
                    <a:pt x="1908083" y="0"/>
                  </a:lnTo>
                  <a:lnTo>
                    <a:pt x="0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Rectangle 77"/>
            <p:cNvSpPr>
              <a:spLocks noChangeArrowheads="1"/>
            </p:cNvSpPr>
            <p:nvPr/>
          </p:nvSpPr>
          <p:spPr bwMode="auto">
            <a:xfrm>
              <a:off x="3343040" y="3966670"/>
              <a:ext cx="425718" cy="151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Imm16</a:t>
              </a:r>
            </a:p>
          </p:txBody>
        </p:sp>
        <p:sp>
          <p:nvSpPr>
            <p:cNvPr id="40" name="Line 49"/>
            <p:cNvSpPr>
              <a:spLocks noChangeShapeType="1"/>
            </p:cNvSpPr>
            <p:nvPr/>
          </p:nvSpPr>
          <p:spPr bwMode="auto">
            <a:xfrm>
              <a:off x="4774919" y="4662815"/>
              <a:ext cx="10033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30"/>
            <p:cNvSpPr>
              <a:spLocks noChangeShapeType="1"/>
            </p:cNvSpPr>
            <p:nvPr/>
          </p:nvSpPr>
          <p:spPr bwMode="auto">
            <a:xfrm>
              <a:off x="4774919" y="5424426"/>
              <a:ext cx="682647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Line 30"/>
            <p:cNvSpPr>
              <a:spLocks noChangeShapeType="1"/>
            </p:cNvSpPr>
            <p:nvPr/>
          </p:nvSpPr>
          <p:spPr bwMode="auto">
            <a:xfrm>
              <a:off x="6213240" y="5010739"/>
              <a:ext cx="6715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Rectangle 77"/>
            <p:cNvSpPr>
              <a:spLocks noChangeArrowheads="1"/>
            </p:cNvSpPr>
            <p:nvPr/>
          </p:nvSpPr>
          <p:spPr bwMode="auto">
            <a:xfrm>
              <a:off x="1016835" y="3550496"/>
              <a:ext cx="1001731" cy="18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Next PC Address</a:t>
              </a:r>
            </a:p>
          </p:txBody>
        </p:sp>
        <p:sp>
          <p:nvSpPr>
            <p:cNvPr id="44" name="AutoShape 118"/>
            <p:cNvSpPr>
              <a:spLocks noChangeArrowheads="1"/>
            </p:cNvSpPr>
            <p:nvPr/>
          </p:nvSpPr>
          <p:spPr bwMode="auto">
            <a:xfrm rot="16200000">
              <a:off x="3387215" y="5475379"/>
              <a:ext cx="424246" cy="168406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119"/>
            <p:cNvSpPr>
              <a:spLocks noChangeArrowheads="1"/>
            </p:cNvSpPr>
            <p:nvPr/>
          </p:nvSpPr>
          <p:spPr bwMode="auto">
            <a:xfrm flipH="1">
              <a:off x="3515866" y="5346664"/>
              <a:ext cx="168405" cy="425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lnSpc>
                  <a:spcPct val="70000"/>
                </a:lnSpc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6" name="Rectangle 120"/>
            <p:cNvSpPr>
              <a:spLocks noChangeArrowheads="1"/>
            </p:cNvSpPr>
            <p:nvPr/>
          </p:nvSpPr>
          <p:spPr bwMode="auto">
            <a:xfrm flipH="1">
              <a:off x="3515867" y="5375240"/>
              <a:ext cx="168404" cy="150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/>
                <a:t>0</a:t>
              </a:r>
            </a:p>
          </p:txBody>
        </p:sp>
        <p:sp>
          <p:nvSpPr>
            <p:cNvPr id="47" name="Rectangle 120"/>
            <p:cNvSpPr>
              <a:spLocks noChangeArrowheads="1"/>
            </p:cNvSpPr>
            <p:nvPr/>
          </p:nvSpPr>
          <p:spPr bwMode="auto">
            <a:xfrm flipH="1">
              <a:off x="3515867" y="5592734"/>
              <a:ext cx="168404" cy="150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1</a:t>
              </a:r>
            </a:p>
          </p:txBody>
        </p:sp>
        <p:grpSp>
          <p:nvGrpSpPr>
            <p:cNvPr id="48" name="Group 117"/>
            <p:cNvGrpSpPr>
              <a:grpSpLocks/>
            </p:cNvGrpSpPr>
            <p:nvPr/>
          </p:nvGrpSpPr>
          <p:grpSpPr bwMode="auto">
            <a:xfrm>
              <a:off x="8399013" y="4758068"/>
              <a:ext cx="169868" cy="639784"/>
              <a:chOff x="2514" y="1642"/>
              <a:chExt cx="116" cy="403"/>
            </a:xfrm>
          </p:grpSpPr>
          <p:sp>
            <p:nvSpPr>
              <p:cNvPr id="63" name="AutoShape 118"/>
              <p:cNvSpPr>
                <a:spLocks noChangeArrowheads="1"/>
              </p:cNvSpPr>
              <p:nvPr/>
            </p:nvSpPr>
            <p:spPr bwMode="auto">
              <a:xfrm rot="16200000">
                <a:off x="2435" y="1850"/>
                <a:ext cx="274" cy="115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119"/>
              <p:cNvSpPr>
                <a:spLocks noChangeArrowheads="1"/>
              </p:cNvSpPr>
              <p:nvPr/>
            </p:nvSpPr>
            <p:spPr bwMode="auto">
              <a:xfrm flipH="1">
                <a:off x="2515" y="1642"/>
                <a:ext cx="115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lnSpc>
                    <a:spcPct val="70000"/>
                  </a:lnSpc>
                </a:pPr>
                <a:endParaRPr lang="en-US" sz="1000" b="1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5" name="Rectangle 121"/>
              <p:cNvSpPr>
                <a:spLocks noChangeArrowheads="1"/>
              </p:cNvSpPr>
              <p:nvPr/>
            </p:nvSpPr>
            <p:spPr bwMode="auto">
              <a:xfrm flipH="1">
                <a:off x="2515" y="1933"/>
                <a:ext cx="115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1</a:t>
                </a:r>
                <a:endParaRPr lang="en-US" sz="900" dirty="0"/>
              </a:p>
            </p:txBody>
          </p:sp>
          <p:sp>
            <p:nvSpPr>
              <p:cNvPr id="66" name="Rectangle 120"/>
              <p:cNvSpPr>
                <a:spLocks noChangeArrowheads="1"/>
              </p:cNvSpPr>
              <p:nvPr/>
            </p:nvSpPr>
            <p:spPr bwMode="auto">
              <a:xfrm flipH="1">
                <a:off x="2515" y="1797"/>
                <a:ext cx="115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0</a:t>
                </a:r>
                <a:endParaRPr lang="en-US" sz="900" dirty="0"/>
              </a:p>
            </p:txBody>
          </p:sp>
        </p:grpSp>
        <p:sp>
          <p:nvSpPr>
            <p:cNvPr id="49" name="Line 30"/>
            <p:cNvSpPr>
              <a:spLocks noChangeShapeType="1"/>
            </p:cNvSpPr>
            <p:nvPr/>
          </p:nvSpPr>
          <p:spPr bwMode="auto">
            <a:xfrm>
              <a:off x="7803966" y="5275406"/>
              <a:ext cx="59577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Freeform 49"/>
            <p:cNvSpPr/>
            <p:nvPr/>
          </p:nvSpPr>
          <p:spPr bwMode="auto">
            <a:xfrm>
              <a:off x="6644205" y="4263964"/>
              <a:ext cx="1757363" cy="806450"/>
            </a:xfrm>
            <a:custGeom>
              <a:avLst/>
              <a:gdLst>
                <a:gd name="connsiteX0" fmla="*/ 0 w 1757238"/>
                <a:gd name="connsiteY0" fmla="*/ 747423 h 807058"/>
                <a:gd name="connsiteX1" fmla="*/ 0 w 1757238"/>
                <a:gd name="connsiteY1" fmla="*/ 0 h 807058"/>
                <a:gd name="connsiteX2" fmla="*/ 1355697 w 1757238"/>
                <a:gd name="connsiteY2" fmla="*/ 0 h 807058"/>
                <a:gd name="connsiteX3" fmla="*/ 1355697 w 1757238"/>
                <a:gd name="connsiteY3" fmla="*/ 807058 h 807058"/>
                <a:gd name="connsiteX4" fmla="*/ 1757238 w 1757238"/>
                <a:gd name="connsiteY4" fmla="*/ 807058 h 807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57238" h="807058">
                  <a:moveTo>
                    <a:pt x="0" y="747423"/>
                  </a:moveTo>
                  <a:lnTo>
                    <a:pt x="0" y="0"/>
                  </a:lnTo>
                  <a:lnTo>
                    <a:pt x="1355697" y="0"/>
                  </a:lnTo>
                  <a:lnTo>
                    <a:pt x="1355697" y="807058"/>
                  </a:lnTo>
                  <a:lnTo>
                    <a:pt x="1757238" y="807058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2" name="Group 7"/>
            <p:cNvGrpSpPr>
              <a:grpSpLocks/>
            </p:cNvGrpSpPr>
            <p:nvPr/>
          </p:nvGrpSpPr>
          <p:grpSpPr bwMode="auto">
            <a:xfrm>
              <a:off x="4725620" y="3429000"/>
              <a:ext cx="301625" cy="473819"/>
              <a:chOff x="6243635" y="1976343"/>
              <a:chExt cx="356104" cy="552202"/>
            </a:xfrm>
          </p:grpSpPr>
          <p:sp>
            <p:nvSpPr>
              <p:cNvPr id="61" name="Freeform 23"/>
              <p:cNvSpPr>
                <a:spLocks/>
              </p:cNvSpPr>
              <p:nvPr/>
            </p:nvSpPr>
            <p:spPr bwMode="auto">
              <a:xfrm rot="16200000">
                <a:off x="6145586" y="2074392"/>
                <a:ext cx="552202" cy="356104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 anchor="ctr"/>
              <a:lstStyle/>
              <a:p>
                <a:pPr algn="ctr">
                  <a:defRPr/>
                </a:pP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 bwMode="auto">
              <a:xfrm>
                <a:off x="6329856" y="2078178"/>
                <a:ext cx="258644" cy="314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latin typeface="+mn-lt"/>
                    <a:cs typeface="Arial" pitchFamily="34" charset="0"/>
                  </a:rPr>
                  <a:t>+</a:t>
                </a: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860409" y="4738626"/>
              <a:ext cx="156426" cy="754884"/>
              <a:chOff x="972589" y="1312076"/>
              <a:chExt cx="156426" cy="754884"/>
            </a:xfrm>
          </p:grpSpPr>
          <p:sp>
            <p:nvSpPr>
              <p:cNvPr id="57" name="AutoShape 120"/>
              <p:cNvSpPr>
                <a:spLocks noChangeArrowheads="1"/>
              </p:cNvSpPr>
              <p:nvPr/>
            </p:nvSpPr>
            <p:spPr bwMode="auto">
              <a:xfrm rot="16200000">
                <a:off x="673360" y="1611305"/>
                <a:ext cx="754884" cy="156426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350411"/>
                <a:ext cx="144371" cy="156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0</a:t>
                </a:r>
                <a:endParaRPr lang="en-US" sz="900" dirty="0"/>
              </a:p>
            </p:txBody>
          </p:sp>
          <p:sp>
            <p:nvSpPr>
              <p:cNvPr id="59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647666"/>
                <a:ext cx="144371" cy="1335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60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904331"/>
                <a:ext cx="144371" cy="138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2</a:t>
                </a:r>
                <a:endParaRPr lang="en-US" sz="900" dirty="0"/>
              </a:p>
            </p:txBody>
          </p:sp>
        </p:grpSp>
        <p:sp>
          <p:nvSpPr>
            <p:cNvPr id="55" name="Freeform 54"/>
            <p:cNvSpPr/>
            <p:nvPr/>
          </p:nvSpPr>
          <p:spPr>
            <a:xfrm>
              <a:off x="696266" y="3774645"/>
              <a:ext cx="808689" cy="1063614"/>
            </a:xfrm>
            <a:custGeom>
              <a:avLst/>
              <a:gdLst>
                <a:gd name="connsiteX0" fmla="*/ 808689 w 808689"/>
                <a:gd name="connsiteY0" fmla="*/ 311847 h 1152250"/>
                <a:gd name="connsiteX1" fmla="*/ 808689 w 808689"/>
                <a:gd name="connsiteY1" fmla="*/ 0 h 1152250"/>
                <a:gd name="connsiteX2" fmla="*/ 0 w 808689"/>
                <a:gd name="connsiteY2" fmla="*/ 0 h 1152250"/>
                <a:gd name="connsiteX3" fmla="*/ 0 w 808689"/>
                <a:gd name="connsiteY3" fmla="*/ 1152250 h 1152250"/>
                <a:gd name="connsiteX4" fmla="*/ 158567 w 808689"/>
                <a:gd name="connsiteY4" fmla="*/ 1152250 h 115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8689" h="1152250">
                  <a:moveTo>
                    <a:pt x="808689" y="311847"/>
                  </a:moveTo>
                  <a:lnTo>
                    <a:pt x="808689" y="0"/>
                  </a:lnTo>
                  <a:lnTo>
                    <a:pt x="0" y="0"/>
                  </a:lnTo>
                  <a:lnTo>
                    <a:pt x="0" y="1152250"/>
                  </a:lnTo>
                  <a:lnTo>
                    <a:pt x="158567" y="1152250"/>
                  </a:lnTo>
                </a:path>
              </a:pathLst>
            </a:custGeom>
            <a:noFill/>
            <a:ln w="50800">
              <a:headEnd type="non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513915" y="3505810"/>
              <a:ext cx="2470994" cy="1617678"/>
            </a:xfrm>
            <a:custGeom>
              <a:avLst/>
              <a:gdLst>
                <a:gd name="connsiteX0" fmla="*/ 2468351 w 2468351"/>
                <a:gd name="connsiteY0" fmla="*/ 0 h 1765374"/>
                <a:gd name="connsiteX1" fmla="*/ 0 w 2468351"/>
                <a:gd name="connsiteY1" fmla="*/ 0 h 1765374"/>
                <a:gd name="connsiteX2" fmla="*/ 0 w 2468351"/>
                <a:gd name="connsiteY2" fmla="*/ 1765374 h 1765374"/>
                <a:gd name="connsiteX3" fmla="*/ 343560 w 2468351"/>
                <a:gd name="connsiteY3" fmla="*/ 1765374 h 176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8351" h="1765374">
                  <a:moveTo>
                    <a:pt x="2468351" y="0"/>
                  </a:moveTo>
                  <a:lnTo>
                    <a:pt x="0" y="0"/>
                  </a:lnTo>
                  <a:lnTo>
                    <a:pt x="0" y="1765374"/>
                  </a:lnTo>
                  <a:lnTo>
                    <a:pt x="343560" y="1765374"/>
                  </a:lnTo>
                </a:path>
              </a:pathLst>
            </a:custGeom>
            <a:noFill/>
            <a:ln w="50800"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Line 5"/>
            <p:cNvSpPr>
              <a:spLocks noChangeShapeType="1"/>
            </p:cNvSpPr>
            <p:nvPr/>
          </p:nvSpPr>
          <p:spPr bwMode="auto">
            <a:xfrm>
              <a:off x="3246135" y="2737710"/>
              <a:ext cx="0" cy="13509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6" name="Line 5"/>
            <p:cNvSpPr>
              <a:spLocks noChangeShapeType="1"/>
            </p:cNvSpPr>
            <p:nvPr/>
          </p:nvSpPr>
          <p:spPr bwMode="auto">
            <a:xfrm>
              <a:off x="5220648" y="2737710"/>
              <a:ext cx="0" cy="26867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" name="Text Box 71"/>
            <p:cNvSpPr txBox="1">
              <a:spLocks noChangeArrowheads="1"/>
            </p:cNvSpPr>
            <p:nvPr/>
          </p:nvSpPr>
          <p:spPr bwMode="auto">
            <a:xfrm>
              <a:off x="1287480" y="2737710"/>
              <a:ext cx="1668463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IF = Instruction Fetch</a:t>
              </a:r>
            </a:p>
          </p:txBody>
        </p:sp>
        <p:sp>
          <p:nvSpPr>
            <p:cNvPr id="34" name="Rectangle 64"/>
            <p:cNvSpPr>
              <a:spLocks noChangeArrowheads="1"/>
            </p:cNvSpPr>
            <p:nvPr/>
          </p:nvSpPr>
          <p:spPr bwMode="auto">
            <a:xfrm>
              <a:off x="1371209" y="4005201"/>
              <a:ext cx="301635" cy="2730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0" hangingPunct="0"/>
              <a:r>
                <a:rPr lang="en-US" sz="1600"/>
                <a:t> </a:t>
              </a:r>
              <a:r>
                <a:rPr lang="en-US" sz="1400"/>
                <a:t>+1</a:t>
              </a:r>
            </a:p>
          </p:txBody>
        </p:sp>
        <p:sp>
          <p:nvSpPr>
            <p:cNvPr id="98" name="Text Box 68"/>
            <p:cNvSpPr txBox="1">
              <a:spLocks noChangeArrowheads="1"/>
            </p:cNvSpPr>
            <p:nvPr/>
          </p:nvSpPr>
          <p:spPr bwMode="auto">
            <a:xfrm>
              <a:off x="3246135" y="2737710"/>
              <a:ext cx="1973248" cy="41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ID = </a:t>
              </a:r>
              <a:r>
                <a:rPr lang="en-US" altLang="en-US" sz="1200" b="1" dirty="0" smtClean="0">
                  <a:solidFill>
                    <a:srgbClr val="FF0000"/>
                  </a:solidFill>
                </a:rPr>
                <a:t>Instruction Decode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 smtClean="0">
                  <a:solidFill>
                    <a:srgbClr val="FF0000"/>
                  </a:solidFill>
                </a:rPr>
                <a:t>&amp; Register </a:t>
              </a:r>
              <a:r>
                <a:rPr lang="en-US" altLang="en-US" sz="1200" b="1" dirty="0">
                  <a:solidFill>
                    <a:srgbClr val="FF0000"/>
                  </a:solidFill>
                </a:rPr>
                <a:t>Read</a:t>
              </a:r>
            </a:p>
          </p:txBody>
        </p:sp>
        <p:sp>
          <p:nvSpPr>
            <p:cNvPr id="99" name="Line 5"/>
            <p:cNvSpPr>
              <a:spLocks noChangeShapeType="1"/>
            </p:cNvSpPr>
            <p:nvPr/>
          </p:nvSpPr>
          <p:spPr bwMode="auto">
            <a:xfrm>
              <a:off x="6641633" y="2737709"/>
              <a:ext cx="0" cy="29029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" name="Text Box 71"/>
            <p:cNvSpPr txBox="1">
              <a:spLocks noChangeArrowheads="1"/>
            </p:cNvSpPr>
            <p:nvPr/>
          </p:nvSpPr>
          <p:spPr bwMode="auto">
            <a:xfrm>
              <a:off x="5226148" y="2737710"/>
              <a:ext cx="1418058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 smtClean="0">
                  <a:solidFill>
                    <a:srgbClr val="FF0000"/>
                  </a:solidFill>
                </a:rPr>
                <a:t>EX </a:t>
              </a:r>
              <a:r>
                <a:rPr lang="en-US" altLang="en-US" sz="1200" b="1" dirty="0">
                  <a:solidFill>
                    <a:srgbClr val="FF0000"/>
                  </a:solidFill>
                </a:rPr>
                <a:t>= </a:t>
              </a:r>
              <a:r>
                <a:rPr lang="en-US" altLang="en-US" sz="1200" b="1" dirty="0" smtClean="0">
                  <a:solidFill>
                    <a:srgbClr val="FF0000"/>
                  </a:solidFill>
                </a:rPr>
                <a:t>Execute</a:t>
              </a:r>
              <a:endParaRPr lang="en-US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02" name="Text Box 72"/>
            <p:cNvSpPr txBox="1">
              <a:spLocks noChangeArrowheads="1"/>
            </p:cNvSpPr>
            <p:nvPr/>
          </p:nvSpPr>
          <p:spPr bwMode="auto">
            <a:xfrm>
              <a:off x="6644205" y="2737710"/>
              <a:ext cx="1839741" cy="205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MEM = </a:t>
              </a:r>
              <a:r>
                <a:rPr lang="en-US" altLang="en-US" sz="1200" b="1" dirty="0" smtClean="0">
                  <a:solidFill>
                    <a:srgbClr val="FF0000"/>
                  </a:solidFill>
                </a:rPr>
                <a:t>Memory Access</a:t>
              </a:r>
              <a:endParaRPr lang="en-US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03" name="Text Box 73"/>
            <p:cNvSpPr txBox="1">
              <a:spLocks noChangeArrowheads="1"/>
            </p:cNvSpPr>
            <p:nvPr/>
          </p:nvSpPr>
          <p:spPr bwMode="auto">
            <a:xfrm rot="16200000">
              <a:off x="7995809" y="3249526"/>
              <a:ext cx="1312557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WB = Write Back</a:t>
              </a:r>
            </a:p>
          </p:txBody>
        </p:sp>
        <p:sp>
          <p:nvSpPr>
            <p:cNvPr id="105" name="Line 25"/>
            <p:cNvSpPr>
              <a:spLocks noChangeShapeType="1"/>
            </p:cNvSpPr>
            <p:nvPr/>
          </p:nvSpPr>
          <p:spPr bwMode="auto">
            <a:xfrm flipV="1">
              <a:off x="6025667" y="5370860"/>
              <a:ext cx="0" cy="86505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6" name="Rectangle 26"/>
            <p:cNvSpPr>
              <a:spLocks noChangeArrowheads="1"/>
            </p:cNvSpPr>
            <p:nvPr/>
          </p:nvSpPr>
          <p:spPr bwMode="auto">
            <a:xfrm>
              <a:off x="5719070" y="6265205"/>
              <a:ext cx="676275" cy="180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ALUOp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8" name="Line 36"/>
            <p:cNvSpPr>
              <a:spLocks noChangeShapeType="1"/>
            </p:cNvSpPr>
            <p:nvPr/>
          </p:nvSpPr>
          <p:spPr bwMode="auto">
            <a:xfrm flipV="1">
              <a:off x="4321475" y="5733283"/>
              <a:ext cx="0" cy="50262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9" name="Rectangle 37"/>
            <p:cNvSpPr>
              <a:spLocks noChangeArrowheads="1"/>
            </p:cNvSpPr>
            <p:nvPr/>
          </p:nvSpPr>
          <p:spPr bwMode="auto">
            <a:xfrm>
              <a:off x="4112841" y="6265205"/>
              <a:ext cx="433547" cy="196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11" name="Line 87"/>
            <p:cNvSpPr>
              <a:spLocks noChangeShapeType="1"/>
            </p:cNvSpPr>
            <p:nvPr/>
          </p:nvSpPr>
          <p:spPr bwMode="auto">
            <a:xfrm flipV="1">
              <a:off x="3602517" y="5771704"/>
              <a:ext cx="0" cy="46420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" name="Rectangle 88"/>
            <p:cNvSpPr>
              <a:spLocks noChangeArrowheads="1"/>
            </p:cNvSpPr>
            <p:nvPr/>
          </p:nvSpPr>
          <p:spPr bwMode="auto">
            <a:xfrm>
              <a:off x="3314820" y="6265205"/>
              <a:ext cx="584200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RegDst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14" name="Rectangle 89"/>
            <p:cNvSpPr>
              <a:spLocks noChangeArrowheads="1"/>
            </p:cNvSpPr>
            <p:nvPr/>
          </p:nvSpPr>
          <p:spPr bwMode="auto">
            <a:xfrm>
              <a:off x="5350487" y="6265205"/>
              <a:ext cx="422275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ALUSrc</a:t>
              </a:r>
            </a:p>
          </p:txBody>
        </p:sp>
        <p:sp>
          <p:nvSpPr>
            <p:cNvPr id="115" name="Line 99"/>
            <p:cNvSpPr>
              <a:spLocks noChangeShapeType="1"/>
            </p:cNvSpPr>
            <p:nvPr/>
          </p:nvSpPr>
          <p:spPr bwMode="auto">
            <a:xfrm flipV="1">
              <a:off x="5549894" y="5547145"/>
              <a:ext cx="0" cy="68876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7" name="Rectangle 89"/>
            <p:cNvSpPr>
              <a:spLocks noChangeArrowheads="1"/>
            </p:cNvSpPr>
            <p:nvPr/>
          </p:nvSpPr>
          <p:spPr bwMode="auto">
            <a:xfrm>
              <a:off x="6799490" y="6265205"/>
              <a:ext cx="440073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MemRd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18" name="Line 99"/>
            <p:cNvSpPr>
              <a:spLocks noChangeShapeType="1"/>
            </p:cNvSpPr>
            <p:nvPr/>
          </p:nvSpPr>
          <p:spPr bwMode="auto">
            <a:xfrm flipV="1">
              <a:off x="7029920" y="5743876"/>
              <a:ext cx="0" cy="49203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0" name="Rectangle 89"/>
            <p:cNvSpPr>
              <a:spLocks noChangeArrowheads="1"/>
            </p:cNvSpPr>
            <p:nvPr/>
          </p:nvSpPr>
          <p:spPr bwMode="auto">
            <a:xfrm>
              <a:off x="7452375" y="6265205"/>
              <a:ext cx="465638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MemWr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21" name="Line 99"/>
            <p:cNvSpPr>
              <a:spLocks noChangeShapeType="1"/>
            </p:cNvSpPr>
            <p:nvPr/>
          </p:nvSpPr>
          <p:spPr bwMode="auto">
            <a:xfrm flipV="1">
              <a:off x="7689760" y="5743877"/>
              <a:ext cx="0" cy="49203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" name="Rectangle 89"/>
            <p:cNvSpPr>
              <a:spLocks noChangeArrowheads="1"/>
            </p:cNvSpPr>
            <p:nvPr/>
          </p:nvSpPr>
          <p:spPr bwMode="auto">
            <a:xfrm>
              <a:off x="8272412" y="6265205"/>
              <a:ext cx="465638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WBdata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24" name="Line 99"/>
            <p:cNvSpPr>
              <a:spLocks noChangeShapeType="1"/>
            </p:cNvSpPr>
            <p:nvPr/>
          </p:nvSpPr>
          <p:spPr bwMode="auto">
            <a:xfrm flipV="1">
              <a:off x="8491487" y="5398226"/>
              <a:ext cx="0" cy="83768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6" name="Line 87"/>
            <p:cNvSpPr>
              <a:spLocks noChangeShapeType="1"/>
            </p:cNvSpPr>
            <p:nvPr/>
          </p:nvSpPr>
          <p:spPr bwMode="auto">
            <a:xfrm flipV="1">
              <a:off x="938150" y="5501374"/>
              <a:ext cx="0" cy="73453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7" name="Rectangle 88"/>
            <p:cNvSpPr>
              <a:spLocks noChangeArrowheads="1"/>
            </p:cNvSpPr>
            <p:nvPr/>
          </p:nvSpPr>
          <p:spPr bwMode="auto">
            <a:xfrm>
              <a:off x="650453" y="6265205"/>
              <a:ext cx="584200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PCSrc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grpSp>
          <p:nvGrpSpPr>
            <p:cNvPr id="128" name="Group 854122"/>
            <p:cNvGrpSpPr>
              <a:grpSpLocks/>
            </p:cNvGrpSpPr>
            <p:nvPr/>
          </p:nvGrpSpPr>
          <p:grpSpPr bwMode="auto">
            <a:xfrm>
              <a:off x="3842305" y="3633720"/>
              <a:ext cx="422275" cy="343930"/>
              <a:chOff x="4729556" y="4496972"/>
              <a:chExt cx="421889" cy="344035"/>
            </a:xfrm>
          </p:grpSpPr>
          <p:sp>
            <p:nvSpPr>
              <p:cNvPr id="129" name="Line 75"/>
              <p:cNvSpPr>
                <a:spLocks noChangeShapeType="1"/>
              </p:cNvSpPr>
              <p:nvPr/>
            </p:nvSpPr>
            <p:spPr bwMode="auto">
              <a:xfrm>
                <a:off x="4937069" y="4670570"/>
                <a:ext cx="0" cy="17043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0" name="Rectangle 76"/>
              <p:cNvSpPr>
                <a:spLocks noChangeArrowheads="1"/>
              </p:cNvSpPr>
              <p:nvPr/>
            </p:nvSpPr>
            <p:spPr bwMode="auto">
              <a:xfrm>
                <a:off x="4729556" y="4496972"/>
                <a:ext cx="421889" cy="179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ExtOp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31" name="Line 87"/>
            <p:cNvSpPr>
              <a:spLocks noChangeShapeType="1"/>
            </p:cNvSpPr>
            <p:nvPr/>
          </p:nvSpPr>
          <p:spPr bwMode="auto">
            <a:xfrm flipV="1">
              <a:off x="6025667" y="4227825"/>
              <a:ext cx="0" cy="32068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2" name="Rectangle 88"/>
            <p:cNvSpPr>
              <a:spLocks noChangeArrowheads="1"/>
            </p:cNvSpPr>
            <p:nvPr/>
          </p:nvSpPr>
          <p:spPr bwMode="auto">
            <a:xfrm>
              <a:off x="5849671" y="4043480"/>
              <a:ext cx="335339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FF0000"/>
                  </a:solidFill>
                </a:rPr>
                <a:t>Z</a:t>
              </a:r>
              <a:r>
                <a:rPr lang="en-US" altLang="en-US" sz="1000" dirty="0" smtClean="0">
                  <a:solidFill>
                    <a:srgbClr val="FF0000"/>
                  </a:solidFill>
                </a:rPr>
                <a:t>ero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1504955" y="3502550"/>
              <a:ext cx="3222095" cy="274320"/>
            </a:xfrm>
            <a:custGeom>
              <a:avLst/>
              <a:gdLst>
                <a:gd name="connsiteX0" fmla="*/ 0 w 3232205"/>
                <a:gd name="connsiteY0" fmla="*/ 274320 h 274320"/>
                <a:gd name="connsiteX1" fmla="*/ 2079266 w 3232205"/>
                <a:gd name="connsiteY1" fmla="*/ 274320 h 274320"/>
                <a:gd name="connsiteX2" fmla="*/ 2079266 w 3232205"/>
                <a:gd name="connsiteY2" fmla="*/ 0 h 274320"/>
                <a:gd name="connsiteX3" fmla="*/ 3232205 w 3232205"/>
                <a:gd name="connsiteY3" fmla="*/ 0 h 274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32205" h="274320">
                  <a:moveTo>
                    <a:pt x="0" y="274320"/>
                  </a:moveTo>
                  <a:lnTo>
                    <a:pt x="2079266" y="274320"/>
                  </a:lnTo>
                  <a:lnTo>
                    <a:pt x="2079266" y="0"/>
                  </a:lnTo>
                  <a:lnTo>
                    <a:pt x="3232205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 134"/>
            <p:cNvSpPr/>
            <p:nvPr/>
          </p:nvSpPr>
          <p:spPr>
            <a:xfrm flipV="1">
              <a:off x="4456785" y="3813053"/>
              <a:ext cx="268835" cy="329577"/>
            </a:xfrm>
            <a:custGeom>
              <a:avLst/>
              <a:gdLst>
                <a:gd name="connsiteX0" fmla="*/ 0 w 232860"/>
                <a:gd name="connsiteY0" fmla="*/ 0 h 1198375"/>
                <a:gd name="connsiteX1" fmla="*/ 0 w 232860"/>
                <a:gd name="connsiteY1" fmla="*/ 1198375 h 1198375"/>
                <a:gd name="connsiteX2" fmla="*/ 232860 w 232860"/>
                <a:gd name="connsiteY2" fmla="*/ 1198375 h 1198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2860" h="1198375">
                  <a:moveTo>
                    <a:pt x="0" y="0"/>
                  </a:moveTo>
                  <a:lnTo>
                    <a:pt x="0" y="1198375"/>
                  </a:lnTo>
                  <a:lnTo>
                    <a:pt x="232860" y="1198375"/>
                  </a:lnTo>
                </a:path>
              </a:pathLst>
            </a:custGeom>
            <a:noFill/>
            <a:ln w="50800">
              <a:headEnd type="oval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Freeform 136"/>
            <p:cNvSpPr/>
            <p:nvPr/>
          </p:nvSpPr>
          <p:spPr>
            <a:xfrm>
              <a:off x="4206240" y="4142630"/>
              <a:ext cx="1256306" cy="1095216"/>
            </a:xfrm>
            <a:custGeom>
              <a:avLst/>
              <a:gdLst>
                <a:gd name="connsiteX0" fmla="*/ 0 w 1256306"/>
                <a:gd name="connsiteY0" fmla="*/ 0 h 1113182"/>
                <a:gd name="connsiteX1" fmla="*/ 1013791 w 1256306"/>
                <a:gd name="connsiteY1" fmla="*/ 0 h 1113182"/>
                <a:gd name="connsiteX2" fmla="*/ 1013791 w 1256306"/>
                <a:gd name="connsiteY2" fmla="*/ 1113182 h 1113182"/>
                <a:gd name="connsiteX3" fmla="*/ 1256306 w 1256306"/>
                <a:gd name="connsiteY3" fmla="*/ 1113182 h 1113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56306" h="1113182">
                  <a:moveTo>
                    <a:pt x="0" y="0"/>
                  </a:moveTo>
                  <a:lnTo>
                    <a:pt x="1013791" y="0"/>
                  </a:lnTo>
                  <a:lnTo>
                    <a:pt x="1013791" y="1113182"/>
                  </a:lnTo>
                  <a:lnTo>
                    <a:pt x="1256306" y="1113182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7116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028436" y="4721570"/>
            <a:ext cx="5967677" cy="368300"/>
            <a:chOff x="910273" y="4490177"/>
            <a:chExt cx="5508753" cy="368300"/>
          </a:xfrm>
        </p:grpSpPr>
        <p:sp>
          <p:nvSpPr>
            <p:cNvPr id="45116" name="Rectangle 45"/>
            <p:cNvSpPr>
              <a:spLocks noChangeArrowheads="1"/>
            </p:cNvSpPr>
            <p:nvPr/>
          </p:nvSpPr>
          <p:spPr bwMode="auto">
            <a:xfrm>
              <a:off x="910273" y="4490177"/>
              <a:ext cx="1706538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lw	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r>
                <a:rPr lang="en-US" altLang="en-US" sz="1600">
                  <a:latin typeface="Comic Sans MS" pitchFamily="66" charset="0"/>
                </a:rPr>
                <a:t>, 8(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$s1</a:t>
              </a:r>
              <a:r>
                <a:rPr lang="en-US" altLang="en-US" sz="1600">
                  <a:latin typeface="Comic Sans MS" pitchFamily="66" charset="0"/>
                </a:rPr>
                <a:t>)</a:t>
              </a:r>
            </a:p>
          </p:txBody>
        </p:sp>
        <p:grpSp>
          <p:nvGrpSpPr>
            <p:cNvPr id="45117" name="Group 7"/>
            <p:cNvGrpSpPr>
              <a:grpSpLocks/>
            </p:cNvGrpSpPr>
            <p:nvPr/>
          </p:nvGrpSpPr>
          <p:grpSpPr bwMode="auto">
            <a:xfrm>
              <a:off x="3200162" y="4493188"/>
              <a:ext cx="3218864" cy="364139"/>
              <a:chOff x="2898614" y="4081885"/>
              <a:chExt cx="3218864" cy="364139"/>
            </a:xfrm>
          </p:grpSpPr>
          <p:sp>
            <p:nvSpPr>
              <p:cNvPr id="45118" name="Text Box 12"/>
              <p:cNvSpPr txBox="1">
                <a:spLocks noChangeArrowheads="1"/>
              </p:cNvSpPr>
              <p:nvPr/>
            </p:nvSpPr>
            <p:spPr bwMode="auto">
              <a:xfrm>
                <a:off x="5046832" y="4081973"/>
                <a:ext cx="533177" cy="36405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MEM</a:t>
                </a:r>
              </a:p>
            </p:txBody>
          </p:sp>
          <p:sp>
            <p:nvSpPr>
              <p:cNvPr id="45119" name="Text Box 12"/>
              <p:cNvSpPr txBox="1">
                <a:spLocks noChangeArrowheads="1"/>
              </p:cNvSpPr>
              <p:nvPr/>
            </p:nvSpPr>
            <p:spPr bwMode="auto">
              <a:xfrm>
                <a:off x="5580009" y="4081885"/>
                <a:ext cx="537469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WB</a:t>
                </a:r>
              </a:p>
            </p:txBody>
          </p:sp>
          <p:sp>
            <p:nvSpPr>
              <p:cNvPr id="45120" name="Text Box 12"/>
              <p:cNvSpPr txBox="1">
                <a:spLocks noChangeArrowheads="1"/>
              </p:cNvSpPr>
              <p:nvPr/>
            </p:nvSpPr>
            <p:spPr bwMode="auto">
              <a:xfrm>
                <a:off x="4509363" y="4081885"/>
                <a:ext cx="537469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EX</a:t>
                </a:r>
              </a:p>
            </p:txBody>
          </p:sp>
          <p:sp>
            <p:nvSpPr>
              <p:cNvPr id="45121" name="Text Box 12"/>
              <p:cNvSpPr txBox="1">
                <a:spLocks noChangeArrowheads="1"/>
              </p:cNvSpPr>
              <p:nvPr/>
            </p:nvSpPr>
            <p:spPr bwMode="auto">
              <a:xfrm>
                <a:off x="3969586" y="4081885"/>
                <a:ext cx="539777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ID</a:t>
                </a:r>
              </a:p>
            </p:txBody>
          </p:sp>
          <p:sp>
            <p:nvSpPr>
              <p:cNvPr id="45122" name="Text Box 12"/>
              <p:cNvSpPr txBox="1">
                <a:spLocks noChangeArrowheads="1"/>
              </p:cNvSpPr>
              <p:nvPr/>
            </p:nvSpPr>
            <p:spPr bwMode="auto">
              <a:xfrm>
                <a:off x="3434100" y="4081885"/>
                <a:ext cx="535486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 dirty="0">
                    <a:solidFill>
                      <a:srgbClr val="FF0000"/>
                    </a:solidFill>
                  </a:rPr>
                  <a:t>Stall</a:t>
                </a:r>
              </a:p>
            </p:txBody>
          </p:sp>
          <p:sp>
            <p:nvSpPr>
              <p:cNvPr id="45123" name="Text Box 12"/>
              <p:cNvSpPr txBox="1">
                <a:spLocks noChangeArrowheads="1"/>
              </p:cNvSpPr>
              <p:nvPr/>
            </p:nvSpPr>
            <p:spPr bwMode="auto">
              <a:xfrm>
                <a:off x="2898614" y="4081885"/>
                <a:ext cx="535486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IF</a:t>
                </a:r>
              </a:p>
            </p:txBody>
          </p:sp>
        </p:grp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1028436" y="4351683"/>
            <a:ext cx="4806818" cy="373063"/>
            <a:chOff x="910274" y="4120290"/>
            <a:chExt cx="4438106" cy="372987"/>
          </a:xfrm>
        </p:grpSpPr>
        <p:sp>
          <p:nvSpPr>
            <p:cNvPr id="45109" name="Rectangle 44"/>
            <p:cNvSpPr>
              <a:spLocks noChangeArrowheads="1"/>
            </p:cNvSpPr>
            <p:nvPr/>
          </p:nvSpPr>
          <p:spPr bwMode="auto">
            <a:xfrm>
              <a:off x="910274" y="4120290"/>
              <a:ext cx="1706539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lw	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$s1</a:t>
              </a:r>
              <a:r>
                <a:rPr lang="en-US" altLang="en-US" sz="1600">
                  <a:latin typeface="Comic Sans MS" pitchFamily="66" charset="0"/>
                </a:rPr>
                <a:t>, ($t5)</a:t>
              </a:r>
            </a:p>
          </p:txBody>
        </p:sp>
        <p:grpSp>
          <p:nvGrpSpPr>
            <p:cNvPr id="45110" name="Group 6"/>
            <p:cNvGrpSpPr>
              <a:grpSpLocks/>
            </p:cNvGrpSpPr>
            <p:nvPr/>
          </p:nvGrpSpPr>
          <p:grpSpPr bwMode="auto">
            <a:xfrm>
              <a:off x="2665002" y="4132363"/>
              <a:ext cx="2683378" cy="360914"/>
              <a:chOff x="2065928" y="4160244"/>
              <a:chExt cx="2683378" cy="360914"/>
            </a:xfrm>
          </p:grpSpPr>
          <p:sp>
            <p:nvSpPr>
              <p:cNvPr id="45111" name="Text Box 12"/>
              <p:cNvSpPr txBox="1">
                <a:spLocks noChangeArrowheads="1"/>
              </p:cNvSpPr>
              <p:nvPr/>
            </p:nvSpPr>
            <p:spPr bwMode="auto">
              <a:xfrm>
                <a:off x="3672060" y="4160432"/>
                <a:ext cx="534715" cy="3607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/>
                  <a:t>MEM</a:t>
                </a:r>
              </a:p>
            </p:txBody>
          </p:sp>
          <p:sp>
            <p:nvSpPr>
              <p:cNvPr id="45112" name="Text Box 12"/>
              <p:cNvSpPr txBox="1">
                <a:spLocks noChangeArrowheads="1"/>
              </p:cNvSpPr>
              <p:nvPr/>
            </p:nvSpPr>
            <p:spPr bwMode="auto">
              <a:xfrm>
                <a:off x="4211837" y="4160244"/>
                <a:ext cx="537469" cy="3608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WB</a:t>
                </a:r>
              </a:p>
            </p:txBody>
          </p:sp>
          <p:sp>
            <p:nvSpPr>
              <p:cNvPr id="45113" name="Text Box 12"/>
              <p:cNvSpPr txBox="1">
                <a:spLocks noChangeArrowheads="1"/>
              </p:cNvSpPr>
              <p:nvPr/>
            </p:nvSpPr>
            <p:spPr bwMode="auto">
              <a:xfrm>
                <a:off x="3136900" y="4160432"/>
                <a:ext cx="535160" cy="360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EX</a:t>
                </a:r>
              </a:p>
            </p:txBody>
          </p:sp>
          <p:sp>
            <p:nvSpPr>
              <p:cNvPr id="45114" name="Text Box 12"/>
              <p:cNvSpPr txBox="1">
                <a:spLocks noChangeArrowheads="1"/>
              </p:cNvSpPr>
              <p:nvPr/>
            </p:nvSpPr>
            <p:spPr bwMode="auto">
              <a:xfrm>
                <a:off x="2601414" y="4160432"/>
                <a:ext cx="535486" cy="36063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ID</a:t>
                </a:r>
              </a:p>
            </p:txBody>
          </p:sp>
          <p:sp>
            <p:nvSpPr>
              <p:cNvPr id="45115" name="Text Box 12"/>
              <p:cNvSpPr txBox="1">
                <a:spLocks noChangeArrowheads="1"/>
              </p:cNvSpPr>
              <p:nvPr/>
            </p:nvSpPr>
            <p:spPr bwMode="auto">
              <a:xfrm>
                <a:off x="2065928" y="4160432"/>
                <a:ext cx="535486" cy="360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IF</a:t>
                </a:r>
              </a:p>
            </p:txBody>
          </p:sp>
        </p:grpSp>
      </p:grp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Showing Stall Cycles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71"/>
            <a:ext cx="8942917" cy="2833687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 smtClean="0"/>
              <a:t>Stall cycles can be shown on instruction-time diagram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 smtClean="0"/>
              <a:t>Hazard is detected in the Decode stage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 smtClean="0"/>
              <a:t>Stall indicates that instruction is delayed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 smtClean="0"/>
              <a:t>Instruction fetching is also delayed after a stall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 smtClean="0"/>
              <a:t>Example:</a:t>
            </a:r>
            <a:endParaRPr lang="en-US" altLang="en-US" dirty="0" smtClean="0">
              <a:solidFill>
                <a:srgbClr val="006600"/>
              </a:solidFill>
            </a:endParaRPr>
          </a:p>
        </p:txBody>
      </p: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1028435" y="5088282"/>
            <a:ext cx="7126817" cy="369888"/>
            <a:chOff x="910272" y="4857327"/>
            <a:chExt cx="6579726" cy="369450"/>
          </a:xfrm>
        </p:grpSpPr>
        <p:sp>
          <p:nvSpPr>
            <p:cNvPr id="45101" name="Rectangle 46"/>
            <p:cNvSpPr>
              <a:spLocks noChangeArrowheads="1"/>
            </p:cNvSpPr>
            <p:nvPr/>
          </p:nvSpPr>
          <p:spPr bwMode="auto">
            <a:xfrm>
              <a:off x="910272" y="4858477"/>
              <a:ext cx="1895098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add	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$v0</a:t>
              </a:r>
              <a:r>
                <a:rPr lang="en-US" altLang="en-US" sz="1600">
                  <a:latin typeface="Comic Sans MS" pitchFamily="66" charset="0"/>
                </a:rPr>
                <a:t>,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r>
                <a:rPr lang="en-US" altLang="en-US" sz="1600">
                  <a:latin typeface="Comic Sans MS" pitchFamily="66" charset="0"/>
                </a:rPr>
                <a:t>, $t3</a:t>
              </a:r>
            </a:p>
          </p:txBody>
        </p:sp>
        <p:grpSp>
          <p:nvGrpSpPr>
            <p:cNvPr id="45102" name="Group 136"/>
            <p:cNvGrpSpPr>
              <a:grpSpLocks/>
            </p:cNvGrpSpPr>
            <p:nvPr/>
          </p:nvGrpSpPr>
          <p:grpSpPr bwMode="auto">
            <a:xfrm>
              <a:off x="4271133" y="4857327"/>
              <a:ext cx="3218865" cy="364139"/>
              <a:chOff x="2898613" y="4081885"/>
              <a:chExt cx="3218865" cy="364139"/>
            </a:xfrm>
          </p:grpSpPr>
          <p:sp>
            <p:nvSpPr>
              <p:cNvPr id="45103" name="Text Box 12"/>
              <p:cNvSpPr txBox="1">
                <a:spLocks noChangeArrowheads="1"/>
              </p:cNvSpPr>
              <p:nvPr/>
            </p:nvSpPr>
            <p:spPr bwMode="auto">
              <a:xfrm>
                <a:off x="5046832" y="4081973"/>
                <a:ext cx="533177" cy="36405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 smtClean="0"/>
                  <a:t>-</a:t>
                </a:r>
                <a:endParaRPr lang="en-US" altLang="en-US" sz="1600" dirty="0"/>
              </a:p>
            </p:txBody>
          </p:sp>
          <p:sp>
            <p:nvSpPr>
              <p:cNvPr id="45104" name="Text Box 12"/>
              <p:cNvSpPr txBox="1">
                <a:spLocks noChangeArrowheads="1"/>
              </p:cNvSpPr>
              <p:nvPr/>
            </p:nvSpPr>
            <p:spPr bwMode="auto">
              <a:xfrm>
                <a:off x="5580009" y="4081885"/>
                <a:ext cx="537469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WB</a:t>
                </a:r>
              </a:p>
            </p:txBody>
          </p:sp>
          <p:sp>
            <p:nvSpPr>
              <p:cNvPr id="45105" name="Text Box 12"/>
              <p:cNvSpPr txBox="1">
                <a:spLocks noChangeArrowheads="1"/>
              </p:cNvSpPr>
              <p:nvPr/>
            </p:nvSpPr>
            <p:spPr bwMode="auto">
              <a:xfrm>
                <a:off x="4509363" y="4081885"/>
                <a:ext cx="537469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EX</a:t>
                </a:r>
              </a:p>
            </p:txBody>
          </p:sp>
          <p:sp>
            <p:nvSpPr>
              <p:cNvPr id="45106" name="Text Box 12"/>
              <p:cNvSpPr txBox="1">
                <a:spLocks noChangeArrowheads="1"/>
              </p:cNvSpPr>
              <p:nvPr/>
            </p:nvSpPr>
            <p:spPr bwMode="auto">
              <a:xfrm>
                <a:off x="3975860" y="4081885"/>
                <a:ext cx="533503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ID</a:t>
                </a:r>
              </a:p>
            </p:txBody>
          </p:sp>
          <p:sp>
            <p:nvSpPr>
              <p:cNvPr id="45107" name="Text Box 12"/>
              <p:cNvSpPr txBox="1">
                <a:spLocks noChangeArrowheads="1"/>
              </p:cNvSpPr>
              <p:nvPr/>
            </p:nvSpPr>
            <p:spPr bwMode="auto">
              <a:xfrm>
                <a:off x="3438390" y="4081885"/>
                <a:ext cx="537470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rgbClr val="FF0000"/>
                    </a:solidFill>
                  </a:rPr>
                  <a:t>Stall</a:t>
                </a:r>
              </a:p>
            </p:txBody>
          </p:sp>
          <p:sp>
            <p:nvSpPr>
              <p:cNvPr id="45108" name="Text Box 12"/>
              <p:cNvSpPr txBox="1">
                <a:spLocks noChangeArrowheads="1"/>
              </p:cNvSpPr>
              <p:nvPr/>
            </p:nvSpPr>
            <p:spPr bwMode="auto">
              <a:xfrm>
                <a:off x="2898613" y="4081885"/>
                <a:ext cx="539777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IF</a:t>
                </a:r>
              </a:p>
            </p:txBody>
          </p:sp>
        </p:grpSp>
      </p:grp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1028436" y="5451820"/>
            <a:ext cx="7714985" cy="387350"/>
            <a:chOff x="910274" y="5221466"/>
            <a:chExt cx="7121485" cy="385931"/>
          </a:xfrm>
        </p:grpSpPr>
        <p:sp>
          <p:nvSpPr>
            <p:cNvPr id="45094" name="Rectangle 46"/>
            <p:cNvSpPr>
              <a:spLocks noChangeArrowheads="1"/>
            </p:cNvSpPr>
            <p:nvPr/>
          </p:nvSpPr>
          <p:spPr bwMode="auto">
            <a:xfrm>
              <a:off x="910274" y="5239097"/>
              <a:ext cx="1891188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sub	$v1,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r>
                <a:rPr lang="en-US" altLang="en-US" sz="1600">
                  <a:latin typeface="Comic Sans MS" pitchFamily="66" charset="0"/>
                </a:rPr>
                <a:t>,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$v0</a:t>
              </a:r>
            </a:p>
          </p:txBody>
        </p:sp>
        <p:grpSp>
          <p:nvGrpSpPr>
            <p:cNvPr id="45095" name="Group 143"/>
            <p:cNvGrpSpPr>
              <a:grpSpLocks/>
            </p:cNvGrpSpPr>
            <p:nvPr/>
          </p:nvGrpSpPr>
          <p:grpSpPr bwMode="auto">
            <a:xfrm>
              <a:off x="5348380" y="5221466"/>
              <a:ext cx="2683379" cy="362388"/>
              <a:chOff x="2065928" y="4158682"/>
              <a:chExt cx="2683379" cy="362388"/>
            </a:xfrm>
          </p:grpSpPr>
          <p:sp>
            <p:nvSpPr>
              <p:cNvPr id="45096" name="Text Box 12"/>
              <p:cNvSpPr txBox="1">
                <a:spLocks noChangeArrowheads="1"/>
              </p:cNvSpPr>
              <p:nvPr/>
            </p:nvSpPr>
            <p:spPr bwMode="auto">
              <a:xfrm>
                <a:off x="3670077" y="4158682"/>
                <a:ext cx="537469" cy="3622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 smtClean="0"/>
                  <a:t>-</a:t>
                </a:r>
                <a:endParaRPr lang="en-US" altLang="en-US" sz="1600" dirty="0"/>
              </a:p>
            </p:txBody>
          </p:sp>
          <p:sp>
            <p:nvSpPr>
              <p:cNvPr id="45097" name="Text Box 12"/>
              <p:cNvSpPr txBox="1">
                <a:spLocks noChangeArrowheads="1"/>
              </p:cNvSpPr>
              <p:nvPr/>
            </p:nvSpPr>
            <p:spPr bwMode="auto">
              <a:xfrm>
                <a:off x="4207547" y="4158682"/>
                <a:ext cx="541760" cy="3608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WB</a:t>
                </a:r>
              </a:p>
            </p:txBody>
          </p:sp>
          <p:sp>
            <p:nvSpPr>
              <p:cNvPr id="45098" name="Text Box 12"/>
              <p:cNvSpPr txBox="1">
                <a:spLocks noChangeArrowheads="1"/>
              </p:cNvSpPr>
              <p:nvPr/>
            </p:nvSpPr>
            <p:spPr bwMode="auto">
              <a:xfrm>
                <a:off x="3136900" y="4158682"/>
                <a:ext cx="533177" cy="36238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EX</a:t>
                </a:r>
              </a:p>
            </p:txBody>
          </p:sp>
          <p:sp>
            <p:nvSpPr>
              <p:cNvPr id="45099" name="Text Box 12"/>
              <p:cNvSpPr txBox="1">
                <a:spLocks noChangeArrowheads="1"/>
              </p:cNvSpPr>
              <p:nvPr/>
            </p:nvSpPr>
            <p:spPr bwMode="auto">
              <a:xfrm>
                <a:off x="2599105" y="4158682"/>
                <a:ext cx="537795" cy="3623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ID</a:t>
                </a:r>
              </a:p>
            </p:txBody>
          </p:sp>
          <p:sp>
            <p:nvSpPr>
              <p:cNvPr id="45100" name="Text Box 12"/>
              <p:cNvSpPr txBox="1">
                <a:spLocks noChangeArrowheads="1"/>
              </p:cNvSpPr>
              <p:nvPr/>
            </p:nvSpPr>
            <p:spPr bwMode="auto">
              <a:xfrm>
                <a:off x="2065928" y="4158682"/>
                <a:ext cx="533177" cy="36238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IF</a:t>
                </a:r>
              </a:p>
            </p:txBody>
          </p:sp>
        </p:grp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622683" y="5905846"/>
            <a:ext cx="6739863" cy="365125"/>
            <a:chOff x="1883650" y="5137744"/>
            <a:chExt cx="6221610" cy="365126"/>
          </a:xfrm>
        </p:grpSpPr>
        <p:sp>
          <p:nvSpPr>
            <p:cNvPr id="45070" name="Rectangle 17"/>
            <p:cNvSpPr>
              <a:spLocks noChangeArrowheads="1"/>
            </p:cNvSpPr>
            <p:nvPr/>
          </p:nvSpPr>
          <p:spPr bwMode="auto">
            <a:xfrm>
              <a:off x="7558956" y="5218244"/>
              <a:ext cx="54630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lvl="1" algn="ctr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Time</a:t>
              </a:r>
            </a:p>
          </p:txBody>
        </p:sp>
        <p:grpSp>
          <p:nvGrpSpPr>
            <p:cNvPr id="45071" name="Group 8"/>
            <p:cNvGrpSpPr>
              <a:grpSpLocks/>
            </p:cNvGrpSpPr>
            <p:nvPr/>
          </p:nvGrpSpPr>
          <p:grpSpPr bwMode="auto">
            <a:xfrm>
              <a:off x="1883650" y="5137744"/>
              <a:ext cx="6106395" cy="365126"/>
              <a:chOff x="1883650" y="5137744"/>
              <a:chExt cx="6106395" cy="365126"/>
            </a:xfrm>
          </p:grpSpPr>
          <p:sp>
            <p:nvSpPr>
              <p:cNvPr id="45072" name="Line 16"/>
              <p:cNvSpPr>
                <a:spLocks noChangeShapeType="1"/>
              </p:cNvSpPr>
              <p:nvPr/>
            </p:nvSpPr>
            <p:spPr bwMode="auto">
              <a:xfrm>
                <a:off x="1883650" y="5188544"/>
                <a:ext cx="61063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3" name="Line 18"/>
              <p:cNvSpPr>
                <a:spLocks noChangeShapeType="1"/>
              </p:cNvSpPr>
              <p:nvPr/>
            </p:nvSpPr>
            <p:spPr bwMode="auto">
              <a:xfrm>
                <a:off x="2150636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4" name="Line 19"/>
              <p:cNvSpPr>
                <a:spLocks noChangeShapeType="1"/>
              </p:cNvSpPr>
              <p:nvPr/>
            </p:nvSpPr>
            <p:spPr bwMode="auto">
              <a:xfrm>
                <a:off x="2689274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5" name="Line 20"/>
              <p:cNvSpPr>
                <a:spLocks noChangeShapeType="1"/>
              </p:cNvSpPr>
              <p:nvPr/>
            </p:nvSpPr>
            <p:spPr bwMode="auto">
              <a:xfrm>
                <a:off x="3229497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6" name="Line 21"/>
              <p:cNvSpPr>
                <a:spLocks noChangeShapeType="1"/>
              </p:cNvSpPr>
              <p:nvPr/>
            </p:nvSpPr>
            <p:spPr bwMode="auto">
              <a:xfrm>
                <a:off x="3768135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7" name="Line 22"/>
              <p:cNvSpPr>
                <a:spLocks noChangeShapeType="1"/>
              </p:cNvSpPr>
              <p:nvPr/>
            </p:nvSpPr>
            <p:spPr bwMode="auto">
              <a:xfrm>
                <a:off x="4306773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8" name="Line 23"/>
              <p:cNvSpPr>
                <a:spLocks noChangeShapeType="1"/>
              </p:cNvSpPr>
              <p:nvPr/>
            </p:nvSpPr>
            <p:spPr bwMode="auto">
              <a:xfrm>
                <a:off x="4845411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9" name="Line 24"/>
              <p:cNvSpPr>
                <a:spLocks noChangeShapeType="1"/>
              </p:cNvSpPr>
              <p:nvPr/>
            </p:nvSpPr>
            <p:spPr bwMode="auto">
              <a:xfrm>
                <a:off x="5384050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80" name="Line 25"/>
              <p:cNvSpPr>
                <a:spLocks noChangeShapeType="1"/>
              </p:cNvSpPr>
              <p:nvPr/>
            </p:nvSpPr>
            <p:spPr bwMode="auto">
              <a:xfrm>
                <a:off x="5924273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81" name="Line 26"/>
              <p:cNvSpPr>
                <a:spLocks noChangeShapeType="1"/>
              </p:cNvSpPr>
              <p:nvPr/>
            </p:nvSpPr>
            <p:spPr bwMode="auto">
              <a:xfrm>
                <a:off x="6462911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82" name="Line 27"/>
              <p:cNvSpPr>
                <a:spLocks noChangeShapeType="1"/>
              </p:cNvSpPr>
              <p:nvPr/>
            </p:nvSpPr>
            <p:spPr bwMode="auto">
              <a:xfrm>
                <a:off x="7001549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83" name="Rectangle 28"/>
              <p:cNvSpPr>
                <a:spLocks noChangeArrowheads="1"/>
              </p:cNvSpPr>
              <p:nvPr/>
            </p:nvSpPr>
            <p:spPr bwMode="auto">
              <a:xfrm>
                <a:off x="2141131" y="5228232"/>
                <a:ext cx="54814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CC1</a:t>
                </a:r>
              </a:p>
            </p:txBody>
          </p:sp>
          <p:sp>
            <p:nvSpPr>
              <p:cNvPr id="45084" name="Rectangle 29"/>
              <p:cNvSpPr>
                <a:spLocks noChangeArrowheads="1"/>
              </p:cNvSpPr>
              <p:nvPr/>
            </p:nvSpPr>
            <p:spPr bwMode="auto">
              <a:xfrm>
                <a:off x="3758630" y="5228232"/>
                <a:ext cx="54814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CC4</a:t>
                </a:r>
              </a:p>
            </p:txBody>
          </p:sp>
          <p:sp>
            <p:nvSpPr>
              <p:cNvPr id="45085" name="Rectangle 30"/>
              <p:cNvSpPr>
                <a:spLocks noChangeArrowheads="1"/>
              </p:cNvSpPr>
              <p:nvPr/>
            </p:nvSpPr>
            <p:spPr bwMode="auto">
              <a:xfrm>
                <a:off x="4297268" y="5228232"/>
                <a:ext cx="54814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CC5</a:t>
                </a:r>
              </a:p>
            </p:txBody>
          </p:sp>
          <p:sp>
            <p:nvSpPr>
              <p:cNvPr id="45086" name="Rectangle 31"/>
              <p:cNvSpPr>
                <a:spLocks noChangeArrowheads="1"/>
              </p:cNvSpPr>
              <p:nvPr/>
            </p:nvSpPr>
            <p:spPr bwMode="auto">
              <a:xfrm>
                <a:off x="4835906" y="5228232"/>
                <a:ext cx="54814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CC6</a:t>
                </a:r>
              </a:p>
            </p:txBody>
          </p:sp>
          <p:sp>
            <p:nvSpPr>
              <p:cNvPr id="45087" name="Rectangle 32"/>
              <p:cNvSpPr>
                <a:spLocks noChangeArrowheads="1"/>
              </p:cNvSpPr>
              <p:nvPr/>
            </p:nvSpPr>
            <p:spPr bwMode="auto">
              <a:xfrm>
                <a:off x="5384050" y="5228232"/>
                <a:ext cx="549728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CC7</a:t>
                </a:r>
              </a:p>
            </p:txBody>
          </p:sp>
          <p:sp>
            <p:nvSpPr>
              <p:cNvPr id="45088" name="Rectangle 33"/>
              <p:cNvSpPr>
                <a:spLocks noChangeArrowheads="1"/>
              </p:cNvSpPr>
              <p:nvPr/>
            </p:nvSpPr>
            <p:spPr bwMode="auto">
              <a:xfrm>
                <a:off x="5919520" y="5228232"/>
                <a:ext cx="54814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CC8</a:t>
                </a:r>
              </a:p>
            </p:txBody>
          </p:sp>
          <p:sp>
            <p:nvSpPr>
              <p:cNvPr id="45089" name="Rectangle 34"/>
              <p:cNvSpPr>
                <a:spLocks noChangeArrowheads="1"/>
              </p:cNvSpPr>
              <p:nvPr/>
            </p:nvSpPr>
            <p:spPr bwMode="auto">
              <a:xfrm>
                <a:off x="6466079" y="5228232"/>
                <a:ext cx="54814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588" indent="-1588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CC9</a:t>
                </a:r>
              </a:p>
            </p:txBody>
          </p:sp>
          <p:sp>
            <p:nvSpPr>
              <p:cNvPr id="45090" name="Rectangle 35"/>
              <p:cNvSpPr>
                <a:spLocks noChangeArrowheads="1"/>
              </p:cNvSpPr>
              <p:nvPr/>
            </p:nvSpPr>
            <p:spPr bwMode="auto">
              <a:xfrm>
                <a:off x="2679769" y="5228232"/>
                <a:ext cx="549728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CC2</a:t>
                </a:r>
              </a:p>
            </p:txBody>
          </p:sp>
          <p:sp>
            <p:nvSpPr>
              <p:cNvPr id="45091" name="Rectangle 36"/>
              <p:cNvSpPr>
                <a:spLocks noChangeArrowheads="1"/>
              </p:cNvSpPr>
              <p:nvPr/>
            </p:nvSpPr>
            <p:spPr bwMode="auto">
              <a:xfrm>
                <a:off x="3219991" y="5228232"/>
                <a:ext cx="54814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CC3</a:t>
                </a:r>
              </a:p>
            </p:txBody>
          </p:sp>
          <p:sp>
            <p:nvSpPr>
              <p:cNvPr id="45092" name="Rectangle 34"/>
              <p:cNvSpPr>
                <a:spLocks noChangeArrowheads="1"/>
              </p:cNvSpPr>
              <p:nvPr/>
            </p:nvSpPr>
            <p:spPr bwMode="auto">
              <a:xfrm>
                <a:off x="6999111" y="5228232"/>
                <a:ext cx="54814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588" indent="-1588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CC10</a:t>
                </a:r>
              </a:p>
            </p:txBody>
          </p:sp>
          <p:sp>
            <p:nvSpPr>
              <p:cNvPr id="45093" name="Line 27"/>
              <p:cNvSpPr>
                <a:spLocks noChangeShapeType="1"/>
              </p:cNvSpPr>
              <p:nvPr/>
            </p:nvSpPr>
            <p:spPr bwMode="auto">
              <a:xfrm>
                <a:off x="7529185" y="5143547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933965" y="3621025"/>
            <a:ext cx="5866210" cy="2035457"/>
            <a:chOff x="2448890" y="3462913"/>
            <a:chExt cx="5415105" cy="2035232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4504757" y="4507655"/>
              <a:ext cx="220668" cy="287305"/>
            </a:xfrm>
            <a:prstGeom prst="straightConnector1">
              <a:avLst/>
            </a:prstGeom>
            <a:ln w="38100">
              <a:solidFill>
                <a:srgbClr val="006600"/>
              </a:solidFill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>
              <a:off x="6117699" y="5210839"/>
              <a:ext cx="220668" cy="287306"/>
            </a:xfrm>
            <a:prstGeom prst="straightConnector1">
              <a:avLst/>
            </a:prstGeom>
            <a:ln w="38100">
              <a:solidFill>
                <a:srgbClr val="006600"/>
              </a:solidFill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45068" name="Rectangle 14"/>
            <p:cNvSpPr>
              <a:spLocks noChangeArrowheads="1"/>
            </p:cNvSpPr>
            <p:nvPr/>
          </p:nvSpPr>
          <p:spPr bwMode="auto">
            <a:xfrm>
              <a:off x="2448890" y="3462913"/>
              <a:ext cx="5415105" cy="400110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ts val="1800"/>
                </a:spcBef>
                <a:buFontTx/>
                <a:buNone/>
              </a:pPr>
              <a:r>
                <a:rPr lang="en-US" altLang="en-US" sz="2000"/>
                <a:t>Data forwarding is shown using </a:t>
              </a:r>
              <a:r>
                <a:rPr lang="en-US" altLang="en-US" sz="2000" b="1">
                  <a:solidFill>
                    <a:srgbClr val="006600"/>
                  </a:solidFill>
                </a:rPr>
                <a:t>green arrows</a:t>
              </a:r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>
              <a:off x="5585872" y="4853692"/>
              <a:ext cx="220669" cy="287305"/>
            </a:xfrm>
            <a:prstGeom prst="straightConnector1">
              <a:avLst/>
            </a:prstGeom>
            <a:ln w="38100">
              <a:solidFill>
                <a:srgbClr val="006600"/>
              </a:solidFill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Hazard Detecting and Forwarding Logic</a:t>
            </a:r>
            <a:endParaRPr lang="en-US" dirty="0"/>
          </a:p>
        </p:txBody>
      </p:sp>
      <p:grpSp>
        <p:nvGrpSpPr>
          <p:cNvPr id="226" name="Group 225"/>
          <p:cNvGrpSpPr/>
          <p:nvPr/>
        </p:nvGrpSpPr>
        <p:grpSpPr>
          <a:xfrm>
            <a:off x="3330388" y="1373034"/>
            <a:ext cx="1568699" cy="3010212"/>
            <a:chOff x="2883985" y="1373034"/>
            <a:chExt cx="1448030" cy="3010212"/>
          </a:xfrm>
        </p:grpSpPr>
        <p:sp>
          <p:nvSpPr>
            <p:cNvPr id="123" name="Line 99"/>
            <p:cNvSpPr>
              <a:spLocks noChangeShapeType="1"/>
            </p:cNvSpPr>
            <p:nvPr/>
          </p:nvSpPr>
          <p:spPr bwMode="auto">
            <a:xfrm flipH="1" flipV="1">
              <a:off x="3409883" y="3140864"/>
              <a:ext cx="0" cy="124238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7" name="Freeform 206"/>
            <p:cNvSpPr/>
            <p:nvPr/>
          </p:nvSpPr>
          <p:spPr>
            <a:xfrm>
              <a:off x="3411909" y="1373034"/>
              <a:ext cx="442782" cy="3010211"/>
            </a:xfrm>
            <a:custGeom>
              <a:avLst/>
              <a:gdLst>
                <a:gd name="connsiteX0" fmla="*/ 402336 w 402336"/>
                <a:gd name="connsiteY0" fmla="*/ 2919984 h 2919984"/>
                <a:gd name="connsiteX1" fmla="*/ 402336 w 402336"/>
                <a:gd name="connsiteY1" fmla="*/ 0 h 2919984"/>
                <a:gd name="connsiteX2" fmla="*/ 0 w 402336"/>
                <a:gd name="connsiteY2" fmla="*/ 0 h 2919984"/>
                <a:gd name="connsiteX3" fmla="*/ 0 w 402336"/>
                <a:gd name="connsiteY3" fmla="*/ 426720 h 2919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336" h="2919984">
                  <a:moveTo>
                    <a:pt x="402336" y="2919984"/>
                  </a:moveTo>
                  <a:lnTo>
                    <a:pt x="402336" y="0"/>
                  </a:lnTo>
                  <a:lnTo>
                    <a:pt x="0" y="0"/>
                  </a:lnTo>
                  <a:lnTo>
                    <a:pt x="0" y="42672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89"/>
            <p:cNvSpPr>
              <a:spLocks noChangeArrowheads="1"/>
            </p:cNvSpPr>
            <p:nvPr/>
          </p:nvSpPr>
          <p:spPr bwMode="auto">
            <a:xfrm>
              <a:off x="2883985" y="4076006"/>
              <a:ext cx="679930" cy="1777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ForwardB</a:t>
              </a:r>
              <a:endParaRPr lang="en-US" altLang="en-US" sz="1000" dirty="0"/>
            </a:p>
          </p:txBody>
        </p:sp>
        <p:sp>
          <p:nvSpPr>
            <p:cNvPr id="208" name="Rectangle 89"/>
            <p:cNvSpPr>
              <a:spLocks noChangeArrowheads="1"/>
            </p:cNvSpPr>
            <p:nvPr/>
          </p:nvSpPr>
          <p:spPr bwMode="auto">
            <a:xfrm>
              <a:off x="3652085" y="4076006"/>
              <a:ext cx="679930" cy="1777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ForwardA</a:t>
              </a:r>
              <a:endParaRPr lang="en-US" altLang="en-US" sz="1000" dirty="0"/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2829168" y="4570369"/>
            <a:ext cx="513367" cy="433236"/>
            <a:chOff x="2728560" y="4570369"/>
            <a:chExt cx="473877" cy="433236"/>
          </a:xfrm>
        </p:grpSpPr>
        <p:cxnSp>
          <p:nvCxnSpPr>
            <p:cNvPr id="218" name="Straight Arrow Connector 217"/>
            <p:cNvCxnSpPr/>
            <p:nvPr/>
          </p:nvCxnSpPr>
          <p:spPr>
            <a:xfrm>
              <a:off x="2958990" y="4657960"/>
              <a:ext cx="24344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21" name="Rectangle 76"/>
            <p:cNvSpPr>
              <a:spLocks noChangeArrowheads="1"/>
            </p:cNvSpPr>
            <p:nvPr/>
          </p:nvSpPr>
          <p:spPr bwMode="auto">
            <a:xfrm>
              <a:off x="2729876" y="4570369"/>
              <a:ext cx="211138" cy="17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Rs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cxnSp>
          <p:nvCxnSpPr>
            <p:cNvPr id="222" name="Straight Arrow Connector 221"/>
            <p:cNvCxnSpPr/>
            <p:nvPr/>
          </p:nvCxnSpPr>
          <p:spPr>
            <a:xfrm>
              <a:off x="2957674" y="4911863"/>
              <a:ext cx="24344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23" name="Rectangle 76"/>
            <p:cNvSpPr>
              <a:spLocks noChangeArrowheads="1"/>
            </p:cNvSpPr>
            <p:nvPr/>
          </p:nvSpPr>
          <p:spPr bwMode="auto">
            <a:xfrm>
              <a:off x="2728560" y="4824272"/>
              <a:ext cx="211138" cy="17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Rt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9" name="Group 89"/>
          <p:cNvGrpSpPr>
            <a:grpSpLocks/>
          </p:cNvGrpSpPr>
          <p:nvPr/>
        </p:nvGrpSpPr>
        <p:grpSpPr bwMode="auto">
          <a:xfrm>
            <a:off x="3350633" y="4344841"/>
            <a:ext cx="1227918" cy="890054"/>
            <a:chOff x="2076" y="3698"/>
            <a:chExt cx="791" cy="231"/>
          </a:xfrm>
        </p:grpSpPr>
        <p:sp>
          <p:nvSpPr>
            <p:cNvPr id="200" name="AutoShape 90"/>
            <p:cNvSpPr>
              <a:spLocks noChangeArrowheads="1"/>
            </p:cNvSpPr>
            <p:nvPr/>
          </p:nvSpPr>
          <p:spPr bwMode="auto">
            <a:xfrm>
              <a:off x="2076" y="3698"/>
              <a:ext cx="791" cy="231"/>
            </a:xfrm>
            <a:prstGeom prst="roundRect">
              <a:avLst>
                <a:gd name="adj" fmla="val 11440"/>
              </a:avLst>
            </a:prstGeom>
            <a:solidFill>
              <a:srgbClr val="FFCCFF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1" name="Text Box 91"/>
            <p:cNvSpPr txBox="1">
              <a:spLocks noChangeArrowheads="1"/>
            </p:cNvSpPr>
            <p:nvPr/>
          </p:nvSpPr>
          <p:spPr bwMode="auto">
            <a:xfrm>
              <a:off x="2084" y="3719"/>
              <a:ext cx="778" cy="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120000"/>
                </a:lnSpc>
                <a:spcBef>
                  <a:spcPts val="0"/>
                </a:spcBef>
                <a:buFontTx/>
                <a:buNone/>
              </a:pPr>
              <a:r>
                <a:rPr lang="en-US" altLang="en-US" sz="1200" dirty="0" smtClean="0">
                  <a:solidFill>
                    <a:srgbClr val="FF0000"/>
                  </a:solidFill>
                </a:rPr>
                <a:t>Hazard Detect</a:t>
              </a:r>
            </a:p>
            <a:p>
              <a:pPr algn="ctr">
                <a:lnSpc>
                  <a:spcPct val="120000"/>
                </a:lnSpc>
                <a:spcBef>
                  <a:spcPts val="0"/>
                </a:spcBef>
                <a:buFontTx/>
                <a:buNone/>
              </a:pPr>
              <a:r>
                <a:rPr lang="en-US" altLang="en-US" sz="1200" dirty="0" smtClean="0">
                  <a:solidFill>
                    <a:srgbClr val="FF0000"/>
                  </a:solidFill>
                </a:rPr>
                <a:t>Forward</a:t>
              </a:r>
              <a:endParaRPr lang="en-US" altLang="en-US" sz="1200" dirty="0">
                <a:solidFill>
                  <a:srgbClr val="FF0000"/>
                </a:solidFill>
              </a:endParaRPr>
            </a:p>
            <a:p>
              <a:pPr algn="ctr">
                <a:lnSpc>
                  <a:spcPct val="120000"/>
                </a:lnSpc>
                <a:spcBef>
                  <a:spcPts val="0"/>
                </a:spcBef>
                <a:buFontTx/>
                <a:buNone/>
              </a:pPr>
              <a:r>
                <a:rPr lang="en-US" altLang="en-US" sz="1200" dirty="0" smtClean="0">
                  <a:solidFill>
                    <a:srgbClr val="FF0000"/>
                  </a:solidFill>
                </a:rPr>
                <a:t>and Stall</a:t>
              </a:r>
              <a:endParaRPr lang="en-US" altLang="en-US" sz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41" name="Group 240"/>
          <p:cNvGrpSpPr/>
          <p:nvPr/>
        </p:nvGrpSpPr>
        <p:grpSpPr>
          <a:xfrm>
            <a:off x="4586469" y="3346348"/>
            <a:ext cx="5275971" cy="2814101"/>
            <a:chOff x="4233663" y="3346347"/>
            <a:chExt cx="4870127" cy="2814101"/>
          </a:xfrm>
        </p:grpSpPr>
        <p:grpSp>
          <p:nvGrpSpPr>
            <p:cNvPr id="225" name="Group 224"/>
            <p:cNvGrpSpPr/>
            <p:nvPr/>
          </p:nvGrpSpPr>
          <p:grpSpPr>
            <a:xfrm>
              <a:off x="4233663" y="3346347"/>
              <a:ext cx="4627340" cy="2814101"/>
              <a:chOff x="4043444" y="3346347"/>
              <a:chExt cx="4627340" cy="2814101"/>
            </a:xfrm>
          </p:grpSpPr>
          <p:sp>
            <p:nvSpPr>
              <p:cNvPr id="212" name="Freeform 211"/>
              <p:cNvSpPr/>
              <p:nvPr/>
            </p:nvSpPr>
            <p:spPr>
              <a:xfrm>
                <a:off x="4043445" y="5157225"/>
                <a:ext cx="816444" cy="1003223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Freeform 212"/>
              <p:cNvSpPr/>
              <p:nvPr/>
            </p:nvSpPr>
            <p:spPr>
              <a:xfrm>
                <a:off x="4043445" y="4950433"/>
                <a:ext cx="2757851" cy="1210015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 213"/>
              <p:cNvSpPr/>
              <p:nvPr/>
            </p:nvSpPr>
            <p:spPr>
              <a:xfrm>
                <a:off x="4043445" y="4856777"/>
                <a:ext cx="4614284" cy="1303671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Freeform 214"/>
              <p:cNvSpPr/>
              <p:nvPr/>
            </p:nvSpPr>
            <p:spPr>
              <a:xfrm flipV="1">
                <a:off x="4043445" y="3657447"/>
                <a:ext cx="4627339" cy="1049084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Freeform 215"/>
              <p:cNvSpPr/>
              <p:nvPr/>
            </p:nvSpPr>
            <p:spPr>
              <a:xfrm flipV="1">
                <a:off x="4043445" y="3346347"/>
                <a:ext cx="2460433" cy="1233583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Freeform 216"/>
              <p:cNvSpPr/>
              <p:nvPr/>
            </p:nvSpPr>
            <p:spPr>
              <a:xfrm flipV="1">
                <a:off x="4043444" y="3346348"/>
                <a:ext cx="788851" cy="1129574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>
                <a:off x="4043444" y="5057039"/>
                <a:ext cx="1892091" cy="862407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7" name="Rectangle 89"/>
            <p:cNvSpPr>
              <a:spLocks noChangeArrowheads="1"/>
            </p:cNvSpPr>
            <p:nvPr/>
          </p:nvSpPr>
          <p:spPr bwMode="auto">
            <a:xfrm>
              <a:off x="5874475" y="5281563"/>
              <a:ext cx="502560" cy="1829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MemRd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38" name="Rectangle 89"/>
            <p:cNvSpPr>
              <a:spLocks noChangeArrowheads="1"/>
            </p:cNvSpPr>
            <p:nvPr/>
          </p:nvSpPr>
          <p:spPr bwMode="auto">
            <a:xfrm>
              <a:off x="6722680" y="5281563"/>
              <a:ext cx="502560" cy="1829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39" name="Rectangle 89"/>
            <p:cNvSpPr>
              <a:spLocks noChangeArrowheads="1"/>
            </p:cNvSpPr>
            <p:nvPr/>
          </p:nvSpPr>
          <p:spPr bwMode="auto">
            <a:xfrm>
              <a:off x="8601230" y="5281563"/>
              <a:ext cx="502560" cy="1829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40" name="Rectangle 89"/>
            <p:cNvSpPr>
              <a:spLocks noChangeArrowheads="1"/>
            </p:cNvSpPr>
            <p:nvPr/>
          </p:nvSpPr>
          <p:spPr bwMode="auto">
            <a:xfrm>
              <a:off x="4799135" y="5281563"/>
              <a:ext cx="502560" cy="1829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376405" y="3032757"/>
            <a:ext cx="3983819" cy="3139666"/>
            <a:chOff x="347450" y="3032757"/>
            <a:chExt cx="3677371" cy="3139666"/>
          </a:xfrm>
        </p:grpSpPr>
        <p:grpSp>
          <p:nvGrpSpPr>
            <p:cNvPr id="235" name="Group 234"/>
            <p:cNvGrpSpPr/>
            <p:nvPr/>
          </p:nvGrpSpPr>
          <p:grpSpPr>
            <a:xfrm>
              <a:off x="347450" y="3032757"/>
              <a:ext cx="3677371" cy="2659171"/>
              <a:chOff x="347450" y="3032757"/>
              <a:chExt cx="3677371" cy="2659171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3702706" y="5234035"/>
                <a:ext cx="322115" cy="457893"/>
                <a:chOff x="3702706" y="5250409"/>
                <a:chExt cx="322115" cy="457893"/>
              </a:xfrm>
            </p:grpSpPr>
            <p:sp>
              <p:nvSpPr>
                <p:cNvPr id="229" name="Line 36"/>
                <p:cNvSpPr>
                  <a:spLocks noChangeShapeType="1"/>
                </p:cNvSpPr>
                <p:nvPr/>
              </p:nvSpPr>
              <p:spPr bwMode="auto">
                <a:xfrm>
                  <a:off x="3702706" y="5250409"/>
                  <a:ext cx="0" cy="457893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30" name="Rectangle 76"/>
                <p:cNvSpPr>
                  <a:spLocks noChangeArrowheads="1"/>
                </p:cNvSpPr>
                <p:nvPr/>
              </p:nvSpPr>
              <p:spPr bwMode="auto">
                <a:xfrm>
                  <a:off x="3727090" y="5416721"/>
                  <a:ext cx="297731" cy="1793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 dirty="0" smtClean="0">
                      <a:solidFill>
                        <a:srgbClr val="FF0000"/>
                      </a:solidFill>
                    </a:rPr>
                    <a:t>Stall</a:t>
                  </a:r>
                  <a:endParaRPr lang="en-US" altLang="en-US" sz="1000" dirty="0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347450" y="3032757"/>
                <a:ext cx="3353652" cy="2340256"/>
                <a:chOff x="347450" y="3032757"/>
                <a:chExt cx="3353652" cy="2340256"/>
              </a:xfrm>
            </p:grpSpPr>
            <p:sp>
              <p:nvSpPr>
                <p:cNvPr id="231" name="Freeform 230"/>
                <p:cNvSpPr/>
                <p:nvPr/>
              </p:nvSpPr>
              <p:spPr>
                <a:xfrm rot="5400000" flipV="1">
                  <a:off x="892554" y="2564466"/>
                  <a:ext cx="2340253" cy="3276842"/>
                </a:xfrm>
                <a:custGeom>
                  <a:avLst/>
                  <a:gdLst>
                    <a:gd name="connsiteX0" fmla="*/ 840402 w 840402"/>
                    <a:gd name="connsiteY0" fmla="*/ 1035968 h 1035968"/>
                    <a:gd name="connsiteX1" fmla="*/ 840402 w 840402"/>
                    <a:gd name="connsiteY1" fmla="*/ 0 h 1035968"/>
                    <a:gd name="connsiteX2" fmla="*/ 0 w 840402"/>
                    <a:gd name="connsiteY2" fmla="*/ 0 h 10359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40402" h="1035968">
                      <a:moveTo>
                        <a:pt x="840402" y="1035968"/>
                      </a:moveTo>
                      <a:lnTo>
                        <a:pt x="840402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rgbClr val="FF0000"/>
                  </a:solidFill>
                  <a:headEnd type="oval" w="sm" len="sm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2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923525" y="3032757"/>
                  <a:ext cx="0" cy="2340256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oval" w="sm" len="sm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33" name="Rectangle 88"/>
                <p:cNvSpPr>
                  <a:spLocks noChangeArrowheads="1"/>
                </p:cNvSpPr>
                <p:nvPr/>
              </p:nvSpPr>
              <p:spPr bwMode="auto">
                <a:xfrm rot="16200000">
                  <a:off x="63182" y="4543175"/>
                  <a:ext cx="744695" cy="17615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lIns="7200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 dirty="0" smtClean="0">
                      <a:solidFill>
                        <a:srgbClr val="FF0000"/>
                      </a:solidFill>
                    </a:rPr>
                    <a:t>Disable PC</a:t>
                  </a:r>
                  <a:endParaRPr lang="en-US" altLang="en-US" sz="1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4" name="Rectangle 88"/>
                <p:cNvSpPr>
                  <a:spLocks noChangeArrowheads="1"/>
                </p:cNvSpPr>
                <p:nvPr/>
              </p:nvSpPr>
              <p:spPr bwMode="auto">
                <a:xfrm rot="16200000">
                  <a:off x="539908" y="4543175"/>
                  <a:ext cx="744695" cy="17615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lIns="7200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 dirty="0" smtClean="0">
                      <a:solidFill>
                        <a:srgbClr val="FF0000"/>
                      </a:solidFill>
                    </a:rPr>
                    <a:t>Disable IR</a:t>
                  </a:r>
                  <a:endParaRPr lang="en-US" altLang="en-US" sz="1000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sp>
          <p:nvSpPr>
            <p:cNvPr id="204" name="Line 156"/>
            <p:cNvSpPr>
              <a:spLocks noChangeShapeType="1"/>
            </p:cNvSpPr>
            <p:nvPr/>
          </p:nvSpPr>
          <p:spPr bwMode="auto">
            <a:xfrm>
              <a:off x="3394423" y="6023940"/>
              <a:ext cx="22851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9" name="Rectangle 88"/>
            <p:cNvSpPr>
              <a:spLocks noChangeArrowheads="1"/>
            </p:cNvSpPr>
            <p:nvPr/>
          </p:nvSpPr>
          <p:spPr bwMode="auto">
            <a:xfrm>
              <a:off x="2662314" y="5889722"/>
              <a:ext cx="721170" cy="2827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dirty="0" smtClean="0">
                  <a:solidFill>
                    <a:srgbClr val="FF0000"/>
                  </a:solidFill>
                </a:rPr>
                <a:t>Bubble = </a:t>
              </a:r>
              <a:r>
                <a:rPr lang="en-US" altLang="en-US" sz="1100" b="1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251589" y="1009485"/>
            <a:ext cx="9527639" cy="5449456"/>
            <a:chOff x="232236" y="1009485"/>
            <a:chExt cx="8794744" cy="5449456"/>
          </a:xfrm>
        </p:grpSpPr>
        <p:sp>
          <p:nvSpPr>
            <p:cNvPr id="247" name="Freeform 153"/>
            <p:cNvSpPr>
              <a:spLocks/>
            </p:cNvSpPr>
            <p:nvPr/>
          </p:nvSpPr>
          <p:spPr bwMode="auto">
            <a:xfrm rot="16200000">
              <a:off x="5108350" y="5222355"/>
              <a:ext cx="162231" cy="782838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Freeform 123"/>
            <p:cNvSpPr>
              <a:spLocks/>
            </p:cNvSpPr>
            <p:nvPr/>
          </p:nvSpPr>
          <p:spPr bwMode="auto">
            <a:xfrm>
              <a:off x="2342704" y="2532854"/>
              <a:ext cx="6684276" cy="1289050"/>
            </a:xfrm>
            <a:custGeom>
              <a:avLst/>
              <a:gdLst>
                <a:gd name="T0" fmla="*/ 2147483647 w 10005"/>
                <a:gd name="T1" fmla="*/ 0 h 10000"/>
                <a:gd name="T2" fmla="*/ 2147483647 w 10005"/>
                <a:gd name="T3" fmla="*/ 0 h 10000"/>
                <a:gd name="T4" fmla="*/ 2147483647 w 10005"/>
                <a:gd name="T5" fmla="*/ 2147483647 h 10000"/>
                <a:gd name="T6" fmla="*/ 2147483647 w 10005"/>
                <a:gd name="T7" fmla="*/ 2147483647 h 10000"/>
                <a:gd name="T8" fmla="*/ 0 w 10005"/>
                <a:gd name="T9" fmla="*/ 2147483647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05" h="10000">
                  <a:moveTo>
                    <a:pt x="9434" y="0"/>
                  </a:moveTo>
                  <a:lnTo>
                    <a:pt x="10005" y="0"/>
                  </a:lnTo>
                  <a:lnTo>
                    <a:pt x="10005" y="10000"/>
                  </a:lnTo>
                  <a:lnTo>
                    <a:pt x="5" y="10000"/>
                  </a:lnTo>
                  <a:cubicBezTo>
                    <a:pt x="5" y="7354"/>
                    <a:pt x="1" y="9187"/>
                    <a:pt x="0" y="3538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1853403" y="2986183"/>
              <a:ext cx="7007600" cy="671264"/>
            </a:xfrm>
            <a:custGeom>
              <a:avLst/>
              <a:gdLst>
                <a:gd name="connsiteX0" fmla="*/ 6247519 w 6427228"/>
                <a:gd name="connsiteY0" fmla="*/ 354131 h 671264"/>
                <a:gd name="connsiteX1" fmla="*/ 6427228 w 6427228"/>
                <a:gd name="connsiteY1" fmla="*/ 354131 h 671264"/>
                <a:gd name="connsiteX2" fmla="*/ 6427228 w 6427228"/>
                <a:gd name="connsiteY2" fmla="*/ 671264 h 671264"/>
                <a:gd name="connsiteX3" fmla="*/ 0 w 6427228"/>
                <a:gd name="connsiteY3" fmla="*/ 671264 h 671264"/>
                <a:gd name="connsiteX4" fmla="*/ 0 w 6427228"/>
                <a:gd name="connsiteY4" fmla="*/ 0 h 671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27228" h="671264">
                  <a:moveTo>
                    <a:pt x="6247519" y="354131"/>
                  </a:moveTo>
                  <a:lnTo>
                    <a:pt x="6427228" y="354131"/>
                  </a:lnTo>
                  <a:lnTo>
                    <a:pt x="6427228" y="671264"/>
                  </a:lnTo>
                  <a:lnTo>
                    <a:pt x="0" y="671264"/>
                  </a:ln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934089" y="2501401"/>
              <a:ext cx="138906" cy="0"/>
            </a:xfrm>
            <a:prstGeom prst="line">
              <a:avLst/>
            </a:prstGeom>
            <a:ln w="508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6" name="Freeform 5"/>
            <p:cNvSpPr/>
            <p:nvPr/>
          </p:nvSpPr>
          <p:spPr bwMode="auto">
            <a:xfrm flipV="1">
              <a:off x="2623283" y="1899439"/>
              <a:ext cx="895557" cy="157163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977 w 128368"/>
                <a:gd name="connsiteY2" fmla="*/ 1381001 h 1381001"/>
                <a:gd name="connsiteX3" fmla="*/ 128368 w 128368"/>
                <a:gd name="connsiteY3" fmla="*/ 1346347 h 1381001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174 w 128368"/>
                <a:gd name="connsiteY2" fmla="*/ 1381001 h 1381001"/>
                <a:gd name="connsiteX3" fmla="*/ 128368 w 128368"/>
                <a:gd name="connsiteY3" fmla="*/ 1346347 h 1381001"/>
                <a:gd name="connsiteX0" fmla="*/ 0 w 106686"/>
                <a:gd name="connsiteY0" fmla="*/ 33255 h 1381001"/>
                <a:gd name="connsiteX1" fmla="*/ 20406 w 106686"/>
                <a:gd name="connsiteY1" fmla="*/ 0 h 1381001"/>
                <a:gd name="connsiteX2" fmla="*/ 20492 w 106686"/>
                <a:gd name="connsiteY2" fmla="*/ 1381001 h 1381001"/>
                <a:gd name="connsiteX3" fmla="*/ 106686 w 106686"/>
                <a:gd name="connsiteY3" fmla="*/ 1346347 h 1381001"/>
                <a:gd name="connsiteX0" fmla="*/ 0 w 109095"/>
                <a:gd name="connsiteY0" fmla="*/ 0 h 1414273"/>
                <a:gd name="connsiteX1" fmla="*/ 22815 w 109095"/>
                <a:gd name="connsiteY1" fmla="*/ 33272 h 1414273"/>
                <a:gd name="connsiteX2" fmla="*/ 22901 w 109095"/>
                <a:gd name="connsiteY2" fmla="*/ 1414273 h 1414273"/>
                <a:gd name="connsiteX3" fmla="*/ 109095 w 109095"/>
                <a:gd name="connsiteY3" fmla="*/ 1379619 h 1414273"/>
                <a:gd name="connsiteX0" fmla="*/ 0 w 108693"/>
                <a:gd name="connsiteY0" fmla="*/ 0 h 1414273"/>
                <a:gd name="connsiteX1" fmla="*/ 22815 w 108693"/>
                <a:gd name="connsiteY1" fmla="*/ 33272 h 1414273"/>
                <a:gd name="connsiteX2" fmla="*/ 22901 w 108693"/>
                <a:gd name="connsiteY2" fmla="*/ 1414273 h 1414273"/>
                <a:gd name="connsiteX3" fmla="*/ 108693 w 108693"/>
                <a:gd name="connsiteY3" fmla="*/ 1412884 h 1414273"/>
                <a:gd name="connsiteX0" fmla="*/ 0 w 106284"/>
                <a:gd name="connsiteY0" fmla="*/ 0 h 1397641"/>
                <a:gd name="connsiteX1" fmla="*/ 20406 w 106284"/>
                <a:gd name="connsiteY1" fmla="*/ 16640 h 1397641"/>
                <a:gd name="connsiteX2" fmla="*/ 20492 w 106284"/>
                <a:gd name="connsiteY2" fmla="*/ 1397641 h 1397641"/>
                <a:gd name="connsiteX3" fmla="*/ 106284 w 106284"/>
                <a:gd name="connsiteY3" fmla="*/ 1396252 h 1397641"/>
                <a:gd name="connsiteX0" fmla="*/ 0 w 103473"/>
                <a:gd name="connsiteY0" fmla="*/ 0 h 1381009"/>
                <a:gd name="connsiteX1" fmla="*/ 17595 w 103473"/>
                <a:gd name="connsiteY1" fmla="*/ 8 h 1381009"/>
                <a:gd name="connsiteX2" fmla="*/ 17681 w 103473"/>
                <a:gd name="connsiteY2" fmla="*/ 1381009 h 1381009"/>
                <a:gd name="connsiteX3" fmla="*/ 103473 w 103473"/>
                <a:gd name="connsiteY3" fmla="*/ 1379620 h 138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473" h="1381009">
                  <a:moveTo>
                    <a:pt x="0" y="0"/>
                  </a:moveTo>
                  <a:lnTo>
                    <a:pt x="17595" y="8"/>
                  </a:lnTo>
                  <a:cubicBezTo>
                    <a:pt x="17891" y="460342"/>
                    <a:pt x="17385" y="920675"/>
                    <a:pt x="17681" y="1381009"/>
                  </a:cubicBezTo>
                  <a:cubicBezTo>
                    <a:pt x="131124" y="1381009"/>
                    <a:pt x="-9970" y="1379620"/>
                    <a:pt x="103473" y="137962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6"/>
            <p:cNvSpPr/>
            <p:nvPr/>
          </p:nvSpPr>
          <p:spPr bwMode="auto">
            <a:xfrm>
              <a:off x="2617607" y="2445541"/>
              <a:ext cx="901233" cy="165100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977 w 128368"/>
                <a:gd name="connsiteY2" fmla="*/ 1381001 h 1381001"/>
                <a:gd name="connsiteX3" fmla="*/ 128368 w 128368"/>
                <a:gd name="connsiteY3" fmla="*/ 1346347 h 1381001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174 w 128368"/>
                <a:gd name="connsiteY2" fmla="*/ 1381001 h 1381001"/>
                <a:gd name="connsiteX3" fmla="*/ 128368 w 128368"/>
                <a:gd name="connsiteY3" fmla="*/ 1346347 h 1381001"/>
                <a:gd name="connsiteX0" fmla="*/ 0 w 106686"/>
                <a:gd name="connsiteY0" fmla="*/ 33255 h 1381001"/>
                <a:gd name="connsiteX1" fmla="*/ 20406 w 106686"/>
                <a:gd name="connsiteY1" fmla="*/ 0 h 1381001"/>
                <a:gd name="connsiteX2" fmla="*/ 20492 w 106686"/>
                <a:gd name="connsiteY2" fmla="*/ 1381001 h 1381001"/>
                <a:gd name="connsiteX3" fmla="*/ 106686 w 106686"/>
                <a:gd name="connsiteY3" fmla="*/ 1346347 h 1381001"/>
                <a:gd name="connsiteX0" fmla="*/ 0 w 109095"/>
                <a:gd name="connsiteY0" fmla="*/ 0 h 1414273"/>
                <a:gd name="connsiteX1" fmla="*/ 22815 w 109095"/>
                <a:gd name="connsiteY1" fmla="*/ 33272 h 1414273"/>
                <a:gd name="connsiteX2" fmla="*/ 22901 w 109095"/>
                <a:gd name="connsiteY2" fmla="*/ 1414273 h 1414273"/>
                <a:gd name="connsiteX3" fmla="*/ 109095 w 109095"/>
                <a:gd name="connsiteY3" fmla="*/ 1379619 h 1414273"/>
                <a:gd name="connsiteX0" fmla="*/ 0 w 108693"/>
                <a:gd name="connsiteY0" fmla="*/ 0 h 1414273"/>
                <a:gd name="connsiteX1" fmla="*/ 22815 w 108693"/>
                <a:gd name="connsiteY1" fmla="*/ 33272 h 1414273"/>
                <a:gd name="connsiteX2" fmla="*/ 22901 w 108693"/>
                <a:gd name="connsiteY2" fmla="*/ 1414273 h 1414273"/>
                <a:gd name="connsiteX3" fmla="*/ 108693 w 108693"/>
                <a:gd name="connsiteY3" fmla="*/ 1412884 h 1414273"/>
                <a:gd name="connsiteX0" fmla="*/ 0 w 106284"/>
                <a:gd name="connsiteY0" fmla="*/ 0 h 1397641"/>
                <a:gd name="connsiteX1" fmla="*/ 20406 w 106284"/>
                <a:gd name="connsiteY1" fmla="*/ 16640 h 1397641"/>
                <a:gd name="connsiteX2" fmla="*/ 20492 w 106284"/>
                <a:gd name="connsiteY2" fmla="*/ 1397641 h 1397641"/>
                <a:gd name="connsiteX3" fmla="*/ 106284 w 106284"/>
                <a:gd name="connsiteY3" fmla="*/ 1396252 h 1397641"/>
                <a:gd name="connsiteX0" fmla="*/ 0 w 103473"/>
                <a:gd name="connsiteY0" fmla="*/ 0 h 1381009"/>
                <a:gd name="connsiteX1" fmla="*/ 17595 w 103473"/>
                <a:gd name="connsiteY1" fmla="*/ 8 h 1381009"/>
                <a:gd name="connsiteX2" fmla="*/ 17681 w 103473"/>
                <a:gd name="connsiteY2" fmla="*/ 1381009 h 1381009"/>
                <a:gd name="connsiteX3" fmla="*/ 103473 w 103473"/>
                <a:gd name="connsiteY3" fmla="*/ 1379620 h 138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473" h="1381009">
                  <a:moveTo>
                    <a:pt x="0" y="0"/>
                  </a:moveTo>
                  <a:lnTo>
                    <a:pt x="17595" y="8"/>
                  </a:lnTo>
                  <a:cubicBezTo>
                    <a:pt x="17891" y="460342"/>
                    <a:pt x="17385" y="920675"/>
                    <a:pt x="17681" y="1381009"/>
                  </a:cubicBezTo>
                  <a:cubicBezTo>
                    <a:pt x="131124" y="1381009"/>
                    <a:pt x="-9970" y="1379620"/>
                    <a:pt x="103473" y="137962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Line 95"/>
            <p:cNvSpPr>
              <a:spLocks noChangeShapeType="1"/>
            </p:cNvSpPr>
            <p:nvPr/>
          </p:nvSpPr>
          <p:spPr bwMode="auto">
            <a:xfrm flipV="1">
              <a:off x="3676094" y="2115217"/>
              <a:ext cx="93921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5" name="Group 188"/>
            <p:cNvGrpSpPr>
              <a:grpSpLocks/>
            </p:cNvGrpSpPr>
            <p:nvPr/>
          </p:nvGrpSpPr>
          <p:grpSpPr bwMode="auto">
            <a:xfrm>
              <a:off x="3518846" y="1801016"/>
              <a:ext cx="169838" cy="620674"/>
              <a:chOff x="3983278" y="3558182"/>
              <a:chExt cx="169863" cy="620252"/>
            </a:xfrm>
          </p:grpSpPr>
          <p:sp>
            <p:nvSpPr>
              <p:cNvPr id="16" name="AutoShape 91"/>
              <p:cNvSpPr>
                <a:spLocks noChangeArrowheads="1"/>
              </p:cNvSpPr>
              <p:nvPr/>
            </p:nvSpPr>
            <p:spPr bwMode="auto">
              <a:xfrm rot="-5400000">
                <a:off x="3758084" y="3783376"/>
                <a:ext cx="620252" cy="169863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7" name="Rectangle 93"/>
              <p:cNvSpPr>
                <a:spLocks noChangeArrowheads="1"/>
              </p:cNvSpPr>
              <p:nvPr/>
            </p:nvSpPr>
            <p:spPr bwMode="auto">
              <a:xfrm flipH="1">
                <a:off x="3989925" y="3573015"/>
                <a:ext cx="156569" cy="5898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2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3</a:t>
                </a:r>
              </a:p>
            </p:txBody>
          </p:sp>
        </p:grpSp>
        <p:grpSp>
          <p:nvGrpSpPr>
            <p:cNvPr id="9" name="Group 195"/>
            <p:cNvGrpSpPr>
              <a:grpSpLocks/>
            </p:cNvGrpSpPr>
            <p:nvPr/>
          </p:nvGrpSpPr>
          <p:grpSpPr bwMode="auto">
            <a:xfrm>
              <a:off x="3518840" y="2520192"/>
              <a:ext cx="1096467" cy="620674"/>
              <a:chOff x="4275922" y="3291670"/>
              <a:chExt cx="1096621" cy="620464"/>
            </a:xfrm>
          </p:grpSpPr>
          <p:sp>
            <p:nvSpPr>
              <p:cNvPr id="10" name="Line 95"/>
              <p:cNvSpPr>
                <a:spLocks noChangeShapeType="1"/>
              </p:cNvSpPr>
              <p:nvPr/>
            </p:nvSpPr>
            <p:spPr bwMode="auto">
              <a:xfrm flipV="1">
                <a:off x="4445786" y="3605765"/>
                <a:ext cx="926757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11" name="Group 197"/>
              <p:cNvGrpSpPr>
                <a:grpSpLocks/>
              </p:cNvGrpSpPr>
              <p:nvPr/>
            </p:nvGrpSpPr>
            <p:grpSpPr bwMode="auto">
              <a:xfrm>
                <a:off x="4275922" y="3291670"/>
                <a:ext cx="169862" cy="620464"/>
                <a:chOff x="4063299" y="3558182"/>
                <a:chExt cx="169863" cy="620252"/>
              </a:xfrm>
            </p:grpSpPr>
            <p:sp>
              <p:nvSpPr>
                <p:cNvPr id="12" name="AutoShape 91"/>
                <p:cNvSpPr>
                  <a:spLocks noChangeArrowheads="1"/>
                </p:cNvSpPr>
                <p:nvPr/>
              </p:nvSpPr>
              <p:spPr bwMode="auto">
                <a:xfrm rot="16200000">
                  <a:off x="3838105" y="3783376"/>
                  <a:ext cx="620252" cy="16986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3" name="Rectangle 93"/>
                <p:cNvSpPr>
                  <a:spLocks noChangeArrowheads="1"/>
                </p:cNvSpPr>
                <p:nvPr/>
              </p:nvSpPr>
              <p:spPr bwMode="auto">
                <a:xfrm flipH="1">
                  <a:off x="4071307" y="3573015"/>
                  <a:ext cx="156569" cy="5898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0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1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2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3</a:t>
                  </a:r>
                </a:p>
              </p:txBody>
            </p:sp>
          </p:grpSp>
        </p:grpSp>
        <p:sp>
          <p:nvSpPr>
            <p:cNvPr id="18" name="Rectangle 125"/>
            <p:cNvSpPr>
              <a:spLocks noChangeArrowheads="1"/>
            </p:cNvSpPr>
            <p:nvPr/>
          </p:nvSpPr>
          <p:spPr bwMode="auto">
            <a:xfrm>
              <a:off x="6361183" y="1766531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 smtClean="0"/>
                <a:t>R</a:t>
              </a:r>
              <a:endParaRPr lang="en-US" sz="1200" dirty="0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5426897" y="2421729"/>
              <a:ext cx="1746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0" name="Group 18"/>
            <p:cNvGrpSpPr>
              <a:grpSpLocks/>
            </p:cNvGrpSpPr>
            <p:nvPr/>
          </p:nvGrpSpPr>
          <p:grpSpPr bwMode="auto">
            <a:xfrm>
              <a:off x="6542909" y="2624929"/>
              <a:ext cx="330200" cy="257175"/>
              <a:chOff x="5851661" y="4446665"/>
              <a:chExt cx="330225" cy="257161"/>
            </a:xfrm>
          </p:grpSpPr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5851661" y="4659379"/>
                <a:ext cx="330225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" name="Line 21"/>
              <p:cNvSpPr>
                <a:spLocks noChangeShapeType="1"/>
              </p:cNvSpPr>
              <p:nvPr/>
            </p:nvSpPr>
            <p:spPr bwMode="auto">
              <a:xfrm flipH="1">
                <a:off x="5960454" y="4611756"/>
                <a:ext cx="4240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5896114" y="4446665"/>
                <a:ext cx="166700" cy="1825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</p:grpSp>
        <p:grpSp>
          <p:nvGrpSpPr>
            <p:cNvPr id="24" name="Group 178"/>
            <p:cNvGrpSpPr>
              <a:grpSpLocks/>
            </p:cNvGrpSpPr>
            <p:nvPr/>
          </p:nvGrpSpPr>
          <p:grpSpPr bwMode="auto">
            <a:xfrm>
              <a:off x="5479284" y="2613816"/>
              <a:ext cx="168275" cy="268288"/>
              <a:chOff x="4584469" y="3621025"/>
              <a:chExt cx="168288" cy="268835"/>
            </a:xfrm>
          </p:grpSpPr>
          <p:sp>
            <p:nvSpPr>
              <p:cNvPr id="25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26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7" name="Line 30"/>
            <p:cNvSpPr>
              <a:spLocks noChangeShapeType="1"/>
            </p:cNvSpPr>
            <p:nvPr/>
          </p:nvSpPr>
          <p:spPr bwMode="auto">
            <a:xfrm>
              <a:off x="6025384" y="2107404"/>
              <a:ext cx="334963" cy="158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19"/>
            <p:cNvSpPr>
              <a:spLocks noChangeShapeType="1"/>
            </p:cNvSpPr>
            <p:nvPr/>
          </p:nvSpPr>
          <p:spPr bwMode="auto">
            <a:xfrm>
              <a:off x="8189147" y="2529679"/>
              <a:ext cx="3111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41"/>
            <p:cNvSpPr>
              <a:spLocks noChangeShapeType="1"/>
            </p:cNvSpPr>
            <p:nvPr/>
          </p:nvSpPr>
          <p:spPr bwMode="auto">
            <a:xfrm flipV="1">
              <a:off x="6542909" y="3343998"/>
              <a:ext cx="1958975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Freeform 29"/>
            <p:cNvSpPr/>
            <p:nvPr/>
          </p:nvSpPr>
          <p:spPr bwMode="auto">
            <a:xfrm>
              <a:off x="232236" y="2791616"/>
              <a:ext cx="8360138" cy="1177925"/>
            </a:xfrm>
            <a:custGeom>
              <a:avLst/>
              <a:gdLst>
                <a:gd name="connsiteX0" fmla="*/ 291548 w 291548"/>
                <a:gd name="connsiteY0" fmla="*/ 0 h 154608"/>
                <a:gd name="connsiteX1" fmla="*/ 291548 w 291548"/>
                <a:gd name="connsiteY1" fmla="*/ 154608 h 154608"/>
                <a:gd name="connsiteX2" fmla="*/ 0 w 291548"/>
                <a:gd name="connsiteY2" fmla="*/ 154608 h 15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548" h="154608">
                  <a:moveTo>
                    <a:pt x="291548" y="0"/>
                  </a:moveTo>
                  <a:lnTo>
                    <a:pt x="291548" y="154608"/>
                  </a:lnTo>
                  <a:lnTo>
                    <a:pt x="0" y="154608"/>
                  </a:ln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TextBox 129"/>
            <p:cNvSpPr txBox="1">
              <a:spLocks noChangeArrowheads="1"/>
            </p:cNvSpPr>
            <p:nvPr/>
          </p:nvSpPr>
          <p:spPr bwMode="auto">
            <a:xfrm>
              <a:off x="501069" y="3766341"/>
              <a:ext cx="2794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clk</a:t>
              </a: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 flipH="1">
              <a:off x="2113116" y="2964654"/>
              <a:ext cx="1588" cy="1001712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3" name="Group 35902"/>
            <p:cNvGrpSpPr>
              <a:grpSpLocks/>
            </p:cNvGrpSpPr>
            <p:nvPr/>
          </p:nvGrpSpPr>
          <p:grpSpPr bwMode="auto">
            <a:xfrm>
              <a:off x="1789924" y="3112291"/>
              <a:ext cx="285750" cy="153988"/>
              <a:chOff x="2802809" y="4888390"/>
              <a:chExt cx="284476" cy="153979"/>
            </a:xfrm>
          </p:grpSpPr>
          <p:sp>
            <p:nvSpPr>
              <p:cNvPr id="34" name="Rectangle 108"/>
              <p:cNvSpPr>
                <a:spLocks noChangeArrowheads="1"/>
              </p:cNvSpPr>
              <p:nvPr/>
            </p:nvSpPr>
            <p:spPr bwMode="auto">
              <a:xfrm>
                <a:off x="2920585" y="4888390"/>
                <a:ext cx="166700" cy="1539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35" name="Line 109"/>
              <p:cNvSpPr>
                <a:spLocks noChangeShapeType="1"/>
              </p:cNvSpPr>
              <p:nvPr/>
            </p:nvSpPr>
            <p:spPr bwMode="auto">
              <a:xfrm flipH="1">
                <a:off x="2802809" y="4965200"/>
                <a:ext cx="127009" cy="3809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7" name="Group 250"/>
            <p:cNvGrpSpPr>
              <a:grpSpLocks/>
            </p:cNvGrpSpPr>
            <p:nvPr/>
          </p:nvGrpSpPr>
          <p:grpSpPr bwMode="auto">
            <a:xfrm>
              <a:off x="1092080" y="1925326"/>
              <a:ext cx="617475" cy="176212"/>
              <a:chOff x="1534369" y="3828873"/>
              <a:chExt cx="618116" cy="176202"/>
            </a:xfrm>
          </p:grpSpPr>
          <p:sp>
            <p:nvSpPr>
              <p:cNvPr id="38" name="Rectangle 67"/>
              <p:cNvSpPr>
                <a:spLocks noChangeArrowheads="1"/>
              </p:cNvSpPr>
              <p:nvPr/>
            </p:nvSpPr>
            <p:spPr bwMode="auto">
              <a:xfrm>
                <a:off x="1645328" y="3828873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/>
                  <a:t>Rs</a:t>
                </a:r>
                <a:endParaRPr lang="en-US" altLang="en-US" sz="1000" dirty="0"/>
              </a:p>
            </p:txBody>
          </p:sp>
          <p:sp>
            <p:nvSpPr>
              <p:cNvPr id="39" name="Line 40"/>
              <p:cNvSpPr>
                <a:spLocks noChangeShapeType="1"/>
              </p:cNvSpPr>
              <p:nvPr/>
            </p:nvSpPr>
            <p:spPr bwMode="auto">
              <a:xfrm>
                <a:off x="1534369" y="4005075"/>
                <a:ext cx="61811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cxnSp>
          <p:nvCxnSpPr>
            <p:cNvPr id="40" name="Straight Connector 39"/>
            <p:cNvCxnSpPr/>
            <p:nvPr/>
          </p:nvCxnSpPr>
          <p:spPr bwMode="auto">
            <a:xfrm>
              <a:off x="834523" y="3036091"/>
              <a:ext cx="0" cy="933450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Rectangle 125"/>
            <p:cNvSpPr>
              <a:spLocks noChangeArrowheads="1"/>
            </p:cNvSpPr>
            <p:nvPr/>
          </p:nvSpPr>
          <p:spPr bwMode="auto">
            <a:xfrm>
              <a:off x="780469" y="1967704"/>
              <a:ext cx="182563" cy="1067575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Instruction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>
              <a:off x="1570472" y="3344676"/>
              <a:ext cx="3044838" cy="23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43" name="Group 22"/>
            <p:cNvGrpSpPr>
              <a:grpSpLocks/>
            </p:cNvGrpSpPr>
            <p:nvPr/>
          </p:nvGrpSpPr>
          <p:grpSpPr bwMode="auto">
            <a:xfrm>
              <a:off x="1433354" y="3185316"/>
              <a:ext cx="141287" cy="312738"/>
              <a:chOff x="2135890" y="5038869"/>
              <a:chExt cx="141297" cy="312720"/>
            </a:xfrm>
          </p:grpSpPr>
          <p:sp>
            <p:nvSpPr>
              <p:cNvPr id="44" name="AutoShape 91"/>
              <p:cNvSpPr>
                <a:spLocks noChangeArrowheads="1"/>
              </p:cNvSpPr>
              <p:nvPr/>
            </p:nvSpPr>
            <p:spPr bwMode="auto">
              <a:xfrm rot="-5400000">
                <a:off x="2048094" y="5126665"/>
                <a:ext cx="312720" cy="137127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5" name="Rectangle 93"/>
              <p:cNvSpPr>
                <a:spLocks noChangeArrowheads="1"/>
              </p:cNvSpPr>
              <p:nvPr/>
            </p:nvSpPr>
            <p:spPr bwMode="auto">
              <a:xfrm flipH="1">
                <a:off x="2137676" y="5053441"/>
                <a:ext cx="139511" cy="1464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  <p:sp>
            <p:nvSpPr>
              <p:cNvPr id="46" name="Rectangle 94"/>
              <p:cNvSpPr>
                <a:spLocks noChangeArrowheads="1"/>
              </p:cNvSpPr>
              <p:nvPr/>
            </p:nvSpPr>
            <p:spPr bwMode="auto">
              <a:xfrm flipH="1">
                <a:off x="2138867" y="5221610"/>
                <a:ext cx="138320" cy="109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</p:txBody>
          </p:sp>
        </p:grpSp>
        <p:sp>
          <p:nvSpPr>
            <p:cNvPr id="47" name="Freeform 86"/>
            <p:cNvSpPr>
              <a:spLocks/>
            </p:cNvSpPr>
            <p:nvPr/>
          </p:nvSpPr>
          <p:spPr bwMode="auto">
            <a:xfrm>
              <a:off x="1241329" y="2408779"/>
              <a:ext cx="192025" cy="857500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7288409" y="3090066"/>
              <a:ext cx="0" cy="879475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 bwMode="auto">
            <a:xfrm>
              <a:off x="6450490" y="3522478"/>
              <a:ext cx="0" cy="446088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Rectangle 111"/>
            <p:cNvSpPr>
              <a:spLocks noChangeArrowheads="1"/>
            </p:cNvSpPr>
            <p:nvPr/>
          </p:nvSpPr>
          <p:spPr bwMode="auto">
            <a:xfrm>
              <a:off x="7030272" y="1586704"/>
              <a:ext cx="63182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ALU result</a:t>
              </a:r>
            </a:p>
          </p:txBody>
        </p:sp>
        <p:sp>
          <p:nvSpPr>
            <p:cNvPr id="51" name="Line 113"/>
            <p:cNvSpPr>
              <a:spLocks noChangeShapeType="1"/>
            </p:cNvSpPr>
            <p:nvPr/>
          </p:nvSpPr>
          <p:spPr bwMode="auto">
            <a:xfrm>
              <a:off x="7728772" y="2718591"/>
              <a:ext cx="2921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2" name="Group 26"/>
            <p:cNvGrpSpPr>
              <a:grpSpLocks/>
            </p:cNvGrpSpPr>
            <p:nvPr/>
          </p:nvGrpSpPr>
          <p:grpSpPr bwMode="auto">
            <a:xfrm>
              <a:off x="7738297" y="2493166"/>
              <a:ext cx="179387" cy="274638"/>
              <a:chOff x="7083653" y="4344933"/>
              <a:chExt cx="179401" cy="274622"/>
            </a:xfrm>
          </p:grpSpPr>
          <p:sp>
            <p:nvSpPr>
              <p:cNvPr id="53" name="Line 115"/>
              <p:cNvSpPr>
                <a:spLocks noChangeShapeType="1"/>
              </p:cNvSpPr>
              <p:nvPr/>
            </p:nvSpPr>
            <p:spPr bwMode="auto">
              <a:xfrm flipH="1">
                <a:off x="7150746" y="4527485"/>
                <a:ext cx="42298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" name="Rectangle 116"/>
              <p:cNvSpPr>
                <a:spLocks noChangeArrowheads="1"/>
              </p:cNvSpPr>
              <p:nvPr/>
            </p:nvSpPr>
            <p:spPr bwMode="auto">
              <a:xfrm>
                <a:off x="7083653" y="4344933"/>
                <a:ext cx="179401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</p:grpSp>
        <p:grpSp>
          <p:nvGrpSpPr>
            <p:cNvPr id="55" name="Group 25"/>
            <p:cNvGrpSpPr>
              <a:grpSpLocks/>
            </p:cNvGrpSpPr>
            <p:nvPr/>
          </p:nvGrpSpPr>
          <p:grpSpPr bwMode="auto">
            <a:xfrm>
              <a:off x="8020872" y="2188366"/>
              <a:ext cx="169862" cy="655638"/>
              <a:chOff x="7371744" y="4040738"/>
              <a:chExt cx="169143" cy="655807"/>
            </a:xfrm>
          </p:grpSpPr>
          <p:sp>
            <p:nvSpPr>
              <p:cNvPr id="56" name="AutoShape 118"/>
              <p:cNvSpPr>
                <a:spLocks noChangeArrowheads="1"/>
              </p:cNvSpPr>
              <p:nvPr/>
            </p:nvSpPr>
            <p:spPr bwMode="auto">
              <a:xfrm rot="-5400000">
                <a:off x="7128046" y="4284436"/>
                <a:ext cx="655807" cy="168411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7" name="Rectangle 120"/>
              <p:cNvSpPr>
                <a:spLocks noChangeArrowheads="1"/>
              </p:cNvSpPr>
              <p:nvPr/>
            </p:nvSpPr>
            <p:spPr bwMode="auto">
              <a:xfrm flipH="1">
                <a:off x="7372476" y="4069359"/>
                <a:ext cx="168411" cy="166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  <p:sp>
            <p:nvSpPr>
              <p:cNvPr id="58" name="Rectangle 121"/>
              <p:cNvSpPr>
                <a:spLocks noChangeArrowheads="1"/>
              </p:cNvSpPr>
              <p:nvPr/>
            </p:nvSpPr>
            <p:spPr bwMode="auto">
              <a:xfrm flipH="1">
                <a:off x="7372475" y="4504340"/>
                <a:ext cx="168411" cy="130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</p:txBody>
          </p:sp>
        </p:grpSp>
        <p:sp>
          <p:nvSpPr>
            <p:cNvPr id="59" name="Freeform 122"/>
            <p:cNvSpPr>
              <a:spLocks/>
            </p:cNvSpPr>
            <p:nvPr/>
          </p:nvSpPr>
          <p:spPr bwMode="auto">
            <a:xfrm>
              <a:off x="6661972" y="1805779"/>
              <a:ext cx="1357312" cy="487362"/>
            </a:xfrm>
            <a:custGeom>
              <a:avLst/>
              <a:gdLst>
                <a:gd name="T0" fmla="*/ 0 w 10029"/>
                <a:gd name="T1" fmla="*/ 2147483647 h 10083"/>
                <a:gd name="T2" fmla="*/ 0 w 10029"/>
                <a:gd name="T3" fmla="*/ 0 h 10083"/>
                <a:gd name="T4" fmla="*/ 2147483647 w 10029"/>
                <a:gd name="T5" fmla="*/ 0 h 10083"/>
                <a:gd name="T6" fmla="*/ 2147483647 w 10029"/>
                <a:gd name="T7" fmla="*/ 2147483647 h 10083"/>
                <a:gd name="T8" fmla="*/ 2147483647 w 10029"/>
                <a:gd name="T9" fmla="*/ 2147483647 h 100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29" h="10083">
                  <a:moveTo>
                    <a:pt x="0" y="6245"/>
                  </a:moveTo>
                  <a:lnTo>
                    <a:pt x="0" y="0"/>
                  </a:lnTo>
                  <a:lnTo>
                    <a:pt x="8758" y="0"/>
                  </a:lnTo>
                  <a:lnTo>
                    <a:pt x="8758" y="10000"/>
                  </a:lnTo>
                  <a:lnTo>
                    <a:pt x="10029" y="10083"/>
                  </a:ln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0" name="Group 17"/>
            <p:cNvGrpSpPr>
              <a:grpSpLocks/>
            </p:cNvGrpSpPr>
            <p:nvPr/>
          </p:nvGrpSpPr>
          <p:grpSpPr bwMode="auto">
            <a:xfrm>
              <a:off x="6873109" y="1953416"/>
              <a:ext cx="855663" cy="1143000"/>
              <a:chOff x="6181886" y="3689410"/>
              <a:chExt cx="855727" cy="1143904"/>
            </a:xfrm>
          </p:grpSpPr>
          <p:grpSp>
            <p:nvGrpSpPr>
              <p:cNvPr id="61" name="Group 7"/>
              <p:cNvGrpSpPr>
                <a:grpSpLocks/>
              </p:cNvGrpSpPr>
              <p:nvPr/>
            </p:nvGrpSpPr>
            <p:grpSpPr bwMode="auto">
              <a:xfrm>
                <a:off x="6181886" y="3689410"/>
                <a:ext cx="855727" cy="1142064"/>
                <a:chOff x="4473" y="1664"/>
                <a:chExt cx="692" cy="720"/>
              </a:xfrm>
            </p:grpSpPr>
            <p:sp>
              <p:nvSpPr>
                <p:cNvPr id="6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473" y="1664"/>
                  <a:ext cx="692" cy="720"/>
                </a:xfrm>
                <a:prstGeom prst="rect">
                  <a:avLst/>
                </a:prstGeom>
                <a:solidFill>
                  <a:srgbClr val="CCCCFF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9144" rIns="9144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200" b="1"/>
                </a:p>
                <a:p>
                  <a:pPr algn="ctr" eaLnBrk="1" hangingPunct="1">
                    <a:spcBef>
                      <a:spcPts val="300"/>
                    </a:spcBef>
                    <a:buFontTx/>
                    <a:buNone/>
                  </a:pPr>
                  <a:r>
                    <a:rPr lang="en-US" altLang="en-US" sz="1200" b="1"/>
                    <a:t>Data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/>
                    <a:t>Memory</a:t>
                  </a:r>
                </a:p>
              </p:txBody>
            </p:sp>
            <p:sp>
              <p:nvSpPr>
                <p:cNvPr id="64" name="Rectangle 9"/>
                <p:cNvSpPr>
                  <a:spLocks noChangeArrowheads="1"/>
                </p:cNvSpPr>
                <p:nvPr/>
              </p:nvSpPr>
              <p:spPr bwMode="auto">
                <a:xfrm>
                  <a:off x="4473" y="1699"/>
                  <a:ext cx="446" cy="1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/>
                    <a:t> Address</a:t>
                  </a:r>
                </a:p>
              </p:txBody>
            </p:sp>
            <p:sp>
              <p:nvSpPr>
                <p:cNvPr id="65" name="Rectangle 10"/>
                <p:cNvSpPr>
                  <a:spLocks noChangeArrowheads="1"/>
                </p:cNvSpPr>
                <p:nvPr/>
              </p:nvSpPr>
              <p:spPr bwMode="auto">
                <a:xfrm>
                  <a:off x="4502" y="2178"/>
                  <a:ext cx="445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/>
                    <a:t>Data_in</a:t>
                  </a:r>
                </a:p>
              </p:txBody>
            </p:sp>
            <p:sp>
              <p:nvSpPr>
                <p:cNvPr id="66" name="Rectangle 11"/>
                <p:cNvSpPr>
                  <a:spLocks noChangeArrowheads="1"/>
                </p:cNvSpPr>
                <p:nvPr/>
              </p:nvSpPr>
              <p:spPr bwMode="auto">
                <a:xfrm>
                  <a:off x="4703" y="2052"/>
                  <a:ext cx="432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/>
                    <a:t>Data_out</a:t>
                  </a:r>
                </a:p>
              </p:txBody>
            </p:sp>
          </p:grpSp>
          <p:sp>
            <p:nvSpPr>
              <p:cNvPr id="62" name="Isosceles Triangle 61"/>
              <p:cNvSpPr/>
              <p:nvPr/>
            </p:nvSpPr>
            <p:spPr bwMode="auto">
              <a:xfrm>
                <a:off x="6553276" y="4787241"/>
                <a:ext cx="87320" cy="46073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7" name="Line 19"/>
            <p:cNvSpPr>
              <a:spLocks noChangeShapeType="1"/>
            </p:cNvSpPr>
            <p:nvPr/>
          </p:nvSpPr>
          <p:spPr bwMode="auto">
            <a:xfrm flipV="1">
              <a:off x="6550847" y="2110579"/>
              <a:ext cx="3143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8" name="Group 35858"/>
            <p:cNvGrpSpPr>
              <a:grpSpLocks/>
            </p:cNvGrpSpPr>
            <p:nvPr/>
          </p:nvGrpSpPr>
          <p:grpSpPr bwMode="auto">
            <a:xfrm>
              <a:off x="6812784" y="1570829"/>
              <a:ext cx="179388" cy="274637"/>
              <a:chOff x="6910603" y="3237058"/>
              <a:chExt cx="179400" cy="274623"/>
            </a:xfrm>
          </p:grpSpPr>
          <p:sp>
            <p:nvSpPr>
              <p:cNvPr id="69" name="Line 115"/>
              <p:cNvSpPr>
                <a:spLocks noChangeShapeType="1"/>
              </p:cNvSpPr>
              <p:nvPr/>
            </p:nvSpPr>
            <p:spPr bwMode="auto">
              <a:xfrm flipH="1">
                <a:off x="6977696" y="3419611"/>
                <a:ext cx="42298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0" name="Rectangle 116"/>
              <p:cNvSpPr>
                <a:spLocks noChangeArrowheads="1"/>
              </p:cNvSpPr>
              <p:nvPr/>
            </p:nvSpPr>
            <p:spPr bwMode="auto">
              <a:xfrm>
                <a:off x="6910603" y="3237058"/>
                <a:ext cx="179400" cy="1825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</p:grpSp>
        <p:sp>
          <p:nvSpPr>
            <p:cNvPr id="71" name="Rectangle 125"/>
            <p:cNvSpPr>
              <a:spLocks noChangeArrowheads="1"/>
            </p:cNvSpPr>
            <p:nvPr/>
          </p:nvSpPr>
          <p:spPr bwMode="auto">
            <a:xfrm>
              <a:off x="8501884" y="3161500"/>
              <a:ext cx="182563" cy="36276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000" dirty="0"/>
                <a:t>Rd4</a:t>
              </a:r>
            </a:p>
          </p:txBody>
        </p:sp>
        <p:grpSp>
          <p:nvGrpSpPr>
            <p:cNvPr id="72" name="Group 9"/>
            <p:cNvGrpSpPr>
              <a:grpSpLocks/>
            </p:cNvGrpSpPr>
            <p:nvPr/>
          </p:nvGrpSpPr>
          <p:grpSpPr bwMode="auto">
            <a:xfrm>
              <a:off x="5609459" y="1637504"/>
              <a:ext cx="422275" cy="933450"/>
              <a:chOff x="4892475" y="3725602"/>
              <a:chExt cx="422307" cy="932358"/>
            </a:xfrm>
          </p:grpSpPr>
          <p:sp>
            <p:nvSpPr>
              <p:cNvPr id="73" name="Freeform 23"/>
              <p:cNvSpPr>
                <a:spLocks/>
              </p:cNvSpPr>
              <p:nvPr/>
            </p:nvSpPr>
            <p:spPr bwMode="auto">
              <a:xfrm rot="-5400000">
                <a:off x="4637450" y="3980627"/>
                <a:ext cx="932358" cy="422307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Rectangle 24"/>
              <p:cNvSpPr>
                <a:spLocks noChangeArrowheads="1"/>
              </p:cNvSpPr>
              <p:nvPr/>
            </p:nvSpPr>
            <p:spPr bwMode="auto">
              <a:xfrm>
                <a:off x="4956253" y="3829056"/>
                <a:ext cx="351923" cy="736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A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L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U</a:t>
                </a:r>
              </a:p>
            </p:txBody>
          </p:sp>
        </p:grpSp>
        <p:sp>
          <p:nvSpPr>
            <p:cNvPr id="75" name="Line 95"/>
            <p:cNvSpPr>
              <a:spLocks noChangeShapeType="1"/>
            </p:cNvSpPr>
            <p:nvPr/>
          </p:nvSpPr>
          <p:spPr bwMode="auto">
            <a:xfrm flipV="1">
              <a:off x="4801422" y="2837654"/>
              <a:ext cx="15589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4709592" y="3517104"/>
              <a:ext cx="0" cy="450850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Line 41"/>
            <p:cNvSpPr>
              <a:spLocks noChangeShapeType="1"/>
            </p:cNvSpPr>
            <p:nvPr/>
          </p:nvSpPr>
          <p:spPr bwMode="auto">
            <a:xfrm>
              <a:off x="4806184" y="3344791"/>
              <a:ext cx="15541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78" name="Group 234"/>
            <p:cNvGrpSpPr>
              <a:grpSpLocks/>
            </p:cNvGrpSpPr>
            <p:nvPr/>
          </p:nvGrpSpPr>
          <p:grpSpPr bwMode="auto">
            <a:xfrm>
              <a:off x="1903072" y="1391085"/>
              <a:ext cx="336787" cy="303812"/>
              <a:chOff x="4255441" y="2061799"/>
              <a:chExt cx="356282" cy="297222"/>
            </a:xfrm>
          </p:grpSpPr>
          <p:sp>
            <p:nvSpPr>
              <p:cNvPr id="79" name="Oval 72"/>
              <p:cNvSpPr>
                <a:spLocks noChangeArrowheads="1"/>
              </p:cNvSpPr>
              <p:nvPr/>
            </p:nvSpPr>
            <p:spPr bwMode="auto">
              <a:xfrm>
                <a:off x="4255441" y="2061799"/>
                <a:ext cx="356282" cy="297221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0" name="Rectangle 73"/>
              <p:cNvSpPr>
                <a:spLocks noChangeArrowheads="1"/>
              </p:cNvSpPr>
              <p:nvPr/>
            </p:nvSpPr>
            <p:spPr bwMode="auto">
              <a:xfrm>
                <a:off x="4255441" y="2061799"/>
                <a:ext cx="348087" cy="297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 smtClean="0"/>
                  <a:t>Ext</a:t>
                </a:r>
                <a:endParaRPr lang="en-US" altLang="en-US" sz="1400" dirty="0"/>
              </a:p>
            </p:txBody>
          </p:sp>
        </p:grp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1241329" y="1364759"/>
              <a:ext cx="420687" cy="13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/>
                <a:t>Imm16</a:t>
              </a:r>
              <a:endParaRPr lang="en-US" altLang="en-US" sz="1000" dirty="0"/>
            </a:p>
          </p:txBody>
        </p:sp>
        <p:grpSp>
          <p:nvGrpSpPr>
            <p:cNvPr id="82" name="Group 159"/>
            <p:cNvGrpSpPr>
              <a:grpSpLocks/>
            </p:cNvGrpSpPr>
            <p:nvPr/>
          </p:nvGrpSpPr>
          <p:grpSpPr bwMode="auto">
            <a:xfrm>
              <a:off x="5299897" y="2235991"/>
              <a:ext cx="155575" cy="377825"/>
              <a:chOff x="2135890" y="5038869"/>
              <a:chExt cx="141297" cy="312720"/>
            </a:xfrm>
          </p:grpSpPr>
          <p:sp>
            <p:nvSpPr>
              <p:cNvPr id="83" name="AutoShape 91"/>
              <p:cNvSpPr>
                <a:spLocks noChangeArrowheads="1"/>
              </p:cNvSpPr>
              <p:nvPr/>
            </p:nvSpPr>
            <p:spPr bwMode="auto">
              <a:xfrm rot="-5400000">
                <a:off x="2048094" y="5126665"/>
                <a:ext cx="312720" cy="137127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4" name="Rectangle 93"/>
              <p:cNvSpPr>
                <a:spLocks noChangeArrowheads="1"/>
              </p:cNvSpPr>
              <p:nvPr/>
            </p:nvSpPr>
            <p:spPr bwMode="auto">
              <a:xfrm flipH="1">
                <a:off x="2137676" y="5053441"/>
                <a:ext cx="139511" cy="1464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</p:txBody>
          </p:sp>
          <p:sp>
            <p:nvSpPr>
              <p:cNvPr id="85" name="Rectangle 94"/>
              <p:cNvSpPr>
                <a:spLocks noChangeArrowheads="1"/>
              </p:cNvSpPr>
              <p:nvPr/>
            </p:nvSpPr>
            <p:spPr bwMode="auto">
              <a:xfrm flipH="1">
                <a:off x="2138867" y="5221610"/>
                <a:ext cx="138320" cy="109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</p:grpSp>
        <p:sp>
          <p:nvSpPr>
            <p:cNvPr id="86" name="Rectangle 125"/>
            <p:cNvSpPr>
              <a:spLocks noChangeArrowheads="1"/>
            </p:cNvSpPr>
            <p:nvPr/>
          </p:nvSpPr>
          <p:spPr bwMode="auto">
            <a:xfrm>
              <a:off x="6360616" y="3161449"/>
              <a:ext cx="187329" cy="36351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000" dirty="0"/>
                <a:t>Rd3</a:t>
              </a:r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 flipV="1">
              <a:off x="5022514" y="2540788"/>
              <a:ext cx="280558" cy="296863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8" name="Rectangle 125"/>
            <p:cNvSpPr>
              <a:spLocks noChangeArrowheads="1"/>
            </p:cNvSpPr>
            <p:nvPr/>
          </p:nvSpPr>
          <p:spPr bwMode="auto">
            <a:xfrm>
              <a:off x="4615310" y="3158796"/>
              <a:ext cx="186765" cy="36623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000" dirty="0"/>
                <a:t>Rd2</a:t>
              </a:r>
            </a:p>
          </p:txBody>
        </p:sp>
        <p:sp>
          <p:nvSpPr>
            <p:cNvPr id="89" name="Rectangle 125"/>
            <p:cNvSpPr>
              <a:spLocks noChangeArrowheads="1"/>
            </p:cNvSpPr>
            <p:nvPr/>
          </p:nvSpPr>
          <p:spPr bwMode="auto">
            <a:xfrm>
              <a:off x="4615310" y="1759705"/>
              <a:ext cx="186763" cy="699625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A</a:t>
              </a:r>
            </a:p>
          </p:txBody>
        </p:sp>
        <p:sp>
          <p:nvSpPr>
            <p:cNvPr id="90" name="Rectangle 125"/>
            <p:cNvSpPr>
              <a:spLocks noChangeArrowheads="1"/>
            </p:cNvSpPr>
            <p:nvPr/>
          </p:nvSpPr>
          <p:spPr bwMode="auto">
            <a:xfrm>
              <a:off x="4615310" y="2459172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B</a:t>
              </a:r>
            </a:p>
          </p:txBody>
        </p:sp>
        <p:sp>
          <p:nvSpPr>
            <p:cNvPr id="91" name="Rectangle 125"/>
            <p:cNvSpPr>
              <a:spLocks noChangeArrowheads="1"/>
            </p:cNvSpPr>
            <p:nvPr/>
          </p:nvSpPr>
          <p:spPr bwMode="auto">
            <a:xfrm>
              <a:off x="8497691" y="2183223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 smtClean="0"/>
                <a:t>Data</a:t>
              </a:r>
              <a:endParaRPr lang="en-US" sz="1200" dirty="0"/>
            </a:p>
          </p:txBody>
        </p:sp>
        <p:sp>
          <p:nvSpPr>
            <p:cNvPr id="92" name="Rectangle 125"/>
            <p:cNvSpPr>
              <a:spLocks noChangeArrowheads="1"/>
            </p:cNvSpPr>
            <p:nvPr/>
          </p:nvSpPr>
          <p:spPr bwMode="auto">
            <a:xfrm>
              <a:off x="6360616" y="2461956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D</a:t>
              </a:r>
            </a:p>
          </p:txBody>
        </p:sp>
        <p:sp>
          <p:nvSpPr>
            <p:cNvPr id="93" name="Rectangle 125"/>
            <p:cNvSpPr>
              <a:spLocks noChangeArrowheads="1"/>
            </p:cNvSpPr>
            <p:nvPr/>
          </p:nvSpPr>
          <p:spPr bwMode="auto">
            <a:xfrm>
              <a:off x="4615310" y="1333692"/>
              <a:ext cx="186763" cy="430051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 err="1" smtClean="0"/>
                <a:t>Imm</a:t>
              </a:r>
              <a:endParaRPr lang="en-US" sz="1200" dirty="0"/>
            </a:p>
          </p:txBody>
        </p:sp>
        <p:sp>
          <p:nvSpPr>
            <p:cNvPr id="94" name="Freeform 93"/>
            <p:cNvSpPr/>
            <p:nvPr/>
          </p:nvSpPr>
          <p:spPr bwMode="auto">
            <a:xfrm flipV="1">
              <a:off x="4806184" y="1793079"/>
              <a:ext cx="803275" cy="241300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95606"/>
                <a:gd name="connsiteY0" fmla="*/ 0 h 1347746"/>
                <a:gd name="connsiteX1" fmla="*/ 42088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2088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0234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470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06" h="1347746">
                  <a:moveTo>
                    <a:pt x="0" y="0"/>
                  </a:moveTo>
                  <a:lnTo>
                    <a:pt x="41161" y="0"/>
                  </a:lnTo>
                  <a:cubicBezTo>
                    <a:pt x="41128" y="449249"/>
                    <a:pt x="41404" y="898497"/>
                    <a:pt x="41371" y="1347746"/>
                  </a:cubicBezTo>
                  <a:cubicBezTo>
                    <a:pt x="68459" y="1347746"/>
                    <a:pt x="44595" y="1346346"/>
                    <a:pt x="95606" y="1346346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95" name="Group 206"/>
            <p:cNvGrpSpPr>
              <a:grpSpLocks/>
            </p:cNvGrpSpPr>
            <p:nvPr/>
          </p:nvGrpSpPr>
          <p:grpSpPr bwMode="auto">
            <a:xfrm>
              <a:off x="5301484" y="1577179"/>
              <a:ext cx="168275" cy="268287"/>
              <a:chOff x="4584469" y="3621025"/>
              <a:chExt cx="168288" cy="268835"/>
            </a:xfrm>
          </p:grpSpPr>
          <p:sp>
            <p:nvSpPr>
              <p:cNvPr id="96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97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8" name="Group 235"/>
            <p:cNvGrpSpPr>
              <a:grpSpLocks/>
            </p:cNvGrpSpPr>
            <p:nvPr/>
          </p:nvGrpSpPr>
          <p:grpSpPr bwMode="auto">
            <a:xfrm>
              <a:off x="1712732" y="1805779"/>
              <a:ext cx="904875" cy="1185862"/>
              <a:chOff x="2152485" y="3657196"/>
              <a:chExt cx="904875" cy="1185868"/>
            </a:xfrm>
          </p:grpSpPr>
          <p:sp>
            <p:nvSpPr>
              <p:cNvPr id="99" name="Rectangle 98"/>
              <p:cNvSpPr/>
              <p:nvPr/>
            </p:nvSpPr>
            <p:spPr bwMode="auto">
              <a:xfrm>
                <a:off x="2152485" y="3657196"/>
                <a:ext cx="904875" cy="1182693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" name="Text Box 32"/>
              <p:cNvSpPr txBox="1">
                <a:spLocks noChangeArrowheads="1"/>
              </p:cNvSpPr>
              <p:nvPr/>
            </p:nvSpPr>
            <p:spPr bwMode="auto">
              <a:xfrm rot="-5400000">
                <a:off x="2002083" y="4099448"/>
                <a:ext cx="1066486" cy="2518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" rIns="9144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/>
                  <a:t>Register File</a:t>
                </a:r>
              </a:p>
            </p:txBody>
          </p:sp>
          <p:sp>
            <p:nvSpPr>
              <p:cNvPr id="101" name="Rectangle 34"/>
              <p:cNvSpPr>
                <a:spLocks noChangeArrowheads="1"/>
              </p:cNvSpPr>
              <p:nvPr/>
            </p:nvSpPr>
            <p:spPr bwMode="auto">
              <a:xfrm>
                <a:off x="2180317" y="4155510"/>
                <a:ext cx="187273" cy="1977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RB</a:t>
                </a:r>
              </a:p>
            </p:txBody>
          </p:sp>
          <p:sp>
            <p:nvSpPr>
              <p:cNvPr id="102" name="Rectangle 35"/>
              <p:cNvSpPr>
                <a:spLocks noChangeArrowheads="1"/>
              </p:cNvSpPr>
              <p:nvPr/>
            </p:nvSpPr>
            <p:spPr bwMode="auto">
              <a:xfrm>
                <a:off x="2673188" y="3799534"/>
                <a:ext cx="348394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BusA</a:t>
                </a:r>
              </a:p>
            </p:txBody>
          </p:sp>
          <p:sp>
            <p:nvSpPr>
              <p:cNvPr id="103" name="Rectangle 38"/>
              <p:cNvSpPr>
                <a:spLocks noChangeArrowheads="1"/>
              </p:cNvSpPr>
              <p:nvPr/>
            </p:nvSpPr>
            <p:spPr bwMode="auto">
              <a:xfrm>
                <a:off x="2642450" y="4187716"/>
                <a:ext cx="379132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BusB</a:t>
                </a:r>
              </a:p>
            </p:txBody>
          </p:sp>
          <p:sp>
            <p:nvSpPr>
              <p:cNvPr id="104" name="Rectangle 42"/>
              <p:cNvSpPr>
                <a:spLocks noChangeArrowheads="1"/>
              </p:cNvSpPr>
              <p:nvPr/>
            </p:nvSpPr>
            <p:spPr bwMode="auto">
              <a:xfrm>
                <a:off x="2180317" y="4604568"/>
                <a:ext cx="225678" cy="209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RW</a:t>
                </a:r>
              </a:p>
            </p:txBody>
          </p:sp>
          <p:sp>
            <p:nvSpPr>
              <p:cNvPr id="105" name="Rectangle 45"/>
              <p:cNvSpPr>
                <a:spLocks noChangeArrowheads="1"/>
              </p:cNvSpPr>
              <p:nvPr/>
            </p:nvSpPr>
            <p:spPr bwMode="auto">
              <a:xfrm>
                <a:off x="2642450" y="4617503"/>
                <a:ext cx="379132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BusW</a:t>
                </a:r>
              </a:p>
            </p:txBody>
          </p:sp>
          <p:sp>
            <p:nvSpPr>
              <p:cNvPr id="106" name="Isosceles Triangle 105"/>
              <p:cNvSpPr/>
              <p:nvPr/>
            </p:nvSpPr>
            <p:spPr bwMode="auto">
              <a:xfrm>
                <a:off x="2515489" y="4790677"/>
                <a:ext cx="87313" cy="52387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" name="Rectangle 34"/>
              <p:cNvSpPr>
                <a:spLocks noChangeArrowheads="1"/>
              </p:cNvSpPr>
              <p:nvPr/>
            </p:nvSpPr>
            <p:spPr bwMode="auto">
              <a:xfrm>
                <a:off x="2180317" y="3834700"/>
                <a:ext cx="187273" cy="221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RA</a:t>
                </a:r>
              </a:p>
            </p:txBody>
          </p:sp>
        </p:grpSp>
        <p:grpSp>
          <p:nvGrpSpPr>
            <p:cNvPr id="108" name="Group 252"/>
            <p:cNvGrpSpPr>
              <a:grpSpLocks/>
            </p:cNvGrpSpPr>
            <p:nvPr/>
          </p:nvGrpSpPr>
          <p:grpSpPr bwMode="auto">
            <a:xfrm>
              <a:off x="1092081" y="2232566"/>
              <a:ext cx="617475" cy="176213"/>
              <a:chOff x="1532062" y="3828873"/>
              <a:chExt cx="620423" cy="176202"/>
            </a:xfrm>
          </p:grpSpPr>
          <p:sp>
            <p:nvSpPr>
              <p:cNvPr id="109" name="Rectangle 67"/>
              <p:cNvSpPr>
                <a:spLocks noChangeArrowheads="1"/>
              </p:cNvSpPr>
              <p:nvPr/>
            </p:nvSpPr>
            <p:spPr bwMode="auto">
              <a:xfrm>
                <a:off x="1643434" y="3828873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/>
                  <a:t>Rt</a:t>
                </a:r>
                <a:endParaRPr lang="en-US" altLang="en-US" sz="1000" dirty="0"/>
              </a:p>
            </p:txBody>
          </p:sp>
          <p:sp>
            <p:nvSpPr>
              <p:cNvPr id="110" name="Line 40"/>
              <p:cNvSpPr>
                <a:spLocks noChangeShapeType="1"/>
              </p:cNvSpPr>
              <p:nvPr/>
            </p:nvSpPr>
            <p:spPr bwMode="auto">
              <a:xfrm>
                <a:off x="1532062" y="4005075"/>
                <a:ext cx="62042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11" name="Group 110"/>
            <p:cNvGrpSpPr>
              <a:grpSpLocks/>
            </p:cNvGrpSpPr>
            <p:nvPr/>
          </p:nvGrpSpPr>
          <p:grpSpPr bwMode="auto">
            <a:xfrm>
              <a:off x="3240015" y="2342065"/>
              <a:ext cx="268619" cy="1479837"/>
              <a:chOff x="3576972" y="4382953"/>
              <a:chExt cx="199369" cy="1480860"/>
            </a:xfrm>
          </p:grpSpPr>
          <p:sp>
            <p:nvSpPr>
              <p:cNvPr id="112" name="Freeform 86"/>
              <p:cNvSpPr>
                <a:spLocks/>
              </p:cNvSpPr>
              <p:nvPr/>
            </p:nvSpPr>
            <p:spPr bwMode="auto">
              <a:xfrm flipV="1">
                <a:off x="3576972" y="4382953"/>
                <a:ext cx="199369" cy="1480860"/>
              </a:xfrm>
              <a:custGeom>
                <a:avLst/>
                <a:gdLst>
                  <a:gd name="T0" fmla="*/ 0 w 87"/>
                  <a:gd name="T1" fmla="*/ 0 h 87"/>
                  <a:gd name="T2" fmla="*/ 0 w 87"/>
                  <a:gd name="T3" fmla="*/ 2147483647 h 87"/>
                  <a:gd name="T4" fmla="*/ 2147483647 w 87"/>
                  <a:gd name="T5" fmla="*/ 2147483647 h 87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87"/>
                  <a:gd name="T11" fmla="*/ 87 w 87"/>
                  <a:gd name="T12" fmla="*/ 87 h 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87">
                    <a:moveTo>
                      <a:pt x="0" y="0"/>
                    </a:moveTo>
                    <a:lnTo>
                      <a:pt x="0" y="87"/>
                    </a:lnTo>
                    <a:lnTo>
                      <a:pt x="87" y="87"/>
                    </a:lnTo>
                  </a:path>
                </a:pathLst>
              </a:custGeom>
              <a:noFill/>
              <a:ln w="50800">
                <a:solidFill>
                  <a:srgbClr val="339933"/>
                </a:solidFill>
                <a:round/>
                <a:headEnd type="oval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cxnSp>
            <p:nvCxnSpPr>
              <p:cNvPr id="113" name="Straight Arrow Connector 112"/>
              <p:cNvCxnSpPr/>
              <p:nvPr/>
            </p:nvCxnSpPr>
            <p:spPr bwMode="auto">
              <a:xfrm>
                <a:off x="3576972" y="5103005"/>
                <a:ext cx="199097" cy="0"/>
              </a:xfrm>
              <a:prstGeom prst="straightConnector1">
                <a:avLst/>
              </a:prstGeom>
              <a:ln w="50800">
                <a:solidFill>
                  <a:srgbClr val="339933"/>
                </a:solidFill>
                <a:headEnd type="oval" w="sm" len="sm"/>
                <a:tailEnd type="triangle" w="sm" len="sm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27" name="Freeform 126"/>
            <p:cNvSpPr/>
            <p:nvPr/>
          </p:nvSpPr>
          <p:spPr>
            <a:xfrm>
              <a:off x="4801629" y="1539009"/>
              <a:ext cx="496956" cy="800100"/>
            </a:xfrm>
            <a:custGeom>
              <a:avLst/>
              <a:gdLst>
                <a:gd name="connsiteX0" fmla="*/ 0 w 496956"/>
                <a:gd name="connsiteY0" fmla="*/ 0 h 800100"/>
                <a:gd name="connsiteX1" fmla="*/ 213691 w 496956"/>
                <a:gd name="connsiteY1" fmla="*/ 0 h 800100"/>
                <a:gd name="connsiteX2" fmla="*/ 213691 w 496956"/>
                <a:gd name="connsiteY2" fmla="*/ 800100 h 800100"/>
                <a:gd name="connsiteX3" fmla="*/ 496956 w 496956"/>
                <a:gd name="connsiteY3" fmla="*/ 800100 h 80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956" h="800100">
                  <a:moveTo>
                    <a:pt x="0" y="0"/>
                  </a:moveTo>
                  <a:lnTo>
                    <a:pt x="213691" y="0"/>
                  </a:lnTo>
                  <a:lnTo>
                    <a:pt x="213691" y="800100"/>
                  </a:lnTo>
                  <a:lnTo>
                    <a:pt x="496956" y="80010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Connector 127"/>
            <p:cNvCxnSpPr/>
            <p:nvPr/>
          </p:nvCxnSpPr>
          <p:spPr>
            <a:xfrm>
              <a:off x="1092082" y="1387656"/>
              <a:ext cx="0" cy="2304300"/>
            </a:xfrm>
            <a:prstGeom prst="line">
              <a:avLst/>
            </a:prstGeom>
            <a:ln w="508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29" name="Group 178"/>
            <p:cNvGrpSpPr>
              <a:grpSpLocks/>
            </p:cNvGrpSpPr>
            <p:nvPr/>
          </p:nvGrpSpPr>
          <p:grpSpPr bwMode="auto">
            <a:xfrm>
              <a:off x="2494039" y="1320786"/>
              <a:ext cx="168275" cy="268288"/>
              <a:chOff x="4584469" y="3621025"/>
              <a:chExt cx="168288" cy="268835"/>
            </a:xfrm>
          </p:grpSpPr>
          <p:sp>
            <p:nvSpPr>
              <p:cNvPr id="130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131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32" name="Line 95"/>
            <p:cNvSpPr>
              <a:spLocks noChangeShapeType="1"/>
            </p:cNvSpPr>
            <p:nvPr/>
          </p:nvSpPr>
          <p:spPr bwMode="auto">
            <a:xfrm flipV="1">
              <a:off x="2239860" y="1544624"/>
              <a:ext cx="23811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" name="Line 40"/>
            <p:cNvSpPr>
              <a:spLocks noChangeShapeType="1"/>
            </p:cNvSpPr>
            <p:nvPr/>
          </p:nvSpPr>
          <p:spPr bwMode="auto">
            <a:xfrm>
              <a:off x="1092083" y="1541276"/>
              <a:ext cx="8021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35" name="Group 252"/>
            <p:cNvGrpSpPr>
              <a:grpSpLocks/>
            </p:cNvGrpSpPr>
            <p:nvPr/>
          </p:nvGrpSpPr>
          <p:grpSpPr bwMode="auto">
            <a:xfrm>
              <a:off x="1087710" y="3423147"/>
              <a:ext cx="345645" cy="174909"/>
              <a:chOff x="1532062" y="4005075"/>
              <a:chExt cx="347295" cy="174897"/>
            </a:xfrm>
          </p:grpSpPr>
          <p:sp>
            <p:nvSpPr>
              <p:cNvPr id="136" name="Rectangle 67"/>
              <p:cNvSpPr>
                <a:spLocks noChangeArrowheads="1"/>
              </p:cNvSpPr>
              <p:nvPr/>
            </p:nvSpPr>
            <p:spPr bwMode="auto">
              <a:xfrm>
                <a:off x="1643434" y="4043455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smtClean="0"/>
                  <a:t>Rd</a:t>
                </a:r>
                <a:endParaRPr lang="en-US" altLang="en-US" sz="1000" dirty="0"/>
              </a:p>
            </p:txBody>
          </p:sp>
          <p:sp>
            <p:nvSpPr>
              <p:cNvPr id="137" name="Line 40"/>
              <p:cNvSpPr>
                <a:spLocks noChangeShapeType="1"/>
              </p:cNvSpPr>
              <p:nvPr/>
            </p:nvSpPr>
            <p:spPr bwMode="auto">
              <a:xfrm>
                <a:off x="1532062" y="4005075"/>
                <a:ext cx="34729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47" name="Freeform 146"/>
            <p:cNvSpPr/>
            <p:nvPr/>
          </p:nvSpPr>
          <p:spPr>
            <a:xfrm>
              <a:off x="2920096" y="1014673"/>
              <a:ext cx="5375354" cy="1897512"/>
            </a:xfrm>
            <a:custGeom>
              <a:avLst/>
              <a:gdLst>
                <a:gd name="connsiteX0" fmla="*/ 4799279 w 4799279"/>
                <a:gd name="connsiteY0" fmla="*/ 1516952 h 1897512"/>
                <a:gd name="connsiteX1" fmla="*/ 4799279 w 4799279"/>
                <a:gd name="connsiteY1" fmla="*/ 0 h 1897512"/>
                <a:gd name="connsiteX2" fmla="*/ 0 w 4799279"/>
                <a:gd name="connsiteY2" fmla="*/ 0 h 1897512"/>
                <a:gd name="connsiteX3" fmla="*/ 0 w 4799279"/>
                <a:gd name="connsiteY3" fmla="*/ 1897512 h 1897512"/>
                <a:gd name="connsiteX4" fmla="*/ 591982 w 4799279"/>
                <a:gd name="connsiteY4" fmla="*/ 1897512 h 1897512"/>
                <a:gd name="connsiteX0" fmla="*/ 4799279 w 4799279"/>
                <a:gd name="connsiteY0" fmla="*/ 1516952 h 1897512"/>
                <a:gd name="connsiteX1" fmla="*/ 4799279 w 4799279"/>
                <a:gd name="connsiteY1" fmla="*/ 0 h 1897512"/>
                <a:gd name="connsiteX2" fmla="*/ 0 w 4799279"/>
                <a:gd name="connsiteY2" fmla="*/ 0 h 1897512"/>
                <a:gd name="connsiteX3" fmla="*/ 0 w 4799279"/>
                <a:gd name="connsiteY3" fmla="*/ 1897512 h 1897512"/>
                <a:gd name="connsiteX4" fmla="*/ 531257 w 4799279"/>
                <a:gd name="connsiteY4" fmla="*/ 1897512 h 1897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99279" h="1897512">
                  <a:moveTo>
                    <a:pt x="4799279" y="1516952"/>
                  </a:moveTo>
                  <a:lnTo>
                    <a:pt x="4799279" y="0"/>
                  </a:lnTo>
                  <a:lnTo>
                    <a:pt x="0" y="0"/>
                  </a:lnTo>
                  <a:lnTo>
                    <a:pt x="0" y="1897512"/>
                  </a:lnTo>
                  <a:lnTo>
                    <a:pt x="531257" y="1897512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3068223" y="1173239"/>
              <a:ext cx="3086579" cy="1585665"/>
            </a:xfrm>
            <a:custGeom>
              <a:avLst/>
              <a:gdLst>
                <a:gd name="connsiteX0" fmla="*/ 2510636 w 2510636"/>
                <a:gd name="connsiteY0" fmla="*/ 930257 h 1585665"/>
                <a:gd name="connsiteX1" fmla="*/ 2510636 w 2510636"/>
                <a:gd name="connsiteY1" fmla="*/ 0 h 1585665"/>
                <a:gd name="connsiteX2" fmla="*/ 0 w 2510636"/>
                <a:gd name="connsiteY2" fmla="*/ 0 h 1585665"/>
                <a:gd name="connsiteX3" fmla="*/ 0 w 2510636"/>
                <a:gd name="connsiteY3" fmla="*/ 1585665 h 1585665"/>
                <a:gd name="connsiteX4" fmla="*/ 449271 w 2510636"/>
                <a:gd name="connsiteY4" fmla="*/ 1585665 h 1585665"/>
                <a:gd name="connsiteX0" fmla="*/ 2510636 w 2510636"/>
                <a:gd name="connsiteY0" fmla="*/ 930257 h 1585665"/>
                <a:gd name="connsiteX1" fmla="*/ 2510636 w 2510636"/>
                <a:gd name="connsiteY1" fmla="*/ 0 h 1585665"/>
                <a:gd name="connsiteX2" fmla="*/ 0 w 2510636"/>
                <a:gd name="connsiteY2" fmla="*/ 0 h 1585665"/>
                <a:gd name="connsiteX3" fmla="*/ 0 w 2510636"/>
                <a:gd name="connsiteY3" fmla="*/ 1585665 h 1585665"/>
                <a:gd name="connsiteX4" fmla="*/ 341788 w 2510636"/>
                <a:gd name="connsiteY4" fmla="*/ 1580380 h 1585665"/>
                <a:gd name="connsiteX0" fmla="*/ 2510636 w 2510636"/>
                <a:gd name="connsiteY0" fmla="*/ 930257 h 1585665"/>
                <a:gd name="connsiteX1" fmla="*/ 2510636 w 2510636"/>
                <a:gd name="connsiteY1" fmla="*/ 0 h 1585665"/>
                <a:gd name="connsiteX2" fmla="*/ 0 w 2510636"/>
                <a:gd name="connsiteY2" fmla="*/ 0 h 1585665"/>
                <a:gd name="connsiteX3" fmla="*/ 0 w 2510636"/>
                <a:gd name="connsiteY3" fmla="*/ 1585665 h 1585665"/>
                <a:gd name="connsiteX4" fmla="*/ 366376 w 2510636"/>
                <a:gd name="connsiteY4" fmla="*/ 1580380 h 1585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0636" h="1585665">
                  <a:moveTo>
                    <a:pt x="2510636" y="930257"/>
                  </a:moveTo>
                  <a:lnTo>
                    <a:pt x="2510636" y="0"/>
                  </a:lnTo>
                  <a:lnTo>
                    <a:pt x="0" y="0"/>
                  </a:lnTo>
                  <a:lnTo>
                    <a:pt x="0" y="1585665"/>
                  </a:lnTo>
                  <a:lnTo>
                    <a:pt x="366376" y="1580380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Arrow Connector 152"/>
            <p:cNvCxnSpPr/>
            <p:nvPr/>
          </p:nvCxnSpPr>
          <p:spPr bwMode="auto">
            <a:xfrm>
              <a:off x="3071061" y="2040543"/>
              <a:ext cx="437206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 bwMode="auto">
            <a:xfrm>
              <a:off x="2920095" y="2194163"/>
              <a:ext cx="591315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59" name="Group 157"/>
            <p:cNvGrpSpPr>
              <a:grpSpLocks/>
            </p:cNvGrpSpPr>
            <p:nvPr/>
          </p:nvGrpSpPr>
          <p:grpSpPr bwMode="auto">
            <a:xfrm>
              <a:off x="1378787" y="5441018"/>
              <a:ext cx="801530" cy="754117"/>
              <a:chOff x="1870" y="3078"/>
              <a:chExt cx="403" cy="345"/>
            </a:xfrm>
          </p:grpSpPr>
          <p:sp>
            <p:nvSpPr>
              <p:cNvPr id="164" name="AutoShape 158"/>
              <p:cNvSpPr>
                <a:spLocks noChangeArrowheads="1"/>
              </p:cNvSpPr>
              <p:nvPr/>
            </p:nvSpPr>
            <p:spPr bwMode="auto">
              <a:xfrm>
                <a:off x="1870" y="3078"/>
                <a:ext cx="403" cy="345"/>
              </a:xfrm>
              <a:prstGeom prst="roundRect">
                <a:avLst>
                  <a:gd name="adj" fmla="val 47917"/>
                </a:avLst>
              </a:prstGeom>
              <a:solidFill>
                <a:srgbClr val="FFCCFF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5" name="Text Box 159"/>
              <p:cNvSpPr txBox="1">
                <a:spLocks noChangeArrowheads="1"/>
              </p:cNvSpPr>
              <p:nvPr/>
            </p:nvSpPr>
            <p:spPr bwMode="auto">
              <a:xfrm>
                <a:off x="1870" y="3078"/>
                <a:ext cx="403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4" tIns="0" rIns="9144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 smtClean="0">
                    <a:solidFill>
                      <a:srgbClr val="FF0000"/>
                    </a:solidFill>
                  </a:rPr>
                  <a:t>Main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&amp;</a:t>
                </a:r>
                <a:r>
                  <a:rPr lang="en-US" altLang="en-US" sz="12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altLang="en-US" sz="1200" dirty="0">
                    <a:solidFill>
                      <a:srgbClr val="FF0000"/>
                    </a:solidFill>
                  </a:rPr>
                  <a:t>ALU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Control</a:t>
                </a:r>
              </a:p>
            </p:txBody>
          </p:sp>
        </p:grpSp>
        <p:sp>
          <p:nvSpPr>
            <p:cNvPr id="160" name="Freeform 159"/>
            <p:cNvSpPr/>
            <p:nvPr/>
          </p:nvSpPr>
          <p:spPr>
            <a:xfrm>
              <a:off x="1090193" y="3691957"/>
              <a:ext cx="288593" cy="2029149"/>
            </a:xfrm>
            <a:custGeom>
              <a:avLst/>
              <a:gdLst>
                <a:gd name="connsiteX0" fmla="*/ 0 w 278296"/>
                <a:gd name="connsiteY0" fmla="*/ 0 h 1356691"/>
                <a:gd name="connsiteX1" fmla="*/ 0 w 278296"/>
                <a:gd name="connsiteY1" fmla="*/ 1356691 h 1356691"/>
                <a:gd name="connsiteX2" fmla="*/ 278296 w 278296"/>
                <a:gd name="connsiteY2" fmla="*/ 1356691 h 1356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8296" h="1356691">
                  <a:moveTo>
                    <a:pt x="0" y="0"/>
                  </a:moveTo>
                  <a:lnTo>
                    <a:pt x="0" y="1356691"/>
                  </a:lnTo>
                  <a:lnTo>
                    <a:pt x="278296" y="1356691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oval" w="sm" len="sm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88"/>
            <p:cNvSpPr>
              <a:spLocks noChangeArrowheads="1"/>
            </p:cNvSpPr>
            <p:nvPr/>
          </p:nvSpPr>
          <p:spPr bwMode="auto">
            <a:xfrm>
              <a:off x="964991" y="5466348"/>
              <a:ext cx="255201" cy="1901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>
                  <a:solidFill>
                    <a:srgbClr val="FF0000"/>
                  </a:solidFill>
                </a:rPr>
                <a:t>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cxnSp>
          <p:nvCxnSpPr>
            <p:cNvPr id="162" name="Straight Arrow Connector 161"/>
            <p:cNvCxnSpPr/>
            <p:nvPr/>
          </p:nvCxnSpPr>
          <p:spPr>
            <a:xfrm>
              <a:off x="1226146" y="5939900"/>
              <a:ext cx="152641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63" name="Rectangle 88"/>
            <p:cNvSpPr>
              <a:spLocks noChangeArrowheads="1"/>
            </p:cNvSpPr>
            <p:nvPr/>
          </p:nvSpPr>
          <p:spPr bwMode="auto">
            <a:xfrm>
              <a:off x="951357" y="5851728"/>
              <a:ext cx="255201" cy="153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func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67" name="Line 156"/>
            <p:cNvSpPr>
              <a:spLocks noChangeShapeType="1"/>
            </p:cNvSpPr>
            <p:nvPr/>
          </p:nvSpPr>
          <p:spPr bwMode="auto">
            <a:xfrm>
              <a:off x="6546512" y="6161655"/>
              <a:ext cx="195537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9" name="Freeform 153"/>
            <p:cNvSpPr>
              <a:spLocks/>
            </p:cNvSpPr>
            <p:nvPr/>
          </p:nvSpPr>
          <p:spPr bwMode="auto">
            <a:xfrm rot="16200000">
              <a:off x="7092336" y="5094094"/>
              <a:ext cx="286647" cy="1364057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171" name="Straight Connector 170"/>
            <p:cNvCxnSpPr>
              <a:stCxn id="30" idx="1"/>
            </p:cNvCxnSpPr>
            <p:nvPr/>
          </p:nvCxnSpPr>
          <p:spPr bwMode="auto">
            <a:xfrm flipH="1">
              <a:off x="8589786" y="3969541"/>
              <a:ext cx="2588" cy="2073175"/>
            </a:xfrm>
            <a:prstGeom prst="line">
              <a:avLst/>
            </a:prstGeom>
            <a:ln w="12700">
              <a:headEnd type="oval" w="sm" len="sm"/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72" name="Text Box 162"/>
            <p:cNvSpPr txBox="1">
              <a:spLocks noChangeArrowheads="1"/>
            </p:cNvSpPr>
            <p:nvPr/>
          </p:nvSpPr>
          <p:spPr bwMode="auto">
            <a:xfrm rot="16200000">
              <a:off x="8462244" y="6077530"/>
              <a:ext cx="262145" cy="189787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WB</a:t>
              </a:r>
            </a:p>
          </p:txBody>
        </p:sp>
        <p:sp>
          <p:nvSpPr>
            <p:cNvPr id="173" name="Rectangle 89"/>
            <p:cNvSpPr>
              <a:spLocks noChangeArrowheads="1"/>
            </p:cNvSpPr>
            <p:nvPr/>
          </p:nvSpPr>
          <p:spPr bwMode="auto">
            <a:xfrm>
              <a:off x="7644400" y="5119684"/>
              <a:ext cx="565273" cy="4984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MemRd</a:t>
              </a:r>
              <a:endParaRPr lang="en-US" altLang="en-US" sz="1000" dirty="0" smtClean="0">
                <a:solidFill>
                  <a:srgbClr val="FF0000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MemWr</a:t>
              </a:r>
              <a:endParaRPr lang="en-US" altLang="en-US" sz="1000" dirty="0" smtClean="0">
                <a:solidFill>
                  <a:srgbClr val="FF0000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WBdata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82" name="Rectangle 88"/>
            <p:cNvSpPr>
              <a:spLocks noChangeArrowheads="1"/>
            </p:cNvSpPr>
            <p:nvPr/>
          </p:nvSpPr>
          <p:spPr bwMode="auto">
            <a:xfrm>
              <a:off x="1269170" y="3697835"/>
              <a:ext cx="478281" cy="1761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RegDst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cxnSp>
          <p:nvCxnSpPr>
            <p:cNvPr id="183" name="Straight Connector 182"/>
            <p:cNvCxnSpPr/>
            <p:nvPr/>
          </p:nvCxnSpPr>
          <p:spPr bwMode="auto">
            <a:xfrm>
              <a:off x="4709592" y="3967954"/>
              <a:ext cx="0" cy="1563497"/>
            </a:xfrm>
            <a:prstGeom prst="line">
              <a:avLst/>
            </a:prstGeom>
            <a:ln w="12700"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87" name="Text Box 160"/>
            <p:cNvSpPr txBox="1">
              <a:spLocks noChangeArrowheads="1"/>
            </p:cNvSpPr>
            <p:nvPr/>
          </p:nvSpPr>
          <p:spPr bwMode="auto">
            <a:xfrm rot="16200000">
              <a:off x="4325291" y="5828354"/>
              <a:ext cx="770835" cy="179449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EX</a:t>
              </a:r>
            </a:p>
          </p:txBody>
        </p:sp>
        <p:sp>
          <p:nvSpPr>
            <p:cNvPr id="188" name="Line 36"/>
            <p:cNvSpPr>
              <a:spLocks noChangeShapeType="1"/>
            </p:cNvSpPr>
            <p:nvPr/>
          </p:nvSpPr>
          <p:spPr bwMode="auto">
            <a:xfrm flipV="1">
              <a:off x="1508433" y="3502815"/>
              <a:ext cx="0" cy="18914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78" name="Group 854122"/>
            <p:cNvGrpSpPr>
              <a:grpSpLocks/>
            </p:cNvGrpSpPr>
            <p:nvPr/>
          </p:nvGrpSpPr>
          <p:grpSpPr bwMode="auto">
            <a:xfrm>
              <a:off x="1863532" y="1009485"/>
              <a:ext cx="422275" cy="378159"/>
              <a:chOff x="3629307" y="3803175"/>
              <a:chExt cx="421889" cy="378275"/>
            </a:xfrm>
          </p:grpSpPr>
          <p:sp>
            <p:nvSpPr>
              <p:cNvPr id="179" name="Line 75"/>
              <p:cNvSpPr>
                <a:spLocks noChangeShapeType="1"/>
              </p:cNvSpPr>
              <p:nvPr/>
            </p:nvSpPr>
            <p:spPr bwMode="auto">
              <a:xfrm>
                <a:off x="3836820" y="3974686"/>
                <a:ext cx="0" cy="206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0" name="Rectangle 76"/>
              <p:cNvSpPr>
                <a:spLocks noChangeArrowheads="1"/>
              </p:cNvSpPr>
              <p:nvPr/>
            </p:nvSpPr>
            <p:spPr bwMode="auto">
              <a:xfrm>
                <a:off x="3629307" y="3803175"/>
                <a:ext cx="421889" cy="179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ExtOp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91" name="Line 156"/>
            <p:cNvSpPr>
              <a:spLocks noChangeShapeType="1"/>
            </p:cNvSpPr>
            <p:nvPr/>
          </p:nvSpPr>
          <p:spPr bwMode="auto">
            <a:xfrm>
              <a:off x="4802429" y="6160448"/>
              <a:ext cx="1558754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2" name="Line 156"/>
            <p:cNvSpPr>
              <a:spLocks noChangeShapeType="1"/>
            </p:cNvSpPr>
            <p:nvPr/>
          </p:nvSpPr>
          <p:spPr bwMode="auto">
            <a:xfrm>
              <a:off x="4802429" y="5919446"/>
              <a:ext cx="155791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195" name="Straight Connector 194"/>
            <p:cNvCxnSpPr/>
            <p:nvPr/>
          </p:nvCxnSpPr>
          <p:spPr bwMode="auto">
            <a:xfrm>
              <a:off x="6450490" y="3969541"/>
              <a:ext cx="0" cy="1818518"/>
            </a:xfrm>
            <a:prstGeom prst="line">
              <a:avLst/>
            </a:prstGeom>
            <a:ln w="12700"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98" name="Text Box 161"/>
            <p:cNvSpPr txBox="1">
              <a:spLocks noChangeArrowheads="1"/>
            </p:cNvSpPr>
            <p:nvPr/>
          </p:nvSpPr>
          <p:spPr bwMode="auto">
            <a:xfrm rot="16200000">
              <a:off x="6195117" y="5947563"/>
              <a:ext cx="521432" cy="190433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MEM</a:t>
              </a:r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2494039" y="2986335"/>
              <a:ext cx="6353909" cy="3472606"/>
            </a:xfrm>
            <a:custGeom>
              <a:avLst/>
              <a:gdLst>
                <a:gd name="connsiteX0" fmla="*/ 6104809 w 6263375"/>
                <a:gd name="connsiteY0" fmla="*/ 3176615 h 3472606"/>
                <a:gd name="connsiteX1" fmla="*/ 6263375 w 6263375"/>
                <a:gd name="connsiteY1" fmla="*/ 3176615 h 3472606"/>
                <a:gd name="connsiteX2" fmla="*/ 6263375 w 6263375"/>
                <a:gd name="connsiteY2" fmla="*/ 3472606 h 3472606"/>
                <a:gd name="connsiteX3" fmla="*/ 6189378 w 6263375"/>
                <a:gd name="connsiteY3" fmla="*/ 3467320 h 3472606"/>
                <a:gd name="connsiteX4" fmla="*/ 0 w 6263375"/>
                <a:gd name="connsiteY4" fmla="*/ 3467320 h 3472606"/>
                <a:gd name="connsiteX5" fmla="*/ 0 w 6263375"/>
                <a:gd name="connsiteY5" fmla="*/ 3234756 h 3472606"/>
                <a:gd name="connsiteX6" fmla="*/ 0 w 6263375"/>
                <a:gd name="connsiteY6" fmla="*/ 0 h 3472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63375" h="3472606">
                  <a:moveTo>
                    <a:pt x="6104809" y="3176615"/>
                  </a:moveTo>
                  <a:lnTo>
                    <a:pt x="6263375" y="3176615"/>
                  </a:lnTo>
                  <a:lnTo>
                    <a:pt x="6263375" y="3472606"/>
                  </a:lnTo>
                  <a:lnTo>
                    <a:pt x="6189378" y="3467320"/>
                  </a:lnTo>
                  <a:lnTo>
                    <a:pt x="0" y="3467320"/>
                  </a:lnTo>
                  <a:lnTo>
                    <a:pt x="0" y="323475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ectangle 125"/>
            <p:cNvSpPr>
              <a:spLocks noChangeArrowheads="1"/>
            </p:cNvSpPr>
            <p:nvPr/>
          </p:nvSpPr>
          <p:spPr bwMode="auto">
            <a:xfrm>
              <a:off x="280102" y="1969610"/>
              <a:ext cx="182563" cy="1067575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 smtClean="0"/>
                <a:t>PC</a:t>
              </a:r>
              <a:endParaRPr lang="en-US" sz="1200" dirty="0"/>
            </a:p>
          </p:txBody>
        </p:sp>
        <p:cxnSp>
          <p:nvCxnSpPr>
            <p:cNvPr id="228" name="Straight Connector 227"/>
            <p:cNvCxnSpPr/>
            <p:nvPr/>
          </p:nvCxnSpPr>
          <p:spPr bwMode="auto">
            <a:xfrm>
              <a:off x="335258" y="3032758"/>
              <a:ext cx="0" cy="933450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3" name="Rectangle 88"/>
            <p:cNvSpPr>
              <a:spLocks noChangeArrowheads="1"/>
            </p:cNvSpPr>
            <p:nvPr/>
          </p:nvSpPr>
          <p:spPr bwMode="auto">
            <a:xfrm>
              <a:off x="2536535" y="5594390"/>
              <a:ext cx="1038872" cy="179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dirty="0">
                  <a:solidFill>
                    <a:srgbClr val="FF0000"/>
                  </a:solidFill>
                </a:rPr>
                <a:t>Control Signals</a:t>
              </a:r>
            </a:p>
          </p:txBody>
        </p:sp>
        <p:sp>
          <p:nvSpPr>
            <p:cNvPr id="205" name="Line 156"/>
            <p:cNvSpPr>
              <a:spLocks noChangeShapeType="1"/>
            </p:cNvSpPr>
            <p:nvPr/>
          </p:nvSpPr>
          <p:spPr bwMode="auto">
            <a:xfrm>
              <a:off x="3754134" y="5921500"/>
              <a:ext cx="856271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6" name="AutoShape 91"/>
            <p:cNvSpPr>
              <a:spLocks noChangeArrowheads="1"/>
            </p:cNvSpPr>
            <p:nvPr/>
          </p:nvSpPr>
          <p:spPr bwMode="auto">
            <a:xfrm rot="16200000">
              <a:off x="3498488" y="5842386"/>
              <a:ext cx="405225" cy="137061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1" name="Line 156"/>
            <p:cNvSpPr>
              <a:spLocks noChangeShapeType="1"/>
            </p:cNvSpPr>
            <p:nvPr/>
          </p:nvSpPr>
          <p:spPr bwMode="auto">
            <a:xfrm flipV="1">
              <a:off x="2180318" y="5818188"/>
              <a:ext cx="1442618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9" name="Rectangle 93"/>
            <p:cNvSpPr>
              <a:spLocks noChangeArrowheads="1"/>
            </p:cNvSpPr>
            <p:nvPr/>
          </p:nvSpPr>
          <p:spPr bwMode="auto">
            <a:xfrm flipH="1">
              <a:off x="3635418" y="5721106"/>
              <a:ext cx="139444" cy="163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0</a:t>
              </a:r>
            </a:p>
          </p:txBody>
        </p:sp>
        <p:sp>
          <p:nvSpPr>
            <p:cNvPr id="220" name="Rectangle 94"/>
            <p:cNvSpPr>
              <a:spLocks noChangeArrowheads="1"/>
            </p:cNvSpPr>
            <p:nvPr/>
          </p:nvSpPr>
          <p:spPr bwMode="auto">
            <a:xfrm flipH="1">
              <a:off x="3636610" y="5954581"/>
              <a:ext cx="138254" cy="141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1</a:t>
              </a:r>
            </a:p>
          </p:txBody>
        </p:sp>
        <p:sp>
          <p:nvSpPr>
            <p:cNvPr id="248" name="Rectangle 89"/>
            <p:cNvSpPr>
              <a:spLocks noChangeArrowheads="1"/>
            </p:cNvSpPr>
            <p:nvPr/>
          </p:nvSpPr>
          <p:spPr bwMode="auto">
            <a:xfrm>
              <a:off x="5340100" y="5195630"/>
              <a:ext cx="482162" cy="296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ALUSrc</a:t>
              </a:r>
              <a:endParaRPr lang="en-US" altLang="en-US" sz="1000" dirty="0" smtClean="0">
                <a:solidFill>
                  <a:srgbClr val="FF0000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ALUOp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03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Code Scheduling to Avoid Stalls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71"/>
            <a:ext cx="8915400" cy="5645535"/>
          </a:xfrm>
        </p:spPr>
        <p:txBody>
          <a:bodyPr lIns="0" rIns="0"/>
          <a:lstStyle/>
          <a:p>
            <a:pPr marL="349250" indent="-349250" eaLnBrk="1" hangingPunct="1">
              <a:lnSpc>
                <a:spcPct val="110000"/>
              </a:lnSpc>
              <a:spcBef>
                <a:spcPct val="50000"/>
              </a:spcBef>
              <a:tabLst>
                <a:tab pos="1371600" algn="l"/>
                <a:tab pos="2000250" algn="l"/>
                <a:tab pos="3228975" algn="l"/>
                <a:tab pos="3943350" algn="l"/>
              </a:tabLst>
              <a:defRPr/>
            </a:pPr>
            <a:r>
              <a:rPr lang="en-US" dirty="0" smtClean="0"/>
              <a:t>Compilers reorder code in a way to avoid load stalls 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50000"/>
              </a:spcBef>
              <a:tabLst>
                <a:tab pos="1371600" algn="l"/>
                <a:tab pos="2000250" algn="l"/>
                <a:tab pos="3228975" algn="l"/>
                <a:tab pos="3943350" algn="l"/>
              </a:tabLst>
              <a:defRPr/>
            </a:pPr>
            <a:r>
              <a:rPr lang="en-US" dirty="0" smtClean="0"/>
              <a:t>Consider the translation of the following statements: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 = B + C; D = E – F;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// A thru F are in Memory</a:t>
            </a:r>
          </a:p>
          <a:p>
            <a:pPr marL="344488" indent="-338138" eaLnBrk="1" hangingPunct="1">
              <a:lnSpc>
                <a:spcPct val="110000"/>
              </a:lnSpc>
              <a:spcBef>
                <a:spcPct val="50000"/>
              </a:spcBef>
              <a:tabLst>
                <a:tab pos="914400" algn="l"/>
                <a:tab pos="1603375" algn="l"/>
                <a:tab pos="2855913" algn="l"/>
              </a:tabLst>
              <a:defRPr/>
            </a:pPr>
            <a:r>
              <a:rPr lang="en-US" dirty="0" smtClean="0">
                <a:solidFill>
                  <a:srgbClr val="FF0000"/>
                </a:solidFill>
              </a:rPr>
              <a:t>Slow code: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tabLst>
                <a:tab pos="914400" algn="l"/>
                <a:tab pos="1484313" algn="l"/>
                <a:tab pos="2855913" algn="l"/>
              </a:tabLst>
              <a:defRPr/>
            </a:pPr>
            <a:r>
              <a:rPr lang="en-US" dirty="0" smtClean="0">
                <a:latin typeface="Comic Sans MS" pitchFamily="66" charset="0"/>
              </a:rPr>
              <a:t>	</a:t>
            </a:r>
            <a:r>
              <a:rPr lang="en-US" dirty="0" err="1" smtClean="0">
                <a:latin typeface="Comic Sans MS" pitchFamily="66" charset="0"/>
              </a:rPr>
              <a:t>lw</a:t>
            </a:r>
            <a:r>
              <a:rPr lang="en-US" dirty="0" smtClean="0">
                <a:latin typeface="Comic Sans MS" pitchFamily="66" charset="0"/>
              </a:rPr>
              <a:t> 	$t0,</a:t>
            </a:r>
            <a:r>
              <a:rPr lang="en-US" dirty="0">
                <a:latin typeface="Comic Sans MS" pitchFamily="66" charset="0"/>
              </a:rPr>
              <a:t>	</a:t>
            </a:r>
            <a:r>
              <a:rPr lang="en-US" dirty="0" smtClean="0">
                <a:latin typeface="Comic Sans MS" pitchFamily="66" charset="0"/>
              </a:rPr>
              <a:t>4($s0)	</a:t>
            </a:r>
            <a:r>
              <a:rPr lang="en-US" dirty="0" smtClean="0">
                <a:solidFill>
                  <a:srgbClr val="008000"/>
                </a:solidFill>
                <a:latin typeface="Comic Sans MS" pitchFamily="66" charset="0"/>
              </a:rPr>
              <a:t># &amp;B = 4($s0)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914400" algn="l"/>
                <a:tab pos="1484313" algn="l"/>
                <a:tab pos="2855913" algn="l"/>
              </a:tabLst>
              <a:defRPr/>
            </a:pPr>
            <a:r>
              <a:rPr lang="en-US" dirty="0" smtClean="0">
                <a:latin typeface="Comic Sans MS" pitchFamily="66" charset="0"/>
              </a:rPr>
              <a:t>	</a:t>
            </a:r>
            <a:r>
              <a:rPr lang="en-US" dirty="0" err="1" smtClean="0">
                <a:latin typeface="Comic Sans MS" pitchFamily="66" charset="0"/>
              </a:rPr>
              <a:t>lw</a:t>
            </a:r>
            <a:r>
              <a:rPr lang="en-US" dirty="0" smtClean="0">
                <a:latin typeface="Comic Sans MS" pitchFamily="66" charset="0"/>
              </a:rPr>
              <a:t> 	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$t1</a:t>
            </a:r>
            <a:r>
              <a:rPr lang="en-US" dirty="0" smtClean="0">
                <a:latin typeface="Comic Sans MS" pitchFamily="66" charset="0"/>
              </a:rPr>
              <a:t>,</a:t>
            </a:r>
            <a:r>
              <a:rPr lang="en-US" dirty="0">
                <a:latin typeface="Comic Sans MS" pitchFamily="66" charset="0"/>
              </a:rPr>
              <a:t>	</a:t>
            </a:r>
            <a:r>
              <a:rPr lang="en-US" dirty="0" smtClean="0">
                <a:latin typeface="Comic Sans MS" pitchFamily="66" charset="0"/>
              </a:rPr>
              <a:t>8($s0)	</a:t>
            </a:r>
            <a:r>
              <a:rPr lang="en-US" dirty="0" smtClean="0">
                <a:solidFill>
                  <a:srgbClr val="008000"/>
                </a:solidFill>
                <a:latin typeface="Comic Sans MS" pitchFamily="66" charset="0"/>
              </a:rPr>
              <a:t># &amp;C = 8($s0)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914400" algn="l"/>
                <a:tab pos="1484313" algn="l"/>
                <a:tab pos="2855913" algn="l"/>
              </a:tabLst>
              <a:defRPr/>
            </a:pPr>
            <a:r>
              <a:rPr lang="en-US" dirty="0" smtClean="0">
                <a:latin typeface="Comic Sans MS" pitchFamily="66" charset="0"/>
              </a:rPr>
              <a:t>	add 	$t2,</a:t>
            </a:r>
            <a:r>
              <a:rPr lang="en-US" dirty="0">
                <a:latin typeface="Comic Sans MS" pitchFamily="66" charset="0"/>
              </a:rPr>
              <a:t>	</a:t>
            </a:r>
            <a:r>
              <a:rPr lang="en-US" dirty="0" smtClean="0">
                <a:latin typeface="Comic Sans MS" pitchFamily="66" charset="0"/>
              </a:rPr>
              <a:t>$t0,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$t1</a:t>
            </a:r>
            <a:r>
              <a:rPr lang="en-US" dirty="0" smtClean="0">
                <a:solidFill>
                  <a:srgbClr val="CC0000"/>
                </a:solidFill>
                <a:latin typeface="Comic Sans MS" pitchFamily="66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# stall cycle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914400" algn="l"/>
                <a:tab pos="1484313" algn="l"/>
                <a:tab pos="2855913" algn="l"/>
              </a:tabLst>
              <a:defRPr/>
            </a:pPr>
            <a:r>
              <a:rPr lang="en-US" dirty="0" smtClean="0">
                <a:latin typeface="Comic Sans MS" pitchFamily="66" charset="0"/>
              </a:rPr>
              <a:t>	</a:t>
            </a:r>
            <a:r>
              <a:rPr lang="en-US" dirty="0" err="1" smtClean="0">
                <a:latin typeface="Comic Sans MS" pitchFamily="66" charset="0"/>
              </a:rPr>
              <a:t>sw</a:t>
            </a:r>
            <a:r>
              <a:rPr lang="en-US" dirty="0" smtClean="0">
                <a:latin typeface="Comic Sans MS" pitchFamily="66" charset="0"/>
              </a:rPr>
              <a:t>  	$t2,</a:t>
            </a:r>
            <a:r>
              <a:rPr lang="en-US" dirty="0">
                <a:latin typeface="Comic Sans MS" pitchFamily="66" charset="0"/>
              </a:rPr>
              <a:t>	</a:t>
            </a:r>
            <a:r>
              <a:rPr lang="en-US" dirty="0" smtClean="0">
                <a:latin typeface="Comic Sans MS" pitchFamily="66" charset="0"/>
              </a:rPr>
              <a:t>0($s0)	</a:t>
            </a:r>
            <a:r>
              <a:rPr lang="en-US" dirty="0" smtClean="0">
                <a:solidFill>
                  <a:srgbClr val="008000"/>
                </a:solidFill>
                <a:latin typeface="Comic Sans MS" pitchFamily="66" charset="0"/>
              </a:rPr>
              <a:t># &amp;A = 0($s0)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914400" algn="l"/>
                <a:tab pos="1484313" algn="l"/>
                <a:tab pos="2855913" algn="l"/>
              </a:tabLst>
              <a:defRPr/>
            </a:pPr>
            <a:r>
              <a:rPr lang="en-US" dirty="0" smtClean="0">
                <a:latin typeface="Comic Sans MS" pitchFamily="66" charset="0"/>
              </a:rPr>
              <a:t>	</a:t>
            </a:r>
            <a:r>
              <a:rPr lang="en-US" dirty="0" err="1" smtClean="0">
                <a:latin typeface="Comic Sans MS" pitchFamily="66" charset="0"/>
              </a:rPr>
              <a:t>lw</a:t>
            </a:r>
            <a:r>
              <a:rPr lang="en-US" dirty="0" smtClean="0">
                <a:latin typeface="Comic Sans MS" pitchFamily="66" charset="0"/>
              </a:rPr>
              <a:t>	$t3,</a:t>
            </a:r>
            <a:r>
              <a:rPr lang="en-US" dirty="0">
                <a:latin typeface="Comic Sans MS" pitchFamily="66" charset="0"/>
              </a:rPr>
              <a:t>	</a:t>
            </a:r>
            <a:r>
              <a:rPr lang="en-US" dirty="0" smtClean="0">
                <a:latin typeface="Comic Sans MS" pitchFamily="66" charset="0"/>
              </a:rPr>
              <a:t>16($s0)	</a:t>
            </a:r>
            <a:r>
              <a:rPr lang="en-US" dirty="0" smtClean="0">
                <a:solidFill>
                  <a:srgbClr val="008000"/>
                </a:solidFill>
                <a:latin typeface="Comic Sans MS" pitchFamily="66" charset="0"/>
              </a:rPr>
              <a:t># &amp;E = 16($s0)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914400" algn="l"/>
                <a:tab pos="1484313" algn="l"/>
                <a:tab pos="2855913" algn="l"/>
              </a:tabLst>
              <a:defRPr/>
            </a:pPr>
            <a:r>
              <a:rPr lang="en-US" dirty="0" smtClean="0">
                <a:latin typeface="Comic Sans MS" pitchFamily="66" charset="0"/>
              </a:rPr>
              <a:t>	</a:t>
            </a:r>
            <a:r>
              <a:rPr lang="en-US" dirty="0" err="1" smtClean="0">
                <a:latin typeface="Comic Sans MS" pitchFamily="66" charset="0"/>
              </a:rPr>
              <a:t>lw</a:t>
            </a:r>
            <a:r>
              <a:rPr lang="en-US" dirty="0" smtClean="0">
                <a:latin typeface="Comic Sans MS" pitchFamily="66" charset="0"/>
              </a:rPr>
              <a:t> 	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$t4</a:t>
            </a:r>
            <a:r>
              <a:rPr lang="en-US" dirty="0" smtClean="0">
                <a:latin typeface="Comic Sans MS" pitchFamily="66" charset="0"/>
              </a:rPr>
              <a:t>,</a:t>
            </a:r>
            <a:r>
              <a:rPr lang="en-US" dirty="0">
                <a:latin typeface="Comic Sans MS" pitchFamily="66" charset="0"/>
              </a:rPr>
              <a:t>	</a:t>
            </a:r>
            <a:r>
              <a:rPr lang="en-US" dirty="0" smtClean="0">
                <a:latin typeface="Comic Sans MS" pitchFamily="66" charset="0"/>
              </a:rPr>
              <a:t>20($s0)	</a:t>
            </a:r>
            <a:r>
              <a:rPr lang="en-US" dirty="0" smtClean="0">
                <a:solidFill>
                  <a:srgbClr val="008000"/>
                </a:solidFill>
                <a:latin typeface="Comic Sans MS" pitchFamily="66" charset="0"/>
              </a:rPr>
              <a:t># &amp;F = 20($s0)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914400" algn="l"/>
                <a:tab pos="1484313" algn="l"/>
                <a:tab pos="2855913" algn="l"/>
              </a:tabLst>
              <a:defRPr/>
            </a:pPr>
            <a:r>
              <a:rPr lang="en-US" dirty="0" smtClean="0">
                <a:latin typeface="Comic Sans MS" pitchFamily="66" charset="0"/>
              </a:rPr>
              <a:t>	sub 	$t5,	$</a:t>
            </a:r>
            <a:r>
              <a:rPr lang="en-US" dirty="0">
                <a:latin typeface="Comic Sans MS" pitchFamily="66" charset="0"/>
              </a:rPr>
              <a:t>t</a:t>
            </a:r>
            <a:r>
              <a:rPr lang="en-US" dirty="0" smtClean="0">
                <a:latin typeface="Comic Sans MS" pitchFamily="66" charset="0"/>
              </a:rPr>
              <a:t>3,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$t4</a:t>
            </a:r>
            <a:r>
              <a:rPr lang="en-US" dirty="0" smtClean="0">
                <a:solidFill>
                  <a:schemeClr val="hlink"/>
                </a:solidFill>
                <a:latin typeface="Comic Sans MS" pitchFamily="66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# stall cycle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914400" algn="l"/>
                <a:tab pos="1484313" algn="l"/>
                <a:tab pos="2855913" algn="l"/>
              </a:tabLst>
              <a:defRPr/>
            </a:pPr>
            <a:r>
              <a:rPr lang="en-US" dirty="0" smtClean="0">
                <a:latin typeface="Comic Sans MS" pitchFamily="66" charset="0"/>
              </a:rPr>
              <a:t>	</a:t>
            </a:r>
            <a:r>
              <a:rPr lang="en-US" dirty="0" err="1" smtClean="0">
                <a:latin typeface="Comic Sans MS" pitchFamily="66" charset="0"/>
              </a:rPr>
              <a:t>sw</a:t>
            </a:r>
            <a:r>
              <a:rPr lang="en-US" dirty="0" smtClean="0">
                <a:latin typeface="Comic Sans MS" pitchFamily="66" charset="0"/>
              </a:rPr>
              <a:t>	$t5,	12($</a:t>
            </a:r>
            <a:r>
              <a:rPr lang="en-US" dirty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)	</a:t>
            </a:r>
            <a:r>
              <a:rPr lang="en-US" dirty="0" smtClean="0">
                <a:solidFill>
                  <a:srgbClr val="008000"/>
                </a:solidFill>
                <a:latin typeface="Comic Sans MS" pitchFamily="66" charset="0"/>
              </a:rPr>
              <a:t># &amp;D = 12($0)</a:t>
            </a:r>
          </a:p>
        </p:txBody>
      </p:sp>
      <p:sp>
        <p:nvSpPr>
          <p:cNvPr id="962564" name="Rectangle 4"/>
          <p:cNvSpPr>
            <a:spLocks noChangeArrowheads="1"/>
          </p:cNvSpPr>
          <p:nvPr/>
        </p:nvSpPr>
        <p:spPr bwMode="auto">
          <a:xfrm>
            <a:off x="5654675" y="2595258"/>
            <a:ext cx="3743987" cy="3906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9250" indent="-349250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1371600" algn="l"/>
                <a:tab pos="200025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9775" indent="-27622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1371600" algn="l"/>
                <a:tab pos="200025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1371600" algn="l"/>
                <a:tab pos="20002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1371600" algn="l"/>
                <a:tab pos="20002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1371600" algn="l"/>
                <a:tab pos="20002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371600" algn="l"/>
                <a:tab pos="20002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371600" algn="l"/>
                <a:tab pos="20002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371600" algn="l"/>
                <a:tab pos="20002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371600" algn="l"/>
                <a:tab pos="20002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Fast code: No Stalls</a:t>
            </a:r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dirty="0">
                <a:latin typeface="Comic Sans MS" pitchFamily="66" charset="0"/>
              </a:rPr>
              <a:t>	</a:t>
            </a:r>
            <a:r>
              <a:rPr lang="en-US" altLang="en-US" dirty="0" err="1">
                <a:latin typeface="Comic Sans MS" pitchFamily="66" charset="0"/>
              </a:rPr>
              <a:t>lw</a:t>
            </a:r>
            <a:r>
              <a:rPr lang="en-US" altLang="en-US" dirty="0">
                <a:latin typeface="Comic Sans MS" pitchFamily="66" charset="0"/>
              </a:rPr>
              <a:t> 	$t0,	4($s0)</a:t>
            </a:r>
            <a:endParaRPr lang="en-US" altLang="en-US" dirty="0">
              <a:solidFill>
                <a:srgbClr val="008000"/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altLang="en-US" dirty="0">
                <a:latin typeface="Comic Sans MS" pitchFamily="66" charset="0"/>
              </a:rPr>
              <a:t>	</a:t>
            </a:r>
            <a:r>
              <a:rPr lang="en-US" altLang="en-US" dirty="0" err="1">
                <a:latin typeface="Comic Sans MS" pitchFamily="66" charset="0"/>
              </a:rPr>
              <a:t>lw</a:t>
            </a:r>
            <a:r>
              <a:rPr lang="en-US" altLang="en-US" dirty="0">
                <a:latin typeface="Comic Sans MS" pitchFamily="66" charset="0"/>
              </a:rPr>
              <a:t> 	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$t1</a:t>
            </a:r>
            <a:r>
              <a:rPr lang="en-US" altLang="en-US" dirty="0">
                <a:latin typeface="Comic Sans MS" pitchFamily="66" charset="0"/>
              </a:rPr>
              <a:t>,	8($s0)</a:t>
            </a:r>
            <a:endParaRPr lang="en-US" altLang="en-US" dirty="0">
              <a:solidFill>
                <a:srgbClr val="008000"/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altLang="en-US" dirty="0">
                <a:latin typeface="Comic Sans MS" pitchFamily="66" charset="0"/>
              </a:rPr>
              <a:t>	</a:t>
            </a:r>
            <a:r>
              <a:rPr lang="en-US" altLang="en-US" dirty="0" err="1">
                <a:latin typeface="Comic Sans MS" pitchFamily="66" charset="0"/>
              </a:rPr>
              <a:t>lw</a:t>
            </a:r>
            <a:r>
              <a:rPr lang="en-US" altLang="en-US" dirty="0">
                <a:latin typeface="Comic Sans MS" pitchFamily="66" charset="0"/>
              </a:rPr>
              <a:t>	$t3,	16($s0)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altLang="en-US" dirty="0">
                <a:latin typeface="Comic Sans MS" pitchFamily="66" charset="0"/>
              </a:rPr>
              <a:t>	</a:t>
            </a:r>
            <a:r>
              <a:rPr lang="en-US" altLang="en-US" dirty="0" err="1">
                <a:latin typeface="Comic Sans MS" pitchFamily="66" charset="0"/>
              </a:rPr>
              <a:t>lw</a:t>
            </a:r>
            <a:r>
              <a:rPr lang="en-US" altLang="en-US" dirty="0">
                <a:latin typeface="Comic Sans MS" pitchFamily="66" charset="0"/>
              </a:rPr>
              <a:t> 	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$t4</a:t>
            </a:r>
            <a:r>
              <a:rPr lang="en-US" altLang="en-US" dirty="0">
                <a:latin typeface="Comic Sans MS" pitchFamily="66" charset="0"/>
              </a:rPr>
              <a:t>,	20($s0)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altLang="en-US" dirty="0">
                <a:latin typeface="Comic Sans MS" pitchFamily="66" charset="0"/>
              </a:rPr>
              <a:t>	add 	$t2,	$t0,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$t1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altLang="en-US" dirty="0">
                <a:latin typeface="Comic Sans MS" pitchFamily="66" charset="0"/>
              </a:rPr>
              <a:t>	</a:t>
            </a:r>
            <a:r>
              <a:rPr lang="en-US" altLang="en-US" dirty="0" err="1">
                <a:latin typeface="Comic Sans MS" pitchFamily="66" charset="0"/>
              </a:rPr>
              <a:t>sw</a:t>
            </a:r>
            <a:r>
              <a:rPr lang="en-US" altLang="en-US" dirty="0">
                <a:latin typeface="Comic Sans MS" pitchFamily="66" charset="0"/>
              </a:rPr>
              <a:t>  	$t2,	0($s0)</a:t>
            </a:r>
            <a:endParaRPr lang="en-US" altLang="en-US" dirty="0">
              <a:solidFill>
                <a:srgbClr val="008000"/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altLang="en-US" dirty="0">
                <a:latin typeface="Comic Sans MS" pitchFamily="66" charset="0"/>
              </a:rPr>
              <a:t>	sub 	$t5,	$t3,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$t4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altLang="en-US" dirty="0">
                <a:latin typeface="Comic Sans MS" pitchFamily="66" charset="0"/>
              </a:rPr>
              <a:t>	</a:t>
            </a:r>
            <a:r>
              <a:rPr lang="en-US" altLang="en-US" dirty="0" err="1">
                <a:latin typeface="Comic Sans MS" pitchFamily="66" charset="0"/>
              </a:rPr>
              <a:t>sw</a:t>
            </a:r>
            <a:r>
              <a:rPr lang="en-US" altLang="en-US" dirty="0">
                <a:latin typeface="Comic Sans MS" pitchFamily="66" charset="0"/>
              </a:rPr>
              <a:t>	$t5,	12($s0)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23214" y="4235505"/>
            <a:ext cx="1050771" cy="1190555"/>
            <a:chOff x="5323214" y="4318109"/>
            <a:chExt cx="820341" cy="1107951"/>
          </a:xfrm>
        </p:grpSpPr>
        <p:sp>
          <p:nvSpPr>
            <p:cNvPr id="962565" name="Line 5"/>
            <p:cNvSpPr>
              <a:spLocks noChangeShapeType="1"/>
            </p:cNvSpPr>
            <p:nvPr/>
          </p:nvSpPr>
          <p:spPr bwMode="auto">
            <a:xfrm flipV="1">
              <a:off x="5323214" y="4318109"/>
              <a:ext cx="820341" cy="7239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62566" name="Line 6"/>
            <p:cNvSpPr>
              <a:spLocks noChangeShapeType="1"/>
            </p:cNvSpPr>
            <p:nvPr/>
          </p:nvSpPr>
          <p:spPr bwMode="auto">
            <a:xfrm flipV="1">
              <a:off x="5323214" y="4711685"/>
              <a:ext cx="820341" cy="71437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1337679" y="3582370"/>
            <a:ext cx="1718924" cy="768350"/>
            <a:chOff x="1307576" y="3544215"/>
            <a:chExt cx="1689819" cy="768100"/>
          </a:xfrm>
        </p:grpSpPr>
        <p:sp>
          <p:nvSpPr>
            <p:cNvPr id="2" name="Oval 1"/>
            <p:cNvSpPr/>
            <p:nvPr/>
          </p:nvSpPr>
          <p:spPr>
            <a:xfrm>
              <a:off x="1307576" y="3544215"/>
              <a:ext cx="538392" cy="38405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459004" y="3928265"/>
              <a:ext cx="538391" cy="38405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" name="Straight Connector 3"/>
            <p:cNvCxnSpPr>
              <a:stCxn id="2" idx="6"/>
              <a:endCxn id="8" idx="2"/>
            </p:cNvCxnSpPr>
            <p:nvPr/>
          </p:nvCxnSpPr>
          <p:spPr>
            <a:xfrm>
              <a:off x="1845968" y="3736240"/>
              <a:ext cx="613036" cy="38405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1351437" y="5233785"/>
            <a:ext cx="1718924" cy="768350"/>
            <a:chOff x="1307576" y="3544215"/>
            <a:chExt cx="1689819" cy="768100"/>
          </a:xfrm>
        </p:grpSpPr>
        <p:sp>
          <p:nvSpPr>
            <p:cNvPr id="22" name="Oval 21"/>
            <p:cNvSpPr/>
            <p:nvPr/>
          </p:nvSpPr>
          <p:spPr>
            <a:xfrm>
              <a:off x="1307576" y="3544215"/>
              <a:ext cx="538392" cy="38405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2459004" y="3928265"/>
              <a:ext cx="538391" cy="38405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4" name="Straight Connector 23"/>
            <p:cNvCxnSpPr>
              <a:stCxn id="22" idx="6"/>
              <a:endCxn id="23" idx="2"/>
            </p:cNvCxnSpPr>
            <p:nvPr/>
          </p:nvCxnSpPr>
          <p:spPr>
            <a:xfrm>
              <a:off x="1845968" y="3736240"/>
              <a:ext cx="613036" cy="38405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7097079" y="3557585"/>
            <a:ext cx="1728224" cy="1638044"/>
            <a:chOff x="6607465" y="3550841"/>
            <a:chExt cx="1766630" cy="1638326"/>
          </a:xfrm>
        </p:grpSpPr>
        <p:sp>
          <p:nvSpPr>
            <p:cNvPr id="26" name="Oval 25"/>
            <p:cNvSpPr/>
            <p:nvPr/>
          </p:nvSpPr>
          <p:spPr>
            <a:xfrm>
              <a:off x="6607465" y="3550841"/>
              <a:ext cx="538084" cy="384241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7836011" y="4804926"/>
              <a:ext cx="538084" cy="384241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8" name="Straight Connector 27"/>
            <p:cNvCxnSpPr>
              <a:stCxn id="26" idx="5"/>
              <a:endCxn id="27" idx="1"/>
            </p:cNvCxnSpPr>
            <p:nvPr/>
          </p:nvCxnSpPr>
          <p:spPr>
            <a:xfrm>
              <a:off x="7066748" y="3878811"/>
              <a:ext cx="848064" cy="982385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7097079" y="4389127"/>
            <a:ext cx="1728225" cy="1613133"/>
            <a:chOff x="6607465" y="3550841"/>
            <a:chExt cx="1766630" cy="1611721"/>
          </a:xfrm>
        </p:grpSpPr>
        <p:sp>
          <p:nvSpPr>
            <p:cNvPr id="34" name="Oval 33"/>
            <p:cNvSpPr/>
            <p:nvPr/>
          </p:nvSpPr>
          <p:spPr>
            <a:xfrm>
              <a:off x="6607465" y="3550841"/>
              <a:ext cx="538084" cy="38383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7836011" y="4778723"/>
              <a:ext cx="538084" cy="38383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6" name="Straight Connector 35"/>
            <p:cNvCxnSpPr>
              <a:stCxn id="34" idx="5"/>
              <a:endCxn id="35" idx="1"/>
            </p:cNvCxnSpPr>
            <p:nvPr/>
          </p:nvCxnSpPr>
          <p:spPr>
            <a:xfrm>
              <a:off x="7066749" y="3878468"/>
              <a:ext cx="848062" cy="956467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6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6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894270"/>
            <a:ext cx="8915400" cy="5645535"/>
          </a:xfrm>
        </p:spPr>
        <p:txBody>
          <a:bodyPr/>
          <a:lstStyle/>
          <a:p>
            <a:pPr marL="396875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 smtClean="0"/>
              <a:t>Instruction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should write its result after it is read by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I</a:t>
            </a:r>
          </a:p>
          <a:p>
            <a:pPr marL="396875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 smtClean="0"/>
              <a:t>Called </a:t>
            </a:r>
            <a:r>
              <a:rPr lang="en-US" altLang="en-US" dirty="0" smtClean="0">
                <a:solidFill>
                  <a:srgbClr val="FF0000"/>
                </a:solidFill>
              </a:rPr>
              <a:t>anti-dependence</a:t>
            </a:r>
            <a:r>
              <a:rPr lang="en-US" altLang="en-US" dirty="0" smtClean="0"/>
              <a:t> by compiler writers</a:t>
            </a:r>
            <a:endParaRPr lang="en-US" altLang="en-US" i="1" dirty="0" smtClean="0"/>
          </a:p>
          <a:p>
            <a:pPr marL="396875" indent="-384175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4572000" algn="l"/>
              </a:tabLst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I: sub $t4, </a:t>
            </a: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$t1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, $t3	</a:t>
            </a:r>
            <a:r>
              <a:rPr lang="en-US" alt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 $t1 is read</a:t>
            </a:r>
          </a:p>
          <a:p>
            <a:pPr marL="396875" indent="-384175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4572000" algn="l"/>
              </a:tabLst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J: add </a:t>
            </a: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$t1</a:t>
            </a:r>
            <a:r>
              <a:rPr lang="en-US" altLang="en-US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$t2, $t3	</a:t>
            </a:r>
            <a:r>
              <a:rPr lang="en-US" alt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 $t1 is written</a:t>
            </a:r>
          </a:p>
          <a:p>
            <a:pPr marL="396875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 smtClean="0"/>
              <a:t>Results from reuse of the name </a:t>
            </a: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$t1</a:t>
            </a:r>
          </a:p>
          <a:p>
            <a:pPr marL="396875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 smtClean="0"/>
              <a:t>NOT a data hazard in the 5-stage pipeline because:</a:t>
            </a:r>
          </a:p>
          <a:p>
            <a:pPr marL="847725" lvl="1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 smtClean="0"/>
              <a:t>Reads are always in stage 2</a:t>
            </a:r>
          </a:p>
          <a:p>
            <a:pPr marL="847725" lvl="1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 smtClean="0"/>
              <a:t>Writes are always in stage 5, and</a:t>
            </a:r>
          </a:p>
          <a:p>
            <a:pPr marL="847725" lvl="1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 smtClean="0"/>
              <a:t>Instructions are processed in order</a:t>
            </a:r>
          </a:p>
          <a:p>
            <a:pPr marL="396875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 smtClean="0"/>
              <a:t>Anti-dependence can be eliminated by </a:t>
            </a:r>
            <a:r>
              <a:rPr lang="en-US" altLang="en-US" b="1" dirty="0" smtClean="0">
                <a:solidFill>
                  <a:srgbClr val="FF0000"/>
                </a:solidFill>
              </a:rPr>
              <a:t>renaming</a:t>
            </a:r>
          </a:p>
          <a:p>
            <a:pPr marL="847725" lvl="1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 smtClean="0"/>
              <a:t>Use a different destination register for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add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eg</a:t>
            </a:r>
            <a:r>
              <a:rPr lang="en-US" altLang="en-US" dirty="0" smtClean="0"/>
              <a:t>, </a:t>
            </a: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$t5</a:t>
            </a:r>
            <a:r>
              <a:rPr lang="en-US" altLang="en-US" dirty="0" smtClean="0"/>
              <a:t>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Name Dependence: Write After Read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500" smtClean="0"/>
              <a:t>Name Dependence: Write After Write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8009" y="855866"/>
            <a:ext cx="9200718" cy="5607131"/>
          </a:xfrm>
        </p:spPr>
        <p:txBody>
          <a:bodyPr/>
          <a:lstStyle/>
          <a:p>
            <a:pPr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 smtClean="0"/>
              <a:t>Same destination register is written by two instructions</a:t>
            </a:r>
            <a:endParaRPr lang="en-US" altLang="en-US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 smtClean="0"/>
              <a:t>Called </a:t>
            </a:r>
            <a:r>
              <a:rPr lang="en-US" altLang="en-US" dirty="0" smtClean="0">
                <a:solidFill>
                  <a:srgbClr val="FF0000"/>
                </a:solidFill>
              </a:rPr>
              <a:t>output-dependence </a:t>
            </a:r>
            <a:r>
              <a:rPr lang="en-US" altLang="en-US" dirty="0" smtClean="0"/>
              <a:t>in compiler terminology</a:t>
            </a:r>
          </a:p>
          <a:p>
            <a:pPr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4486275" algn="l"/>
              </a:tabLst>
            </a:pPr>
            <a:r>
              <a:rPr lang="en-US" altLang="en-US" sz="2200" b="1" dirty="0" smtClean="0">
                <a:latin typeface="Courier New" pitchFamily="49" charset="0"/>
                <a:cs typeface="Courier New" pitchFamily="49" charset="0"/>
              </a:rPr>
              <a:t>	I: sub </a:t>
            </a:r>
            <a:r>
              <a:rPr lang="en-US" altLang="en-US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$t1</a:t>
            </a:r>
            <a:r>
              <a:rPr lang="en-US" altLang="en-US" sz="2200" b="1" dirty="0" smtClean="0">
                <a:latin typeface="Courier New" pitchFamily="49" charset="0"/>
                <a:cs typeface="Courier New" pitchFamily="49" charset="0"/>
              </a:rPr>
              <a:t>, $t4, $t3	</a:t>
            </a:r>
            <a:r>
              <a:rPr lang="en-US" altLang="en-US" sz="22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 $t1 is written</a:t>
            </a:r>
          </a:p>
          <a:p>
            <a:pPr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4486275" algn="l"/>
              </a:tabLst>
            </a:pPr>
            <a:r>
              <a:rPr lang="en-US" altLang="en-US" sz="2200" b="1" dirty="0" smtClean="0">
                <a:latin typeface="Courier New" pitchFamily="49" charset="0"/>
                <a:cs typeface="Courier New" pitchFamily="49" charset="0"/>
              </a:rPr>
              <a:t>	J: add </a:t>
            </a:r>
            <a:r>
              <a:rPr lang="en-US" altLang="en-US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$t1</a:t>
            </a:r>
            <a:r>
              <a:rPr lang="en-US" altLang="en-US" sz="2200" b="1" dirty="0" smtClean="0">
                <a:latin typeface="Courier New" pitchFamily="49" charset="0"/>
                <a:cs typeface="Courier New" pitchFamily="49" charset="0"/>
              </a:rPr>
              <a:t>, $t2, $t3	</a:t>
            </a:r>
            <a:r>
              <a:rPr lang="en-US" altLang="en-US" sz="22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 $t1 is written again</a:t>
            </a:r>
          </a:p>
          <a:p>
            <a:pPr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 smtClean="0"/>
              <a:t>Not a data hazard in the 5-stage pipeline because: </a:t>
            </a:r>
          </a:p>
          <a:p>
            <a:pPr lvl="1"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 smtClean="0"/>
              <a:t>All writes are ordered and always take place in stage 5</a:t>
            </a:r>
          </a:p>
          <a:p>
            <a:pPr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 smtClean="0"/>
              <a:t>However, can be a hazard in more complex pipelines</a:t>
            </a:r>
          </a:p>
          <a:p>
            <a:pPr lvl="1"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 smtClean="0"/>
              <a:t>If instructions are allowed to complete out of order, and</a:t>
            </a:r>
          </a:p>
          <a:p>
            <a:pPr lvl="1"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 smtClean="0"/>
              <a:t>Instruction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altLang="en-US" dirty="0" smtClean="0"/>
              <a:t> completes and writes </a:t>
            </a: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$t1</a:t>
            </a:r>
            <a:r>
              <a:rPr lang="en-US" altLang="en-US" dirty="0" smtClean="0"/>
              <a:t> before instruction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I</a:t>
            </a:r>
          </a:p>
          <a:p>
            <a:pPr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 smtClean="0"/>
              <a:t>Output dependence can be eliminated by </a:t>
            </a:r>
            <a:r>
              <a:rPr lang="en-US" altLang="en-US" b="1" dirty="0" smtClean="0">
                <a:solidFill>
                  <a:srgbClr val="FF0000"/>
                </a:solidFill>
              </a:rPr>
              <a:t>renaming </a:t>
            </a: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$t1</a:t>
            </a:r>
          </a:p>
          <a:p>
            <a:pPr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Read After Read is NOT a name dependence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8177" y="1047890"/>
            <a:ext cx="8306594" cy="529989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Pipelined </a:t>
            </a:r>
            <a:r>
              <a:rPr lang="en-US" altLang="en-US" dirty="0" err="1" smtClean="0"/>
              <a:t>Datapath</a:t>
            </a:r>
            <a:r>
              <a:rPr lang="en-US" altLang="en-US" dirty="0" smtClean="0"/>
              <a:t> and Control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Pipeline Hazards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Data Hazards and Forwarding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Load Delay, Hazard Detection, and Stall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Control Hazards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Delayed Branch and Dynamic Branch Prediction</a:t>
            </a:r>
          </a:p>
        </p:txBody>
      </p:sp>
    </p:spTree>
    <p:extLst>
      <p:ext uri="{BB962C8B-B14F-4D97-AF65-F5344CB8AC3E}">
        <p14:creationId xmlns:p14="http://schemas.microsoft.com/office/powerpoint/2010/main" val="25945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Control Hazards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70"/>
            <a:ext cx="8915400" cy="5683940"/>
          </a:xfrm>
        </p:spPr>
        <p:txBody>
          <a:bodyPr/>
          <a:lstStyle/>
          <a:p>
            <a:pPr marL="349250" indent="-349250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 smtClean="0"/>
              <a:t>Jump and Branch can cause great performance loss</a:t>
            </a:r>
          </a:p>
          <a:p>
            <a:pPr marL="349250" indent="-349250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 smtClean="0"/>
              <a:t>Jump instruction needs only the </a:t>
            </a:r>
            <a:r>
              <a:rPr lang="en-US" altLang="en-US" dirty="0" smtClean="0">
                <a:solidFill>
                  <a:srgbClr val="FF0000"/>
                </a:solidFill>
              </a:rPr>
              <a:t>jump target address</a:t>
            </a:r>
          </a:p>
          <a:p>
            <a:pPr marL="349250" indent="-349250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 smtClean="0"/>
              <a:t>Branch instruction needs two things:</a:t>
            </a:r>
          </a:p>
          <a:p>
            <a:pPr marL="739775" lvl="1" indent="-276225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 smtClean="0">
                <a:solidFill>
                  <a:srgbClr val="FF0000"/>
                </a:solidFill>
              </a:rPr>
              <a:t>Branch Result</a:t>
            </a:r>
            <a:r>
              <a:rPr lang="en-US" altLang="en-US" dirty="0" smtClean="0"/>
              <a:t>	Taken or Not Taken</a:t>
            </a:r>
          </a:p>
          <a:p>
            <a:pPr marL="739775" lvl="1" indent="-276225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 smtClean="0">
                <a:solidFill>
                  <a:srgbClr val="FF0000"/>
                </a:solidFill>
              </a:rPr>
              <a:t>Branch Target Address</a:t>
            </a:r>
          </a:p>
          <a:p>
            <a:pPr marL="1143000" lvl="2" indent="-288925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 smtClean="0"/>
              <a:t>PC + 4	If Branch is NOT taken</a:t>
            </a:r>
          </a:p>
          <a:p>
            <a:pPr marL="1143000" lvl="2" indent="-288925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 smtClean="0"/>
              <a:t>PC + 4 + 4 × immediate	If Branch is Taken</a:t>
            </a:r>
          </a:p>
          <a:p>
            <a:pPr marL="349250" indent="-349250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 smtClean="0"/>
              <a:t>Jump and Branch targets are computed in the ID stage</a:t>
            </a:r>
          </a:p>
          <a:p>
            <a:pPr marL="739775" lvl="1" indent="-276225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 smtClean="0"/>
              <a:t>At which point a new instruction is already being fetched</a:t>
            </a:r>
          </a:p>
          <a:p>
            <a:pPr marL="739775" lvl="1" indent="-276225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 smtClean="0"/>
              <a:t>Jump Instruction: 1-cycle delay</a:t>
            </a:r>
          </a:p>
          <a:p>
            <a:pPr marL="739775" lvl="1" indent="-276225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 smtClean="0"/>
              <a:t>Branch: 2-cycle delay for branch result (taken or not taken)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1-Cycle Jump Delay</a:t>
            </a:r>
          </a:p>
        </p:txBody>
      </p:sp>
      <p:sp>
        <p:nvSpPr>
          <p:cNvPr id="52227" name="Rectangle 189"/>
          <p:cNvSpPr>
            <a:spLocks noGrp="1" noChangeArrowheads="1"/>
          </p:cNvSpPr>
          <p:nvPr>
            <p:ph type="body" idx="1"/>
          </p:nvPr>
        </p:nvSpPr>
        <p:spPr>
          <a:xfrm>
            <a:off x="495300" y="971080"/>
            <a:ext cx="8915400" cy="1997060"/>
          </a:xfrm>
        </p:spPr>
        <p:txBody>
          <a:bodyPr lIns="0" tIns="46038" rIns="0" bIns="46038"/>
          <a:lstStyle/>
          <a:p>
            <a:pPr eaLnBrk="1" hangingPunct="1">
              <a:lnSpc>
                <a:spcPct val="130000"/>
              </a:lnSpc>
              <a:spcBef>
                <a:spcPts val="1200"/>
              </a:spcBef>
            </a:pPr>
            <a:r>
              <a:rPr lang="en-US" altLang="en-US" dirty="0" smtClean="0"/>
              <a:t>Control logic detects a </a:t>
            </a:r>
            <a:r>
              <a:rPr lang="en-US" altLang="en-US" dirty="0" smtClean="0">
                <a:solidFill>
                  <a:srgbClr val="FF0000"/>
                </a:solidFill>
              </a:rPr>
              <a:t>Jump</a:t>
            </a:r>
            <a:r>
              <a:rPr lang="en-US" altLang="en-US" dirty="0" smtClean="0"/>
              <a:t> instruction in the 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 Stage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ts val="12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Next </a:t>
            </a:r>
            <a:r>
              <a:rPr lang="en-US" altLang="en-US" dirty="0" smtClean="0"/>
              <a:t>instruction is fetched anyway</a:t>
            </a:r>
          </a:p>
          <a:p>
            <a:pPr eaLnBrk="1" hangingPunct="1">
              <a:lnSpc>
                <a:spcPct val="130000"/>
              </a:lnSpc>
              <a:spcBef>
                <a:spcPts val="1200"/>
              </a:spcBef>
            </a:pPr>
            <a:r>
              <a:rPr lang="en-US" altLang="en-US" dirty="0" smtClean="0"/>
              <a:t>Convert </a:t>
            </a:r>
            <a:r>
              <a:rPr lang="en-US" altLang="en-US" dirty="0" smtClean="0">
                <a:solidFill>
                  <a:srgbClr val="FF0000"/>
                </a:solidFill>
              </a:rPr>
              <a:t>Next</a:t>
            </a:r>
            <a:r>
              <a:rPr lang="en-US" altLang="en-US" dirty="0" smtClean="0"/>
              <a:t> instruction into </a:t>
            </a:r>
            <a:r>
              <a:rPr lang="en-US" altLang="en-US" dirty="0" smtClean="0">
                <a:solidFill>
                  <a:srgbClr val="FF0000"/>
                </a:solidFill>
              </a:rPr>
              <a:t>bubble</a:t>
            </a:r>
            <a:r>
              <a:rPr lang="en-US" altLang="en-US" dirty="0" smtClean="0"/>
              <a:t> (Jump is always </a:t>
            </a:r>
            <a:r>
              <a:rPr lang="en-US" altLang="en-US" dirty="0" smtClean="0">
                <a:solidFill>
                  <a:srgbClr val="FF0000"/>
                </a:solidFill>
              </a:rPr>
              <a:t>taken</a:t>
            </a:r>
            <a:r>
              <a:rPr lang="en-US" altLang="en-US" dirty="0" smtClean="0"/>
              <a:t>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83010" y="3313114"/>
            <a:ext cx="3190633" cy="2834635"/>
            <a:chOff x="583010" y="3313114"/>
            <a:chExt cx="3190633" cy="2834635"/>
          </a:xfrm>
        </p:grpSpPr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583010" y="3313114"/>
              <a:ext cx="3019954" cy="2151351"/>
              <a:chOff x="537451" y="3313785"/>
              <a:chExt cx="2789062" cy="2149609"/>
            </a:xfrm>
          </p:grpSpPr>
          <p:sp>
            <p:nvSpPr>
              <p:cNvPr id="52319" name="Line 14"/>
              <p:cNvSpPr>
                <a:spLocks noChangeShapeType="1"/>
              </p:cNvSpPr>
              <p:nvPr/>
            </p:nvSpPr>
            <p:spPr bwMode="auto">
              <a:xfrm>
                <a:off x="3115375" y="3956064"/>
                <a:ext cx="1397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20" name="Line 131"/>
              <p:cNvSpPr>
                <a:spLocks noChangeShapeType="1"/>
              </p:cNvSpPr>
              <p:nvPr/>
            </p:nvSpPr>
            <p:spPr bwMode="auto">
              <a:xfrm>
                <a:off x="2481962" y="3956064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21" name="Text Box 4"/>
              <p:cNvSpPr txBox="1">
                <a:spLocks noChangeArrowheads="1"/>
              </p:cNvSpPr>
              <p:nvPr/>
            </p:nvSpPr>
            <p:spPr bwMode="auto">
              <a:xfrm>
                <a:off x="537451" y="3800567"/>
                <a:ext cx="1766631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 dirty="0" smtClean="0">
                    <a:latin typeface="Courier New" pitchFamily="49" charset="0"/>
                    <a:cs typeface="Courier New" pitchFamily="49" charset="0"/>
                  </a:rPr>
                  <a:t>J L1</a:t>
                </a:r>
                <a:endParaRPr lang="en-US" altLang="en-US" sz="16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2322" name="Rectangle 12"/>
              <p:cNvSpPr>
                <a:spLocks noChangeArrowheads="1"/>
              </p:cNvSpPr>
              <p:nvPr/>
            </p:nvSpPr>
            <p:spPr bwMode="auto">
              <a:xfrm>
                <a:off x="2623250" y="3727464"/>
                <a:ext cx="492125" cy="45720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IF</a:t>
                </a:r>
              </a:p>
            </p:txBody>
          </p:sp>
          <p:sp>
            <p:nvSpPr>
              <p:cNvPr id="52323" name="Rectangle 13"/>
              <p:cNvSpPr>
                <a:spLocks noChangeArrowheads="1"/>
              </p:cNvSpPr>
              <p:nvPr/>
            </p:nvSpPr>
            <p:spPr bwMode="auto">
              <a:xfrm>
                <a:off x="3255075" y="3727464"/>
                <a:ext cx="71438" cy="4572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324" name="Text Box 43"/>
              <p:cNvSpPr txBox="1">
                <a:spLocks noChangeArrowheads="1"/>
              </p:cNvSpPr>
              <p:nvPr/>
            </p:nvSpPr>
            <p:spPr bwMode="auto">
              <a:xfrm>
                <a:off x="2623250" y="3313785"/>
                <a:ext cx="561975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/>
                  <a:t>cc1</a:t>
                </a:r>
              </a:p>
            </p:txBody>
          </p:sp>
          <p:sp>
            <p:nvSpPr>
              <p:cNvPr id="52325" name="Rectangle 130"/>
              <p:cNvSpPr>
                <a:spLocks noChangeArrowheads="1"/>
              </p:cNvSpPr>
              <p:nvPr/>
            </p:nvSpPr>
            <p:spPr bwMode="auto">
              <a:xfrm>
                <a:off x="2412112" y="3727464"/>
                <a:ext cx="69850" cy="4572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326" name="Text Box 5"/>
              <p:cNvSpPr txBox="1">
                <a:spLocks noChangeArrowheads="1"/>
              </p:cNvSpPr>
              <p:nvPr/>
            </p:nvSpPr>
            <p:spPr bwMode="auto">
              <a:xfrm>
                <a:off x="543802" y="4355592"/>
                <a:ext cx="2149687" cy="338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 dirty="0" smtClean="0">
                    <a:latin typeface="Courier New" pitchFamily="49" charset="0"/>
                    <a:cs typeface="Courier New" pitchFamily="49" charset="0"/>
                  </a:rPr>
                  <a:t>Next instruction</a:t>
                </a:r>
                <a:endParaRPr lang="en-US" alt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2327" name="Rectangle 132"/>
              <p:cNvSpPr>
                <a:spLocks noChangeArrowheads="1"/>
              </p:cNvSpPr>
              <p:nvPr/>
            </p:nvSpPr>
            <p:spPr bwMode="auto">
              <a:xfrm>
                <a:off x="3255075" y="4311142"/>
                <a:ext cx="71438" cy="4572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7" name="Text Box 5"/>
              <p:cNvSpPr txBox="1">
                <a:spLocks noChangeArrowheads="1"/>
              </p:cNvSpPr>
              <p:nvPr/>
            </p:nvSpPr>
            <p:spPr bwMode="auto">
              <a:xfrm>
                <a:off x="570482" y="5125114"/>
                <a:ext cx="569972" cy="338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 dirty="0" smtClean="0">
                    <a:latin typeface="Courier New" pitchFamily="49" charset="0"/>
                    <a:cs typeface="Courier New" pitchFamily="49" charset="0"/>
                  </a:rPr>
                  <a:t>. . .</a:t>
                </a:r>
                <a:endParaRPr lang="en-US" alt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2232" name="Text Box 142"/>
            <p:cNvSpPr txBox="1">
              <a:spLocks noChangeArrowheads="1"/>
            </p:cNvSpPr>
            <p:nvPr/>
          </p:nvSpPr>
          <p:spPr bwMode="auto">
            <a:xfrm>
              <a:off x="589890" y="5809064"/>
              <a:ext cx="3183753" cy="3386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urier New" pitchFamily="49" charset="0"/>
                  <a:cs typeface="Courier New" pitchFamily="49" charset="0"/>
                </a:rPr>
                <a:t>L1: </a:t>
              </a:r>
              <a:r>
                <a:rPr lang="en-US" altLang="en-US" sz="1600" b="1" dirty="0" smtClean="0">
                  <a:latin typeface="Courier New" pitchFamily="49" charset="0"/>
                  <a:cs typeface="Courier New" pitchFamily="49" charset="0"/>
                </a:rPr>
                <a:t>Target </a:t>
              </a:r>
              <a:r>
                <a:rPr lang="en-US" altLang="en-US" sz="1600" b="1" dirty="0">
                  <a:latin typeface="Courier New" pitchFamily="49" charset="0"/>
                  <a:cs typeface="Courier New" pitchFamily="49" charset="0"/>
                </a:rPr>
                <a:t>instruction</a:t>
              </a:r>
              <a:endParaRPr lang="en-US" alt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603039" y="3313113"/>
            <a:ext cx="935587" cy="2911476"/>
            <a:chOff x="3603039" y="3313113"/>
            <a:chExt cx="935587" cy="2911476"/>
          </a:xfrm>
        </p:grpSpPr>
        <p:sp>
          <p:nvSpPr>
            <p:cNvPr id="52304" name="Text Box 44"/>
            <p:cNvSpPr txBox="1">
              <a:spLocks noChangeArrowheads="1"/>
            </p:cNvSpPr>
            <p:nvPr/>
          </p:nvSpPr>
          <p:spPr bwMode="auto">
            <a:xfrm>
              <a:off x="3678703" y="3313113"/>
              <a:ext cx="608756" cy="304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 dirty="0"/>
                <a:t>cc2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3603039" y="3726990"/>
              <a:ext cx="935587" cy="2497599"/>
              <a:chOff x="3603039" y="3726990"/>
              <a:chExt cx="935587" cy="2497599"/>
            </a:xfrm>
          </p:grpSpPr>
          <p:grpSp>
            <p:nvGrpSpPr>
              <p:cNvPr id="52305" name="Group 77"/>
              <p:cNvGrpSpPr>
                <a:grpSpLocks/>
              </p:cNvGrpSpPr>
              <p:nvPr/>
            </p:nvGrpSpPr>
            <p:grpSpPr bwMode="auto">
              <a:xfrm>
                <a:off x="3617719" y="3726990"/>
                <a:ext cx="678237" cy="457419"/>
                <a:chOff x="5157720" y="5229580"/>
                <a:chExt cx="626117" cy="457200"/>
              </a:xfrm>
            </p:grpSpPr>
            <p:sp>
              <p:nvSpPr>
                <p:cNvPr id="52313" name="Line 54"/>
                <p:cNvSpPr>
                  <a:spLocks noChangeShapeType="1"/>
                </p:cNvSpPr>
                <p:nvPr/>
              </p:nvSpPr>
              <p:spPr bwMode="auto">
                <a:xfrm>
                  <a:off x="5157720" y="5455900"/>
                  <a:ext cx="141288" cy="0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317" name="Rectangle 161"/>
                <p:cNvSpPr>
                  <a:spLocks noChangeArrowheads="1"/>
                </p:cNvSpPr>
                <p:nvPr/>
              </p:nvSpPr>
              <p:spPr bwMode="auto">
                <a:xfrm>
                  <a:off x="5291712" y="5229580"/>
                  <a:ext cx="492125" cy="457200"/>
                </a:xfrm>
                <a:prstGeom prst="rect">
                  <a:avLst/>
                </a:prstGeom>
                <a:solidFill>
                  <a:srgbClr val="FFCCFF"/>
                </a:solidFill>
                <a:ln w="9525" cap="rnd">
                  <a:solidFill>
                    <a:srgbClr val="FFCC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318" name="Text Box 160"/>
                <p:cNvSpPr txBox="1">
                  <a:spLocks noChangeArrowheads="1"/>
                </p:cNvSpPr>
                <p:nvPr/>
              </p:nvSpPr>
              <p:spPr bwMode="auto">
                <a:xfrm>
                  <a:off x="5301237" y="5280380"/>
                  <a:ext cx="468313" cy="3383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 dirty="0" smtClean="0"/>
                    <a:t>ID</a:t>
                  </a:r>
                </a:p>
              </p:txBody>
            </p:sp>
          </p:grpSp>
          <p:sp>
            <p:nvSpPr>
              <p:cNvPr id="52307" name="Rectangle 96"/>
              <p:cNvSpPr>
                <a:spLocks noChangeArrowheads="1"/>
              </p:cNvSpPr>
              <p:nvPr/>
            </p:nvSpPr>
            <p:spPr bwMode="auto">
              <a:xfrm>
                <a:off x="3754368" y="4310947"/>
                <a:ext cx="533091" cy="457419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IF</a:t>
                </a:r>
              </a:p>
            </p:txBody>
          </p:sp>
          <p:sp>
            <p:nvSpPr>
              <p:cNvPr id="52308" name="Rectangle 97"/>
              <p:cNvSpPr>
                <a:spLocks noChangeArrowheads="1"/>
              </p:cNvSpPr>
              <p:nvPr/>
            </p:nvSpPr>
            <p:spPr bwMode="auto">
              <a:xfrm>
                <a:off x="4440508" y="4310947"/>
                <a:ext cx="75665" cy="457419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309" name="Line 98"/>
              <p:cNvSpPr>
                <a:spLocks noChangeShapeType="1"/>
              </p:cNvSpPr>
              <p:nvPr/>
            </p:nvSpPr>
            <p:spPr bwMode="auto">
              <a:xfrm>
                <a:off x="4287459" y="4539656"/>
                <a:ext cx="15304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10" name="Line 133"/>
              <p:cNvSpPr>
                <a:spLocks noChangeShapeType="1"/>
              </p:cNvSpPr>
              <p:nvPr/>
            </p:nvSpPr>
            <p:spPr bwMode="auto">
              <a:xfrm>
                <a:off x="3603039" y="4539656"/>
                <a:ext cx="15132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4" name="Text Box 17"/>
              <p:cNvSpPr txBox="1">
                <a:spLocks noChangeArrowheads="1"/>
              </p:cNvSpPr>
              <p:nvPr/>
            </p:nvSpPr>
            <p:spPr bwMode="auto">
              <a:xfrm>
                <a:off x="3795806" y="5696200"/>
                <a:ext cx="624259" cy="5283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 smtClean="0"/>
                  <a:t>Jump</a:t>
                </a:r>
                <a:endParaRPr lang="en-US" altLang="en-US" sz="1200" dirty="0"/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/>
                  <a:t>Target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 err="1"/>
                  <a:t>Addr</a:t>
                </a:r>
                <a:endParaRPr lang="en-US" altLang="en-US" sz="1200" dirty="0"/>
              </a:p>
            </p:txBody>
          </p:sp>
          <p:sp>
            <p:nvSpPr>
              <p:cNvPr id="52235" name="Rectangle 134"/>
              <p:cNvSpPr>
                <a:spLocks noChangeArrowheads="1"/>
              </p:cNvSpPr>
              <p:nvPr/>
            </p:nvSpPr>
            <p:spPr bwMode="auto">
              <a:xfrm>
                <a:off x="4462979" y="5765447"/>
                <a:ext cx="75647" cy="457377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245" name="Line 173"/>
              <p:cNvSpPr>
                <a:spLocks noChangeShapeType="1"/>
              </p:cNvSpPr>
              <p:nvPr/>
            </p:nvSpPr>
            <p:spPr bwMode="auto">
              <a:xfrm>
                <a:off x="4146495" y="4038222"/>
                <a:ext cx="337246" cy="179992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4539941" y="3313113"/>
            <a:ext cx="4330640" cy="2919412"/>
            <a:chOff x="4539941" y="3313113"/>
            <a:chExt cx="4330640" cy="2919412"/>
          </a:xfrm>
        </p:grpSpPr>
        <p:grpSp>
          <p:nvGrpSpPr>
            <p:cNvPr id="9" name="Group 8"/>
            <p:cNvGrpSpPr/>
            <p:nvPr/>
          </p:nvGrpSpPr>
          <p:grpSpPr>
            <a:xfrm>
              <a:off x="4593829" y="3313113"/>
              <a:ext cx="4266198" cy="304919"/>
              <a:chOff x="4593829" y="3313113"/>
              <a:chExt cx="4266198" cy="304919"/>
            </a:xfrm>
          </p:grpSpPr>
          <p:sp>
            <p:nvSpPr>
              <p:cNvPr id="52252" name="Text Box 46"/>
              <p:cNvSpPr txBox="1">
                <a:spLocks noChangeArrowheads="1"/>
              </p:cNvSpPr>
              <p:nvPr/>
            </p:nvSpPr>
            <p:spPr bwMode="auto">
              <a:xfrm>
                <a:off x="5506373" y="3313113"/>
                <a:ext cx="610538" cy="3048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cc4</a:t>
                </a:r>
              </a:p>
            </p:txBody>
          </p:sp>
          <p:sp>
            <p:nvSpPr>
              <p:cNvPr id="52253" name="Text Box 47"/>
              <p:cNvSpPr txBox="1">
                <a:spLocks noChangeArrowheads="1"/>
              </p:cNvSpPr>
              <p:nvPr/>
            </p:nvSpPr>
            <p:spPr bwMode="auto">
              <a:xfrm>
                <a:off x="6421319" y="3313113"/>
                <a:ext cx="610538" cy="3048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cc5</a:t>
                </a:r>
              </a:p>
            </p:txBody>
          </p:sp>
          <p:sp>
            <p:nvSpPr>
              <p:cNvPr id="52254" name="Text Box 48"/>
              <p:cNvSpPr txBox="1">
                <a:spLocks noChangeArrowheads="1"/>
              </p:cNvSpPr>
              <p:nvPr/>
            </p:nvSpPr>
            <p:spPr bwMode="auto">
              <a:xfrm>
                <a:off x="7336264" y="3313113"/>
                <a:ext cx="608817" cy="3048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cc6</a:t>
                </a:r>
              </a:p>
            </p:txBody>
          </p:sp>
          <p:sp>
            <p:nvSpPr>
              <p:cNvPr id="52255" name="Text Box 188"/>
              <p:cNvSpPr txBox="1">
                <a:spLocks noChangeArrowheads="1"/>
              </p:cNvSpPr>
              <p:nvPr/>
            </p:nvSpPr>
            <p:spPr bwMode="auto">
              <a:xfrm>
                <a:off x="8251210" y="3313113"/>
                <a:ext cx="608817" cy="3048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cc7</a:t>
                </a:r>
              </a:p>
            </p:txBody>
          </p:sp>
          <p:sp>
            <p:nvSpPr>
              <p:cNvPr id="52233" name="Text Box 45"/>
              <p:cNvSpPr txBox="1">
                <a:spLocks noChangeArrowheads="1"/>
              </p:cNvSpPr>
              <p:nvPr/>
            </p:nvSpPr>
            <p:spPr bwMode="auto">
              <a:xfrm>
                <a:off x="4593829" y="3313114"/>
                <a:ext cx="606895" cy="3049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/>
                  <a:t>cc3</a:t>
                </a: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4539941" y="4310686"/>
              <a:ext cx="4330640" cy="1921839"/>
              <a:chOff x="4539941" y="4310686"/>
              <a:chExt cx="4330640" cy="1921839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4568950" y="4310686"/>
                <a:ext cx="3453523" cy="457548"/>
                <a:chOff x="4568950" y="4310686"/>
                <a:chExt cx="3453523" cy="457548"/>
              </a:xfrm>
            </p:grpSpPr>
            <p:sp>
              <p:nvSpPr>
                <p:cNvPr id="52272" name="Rectangle 111"/>
                <p:cNvSpPr>
                  <a:spLocks noChangeArrowheads="1"/>
                </p:cNvSpPr>
                <p:nvPr/>
              </p:nvSpPr>
              <p:spPr bwMode="auto">
                <a:xfrm>
                  <a:off x="6269974" y="4310686"/>
                  <a:ext cx="75672" cy="457299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273" name="Rectangle 115"/>
                <p:cNvSpPr>
                  <a:spLocks noChangeArrowheads="1"/>
                </p:cNvSpPr>
                <p:nvPr/>
              </p:nvSpPr>
              <p:spPr bwMode="auto">
                <a:xfrm>
                  <a:off x="7183200" y="4310686"/>
                  <a:ext cx="77393" cy="457299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grpSp>
              <p:nvGrpSpPr>
                <p:cNvPr id="52274" name="Group 121"/>
                <p:cNvGrpSpPr>
                  <a:grpSpLocks/>
                </p:cNvGrpSpPr>
                <p:nvPr/>
              </p:nvGrpSpPr>
              <p:grpSpPr bwMode="auto">
                <a:xfrm>
                  <a:off x="6400681" y="4317038"/>
                  <a:ext cx="701688" cy="441421"/>
                  <a:chOff x="3792" y="3476"/>
                  <a:chExt cx="432" cy="278"/>
                </a:xfrm>
              </p:grpSpPr>
              <p:sp>
                <p:nvSpPr>
                  <p:cNvPr id="52296" name="AutoShape 122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3476"/>
                    <a:ext cx="432" cy="278"/>
                  </a:xfrm>
                  <a:prstGeom prst="cloudCallout">
                    <a:avLst>
                      <a:gd name="adj1" fmla="val -23843"/>
                      <a:gd name="adj2" fmla="val 35611"/>
                    </a:avLst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600" b="1"/>
                  </a:p>
                </p:txBody>
              </p:sp>
              <p:sp>
                <p:nvSpPr>
                  <p:cNvPr id="52297" name="Text Box 1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18" y="3524"/>
                    <a:ext cx="365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rIns="0">
                    <a:spAutoFit/>
                  </a:bodyPr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1200" b="1"/>
                      <a:t>Bubble</a:t>
                    </a:r>
                  </a:p>
                </p:txBody>
              </p:sp>
            </p:grpSp>
            <p:grpSp>
              <p:nvGrpSpPr>
                <p:cNvPr id="52275" name="Group 124"/>
                <p:cNvGrpSpPr>
                  <a:grpSpLocks/>
                </p:cNvGrpSpPr>
                <p:nvPr/>
              </p:nvGrpSpPr>
              <p:grpSpPr bwMode="auto">
                <a:xfrm>
                  <a:off x="5463381" y="4317038"/>
                  <a:ext cx="741245" cy="441421"/>
                  <a:chOff x="3792" y="3481"/>
                  <a:chExt cx="432" cy="278"/>
                </a:xfrm>
              </p:grpSpPr>
              <p:sp>
                <p:nvSpPr>
                  <p:cNvPr id="52294" name="AutoShape 125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3481"/>
                    <a:ext cx="432" cy="278"/>
                  </a:xfrm>
                  <a:prstGeom prst="cloudCallout">
                    <a:avLst>
                      <a:gd name="adj1" fmla="val -23843"/>
                      <a:gd name="adj2" fmla="val 35611"/>
                    </a:avLst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600" b="1"/>
                  </a:p>
                </p:txBody>
              </p:sp>
              <p:sp>
                <p:nvSpPr>
                  <p:cNvPr id="52295" name="Text Box 1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31" y="3524"/>
                    <a:ext cx="345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rIns="0">
                    <a:spAutoFit/>
                  </a:bodyPr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1200" b="1" dirty="0"/>
                      <a:t>Bubble</a:t>
                    </a:r>
                  </a:p>
                </p:txBody>
              </p:sp>
            </p:grpSp>
            <p:grpSp>
              <p:nvGrpSpPr>
                <p:cNvPr id="52276" name="Group 127"/>
                <p:cNvGrpSpPr>
                  <a:grpSpLocks/>
                </p:cNvGrpSpPr>
                <p:nvPr/>
              </p:nvGrpSpPr>
              <p:grpSpPr bwMode="auto">
                <a:xfrm>
                  <a:off x="7296708" y="4317038"/>
                  <a:ext cx="725765" cy="441421"/>
                  <a:chOff x="3792" y="3476"/>
                  <a:chExt cx="432" cy="278"/>
                </a:xfrm>
              </p:grpSpPr>
              <p:sp>
                <p:nvSpPr>
                  <p:cNvPr id="52292" name="AutoShape 128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3476"/>
                    <a:ext cx="432" cy="278"/>
                  </a:xfrm>
                  <a:prstGeom prst="cloudCallout">
                    <a:avLst>
                      <a:gd name="adj1" fmla="val -23843"/>
                      <a:gd name="adj2" fmla="val 35611"/>
                    </a:avLst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600" b="1"/>
                  </a:p>
                </p:txBody>
              </p:sp>
              <p:sp>
                <p:nvSpPr>
                  <p:cNvPr id="52293" name="Text Box 1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31" y="3524"/>
                    <a:ext cx="345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rIns="0">
                    <a:spAutoFit/>
                  </a:bodyPr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1200" b="1" dirty="0"/>
                      <a:t>Bubble</a:t>
                    </a:r>
                  </a:p>
                </p:txBody>
              </p:sp>
            </p:grpSp>
            <p:grpSp>
              <p:nvGrpSpPr>
                <p:cNvPr id="52283" name="Group 124"/>
                <p:cNvGrpSpPr>
                  <a:grpSpLocks/>
                </p:cNvGrpSpPr>
                <p:nvPr/>
              </p:nvGrpSpPr>
              <p:grpSpPr bwMode="auto">
                <a:xfrm>
                  <a:off x="4568950" y="4317038"/>
                  <a:ext cx="741244" cy="441421"/>
                  <a:chOff x="3792" y="3481"/>
                  <a:chExt cx="432" cy="278"/>
                </a:xfrm>
              </p:grpSpPr>
              <p:sp>
                <p:nvSpPr>
                  <p:cNvPr id="52284" name="AutoShape 125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3481"/>
                    <a:ext cx="432" cy="278"/>
                  </a:xfrm>
                  <a:prstGeom prst="cloudCallout">
                    <a:avLst>
                      <a:gd name="adj1" fmla="val -23843"/>
                      <a:gd name="adj2" fmla="val 35611"/>
                    </a:avLst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600" b="1"/>
                  </a:p>
                </p:txBody>
              </p:sp>
              <p:sp>
                <p:nvSpPr>
                  <p:cNvPr id="52285" name="Text Box 1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31" y="3524"/>
                    <a:ext cx="345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rIns="0">
                    <a:spAutoFit/>
                  </a:bodyPr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1200" b="1" dirty="0"/>
                      <a:t>Bubble</a:t>
                    </a:r>
                  </a:p>
                </p:txBody>
              </p:sp>
            </p:grpSp>
            <p:sp>
              <p:nvSpPr>
                <p:cNvPr id="52239" name="Rectangle 108"/>
                <p:cNvSpPr>
                  <a:spLocks noChangeArrowheads="1"/>
                </p:cNvSpPr>
                <p:nvPr/>
              </p:nvSpPr>
              <p:spPr bwMode="auto">
                <a:xfrm>
                  <a:off x="5353737" y="4310857"/>
                  <a:ext cx="75647" cy="457377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3" name="Group 2"/>
              <p:cNvGrpSpPr/>
              <p:nvPr/>
            </p:nvGrpSpPr>
            <p:grpSpPr>
              <a:xfrm>
                <a:off x="4539941" y="5694363"/>
                <a:ext cx="4330640" cy="538162"/>
                <a:chOff x="4539941" y="5694363"/>
                <a:chExt cx="4330640" cy="538162"/>
              </a:xfrm>
            </p:grpSpPr>
            <p:sp>
              <p:nvSpPr>
                <p:cNvPr id="52256" name="Line 196"/>
                <p:cNvSpPr>
                  <a:spLocks noChangeShapeType="1"/>
                </p:cNvSpPr>
                <p:nvPr/>
              </p:nvSpPr>
              <p:spPr bwMode="auto">
                <a:xfrm>
                  <a:off x="7964299" y="5981909"/>
                  <a:ext cx="153065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57" name="Line 196"/>
                <p:cNvSpPr>
                  <a:spLocks noChangeShapeType="1"/>
                </p:cNvSpPr>
                <p:nvPr/>
              </p:nvSpPr>
              <p:spPr bwMode="auto">
                <a:xfrm>
                  <a:off x="7277330" y="5987327"/>
                  <a:ext cx="153065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58" name="Rectangle 51"/>
                <p:cNvSpPr>
                  <a:spLocks noChangeArrowheads="1"/>
                </p:cNvSpPr>
                <p:nvPr/>
              </p:nvSpPr>
              <p:spPr bwMode="auto">
                <a:xfrm>
                  <a:off x="4693005" y="5765029"/>
                  <a:ext cx="531426" cy="457299"/>
                </a:xfrm>
                <a:prstGeom prst="rect">
                  <a:avLst/>
                </a:prstGeom>
                <a:solidFill>
                  <a:srgbClr val="CCE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IF</a:t>
                  </a:r>
                </a:p>
              </p:txBody>
            </p:sp>
            <p:sp>
              <p:nvSpPr>
                <p:cNvPr id="52259" name="Rectangle 52"/>
                <p:cNvSpPr>
                  <a:spLocks noChangeArrowheads="1"/>
                </p:cNvSpPr>
                <p:nvPr/>
              </p:nvSpPr>
              <p:spPr bwMode="auto">
                <a:xfrm>
                  <a:off x="5377494" y="5765029"/>
                  <a:ext cx="75672" cy="457299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260" name="Line 53"/>
                <p:cNvSpPr>
                  <a:spLocks noChangeShapeType="1"/>
                </p:cNvSpPr>
                <p:nvPr/>
              </p:nvSpPr>
              <p:spPr bwMode="auto">
                <a:xfrm>
                  <a:off x="5224430" y="5993678"/>
                  <a:ext cx="153065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61" name="Line 135"/>
                <p:cNvSpPr>
                  <a:spLocks noChangeShapeType="1"/>
                </p:cNvSpPr>
                <p:nvPr/>
              </p:nvSpPr>
              <p:spPr bwMode="auto">
                <a:xfrm>
                  <a:off x="4539941" y="5993678"/>
                  <a:ext cx="153065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62" name="Rectangle 63"/>
                <p:cNvSpPr>
                  <a:spLocks noChangeArrowheads="1"/>
                </p:cNvSpPr>
                <p:nvPr/>
              </p:nvSpPr>
              <p:spPr bwMode="auto">
                <a:xfrm>
                  <a:off x="6292441" y="5765029"/>
                  <a:ext cx="75672" cy="457299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263" name="Line 64"/>
                <p:cNvSpPr>
                  <a:spLocks noChangeShapeType="1"/>
                </p:cNvSpPr>
                <p:nvPr/>
              </p:nvSpPr>
              <p:spPr bwMode="auto">
                <a:xfrm>
                  <a:off x="6368113" y="5878373"/>
                  <a:ext cx="15134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64" name="Line 65"/>
                <p:cNvSpPr>
                  <a:spLocks noChangeShapeType="1"/>
                </p:cNvSpPr>
                <p:nvPr/>
              </p:nvSpPr>
              <p:spPr bwMode="auto">
                <a:xfrm>
                  <a:off x="6368113" y="6108853"/>
                  <a:ext cx="15134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2265" name="Group 3"/>
                <p:cNvGrpSpPr>
                  <a:grpSpLocks/>
                </p:cNvGrpSpPr>
                <p:nvPr/>
              </p:nvGrpSpPr>
              <p:grpSpPr bwMode="auto">
                <a:xfrm>
                  <a:off x="5453167" y="5758677"/>
                  <a:ext cx="839274" cy="457299"/>
                  <a:chOff x="5145486" y="5229580"/>
                  <a:chExt cx="774700" cy="457200"/>
                </a:xfrm>
              </p:grpSpPr>
              <p:sp>
                <p:nvSpPr>
                  <p:cNvPr id="52298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5291712" y="5229580"/>
                    <a:ext cx="492125" cy="457200"/>
                  </a:xfrm>
                  <a:prstGeom prst="rect">
                    <a:avLst/>
                  </a:prstGeom>
                  <a:solidFill>
                    <a:srgbClr val="CCECFF"/>
                  </a:solidFill>
                  <a:ln w="9525" cap="rnd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52299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5145486" y="5388330"/>
                    <a:ext cx="14128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300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5145486" y="5540730"/>
                    <a:ext cx="14128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301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5778898" y="5349250"/>
                    <a:ext cx="141288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302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5778898" y="5579680"/>
                    <a:ext cx="141288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303" name="Text Box 1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01237" y="5280380"/>
                    <a:ext cx="468313" cy="3365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rIns="0">
                    <a:spAutoFit/>
                  </a:bodyPr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1600"/>
                      <a:t>Reg</a:t>
                    </a:r>
                  </a:p>
                </p:txBody>
              </p:sp>
            </p:grpSp>
            <p:sp>
              <p:nvSpPr>
                <p:cNvPr id="52266" name="Rectangle 195"/>
                <p:cNvSpPr>
                  <a:spLocks noChangeArrowheads="1"/>
                </p:cNvSpPr>
                <p:nvPr/>
              </p:nvSpPr>
              <p:spPr bwMode="auto">
                <a:xfrm>
                  <a:off x="7205666" y="5758677"/>
                  <a:ext cx="75672" cy="457299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267" name="Line 196"/>
                <p:cNvSpPr>
                  <a:spLocks noChangeShapeType="1"/>
                </p:cNvSpPr>
                <p:nvPr/>
              </p:nvSpPr>
              <p:spPr bwMode="auto">
                <a:xfrm>
                  <a:off x="7052603" y="5987327"/>
                  <a:ext cx="153065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68" name="Rectangle 198"/>
                <p:cNvSpPr>
                  <a:spLocks noChangeArrowheads="1"/>
                </p:cNvSpPr>
                <p:nvPr/>
              </p:nvSpPr>
              <p:spPr bwMode="auto">
                <a:xfrm>
                  <a:off x="8101627" y="5758677"/>
                  <a:ext cx="77393" cy="457299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269" name="Rectangle 214"/>
                <p:cNvSpPr>
                  <a:spLocks noChangeArrowheads="1"/>
                </p:cNvSpPr>
                <p:nvPr/>
              </p:nvSpPr>
              <p:spPr bwMode="auto">
                <a:xfrm>
                  <a:off x="7431154" y="5749150"/>
                  <a:ext cx="533145" cy="45729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DM</a:t>
                  </a:r>
                </a:p>
              </p:txBody>
            </p:sp>
            <p:sp>
              <p:nvSpPr>
                <p:cNvPr id="52270" name="Freeform 141"/>
                <p:cNvSpPr>
                  <a:spLocks/>
                </p:cNvSpPr>
                <p:nvPr/>
              </p:nvSpPr>
              <p:spPr bwMode="auto">
                <a:xfrm>
                  <a:off x="6519457" y="5731293"/>
                  <a:ext cx="533145" cy="501232"/>
                </a:xfrm>
                <a:custGeom>
                  <a:avLst/>
                  <a:gdLst>
                    <a:gd name="T0" fmla="*/ 0 w 259"/>
                    <a:gd name="T1" fmla="*/ 2147483647 h 288"/>
                    <a:gd name="T2" fmla="*/ 0 w 259"/>
                    <a:gd name="T3" fmla="*/ 2147483647 h 288"/>
                    <a:gd name="T4" fmla="*/ 2147483647 w 259"/>
                    <a:gd name="T5" fmla="*/ 2147483647 h 288"/>
                    <a:gd name="T6" fmla="*/ 0 w 259"/>
                    <a:gd name="T7" fmla="*/ 2147483647 h 288"/>
                    <a:gd name="T8" fmla="*/ 0 w 259"/>
                    <a:gd name="T9" fmla="*/ 0 h 288"/>
                    <a:gd name="T10" fmla="*/ 2147483647 w 259"/>
                    <a:gd name="T11" fmla="*/ 2147483647 h 288"/>
                    <a:gd name="T12" fmla="*/ 2147483647 w 259"/>
                    <a:gd name="T13" fmla="*/ 2147483647 h 288"/>
                    <a:gd name="T14" fmla="*/ 0 w 259"/>
                    <a:gd name="T15" fmla="*/ 2147483647 h 28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59"/>
                    <a:gd name="T25" fmla="*/ 0 h 288"/>
                    <a:gd name="T26" fmla="*/ 259 w 259"/>
                    <a:gd name="T27" fmla="*/ 288 h 28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59" h="288">
                      <a:moveTo>
                        <a:pt x="0" y="288"/>
                      </a:moveTo>
                      <a:lnTo>
                        <a:pt x="0" y="173"/>
                      </a:lnTo>
                      <a:lnTo>
                        <a:pt x="58" y="144"/>
                      </a:lnTo>
                      <a:lnTo>
                        <a:pt x="0" y="116"/>
                      </a:lnTo>
                      <a:lnTo>
                        <a:pt x="0" y="0"/>
                      </a:lnTo>
                      <a:lnTo>
                        <a:pt x="259" y="58"/>
                      </a:lnTo>
                      <a:lnTo>
                        <a:pt x="259" y="231"/>
                      </a:lnTo>
                      <a:lnTo>
                        <a:pt x="0" y="288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/>
                    <a:t>ALU</a:t>
                  </a:r>
                </a:p>
              </p:txBody>
            </p:sp>
            <p:sp>
              <p:nvSpPr>
                <p:cNvPr id="6" name="Freeform 5"/>
                <p:cNvSpPr/>
                <p:nvPr/>
              </p:nvSpPr>
              <p:spPr bwMode="auto">
                <a:xfrm>
                  <a:off x="7362120" y="5694363"/>
                  <a:ext cx="663840" cy="285750"/>
                </a:xfrm>
                <a:custGeom>
                  <a:avLst/>
                  <a:gdLst>
                    <a:gd name="connsiteX0" fmla="*/ 0 w 613387"/>
                    <a:gd name="connsiteY0" fmla="*/ 318052 h 318052"/>
                    <a:gd name="connsiteX1" fmla="*/ 0 w 613387"/>
                    <a:gd name="connsiteY1" fmla="*/ 0 h 318052"/>
                    <a:gd name="connsiteX2" fmla="*/ 613387 w 613387"/>
                    <a:gd name="connsiteY2" fmla="*/ 0 h 318052"/>
                    <a:gd name="connsiteX3" fmla="*/ 613387 w 613387"/>
                    <a:gd name="connsiteY3" fmla="*/ 312373 h 3180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3387" h="318052">
                      <a:moveTo>
                        <a:pt x="0" y="318052"/>
                      </a:moveTo>
                      <a:lnTo>
                        <a:pt x="0" y="0"/>
                      </a:lnTo>
                      <a:lnTo>
                        <a:pt x="613387" y="0"/>
                      </a:lnTo>
                      <a:lnTo>
                        <a:pt x="613387" y="312373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grpSp>
              <p:nvGrpSpPr>
                <p:cNvPr id="105" name="Group 3"/>
                <p:cNvGrpSpPr>
                  <a:grpSpLocks/>
                </p:cNvGrpSpPr>
                <p:nvPr/>
              </p:nvGrpSpPr>
              <p:grpSpPr bwMode="auto">
                <a:xfrm>
                  <a:off x="8179021" y="5759804"/>
                  <a:ext cx="691560" cy="457299"/>
                  <a:chOff x="5145486" y="5229580"/>
                  <a:chExt cx="638351" cy="457200"/>
                </a:xfrm>
              </p:grpSpPr>
              <p:sp>
                <p:nvSpPr>
                  <p:cNvPr id="106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5291712" y="5229580"/>
                    <a:ext cx="492125" cy="457200"/>
                  </a:xfrm>
                  <a:prstGeom prst="rect">
                    <a:avLst/>
                  </a:prstGeom>
                  <a:solidFill>
                    <a:srgbClr val="CCECFF"/>
                  </a:solidFill>
                  <a:ln w="9525" cap="rnd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07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5145486" y="5388330"/>
                    <a:ext cx="141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8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5145486" y="5540730"/>
                    <a:ext cx="14128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1" name="Text Box 1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01237" y="5280380"/>
                    <a:ext cx="468313" cy="3365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rIns="0">
                    <a:spAutoFit/>
                  </a:bodyPr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1600"/>
                      <a:t>Reg</a:t>
                    </a: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356975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2-Cycle Branch Delay</a:t>
            </a:r>
          </a:p>
        </p:txBody>
      </p:sp>
      <p:sp>
        <p:nvSpPr>
          <p:cNvPr id="52227" name="Rectangle 189"/>
          <p:cNvSpPr>
            <a:spLocks noGrp="1" noChangeArrowheads="1"/>
          </p:cNvSpPr>
          <p:nvPr>
            <p:ph type="body" idx="1"/>
          </p:nvPr>
        </p:nvSpPr>
        <p:spPr>
          <a:xfrm>
            <a:off x="495300" y="932675"/>
            <a:ext cx="8915400" cy="2150680"/>
          </a:xfrm>
        </p:spPr>
        <p:txBody>
          <a:bodyPr lIns="0" tIns="46038" rIns="0" bIns="46038"/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 smtClean="0"/>
              <a:t>Control logic detects a </a:t>
            </a:r>
            <a:r>
              <a:rPr lang="en-US" altLang="en-US" dirty="0" smtClean="0">
                <a:solidFill>
                  <a:srgbClr val="FF0000"/>
                </a:solidFill>
              </a:rPr>
              <a:t>Branch</a:t>
            </a:r>
            <a:r>
              <a:rPr lang="en-US" altLang="en-US" dirty="0" smtClean="0"/>
              <a:t> instruction in the 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 Stage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 smtClean="0"/>
              <a:t>ALU computes the </a:t>
            </a:r>
            <a:r>
              <a:rPr lang="en-US" altLang="en-US" dirty="0" smtClean="0">
                <a:solidFill>
                  <a:srgbClr val="FF0000"/>
                </a:solidFill>
              </a:rPr>
              <a:t>Branch outcome </a:t>
            </a:r>
            <a:r>
              <a:rPr lang="en-US" altLang="en-US" dirty="0" smtClean="0"/>
              <a:t>in the 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Stage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Next1 </a:t>
            </a:r>
            <a:r>
              <a:rPr lang="en-US" altLang="en-US" dirty="0" smtClean="0"/>
              <a:t>and</a:t>
            </a:r>
            <a:r>
              <a:rPr lang="en-US" altLang="en-US" dirty="0" smtClean="0">
                <a:solidFill>
                  <a:srgbClr val="FF0000"/>
                </a:solidFill>
              </a:rPr>
              <a:t> Next2</a:t>
            </a:r>
            <a:r>
              <a:rPr lang="en-US" altLang="en-US" dirty="0" smtClean="0"/>
              <a:t> instructions will be fetched anyway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 smtClean="0"/>
              <a:t>Convert </a:t>
            </a:r>
            <a:r>
              <a:rPr lang="en-US" altLang="en-US" dirty="0" smtClean="0">
                <a:solidFill>
                  <a:srgbClr val="FF0000"/>
                </a:solidFill>
              </a:rPr>
              <a:t>Next1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solidFill>
                  <a:srgbClr val="FF0000"/>
                </a:solidFill>
              </a:rPr>
              <a:t>Next2</a:t>
            </a:r>
            <a:r>
              <a:rPr lang="en-US" altLang="en-US" dirty="0" smtClean="0"/>
              <a:t> into bubbles </a:t>
            </a:r>
            <a:r>
              <a:rPr lang="en-US" altLang="en-US" dirty="0" smtClean="0">
                <a:solidFill>
                  <a:srgbClr val="FF0000"/>
                </a:solidFill>
              </a:rPr>
              <a:t>if branch is taken</a:t>
            </a: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83010" y="3313114"/>
            <a:ext cx="3019954" cy="1455737"/>
            <a:chOff x="537451" y="3313785"/>
            <a:chExt cx="2789062" cy="1454557"/>
          </a:xfrm>
        </p:grpSpPr>
        <p:sp>
          <p:nvSpPr>
            <p:cNvPr id="52319" name="Line 14"/>
            <p:cNvSpPr>
              <a:spLocks noChangeShapeType="1"/>
            </p:cNvSpPr>
            <p:nvPr/>
          </p:nvSpPr>
          <p:spPr bwMode="auto">
            <a:xfrm>
              <a:off x="3115375" y="3956064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20" name="Line 131"/>
            <p:cNvSpPr>
              <a:spLocks noChangeShapeType="1"/>
            </p:cNvSpPr>
            <p:nvPr/>
          </p:nvSpPr>
          <p:spPr bwMode="auto">
            <a:xfrm>
              <a:off x="2481962" y="3956064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21" name="Text Box 4"/>
            <p:cNvSpPr txBox="1">
              <a:spLocks noChangeArrowheads="1"/>
            </p:cNvSpPr>
            <p:nvPr/>
          </p:nvSpPr>
          <p:spPr bwMode="auto">
            <a:xfrm>
              <a:off x="537451" y="3800567"/>
              <a:ext cx="1766631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 err="1">
                  <a:latin typeface="Courier New" pitchFamily="49" charset="0"/>
                  <a:cs typeface="Courier New" pitchFamily="49" charset="0"/>
                </a:rPr>
                <a:t>Beq</a:t>
              </a:r>
              <a:r>
                <a:rPr lang="en-US" altLang="en-US" sz="1600" b="1" dirty="0">
                  <a:latin typeface="Courier New" pitchFamily="49" charset="0"/>
                  <a:cs typeface="Courier New" pitchFamily="49" charset="0"/>
                </a:rPr>
                <a:t> $t1,$t2,L1</a:t>
              </a:r>
            </a:p>
          </p:txBody>
        </p:sp>
        <p:sp>
          <p:nvSpPr>
            <p:cNvPr id="52322" name="Rectangle 12"/>
            <p:cNvSpPr>
              <a:spLocks noChangeArrowheads="1"/>
            </p:cNvSpPr>
            <p:nvPr/>
          </p:nvSpPr>
          <p:spPr bwMode="auto">
            <a:xfrm>
              <a:off x="2623250" y="3727464"/>
              <a:ext cx="492125" cy="45720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</a:t>
              </a:r>
            </a:p>
          </p:txBody>
        </p:sp>
        <p:sp>
          <p:nvSpPr>
            <p:cNvPr id="52323" name="Rectangle 13"/>
            <p:cNvSpPr>
              <a:spLocks noChangeArrowheads="1"/>
            </p:cNvSpPr>
            <p:nvPr/>
          </p:nvSpPr>
          <p:spPr bwMode="auto">
            <a:xfrm>
              <a:off x="3255075" y="3727464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324" name="Text Box 43"/>
            <p:cNvSpPr txBox="1">
              <a:spLocks noChangeArrowheads="1"/>
            </p:cNvSpPr>
            <p:nvPr/>
          </p:nvSpPr>
          <p:spPr bwMode="auto">
            <a:xfrm>
              <a:off x="2623250" y="3313785"/>
              <a:ext cx="56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cc1</a:t>
              </a:r>
            </a:p>
          </p:txBody>
        </p:sp>
        <p:sp>
          <p:nvSpPr>
            <p:cNvPr id="52325" name="Rectangle 130"/>
            <p:cNvSpPr>
              <a:spLocks noChangeArrowheads="1"/>
            </p:cNvSpPr>
            <p:nvPr/>
          </p:nvSpPr>
          <p:spPr bwMode="auto">
            <a:xfrm>
              <a:off x="2412112" y="3727464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326" name="Text Box 5"/>
            <p:cNvSpPr txBox="1">
              <a:spLocks noChangeArrowheads="1"/>
            </p:cNvSpPr>
            <p:nvPr/>
          </p:nvSpPr>
          <p:spPr bwMode="auto">
            <a:xfrm>
              <a:off x="543802" y="4355592"/>
              <a:ext cx="569972" cy="338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latin typeface="Courier New" pitchFamily="49" charset="0"/>
                  <a:cs typeface="Courier New" pitchFamily="49" charset="0"/>
                </a:rPr>
                <a:t>Next1</a:t>
              </a:r>
              <a:endParaRPr lang="en-US" altLang="en-US" sz="16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2327" name="Rectangle 132"/>
            <p:cNvSpPr>
              <a:spLocks noChangeArrowheads="1"/>
            </p:cNvSpPr>
            <p:nvPr/>
          </p:nvSpPr>
          <p:spPr bwMode="auto">
            <a:xfrm>
              <a:off x="3255075" y="4311142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91609" y="3313113"/>
            <a:ext cx="3926285" cy="2074862"/>
            <a:chOff x="546499" y="3313785"/>
            <a:chExt cx="3624565" cy="2073870"/>
          </a:xfrm>
        </p:grpSpPr>
        <p:sp>
          <p:nvSpPr>
            <p:cNvPr id="52304" name="Text Box 44"/>
            <p:cNvSpPr txBox="1">
              <a:spLocks noChangeArrowheads="1"/>
            </p:cNvSpPr>
            <p:nvPr/>
          </p:nvSpPr>
          <p:spPr bwMode="auto">
            <a:xfrm>
              <a:off x="3396362" y="3313785"/>
              <a:ext cx="56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cc2</a:t>
              </a:r>
            </a:p>
          </p:txBody>
        </p:sp>
        <p:grpSp>
          <p:nvGrpSpPr>
            <p:cNvPr id="52305" name="Group 77"/>
            <p:cNvGrpSpPr>
              <a:grpSpLocks/>
            </p:cNvGrpSpPr>
            <p:nvPr/>
          </p:nvGrpSpPr>
          <p:grpSpPr bwMode="auto">
            <a:xfrm>
              <a:off x="3327827" y="3727464"/>
              <a:ext cx="774700" cy="457200"/>
              <a:chOff x="5145486" y="5229580"/>
              <a:chExt cx="774700" cy="457200"/>
            </a:xfrm>
          </p:grpSpPr>
          <p:sp>
            <p:nvSpPr>
              <p:cNvPr id="52313" name="Line 54"/>
              <p:cNvSpPr>
                <a:spLocks noChangeShapeType="1"/>
              </p:cNvSpPr>
              <p:nvPr/>
            </p:nvSpPr>
            <p:spPr bwMode="auto">
              <a:xfrm>
                <a:off x="5145486" y="53883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14" name="Line 55"/>
              <p:cNvSpPr>
                <a:spLocks noChangeShapeType="1"/>
              </p:cNvSpPr>
              <p:nvPr/>
            </p:nvSpPr>
            <p:spPr bwMode="auto">
              <a:xfrm>
                <a:off x="5145486" y="55407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15" name="Line 61"/>
              <p:cNvSpPr>
                <a:spLocks noChangeShapeType="1"/>
              </p:cNvSpPr>
              <p:nvPr/>
            </p:nvSpPr>
            <p:spPr bwMode="auto">
              <a:xfrm>
                <a:off x="5778898" y="534925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16" name="Line 62"/>
              <p:cNvSpPr>
                <a:spLocks noChangeShapeType="1"/>
              </p:cNvSpPr>
              <p:nvPr/>
            </p:nvSpPr>
            <p:spPr bwMode="auto">
              <a:xfrm>
                <a:off x="5778898" y="557968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17" name="Rectangle 161"/>
              <p:cNvSpPr>
                <a:spLocks noChangeArrowheads="1"/>
              </p:cNvSpPr>
              <p:nvPr/>
            </p:nvSpPr>
            <p:spPr bwMode="auto">
              <a:xfrm>
                <a:off x="5291712" y="5229580"/>
                <a:ext cx="492125" cy="457200"/>
              </a:xfrm>
              <a:prstGeom prst="rect">
                <a:avLst/>
              </a:prstGeom>
              <a:solidFill>
                <a:srgbClr val="CCECFF"/>
              </a:solidFill>
              <a:ln w="9525" cap="rnd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318" name="Text Box 160"/>
              <p:cNvSpPr txBox="1">
                <a:spLocks noChangeArrowheads="1"/>
              </p:cNvSpPr>
              <p:nvPr/>
            </p:nvSpPr>
            <p:spPr bwMode="auto">
              <a:xfrm>
                <a:off x="5301237" y="528038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  <p:sp>
          <p:nvSpPr>
            <p:cNvPr id="52306" name="Rectangle 63"/>
            <p:cNvSpPr>
              <a:spLocks noChangeArrowheads="1"/>
            </p:cNvSpPr>
            <p:nvPr/>
          </p:nvSpPr>
          <p:spPr bwMode="auto">
            <a:xfrm>
              <a:off x="4101214" y="3729705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307" name="Rectangle 96"/>
            <p:cNvSpPr>
              <a:spLocks noChangeArrowheads="1"/>
            </p:cNvSpPr>
            <p:nvPr/>
          </p:nvSpPr>
          <p:spPr bwMode="auto">
            <a:xfrm>
              <a:off x="3466212" y="4311142"/>
              <a:ext cx="492125" cy="45720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</a:t>
              </a:r>
            </a:p>
          </p:txBody>
        </p:sp>
        <p:sp>
          <p:nvSpPr>
            <p:cNvPr id="52308" name="Rectangle 97"/>
            <p:cNvSpPr>
              <a:spLocks noChangeArrowheads="1"/>
            </p:cNvSpPr>
            <p:nvPr/>
          </p:nvSpPr>
          <p:spPr bwMode="auto">
            <a:xfrm>
              <a:off x="4099625" y="4311142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309" name="Line 98"/>
            <p:cNvSpPr>
              <a:spLocks noChangeShapeType="1"/>
            </p:cNvSpPr>
            <p:nvPr/>
          </p:nvSpPr>
          <p:spPr bwMode="auto">
            <a:xfrm>
              <a:off x="3958337" y="4539742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10" name="Line 133"/>
            <p:cNvSpPr>
              <a:spLocks noChangeShapeType="1"/>
            </p:cNvSpPr>
            <p:nvPr/>
          </p:nvSpPr>
          <p:spPr bwMode="auto">
            <a:xfrm>
              <a:off x="3326512" y="4539742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11" name="Text Box 5"/>
            <p:cNvSpPr txBox="1">
              <a:spLocks noChangeArrowheads="1"/>
            </p:cNvSpPr>
            <p:nvPr/>
          </p:nvSpPr>
          <p:spPr bwMode="auto">
            <a:xfrm>
              <a:off x="546499" y="4974905"/>
              <a:ext cx="569731" cy="338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latin typeface="Courier New" pitchFamily="49" charset="0"/>
                  <a:cs typeface="Courier New" pitchFamily="49" charset="0"/>
                </a:rPr>
                <a:t>Next2</a:t>
              </a:r>
              <a:endParaRPr lang="en-US" altLang="en-US" sz="16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2312" name="Rectangle 132"/>
            <p:cNvSpPr>
              <a:spLocks noChangeArrowheads="1"/>
            </p:cNvSpPr>
            <p:nvPr/>
          </p:nvSpPr>
          <p:spPr bwMode="auto">
            <a:xfrm>
              <a:off x="4093307" y="4930455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5427663" y="3313113"/>
            <a:ext cx="3639079" cy="2919412"/>
            <a:chOff x="5009634" y="3313785"/>
            <a:chExt cx="3359089" cy="2918780"/>
          </a:xfrm>
        </p:grpSpPr>
        <p:sp>
          <p:nvSpPr>
            <p:cNvPr id="52252" name="Text Box 46"/>
            <p:cNvSpPr txBox="1">
              <a:spLocks noChangeArrowheads="1"/>
            </p:cNvSpPr>
            <p:nvPr/>
          </p:nvSpPr>
          <p:spPr bwMode="auto">
            <a:xfrm>
              <a:off x="5082288" y="3313785"/>
              <a:ext cx="563563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cc4</a:t>
              </a:r>
            </a:p>
          </p:txBody>
        </p:sp>
        <p:sp>
          <p:nvSpPr>
            <p:cNvPr id="52253" name="Text Box 47"/>
            <p:cNvSpPr txBox="1">
              <a:spLocks noChangeArrowheads="1"/>
            </p:cNvSpPr>
            <p:nvPr/>
          </p:nvSpPr>
          <p:spPr bwMode="auto">
            <a:xfrm>
              <a:off x="5926838" y="3313785"/>
              <a:ext cx="563563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cc5</a:t>
              </a:r>
            </a:p>
          </p:txBody>
        </p:sp>
        <p:sp>
          <p:nvSpPr>
            <p:cNvPr id="52254" name="Text Box 48"/>
            <p:cNvSpPr txBox="1">
              <a:spLocks noChangeArrowheads="1"/>
            </p:cNvSpPr>
            <p:nvPr/>
          </p:nvSpPr>
          <p:spPr bwMode="auto">
            <a:xfrm>
              <a:off x="6771388" y="3313785"/>
              <a:ext cx="56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cc6</a:t>
              </a:r>
            </a:p>
          </p:txBody>
        </p:sp>
        <p:sp>
          <p:nvSpPr>
            <p:cNvPr id="52255" name="Text Box 188"/>
            <p:cNvSpPr txBox="1">
              <a:spLocks noChangeArrowheads="1"/>
            </p:cNvSpPr>
            <p:nvPr/>
          </p:nvSpPr>
          <p:spPr bwMode="auto">
            <a:xfrm>
              <a:off x="7615938" y="3313785"/>
              <a:ext cx="56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cc7</a:t>
              </a:r>
            </a:p>
          </p:txBody>
        </p:sp>
        <p:sp>
          <p:nvSpPr>
            <p:cNvPr id="52256" name="Line 196"/>
            <p:cNvSpPr>
              <a:spLocks noChangeShapeType="1"/>
            </p:cNvSpPr>
            <p:nvPr/>
          </p:nvSpPr>
          <p:spPr bwMode="auto">
            <a:xfrm>
              <a:off x="8170523" y="5982003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7" name="Line 196"/>
            <p:cNvSpPr>
              <a:spLocks noChangeShapeType="1"/>
            </p:cNvSpPr>
            <p:nvPr/>
          </p:nvSpPr>
          <p:spPr bwMode="auto">
            <a:xfrm>
              <a:off x="7536409" y="5987420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8" name="Rectangle 51"/>
            <p:cNvSpPr>
              <a:spLocks noChangeArrowheads="1"/>
            </p:cNvSpPr>
            <p:nvPr/>
          </p:nvSpPr>
          <p:spPr bwMode="auto">
            <a:xfrm>
              <a:off x="5150921" y="5765170"/>
              <a:ext cx="490538" cy="45720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</a:t>
              </a:r>
            </a:p>
          </p:txBody>
        </p:sp>
        <p:sp>
          <p:nvSpPr>
            <p:cNvPr id="52259" name="Rectangle 52"/>
            <p:cNvSpPr>
              <a:spLocks noChangeArrowheads="1"/>
            </p:cNvSpPr>
            <p:nvPr/>
          </p:nvSpPr>
          <p:spPr bwMode="auto">
            <a:xfrm>
              <a:off x="5782746" y="5765170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60" name="Line 53"/>
            <p:cNvSpPr>
              <a:spLocks noChangeShapeType="1"/>
            </p:cNvSpPr>
            <p:nvPr/>
          </p:nvSpPr>
          <p:spPr bwMode="auto">
            <a:xfrm>
              <a:off x="5641459" y="5993770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1" name="Line 135"/>
            <p:cNvSpPr>
              <a:spLocks noChangeShapeType="1"/>
            </p:cNvSpPr>
            <p:nvPr/>
          </p:nvSpPr>
          <p:spPr bwMode="auto">
            <a:xfrm>
              <a:off x="5009634" y="5993770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2" name="Rectangle 63"/>
            <p:cNvSpPr>
              <a:spLocks noChangeArrowheads="1"/>
            </p:cNvSpPr>
            <p:nvPr/>
          </p:nvSpPr>
          <p:spPr bwMode="auto">
            <a:xfrm>
              <a:off x="6627297" y="5765170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63" name="Line 64"/>
            <p:cNvSpPr>
              <a:spLocks noChangeShapeType="1"/>
            </p:cNvSpPr>
            <p:nvPr/>
          </p:nvSpPr>
          <p:spPr bwMode="auto">
            <a:xfrm>
              <a:off x="6697147" y="5878490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4" name="Line 65"/>
            <p:cNvSpPr>
              <a:spLocks noChangeShapeType="1"/>
            </p:cNvSpPr>
            <p:nvPr/>
          </p:nvSpPr>
          <p:spPr bwMode="auto">
            <a:xfrm>
              <a:off x="6697147" y="6108920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265" name="Group 3"/>
            <p:cNvGrpSpPr>
              <a:grpSpLocks/>
            </p:cNvGrpSpPr>
            <p:nvPr/>
          </p:nvGrpSpPr>
          <p:grpSpPr bwMode="auto">
            <a:xfrm>
              <a:off x="5852597" y="5758820"/>
              <a:ext cx="774700" cy="457200"/>
              <a:chOff x="5145486" y="5229580"/>
              <a:chExt cx="774700" cy="457200"/>
            </a:xfrm>
          </p:grpSpPr>
          <p:sp>
            <p:nvSpPr>
              <p:cNvPr id="52298" name="Rectangle 161"/>
              <p:cNvSpPr>
                <a:spLocks noChangeArrowheads="1"/>
              </p:cNvSpPr>
              <p:nvPr/>
            </p:nvSpPr>
            <p:spPr bwMode="auto">
              <a:xfrm>
                <a:off x="5291712" y="5229580"/>
                <a:ext cx="492125" cy="457200"/>
              </a:xfrm>
              <a:prstGeom prst="rect">
                <a:avLst/>
              </a:prstGeom>
              <a:solidFill>
                <a:srgbClr val="CCECFF"/>
              </a:solidFill>
              <a:ln w="9525" cap="rnd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299" name="Line 54"/>
              <p:cNvSpPr>
                <a:spLocks noChangeShapeType="1"/>
              </p:cNvSpPr>
              <p:nvPr/>
            </p:nvSpPr>
            <p:spPr bwMode="auto">
              <a:xfrm>
                <a:off x="5145486" y="53883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00" name="Line 55"/>
              <p:cNvSpPr>
                <a:spLocks noChangeShapeType="1"/>
              </p:cNvSpPr>
              <p:nvPr/>
            </p:nvSpPr>
            <p:spPr bwMode="auto">
              <a:xfrm>
                <a:off x="5145486" y="55407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01" name="Line 61"/>
              <p:cNvSpPr>
                <a:spLocks noChangeShapeType="1"/>
              </p:cNvSpPr>
              <p:nvPr/>
            </p:nvSpPr>
            <p:spPr bwMode="auto">
              <a:xfrm>
                <a:off x="5778898" y="534925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02" name="Line 62"/>
              <p:cNvSpPr>
                <a:spLocks noChangeShapeType="1"/>
              </p:cNvSpPr>
              <p:nvPr/>
            </p:nvSpPr>
            <p:spPr bwMode="auto">
              <a:xfrm>
                <a:off x="5778898" y="557968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03" name="Text Box 160"/>
              <p:cNvSpPr txBox="1">
                <a:spLocks noChangeArrowheads="1"/>
              </p:cNvSpPr>
              <p:nvPr/>
            </p:nvSpPr>
            <p:spPr bwMode="auto">
              <a:xfrm>
                <a:off x="5301237" y="528038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  <p:sp>
          <p:nvSpPr>
            <p:cNvPr id="52266" name="Rectangle 195"/>
            <p:cNvSpPr>
              <a:spLocks noChangeArrowheads="1"/>
            </p:cNvSpPr>
            <p:nvPr/>
          </p:nvSpPr>
          <p:spPr bwMode="auto">
            <a:xfrm>
              <a:off x="7470259" y="5758820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67" name="Line 196"/>
            <p:cNvSpPr>
              <a:spLocks noChangeShapeType="1"/>
            </p:cNvSpPr>
            <p:nvPr/>
          </p:nvSpPr>
          <p:spPr bwMode="auto">
            <a:xfrm>
              <a:off x="7328972" y="5987420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8" name="Rectangle 198"/>
            <p:cNvSpPr>
              <a:spLocks noChangeArrowheads="1"/>
            </p:cNvSpPr>
            <p:nvPr/>
          </p:nvSpPr>
          <p:spPr bwMode="auto">
            <a:xfrm>
              <a:off x="8297285" y="5758820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69" name="Rectangle 214"/>
            <p:cNvSpPr>
              <a:spLocks noChangeArrowheads="1"/>
            </p:cNvSpPr>
            <p:nvPr/>
          </p:nvSpPr>
          <p:spPr bwMode="auto">
            <a:xfrm>
              <a:off x="7678398" y="5749295"/>
              <a:ext cx="492125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DM</a:t>
              </a:r>
            </a:p>
          </p:txBody>
        </p:sp>
        <p:sp>
          <p:nvSpPr>
            <p:cNvPr id="52270" name="Freeform 141"/>
            <p:cNvSpPr>
              <a:spLocks/>
            </p:cNvSpPr>
            <p:nvPr/>
          </p:nvSpPr>
          <p:spPr bwMode="auto">
            <a:xfrm>
              <a:off x="6836846" y="5731442"/>
              <a:ext cx="492125" cy="501123"/>
            </a:xfrm>
            <a:custGeom>
              <a:avLst/>
              <a:gdLst>
                <a:gd name="T0" fmla="*/ 0 w 259"/>
                <a:gd name="T1" fmla="*/ 2147483647 h 288"/>
                <a:gd name="T2" fmla="*/ 0 w 259"/>
                <a:gd name="T3" fmla="*/ 2147483647 h 288"/>
                <a:gd name="T4" fmla="*/ 2147483647 w 259"/>
                <a:gd name="T5" fmla="*/ 2147483647 h 288"/>
                <a:gd name="T6" fmla="*/ 0 w 259"/>
                <a:gd name="T7" fmla="*/ 2147483647 h 288"/>
                <a:gd name="T8" fmla="*/ 0 w 259"/>
                <a:gd name="T9" fmla="*/ 0 h 288"/>
                <a:gd name="T10" fmla="*/ 2147483647 w 259"/>
                <a:gd name="T11" fmla="*/ 2147483647 h 288"/>
                <a:gd name="T12" fmla="*/ 2147483647 w 259"/>
                <a:gd name="T13" fmla="*/ 2147483647 h 288"/>
                <a:gd name="T14" fmla="*/ 0 w 259"/>
                <a:gd name="T15" fmla="*/ 2147483647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9"/>
                <a:gd name="T25" fmla="*/ 0 h 288"/>
                <a:gd name="T26" fmla="*/ 259 w 259"/>
                <a:gd name="T27" fmla="*/ 288 h 2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ALU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7614675" y="5694520"/>
              <a:ext cx="612764" cy="285688"/>
            </a:xfrm>
            <a:custGeom>
              <a:avLst/>
              <a:gdLst>
                <a:gd name="connsiteX0" fmla="*/ 0 w 613387"/>
                <a:gd name="connsiteY0" fmla="*/ 318052 h 318052"/>
                <a:gd name="connsiteX1" fmla="*/ 0 w 613387"/>
                <a:gd name="connsiteY1" fmla="*/ 0 h 318052"/>
                <a:gd name="connsiteX2" fmla="*/ 613387 w 613387"/>
                <a:gd name="connsiteY2" fmla="*/ 0 h 318052"/>
                <a:gd name="connsiteX3" fmla="*/ 613387 w 613387"/>
                <a:gd name="connsiteY3" fmla="*/ 312373 h 318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3387" h="318052">
                  <a:moveTo>
                    <a:pt x="0" y="318052"/>
                  </a:moveTo>
                  <a:lnTo>
                    <a:pt x="0" y="0"/>
                  </a:lnTo>
                  <a:lnTo>
                    <a:pt x="613387" y="0"/>
                  </a:lnTo>
                  <a:lnTo>
                    <a:pt x="613387" y="31237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272" name="Rectangle 111"/>
            <p:cNvSpPr>
              <a:spLocks noChangeArrowheads="1"/>
            </p:cNvSpPr>
            <p:nvPr/>
          </p:nvSpPr>
          <p:spPr bwMode="auto">
            <a:xfrm>
              <a:off x="5787138" y="4311142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73" name="Rectangle 115"/>
            <p:cNvSpPr>
              <a:spLocks noChangeArrowheads="1"/>
            </p:cNvSpPr>
            <p:nvPr/>
          </p:nvSpPr>
          <p:spPr bwMode="auto">
            <a:xfrm>
              <a:off x="6630100" y="4311142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52274" name="Group 121"/>
            <p:cNvGrpSpPr>
              <a:grpSpLocks/>
            </p:cNvGrpSpPr>
            <p:nvPr/>
          </p:nvGrpSpPr>
          <p:grpSpPr bwMode="auto">
            <a:xfrm>
              <a:off x="5907788" y="4317493"/>
              <a:ext cx="647700" cy="441325"/>
              <a:chOff x="3792" y="3476"/>
              <a:chExt cx="432" cy="278"/>
            </a:xfrm>
          </p:grpSpPr>
          <p:sp>
            <p:nvSpPr>
              <p:cNvPr id="52296" name="AutoShape 122"/>
              <p:cNvSpPr>
                <a:spLocks noChangeArrowheads="1"/>
              </p:cNvSpPr>
              <p:nvPr/>
            </p:nvSpPr>
            <p:spPr bwMode="auto">
              <a:xfrm>
                <a:off x="3792" y="3476"/>
                <a:ext cx="432" cy="278"/>
              </a:xfrm>
              <a:prstGeom prst="cloudCallout">
                <a:avLst>
                  <a:gd name="adj1" fmla="val -23843"/>
                  <a:gd name="adj2" fmla="val 35611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  <p:sp>
            <p:nvSpPr>
              <p:cNvPr id="52297" name="Text Box 123"/>
              <p:cNvSpPr txBox="1">
                <a:spLocks noChangeArrowheads="1"/>
              </p:cNvSpPr>
              <p:nvPr/>
            </p:nvSpPr>
            <p:spPr bwMode="auto">
              <a:xfrm>
                <a:off x="3818" y="3524"/>
                <a:ext cx="36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200" b="1"/>
                  <a:t>Bubble</a:t>
                </a:r>
              </a:p>
            </p:txBody>
          </p:sp>
        </p:grpSp>
        <p:grpSp>
          <p:nvGrpSpPr>
            <p:cNvPr id="52275" name="Group 124"/>
            <p:cNvGrpSpPr>
              <a:grpSpLocks/>
            </p:cNvGrpSpPr>
            <p:nvPr/>
          </p:nvGrpSpPr>
          <p:grpSpPr bwMode="auto">
            <a:xfrm>
              <a:off x="5042600" y="4317493"/>
              <a:ext cx="684213" cy="441325"/>
              <a:chOff x="3792" y="3481"/>
              <a:chExt cx="432" cy="278"/>
            </a:xfrm>
          </p:grpSpPr>
          <p:sp>
            <p:nvSpPr>
              <p:cNvPr id="52294" name="AutoShape 125"/>
              <p:cNvSpPr>
                <a:spLocks noChangeArrowheads="1"/>
              </p:cNvSpPr>
              <p:nvPr/>
            </p:nvSpPr>
            <p:spPr bwMode="auto">
              <a:xfrm>
                <a:off x="3792" y="3481"/>
                <a:ext cx="432" cy="278"/>
              </a:xfrm>
              <a:prstGeom prst="cloudCallout">
                <a:avLst>
                  <a:gd name="adj1" fmla="val -23843"/>
                  <a:gd name="adj2" fmla="val 35611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  <p:sp>
            <p:nvSpPr>
              <p:cNvPr id="52295" name="Text Box 126"/>
              <p:cNvSpPr txBox="1">
                <a:spLocks noChangeArrowheads="1"/>
              </p:cNvSpPr>
              <p:nvPr/>
            </p:nvSpPr>
            <p:spPr bwMode="auto">
              <a:xfrm>
                <a:off x="3831" y="3524"/>
                <a:ext cx="34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200" b="1"/>
                  <a:t>Bubble</a:t>
                </a:r>
              </a:p>
            </p:txBody>
          </p:sp>
        </p:grpSp>
        <p:grpSp>
          <p:nvGrpSpPr>
            <p:cNvPr id="52276" name="Group 127"/>
            <p:cNvGrpSpPr>
              <a:grpSpLocks/>
            </p:cNvGrpSpPr>
            <p:nvPr/>
          </p:nvGrpSpPr>
          <p:grpSpPr bwMode="auto">
            <a:xfrm>
              <a:off x="6734875" y="4317493"/>
              <a:ext cx="669925" cy="441325"/>
              <a:chOff x="3792" y="3476"/>
              <a:chExt cx="432" cy="278"/>
            </a:xfrm>
          </p:grpSpPr>
          <p:sp>
            <p:nvSpPr>
              <p:cNvPr id="52292" name="AutoShape 128"/>
              <p:cNvSpPr>
                <a:spLocks noChangeArrowheads="1"/>
              </p:cNvSpPr>
              <p:nvPr/>
            </p:nvSpPr>
            <p:spPr bwMode="auto">
              <a:xfrm>
                <a:off x="3792" y="3476"/>
                <a:ext cx="432" cy="278"/>
              </a:xfrm>
              <a:prstGeom prst="cloudCallout">
                <a:avLst>
                  <a:gd name="adj1" fmla="val -23843"/>
                  <a:gd name="adj2" fmla="val 35611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  <p:sp>
            <p:nvSpPr>
              <p:cNvPr id="52293" name="Text Box 129"/>
              <p:cNvSpPr txBox="1">
                <a:spLocks noChangeArrowheads="1"/>
              </p:cNvSpPr>
              <p:nvPr/>
            </p:nvSpPr>
            <p:spPr bwMode="auto">
              <a:xfrm>
                <a:off x="3831" y="3524"/>
                <a:ext cx="34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200" b="1"/>
                  <a:t>Bubble</a:t>
                </a:r>
              </a:p>
            </p:txBody>
          </p:sp>
        </p:grpSp>
        <p:sp>
          <p:nvSpPr>
            <p:cNvPr id="52277" name="Rectangle 108"/>
            <p:cNvSpPr>
              <a:spLocks noChangeArrowheads="1"/>
            </p:cNvSpPr>
            <p:nvPr/>
          </p:nvSpPr>
          <p:spPr bwMode="auto">
            <a:xfrm>
              <a:off x="5780819" y="4930455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78" name="Rectangle 111"/>
            <p:cNvSpPr>
              <a:spLocks noChangeArrowheads="1"/>
            </p:cNvSpPr>
            <p:nvPr/>
          </p:nvSpPr>
          <p:spPr bwMode="auto">
            <a:xfrm>
              <a:off x="6625370" y="4930455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79" name="Rectangle 115"/>
            <p:cNvSpPr>
              <a:spLocks noChangeArrowheads="1"/>
            </p:cNvSpPr>
            <p:nvPr/>
          </p:nvSpPr>
          <p:spPr bwMode="auto">
            <a:xfrm>
              <a:off x="7468332" y="4930455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52280" name="Group 121"/>
            <p:cNvGrpSpPr>
              <a:grpSpLocks/>
            </p:cNvGrpSpPr>
            <p:nvPr/>
          </p:nvGrpSpPr>
          <p:grpSpPr bwMode="auto">
            <a:xfrm>
              <a:off x="6746020" y="4930163"/>
              <a:ext cx="647700" cy="441325"/>
              <a:chOff x="3792" y="3476"/>
              <a:chExt cx="432" cy="278"/>
            </a:xfrm>
          </p:grpSpPr>
          <p:sp>
            <p:nvSpPr>
              <p:cNvPr id="52290" name="AutoShape 122"/>
              <p:cNvSpPr>
                <a:spLocks noChangeArrowheads="1"/>
              </p:cNvSpPr>
              <p:nvPr/>
            </p:nvSpPr>
            <p:spPr bwMode="auto">
              <a:xfrm>
                <a:off x="3792" y="3476"/>
                <a:ext cx="432" cy="278"/>
              </a:xfrm>
              <a:prstGeom prst="cloudCallout">
                <a:avLst>
                  <a:gd name="adj1" fmla="val -23843"/>
                  <a:gd name="adj2" fmla="val 35611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  <p:sp>
            <p:nvSpPr>
              <p:cNvPr id="52291" name="Text Box 123"/>
              <p:cNvSpPr txBox="1">
                <a:spLocks noChangeArrowheads="1"/>
              </p:cNvSpPr>
              <p:nvPr/>
            </p:nvSpPr>
            <p:spPr bwMode="auto">
              <a:xfrm>
                <a:off x="3818" y="3524"/>
                <a:ext cx="36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200" b="1"/>
                  <a:t>Bubble</a:t>
                </a:r>
              </a:p>
            </p:txBody>
          </p:sp>
        </p:grpSp>
        <p:grpSp>
          <p:nvGrpSpPr>
            <p:cNvPr id="52281" name="Group 124"/>
            <p:cNvGrpSpPr>
              <a:grpSpLocks/>
            </p:cNvGrpSpPr>
            <p:nvPr/>
          </p:nvGrpSpPr>
          <p:grpSpPr bwMode="auto">
            <a:xfrm>
              <a:off x="5880832" y="4930163"/>
              <a:ext cx="684213" cy="441325"/>
              <a:chOff x="3792" y="3481"/>
              <a:chExt cx="432" cy="278"/>
            </a:xfrm>
          </p:grpSpPr>
          <p:sp>
            <p:nvSpPr>
              <p:cNvPr id="52288" name="AutoShape 125"/>
              <p:cNvSpPr>
                <a:spLocks noChangeArrowheads="1"/>
              </p:cNvSpPr>
              <p:nvPr/>
            </p:nvSpPr>
            <p:spPr bwMode="auto">
              <a:xfrm>
                <a:off x="3792" y="3481"/>
                <a:ext cx="432" cy="278"/>
              </a:xfrm>
              <a:prstGeom prst="cloudCallout">
                <a:avLst>
                  <a:gd name="adj1" fmla="val -23843"/>
                  <a:gd name="adj2" fmla="val 35611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  <p:sp>
            <p:nvSpPr>
              <p:cNvPr id="52289" name="Text Box 126"/>
              <p:cNvSpPr txBox="1">
                <a:spLocks noChangeArrowheads="1"/>
              </p:cNvSpPr>
              <p:nvPr/>
            </p:nvSpPr>
            <p:spPr bwMode="auto">
              <a:xfrm>
                <a:off x="3831" y="3524"/>
                <a:ext cx="34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200" b="1"/>
                  <a:t>Bubble</a:t>
                </a:r>
              </a:p>
            </p:txBody>
          </p:sp>
        </p:grpSp>
        <p:grpSp>
          <p:nvGrpSpPr>
            <p:cNvPr id="52282" name="Group 127"/>
            <p:cNvGrpSpPr>
              <a:grpSpLocks/>
            </p:cNvGrpSpPr>
            <p:nvPr/>
          </p:nvGrpSpPr>
          <p:grpSpPr bwMode="auto">
            <a:xfrm>
              <a:off x="7573107" y="4930163"/>
              <a:ext cx="669925" cy="441325"/>
              <a:chOff x="3792" y="3476"/>
              <a:chExt cx="432" cy="278"/>
            </a:xfrm>
          </p:grpSpPr>
          <p:sp>
            <p:nvSpPr>
              <p:cNvPr id="52286" name="AutoShape 128"/>
              <p:cNvSpPr>
                <a:spLocks noChangeArrowheads="1"/>
              </p:cNvSpPr>
              <p:nvPr/>
            </p:nvSpPr>
            <p:spPr bwMode="auto">
              <a:xfrm>
                <a:off x="3792" y="3476"/>
                <a:ext cx="432" cy="278"/>
              </a:xfrm>
              <a:prstGeom prst="cloudCallout">
                <a:avLst>
                  <a:gd name="adj1" fmla="val -23843"/>
                  <a:gd name="adj2" fmla="val 35611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  <p:sp>
            <p:nvSpPr>
              <p:cNvPr id="52287" name="Text Box 129"/>
              <p:cNvSpPr txBox="1">
                <a:spLocks noChangeArrowheads="1"/>
              </p:cNvSpPr>
              <p:nvPr/>
            </p:nvSpPr>
            <p:spPr bwMode="auto">
              <a:xfrm>
                <a:off x="3831" y="3524"/>
                <a:ext cx="34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200" b="1"/>
                  <a:t>Bubble</a:t>
                </a:r>
              </a:p>
            </p:txBody>
          </p:sp>
        </p:grpSp>
        <p:grpSp>
          <p:nvGrpSpPr>
            <p:cNvPr id="52283" name="Group 124"/>
            <p:cNvGrpSpPr>
              <a:grpSpLocks/>
            </p:cNvGrpSpPr>
            <p:nvPr/>
          </p:nvGrpSpPr>
          <p:grpSpPr bwMode="auto">
            <a:xfrm>
              <a:off x="5062620" y="4930163"/>
              <a:ext cx="684213" cy="441325"/>
              <a:chOff x="3792" y="3481"/>
              <a:chExt cx="432" cy="278"/>
            </a:xfrm>
          </p:grpSpPr>
          <p:sp>
            <p:nvSpPr>
              <p:cNvPr id="52284" name="AutoShape 125"/>
              <p:cNvSpPr>
                <a:spLocks noChangeArrowheads="1"/>
              </p:cNvSpPr>
              <p:nvPr/>
            </p:nvSpPr>
            <p:spPr bwMode="auto">
              <a:xfrm>
                <a:off x="3792" y="3481"/>
                <a:ext cx="432" cy="278"/>
              </a:xfrm>
              <a:prstGeom prst="cloudCallout">
                <a:avLst>
                  <a:gd name="adj1" fmla="val -23843"/>
                  <a:gd name="adj2" fmla="val 35611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  <p:sp>
            <p:nvSpPr>
              <p:cNvPr id="52285" name="Text Box 126"/>
              <p:cNvSpPr txBox="1">
                <a:spLocks noChangeArrowheads="1"/>
              </p:cNvSpPr>
              <p:nvPr/>
            </p:nvSpPr>
            <p:spPr bwMode="auto">
              <a:xfrm>
                <a:off x="3831" y="3524"/>
                <a:ext cx="34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200" b="1"/>
                  <a:t>Bubble</a:t>
                </a:r>
              </a:p>
            </p:txBody>
          </p:sp>
        </p:grp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589890" y="3313114"/>
            <a:ext cx="4839494" cy="2911475"/>
            <a:chOff x="543801" y="3313785"/>
            <a:chExt cx="4468636" cy="2910350"/>
          </a:xfrm>
        </p:grpSpPr>
        <p:sp>
          <p:nvSpPr>
            <p:cNvPr id="52232" name="Text Box 142"/>
            <p:cNvSpPr txBox="1">
              <a:spLocks noChangeArrowheads="1"/>
            </p:cNvSpPr>
            <p:nvPr/>
          </p:nvSpPr>
          <p:spPr bwMode="auto">
            <a:xfrm>
              <a:off x="543801" y="5808771"/>
              <a:ext cx="2939777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latin typeface="Courier New" pitchFamily="49" charset="0"/>
                  <a:cs typeface="Courier New" pitchFamily="49" charset="0"/>
                </a:rPr>
                <a:t>L1: target instruction</a:t>
              </a:r>
              <a:endParaRPr lang="en-US" altLang="en-US" sz="16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2233" name="Text Box 45"/>
            <p:cNvSpPr txBox="1">
              <a:spLocks noChangeArrowheads="1"/>
            </p:cNvSpPr>
            <p:nvPr/>
          </p:nvSpPr>
          <p:spPr bwMode="auto">
            <a:xfrm>
              <a:off x="4240912" y="3313785"/>
              <a:ext cx="5603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cc3</a:t>
              </a:r>
            </a:p>
          </p:txBody>
        </p:sp>
        <p:sp>
          <p:nvSpPr>
            <p:cNvPr id="52234" name="Text Box 17"/>
            <p:cNvSpPr txBox="1">
              <a:spLocks noChangeArrowheads="1"/>
            </p:cNvSpPr>
            <p:nvPr/>
          </p:nvSpPr>
          <p:spPr bwMode="auto">
            <a:xfrm>
              <a:off x="4323737" y="5695950"/>
              <a:ext cx="576421" cy="528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/>
                <a:t>Branch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/>
                <a:t>Target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/>
                <a:t>Addr</a:t>
              </a:r>
            </a:p>
          </p:txBody>
        </p:sp>
        <p:sp>
          <p:nvSpPr>
            <p:cNvPr id="52235" name="Rectangle 134"/>
            <p:cNvSpPr>
              <a:spLocks noChangeArrowheads="1"/>
            </p:cNvSpPr>
            <p:nvPr/>
          </p:nvSpPr>
          <p:spPr bwMode="auto">
            <a:xfrm>
              <a:off x="4939784" y="5765170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36" name="Line 64"/>
            <p:cNvSpPr>
              <a:spLocks noChangeShapeType="1"/>
            </p:cNvSpPr>
            <p:nvPr/>
          </p:nvSpPr>
          <p:spPr bwMode="auto">
            <a:xfrm>
              <a:off x="4171064" y="3843025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7" name="Line 65"/>
            <p:cNvSpPr>
              <a:spLocks noChangeShapeType="1"/>
            </p:cNvSpPr>
            <p:nvPr/>
          </p:nvSpPr>
          <p:spPr bwMode="auto">
            <a:xfrm>
              <a:off x="4171064" y="4073455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8" name="Freeform 141"/>
            <p:cNvSpPr>
              <a:spLocks/>
            </p:cNvSpPr>
            <p:nvPr/>
          </p:nvSpPr>
          <p:spPr bwMode="auto">
            <a:xfrm>
              <a:off x="4310763" y="3695977"/>
              <a:ext cx="492125" cy="501123"/>
            </a:xfrm>
            <a:custGeom>
              <a:avLst/>
              <a:gdLst>
                <a:gd name="T0" fmla="*/ 0 w 259"/>
                <a:gd name="T1" fmla="*/ 2147483647 h 288"/>
                <a:gd name="T2" fmla="*/ 0 w 259"/>
                <a:gd name="T3" fmla="*/ 2147483647 h 288"/>
                <a:gd name="T4" fmla="*/ 2147483647 w 259"/>
                <a:gd name="T5" fmla="*/ 2147483647 h 288"/>
                <a:gd name="T6" fmla="*/ 0 w 259"/>
                <a:gd name="T7" fmla="*/ 2147483647 h 288"/>
                <a:gd name="T8" fmla="*/ 0 w 259"/>
                <a:gd name="T9" fmla="*/ 0 h 288"/>
                <a:gd name="T10" fmla="*/ 2147483647 w 259"/>
                <a:gd name="T11" fmla="*/ 2147483647 h 288"/>
                <a:gd name="T12" fmla="*/ 2147483647 w 259"/>
                <a:gd name="T13" fmla="*/ 2147483647 h 288"/>
                <a:gd name="T14" fmla="*/ 0 w 259"/>
                <a:gd name="T15" fmla="*/ 2147483647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9"/>
                <a:gd name="T25" fmla="*/ 0 h 288"/>
                <a:gd name="T26" fmla="*/ 259 w 259"/>
                <a:gd name="T27" fmla="*/ 288 h 2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ALU</a:t>
              </a:r>
            </a:p>
          </p:txBody>
        </p:sp>
        <p:sp>
          <p:nvSpPr>
            <p:cNvPr id="52239" name="Rectangle 108"/>
            <p:cNvSpPr>
              <a:spLocks noChangeArrowheads="1"/>
            </p:cNvSpPr>
            <p:nvPr/>
          </p:nvSpPr>
          <p:spPr bwMode="auto">
            <a:xfrm>
              <a:off x="4942587" y="4311142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52240" name="Group 89"/>
            <p:cNvGrpSpPr>
              <a:grpSpLocks/>
            </p:cNvGrpSpPr>
            <p:nvPr/>
          </p:nvGrpSpPr>
          <p:grpSpPr bwMode="auto">
            <a:xfrm>
              <a:off x="4171064" y="4309555"/>
              <a:ext cx="774700" cy="457200"/>
              <a:chOff x="5145486" y="5229580"/>
              <a:chExt cx="774700" cy="457200"/>
            </a:xfrm>
          </p:grpSpPr>
          <p:sp>
            <p:nvSpPr>
              <p:cNvPr id="52246" name="Rectangle 161"/>
              <p:cNvSpPr>
                <a:spLocks noChangeArrowheads="1"/>
              </p:cNvSpPr>
              <p:nvPr/>
            </p:nvSpPr>
            <p:spPr bwMode="auto">
              <a:xfrm>
                <a:off x="5291712" y="5229580"/>
                <a:ext cx="492125" cy="457200"/>
              </a:xfrm>
              <a:prstGeom prst="rect">
                <a:avLst/>
              </a:prstGeom>
              <a:solidFill>
                <a:srgbClr val="CCECFF"/>
              </a:solidFill>
              <a:ln w="9525" cap="rnd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247" name="Line 54"/>
              <p:cNvSpPr>
                <a:spLocks noChangeShapeType="1"/>
              </p:cNvSpPr>
              <p:nvPr/>
            </p:nvSpPr>
            <p:spPr bwMode="auto">
              <a:xfrm>
                <a:off x="5145486" y="53883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8" name="Line 55"/>
              <p:cNvSpPr>
                <a:spLocks noChangeShapeType="1"/>
              </p:cNvSpPr>
              <p:nvPr/>
            </p:nvSpPr>
            <p:spPr bwMode="auto">
              <a:xfrm>
                <a:off x="5145486" y="55407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9" name="Line 61"/>
              <p:cNvSpPr>
                <a:spLocks noChangeShapeType="1"/>
              </p:cNvSpPr>
              <p:nvPr/>
            </p:nvSpPr>
            <p:spPr bwMode="auto">
              <a:xfrm>
                <a:off x="5778898" y="534925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0" name="Line 62"/>
              <p:cNvSpPr>
                <a:spLocks noChangeShapeType="1"/>
              </p:cNvSpPr>
              <p:nvPr/>
            </p:nvSpPr>
            <p:spPr bwMode="auto">
              <a:xfrm>
                <a:off x="5778898" y="557968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1" name="Text Box 160"/>
              <p:cNvSpPr txBox="1">
                <a:spLocks noChangeArrowheads="1"/>
              </p:cNvSpPr>
              <p:nvPr/>
            </p:nvSpPr>
            <p:spPr bwMode="auto">
              <a:xfrm>
                <a:off x="5301237" y="528038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  <p:sp>
          <p:nvSpPr>
            <p:cNvPr id="52241" name="Rectangle 96"/>
            <p:cNvSpPr>
              <a:spLocks noChangeArrowheads="1"/>
            </p:cNvSpPr>
            <p:nvPr/>
          </p:nvSpPr>
          <p:spPr bwMode="auto">
            <a:xfrm>
              <a:off x="4304444" y="4930455"/>
              <a:ext cx="492125" cy="45720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</a:t>
              </a:r>
            </a:p>
          </p:txBody>
        </p:sp>
        <p:sp>
          <p:nvSpPr>
            <p:cNvPr id="52242" name="Rectangle 97"/>
            <p:cNvSpPr>
              <a:spLocks noChangeArrowheads="1"/>
            </p:cNvSpPr>
            <p:nvPr/>
          </p:nvSpPr>
          <p:spPr bwMode="auto">
            <a:xfrm>
              <a:off x="4937857" y="4930455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43" name="Line 98"/>
            <p:cNvSpPr>
              <a:spLocks noChangeShapeType="1"/>
            </p:cNvSpPr>
            <p:nvPr/>
          </p:nvSpPr>
          <p:spPr bwMode="auto">
            <a:xfrm>
              <a:off x="4796569" y="5159055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4" name="Line 133"/>
            <p:cNvSpPr>
              <a:spLocks noChangeShapeType="1"/>
            </p:cNvSpPr>
            <p:nvPr/>
          </p:nvSpPr>
          <p:spPr bwMode="auto">
            <a:xfrm>
              <a:off x="4164744" y="5159055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5" name="Line 173"/>
            <p:cNvSpPr>
              <a:spLocks noChangeShapeType="1"/>
            </p:cNvSpPr>
            <p:nvPr/>
          </p:nvSpPr>
          <p:spPr bwMode="auto">
            <a:xfrm>
              <a:off x="4661380" y="4038613"/>
              <a:ext cx="311402" cy="179922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Predict Branch NOT Taken</a:t>
            </a:r>
          </a:p>
        </p:txBody>
      </p:sp>
      <p:sp>
        <p:nvSpPr>
          <p:cNvPr id="52227" name="Rectangle 189"/>
          <p:cNvSpPr>
            <a:spLocks noGrp="1" noChangeArrowheads="1"/>
          </p:cNvSpPr>
          <p:nvPr>
            <p:ph type="body" idx="1"/>
          </p:nvPr>
        </p:nvSpPr>
        <p:spPr>
          <a:xfrm>
            <a:off x="667642" y="894270"/>
            <a:ext cx="8743058" cy="2765160"/>
          </a:xfrm>
        </p:spPr>
        <p:txBody>
          <a:bodyPr lIns="0" tIns="46038" rIns="0" bIns="46038"/>
          <a:lstStyle/>
          <a:p>
            <a:pPr eaLnBrk="1" hangingPunct="1">
              <a:lnSpc>
                <a:spcPct val="120000"/>
              </a:lnSpc>
              <a:spcBef>
                <a:spcPts val="1400"/>
              </a:spcBef>
            </a:pPr>
            <a:r>
              <a:rPr lang="en-US" altLang="en-US" dirty="0" smtClean="0"/>
              <a:t>Branches can be predicted to be NOT taken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ts val="1400"/>
              </a:spcBef>
            </a:pPr>
            <a:r>
              <a:rPr lang="en-US" altLang="en-US" dirty="0" smtClean="0"/>
              <a:t>If </a:t>
            </a:r>
            <a:r>
              <a:rPr lang="en-US" altLang="en-US" dirty="0" smtClean="0">
                <a:solidFill>
                  <a:srgbClr val="FF0000"/>
                </a:solidFill>
              </a:rPr>
              <a:t>branch outcome </a:t>
            </a:r>
            <a:r>
              <a:rPr lang="en-US" altLang="en-US" dirty="0" smtClean="0"/>
              <a:t>is </a:t>
            </a:r>
            <a:r>
              <a:rPr lang="en-US" altLang="en-US" dirty="0" smtClean="0">
                <a:solidFill>
                  <a:srgbClr val="FF0000"/>
                </a:solidFill>
              </a:rPr>
              <a:t>NOT taken </a:t>
            </a:r>
            <a:r>
              <a:rPr lang="en-US" altLang="en-US" dirty="0" smtClean="0"/>
              <a:t>then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120000"/>
              </a:lnSpc>
              <a:spcBef>
                <a:spcPts val="14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Next1 </a:t>
            </a:r>
            <a:r>
              <a:rPr lang="en-US" altLang="en-US" dirty="0" smtClean="0"/>
              <a:t>and</a:t>
            </a:r>
            <a:r>
              <a:rPr lang="en-US" altLang="en-US" dirty="0" smtClean="0">
                <a:solidFill>
                  <a:srgbClr val="FF0000"/>
                </a:solidFill>
              </a:rPr>
              <a:t> Next2</a:t>
            </a:r>
            <a:r>
              <a:rPr lang="en-US" altLang="en-US" dirty="0" smtClean="0"/>
              <a:t> instructions can be executed</a:t>
            </a:r>
          </a:p>
          <a:p>
            <a:pPr lvl="1" eaLnBrk="1" hangingPunct="1">
              <a:lnSpc>
                <a:spcPct val="120000"/>
              </a:lnSpc>
              <a:spcBef>
                <a:spcPts val="1400"/>
              </a:spcBef>
            </a:pPr>
            <a:r>
              <a:rPr lang="en-US" altLang="en-US" dirty="0" smtClean="0"/>
              <a:t>Do not convert </a:t>
            </a:r>
            <a:r>
              <a:rPr lang="en-US" altLang="en-US" dirty="0" smtClean="0">
                <a:solidFill>
                  <a:srgbClr val="FF0000"/>
                </a:solidFill>
              </a:rPr>
              <a:t>Next1</a:t>
            </a:r>
            <a:r>
              <a:rPr lang="en-US" altLang="en-US" dirty="0" smtClean="0"/>
              <a:t> &amp; </a:t>
            </a:r>
            <a:r>
              <a:rPr lang="en-US" altLang="en-US" dirty="0" smtClean="0">
                <a:solidFill>
                  <a:srgbClr val="FF0000"/>
                </a:solidFill>
              </a:rPr>
              <a:t>Next2</a:t>
            </a:r>
            <a:r>
              <a:rPr lang="en-US" altLang="en-US" dirty="0" smtClean="0"/>
              <a:t> into bubbles</a:t>
            </a:r>
          </a:p>
          <a:p>
            <a:pPr lvl="1" eaLnBrk="1" hangingPunct="1">
              <a:lnSpc>
                <a:spcPct val="120000"/>
              </a:lnSpc>
              <a:spcBef>
                <a:spcPts val="14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No wasted cycles</a:t>
            </a: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794544" y="3927475"/>
            <a:ext cx="3021675" cy="1455738"/>
            <a:chOff x="537451" y="3313785"/>
            <a:chExt cx="2789062" cy="1454557"/>
          </a:xfrm>
        </p:grpSpPr>
        <p:sp>
          <p:nvSpPr>
            <p:cNvPr id="54357" name="Line 14"/>
            <p:cNvSpPr>
              <a:spLocks noChangeShapeType="1"/>
            </p:cNvSpPr>
            <p:nvPr/>
          </p:nvSpPr>
          <p:spPr bwMode="auto">
            <a:xfrm>
              <a:off x="3115375" y="3956064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58" name="Line 131"/>
            <p:cNvSpPr>
              <a:spLocks noChangeShapeType="1"/>
            </p:cNvSpPr>
            <p:nvPr/>
          </p:nvSpPr>
          <p:spPr bwMode="auto">
            <a:xfrm>
              <a:off x="2481962" y="3956064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59" name="Text Box 4"/>
            <p:cNvSpPr txBox="1">
              <a:spLocks noChangeArrowheads="1"/>
            </p:cNvSpPr>
            <p:nvPr/>
          </p:nvSpPr>
          <p:spPr bwMode="auto">
            <a:xfrm>
              <a:off x="537451" y="3800567"/>
              <a:ext cx="1766631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latin typeface="Courier New" pitchFamily="49" charset="0"/>
                  <a:cs typeface="Courier New" pitchFamily="49" charset="0"/>
                </a:rPr>
                <a:t>Beq $t1,$t2,L1</a:t>
              </a:r>
            </a:p>
          </p:txBody>
        </p:sp>
        <p:sp>
          <p:nvSpPr>
            <p:cNvPr id="54360" name="Rectangle 12"/>
            <p:cNvSpPr>
              <a:spLocks noChangeArrowheads="1"/>
            </p:cNvSpPr>
            <p:nvPr/>
          </p:nvSpPr>
          <p:spPr bwMode="auto">
            <a:xfrm>
              <a:off x="2623250" y="3727464"/>
              <a:ext cx="492125" cy="45720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</a:t>
              </a:r>
            </a:p>
          </p:txBody>
        </p:sp>
        <p:sp>
          <p:nvSpPr>
            <p:cNvPr id="54361" name="Rectangle 13"/>
            <p:cNvSpPr>
              <a:spLocks noChangeArrowheads="1"/>
            </p:cNvSpPr>
            <p:nvPr/>
          </p:nvSpPr>
          <p:spPr bwMode="auto">
            <a:xfrm>
              <a:off x="3255075" y="3727464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362" name="Text Box 43"/>
            <p:cNvSpPr txBox="1">
              <a:spLocks noChangeArrowheads="1"/>
            </p:cNvSpPr>
            <p:nvPr/>
          </p:nvSpPr>
          <p:spPr bwMode="auto">
            <a:xfrm>
              <a:off x="2623250" y="3313785"/>
              <a:ext cx="56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cc1</a:t>
              </a:r>
            </a:p>
          </p:txBody>
        </p:sp>
        <p:sp>
          <p:nvSpPr>
            <p:cNvPr id="54363" name="Rectangle 130"/>
            <p:cNvSpPr>
              <a:spLocks noChangeArrowheads="1"/>
            </p:cNvSpPr>
            <p:nvPr/>
          </p:nvSpPr>
          <p:spPr bwMode="auto">
            <a:xfrm>
              <a:off x="2412112" y="3727464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364" name="Text Box 5"/>
            <p:cNvSpPr txBox="1">
              <a:spLocks noChangeArrowheads="1"/>
            </p:cNvSpPr>
            <p:nvPr/>
          </p:nvSpPr>
          <p:spPr bwMode="auto">
            <a:xfrm>
              <a:off x="543802" y="4355592"/>
              <a:ext cx="569647" cy="338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latin typeface="Courier New" pitchFamily="49" charset="0"/>
                  <a:cs typeface="Courier New" pitchFamily="49" charset="0"/>
                </a:rPr>
                <a:t>Next1</a:t>
              </a:r>
              <a:endParaRPr lang="en-US" altLang="en-US" sz="16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4365" name="Rectangle 132"/>
            <p:cNvSpPr>
              <a:spLocks noChangeArrowheads="1"/>
            </p:cNvSpPr>
            <p:nvPr/>
          </p:nvSpPr>
          <p:spPr bwMode="auto">
            <a:xfrm>
              <a:off x="3255075" y="4311142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804863" y="3927476"/>
            <a:ext cx="3926285" cy="2074863"/>
            <a:chOff x="546499" y="3313785"/>
            <a:chExt cx="3624565" cy="2073870"/>
          </a:xfrm>
        </p:grpSpPr>
        <p:sp>
          <p:nvSpPr>
            <p:cNvPr id="54342" name="Text Box 44"/>
            <p:cNvSpPr txBox="1">
              <a:spLocks noChangeArrowheads="1"/>
            </p:cNvSpPr>
            <p:nvPr/>
          </p:nvSpPr>
          <p:spPr bwMode="auto">
            <a:xfrm>
              <a:off x="3396362" y="3313785"/>
              <a:ext cx="56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cc2</a:t>
              </a:r>
            </a:p>
          </p:txBody>
        </p:sp>
        <p:grpSp>
          <p:nvGrpSpPr>
            <p:cNvPr id="54343" name="Group 77"/>
            <p:cNvGrpSpPr>
              <a:grpSpLocks/>
            </p:cNvGrpSpPr>
            <p:nvPr/>
          </p:nvGrpSpPr>
          <p:grpSpPr bwMode="auto">
            <a:xfrm>
              <a:off x="3327827" y="3727464"/>
              <a:ext cx="774700" cy="457200"/>
              <a:chOff x="5145486" y="5229580"/>
              <a:chExt cx="774700" cy="457200"/>
            </a:xfrm>
          </p:grpSpPr>
          <p:sp>
            <p:nvSpPr>
              <p:cNvPr id="54351" name="Rectangle 161"/>
              <p:cNvSpPr>
                <a:spLocks noChangeArrowheads="1"/>
              </p:cNvSpPr>
              <p:nvPr/>
            </p:nvSpPr>
            <p:spPr bwMode="auto">
              <a:xfrm>
                <a:off x="5291712" y="5229580"/>
                <a:ext cx="492125" cy="457200"/>
              </a:xfrm>
              <a:prstGeom prst="rect">
                <a:avLst/>
              </a:prstGeom>
              <a:solidFill>
                <a:srgbClr val="CCECFF"/>
              </a:solidFill>
              <a:ln w="9525" cap="rnd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352" name="Line 54"/>
              <p:cNvSpPr>
                <a:spLocks noChangeShapeType="1"/>
              </p:cNvSpPr>
              <p:nvPr/>
            </p:nvSpPr>
            <p:spPr bwMode="auto">
              <a:xfrm>
                <a:off x="5145486" y="53883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53" name="Line 55"/>
              <p:cNvSpPr>
                <a:spLocks noChangeShapeType="1"/>
              </p:cNvSpPr>
              <p:nvPr/>
            </p:nvSpPr>
            <p:spPr bwMode="auto">
              <a:xfrm>
                <a:off x="5145486" y="55407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54" name="Line 61"/>
              <p:cNvSpPr>
                <a:spLocks noChangeShapeType="1"/>
              </p:cNvSpPr>
              <p:nvPr/>
            </p:nvSpPr>
            <p:spPr bwMode="auto">
              <a:xfrm>
                <a:off x="5778898" y="534925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55" name="Line 62"/>
              <p:cNvSpPr>
                <a:spLocks noChangeShapeType="1"/>
              </p:cNvSpPr>
              <p:nvPr/>
            </p:nvSpPr>
            <p:spPr bwMode="auto">
              <a:xfrm>
                <a:off x="5778898" y="557968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56" name="Text Box 160"/>
              <p:cNvSpPr txBox="1">
                <a:spLocks noChangeArrowheads="1"/>
              </p:cNvSpPr>
              <p:nvPr/>
            </p:nvSpPr>
            <p:spPr bwMode="auto">
              <a:xfrm>
                <a:off x="5301237" y="528038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  <p:sp>
          <p:nvSpPr>
            <p:cNvPr id="54344" name="Rectangle 63"/>
            <p:cNvSpPr>
              <a:spLocks noChangeArrowheads="1"/>
            </p:cNvSpPr>
            <p:nvPr/>
          </p:nvSpPr>
          <p:spPr bwMode="auto">
            <a:xfrm>
              <a:off x="4101214" y="3729705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345" name="Rectangle 96"/>
            <p:cNvSpPr>
              <a:spLocks noChangeArrowheads="1"/>
            </p:cNvSpPr>
            <p:nvPr/>
          </p:nvSpPr>
          <p:spPr bwMode="auto">
            <a:xfrm>
              <a:off x="3466212" y="4311142"/>
              <a:ext cx="492125" cy="45720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</a:t>
              </a:r>
            </a:p>
          </p:txBody>
        </p:sp>
        <p:sp>
          <p:nvSpPr>
            <p:cNvPr id="54346" name="Rectangle 97"/>
            <p:cNvSpPr>
              <a:spLocks noChangeArrowheads="1"/>
            </p:cNvSpPr>
            <p:nvPr/>
          </p:nvSpPr>
          <p:spPr bwMode="auto">
            <a:xfrm>
              <a:off x="4099625" y="4311142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347" name="Line 98"/>
            <p:cNvSpPr>
              <a:spLocks noChangeShapeType="1"/>
            </p:cNvSpPr>
            <p:nvPr/>
          </p:nvSpPr>
          <p:spPr bwMode="auto">
            <a:xfrm>
              <a:off x="3958337" y="4539742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8" name="Line 133"/>
            <p:cNvSpPr>
              <a:spLocks noChangeShapeType="1"/>
            </p:cNvSpPr>
            <p:nvPr/>
          </p:nvSpPr>
          <p:spPr bwMode="auto">
            <a:xfrm>
              <a:off x="3326512" y="4539742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9" name="Text Box 5"/>
            <p:cNvSpPr txBox="1">
              <a:spLocks noChangeArrowheads="1"/>
            </p:cNvSpPr>
            <p:nvPr/>
          </p:nvSpPr>
          <p:spPr bwMode="auto">
            <a:xfrm>
              <a:off x="546499" y="4974905"/>
              <a:ext cx="569731" cy="338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latin typeface="Courier New" pitchFamily="49" charset="0"/>
                  <a:cs typeface="Courier New" pitchFamily="49" charset="0"/>
                </a:rPr>
                <a:t>Next2</a:t>
              </a:r>
              <a:endParaRPr lang="en-US" altLang="en-US" sz="16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4350" name="Rectangle 132"/>
            <p:cNvSpPr>
              <a:spLocks noChangeArrowheads="1"/>
            </p:cNvSpPr>
            <p:nvPr/>
          </p:nvSpPr>
          <p:spPr bwMode="auto">
            <a:xfrm>
              <a:off x="4093307" y="4930455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724269" y="3927476"/>
            <a:ext cx="1750748" cy="2074863"/>
            <a:chOff x="4360926" y="3621025"/>
            <a:chExt cx="1616076" cy="2073870"/>
          </a:xfrm>
        </p:grpSpPr>
        <p:sp>
          <p:nvSpPr>
            <p:cNvPr id="54324" name="Rectangle 108"/>
            <p:cNvSpPr>
              <a:spLocks noChangeArrowheads="1"/>
            </p:cNvSpPr>
            <p:nvPr/>
          </p:nvSpPr>
          <p:spPr bwMode="auto">
            <a:xfrm>
              <a:off x="5138769" y="4618382"/>
              <a:ext cx="69850" cy="457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325" name="Rectangle 97"/>
            <p:cNvSpPr>
              <a:spLocks noChangeArrowheads="1"/>
            </p:cNvSpPr>
            <p:nvPr/>
          </p:nvSpPr>
          <p:spPr bwMode="auto">
            <a:xfrm>
              <a:off x="5134039" y="5237695"/>
              <a:ext cx="69850" cy="457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54326" name="Group 7"/>
            <p:cNvGrpSpPr>
              <a:grpSpLocks/>
            </p:cNvGrpSpPr>
            <p:nvPr/>
          </p:nvGrpSpPr>
          <p:grpSpPr bwMode="auto">
            <a:xfrm>
              <a:off x="4360926" y="3621025"/>
              <a:ext cx="1616076" cy="2073870"/>
              <a:chOff x="4360926" y="3621025"/>
              <a:chExt cx="1616076" cy="2073870"/>
            </a:xfrm>
          </p:grpSpPr>
          <p:sp>
            <p:nvSpPr>
              <p:cNvPr id="54327" name="Text Box 45"/>
              <p:cNvSpPr txBox="1">
                <a:spLocks noChangeArrowheads="1"/>
              </p:cNvSpPr>
              <p:nvPr/>
            </p:nvSpPr>
            <p:spPr bwMode="auto">
              <a:xfrm>
                <a:off x="4437094" y="3621025"/>
                <a:ext cx="560388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cc3</a:t>
                </a:r>
              </a:p>
            </p:txBody>
          </p:sp>
          <p:sp>
            <p:nvSpPr>
              <p:cNvPr id="54328" name="Text Box 17"/>
              <p:cNvSpPr txBox="1">
                <a:spLocks noChangeArrowheads="1"/>
              </p:cNvSpPr>
              <p:nvPr/>
            </p:nvSpPr>
            <p:spPr bwMode="auto">
              <a:xfrm>
                <a:off x="5037018" y="4117116"/>
                <a:ext cx="939984" cy="2720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rgbClr val="FF0000"/>
                    </a:solidFill>
                  </a:rPr>
                  <a:t>NOT Taken</a:t>
                </a:r>
              </a:p>
            </p:txBody>
          </p:sp>
          <p:sp>
            <p:nvSpPr>
              <p:cNvPr id="54329" name="Line 64"/>
              <p:cNvSpPr>
                <a:spLocks noChangeShapeType="1"/>
              </p:cNvSpPr>
              <p:nvPr/>
            </p:nvSpPr>
            <p:spPr bwMode="auto">
              <a:xfrm>
                <a:off x="4367246" y="4150265"/>
                <a:ext cx="1397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0" name="Line 65"/>
              <p:cNvSpPr>
                <a:spLocks noChangeShapeType="1"/>
              </p:cNvSpPr>
              <p:nvPr/>
            </p:nvSpPr>
            <p:spPr bwMode="auto">
              <a:xfrm>
                <a:off x="4367246" y="4380695"/>
                <a:ext cx="1397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1" name="Freeform 141"/>
              <p:cNvSpPr>
                <a:spLocks/>
              </p:cNvSpPr>
              <p:nvPr/>
            </p:nvSpPr>
            <p:spPr bwMode="auto">
              <a:xfrm>
                <a:off x="4506945" y="4003217"/>
                <a:ext cx="492125" cy="501123"/>
              </a:xfrm>
              <a:custGeom>
                <a:avLst/>
                <a:gdLst>
                  <a:gd name="T0" fmla="*/ 0 w 259"/>
                  <a:gd name="T1" fmla="*/ 2147483647 h 288"/>
                  <a:gd name="T2" fmla="*/ 0 w 259"/>
                  <a:gd name="T3" fmla="*/ 2147483647 h 288"/>
                  <a:gd name="T4" fmla="*/ 2147483647 w 259"/>
                  <a:gd name="T5" fmla="*/ 2147483647 h 288"/>
                  <a:gd name="T6" fmla="*/ 0 w 259"/>
                  <a:gd name="T7" fmla="*/ 2147483647 h 288"/>
                  <a:gd name="T8" fmla="*/ 0 w 259"/>
                  <a:gd name="T9" fmla="*/ 0 h 288"/>
                  <a:gd name="T10" fmla="*/ 2147483647 w 259"/>
                  <a:gd name="T11" fmla="*/ 2147483647 h 288"/>
                  <a:gd name="T12" fmla="*/ 2147483647 w 259"/>
                  <a:gd name="T13" fmla="*/ 2147483647 h 288"/>
                  <a:gd name="T14" fmla="*/ 0 w 259"/>
                  <a:gd name="T15" fmla="*/ 2147483647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288"/>
                  <a:gd name="T26" fmla="*/ 259 w 259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ALU</a:t>
                </a:r>
              </a:p>
            </p:txBody>
          </p:sp>
          <p:grpSp>
            <p:nvGrpSpPr>
              <p:cNvPr id="54332" name="Group 89"/>
              <p:cNvGrpSpPr>
                <a:grpSpLocks/>
              </p:cNvGrpSpPr>
              <p:nvPr/>
            </p:nvGrpSpPr>
            <p:grpSpPr bwMode="auto">
              <a:xfrm>
                <a:off x="4367246" y="4616795"/>
                <a:ext cx="774700" cy="457200"/>
                <a:chOff x="5145486" y="5229580"/>
                <a:chExt cx="774700" cy="457200"/>
              </a:xfrm>
            </p:grpSpPr>
            <p:sp>
              <p:nvSpPr>
                <p:cNvPr id="54336" name="Rectangle 161"/>
                <p:cNvSpPr>
                  <a:spLocks noChangeArrowheads="1"/>
                </p:cNvSpPr>
                <p:nvPr/>
              </p:nvSpPr>
              <p:spPr bwMode="auto">
                <a:xfrm>
                  <a:off x="5291712" y="5229580"/>
                  <a:ext cx="492125" cy="457200"/>
                </a:xfrm>
                <a:prstGeom prst="rect">
                  <a:avLst/>
                </a:prstGeom>
                <a:solidFill>
                  <a:srgbClr val="CCECFF"/>
                </a:solidFill>
                <a:ln w="9525" cap="rnd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4337" name="Line 54"/>
                <p:cNvSpPr>
                  <a:spLocks noChangeShapeType="1"/>
                </p:cNvSpPr>
                <p:nvPr/>
              </p:nvSpPr>
              <p:spPr bwMode="auto">
                <a:xfrm>
                  <a:off x="5145486" y="5388330"/>
                  <a:ext cx="1412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38" name="Line 55"/>
                <p:cNvSpPr>
                  <a:spLocks noChangeShapeType="1"/>
                </p:cNvSpPr>
                <p:nvPr/>
              </p:nvSpPr>
              <p:spPr bwMode="auto">
                <a:xfrm>
                  <a:off x="5145486" y="5540730"/>
                  <a:ext cx="1412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39" name="Line 61"/>
                <p:cNvSpPr>
                  <a:spLocks noChangeShapeType="1"/>
                </p:cNvSpPr>
                <p:nvPr/>
              </p:nvSpPr>
              <p:spPr bwMode="auto">
                <a:xfrm>
                  <a:off x="5778898" y="5349250"/>
                  <a:ext cx="141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40" name="Line 62"/>
                <p:cNvSpPr>
                  <a:spLocks noChangeShapeType="1"/>
                </p:cNvSpPr>
                <p:nvPr/>
              </p:nvSpPr>
              <p:spPr bwMode="auto">
                <a:xfrm>
                  <a:off x="5778898" y="5579680"/>
                  <a:ext cx="141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41" name="Text Box 160"/>
                <p:cNvSpPr txBox="1">
                  <a:spLocks noChangeArrowheads="1"/>
                </p:cNvSpPr>
                <p:nvPr/>
              </p:nvSpPr>
              <p:spPr bwMode="auto">
                <a:xfrm>
                  <a:off x="5301237" y="5280380"/>
                  <a:ext cx="468313" cy="336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/>
                    <a:t>Reg</a:t>
                  </a:r>
                </a:p>
              </p:txBody>
            </p:sp>
          </p:grpSp>
          <p:sp>
            <p:nvSpPr>
              <p:cNvPr id="54333" name="Rectangle 96"/>
              <p:cNvSpPr>
                <a:spLocks noChangeArrowheads="1"/>
              </p:cNvSpPr>
              <p:nvPr/>
            </p:nvSpPr>
            <p:spPr bwMode="auto">
              <a:xfrm>
                <a:off x="4500626" y="5237695"/>
                <a:ext cx="492125" cy="45720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IF</a:t>
                </a:r>
              </a:p>
            </p:txBody>
          </p:sp>
          <p:sp>
            <p:nvSpPr>
              <p:cNvPr id="54334" name="Line 98"/>
              <p:cNvSpPr>
                <a:spLocks noChangeShapeType="1"/>
              </p:cNvSpPr>
              <p:nvPr/>
            </p:nvSpPr>
            <p:spPr bwMode="auto">
              <a:xfrm>
                <a:off x="4992751" y="5466295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5" name="Line 133"/>
              <p:cNvSpPr>
                <a:spLocks noChangeShapeType="1"/>
              </p:cNvSpPr>
              <p:nvPr/>
            </p:nvSpPr>
            <p:spPr bwMode="auto">
              <a:xfrm>
                <a:off x="4360926" y="5466295"/>
                <a:ext cx="1397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5639198" y="3927475"/>
            <a:ext cx="3432704" cy="2097088"/>
            <a:chOff x="5205402" y="3621025"/>
            <a:chExt cx="3168693" cy="2095539"/>
          </a:xfrm>
        </p:grpSpPr>
        <p:grpSp>
          <p:nvGrpSpPr>
            <p:cNvPr id="54280" name="Group 3"/>
            <p:cNvGrpSpPr>
              <a:grpSpLocks/>
            </p:cNvGrpSpPr>
            <p:nvPr/>
          </p:nvGrpSpPr>
          <p:grpSpPr bwMode="auto">
            <a:xfrm>
              <a:off x="5205402" y="5237403"/>
              <a:ext cx="774700" cy="457200"/>
              <a:chOff x="5145486" y="5229580"/>
              <a:chExt cx="774700" cy="457200"/>
            </a:xfrm>
          </p:grpSpPr>
          <p:sp>
            <p:nvSpPr>
              <p:cNvPr id="54318" name="Rectangle 161"/>
              <p:cNvSpPr>
                <a:spLocks noChangeArrowheads="1"/>
              </p:cNvSpPr>
              <p:nvPr/>
            </p:nvSpPr>
            <p:spPr bwMode="auto">
              <a:xfrm>
                <a:off x="5291712" y="5229580"/>
                <a:ext cx="492125" cy="457200"/>
              </a:xfrm>
              <a:prstGeom prst="rect">
                <a:avLst/>
              </a:prstGeom>
              <a:solidFill>
                <a:srgbClr val="CCECFF"/>
              </a:solidFill>
              <a:ln w="9525" cap="rnd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319" name="Line 54"/>
              <p:cNvSpPr>
                <a:spLocks noChangeShapeType="1"/>
              </p:cNvSpPr>
              <p:nvPr/>
            </p:nvSpPr>
            <p:spPr bwMode="auto">
              <a:xfrm>
                <a:off x="5145486" y="53883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0" name="Line 55"/>
              <p:cNvSpPr>
                <a:spLocks noChangeShapeType="1"/>
              </p:cNvSpPr>
              <p:nvPr/>
            </p:nvSpPr>
            <p:spPr bwMode="auto">
              <a:xfrm>
                <a:off x="5145486" y="55407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1" name="Line 61"/>
              <p:cNvSpPr>
                <a:spLocks noChangeShapeType="1"/>
              </p:cNvSpPr>
              <p:nvPr/>
            </p:nvSpPr>
            <p:spPr bwMode="auto">
              <a:xfrm>
                <a:off x="5778898" y="534925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2" name="Line 62"/>
              <p:cNvSpPr>
                <a:spLocks noChangeShapeType="1"/>
              </p:cNvSpPr>
              <p:nvPr/>
            </p:nvSpPr>
            <p:spPr bwMode="auto">
              <a:xfrm>
                <a:off x="5778898" y="557968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3" name="Text Box 160"/>
              <p:cNvSpPr txBox="1">
                <a:spLocks noChangeArrowheads="1"/>
              </p:cNvSpPr>
              <p:nvPr/>
            </p:nvSpPr>
            <p:spPr bwMode="auto">
              <a:xfrm>
                <a:off x="5301237" y="528038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  <p:sp>
          <p:nvSpPr>
            <p:cNvPr id="54281" name="Text Box 46"/>
            <p:cNvSpPr txBox="1">
              <a:spLocks noChangeArrowheads="1"/>
            </p:cNvSpPr>
            <p:nvPr/>
          </p:nvSpPr>
          <p:spPr bwMode="auto">
            <a:xfrm>
              <a:off x="5278470" y="3621025"/>
              <a:ext cx="563563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cc4</a:t>
              </a:r>
            </a:p>
          </p:txBody>
        </p:sp>
        <p:sp>
          <p:nvSpPr>
            <p:cNvPr id="54282" name="Text Box 47"/>
            <p:cNvSpPr txBox="1">
              <a:spLocks noChangeArrowheads="1"/>
            </p:cNvSpPr>
            <p:nvPr/>
          </p:nvSpPr>
          <p:spPr bwMode="auto">
            <a:xfrm>
              <a:off x="6123020" y="3621025"/>
              <a:ext cx="563563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cc5</a:t>
              </a:r>
            </a:p>
          </p:txBody>
        </p:sp>
        <p:sp>
          <p:nvSpPr>
            <p:cNvPr id="54283" name="Text Box 48"/>
            <p:cNvSpPr txBox="1">
              <a:spLocks noChangeArrowheads="1"/>
            </p:cNvSpPr>
            <p:nvPr/>
          </p:nvSpPr>
          <p:spPr bwMode="auto">
            <a:xfrm>
              <a:off x="6967570" y="3621025"/>
              <a:ext cx="56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cc6</a:t>
              </a:r>
            </a:p>
          </p:txBody>
        </p:sp>
        <p:sp>
          <p:nvSpPr>
            <p:cNvPr id="54284" name="Text Box 188"/>
            <p:cNvSpPr txBox="1">
              <a:spLocks noChangeArrowheads="1"/>
            </p:cNvSpPr>
            <p:nvPr/>
          </p:nvSpPr>
          <p:spPr bwMode="auto">
            <a:xfrm>
              <a:off x="7812120" y="3621025"/>
              <a:ext cx="56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cc7</a:t>
              </a:r>
            </a:p>
          </p:txBody>
        </p:sp>
        <p:grpSp>
          <p:nvGrpSpPr>
            <p:cNvPr id="54285" name="Group 2"/>
            <p:cNvGrpSpPr>
              <a:grpSpLocks/>
            </p:cNvGrpSpPr>
            <p:nvPr/>
          </p:nvGrpSpPr>
          <p:grpSpPr bwMode="auto">
            <a:xfrm>
              <a:off x="5211134" y="4594833"/>
              <a:ext cx="773113" cy="501123"/>
              <a:chOff x="6697147" y="5731442"/>
              <a:chExt cx="773113" cy="501123"/>
            </a:xfrm>
          </p:grpSpPr>
          <p:sp>
            <p:nvSpPr>
              <p:cNvPr id="54314" name="Line 64"/>
              <p:cNvSpPr>
                <a:spLocks noChangeShapeType="1"/>
              </p:cNvSpPr>
              <p:nvPr/>
            </p:nvSpPr>
            <p:spPr bwMode="auto">
              <a:xfrm>
                <a:off x="6697147" y="5878490"/>
                <a:ext cx="1397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5" name="Line 65"/>
              <p:cNvSpPr>
                <a:spLocks noChangeShapeType="1"/>
              </p:cNvSpPr>
              <p:nvPr/>
            </p:nvSpPr>
            <p:spPr bwMode="auto">
              <a:xfrm>
                <a:off x="6697147" y="6108920"/>
                <a:ext cx="1397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6" name="Line 196"/>
              <p:cNvSpPr>
                <a:spLocks noChangeShapeType="1"/>
              </p:cNvSpPr>
              <p:nvPr/>
            </p:nvSpPr>
            <p:spPr bwMode="auto">
              <a:xfrm>
                <a:off x="7328972" y="598742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7" name="Freeform 141"/>
              <p:cNvSpPr>
                <a:spLocks/>
              </p:cNvSpPr>
              <p:nvPr/>
            </p:nvSpPr>
            <p:spPr bwMode="auto">
              <a:xfrm>
                <a:off x="6836846" y="5731442"/>
                <a:ext cx="492125" cy="501123"/>
              </a:xfrm>
              <a:custGeom>
                <a:avLst/>
                <a:gdLst>
                  <a:gd name="T0" fmla="*/ 0 w 259"/>
                  <a:gd name="T1" fmla="*/ 2147483647 h 288"/>
                  <a:gd name="T2" fmla="*/ 0 w 259"/>
                  <a:gd name="T3" fmla="*/ 2147483647 h 288"/>
                  <a:gd name="T4" fmla="*/ 2147483647 w 259"/>
                  <a:gd name="T5" fmla="*/ 2147483647 h 288"/>
                  <a:gd name="T6" fmla="*/ 0 w 259"/>
                  <a:gd name="T7" fmla="*/ 2147483647 h 288"/>
                  <a:gd name="T8" fmla="*/ 0 w 259"/>
                  <a:gd name="T9" fmla="*/ 0 h 288"/>
                  <a:gd name="T10" fmla="*/ 2147483647 w 259"/>
                  <a:gd name="T11" fmla="*/ 2147483647 h 288"/>
                  <a:gd name="T12" fmla="*/ 2147483647 w 259"/>
                  <a:gd name="T13" fmla="*/ 2147483647 h 288"/>
                  <a:gd name="T14" fmla="*/ 0 w 259"/>
                  <a:gd name="T15" fmla="*/ 2147483647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288"/>
                  <a:gd name="T26" fmla="*/ 259 w 259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ALU</a:t>
                </a:r>
              </a:p>
            </p:txBody>
          </p:sp>
        </p:grpSp>
        <p:grpSp>
          <p:nvGrpSpPr>
            <p:cNvPr id="54286" name="Group 4"/>
            <p:cNvGrpSpPr>
              <a:grpSpLocks/>
            </p:cNvGrpSpPr>
            <p:nvPr/>
          </p:nvGrpSpPr>
          <p:grpSpPr bwMode="auto">
            <a:xfrm>
              <a:off x="6047457" y="4562394"/>
              <a:ext cx="775402" cy="511601"/>
              <a:chOff x="7536409" y="5694894"/>
              <a:chExt cx="775402" cy="511601"/>
            </a:xfrm>
          </p:grpSpPr>
          <p:sp>
            <p:nvSpPr>
              <p:cNvPr id="54310" name="Line 196"/>
              <p:cNvSpPr>
                <a:spLocks noChangeShapeType="1"/>
              </p:cNvSpPr>
              <p:nvPr/>
            </p:nvSpPr>
            <p:spPr bwMode="auto">
              <a:xfrm>
                <a:off x="8170523" y="5982003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1" name="Line 196"/>
              <p:cNvSpPr>
                <a:spLocks noChangeShapeType="1"/>
              </p:cNvSpPr>
              <p:nvPr/>
            </p:nvSpPr>
            <p:spPr bwMode="auto">
              <a:xfrm>
                <a:off x="7536409" y="598742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2" name="Rectangle 214"/>
              <p:cNvSpPr>
                <a:spLocks noChangeArrowheads="1"/>
              </p:cNvSpPr>
              <p:nvPr/>
            </p:nvSpPr>
            <p:spPr bwMode="auto">
              <a:xfrm>
                <a:off x="7678398" y="5749295"/>
                <a:ext cx="492125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DM</a:t>
                </a:r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7613528" y="5694217"/>
                <a:ext cx="614372" cy="287125"/>
              </a:xfrm>
              <a:custGeom>
                <a:avLst/>
                <a:gdLst>
                  <a:gd name="connsiteX0" fmla="*/ 0 w 613387"/>
                  <a:gd name="connsiteY0" fmla="*/ 318052 h 318052"/>
                  <a:gd name="connsiteX1" fmla="*/ 0 w 613387"/>
                  <a:gd name="connsiteY1" fmla="*/ 0 h 318052"/>
                  <a:gd name="connsiteX2" fmla="*/ 613387 w 613387"/>
                  <a:gd name="connsiteY2" fmla="*/ 0 h 318052"/>
                  <a:gd name="connsiteX3" fmla="*/ 613387 w 613387"/>
                  <a:gd name="connsiteY3" fmla="*/ 312373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13387" h="318052">
                    <a:moveTo>
                      <a:pt x="0" y="318052"/>
                    </a:moveTo>
                    <a:lnTo>
                      <a:pt x="0" y="0"/>
                    </a:lnTo>
                    <a:lnTo>
                      <a:pt x="613387" y="0"/>
                    </a:lnTo>
                    <a:lnTo>
                      <a:pt x="613387" y="312373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54287" name="Rectangle 111"/>
            <p:cNvSpPr>
              <a:spLocks noChangeArrowheads="1"/>
            </p:cNvSpPr>
            <p:nvPr/>
          </p:nvSpPr>
          <p:spPr bwMode="auto">
            <a:xfrm>
              <a:off x="5983320" y="4618382"/>
              <a:ext cx="69850" cy="457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288" name="Rectangle 115"/>
            <p:cNvSpPr>
              <a:spLocks noChangeArrowheads="1"/>
            </p:cNvSpPr>
            <p:nvPr/>
          </p:nvSpPr>
          <p:spPr bwMode="auto">
            <a:xfrm>
              <a:off x="6826282" y="4618382"/>
              <a:ext cx="71438" cy="457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289" name="Rectangle 108"/>
            <p:cNvSpPr>
              <a:spLocks noChangeArrowheads="1"/>
            </p:cNvSpPr>
            <p:nvPr/>
          </p:nvSpPr>
          <p:spPr bwMode="auto">
            <a:xfrm>
              <a:off x="5977001" y="5237695"/>
              <a:ext cx="69850" cy="457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290" name="Rectangle 111"/>
            <p:cNvSpPr>
              <a:spLocks noChangeArrowheads="1"/>
            </p:cNvSpPr>
            <p:nvPr/>
          </p:nvSpPr>
          <p:spPr bwMode="auto">
            <a:xfrm>
              <a:off x="6821552" y="5237695"/>
              <a:ext cx="69850" cy="457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291" name="Rectangle 115"/>
            <p:cNvSpPr>
              <a:spLocks noChangeArrowheads="1"/>
            </p:cNvSpPr>
            <p:nvPr/>
          </p:nvSpPr>
          <p:spPr bwMode="auto">
            <a:xfrm>
              <a:off x="7664514" y="5237695"/>
              <a:ext cx="71438" cy="457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54292" name="Group 111"/>
            <p:cNvGrpSpPr>
              <a:grpSpLocks/>
            </p:cNvGrpSpPr>
            <p:nvPr/>
          </p:nvGrpSpPr>
          <p:grpSpPr bwMode="auto">
            <a:xfrm>
              <a:off x="6044066" y="5215441"/>
              <a:ext cx="773113" cy="501123"/>
              <a:chOff x="6697147" y="5731442"/>
              <a:chExt cx="773113" cy="501123"/>
            </a:xfrm>
          </p:grpSpPr>
          <p:sp>
            <p:nvSpPr>
              <p:cNvPr id="54306" name="Line 64"/>
              <p:cNvSpPr>
                <a:spLocks noChangeShapeType="1"/>
              </p:cNvSpPr>
              <p:nvPr/>
            </p:nvSpPr>
            <p:spPr bwMode="auto">
              <a:xfrm>
                <a:off x="6697147" y="5878490"/>
                <a:ext cx="1397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7" name="Line 65"/>
              <p:cNvSpPr>
                <a:spLocks noChangeShapeType="1"/>
              </p:cNvSpPr>
              <p:nvPr/>
            </p:nvSpPr>
            <p:spPr bwMode="auto">
              <a:xfrm>
                <a:off x="6697147" y="6108920"/>
                <a:ext cx="1397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8" name="Line 196"/>
              <p:cNvSpPr>
                <a:spLocks noChangeShapeType="1"/>
              </p:cNvSpPr>
              <p:nvPr/>
            </p:nvSpPr>
            <p:spPr bwMode="auto">
              <a:xfrm>
                <a:off x="7328972" y="598742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9" name="Freeform 141"/>
              <p:cNvSpPr>
                <a:spLocks/>
              </p:cNvSpPr>
              <p:nvPr/>
            </p:nvSpPr>
            <p:spPr bwMode="auto">
              <a:xfrm>
                <a:off x="6836846" y="5731442"/>
                <a:ext cx="492125" cy="501123"/>
              </a:xfrm>
              <a:custGeom>
                <a:avLst/>
                <a:gdLst>
                  <a:gd name="T0" fmla="*/ 0 w 259"/>
                  <a:gd name="T1" fmla="*/ 2147483647 h 288"/>
                  <a:gd name="T2" fmla="*/ 0 w 259"/>
                  <a:gd name="T3" fmla="*/ 2147483647 h 288"/>
                  <a:gd name="T4" fmla="*/ 2147483647 w 259"/>
                  <a:gd name="T5" fmla="*/ 2147483647 h 288"/>
                  <a:gd name="T6" fmla="*/ 0 w 259"/>
                  <a:gd name="T7" fmla="*/ 2147483647 h 288"/>
                  <a:gd name="T8" fmla="*/ 0 w 259"/>
                  <a:gd name="T9" fmla="*/ 0 h 288"/>
                  <a:gd name="T10" fmla="*/ 2147483647 w 259"/>
                  <a:gd name="T11" fmla="*/ 2147483647 h 288"/>
                  <a:gd name="T12" fmla="*/ 2147483647 w 259"/>
                  <a:gd name="T13" fmla="*/ 2147483647 h 288"/>
                  <a:gd name="T14" fmla="*/ 0 w 259"/>
                  <a:gd name="T15" fmla="*/ 2147483647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288"/>
                  <a:gd name="T26" fmla="*/ 259 w 259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ALU</a:t>
                </a:r>
              </a:p>
            </p:txBody>
          </p:sp>
        </p:grpSp>
        <p:grpSp>
          <p:nvGrpSpPr>
            <p:cNvPr id="54293" name="Group 116"/>
            <p:cNvGrpSpPr>
              <a:grpSpLocks/>
            </p:cNvGrpSpPr>
            <p:nvPr/>
          </p:nvGrpSpPr>
          <p:grpSpPr bwMode="auto">
            <a:xfrm>
              <a:off x="6889112" y="5177322"/>
              <a:ext cx="775402" cy="511601"/>
              <a:chOff x="7536409" y="5694894"/>
              <a:chExt cx="775402" cy="511601"/>
            </a:xfrm>
          </p:grpSpPr>
          <p:sp>
            <p:nvSpPr>
              <p:cNvPr id="54302" name="Line 196"/>
              <p:cNvSpPr>
                <a:spLocks noChangeShapeType="1"/>
              </p:cNvSpPr>
              <p:nvPr/>
            </p:nvSpPr>
            <p:spPr bwMode="auto">
              <a:xfrm>
                <a:off x="8170523" y="5982003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3" name="Line 196"/>
              <p:cNvSpPr>
                <a:spLocks noChangeShapeType="1"/>
              </p:cNvSpPr>
              <p:nvPr/>
            </p:nvSpPr>
            <p:spPr bwMode="auto">
              <a:xfrm>
                <a:off x="7536409" y="598742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4" name="Rectangle 214"/>
              <p:cNvSpPr>
                <a:spLocks noChangeArrowheads="1"/>
              </p:cNvSpPr>
              <p:nvPr/>
            </p:nvSpPr>
            <p:spPr bwMode="auto">
              <a:xfrm>
                <a:off x="7678398" y="5749295"/>
                <a:ext cx="492125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DM</a:t>
                </a:r>
              </a:p>
            </p:txBody>
          </p:sp>
          <p:sp>
            <p:nvSpPr>
              <p:cNvPr id="130" name="Freeform 129"/>
              <p:cNvSpPr/>
              <p:nvPr/>
            </p:nvSpPr>
            <p:spPr>
              <a:xfrm>
                <a:off x="7614848" y="5694785"/>
                <a:ext cx="612784" cy="287125"/>
              </a:xfrm>
              <a:custGeom>
                <a:avLst/>
                <a:gdLst>
                  <a:gd name="connsiteX0" fmla="*/ 0 w 613387"/>
                  <a:gd name="connsiteY0" fmla="*/ 318052 h 318052"/>
                  <a:gd name="connsiteX1" fmla="*/ 0 w 613387"/>
                  <a:gd name="connsiteY1" fmla="*/ 0 h 318052"/>
                  <a:gd name="connsiteX2" fmla="*/ 613387 w 613387"/>
                  <a:gd name="connsiteY2" fmla="*/ 0 h 318052"/>
                  <a:gd name="connsiteX3" fmla="*/ 613387 w 613387"/>
                  <a:gd name="connsiteY3" fmla="*/ 312373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13387" h="318052">
                    <a:moveTo>
                      <a:pt x="0" y="318052"/>
                    </a:moveTo>
                    <a:lnTo>
                      <a:pt x="0" y="0"/>
                    </a:lnTo>
                    <a:lnTo>
                      <a:pt x="613387" y="0"/>
                    </a:lnTo>
                    <a:lnTo>
                      <a:pt x="613387" y="312373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54294" name="Group 6"/>
            <p:cNvGrpSpPr>
              <a:grpSpLocks/>
            </p:cNvGrpSpPr>
            <p:nvPr/>
          </p:nvGrpSpPr>
          <p:grpSpPr bwMode="auto">
            <a:xfrm>
              <a:off x="6889112" y="4607270"/>
              <a:ext cx="633413" cy="457200"/>
              <a:chOff x="7181878" y="4607270"/>
              <a:chExt cx="633413" cy="457200"/>
            </a:xfrm>
          </p:grpSpPr>
          <p:sp>
            <p:nvSpPr>
              <p:cNvPr id="54299" name="Rectangle 161"/>
              <p:cNvSpPr>
                <a:spLocks noChangeArrowheads="1"/>
              </p:cNvSpPr>
              <p:nvPr/>
            </p:nvSpPr>
            <p:spPr bwMode="auto">
              <a:xfrm>
                <a:off x="7323166" y="4607270"/>
                <a:ext cx="492125" cy="457200"/>
              </a:xfrm>
              <a:prstGeom prst="rect">
                <a:avLst/>
              </a:prstGeom>
              <a:solidFill>
                <a:srgbClr val="FFCCFF"/>
              </a:solidFill>
              <a:ln w="9525" cap="rnd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300" name="Line 61"/>
              <p:cNvSpPr>
                <a:spLocks noChangeShapeType="1"/>
              </p:cNvSpPr>
              <p:nvPr/>
            </p:nvSpPr>
            <p:spPr bwMode="auto">
              <a:xfrm>
                <a:off x="7181878" y="4846986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1" name="Text Box 160"/>
              <p:cNvSpPr txBox="1">
                <a:spLocks noChangeArrowheads="1"/>
              </p:cNvSpPr>
              <p:nvPr/>
            </p:nvSpPr>
            <p:spPr bwMode="auto">
              <a:xfrm>
                <a:off x="7332691" y="465807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  <p:grpSp>
          <p:nvGrpSpPr>
            <p:cNvPr id="54295" name="Group 147"/>
            <p:cNvGrpSpPr>
              <a:grpSpLocks/>
            </p:cNvGrpSpPr>
            <p:nvPr/>
          </p:nvGrpSpPr>
          <p:grpSpPr bwMode="auto">
            <a:xfrm>
              <a:off x="7735952" y="5224231"/>
              <a:ext cx="633413" cy="457200"/>
              <a:chOff x="7181878" y="4607270"/>
              <a:chExt cx="633413" cy="457200"/>
            </a:xfrm>
          </p:grpSpPr>
          <p:sp>
            <p:nvSpPr>
              <p:cNvPr id="54296" name="Rectangle 161"/>
              <p:cNvSpPr>
                <a:spLocks noChangeArrowheads="1"/>
              </p:cNvSpPr>
              <p:nvPr/>
            </p:nvSpPr>
            <p:spPr bwMode="auto">
              <a:xfrm>
                <a:off x="7323166" y="4607270"/>
                <a:ext cx="492125" cy="457200"/>
              </a:xfrm>
              <a:prstGeom prst="rect">
                <a:avLst/>
              </a:prstGeom>
              <a:solidFill>
                <a:srgbClr val="FFCCFF"/>
              </a:solidFill>
              <a:ln w="9525" cap="rnd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297" name="Line 61"/>
              <p:cNvSpPr>
                <a:spLocks noChangeShapeType="1"/>
              </p:cNvSpPr>
              <p:nvPr/>
            </p:nvSpPr>
            <p:spPr bwMode="auto">
              <a:xfrm>
                <a:off x="7181878" y="4846986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8" name="Text Box 160"/>
              <p:cNvSpPr txBox="1">
                <a:spLocks noChangeArrowheads="1"/>
              </p:cNvSpPr>
              <p:nvPr/>
            </p:nvSpPr>
            <p:spPr bwMode="auto">
              <a:xfrm>
                <a:off x="7332691" y="465807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Line 49"/>
          <p:cNvSpPr>
            <a:spLocks noChangeShapeType="1"/>
          </p:cNvSpPr>
          <p:nvPr/>
        </p:nvSpPr>
        <p:spPr bwMode="auto">
          <a:xfrm>
            <a:off x="1133851" y="5123488"/>
            <a:ext cx="207446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92" name="Group 191"/>
          <p:cNvGrpSpPr/>
          <p:nvPr/>
        </p:nvGrpSpPr>
        <p:grpSpPr>
          <a:xfrm>
            <a:off x="1237574" y="3719833"/>
            <a:ext cx="8042390" cy="2399097"/>
            <a:chOff x="1142375" y="3719832"/>
            <a:chExt cx="7423745" cy="2399097"/>
          </a:xfrm>
        </p:grpSpPr>
        <p:cxnSp>
          <p:nvCxnSpPr>
            <p:cNvPr id="187" name="Straight Connector 186"/>
            <p:cNvCxnSpPr/>
            <p:nvPr/>
          </p:nvCxnSpPr>
          <p:spPr bwMode="auto">
            <a:xfrm>
              <a:off x="7370279" y="5640703"/>
              <a:ext cx="0" cy="476647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 bwMode="auto">
            <a:xfrm>
              <a:off x="6488103" y="5097804"/>
              <a:ext cx="0" cy="1021125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 bwMode="auto">
            <a:xfrm>
              <a:off x="5067289" y="3719832"/>
              <a:ext cx="0" cy="2397552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 bwMode="auto">
            <a:xfrm>
              <a:off x="3034449" y="3889860"/>
              <a:ext cx="0" cy="2223548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 bwMode="auto">
            <a:xfrm>
              <a:off x="1142375" y="5299424"/>
              <a:ext cx="7423745" cy="817152"/>
            </a:xfrm>
            <a:custGeom>
              <a:avLst/>
              <a:gdLst>
                <a:gd name="connsiteX0" fmla="*/ 291548 w 291548"/>
                <a:gd name="connsiteY0" fmla="*/ 0 h 154608"/>
                <a:gd name="connsiteX1" fmla="*/ 291548 w 291548"/>
                <a:gd name="connsiteY1" fmla="*/ 154608 h 154608"/>
                <a:gd name="connsiteX2" fmla="*/ 0 w 291548"/>
                <a:gd name="connsiteY2" fmla="*/ 154608 h 15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548" h="154608">
                  <a:moveTo>
                    <a:pt x="291548" y="0"/>
                  </a:moveTo>
                  <a:lnTo>
                    <a:pt x="291548" y="154608"/>
                  </a:lnTo>
                  <a:lnTo>
                    <a:pt x="0" y="154608"/>
                  </a:ln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8" name="Straight Connector 27"/>
            <p:cNvCxnSpPr>
              <a:stCxn id="114" idx="1"/>
            </p:cNvCxnSpPr>
            <p:nvPr/>
          </p:nvCxnSpPr>
          <p:spPr bwMode="auto">
            <a:xfrm flipH="1">
              <a:off x="1320035" y="5351956"/>
              <a:ext cx="1471" cy="761445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129"/>
            <p:cNvSpPr txBox="1">
              <a:spLocks noChangeArrowheads="1"/>
            </p:cNvSpPr>
            <p:nvPr/>
          </p:nvSpPr>
          <p:spPr bwMode="auto">
            <a:xfrm>
              <a:off x="1421000" y="5931607"/>
              <a:ext cx="279409" cy="185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200" dirty="0" err="1"/>
                <a:t>clk</a:t>
              </a:r>
              <a:endParaRPr lang="en-US" sz="1200" dirty="0"/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4050535" y="5740339"/>
              <a:ext cx="0" cy="376237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Pipelined </a:t>
            </a:r>
            <a:r>
              <a:rPr lang="en-US" dirty="0" err="1" smtClean="0"/>
              <a:t>Datapath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404" y="855865"/>
            <a:ext cx="9236403" cy="168982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dirty="0" smtClean="0"/>
              <a:t>Pipeline registers are shown in </a:t>
            </a:r>
            <a:r>
              <a:rPr lang="en-US" altLang="en-US" b="1" dirty="0" smtClean="0">
                <a:solidFill>
                  <a:srgbClr val="006600"/>
                </a:solidFill>
              </a:rPr>
              <a:t>green</a:t>
            </a:r>
            <a:r>
              <a:rPr lang="en-US" altLang="en-US" dirty="0" smtClean="0"/>
              <a:t>, including the </a:t>
            </a:r>
            <a:r>
              <a:rPr lang="en-US" altLang="en-US" b="1" dirty="0" smtClean="0">
                <a:solidFill>
                  <a:srgbClr val="006600"/>
                </a:solidFill>
              </a:rPr>
              <a:t>PC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1" dirty="0" smtClean="0"/>
              <a:t>Same clock edge</a:t>
            </a:r>
            <a:r>
              <a:rPr lang="en-US" altLang="en-US" dirty="0" smtClean="0"/>
              <a:t> updates all pipeline registers and PC</a:t>
            </a:r>
          </a:p>
          <a:p>
            <a:pPr marL="719138" lvl="1" indent="-360363" eaLnBrk="1" hangingPunct="1">
              <a:lnSpc>
                <a:spcPct val="120000"/>
              </a:lnSpc>
            </a:pPr>
            <a:r>
              <a:rPr lang="en-US" altLang="en-US" dirty="0" smtClean="0"/>
              <a:t>In addition to updating register file and data memory (for store)</a:t>
            </a:r>
          </a:p>
        </p:txBody>
      </p:sp>
      <p:sp>
        <p:nvSpPr>
          <p:cNvPr id="178" name="Line 49"/>
          <p:cNvSpPr>
            <a:spLocks noChangeShapeType="1"/>
          </p:cNvSpPr>
          <p:nvPr/>
        </p:nvSpPr>
        <p:spPr bwMode="auto">
          <a:xfrm>
            <a:off x="6772616" y="5010602"/>
            <a:ext cx="15984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6" name="Freeform 165"/>
          <p:cNvSpPr/>
          <p:nvPr/>
        </p:nvSpPr>
        <p:spPr>
          <a:xfrm>
            <a:off x="390469" y="3140765"/>
            <a:ext cx="5366467" cy="2266122"/>
          </a:xfrm>
          <a:custGeom>
            <a:avLst/>
            <a:gdLst>
              <a:gd name="connsiteX0" fmla="*/ 4786685 w 4953662"/>
              <a:gd name="connsiteY0" fmla="*/ 465152 h 2266122"/>
              <a:gd name="connsiteX1" fmla="*/ 4953662 w 4953662"/>
              <a:gd name="connsiteY1" fmla="*/ 465152 h 2266122"/>
              <a:gd name="connsiteX2" fmla="*/ 4953662 w 4953662"/>
              <a:gd name="connsiteY2" fmla="*/ 0 h 2266122"/>
              <a:gd name="connsiteX3" fmla="*/ 0 w 4953662"/>
              <a:gd name="connsiteY3" fmla="*/ 0 h 2266122"/>
              <a:gd name="connsiteX4" fmla="*/ 0 w 4953662"/>
              <a:gd name="connsiteY4" fmla="*/ 2266122 h 2266122"/>
              <a:gd name="connsiteX5" fmla="*/ 536713 w 4953662"/>
              <a:gd name="connsiteY5" fmla="*/ 2266122 h 2266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53662" h="2266122">
                <a:moveTo>
                  <a:pt x="4786685" y="465152"/>
                </a:moveTo>
                <a:lnTo>
                  <a:pt x="4953662" y="465152"/>
                </a:lnTo>
                <a:lnTo>
                  <a:pt x="4953662" y="0"/>
                </a:lnTo>
                <a:lnTo>
                  <a:pt x="0" y="0"/>
                </a:lnTo>
                <a:lnTo>
                  <a:pt x="0" y="2266122"/>
                </a:lnTo>
                <a:lnTo>
                  <a:pt x="536713" y="2266122"/>
                </a:lnTo>
              </a:path>
            </a:pathLst>
          </a:custGeom>
          <a:noFill/>
          <a:ln w="50800">
            <a:solidFill>
              <a:schemeClr val="tx1"/>
            </a:solidFill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Line 49"/>
          <p:cNvSpPr>
            <a:spLocks noChangeShapeType="1"/>
          </p:cNvSpPr>
          <p:nvPr/>
        </p:nvSpPr>
        <p:spPr bwMode="auto">
          <a:xfrm>
            <a:off x="4551866" y="4218774"/>
            <a:ext cx="838296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5" name="Line 49"/>
          <p:cNvSpPr>
            <a:spLocks noChangeShapeType="1"/>
          </p:cNvSpPr>
          <p:nvPr/>
        </p:nvSpPr>
        <p:spPr bwMode="auto">
          <a:xfrm>
            <a:off x="5215555" y="4657960"/>
            <a:ext cx="178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" name="Line 30"/>
          <p:cNvSpPr>
            <a:spLocks noChangeShapeType="1"/>
          </p:cNvSpPr>
          <p:nvPr/>
        </p:nvSpPr>
        <p:spPr bwMode="auto">
          <a:xfrm>
            <a:off x="5577083" y="5424426"/>
            <a:ext cx="376886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5703267" y="5422920"/>
            <a:ext cx="1229193" cy="315832"/>
          </a:xfrm>
          <a:custGeom>
            <a:avLst/>
            <a:gdLst>
              <a:gd name="connsiteX0" fmla="*/ 0 w 1664948"/>
              <a:gd name="connsiteY0" fmla="*/ 0 h 322418"/>
              <a:gd name="connsiteX1" fmla="*/ 0 w 1664948"/>
              <a:gd name="connsiteY1" fmla="*/ 322418 h 322418"/>
              <a:gd name="connsiteX2" fmla="*/ 1442955 w 1664948"/>
              <a:gd name="connsiteY2" fmla="*/ 322418 h 322418"/>
              <a:gd name="connsiteX3" fmla="*/ 1442955 w 1664948"/>
              <a:gd name="connsiteY3" fmla="*/ 121567 h 322418"/>
              <a:gd name="connsiteX4" fmla="*/ 1664948 w 1664948"/>
              <a:gd name="connsiteY4" fmla="*/ 121567 h 32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4948" h="322418">
                <a:moveTo>
                  <a:pt x="0" y="0"/>
                </a:moveTo>
                <a:lnTo>
                  <a:pt x="0" y="322418"/>
                </a:lnTo>
                <a:lnTo>
                  <a:pt x="1442955" y="322418"/>
                </a:lnTo>
                <a:lnTo>
                  <a:pt x="1442955" y="121567"/>
                </a:lnTo>
                <a:lnTo>
                  <a:pt x="1664948" y="121567"/>
                </a:lnTo>
              </a:path>
            </a:pathLst>
          </a:custGeom>
          <a:noFill/>
          <a:ln w="50800">
            <a:solidFill>
              <a:schemeClr val="tx1"/>
            </a:solidFill>
            <a:headEnd type="oval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5041600" y="5176519"/>
            <a:ext cx="4446390" cy="733018"/>
          </a:xfrm>
          <a:custGeom>
            <a:avLst/>
            <a:gdLst>
              <a:gd name="connsiteX0" fmla="*/ 3955774 w 4218167"/>
              <a:gd name="connsiteY0" fmla="*/ 0 h 838863"/>
              <a:gd name="connsiteX1" fmla="*/ 4218167 w 4218167"/>
              <a:gd name="connsiteY1" fmla="*/ 0 h 838863"/>
              <a:gd name="connsiteX2" fmla="*/ 4218167 w 4218167"/>
              <a:gd name="connsiteY2" fmla="*/ 838863 h 838863"/>
              <a:gd name="connsiteX3" fmla="*/ 0 w 4218167"/>
              <a:gd name="connsiteY3" fmla="*/ 838863 h 838863"/>
              <a:gd name="connsiteX4" fmla="*/ 0 w 4218167"/>
              <a:gd name="connsiteY4" fmla="*/ 648032 h 838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18167" h="838863">
                <a:moveTo>
                  <a:pt x="3955774" y="0"/>
                </a:moveTo>
                <a:lnTo>
                  <a:pt x="4218167" y="0"/>
                </a:lnTo>
                <a:lnTo>
                  <a:pt x="4218167" y="838863"/>
                </a:lnTo>
                <a:lnTo>
                  <a:pt x="0" y="838863"/>
                </a:lnTo>
                <a:lnTo>
                  <a:pt x="0" y="648032"/>
                </a:lnTo>
              </a:path>
            </a:pathLst>
          </a:custGeom>
          <a:noFill/>
          <a:ln w="50800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77"/>
          <p:cNvSpPr>
            <a:spLocks noChangeArrowheads="1"/>
          </p:cNvSpPr>
          <p:nvPr/>
        </p:nvSpPr>
        <p:spPr bwMode="auto">
          <a:xfrm>
            <a:off x="783201" y="2929735"/>
            <a:ext cx="1508959" cy="203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0" hangingPunct="0"/>
            <a:r>
              <a:rPr lang="en-US" sz="1000" dirty="0"/>
              <a:t>Branch Target Address</a:t>
            </a:r>
          </a:p>
        </p:txBody>
      </p:sp>
      <p:grpSp>
        <p:nvGrpSpPr>
          <p:cNvPr id="11" name="Group 8"/>
          <p:cNvGrpSpPr>
            <a:grpSpLocks/>
          </p:cNvGrpSpPr>
          <p:nvPr/>
        </p:nvGrpSpPr>
        <p:grpSpPr bwMode="auto">
          <a:xfrm>
            <a:off x="6315136" y="4446908"/>
            <a:ext cx="457480" cy="1039848"/>
            <a:chOff x="5652144" y="4157097"/>
            <a:chExt cx="421848" cy="1039533"/>
          </a:xfrm>
        </p:grpSpPr>
        <p:sp>
          <p:nvSpPr>
            <p:cNvPr id="123" name="Freeform 23"/>
            <p:cNvSpPr>
              <a:spLocks/>
            </p:cNvSpPr>
            <p:nvPr/>
          </p:nvSpPr>
          <p:spPr bwMode="auto">
            <a:xfrm rot="-5400000">
              <a:off x="5343301" y="4465940"/>
              <a:ext cx="1039533" cy="421848"/>
            </a:xfrm>
            <a:custGeom>
              <a:avLst/>
              <a:gdLst>
                <a:gd name="T0" fmla="*/ 0 w 768"/>
                <a:gd name="T1" fmla="*/ 0 h 288"/>
                <a:gd name="T2" fmla="*/ 2147483647 w 768"/>
                <a:gd name="T3" fmla="*/ 2147483647 h 288"/>
                <a:gd name="T4" fmla="*/ 2147483647 w 768"/>
                <a:gd name="T5" fmla="*/ 2147483647 h 288"/>
                <a:gd name="T6" fmla="*/ 2147483647 w 768"/>
                <a:gd name="T7" fmla="*/ 0 h 288"/>
                <a:gd name="T8" fmla="*/ 2147483647 w 768"/>
                <a:gd name="T9" fmla="*/ 0 h 288"/>
                <a:gd name="T10" fmla="*/ 2147483647 w 768"/>
                <a:gd name="T11" fmla="*/ 2147483647 h 288"/>
                <a:gd name="T12" fmla="*/ 2147483647 w 768"/>
                <a:gd name="T13" fmla="*/ 0 h 288"/>
                <a:gd name="T14" fmla="*/ 0 w 768"/>
                <a:gd name="T15" fmla="*/ 0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68"/>
                <a:gd name="T25" fmla="*/ 0 h 288"/>
                <a:gd name="T26" fmla="*/ 768 w 768"/>
                <a:gd name="T27" fmla="*/ 288 h 2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68" h="288">
                  <a:moveTo>
                    <a:pt x="0" y="0"/>
                  </a:moveTo>
                  <a:lnTo>
                    <a:pt x="144" y="288"/>
                  </a:lnTo>
                  <a:lnTo>
                    <a:pt x="624" y="288"/>
                  </a:lnTo>
                  <a:lnTo>
                    <a:pt x="768" y="0"/>
                  </a:lnTo>
                  <a:lnTo>
                    <a:pt x="480" y="0"/>
                  </a:lnTo>
                  <a:lnTo>
                    <a:pt x="384" y="96"/>
                  </a:lnTo>
                  <a:lnTo>
                    <a:pt x="2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Rectangle 24"/>
            <p:cNvSpPr>
              <a:spLocks noChangeArrowheads="1"/>
            </p:cNvSpPr>
            <p:nvPr/>
          </p:nvSpPr>
          <p:spPr bwMode="auto">
            <a:xfrm>
              <a:off x="5715860" y="4307976"/>
              <a:ext cx="351540" cy="744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 anchorCtr="1"/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sz="1400"/>
                <a:t>A</a:t>
              </a:r>
            </a:p>
            <a:p>
              <a:pPr algn="ctr" eaLnBrk="0" hangingPunct="0">
                <a:lnSpc>
                  <a:spcPct val="80000"/>
                </a:lnSpc>
              </a:pPr>
              <a:r>
                <a:rPr lang="en-US" sz="1400"/>
                <a:t>L</a:t>
              </a:r>
            </a:p>
            <a:p>
              <a:pPr algn="ctr" eaLnBrk="0" hangingPunct="0">
                <a:lnSpc>
                  <a:spcPct val="80000"/>
                </a:lnSpc>
              </a:pPr>
              <a:r>
                <a:rPr lang="en-US" sz="1400"/>
                <a:t>U</a:t>
              </a:r>
            </a:p>
          </p:txBody>
        </p:sp>
      </p:grpSp>
      <p:sp>
        <p:nvSpPr>
          <p:cNvPr id="12" name="Line 30"/>
          <p:cNvSpPr>
            <a:spLocks noChangeShapeType="1"/>
          </p:cNvSpPr>
          <p:nvPr/>
        </p:nvSpPr>
        <p:spPr bwMode="auto">
          <a:xfrm>
            <a:off x="6101875" y="5334350"/>
            <a:ext cx="19950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Line 39"/>
          <p:cNvSpPr>
            <a:spLocks noChangeShapeType="1"/>
          </p:cNvSpPr>
          <p:nvPr/>
        </p:nvSpPr>
        <p:spPr bwMode="auto">
          <a:xfrm>
            <a:off x="3565102" y="4731080"/>
            <a:ext cx="63978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Line 40"/>
          <p:cNvSpPr>
            <a:spLocks noChangeShapeType="1"/>
          </p:cNvSpPr>
          <p:nvPr/>
        </p:nvSpPr>
        <p:spPr bwMode="auto">
          <a:xfrm flipV="1">
            <a:off x="3590899" y="5180357"/>
            <a:ext cx="6105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" name="Line 41"/>
          <p:cNvSpPr>
            <a:spLocks noChangeShapeType="1"/>
          </p:cNvSpPr>
          <p:nvPr/>
        </p:nvSpPr>
        <p:spPr bwMode="auto">
          <a:xfrm>
            <a:off x="4032900" y="5502871"/>
            <a:ext cx="17198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" name="Line 49"/>
          <p:cNvSpPr>
            <a:spLocks noChangeShapeType="1"/>
          </p:cNvSpPr>
          <p:nvPr/>
        </p:nvSpPr>
        <p:spPr bwMode="auto">
          <a:xfrm>
            <a:off x="1513324" y="5108918"/>
            <a:ext cx="47811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7" name="Group 3"/>
          <p:cNvGrpSpPr>
            <a:grpSpLocks/>
          </p:cNvGrpSpPr>
          <p:nvPr/>
        </p:nvGrpSpPr>
        <p:grpSpPr bwMode="auto">
          <a:xfrm>
            <a:off x="1991441" y="4458022"/>
            <a:ext cx="1004391" cy="1281155"/>
            <a:chOff x="1793625" y="4110295"/>
            <a:chExt cx="927187" cy="1280337"/>
          </a:xfrm>
        </p:grpSpPr>
        <p:sp>
          <p:nvSpPr>
            <p:cNvPr id="119" name="Rectangle 47"/>
            <p:cNvSpPr>
              <a:spLocks noChangeArrowheads="1"/>
            </p:cNvSpPr>
            <p:nvPr/>
          </p:nvSpPr>
          <p:spPr bwMode="auto">
            <a:xfrm>
              <a:off x="1793626" y="4110295"/>
              <a:ext cx="927186" cy="1280337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Text Box 48"/>
            <p:cNvSpPr txBox="1">
              <a:spLocks noChangeArrowheads="1"/>
            </p:cNvSpPr>
            <p:nvPr/>
          </p:nvSpPr>
          <p:spPr bwMode="auto">
            <a:xfrm>
              <a:off x="1839033" y="4621150"/>
              <a:ext cx="632772" cy="27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000"/>
                <a:t>Address</a:t>
              </a:r>
            </a:p>
          </p:txBody>
        </p:sp>
        <p:sp>
          <p:nvSpPr>
            <p:cNvPr id="121" name="Text Box 50"/>
            <p:cNvSpPr txBox="1">
              <a:spLocks noChangeArrowheads="1"/>
            </p:cNvSpPr>
            <p:nvPr/>
          </p:nvSpPr>
          <p:spPr bwMode="auto">
            <a:xfrm>
              <a:off x="2061500" y="4889622"/>
              <a:ext cx="621194" cy="228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1000"/>
                <a:t>Instruction</a:t>
              </a:r>
            </a:p>
          </p:txBody>
        </p:sp>
        <p:sp>
          <p:nvSpPr>
            <p:cNvPr id="122" name="Text Box 51"/>
            <p:cNvSpPr txBox="1">
              <a:spLocks noChangeArrowheads="1"/>
            </p:cNvSpPr>
            <p:nvPr/>
          </p:nvSpPr>
          <p:spPr bwMode="auto">
            <a:xfrm>
              <a:off x="1793625" y="4110295"/>
              <a:ext cx="927187" cy="502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sz="1200" b="1" dirty="0"/>
                <a:t>Instruction</a:t>
              </a:r>
            </a:p>
            <a:p>
              <a:pPr algn="ctr"/>
              <a:r>
                <a:rPr lang="en-US" sz="1200" b="1" dirty="0" smtClean="0"/>
                <a:t>Memory</a:t>
              </a:r>
              <a:endParaRPr lang="en-US" sz="1200" b="1" dirty="0"/>
            </a:p>
          </p:txBody>
        </p:sp>
      </p:grpSp>
      <p:sp>
        <p:nvSpPr>
          <p:cNvPr id="18" name="Line 52"/>
          <p:cNvSpPr>
            <a:spLocks noChangeShapeType="1"/>
          </p:cNvSpPr>
          <p:nvPr/>
        </p:nvSpPr>
        <p:spPr bwMode="auto">
          <a:xfrm>
            <a:off x="3371995" y="5353401"/>
            <a:ext cx="193106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" name="Line 61"/>
          <p:cNvSpPr>
            <a:spLocks noChangeShapeType="1"/>
          </p:cNvSpPr>
          <p:nvPr/>
        </p:nvSpPr>
        <p:spPr bwMode="auto">
          <a:xfrm flipV="1">
            <a:off x="1685308" y="4278260"/>
            <a:ext cx="0" cy="82430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oval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" name="Rectangle 67"/>
          <p:cNvSpPr>
            <a:spLocks noChangeArrowheads="1"/>
          </p:cNvSpPr>
          <p:nvPr/>
        </p:nvSpPr>
        <p:spPr bwMode="auto">
          <a:xfrm>
            <a:off x="3747405" y="4548511"/>
            <a:ext cx="182303" cy="136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0" hangingPunct="0"/>
            <a:r>
              <a:rPr lang="en-US" sz="1000" dirty="0" err="1"/>
              <a:t>Rs</a:t>
            </a:r>
            <a:endParaRPr lang="en-US" sz="1000" dirty="0"/>
          </a:p>
        </p:txBody>
      </p:sp>
      <p:sp>
        <p:nvSpPr>
          <p:cNvPr id="21" name="Rectangle 70"/>
          <p:cNvSpPr>
            <a:spLocks noChangeArrowheads="1"/>
          </p:cNvSpPr>
          <p:nvPr/>
        </p:nvSpPr>
        <p:spPr bwMode="auto">
          <a:xfrm>
            <a:off x="3614976" y="5429603"/>
            <a:ext cx="182303" cy="136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0" hangingPunct="0"/>
            <a:r>
              <a:rPr lang="en-US" sz="1000"/>
              <a:t>Rd</a:t>
            </a:r>
          </a:p>
        </p:txBody>
      </p:sp>
      <p:grpSp>
        <p:nvGrpSpPr>
          <p:cNvPr id="22" name="Group 12"/>
          <p:cNvGrpSpPr>
            <a:grpSpLocks/>
          </p:cNvGrpSpPr>
          <p:nvPr/>
        </p:nvGrpSpPr>
        <p:grpSpPr bwMode="auto">
          <a:xfrm>
            <a:off x="4204103" y="4064311"/>
            <a:ext cx="347763" cy="324814"/>
            <a:chOff x="1642213" y="2082165"/>
            <a:chExt cx="418691" cy="295097"/>
          </a:xfrm>
        </p:grpSpPr>
        <p:sp>
          <p:nvSpPr>
            <p:cNvPr id="117" name="Oval 72"/>
            <p:cNvSpPr>
              <a:spLocks noChangeArrowheads="1"/>
            </p:cNvSpPr>
            <p:nvPr/>
          </p:nvSpPr>
          <p:spPr bwMode="auto">
            <a:xfrm>
              <a:off x="1642213" y="2082165"/>
              <a:ext cx="418691" cy="274472"/>
            </a:xfrm>
            <a:prstGeom prst="ellipse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Rectangle 73"/>
            <p:cNvSpPr>
              <a:spLocks noChangeArrowheads="1"/>
            </p:cNvSpPr>
            <p:nvPr/>
          </p:nvSpPr>
          <p:spPr bwMode="auto">
            <a:xfrm>
              <a:off x="1642213" y="2101204"/>
              <a:ext cx="418691" cy="276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 anchorCtr="1"/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sz="1200" dirty="0" smtClean="0"/>
                <a:t>Ext</a:t>
              </a:r>
              <a:endParaRPr lang="en-US" sz="1200" dirty="0"/>
            </a:p>
          </p:txBody>
        </p:sp>
      </p:grpSp>
      <p:sp>
        <p:nvSpPr>
          <p:cNvPr id="23" name="Rectangle 78"/>
          <p:cNvSpPr>
            <a:spLocks noChangeArrowheads="1"/>
          </p:cNvSpPr>
          <p:nvPr/>
        </p:nvSpPr>
        <p:spPr bwMode="auto">
          <a:xfrm>
            <a:off x="3747405" y="5004139"/>
            <a:ext cx="182303" cy="136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0" hangingPunct="0"/>
            <a:r>
              <a:rPr lang="en-US" sz="1000"/>
              <a:t>Rt</a:t>
            </a:r>
          </a:p>
        </p:txBody>
      </p:sp>
      <p:sp>
        <p:nvSpPr>
          <p:cNvPr id="24" name="Freeform 86"/>
          <p:cNvSpPr>
            <a:spLocks/>
          </p:cNvSpPr>
          <p:nvPr/>
        </p:nvSpPr>
        <p:spPr bwMode="auto">
          <a:xfrm>
            <a:off x="3711288" y="5180357"/>
            <a:ext cx="127269" cy="190506"/>
          </a:xfrm>
          <a:custGeom>
            <a:avLst/>
            <a:gdLst>
              <a:gd name="T0" fmla="*/ 0 w 87"/>
              <a:gd name="T1" fmla="*/ 0 h 87"/>
              <a:gd name="T2" fmla="*/ 0 w 87"/>
              <a:gd name="T3" fmla="*/ 2147483647 h 87"/>
              <a:gd name="T4" fmla="*/ 2147483647 w 87"/>
              <a:gd name="T5" fmla="*/ 2147483647 h 87"/>
              <a:gd name="T6" fmla="*/ 0 60000 65536"/>
              <a:gd name="T7" fmla="*/ 0 60000 65536"/>
              <a:gd name="T8" fmla="*/ 0 60000 65536"/>
              <a:gd name="T9" fmla="*/ 0 w 87"/>
              <a:gd name="T10" fmla="*/ 0 h 87"/>
              <a:gd name="T11" fmla="*/ 87 w 87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" h="87">
                <a:moveTo>
                  <a:pt x="0" y="0"/>
                </a:moveTo>
                <a:lnTo>
                  <a:pt x="0" y="87"/>
                </a:lnTo>
                <a:lnTo>
                  <a:pt x="87" y="87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oval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" name="Freeform 98"/>
          <p:cNvSpPr>
            <a:spLocks/>
          </p:cNvSpPr>
          <p:nvPr/>
        </p:nvSpPr>
        <p:spPr bwMode="auto">
          <a:xfrm>
            <a:off x="3565102" y="5501043"/>
            <a:ext cx="273455" cy="87316"/>
          </a:xfrm>
          <a:custGeom>
            <a:avLst/>
            <a:gdLst>
              <a:gd name="T0" fmla="*/ 0 w 374"/>
              <a:gd name="T1" fmla="*/ 0 h 87"/>
              <a:gd name="T2" fmla="*/ 0 w 374"/>
              <a:gd name="T3" fmla="*/ 2147483647 h 87"/>
              <a:gd name="T4" fmla="*/ 2147483647 w 374"/>
              <a:gd name="T5" fmla="*/ 2147483647 h 87"/>
              <a:gd name="T6" fmla="*/ 0 60000 65536"/>
              <a:gd name="T7" fmla="*/ 0 60000 65536"/>
              <a:gd name="T8" fmla="*/ 0 60000 65536"/>
              <a:gd name="T9" fmla="*/ 0 w 374"/>
              <a:gd name="T10" fmla="*/ 0 h 87"/>
              <a:gd name="T11" fmla="*/ 374 w 374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" h="87">
                <a:moveTo>
                  <a:pt x="0" y="0"/>
                </a:moveTo>
                <a:lnTo>
                  <a:pt x="0" y="87"/>
                </a:lnTo>
                <a:lnTo>
                  <a:pt x="374" y="87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" name="Rectangle 77"/>
          <p:cNvSpPr>
            <a:spLocks noChangeArrowheads="1"/>
          </p:cNvSpPr>
          <p:nvPr/>
        </p:nvSpPr>
        <p:spPr bwMode="auto">
          <a:xfrm>
            <a:off x="783200" y="3198571"/>
            <a:ext cx="2192587" cy="210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0" hangingPunct="0"/>
            <a:r>
              <a:rPr lang="en-US" sz="1000" dirty="0"/>
              <a:t>Jump Target = </a:t>
            </a:r>
            <a:r>
              <a:rPr lang="en-US" sz="1000" dirty="0" smtClean="0"/>
              <a:t>PC[31:28] ‖ Imm26</a:t>
            </a:r>
            <a:endParaRPr lang="en-US" sz="1000" dirty="0"/>
          </a:p>
        </p:txBody>
      </p:sp>
      <p:sp>
        <p:nvSpPr>
          <p:cNvPr id="27" name="Rectangle 111"/>
          <p:cNvSpPr>
            <a:spLocks noChangeArrowheads="1"/>
          </p:cNvSpPr>
          <p:nvPr/>
        </p:nvSpPr>
        <p:spPr bwMode="auto">
          <a:xfrm>
            <a:off x="7611863" y="4043480"/>
            <a:ext cx="794387" cy="18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0" hangingPunct="0"/>
            <a:r>
              <a:rPr lang="en-US" sz="1000" dirty="0"/>
              <a:t>ALU </a:t>
            </a:r>
            <a:r>
              <a:rPr lang="en-US" sz="1000" dirty="0" smtClean="0"/>
              <a:t>Result</a:t>
            </a:r>
            <a:endParaRPr lang="en-US" sz="1000" dirty="0"/>
          </a:p>
        </p:txBody>
      </p:sp>
      <p:grpSp>
        <p:nvGrpSpPr>
          <p:cNvPr id="34" name="Group 79"/>
          <p:cNvGrpSpPr>
            <a:grpSpLocks/>
          </p:cNvGrpSpPr>
          <p:nvPr/>
        </p:nvGrpSpPr>
        <p:grpSpPr bwMode="auto">
          <a:xfrm>
            <a:off x="5952250" y="5127968"/>
            <a:ext cx="184023" cy="412764"/>
            <a:chOff x="2514" y="1642"/>
            <a:chExt cx="116" cy="261"/>
          </a:xfrm>
        </p:grpSpPr>
        <p:sp>
          <p:nvSpPr>
            <p:cNvPr id="97" name="AutoShape 80"/>
            <p:cNvSpPr>
              <a:spLocks noChangeArrowheads="1"/>
            </p:cNvSpPr>
            <p:nvPr/>
          </p:nvSpPr>
          <p:spPr bwMode="auto">
            <a:xfrm rot="-5400000">
              <a:off x="2442" y="1715"/>
              <a:ext cx="261" cy="115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81"/>
            <p:cNvSpPr>
              <a:spLocks noChangeArrowheads="1"/>
            </p:cNvSpPr>
            <p:nvPr/>
          </p:nvSpPr>
          <p:spPr bwMode="auto">
            <a:xfrm flipH="1">
              <a:off x="2515" y="1642"/>
              <a:ext cx="115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lnSpc>
                  <a:spcPct val="70000"/>
                </a:lnSpc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9" name="Rectangle 82"/>
            <p:cNvSpPr>
              <a:spLocks noChangeArrowheads="1"/>
            </p:cNvSpPr>
            <p:nvPr/>
          </p:nvSpPr>
          <p:spPr bwMode="auto">
            <a:xfrm flipH="1">
              <a:off x="2515" y="1655"/>
              <a:ext cx="115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 smtClean="0"/>
                <a:t>1</a:t>
              </a:r>
              <a:endParaRPr lang="en-US" sz="900" dirty="0"/>
            </a:p>
          </p:txBody>
        </p:sp>
        <p:sp>
          <p:nvSpPr>
            <p:cNvPr id="100" name="Rectangle 83"/>
            <p:cNvSpPr>
              <a:spLocks noChangeArrowheads="1"/>
            </p:cNvSpPr>
            <p:nvPr/>
          </p:nvSpPr>
          <p:spPr bwMode="auto">
            <a:xfrm flipH="1">
              <a:off x="2514" y="1785"/>
              <a:ext cx="115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 smtClean="0"/>
                <a:t>0</a:t>
              </a:r>
              <a:endParaRPr lang="en-US" sz="900" dirty="0"/>
            </a:p>
          </p:txBody>
        </p:sp>
      </p:grpSp>
      <p:sp>
        <p:nvSpPr>
          <p:cNvPr id="35" name="Line 49"/>
          <p:cNvSpPr>
            <a:spLocks noChangeShapeType="1"/>
          </p:cNvSpPr>
          <p:nvPr/>
        </p:nvSpPr>
        <p:spPr bwMode="auto">
          <a:xfrm flipV="1">
            <a:off x="3568541" y="4217193"/>
            <a:ext cx="63290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" name="Freeform 35"/>
          <p:cNvSpPr/>
          <p:nvPr/>
        </p:nvSpPr>
        <p:spPr bwMode="auto">
          <a:xfrm>
            <a:off x="2754168" y="3428990"/>
            <a:ext cx="810132" cy="2390719"/>
          </a:xfrm>
          <a:custGeom>
            <a:avLst/>
            <a:gdLst>
              <a:gd name="connsiteX0" fmla="*/ 1908083 w 1908083"/>
              <a:gd name="connsiteY0" fmla="*/ 116282 h 116282"/>
              <a:gd name="connsiteX1" fmla="*/ 1908083 w 1908083"/>
              <a:gd name="connsiteY1" fmla="*/ 0 h 116282"/>
              <a:gd name="connsiteX2" fmla="*/ 0 w 1908083"/>
              <a:gd name="connsiteY2" fmla="*/ 0 h 116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8083" h="116282">
                <a:moveTo>
                  <a:pt x="1908083" y="116282"/>
                </a:moveTo>
                <a:lnTo>
                  <a:pt x="1908083" y="0"/>
                </a:lnTo>
                <a:lnTo>
                  <a:pt x="0" y="0"/>
                </a:lnTo>
              </a:path>
            </a:pathLst>
          </a:custGeom>
          <a:noFill/>
          <a:ln w="508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Rectangle 77"/>
          <p:cNvSpPr>
            <a:spLocks noChangeArrowheads="1"/>
          </p:cNvSpPr>
          <p:nvPr/>
        </p:nvSpPr>
        <p:spPr bwMode="auto">
          <a:xfrm>
            <a:off x="3621626" y="4043595"/>
            <a:ext cx="461195" cy="151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0" hangingPunct="0"/>
            <a:r>
              <a:rPr lang="en-US" sz="1000" dirty="0"/>
              <a:t>Imm16</a:t>
            </a:r>
          </a:p>
        </p:txBody>
      </p:sp>
      <p:sp>
        <p:nvSpPr>
          <p:cNvPr id="39" name="Line 49"/>
          <p:cNvSpPr>
            <a:spLocks noChangeShapeType="1"/>
          </p:cNvSpPr>
          <p:nvPr/>
        </p:nvSpPr>
        <p:spPr bwMode="auto">
          <a:xfrm>
            <a:off x="5577082" y="4662815"/>
            <a:ext cx="72429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" name="Line 30"/>
          <p:cNvSpPr>
            <a:spLocks noChangeShapeType="1"/>
          </p:cNvSpPr>
          <p:nvPr/>
        </p:nvSpPr>
        <p:spPr bwMode="auto">
          <a:xfrm>
            <a:off x="7116483" y="5010739"/>
            <a:ext cx="38363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" name="Rectangle 77"/>
          <p:cNvSpPr>
            <a:spLocks noChangeArrowheads="1"/>
          </p:cNvSpPr>
          <p:nvPr/>
        </p:nvSpPr>
        <p:spPr bwMode="auto">
          <a:xfrm>
            <a:off x="783201" y="3550496"/>
            <a:ext cx="1085209" cy="185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0" hangingPunct="0"/>
            <a:r>
              <a:rPr lang="en-US" sz="1000" dirty="0"/>
              <a:t>Next PC Address</a:t>
            </a:r>
          </a:p>
        </p:txBody>
      </p:sp>
      <p:sp>
        <p:nvSpPr>
          <p:cNvPr id="43" name="AutoShape 118"/>
          <p:cNvSpPr>
            <a:spLocks noChangeArrowheads="1"/>
          </p:cNvSpPr>
          <p:nvPr/>
        </p:nvSpPr>
        <p:spPr bwMode="auto">
          <a:xfrm rot="16200000">
            <a:off x="3728765" y="5392546"/>
            <a:ext cx="424246" cy="18244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119"/>
          <p:cNvSpPr>
            <a:spLocks noChangeArrowheads="1"/>
          </p:cNvSpPr>
          <p:nvPr/>
        </p:nvSpPr>
        <p:spPr bwMode="auto">
          <a:xfrm flipH="1">
            <a:off x="3850461" y="5270849"/>
            <a:ext cx="182439" cy="425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eaLnBrk="0" hangingPunct="0">
              <a:lnSpc>
                <a:spcPct val="70000"/>
              </a:lnSpc>
            </a:pPr>
            <a:endParaRPr lang="en-US" sz="1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5" name="Rectangle 120"/>
          <p:cNvSpPr>
            <a:spLocks noChangeArrowheads="1"/>
          </p:cNvSpPr>
          <p:nvPr/>
        </p:nvSpPr>
        <p:spPr bwMode="auto">
          <a:xfrm flipH="1">
            <a:off x="3850461" y="5299425"/>
            <a:ext cx="182438" cy="150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eaLnBrk="0" hangingPunct="0"/>
            <a:r>
              <a:rPr lang="en-US" sz="900"/>
              <a:t>0</a:t>
            </a:r>
          </a:p>
        </p:txBody>
      </p:sp>
      <p:sp>
        <p:nvSpPr>
          <p:cNvPr id="46" name="Rectangle 120"/>
          <p:cNvSpPr>
            <a:spLocks noChangeArrowheads="1"/>
          </p:cNvSpPr>
          <p:nvPr/>
        </p:nvSpPr>
        <p:spPr bwMode="auto">
          <a:xfrm flipH="1">
            <a:off x="3850461" y="5516919"/>
            <a:ext cx="182438" cy="150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eaLnBrk="0" hangingPunct="0"/>
            <a:r>
              <a:rPr lang="en-US" sz="900" dirty="0"/>
              <a:t>1</a:t>
            </a:r>
          </a:p>
        </p:txBody>
      </p:sp>
      <p:sp>
        <p:nvSpPr>
          <p:cNvPr id="94" name="Rectangle 119"/>
          <p:cNvSpPr>
            <a:spLocks noChangeArrowheads="1"/>
          </p:cNvSpPr>
          <p:nvPr/>
        </p:nvSpPr>
        <p:spPr bwMode="auto">
          <a:xfrm flipH="1">
            <a:off x="8914259" y="4758068"/>
            <a:ext cx="182438" cy="6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eaLnBrk="0" hangingPunct="0">
              <a:lnSpc>
                <a:spcPct val="70000"/>
              </a:lnSpc>
            </a:pPr>
            <a:endParaRPr lang="en-US" sz="1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>
            <a:off x="8495903" y="5275406"/>
            <a:ext cx="30880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50" name="Straight Arrow Connector 49"/>
          <p:cNvCxnSpPr>
            <a:stCxn id="54" idx="1"/>
          </p:cNvCxnSpPr>
          <p:nvPr/>
        </p:nvCxnSpPr>
        <p:spPr>
          <a:xfrm>
            <a:off x="1671974" y="3774645"/>
            <a:ext cx="1499536" cy="0"/>
          </a:xfrm>
          <a:prstGeom prst="straightConnector1">
            <a:avLst/>
          </a:prstGeom>
          <a:ln w="50800">
            <a:solidFill>
              <a:schemeClr val="tx1"/>
            </a:solidFill>
            <a:headEnd type="oval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7"/>
          <p:cNvGrpSpPr>
            <a:grpSpLocks/>
          </p:cNvGrpSpPr>
          <p:nvPr/>
        </p:nvGrpSpPr>
        <p:grpSpPr bwMode="auto">
          <a:xfrm>
            <a:off x="4875873" y="3352191"/>
            <a:ext cx="326760" cy="488077"/>
            <a:chOff x="6243635" y="1976343"/>
            <a:chExt cx="356104" cy="552202"/>
          </a:xfrm>
        </p:grpSpPr>
        <p:sp>
          <p:nvSpPr>
            <p:cNvPr id="91" name="Freeform 23"/>
            <p:cNvSpPr>
              <a:spLocks/>
            </p:cNvSpPr>
            <p:nvPr/>
          </p:nvSpPr>
          <p:spPr bwMode="auto">
            <a:xfrm rot="16200000">
              <a:off x="6145586" y="2074392"/>
              <a:ext cx="552202" cy="356104"/>
            </a:xfrm>
            <a:custGeom>
              <a:avLst/>
              <a:gdLst>
                <a:gd name="T0" fmla="*/ 0 w 768"/>
                <a:gd name="T1" fmla="*/ 0 h 288"/>
                <a:gd name="T2" fmla="*/ 2147483647 w 768"/>
                <a:gd name="T3" fmla="*/ 2147483647 h 288"/>
                <a:gd name="T4" fmla="*/ 2147483647 w 768"/>
                <a:gd name="T5" fmla="*/ 2147483647 h 288"/>
                <a:gd name="T6" fmla="*/ 2147483647 w 768"/>
                <a:gd name="T7" fmla="*/ 0 h 288"/>
                <a:gd name="T8" fmla="*/ 2147483647 w 768"/>
                <a:gd name="T9" fmla="*/ 0 h 288"/>
                <a:gd name="T10" fmla="*/ 2147483647 w 768"/>
                <a:gd name="T11" fmla="*/ 2147483647 h 288"/>
                <a:gd name="T12" fmla="*/ 2147483647 w 768"/>
                <a:gd name="T13" fmla="*/ 0 h 288"/>
                <a:gd name="T14" fmla="*/ 0 w 768"/>
                <a:gd name="T15" fmla="*/ 0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68"/>
                <a:gd name="T25" fmla="*/ 0 h 288"/>
                <a:gd name="T26" fmla="*/ 768 w 768"/>
                <a:gd name="T27" fmla="*/ 288 h 2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68" h="288">
                  <a:moveTo>
                    <a:pt x="0" y="0"/>
                  </a:moveTo>
                  <a:lnTo>
                    <a:pt x="144" y="288"/>
                  </a:lnTo>
                  <a:lnTo>
                    <a:pt x="624" y="288"/>
                  </a:lnTo>
                  <a:lnTo>
                    <a:pt x="768" y="0"/>
                  </a:lnTo>
                  <a:lnTo>
                    <a:pt x="480" y="0"/>
                  </a:lnTo>
                  <a:lnTo>
                    <a:pt x="384" y="96"/>
                  </a:lnTo>
                  <a:lnTo>
                    <a:pt x="2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vert="vert270" anchor="ctr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 bwMode="auto">
            <a:xfrm>
              <a:off x="6329856" y="2078178"/>
              <a:ext cx="258644" cy="314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1600" b="1" dirty="0">
                  <a:latin typeface="+mn-lt"/>
                  <a:cs typeface="Arial" pitchFamily="34" charset="0"/>
                </a:rPr>
                <a:t>+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973715" y="4738626"/>
            <a:ext cx="169462" cy="754884"/>
            <a:chOff x="972589" y="1312076"/>
            <a:chExt cx="156426" cy="754884"/>
          </a:xfrm>
        </p:grpSpPr>
        <p:sp>
          <p:nvSpPr>
            <p:cNvPr id="87" name="AutoShape 120"/>
            <p:cNvSpPr>
              <a:spLocks noChangeArrowheads="1"/>
            </p:cNvSpPr>
            <p:nvPr/>
          </p:nvSpPr>
          <p:spPr bwMode="auto">
            <a:xfrm rot="16200000">
              <a:off x="673360" y="1611305"/>
              <a:ext cx="754884" cy="156426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123"/>
            <p:cNvSpPr>
              <a:spLocks noChangeArrowheads="1"/>
            </p:cNvSpPr>
            <p:nvPr/>
          </p:nvSpPr>
          <p:spPr bwMode="auto">
            <a:xfrm flipH="1">
              <a:off x="980423" y="1350411"/>
              <a:ext cx="144371" cy="156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 smtClean="0"/>
                <a:t>0</a:t>
              </a:r>
              <a:endParaRPr lang="en-US" sz="900" dirty="0"/>
            </a:p>
          </p:txBody>
        </p:sp>
        <p:sp>
          <p:nvSpPr>
            <p:cNvPr id="89" name="Rectangle 123"/>
            <p:cNvSpPr>
              <a:spLocks noChangeArrowheads="1"/>
            </p:cNvSpPr>
            <p:nvPr/>
          </p:nvSpPr>
          <p:spPr bwMode="auto">
            <a:xfrm flipH="1">
              <a:off x="980423" y="1647666"/>
              <a:ext cx="144371" cy="133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1</a:t>
              </a:r>
            </a:p>
          </p:txBody>
        </p:sp>
        <p:sp>
          <p:nvSpPr>
            <p:cNvPr id="90" name="Rectangle 123"/>
            <p:cNvSpPr>
              <a:spLocks noChangeArrowheads="1"/>
            </p:cNvSpPr>
            <p:nvPr/>
          </p:nvSpPr>
          <p:spPr bwMode="auto">
            <a:xfrm flipH="1">
              <a:off x="980423" y="1904331"/>
              <a:ext cx="144371" cy="138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 smtClean="0"/>
                <a:t>2</a:t>
              </a:r>
              <a:endParaRPr lang="en-US" sz="900" dirty="0"/>
            </a:p>
          </p:txBody>
        </p:sp>
      </p:grpSp>
      <p:sp>
        <p:nvSpPr>
          <p:cNvPr id="54" name="Freeform 53"/>
          <p:cNvSpPr/>
          <p:nvPr/>
        </p:nvSpPr>
        <p:spPr>
          <a:xfrm>
            <a:off x="795894" y="3774645"/>
            <a:ext cx="876080" cy="1063614"/>
          </a:xfrm>
          <a:custGeom>
            <a:avLst/>
            <a:gdLst>
              <a:gd name="connsiteX0" fmla="*/ 808689 w 808689"/>
              <a:gd name="connsiteY0" fmla="*/ 311847 h 1152250"/>
              <a:gd name="connsiteX1" fmla="*/ 808689 w 808689"/>
              <a:gd name="connsiteY1" fmla="*/ 0 h 1152250"/>
              <a:gd name="connsiteX2" fmla="*/ 0 w 808689"/>
              <a:gd name="connsiteY2" fmla="*/ 0 h 1152250"/>
              <a:gd name="connsiteX3" fmla="*/ 0 w 808689"/>
              <a:gd name="connsiteY3" fmla="*/ 1152250 h 1152250"/>
              <a:gd name="connsiteX4" fmla="*/ 158567 w 808689"/>
              <a:gd name="connsiteY4" fmla="*/ 1152250 h 115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8689" h="1152250">
                <a:moveTo>
                  <a:pt x="808689" y="311847"/>
                </a:moveTo>
                <a:lnTo>
                  <a:pt x="808689" y="0"/>
                </a:lnTo>
                <a:lnTo>
                  <a:pt x="0" y="0"/>
                </a:lnTo>
                <a:lnTo>
                  <a:pt x="0" y="1152250"/>
                </a:lnTo>
                <a:lnTo>
                  <a:pt x="158567" y="1152250"/>
                </a:lnTo>
              </a:path>
            </a:pathLst>
          </a:custGeom>
          <a:noFill/>
          <a:ln w="50800">
            <a:headEnd type="non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598347" y="3428990"/>
            <a:ext cx="2676910" cy="1694499"/>
          </a:xfrm>
          <a:custGeom>
            <a:avLst/>
            <a:gdLst>
              <a:gd name="connsiteX0" fmla="*/ 2468351 w 2468351"/>
              <a:gd name="connsiteY0" fmla="*/ 0 h 1765374"/>
              <a:gd name="connsiteX1" fmla="*/ 0 w 2468351"/>
              <a:gd name="connsiteY1" fmla="*/ 0 h 1765374"/>
              <a:gd name="connsiteX2" fmla="*/ 0 w 2468351"/>
              <a:gd name="connsiteY2" fmla="*/ 1765374 h 1765374"/>
              <a:gd name="connsiteX3" fmla="*/ 343560 w 2468351"/>
              <a:gd name="connsiteY3" fmla="*/ 1765374 h 1765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8351" h="1765374">
                <a:moveTo>
                  <a:pt x="2468351" y="0"/>
                </a:moveTo>
                <a:lnTo>
                  <a:pt x="0" y="0"/>
                </a:lnTo>
                <a:lnTo>
                  <a:pt x="0" y="1765374"/>
                </a:lnTo>
                <a:lnTo>
                  <a:pt x="343560" y="1765374"/>
                </a:lnTo>
              </a:path>
            </a:pathLst>
          </a:custGeom>
          <a:noFill/>
          <a:ln w="50800"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>
            <a:off x="3288783" y="2737710"/>
            <a:ext cx="0" cy="84491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" name="Line 5"/>
          <p:cNvSpPr>
            <a:spLocks noChangeShapeType="1"/>
          </p:cNvSpPr>
          <p:nvPr/>
        </p:nvSpPr>
        <p:spPr bwMode="auto">
          <a:xfrm>
            <a:off x="5489563" y="2737711"/>
            <a:ext cx="0" cy="103693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" name="Text Box 71"/>
          <p:cNvSpPr txBox="1">
            <a:spLocks noChangeArrowheads="1"/>
          </p:cNvSpPr>
          <p:nvPr/>
        </p:nvSpPr>
        <p:spPr bwMode="auto">
          <a:xfrm>
            <a:off x="1106833" y="2622496"/>
            <a:ext cx="1807502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FF0000"/>
                </a:solidFill>
              </a:rPr>
              <a:t>IF = Instruction Fetch</a:t>
            </a:r>
          </a:p>
        </p:txBody>
      </p:sp>
      <p:sp>
        <p:nvSpPr>
          <p:cNvPr id="59" name="Rectangle 64"/>
          <p:cNvSpPr>
            <a:spLocks noChangeArrowheads="1"/>
          </p:cNvSpPr>
          <p:nvPr/>
        </p:nvSpPr>
        <p:spPr bwMode="auto">
          <a:xfrm>
            <a:off x="1527083" y="4005202"/>
            <a:ext cx="326771" cy="273059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eaLnBrk="0" hangingPunct="0"/>
            <a:r>
              <a:rPr lang="en-US" sz="1600"/>
              <a:t> </a:t>
            </a:r>
            <a:r>
              <a:rPr lang="en-US" sz="1400"/>
              <a:t>+1</a:t>
            </a:r>
          </a:p>
        </p:txBody>
      </p:sp>
      <p:sp>
        <p:nvSpPr>
          <p:cNvPr id="60" name="Text Box 68"/>
          <p:cNvSpPr txBox="1">
            <a:spLocks noChangeArrowheads="1"/>
          </p:cNvSpPr>
          <p:nvPr/>
        </p:nvSpPr>
        <p:spPr bwMode="auto">
          <a:xfrm>
            <a:off x="3314580" y="2622495"/>
            <a:ext cx="2137685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FF0000"/>
                </a:solidFill>
              </a:rPr>
              <a:t>ID = </a:t>
            </a:r>
            <a:r>
              <a:rPr lang="en-US" altLang="en-US" sz="1200" b="1" dirty="0" smtClean="0">
                <a:solidFill>
                  <a:srgbClr val="FF0000"/>
                </a:solidFill>
              </a:rPr>
              <a:t>Instruction Decode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&amp; Register </a:t>
            </a:r>
            <a:r>
              <a:rPr lang="en-US" altLang="en-US" sz="1200" b="1" dirty="0">
                <a:solidFill>
                  <a:srgbClr val="FF0000"/>
                </a:solidFill>
              </a:rPr>
              <a:t>Read</a:t>
            </a:r>
          </a:p>
        </p:txBody>
      </p:sp>
      <p:sp>
        <p:nvSpPr>
          <p:cNvPr id="61" name="Line 5"/>
          <p:cNvSpPr>
            <a:spLocks noChangeShapeType="1"/>
          </p:cNvSpPr>
          <p:nvPr/>
        </p:nvSpPr>
        <p:spPr bwMode="auto">
          <a:xfrm>
            <a:off x="7028964" y="2737710"/>
            <a:ext cx="0" cy="227303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" name="Text Box 71"/>
          <p:cNvSpPr txBox="1">
            <a:spLocks noChangeArrowheads="1"/>
          </p:cNvSpPr>
          <p:nvPr/>
        </p:nvSpPr>
        <p:spPr bwMode="auto">
          <a:xfrm>
            <a:off x="5493870" y="2622496"/>
            <a:ext cx="1536230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EX </a:t>
            </a:r>
            <a:r>
              <a:rPr lang="en-US" altLang="en-US" sz="1200" b="1" dirty="0">
                <a:solidFill>
                  <a:srgbClr val="FF0000"/>
                </a:solidFill>
              </a:rPr>
              <a:t>= </a:t>
            </a:r>
            <a:r>
              <a:rPr lang="en-US" altLang="en-US" sz="1200" b="1" dirty="0" smtClean="0">
                <a:solidFill>
                  <a:srgbClr val="FF0000"/>
                </a:solidFill>
              </a:rPr>
              <a:t>Execute</a:t>
            </a:r>
            <a:endParaRPr lang="en-US" altLang="en-US" sz="1200" b="1" dirty="0">
              <a:solidFill>
                <a:srgbClr val="FF0000"/>
              </a:solidFill>
            </a:endParaRPr>
          </a:p>
        </p:txBody>
      </p:sp>
      <p:sp>
        <p:nvSpPr>
          <p:cNvPr id="63" name="Line 5"/>
          <p:cNvSpPr>
            <a:spLocks noChangeShapeType="1"/>
          </p:cNvSpPr>
          <p:nvPr/>
        </p:nvSpPr>
        <p:spPr bwMode="auto">
          <a:xfrm>
            <a:off x="9279963" y="2737710"/>
            <a:ext cx="0" cy="2533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4" name="Text Box 72"/>
          <p:cNvSpPr txBox="1">
            <a:spLocks noChangeArrowheads="1"/>
          </p:cNvSpPr>
          <p:nvPr/>
        </p:nvSpPr>
        <p:spPr bwMode="auto">
          <a:xfrm>
            <a:off x="7074469" y="2622496"/>
            <a:ext cx="2152103" cy="20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FF0000"/>
                </a:solidFill>
              </a:rPr>
              <a:t>MEM = </a:t>
            </a:r>
            <a:r>
              <a:rPr lang="en-US" altLang="en-US" sz="1200" b="1" dirty="0" smtClean="0">
                <a:solidFill>
                  <a:srgbClr val="FF0000"/>
                </a:solidFill>
              </a:rPr>
              <a:t>Memory Access</a:t>
            </a:r>
            <a:endParaRPr lang="en-US" altLang="en-US" sz="1200" b="1" dirty="0">
              <a:solidFill>
                <a:srgbClr val="FF0000"/>
              </a:solidFill>
            </a:endParaRPr>
          </a:p>
        </p:txBody>
      </p:sp>
      <p:sp>
        <p:nvSpPr>
          <p:cNvPr id="65" name="Text Box 73"/>
          <p:cNvSpPr txBox="1">
            <a:spLocks noChangeArrowheads="1"/>
          </p:cNvSpPr>
          <p:nvPr/>
        </p:nvSpPr>
        <p:spPr bwMode="auto">
          <a:xfrm rot="16200000">
            <a:off x="8800028" y="3729966"/>
            <a:ext cx="1312557" cy="313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FF0000"/>
                </a:solidFill>
              </a:rPr>
              <a:t>WB = Write Back</a:t>
            </a:r>
          </a:p>
        </p:txBody>
      </p:sp>
      <p:sp>
        <p:nvSpPr>
          <p:cNvPr id="66" name="Line 25"/>
          <p:cNvSpPr>
            <a:spLocks noChangeShapeType="1"/>
          </p:cNvSpPr>
          <p:nvPr/>
        </p:nvSpPr>
        <p:spPr bwMode="auto">
          <a:xfrm flipV="1">
            <a:off x="6569411" y="5370861"/>
            <a:ext cx="0" cy="865051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7" name="Rectangle 26"/>
          <p:cNvSpPr>
            <a:spLocks noChangeArrowheads="1"/>
          </p:cNvSpPr>
          <p:nvPr/>
        </p:nvSpPr>
        <p:spPr bwMode="auto">
          <a:xfrm>
            <a:off x="6237265" y="6265206"/>
            <a:ext cx="732631" cy="180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 err="1" smtClean="0">
                <a:solidFill>
                  <a:srgbClr val="FF0000"/>
                </a:solidFill>
              </a:rPr>
              <a:t>ALUOp</a:t>
            </a:r>
            <a:endParaRPr lang="en-US" altLang="en-US" sz="1000" dirty="0">
              <a:solidFill>
                <a:srgbClr val="FF0000"/>
              </a:solidFill>
            </a:endParaRPr>
          </a:p>
        </p:txBody>
      </p:sp>
      <p:sp>
        <p:nvSpPr>
          <p:cNvPr id="68" name="Line 36"/>
          <p:cNvSpPr>
            <a:spLocks noChangeShapeType="1"/>
          </p:cNvSpPr>
          <p:nvPr/>
        </p:nvSpPr>
        <p:spPr bwMode="auto">
          <a:xfrm flipV="1">
            <a:off x="4723203" y="5733284"/>
            <a:ext cx="0" cy="502629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9" name="Rectangle 37"/>
          <p:cNvSpPr>
            <a:spLocks noChangeArrowheads="1"/>
          </p:cNvSpPr>
          <p:nvPr/>
        </p:nvSpPr>
        <p:spPr bwMode="auto">
          <a:xfrm>
            <a:off x="4497184" y="6265206"/>
            <a:ext cx="469676" cy="19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 err="1" smtClean="0">
                <a:solidFill>
                  <a:srgbClr val="FF0000"/>
                </a:solidFill>
              </a:rPr>
              <a:t>RegWr</a:t>
            </a:r>
            <a:endParaRPr lang="en-US" altLang="en-US" sz="1000" dirty="0">
              <a:solidFill>
                <a:srgbClr val="FF0000"/>
              </a:solidFill>
            </a:endParaRPr>
          </a:p>
        </p:txBody>
      </p:sp>
      <p:sp>
        <p:nvSpPr>
          <p:cNvPr id="70" name="Line 87"/>
          <p:cNvSpPr>
            <a:spLocks noChangeShapeType="1"/>
          </p:cNvSpPr>
          <p:nvPr/>
        </p:nvSpPr>
        <p:spPr bwMode="auto">
          <a:xfrm flipV="1">
            <a:off x="3944332" y="5703774"/>
            <a:ext cx="0" cy="5321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" name="Rectangle 88"/>
          <p:cNvSpPr>
            <a:spLocks noChangeArrowheads="1"/>
          </p:cNvSpPr>
          <p:nvPr/>
        </p:nvSpPr>
        <p:spPr bwMode="auto">
          <a:xfrm>
            <a:off x="3632661" y="6265206"/>
            <a:ext cx="632883" cy="176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 err="1">
                <a:solidFill>
                  <a:srgbClr val="FF0000"/>
                </a:solidFill>
              </a:rPr>
              <a:t>RegDst</a:t>
            </a:r>
            <a:endParaRPr lang="en-US" altLang="en-US" sz="1000" dirty="0">
              <a:solidFill>
                <a:srgbClr val="FF0000"/>
              </a:solidFill>
            </a:endParaRPr>
          </a:p>
        </p:txBody>
      </p:sp>
      <p:sp>
        <p:nvSpPr>
          <p:cNvPr id="72" name="Rectangle 89"/>
          <p:cNvSpPr>
            <a:spLocks noChangeArrowheads="1"/>
          </p:cNvSpPr>
          <p:nvPr/>
        </p:nvSpPr>
        <p:spPr bwMode="auto">
          <a:xfrm>
            <a:off x="5837967" y="6265205"/>
            <a:ext cx="457465" cy="18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FF0000"/>
                </a:solidFill>
              </a:rPr>
              <a:t>ALUSrc</a:t>
            </a:r>
          </a:p>
        </p:txBody>
      </p:sp>
      <p:sp>
        <p:nvSpPr>
          <p:cNvPr id="73" name="Line 99"/>
          <p:cNvSpPr>
            <a:spLocks noChangeShapeType="1"/>
          </p:cNvSpPr>
          <p:nvPr/>
        </p:nvSpPr>
        <p:spPr bwMode="auto">
          <a:xfrm flipV="1">
            <a:off x="6053991" y="5547145"/>
            <a:ext cx="0" cy="688766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4" name="Rectangle 89"/>
          <p:cNvSpPr>
            <a:spLocks noChangeArrowheads="1"/>
          </p:cNvSpPr>
          <p:nvPr/>
        </p:nvSpPr>
        <p:spPr bwMode="auto">
          <a:xfrm>
            <a:off x="7449325" y="6265205"/>
            <a:ext cx="476746" cy="18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 err="1" smtClean="0">
                <a:solidFill>
                  <a:srgbClr val="FF0000"/>
                </a:solidFill>
              </a:rPr>
              <a:t>MemRd</a:t>
            </a:r>
            <a:endParaRPr lang="en-US" altLang="en-US" sz="1000" dirty="0">
              <a:solidFill>
                <a:srgbClr val="FF0000"/>
              </a:solidFill>
            </a:endParaRPr>
          </a:p>
        </p:txBody>
      </p:sp>
      <p:sp>
        <p:nvSpPr>
          <p:cNvPr id="75" name="Line 99"/>
          <p:cNvSpPr>
            <a:spLocks noChangeShapeType="1"/>
          </p:cNvSpPr>
          <p:nvPr/>
        </p:nvSpPr>
        <p:spPr bwMode="auto">
          <a:xfrm flipV="1">
            <a:off x="7698958" y="5743877"/>
            <a:ext cx="0" cy="49203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6" name="Rectangle 89"/>
          <p:cNvSpPr>
            <a:spLocks noChangeArrowheads="1"/>
          </p:cNvSpPr>
          <p:nvPr/>
        </p:nvSpPr>
        <p:spPr bwMode="auto">
          <a:xfrm>
            <a:off x="8073406" y="6265205"/>
            <a:ext cx="504441" cy="18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 err="1" smtClean="0">
                <a:solidFill>
                  <a:srgbClr val="FF0000"/>
                </a:solidFill>
              </a:rPr>
              <a:t>MemWr</a:t>
            </a:r>
            <a:endParaRPr lang="en-US" altLang="en-US" sz="1000" dirty="0">
              <a:solidFill>
                <a:srgbClr val="FF0000"/>
              </a:solidFill>
            </a:endParaRPr>
          </a:p>
        </p:txBody>
      </p:sp>
      <p:sp>
        <p:nvSpPr>
          <p:cNvPr id="77" name="Line 99"/>
          <p:cNvSpPr>
            <a:spLocks noChangeShapeType="1"/>
          </p:cNvSpPr>
          <p:nvPr/>
        </p:nvSpPr>
        <p:spPr bwMode="auto">
          <a:xfrm flipV="1">
            <a:off x="8323039" y="5743877"/>
            <a:ext cx="0" cy="492034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3" name="AutoShape 118"/>
          <p:cNvSpPr>
            <a:spLocks noChangeArrowheads="1"/>
          </p:cNvSpPr>
          <p:nvPr/>
        </p:nvSpPr>
        <p:spPr bwMode="auto">
          <a:xfrm rot="16200000">
            <a:off x="8678429" y="5088345"/>
            <a:ext cx="434990" cy="182438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Rectangle 121"/>
          <p:cNvSpPr>
            <a:spLocks noChangeArrowheads="1"/>
          </p:cNvSpPr>
          <p:nvPr/>
        </p:nvSpPr>
        <p:spPr bwMode="auto">
          <a:xfrm flipH="1">
            <a:off x="8805498" y="5220046"/>
            <a:ext cx="182438" cy="177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eaLnBrk="0" hangingPunct="0"/>
            <a:r>
              <a:rPr lang="en-US" sz="900" dirty="0" smtClean="0"/>
              <a:t>1</a:t>
            </a:r>
            <a:endParaRPr lang="en-US" sz="900" dirty="0"/>
          </a:p>
        </p:txBody>
      </p:sp>
      <p:sp>
        <p:nvSpPr>
          <p:cNvPr id="96" name="Rectangle 120"/>
          <p:cNvSpPr>
            <a:spLocks noChangeArrowheads="1"/>
          </p:cNvSpPr>
          <p:nvPr/>
        </p:nvSpPr>
        <p:spPr bwMode="auto">
          <a:xfrm flipH="1">
            <a:off x="8805498" y="5004139"/>
            <a:ext cx="182438" cy="150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eaLnBrk="0" hangingPunct="0"/>
            <a:r>
              <a:rPr lang="en-US" sz="900" dirty="0" smtClean="0"/>
              <a:t>0</a:t>
            </a:r>
            <a:endParaRPr lang="en-US" sz="900" dirty="0"/>
          </a:p>
        </p:txBody>
      </p:sp>
      <p:sp>
        <p:nvSpPr>
          <p:cNvPr id="78" name="Rectangle 89"/>
          <p:cNvSpPr>
            <a:spLocks noChangeArrowheads="1"/>
          </p:cNvSpPr>
          <p:nvPr/>
        </p:nvSpPr>
        <p:spPr bwMode="auto">
          <a:xfrm>
            <a:off x="8655883" y="6265205"/>
            <a:ext cx="487479" cy="18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 err="1" smtClean="0">
                <a:solidFill>
                  <a:srgbClr val="FF0000"/>
                </a:solidFill>
              </a:rPr>
              <a:t>WBdata</a:t>
            </a:r>
            <a:endParaRPr lang="en-US" altLang="en-US" sz="1000" dirty="0">
              <a:solidFill>
                <a:srgbClr val="FF0000"/>
              </a:solidFill>
            </a:endParaRPr>
          </a:p>
        </p:txBody>
      </p:sp>
      <p:sp>
        <p:nvSpPr>
          <p:cNvPr id="79" name="Line 99"/>
          <p:cNvSpPr>
            <a:spLocks noChangeShapeType="1"/>
          </p:cNvSpPr>
          <p:nvPr/>
        </p:nvSpPr>
        <p:spPr bwMode="auto">
          <a:xfrm flipV="1">
            <a:off x="8895478" y="5402202"/>
            <a:ext cx="0" cy="837686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" name="Line 87"/>
          <p:cNvSpPr>
            <a:spLocks noChangeShapeType="1"/>
          </p:cNvSpPr>
          <p:nvPr/>
        </p:nvSpPr>
        <p:spPr bwMode="auto">
          <a:xfrm flipV="1">
            <a:off x="1057935" y="5501375"/>
            <a:ext cx="0" cy="7345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" name="Rectangle 88"/>
          <p:cNvSpPr>
            <a:spLocks noChangeArrowheads="1"/>
          </p:cNvSpPr>
          <p:nvPr/>
        </p:nvSpPr>
        <p:spPr bwMode="auto">
          <a:xfrm>
            <a:off x="746263" y="6265206"/>
            <a:ext cx="632883" cy="176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 err="1" smtClean="0">
                <a:solidFill>
                  <a:srgbClr val="FF0000"/>
                </a:solidFill>
              </a:rPr>
              <a:t>PCSrc</a:t>
            </a:r>
            <a:endParaRPr lang="en-US" altLang="en-US" sz="1000" dirty="0">
              <a:solidFill>
                <a:srgbClr val="FF0000"/>
              </a:solidFill>
            </a:endParaRPr>
          </a:p>
        </p:txBody>
      </p:sp>
      <p:grpSp>
        <p:nvGrpSpPr>
          <p:cNvPr id="82" name="Group 854122"/>
          <p:cNvGrpSpPr>
            <a:grpSpLocks/>
          </p:cNvGrpSpPr>
          <p:nvPr/>
        </p:nvGrpSpPr>
        <p:grpSpPr bwMode="auto">
          <a:xfrm>
            <a:off x="4162692" y="3672126"/>
            <a:ext cx="457465" cy="378160"/>
            <a:chOff x="4729556" y="4535383"/>
            <a:chExt cx="421889" cy="378275"/>
          </a:xfrm>
        </p:grpSpPr>
        <p:sp>
          <p:nvSpPr>
            <p:cNvPr id="85" name="Line 75"/>
            <p:cNvSpPr>
              <a:spLocks noChangeShapeType="1"/>
            </p:cNvSpPr>
            <p:nvPr/>
          </p:nvSpPr>
          <p:spPr bwMode="auto">
            <a:xfrm>
              <a:off x="4937069" y="4706894"/>
              <a:ext cx="0" cy="20676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" name="Rectangle 76"/>
            <p:cNvSpPr>
              <a:spLocks noChangeArrowheads="1"/>
            </p:cNvSpPr>
            <p:nvPr/>
          </p:nvSpPr>
          <p:spPr bwMode="auto">
            <a:xfrm>
              <a:off x="4729556" y="4535383"/>
              <a:ext cx="421889" cy="179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ExtOp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83" name="Line 87"/>
          <p:cNvSpPr>
            <a:spLocks noChangeShapeType="1"/>
          </p:cNvSpPr>
          <p:nvPr/>
        </p:nvSpPr>
        <p:spPr bwMode="auto">
          <a:xfrm flipV="1">
            <a:off x="6569411" y="4263965"/>
            <a:ext cx="0" cy="28454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" name="Rectangle 88"/>
          <p:cNvSpPr>
            <a:spLocks noChangeArrowheads="1"/>
          </p:cNvSpPr>
          <p:nvPr/>
        </p:nvSpPr>
        <p:spPr bwMode="auto">
          <a:xfrm>
            <a:off x="6396268" y="4081886"/>
            <a:ext cx="363284" cy="176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FF0000"/>
                </a:solidFill>
              </a:rPr>
              <a:t>Zero</a:t>
            </a:r>
            <a:endParaRPr lang="en-US" altLang="en-US" sz="1000" dirty="0">
              <a:solidFill>
                <a:srgbClr val="FF0000"/>
              </a:solidFill>
            </a:endParaRPr>
          </a:p>
        </p:txBody>
      </p:sp>
      <p:sp>
        <p:nvSpPr>
          <p:cNvPr id="131" name="Line 49"/>
          <p:cNvSpPr>
            <a:spLocks noChangeShapeType="1"/>
          </p:cNvSpPr>
          <p:nvPr/>
        </p:nvSpPr>
        <p:spPr bwMode="auto">
          <a:xfrm>
            <a:off x="2995832" y="5355028"/>
            <a:ext cx="192141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" name="Line 49"/>
          <p:cNvSpPr>
            <a:spLocks noChangeShapeType="1"/>
          </p:cNvSpPr>
          <p:nvPr/>
        </p:nvSpPr>
        <p:spPr bwMode="auto">
          <a:xfrm>
            <a:off x="5214434" y="5426060"/>
            <a:ext cx="178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" name="Line 49"/>
          <p:cNvSpPr>
            <a:spLocks noChangeShapeType="1"/>
          </p:cNvSpPr>
          <p:nvPr/>
        </p:nvSpPr>
        <p:spPr bwMode="auto">
          <a:xfrm>
            <a:off x="5202633" y="3596228"/>
            <a:ext cx="18752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5" name="Freeform 164"/>
          <p:cNvSpPr/>
          <p:nvPr/>
        </p:nvSpPr>
        <p:spPr>
          <a:xfrm>
            <a:off x="4662970" y="3774645"/>
            <a:ext cx="206734" cy="444129"/>
          </a:xfrm>
          <a:custGeom>
            <a:avLst/>
            <a:gdLst>
              <a:gd name="connsiteX0" fmla="*/ 0 w 190831"/>
              <a:gd name="connsiteY0" fmla="*/ 803082 h 803082"/>
              <a:gd name="connsiteX1" fmla="*/ 0 w 190831"/>
              <a:gd name="connsiteY1" fmla="*/ 0 h 803082"/>
              <a:gd name="connsiteX2" fmla="*/ 190831 w 190831"/>
              <a:gd name="connsiteY2" fmla="*/ 0 h 803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831" h="803082">
                <a:moveTo>
                  <a:pt x="0" y="803082"/>
                </a:moveTo>
                <a:lnTo>
                  <a:pt x="0" y="0"/>
                </a:lnTo>
                <a:lnTo>
                  <a:pt x="190831" y="0"/>
                </a:lnTo>
              </a:path>
            </a:pathLst>
          </a:custGeom>
          <a:noFill/>
          <a:ln w="50800">
            <a:solidFill>
              <a:schemeClr val="tx1"/>
            </a:solidFill>
            <a:headEnd type="oval" w="sm" len="sm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Freeform 169"/>
          <p:cNvSpPr/>
          <p:nvPr/>
        </p:nvSpPr>
        <p:spPr>
          <a:xfrm>
            <a:off x="5580352" y="4220245"/>
            <a:ext cx="365756" cy="1025719"/>
          </a:xfrm>
          <a:custGeom>
            <a:avLst/>
            <a:gdLst>
              <a:gd name="connsiteX0" fmla="*/ 0 w 349857"/>
              <a:gd name="connsiteY0" fmla="*/ 0 h 1025719"/>
              <a:gd name="connsiteX1" fmla="*/ 119269 w 349857"/>
              <a:gd name="connsiteY1" fmla="*/ 0 h 1025719"/>
              <a:gd name="connsiteX2" fmla="*/ 119269 w 349857"/>
              <a:gd name="connsiteY2" fmla="*/ 1025719 h 1025719"/>
              <a:gd name="connsiteX3" fmla="*/ 349857 w 349857"/>
              <a:gd name="connsiteY3" fmla="*/ 1025719 h 102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857" h="1025719">
                <a:moveTo>
                  <a:pt x="0" y="0"/>
                </a:moveTo>
                <a:lnTo>
                  <a:pt x="119269" y="0"/>
                </a:lnTo>
                <a:lnTo>
                  <a:pt x="119269" y="1025719"/>
                </a:lnTo>
                <a:lnTo>
                  <a:pt x="349857" y="1025719"/>
                </a:lnTo>
              </a:path>
            </a:pathLst>
          </a:custGeom>
          <a:noFill/>
          <a:ln w="50800">
            <a:solidFill>
              <a:schemeClr val="tx1"/>
            </a:solidFill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Freeform 170"/>
          <p:cNvSpPr/>
          <p:nvPr/>
        </p:nvSpPr>
        <p:spPr>
          <a:xfrm>
            <a:off x="3370883" y="3427012"/>
            <a:ext cx="1504989" cy="349858"/>
          </a:xfrm>
          <a:custGeom>
            <a:avLst/>
            <a:gdLst>
              <a:gd name="connsiteX0" fmla="*/ 0 w 1395454"/>
              <a:gd name="connsiteY0" fmla="*/ 349858 h 349858"/>
              <a:gd name="connsiteX1" fmla="*/ 457200 w 1395454"/>
              <a:gd name="connsiteY1" fmla="*/ 349858 h 349858"/>
              <a:gd name="connsiteX2" fmla="*/ 457200 w 1395454"/>
              <a:gd name="connsiteY2" fmla="*/ 0 h 349858"/>
              <a:gd name="connsiteX3" fmla="*/ 1395454 w 1395454"/>
              <a:gd name="connsiteY3" fmla="*/ 0 h 349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5454" h="349858">
                <a:moveTo>
                  <a:pt x="0" y="349858"/>
                </a:moveTo>
                <a:lnTo>
                  <a:pt x="457200" y="349858"/>
                </a:lnTo>
                <a:lnTo>
                  <a:pt x="457200" y="0"/>
                </a:lnTo>
                <a:lnTo>
                  <a:pt x="1395454" y="0"/>
                </a:lnTo>
              </a:path>
            </a:pathLst>
          </a:custGeom>
          <a:noFill/>
          <a:ln w="50800">
            <a:solidFill>
              <a:schemeClr val="tx1"/>
            </a:solidFill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Line 30"/>
          <p:cNvSpPr>
            <a:spLocks noChangeShapeType="1"/>
          </p:cNvSpPr>
          <p:nvPr/>
        </p:nvSpPr>
        <p:spPr bwMode="auto">
          <a:xfrm>
            <a:off x="7116482" y="5541275"/>
            <a:ext cx="38363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1" name="Group 9"/>
          <p:cNvGrpSpPr>
            <a:grpSpLocks/>
          </p:cNvGrpSpPr>
          <p:nvPr/>
        </p:nvGrpSpPr>
        <p:grpSpPr bwMode="auto">
          <a:xfrm>
            <a:off x="7506991" y="4462783"/>
            <a:ext cx="988911" cy="1277980"/>
            <a:chOff x="6720058" y="4195080"/>
            <a:chExt cx="912351" cy="1278750"/>
          </a:xfrm>
        </p:grpSpPr>
        <p:sp>
          <p:nvSpPr>
            <p:cNvPr id="109" name="Text Box 8"/>
            <p:cNvSpPr txBox="1">
              <a:spLocks noChangeArrowheads="1"/>
            </p:cNvSpPr>
            <p:nvPr/>
          </p:nvSpPr>
          <p:spPr bwMode="auto">
            <a:xfrm>
              <a:off x="6720059" y="4195080"/>
              <a:ext cx="912350" cy="1278750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44" rIns="9144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b="1" dirty="0"/>
                <a:t>Data</a:t>
              </a:r>
            </a:p>
            <a:p>
              <a:pPr algn="ctr" eaLnBrk="1" hangingPunct="1"/>
              <a:r>
                <a:rPr lang="en-US" sz="1200" b="1" dirty="0" smtClean="0"/>
                <a:t>Memory</a:t>
              </a:r>
              <a:endParaRPr lang="en-US" sz="1200" b="1" dirty="0"/>
            </a:p>
          </p:txBody>
        </p:sp>
        <p:sp>
          <p:nvSpPr>
            <p:cNvPr id="110" name="Rectangle 9"/>
            <p:cNvSpPr>
              <a:spLocks noChangeArrowheads="1"/>
            </p:cNvSpPr>
            <p:nvPr/>
          </p:nvSpPr>
          <p:spPr bwMode="auto">
            <a:xfrm>
              <a:off x="6720058" y="4652003"/>
              <a:ext cx="583377" cy="182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 Address</a:t>
              </a:r>
            </a:p>
          </p:txBody>
        </p:sp>
        <p:sp>
          <p:nvSpPr>
            <p:cNvPr id="111" name="Rectangle 10"/>
            <p:cNvSpPr>
              <a:spLocks noChangeArrowheads="1"/>
            </p:cNvSpPr>
            <p:nvPr/>
          </p:nvSpPr>
          <p:spPr bwMode="auto">
            <a:xfrm>
              <a:off x="6762565" y="5123618"/>
              <a:ext cx="422142" cy="276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pPr eaLnBrk="0" hangingPunct="0"/>
              <a:r>
                <a:rPr lang="en-US" sz="1000"/>
                <a:t>Data_in</a:t>
              </a:r>
            </a:p>
          </p:txBody>
        </p:sp>
        <p:sp>
          <p:nvSpPr>
            <p:cNvPr id="112" name="Rectangle 11"/>
            <p:cNvSpPr>
              <a:spLocks noChangeArrowheads="1"/>
            </p:cNvSpPr>
            <p:nvPr/>
          </p:nvSpPr>
          <p:spPr bwMode="auto">
            <a:xfrm>
              <a:off x="6954600" y="4859882"/>
              <a:ext cx="633213" cy="276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r" eaLnBrk="0" hangingPunct="0"/>
              <a:r>
                <a:rPr lang="en-US" sz="1000"/>
                <a:t>Data_out</a:t>
              </a:r>
            </a:p>
          </p:txBody>
        </p:sp>
        <p:sp>
          <p:nvSpPr>
            <p:cNvPr id="113" name="Isosceles Triangle 112"/>
            <p:cNvSpPr/>
            <p:nvPr/>
          </p:nvSpPr>
          <p:spPr bwMode="auto">
            <a:xfrm>
              <a:off x="7116972" y="5428929"/>
              <a:ext cx="87266" cy="44477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2" name="Group 11"/>
          <p:cNvGrpSpPr>
            <a:grpSpLocks/>
          </p:cNvGrpSpPr>
          <p:nvPr/>
        </p:nvGrpSpPr>
        <p:grpSpPr bwMode="auto">
          <a:xfrm>
            <a:off x="4204885" y="4458022"/>
            <a:ext cx="1009550" cy="1279567"/>
            <a:chOff x="3639628" y="4110295"/>
            <a:chExt cx="932372" cy="1278750"/>
          </a:xfrm>
        </p:grpSpPr>
        <p:sp>
          <p:nvSpPr>
            <p:cNvPr id="101" name="Text Box 32"/>
            <p:cNvSpPr txBox="1">
              <a:spLocks noChangeArrowheads="1"/>
            </p:cNvSpPr>
            <p:nvPr/>
          </p:nvSpPr>
          <p:spPr bwMode="auto">
            <a:xfrm>
              <a:off x="3639629" y="4110295"/>
              <a:ext cx="932371" cy="1278750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44" rIns="9144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endParaRPr lang="en-US" sz="1200" b="1" dirty="0"/>
            </a:p>
            <a:p>
              <a:pPr algn="ctr" eaLnBrk="1" hangingPunct="1"/>
              <a:endParaRPr lang="en-US" sz="1200" b="1" dirty="0"/>
            </a:p>
            <a:p>
              <a:pPr algn="ctr" eaLnBrk="1" hangingPunct="1"/>
              <a:r>
                <a:rPr lang="en-US" sz="1200" b="1" dirty="0" smtClean="0"/>
                <a:t>Registers</a:t>
              </a:r>
              <a:endParaRPr lang="en-US" sz="1200" b="1" dirty="0"/>
            </a:p>
          </p:txBody>
        </p:sp>
        <p:sp>
          <p:nvSpPr>
            <p:cNvPr id="102" name="Rectangle 33"/>
            <p:cNvSpPr>
              <a:spLocks noChangeArrowheads="1"/>
            </p:cNvSpPr>
            <p:nvPr/>
          </p:nvSpPr>
          <p:spPr bwMode="auto">
            <a:xfrm>
              <a:off x="3639628" y="4292747"/>
              <a:ext cx="421848" cy="182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 RA</a:t>
              </a:r>
            </a:p>
          </p:txBody>
        </p:sp>
        <p:sp>
          <p:nvSpPr>
            <p:cNvPr id="103" name="Rectangle 34"/>
            <p:cNvSpPr>
              <a:spLocks noChangeArrowheads="1"/>
            </p:cNvSpPr>
            <p:nvPr/>
          </p:nvSpPr>
          <p:spPr bwMode="auto">
            <a:xfrm>
              <a:off x="3682106" y="4702075"/>
              <a:ext cx="379370" cy="276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RB</a:t>
              </a:r>
            </a:p>
          </p:txBody>
        </p:sp>
        <p:sp>
          <p:nvSpPr>
            <p:cNvPr id="104" name="Rectangle 35"/>
            <p:cNvSpPr>
              <a:spLocks noChangeArrowheads="1"/>
            </p:cNvSpPr>
            <p:nvPr/>
          </p:nvSpPr>
          <p:spPr bwMode="auto">
            <a:xfrm>
              <a:off x="4144924" y="4239108"/>
              <a:ext cx="379370" cy="182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r" eaLnBrk="0" hangingPunct="0"/>
              <a:r>
                <a:rPr lang="en-US" sz="1000"/>
                <a:t>BusA</a:t>
              </a:r>
            </a:p>
          </p:txBody>
        </p:sp>
        <p:sp>
          <p:nvSpPr>
            <p:cNvPr id="105" name="Rectangle 38"/>
            <p:cNvSpPr>
              <a:spLocks noChangeArrowheads="1"/>
            </p:cNvSpPr>
            <p:nvPr/>
          </p:nvSpPr>
          <p:spPr bwMode="auto">
            <a:xfrm>
              <a:off x="4144924" y="4955909"/>
              <a:ext cx="379370" cy="165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r" eaLnBrk="0" hangingPunct="0"/>
              <a:r>
                <a:rPr lang="en-US" sz="1000" dirty="0" err="1"/>
                <a:t>BusB</a:t>
              </a:r>
              <a:endParaRPr lang="en-US" sz="1000" dirty="0"/>
            </a:p>
          </p:txBody>
        </p:sp>
        <p:sp>
          <p:nvSpPr>
            <p:cNvPr id="106" name="Rectangle 42"/>
            <p:cNvSpPr>
              <a:spLocks noChangeArrowheads="1"/>
            </p:cNvSpPr>
            <p:nvPr/>
          </p:nvSpPr>
          <p:spPr bwMode="auto">
            <a:xfrm>
              <a:off x="3682106" y="5060922"/>
              <a:ext cx="261244" cy="185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RW</a:t>
              </a:r>
            </a:p>
          </p:txBody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4153665" y="5200996"/>
              <a:ext cx="379370" cy="182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r" eaLnBrk="0" hangingPunct="0"/>
              <a:r>
                <a:rPr lang="en-US" sz="1000" dirty="0" err="1"/>
                <a:t>BusW</a:t>
              </a:r>
              <a:endParaRPr lang="en-US" sz="1000" dirty="0"/>
            </a:p>
          </p:txBody>
        </p:sp>
        <p:sp>
          <p:nvSpPr>
            <p:cNvPr id="108" name="Isosceles Triangle 107"/>
            <p:cNvSpPr/>
            <p:nvPr/>
          </p:nvSpPr>
          <p:spPr bwMode="auto">
            <a:xfrm>
              <a:off x="3764345" y="5339440"/>
              <a:ext cx="87358" cy="46009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86" name="Line 30"/>
          <p:cNvSpPr>
            <a:spLocks noChangeShapeType="1"/>
          </p:cNvSpPr>
          <p:nvPr/>
        </p:nvSpPr>
        <p:spPr bwMode="auto">
          <a:xfrm>
            <a:off x="8987144" y="5177560"/>
            <a:ext cx="19776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9" name="Freeform 188"/>
          <p:cNvSpPr/>
          <p:nvPr/>
        </p:nvSpPr>
        <p:spPr>
          <a:xfrm>
            <a:off x="7277293" y="4253949"/>
            <a:ext cx="1528969" cy="815009"/>
          </a:xfrm>
          <a:custGeom>
            <a:avLst/>
            <a:gdLst>
              <a:gd name="connsiteX0" fmla="*/ 0 w 1411356"/>
              <a:gd name="connsiteY0" fmla="*/ 751398 h 815009"/>
              <a:gd name="connsiteX1" fmla="*/ 0 w 1411356"/>
              <a:gd name="connsiteY1" fmla="*/ 0 h 815009"/>
              <a:gd name="connsiteX2" fmla="*/ 1244379 w 1411356"/>
              <a:gd name="connsiteY2" fmla="*/ 0 h 815009"/>
              <a:gd name="connsiteX3" fmla="*/ 1244379 w 1411356"/>
              <a:gd name="connsiteY3" fmla="*/ 815009 h 815009"/>
              <a:gd name="connsiteX4" fmla="*/ 1411356 w 1411356"/>
              <a:gd name="connsiteY4" fmla="*/ 815009 h 815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1356" h="815009">
                <a:moveTo>
                  <a:pt x="0" y="751398"/>
                </a:moveTo>
                <a:lnTo>
                  <a:pt x="0" y="0"/>
                </a:lnTo>
                <a:lnTo>
                  <a:pt x="1244379" y="0"/>
                </a:lnTo>
                <a:lnTo>
                  <a:pt x="1244379" y="815009"/>
                </a:lnTo>
                <a:lnTo>
                  <a:pt x="1411356" y="815009"/>
                </a:lnTo>
              </a:path>
            </a:pathLst>
          </a:custGeom>
          <a:noFill/>
          <a:ln w="50800">
            <a:solidFill>
              <a:schemeClr val="tx1"/>
            </a:solidFill>
            <a:headEnd type="oval" w="sm" len="sm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339619" y="3373728"/>
            <a:ext cx="8023555" cy="2391697"/>
            <a:chOff x="1236572" y="3373727"/>
            <a:chExt cx="7406358" cy="2391697"/>
          </a:xfrm>
        </p:grpSpPr>
        <p:grpSp>
          <p:nvGrpSpPr>
            <p:cNvPr id="191" name="Group 190"/>
            <p:cNvGrpSpPr/>
            <p:nvPr/>
          </p:nvGrpSpPr>
          <p:grpSpPr>
            <a:xfrm>
              <a:off x="1236572" y="3373727"/>
              <a:ext cx="7406358" cy="2391697"/>
              <a:chOff x="1236572" y="3373727"/>
              <a:chExt cx="7406358" cy="2391697"/>
            </a:xfrm>
          </p:grpSpPr>
          <p:grpSp>
            <p:nvGrpSpPr>
              <p:cNvPr id="30" name="Group 10"/>
              <p:cNvGrpSpPr>
                <a:grpSpLocks/>
              </p:cNvGrpSpPr>
              <p:nvPr/>
            </p:nvGrpSpPr>
            <p:grpSpPr bwMode="auto">
              <a:xfrm>
                <a:off x="1236572" y="4741029"/>
                <a:ext cx="169867" cy="610928"/>
                <a:chOff x="1192066" y="4392316"/>
                <a:chExt cx="169912" cy="611697"/>
              </a:xfrm>
            </p:grpSpPr>
            <p:sp>
              <p:nvSpPr>
                <p:cNvPr id="114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4948" y="4686982"/>
                  <a:ext cx="464150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/>
                    <a:t>PC</a:t>
                  </a:r>
                </a:p>
              </p:txBody>
            </p:sp>
            <p:sp>
              <p:nvSpPr>
                <p:cNvPr id="115" name="Text Box 60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203248" y="4381134"/>
                  <a:ext cx="147548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800"/>
                    <a:t>00</a:t>
                  </a:r>
                </a:p>
              </p:txBody>
            </p:sp>
            <p:sp>
              <p:nvSpPr>
                <p:cNvPr id="116" name="Isosceles Triangle 115"/>
                <p:cNvSpPr/>
                <p:nvPr/>
              </p:nvSpPr>
              <p:spPr bwMode="auto">
                <a:xfrm>
                  <a:off x="1235854" y="4955123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27" name="Group 10"/>
              <p:cNvGrpSpPr>
                <a:grpSpLocks/>
              </p:cNvGrpSpPr>
              <p:nvPr/>
            </p:nvGrpSpPr>
            <p:grpSpPr bwMode="auto">
              <a:xfrm>
                <a:off x="2942743" y="5140969"/>
                <a:ext cx="169866" cy="435544"/>
                <a:chOff x="1192067" y="4729929"/>
                <a:chExt cx="169911" cy="436094"/>
              </a:xfrm>
            </p:grpSpPr>
            <p:sp>
              <p:nvSpPr>
                <p:cNvPr id="128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58976" y="4863020"/>
                  <a:ext cx="43609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 err="1" smtClean="0">
                      <a:latin typeface="+mn-lt"/>
                    </a:rPr>
                    <a:t>Inst</a:t>
                  </a:r>
                  <a:endParaRPr lang="en-US" sz="1200" dirty="0">
                    <a:latin typeface="+mn-lt"/>
                  </a:endParaRPr>
                </a:p>
              </p:txBody>
            </p:sp>
            <p:sp>
              <p:nvSpPr>
                <p:cNvPr id="130" name="Isosceles Triangle 129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32" name="Group 10"/>
              <p:cNvGrpSpPr>
                <a:grpSpLocks/>
              </p:cNvGrpSpPr>
              <p:nvPr/>
            </p:nvGrpSpPr>
            <p:grpSpPr bwMode="auto">
              <a:xfrm>
                <a:off x="2942746" y="3550492"/>
                <a:ext cx="169866" cy="454579"/>
                <a:chOff x="1192070" y="4710870"/>
                <a:chExt cx="169911" cy="455154"/>
              </a:xfrm>
            </p:grpSpPr>
            <p:sp>
              <p:nvSpPr>
                <p:cNvPr id="133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 smtClean="0">
                      <a:latin typeface="+mn-lt"/>
                    </a:rPr>
                    <a:t>NPC</a:t>
                  </a:r>
                  <a:endParaRPr lang="en-US" sz="1200" dirty="0">
                    <a:latin typeface="+mn-lt"/>
                  </a:endParaRPr>
                </a:p>
              </p:txBody>
            </p:sp>
            <p:sp>
              <p:nvSpPr>
                <p:cNvPr id="134" name="Isosceles Triangle 133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46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4834219" y="3517718"/>
                <a:ext cx="457847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 smtClean="0">
                    <a:latin typeface="+mn-lt"/>
                  </a:rPr>
                  <a:t>BTA</a:t>
                </a:r>
                <a:endParaRPr lang="en-US" sz="1200" dirty="0">
                  <a:latin typeface="+mn-lt"/>
                </a:endParaRPr>
              </a:p>
            </p:txBody>
          </p:sp>
          <p:grpSp>
            <p:nvGrpSpPr>
              <p:cNvPr id="148" name="Group 10"/>
              <p:cNvGrpSpPr>
                <a:grpSpLocks/>
              </p:cNvGrpSpPr>
              <p:nvPr/>
            </p:nvGrpSpPr>
            <p:grpSpPr bwMode="auto">
              <a:xfrm>
                <a:off x="4978209" y="4433811"/>
                <a:ext cx="169866" cy="454579"/>
                <a:chOff x="1192070" y="4710870"/>
                <a:chExt cx="169911" cy="455154"/>
              </a:xfrm>
            </p:grpSpPr>
            <p:sp>
              <p:nvSpPr>
                <p:cNvPr id="149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A</a:t>
                  </a:r>
                </a:p>
              </p:txBody>
            </p:sp>
            <p:sp>
              <p:nvSpPr>
                <p:cNvPr id="150" name="Isosceles Triangle 149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51" name="Group 10"/>
              <p:cNvGrpSpPr>
                <a:grpSpLocks/>
              </p:cNvGrpSpPr>
              <p:nvPr/>
            </p:nvGrpSpPr>
            <p:grpSpPr bwMode="auto">
              <a:xfrm>
                <a:off x="4978209" y="5195630"/>
                <a:ext cx="169866" cy="454579"/>
                <a:chOff x="1192070" y="4710870"/>
                <a:chExt cx="169911" cy="455154"/>
              </a:xfrm>
            </p:grpSpPr>
            <p:sp>
              <p:nvSpPr>
                <p:cNvPr id="152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B</a:t>
                  </a:r>
                </a:p>
              </p:txBody>
            </p:sp>
            <p:sp>
              <p:nvSpPr>
                <p:cNvPr id="153" name="Isosceles Triangle 152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57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4850410" y="4136140"/>
                <a:ext cx="425467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 err="1" smtClean="0">
                    <a:latin typeface="+mn-lt"/>
                  </a:rPr>
                  <a:t>Imm</a:t>
                </a:r>
                <a:endParaRPr lang="en-US" sz="1200" dirty="0">
                  <a:latin typeface="+mn-lt"/>
                </a:endParaRPr>
              </a:p>
            </p:txBody>
          </p:sp>
          <p:grpSp>
            <p:nvGrpSpPr>
              <p:cNvPr id="172" name="Group 10"/>
              <p:cNvGrpSpPr>
                <a:grpSpLocks/>
              </p:cNvGrpSpPr>
              <p:nvPr/>
            </p:nvGrpSpPr>
            <p:grpSpPr bwMode="auto">
              <a:xfrm>
                <a:off x="6399194" y="5310845"/>
                <a:ext cx="169866" cy="454579"/>
                <a:chOff x="1192070" y="4710870"/>
                <a:chExt cx="169911" cy="455154"/>
              </a:xfrm>
            </p:grpSpPr>
            <p:sp>
              <p:nvSpPr>
                <p:cNvPr id="173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 smtClean="0">
                      <a:latin typeface="+mn-lt"/>
                    </a:rPr>
                    <a:t>D</a:t>
                  </a:r>
                  <a:endParaRPr lang="en-US" sz="1200" dirty="0">
                    <a:latin typeface="+mn-lt"/>
                  </a:endParaRPr>
                </a:p>
              </p:txBody>
            </p:sp>
            <p:sp>
              <p:nvSpPr>
                <p:cNvPr id="174" name="Isosceles Triangle 173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75" name="Group 10"/>
              <p:cNvGrpSpPr>
                <a:grpSpLocks/>
              </p:cNvGrpSpPr>
              <p:nvPr/>
            </p:nvGrpSpPr>
            <p:grpSpPr bwMode="auto">
              <a:xfrm>
                <a:off x="6399194" y="4779456"/>
                <a:ext cx="169866" cy="454579"/>
                <a:chOff x="1192070" y="4710870"/>
                <a:chExt cx="169911" cy="455154"/>
              </a:xfrm>
            </p:grpSpPr>
            <p:sp>
              <p:nvSpPr>
                <p:cNvPr id="176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 smtClean="0">
                      <a:latin typeface="+mn-lt"/>
                    </a:rPr>
                    <a:t>R</a:t>
                  </a:r>
                  <a:endParaRPr lang="en-US" sz="1200" dirty="0">
                    <a:latin typeface="+mn-lt"/>
                  </a:endParaRPr>
                </a:p>
              </p:txBody>
            </p:sp>
            <p:sp>
              <p:nvSpPr>
                <p:cNvPr id="177" name="Isosceles Triangle 176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82" name="Group 10"/>
              <p:cNvGrpSpPr>
                <a:grpSpLocks/>
              </p:cNvGrpSpPr>
              <p:nvPr/>
            </p:nvGrpSpPr>
            <p:grpSpPr bwMode="auto">
              <a:xfrm>
                <a:off x="8473064" y="4945004"/>
                <a:ext cx="169866" cy="454579"/>
                <a:chOff x="1192070" y="4710870"/>
                <a:chExt cx="169911" cy="455154"/>
              </a:xfrm>
            </p:grpSpPr>
            <p:sp>
              <p:nvSpPr>
                <p:cNvPr id="183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 smtClean="0">
                      <a:latin typeface="+mn-lt"/>
                    </a:rPr>
                    <a:t>Data</a:t>
                  </a:r>
                  <a:endParaRPr lang="en-US" sz="1200" dirty="0">
                    <a:latin typeface="+mn-lt"/>
                  </a:endParaRPr>
                </a:p>
              </p:txBody>
            </p:sp>
            <p:sp>
              <p:nvSpPr>
                <p:cNvPr id="184" name="Isosceles Triangle 183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</p:grpSp>
        <p:sp>
          <p:nvSpPr>
            <p:cNvPr id="167" name="Isosceles Triangle 166"/>
            <p:cNvSpPr/>
            <p:nvPr/>
          </p:nvSpPr>
          <p:spPr bwMode="auto">
            <a:xfrm>
              <a:off x="5022358" y="3786573"/>
              <a:ext cx="87312" cy="46037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581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" name="Group 232"/>
          <p:cNvGrpSpPr/>
          <p:nvPr/>
        </p:nvGrpSpPr>
        <p:grpSpPr>
          <a:xfrm>
            <a:off x="1499750" y="5991293"/>
            <a:ext cx="3134112" cy="433002"/>
            <a:chOff x="1499750" y="5991293"/>
            <a:chExt cx="3134112" cy="433002"/>
          </a:xfrm>
        </p:grpSpPr>
        <p:grpSp>
          <p:nvGrpSpPr>
            <p:cNvPr id="230" name="Group 229"/>
            <p:cNvGrpSpPr/>
            <p:nvPr/>
          </p:nvGrpSpPr>
          <p:grpSpPr>
            <a:xfrm>
              <a:off x="4223627" y="6270970"/>
              <a:ext cx="410235" cy="153325"/>
              <a:chOff x="4223627" y="6270970"/>
              <a:chExt cx="410235" cy="153325"/>
            </a:xfrm>
          </p:grpSpPr>
          <p:cxnSp>
            <p:nvCxnSpPr>
              <p:cNvPr id="201" name="Straight Arrow Connector 200"/>
              <p:cNvCxnSpPr/>
              <p:nvPr/>
            </p:nvCxnSpPr>
            <p:spPr>
              <a:xfrm flipH="1">
                <a:off x="4389541" y="6343958"/>
                <a:ext cx="244321" cy="0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08" name="Rectangle 88"/>
              <p:cNvSpPr>
                <a:spLocks noChangeArrowheads="1"/>
              </p:cNvSpPr>
              <p:nvPr/>
            </p:nvSpPr>
            <p:spPr bwMode="auto">
              <a:xfrm>
                <a:off x="4223627" y="6270970"/>
                <a:ext cx="153298" cy="15332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100" dirty="0" smtClean="0">
                    <a:solidFill>
                      <a:srgbClr val="FF0000"/>
                    </a:solidFill>
                  </a:rPr>
                  <a:t>J</a:t>
                </a:r>
                <a:endParaRPr lang="en-US" altLang="en-US" sz="11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1499750" y="5991293"/>
              <a:ext cx="442838" cy="176159"/>
              <a:chOff x="1499750" y="5991293"/>
              <a:chExt cx="442838" cy="176159"/>
            </a:xfrm>
          </p:grpSpPr>
          <p:sp>
            <p:nvSpPr>
              <p:cNvPr id="214" name="Line 36"/>
              <p:cNvSpPr>
                <a:spLocks noChangeShapeType="1"/>
              </p:cNvSpPr>
              <p:nvPr/>
            </p:nvSpPr>
            <p:spPr bwMode="auto">
              <a:xfrm flipH="1" flipV="1">
                <a:off x="1499750" y="6078945"/>
                <a:ext cx="300836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3" name="Rectangle 88"/>
              <p:cNvSpPr>
                <a:spLocks noChangeArrowheads="1"/>
              </p:cNvSpPr>
              <p:nvPr/>
            </p:nvSpPr>
            <p:spPr bwMode="auto">
              <a:xfrm>
                <a:off x="1803791" y="5991293"/>
                <a:ext cx="138797" cy="1761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100" dirty="0" smtClean="0">
                    <a:solidFill>
                      <a:srgbClr val="FF0000"/>
                    </a:solidFill>
                  </a:rPr>
                  <a:t>J</a:t>
                </a:r>
                <a:endParaRPr lang="en-US" altLang="en-US" sz="11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Pipelined Jump and Branch</a:t>
            </a:r>
            <a:endParaRPr lang="en-US" dirty="0"/>
          </a:p>
        </p:txBody>
      </p:sp>
      <p:grpSp>
        <p:nvGrpSpPr>
          <p:cNvPr id="232" name="Group 231"/>
          <p:cNvGrpSpPr/>
          <p:nvPr/>
        </p:nvGrpSpPr>
        <p:grpSpPr>
          <a:xfrm>
            <a:off x="4091853" y="4263972"/>
            <a:ext cx="1331373" cy="2237428"/>
            <a:chOff x="4091853" y="4263972"/>
            <a:chExt cx="1331373" cy="2237428"/>
          </a:xfrm>
        </p:grpSpPr>
        <p:grpSp>
          <p:nvGrpSpPr>
            <p:cNvPr id="107" name="Group 157"/>
            <p:cNvGrpSpPr>
              <a:grpSpLocks/>
            </p:cNvGrpSpPr>
            <p:nvPr/>
          </p:nvGrpSpPr>
          <p:grpSpPr bwMode="auto">
            <a:xfrm>
              <a:off x="4554902" y="5747283"/>
              <a:ext cx="868324" cy="754117"/>
              <a:chOff x="1870" y="3078"/>
              <a:chExt cx="403" cy="345"/>
            </a:xfrm>
          </p:grpSpPr>
          <p:sp>
            <p:nvSpPr>
              <p:cNvPr id="140" name="AutoShape 158"/>
              <p:cNvSpPr>
                <a:spLocks noChangeArrowheads="1"/>
              </p:cNvSpPr>
              <p:nvPr/>
            </p:nvSpPr>
            <p:spPr bwMode="auto">
              <a:xfrm>
                <a:off x="1870" y="3078"/>
                <a:ext cx="403" cy="345"/>
              </a:xfrm>
              <a:prstGeom prst="roundRect">
                <a:avLst>
                  <a:gd name="adj" fmla="val 47917"/>
                </a:avLst>
              </a:prstGeom>
              <a:solidFill>
                <a:srgbClr val="FFCCFF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41" name="Text Box 159"/>
              <p:cNvSpPr txBox="1">
                <a:spLocks noChangeArrowheads="1"/>
              </p:cNvSpPr>
              <p:nvPr/>
            </p:nvSpPr>
            <p:spPr bwMode="auto">
              <a:xfrm>
                <a:off x="1870" y="3078"/>
                <a:ext cx="403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4" tIns="0" rIns="9144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 smtClean="0">
                    <a:solidFill>
                      <a:srgbClr val="FF0000"/>
                    </a:solidFill>
                  </a:rPr>
                  <a:t>Main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&amp;</a:t>
                </a:r>
                <a:r>
                  <a:rPr lang="en-US" altLang="en-US" sz="12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altLang="en-US" sz="1200" dirty="0">
                    <a:solidFill>
                      <a:srgbClr val="FF0000"/>
                    </a:solidFill>
                  </a:rPr>
                  <a:t>ALU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Control</a:t>
                </a:r>
              </a:p>
            </p:txBody>
          </p:sp>
        </p:grpSp>
        <p:sp>
          <p:nvSpPr>
            <p:cNvPr id="108" name="Freeform 107"/>
            <p:cNvSpPr/>
            <p:nvPr/>
          </p:nvSpPr>
          <p:spPr>
            <a:xfrm>
              <a:off x="4242259" y="4263972"/>
              <a:ext cx="312642" cy="1726011"/>
            </a:xfrm>
            <a:custGeom>
              <a:avLst/>
              <a:gdLst>
                <a:gd name="connsiteX0" fmla="*/ 0 w 278296"/>
                <a:gd name="connsiteY0" fmla="*/ 0 h 1356691"/>
                <a:gd name="connsiteX1" fmla="*/ 0 w 278296"/>
                <a:gd name="connsiteY1" fmla="*/ 1356691 h 1356691"/>
                <a:gd name="connsiteX2" fmla="*/ 278296 w 278296"/>
                <a:gd name="connsiteY2" fmla="*/ 1356691 h 1356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8296" h="1356691">
                  <a:moveTo>
                    <a:pt x="0" y="0"/>
                  </a:moveTo>
                  <a:lnTo>
                    <a:pt x="0" y="1356691"/>
                  </a:lnTo>
                  <a:lnTo>
                    <a:pt x="278296" y="1356691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oval" w="sm" len="sm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88"/>
            <p:cNvSpPr>
              <a:spLocks noChangeArrowheads="1"/>
            </p:cNvSpPr>
            <p:nvPr/>
          </p:nvSpPr>
          <p:spPr bwMode="auto">
            <a:xfrm>
              <a:off x="4106623" y="5618085"/>
              <a:ext cx="276468" cy="1901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dirty="0" smtClean="0">
                  <a:solidFill>
                    <a:srgbClr val="FF0000"/>
                  </a:solidFill>
                </a:rPr>
                <a:t>Op</a:t>
              </a:r>
              <a:endParaRPr lang="en-US" altLang="en-US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110" name="Straight Arrow Connector 109"/>
            <p:cNvCxnSpPr/>
            <p:nvPr/>
          </p:nvCxnSpPr>
          <p:spPr>
            <a:xfrm>
              <a:off x="4389541" y="6167117"/>
              <a:ext cx="165361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11" name="Rectangle 88"/>
            <p:cNvSpPr>
              <a:spLocks noChangeArrowheads="1"/>
            </p:cNvSpPr>
            <p:nvPr/>
          </p:nvSpPr>
          <p:spPr bwMode="auto">
            <a:xfrm>
              <a:off x="4091853" y="6078945"/>
              <a:ext cx="276468" cy="153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dirty="0" err="1" smtClean="0">
                  <a:solidFill>
                    <a:srgbClr val="FF0000"/>
                  </a:solidFill>
                </a:rPr>
                <a:t>func</a:t>
              </a:r>
              <a:endParaRPr lang="en-US" altLang="en-US" sz="11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5512076" y="1739180"/>
            <a:ext cx="3587881" cy="3405354"/>
            <a:chOff x="5088070" y="1739180"/>
            <a:chExt cx="3311890" cy="3405354"/>
          </a:xfrm>
        </p:grpSpPr>
        <p:sp>
          <p:nvSpPr>
            <p:cNvPr id="5" name="Line 99"/>
            <p:cNvSpPr>
              <a:spLocks noChangeShapeType="1"/>
            </p:cNvSpPr>
            <p:nvPr/>
          </p:nvSpPr>
          <p:spPr bwMode="auto">
            <a:xfrm flipH="1" flipV="1">
              <a:off x="6177328" y="3712878"/>
              <a:ext cx="0" cy="106202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6179354" y="1945049"/>
              <a:ext cx="274491" cy="2829854"/>
            </a:xfrm>
            <a:custGeom>
              <a:avLst/>
              <a:gdLst>
                <a:gd name="connsiteX0" fmla="*/ 402336 w 402336"/>
                <a:gd name="connsiteY0" fmla="*/ 2919984 h 2919984"/>
                <a:gd name="connsiteX1" fmla="*/ 402336 w 402336"/>
                <a:gd name="connsiteY1" fmla="*/ 0 h 2919984"/>
                <a:gd name="connsiteX2" fmla="*/ 0 w 402336"/>
                <a:gd name="connsiteY2" fmla="*/ 0 h 2919984"/>
                <a:gd name="connsiteX3" fmla="*/ 0 w 402336"/>
                <a:gd name="connsiteY3" fmla="*/ 426720 h 2919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336" h="2919984">
                  <a:moveTo>
                    <a:pt x="402336" y="2919984"/>
                  </a:moveTo>
                  <a:lnTo>
                    <a:pt x="402336" y="0"/>
                  </a:lnTo>
                  <a:lnTo>
                    <a:pt x="0" y="0"/>
                  </a:lnTo>
                  <a:lnTo>
                    <a:pt x="0" y="42672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89"/>
            <p:cNvSpPr>
              <a:spLocks noChangeArrowheads="1"/>
            </p:cNvSpPr>
            <p:nvPr/>
          </p:nvSpPr>
          <p:spPr bwMode="auto">
            <a:xfrm>
              <a:off x="5570530" y="4504340"/>
              <a:ext cx="561329" cy="1777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ForwardB</a:t>
              </a:r>
              <a:endParaRPr lang="en-US" altLang="en-US" sz="1000" dirty="0"/>
            </a:p>
          </p:txBody>
        </p:sp>
        <p:sp>
          <p:nvSpPr>
            <p:cNvPr id="8" name="Rectangle 89"/>
            <p:cNvSpPr>
              <a:spLocks noChangeArrowheads="1"/>
            </p:cNvSpPr>
            <p:nvPr/>
          </p:nvSpPr>
          <p:spPr bwMode="auto">
            <a:xfrm>
              <a:off x="6031390" y="1739180"/>
              <a:ext cx="564713" cy="1777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ForwardA</a:t>
              </a:r>
              <a:endParaRPr lang="en-US" altLang="en-US" sz="1000" dirty="0"/>
            </a:p>
          </p:txBody>
        </p:sp>
        <p:grpSp>
          <p:nvGrpSpPr>
            <p:cNvPr id="200" name="Group 199"/>
            <p:cNvGrpSpPr/>
            <p:nvPr/>
          </p:nvGrpSpPr>
          <p:grpSpPr>
            <a:xfrm>
              <a:off x="5088070" y="4773175"/>
              <a:ext cx="473877" cy="371358"/>
              <a:chOff x="2611539" y="4608774"/>
              <a:chExt cx="473877" cy="371358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>
                <a:off x="2841969" y="4696365"/>
                <a:ext cx="243447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0" name="Rectangle 76"/>
              <p:cNvSpPr>
                <a:spLocks noChangeArrowheads="1"/>
              </p:cNvSpPr>
              <p:nvPr/>
            </p:nvSpPr>
            <p:spPr bwMode="auto">
              <a:xfrm>
                <a:off x="2612855" y="4608774"/>
                <a:ext cx="211138" cy="179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 smtClean="0">
                    <a:solidFill>
                      <a:srgbClr val="FF0000"/>
                    </a:solidFill>
                  </a:rPr>
                  <a:t>Rs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>
                <a:off x="2840653" y="4888390"/>
                <a:ext cx="243447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2" name="Rectangle 76"/>
              <p:cNvSpPr>
                <a:spLocks noChangeArrowheads="1"/>
              </p:cNvSpPr>
              <p:nvPr/>
            </p:nvSpPr>
            <p:spPr bwMode="auto">
              <a:xfrm>
                <a:off x="2611539" y="4800799"/>
                <a:ext cx="211138" cy="179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 smtClean="0">
                    <a:solidFill>
                      <a:srgbClr val="FF0000"/>
                    </a:solidFill>
                  </a:rPr>
                  <a:t>Rt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99" name="Group 198"/>
            <p:cNvGrpSpPr/>
            <p:nvPr/>
          </p:nvGrpSpPr>
          <p:grpSpPr>
            <a:xfrm>
              <a:off x="5567919" y="4773175"/>
              <a:ext cx="1133463" cy="342792"/>
              <a:chOff x="3092891" y="4344841"/>
              <a:chExt cx="1133463" cy="890054"/>
            </a:xfrm>
          </p:grpSpPr>
          <p:sp>
            <p:nvSpPr>
              <p:cNvPr id="24" name="AutoShape 90"/>
              <p:cNvSpPr>
                <a:spLocks noChangeArrowheads="1"/>
              </p:cNvSpPr>
              <p:nvPr/>
            </p:nvSpPr>
            <p:spPr bwMode="auto">
              <a:xfrm>
                <a:off x="3092891" y="4344841"/>
                <a:ext cx="1133463" cy="890054"/>
              </a:xfrm>
              <a:prstGeom prst="roundRect">
                <a:avLst>
                  <a:gd name="adj" fmla="val 11440"/>
                </a:avLst>
              </a:prstGeom>
              <a:solidFill>
                <a:srgbClr val="FFCCFF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5" name="Text Box 91"/>
              <p:cNvSpPr txBox="1">
                <a:spLocks noChangeArrowheads="1"/>
              </p:cNvSpPr>
              <p:nvPr/>
            </p:nvSpPr>
            <p:spPr bwMode="auto">
              <a:xfrm>
                <a:off x="3104355" y="4425755"/>
                <a:ext cx="1114835" cy="728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altLang="en-US" sz="1200" dirty="0" smtClean="0">
                    <a:solidFill>
                      <a:srgbClr val="FF0000"/>
                    </a:solidFill>
                  </a:rPr>
                  <a:t>Forward &amp; Stall</a:t>
                </a:r>
                <a:endParaRPr lang="en-US" altLang="en-US" sz="12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81" name="Group 280"/>
            <p:cNvGrpSpPr/>
            <p:nvPr/>
          </p:nvGrpSpPr>
          <p:grpSpPr>
            <a:xfrm>
              <a:off x="6711058" y="4749017"/>
              <a:ext cx="1688902" cy="177778"/>
              <a:chOff x="6519033" y="4706551"/>
              <a:chExt cx="1688902" cy="177778"/>
            </a:xfrm>
          </p:grpSpPr>
          <p:sp>
            <p:nvSpPr>
              <p:cNvPr id="210" name="Line 156"/>
              <p:cNvSpPr>
                <a:spLocks noChangeShapeType="1"/>
              </p:cNvSpPr>
              <p:nvPr/>
            </p:nvSpPr>
            <p:spPr bwMode="auto">
              <a:xfrm flipH="1">
                <a:off x="6519033" y="4795440"/>
                <a:ext cx="640502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1" name="Rectangle 89"/>
              <p:cNvSpPr>
                <a:spLocks noChangeArrowheads="1"/>
              </p:cNvSpPr>
              <p:nvPr/>
            </p:nvSpPr>
            <p:spPr bwMode="auto">
              <a:xfrm>
                <a:off x="7233307" y="4706551"/>
                <a:ext cx="974628" cy="17777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smtClean="0">
                    <a:solidFill>
                      <a:srgbClr val="FF0000"/>
                    </a:solidFill>
                  </a:rPr>
                  <a:t>Rd2, Rd3, Rd4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78" name="Line 156"/>
            <p:cNvSpPr>
              <a:spLocks noChangeShapeType="1"/>
            </p:cNvSpPr>
            <p:nvPr/>
          </p:nvSpPr>
          <p:spPr bwMode="auto">
            <a:xfrm flipH="1">
              <a:off x="6709426" y="5042010"/>
              <a:ext cx="64213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9" name="Rectangle 89"/>
            <p:cNvSpPr>
              <a:spLocks noChangeArrowheads="1"/>
            </p:cNvSpPr>
            <p:nvPr/>
          </p:nvSpPr>
          <p:spPr bwMode="auto">
            <a:xfrm>
              <a:off x="7437872" y="4926796"/>
              <a:ext cx="962088" cy="2177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RegWr</a:t>
              </a:r>
              <a:r>
                <a:rPr lang="en-US" altLang="en-US" sz="1000" dirty="0" smtClean="0">
                  <a:solidFill>
                    <a:srgbClr val="FF0000"/>
                  </a:solidFill>
                </a:rPr>
                <a:t>, </a:t>
              </a:r>
              <a:r>
                <a:rPr lang="en-US" altLang="en-US" sz="1000" dirty="0" err="1" smtClean="0">
                  <a:solidFill>
                    <a:srgbClr val="FF0000"/>
                  </a:solidFill>
                </a:rPr>
                <a:t>MemRd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447907" y="894271"/>
            <a:ext cx="9040084" cy="3499647"/>
            <a:chOff x="413452" y="894270"/>
            <a:chExt cx="8344693" cy="3499647"/>
          </a:xfrm>
        </p:grpSpPr>
        <p:sp>
          <p:nvSpPr>
            <p:cNvPr id="221" name="Freeform 220"/>
            <p:cNvSpPr/>
            <p:nvPr/>
          </p:nvSpPr>
          <p:spPr>
            <a:xfrm>
              <a:off x="5433625" y="2472814"/>
              <a:ext cx="669600" cy="151200"/>
            </a:xfrm>
            <a:custGeom>
              <a:avLst/>
              <a:gdLst>
                <a:gd name="connsiteX0" fmla="*/ 0 w 669600"/>
                <a:gd name="connsiteY0" fmla="*/ 151200 h 151200"/>
                <a:gd name="connsiteX1" fmla="*/ 244800 w 669600"/>
                <a:gd name="connsiteY1" fmla="*/ 151200 h 151200"/>
                <a:gd name="connsiteX2" fmla="*/ 244800 w 669600"/>
                <a:gd name="connsiteY2" fmla="*/ 0 h 151200"/>
                <a:gd name="connsiteX3" fmla="*/ 669600 w 669600"/>
                <a:gd name="connsiteY3" fmla="*/ 0 h 15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9600" h="151200">
                  <a:moveTo>
                    <a:pt x="0" y="151200"/>
                  </a:moveTo>
                  <a:lnTo>
                    <a:pt x="244800" y="151200"/>
                  </a:lnTo>
                  <a:lnTo>
                    <a:pt x="244800" y="0"/>
                  </a:lnTo>
                  <a:lnTo>
                    <a:pt x="669600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Line 36"/>
            <p:cNvSpPr>
              <a:spLocks noChangeShapeType="1"/>
            </p:cNvSpPr>
            <p:nvPr/>
          </p:nvSpPr>
          <p:spPr bwMode="auto">
            <a:xfrm flipV="1">
              <a:off x="8027692" y="2095398"/>
              <a:ext cx="0" cy="20808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0" name="Line 49"/>
            <p:cNvSpPr>
              <a:spLocks noChangeShapeType="1"/>
            </p:cNvSpPr>
            <p:nvPr/>
          </p:nvSpPr>
          <p:spPr bwMode="auto">
            <a:xfrm>
              <a:off x="1055094" y="3007762"/>
              <a:ext cx="19148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Freeform 123"/>
            <p:cNvSpPr>
              <a:spLocks/>
            </p:cNvSpPr>
            <p:nvPr/>
          </p:nvSpPr>
          <p:spPr bwMode="auto">
            <a:xfrm>
              <a:off x="5211867" y="3578558"/>
              <a:ext cx="3546277" cy="815359"/>
            </a:xfrm>
            <a:custGeom>
              <a:avLst/>
              <a:gdLst>
                <a:gd name="T0" fmla="*/ 2147483647 w 10005"/>
                <a:gd name="T1" fmla="*/ 0 h 10000"/>
                <a:gd name="T2" fmla="*/ 2147483647 w 10005"/>
                <a:gd name="T3" fmla="*/ 0 h 10000"/>
                <a:gd name="T4" fmla="*/ 2147483647 w 10005"/>
                <a:gd name="T5" fmla="*/ 2147483647 h 10000"/>
                <a:gd name="T6" fmla="*/ 2147483647 w 10005"/>
                <a:gd name="T7" fmla="*/ 2147483647 h 10000"/>
                <a:gd name="T8" fmla="*/ 0 w 10005"/>
                <a:gd name="T9" fmla="*/ 2147483647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connsiteX0" fmla="*/ 10005 w 10005"/>
                <a:gd name="connsiteY0" fmla="*/ 0 h 10000"/>
                <a:gd name="connsiteX1" fmla="*/ 10005 w 10005"/>
                <a:gd name="connsiteY1" fmla="*/ 10000 h 10000"/>
                <a:gd name="connsiteX2" fmla="*/ 5 w 10005"/>
                <a:gd name="connsiteY2" fmla="*/ 10000 h 10000"/>
                <a:gd name="connsiteX3" fmla="*/ 0 w 10005"/>
                <a:gd name="connsiteY3" fmla="*/ 3538 h 10000"/>
                <a:gd name="connsiteX0" fmla="*/ 10005 w 10005"/>
                <a:gd name="connsiteY0" fmla="*/ 6462 h 6462"/>
                <a:gd name="connsiteX1" fmla="*/ 5 w 10005"/>
                <a:gd name="connsiteY1" fmla="*/ 6462 h 6462"/>
                <a:gd name="connsiteX2" fmla="*/ 0 w 10005"/>
                <a:gd name="connsiteY2" fmla="*/ 0 h 6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5" h="6462">
                  <a:moveTo>
                    <a:pt x="10005" y="6462"/>
                  </a:moveTo>
                  <a:lnTo>
                    <a:pt x="5" y="6462"/>
                  </a:lnTo>
                  <a:cubicBezTo>
                    <a:pt x="5" y="3816"/>
                    <a:pt x="1" y="5649"/>
                    <a:pt x="0" y="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4689270" y="3578559"/>
              <a:ext cx="4068875" cy="650902"/>
            </a:xfrm>
            <a:custGeom>
              <a:avLst/>
              <a:gdLst>
                <a:gd name="connsiteX0" fmla="*/ 6247519 w 6427228"/>
                <a:gd name="connsiteY0" fmla="*/ 354131 h 671264"/>
                <a:gd name="connsiteX1" fmla="*/ 6427228 w 6427228"/>
                <a:gd name="connsiteY1" fmla="*/ 354131 h 671264"/>
                <a:gd name="connsiteX2" fmla="*/ 6427228 w 6427228"/>
                <a:gd name="connsiteY2" fmla="*/ 671264 h 671264"/>
                <a:gd name="connsiteX3" fmla="*/ 0 w 6427228"/>
                <a:gd name="connsiteY3" fmla="*/ 671264 h 671264"/>
                <a:gd name="connsiteX4" fmla="*/ 0 w 6427228"/>
                <a:gd name="connsiteY4" fmla="*/ 0 h 671264"/>
                <a:gd name="connsiteX0" fmla="*/ 6427228 w 6427228"/>
                <a:gd name="connsiteY0" fmla="*/ 354131 h 671264"/>
                <a:gd name="connsiteX1" fmla="*/ 6427228 w 6427228"/>
                <a:gd name="connsiteY1" fmla="*/ 671264 h 671264"/>
                <a:gd name="connsiteX2" fmla="*/ 0 w 6427228"/>
                <a:gd name="connsiteY2" fmla="*/ 671264 h 671264"/>
                <a:gd name="connsiteX3" fmla="*/ 0 w 6427228"/>
                <a:gd name="connsiteY3" fmla="*/ 0 h 671264"/>
                <a:gd name="connsiteX0" fmla="*/ 6427228 w 6427228"/>
                <a:gd name="connsiteY0" fmla="*/ 671264 h 671264"/>
                <a:gd name="connsiteX1" fmla="*/ 0 w 6427228"/>
                <a:gd name="connsiteY1" fmla="*/ 671264 h 671264"/>
                <a:gd name="connsiteX2" fmla="*/ 0 w 6427228"/>
                <a:gd name="connsiteY2" fmla="*/ 0 h 671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427228" h="671264">
                  <a:moveTo>
                    <a:pt x="6427228" y="671264"/>
                  </a:moveTo>
                  <a:lnTo>
                    <a:pt x="0" y="671264"/>
                  </a:ln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3650093" y="3352190"/>
              <a:ext cx="248640" cy="0"/>
            </a:xfrm>
            <a:prstGeom prst="line">
              <a:avLst/>
            </a:prstGeom>
            <a:ln w="508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46" name="Line 95"/>
            <p:cNvSpPr>
              <a:spLocks noChangeShapeType="1"/>
            </p:cNvSpPr>
            <p:nvPr/>
          </p:nvSpPr>
          <p:spPr bwMode="auto">
            <a:xfrm flipV="1">
              <a:off x="6265910" y="2687231"/>
              <a:ext cx="55649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7" name="Group 188"/>
            <p:cNvGrpSpPr>
              <a:grpSpLocks/>
            </p:cNvGrpSpPr>
            <p:nvPr/>
          </p:nvGrpSpPr>
          <p:grpSpPr bwMode="auto">
            <a:xfrm>
              <a:off x="6096072" y="2373030"/>
              <a:ext cx="169838" cy="620674"/>
              <a:chOff x="3983278" y="3558182"/>
              <a:chExt cx="169863" cy="620252"/>
            </a:xfrm>
          </p:grpSpPr>
          <p:sp>
            <p:nvSpPr>
              <p:cNvPr id="197" name="AutoShape 91"/>
              <p:cNvSpPr>
                <a:spLocks noChangeArrowheads="1"/>
              </p:cNvSpPr>
              <p:nvPr/>
            </p:nvSpPr>
            <p:spPr bwMode="auto">
              <a:xfrm rot="-5400000">
                <a:off x="3758084" y="3783376"/>
                <a:ext cx="620252" cy="169863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98" name="Rectangle 93"/>
              <p:cNvSpPr>
                <a:spLocks noChangeArrowheads="1"/>
              </p:cNvSpPr>
              <p:nvPr/>
            </p:nvSpPr>
            <p:spPr bwMode="auto">
              <a:xfrm flipH="1">
                <a:off x="3989925" y="3573015"/>
                <a:ext cx="156569" cy="5898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2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3</a:t>
                </a:r>
              </a:p>
            </p:txBody>
          </p:sp>
        </p:grpSp>
        <p:sp>
          <p:nvSpPr>
            <p:cNvPr id="193" name="Line 95"/>
            <p:cNvSpPr>
              <a:spLocks noChangeShapeType="1"/>
            </p:cNvSpPr>
            <p:nvPr/>
          </p:nvSpPr>
          <p:spPr bwMode="auto">
            <a:xfrm flipV="1">
              <a:off x="6265910" y="3406407"/>
              <a:ext cx="5564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94" name="Group 197"/>
            <p:cNvGrpSpPr>
              <a:grpSpLocks/>
            </p:cNvGrpSpPr>
            <p:nvPr/>
          </p:nvGrpSpPr>
          <p:grpSpPr bwMode="auto">
            <a:xfrm>
              <a:off x="6096066" y="3092206"/>
              <a:ext cx="169838" cy="620674"/>
              <a:chOff x="4063299" y="3558182"/>
              <a:chExt cx="169863" cy="620252"/>
            </a:xfrm>
          </p:grpSpPr>
          <p:sp>
            <p:nvSpPr>
              <p:cNvPr id="195" name="AutoShape 91"/>
              <p:cNvSpPr>
                <a:spLocks noChangeArrowheads="1"/>
              </p:cNvSpPr>
              <p:nvPr/>
            </p:nvSpPr>
            <p:spPr bwMode="auto">
              <a:xfrm rot="16200000">
                <a:off x="3838105" y="3783376"/>
                <a:ext cx="620252" cy="169863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96" name="Rectangle 93"/>
              <p:cNvSpPr>
                <a:spLocks noChangeArrowheads="1"/>
              </p:cNvSpPr>
              <p:nvPr/>
            </p:nvSpPr>
            <p:spPr bwMode="auto">
              <a:xfrm flipH="1">
                <a:off x="4071307" y="3573015"/>
                <a:ext cx="156569" cy="5898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2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3</a:t>
                </a:r>
              </a:p>
            </p:txBody>
          </p:sp>
        </p:grpSp>
        <p:sp>
          <p:nvSpPr>
            <p:cNvPr id="49" name="Rectangle 125"/>
            <p:cNvSpPr>
              <a:spLocks noChangeArrowheads="1"/>
            </p:cNvSpPr>
            <p:nvPr/>
          </p:nvSpPr>
          <p:spPr bwMode="auto">
            <a:xfrm>
              <a:off x="8568277" y="2338545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 smtClean="0"/>
                <a:t>R</a:t>
              </a:r>
              <a:endParaRPr lang="en-US" sz="1200" dirty="0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>
              <a:off x="7633992" y="2993743"/>
              <a:ext cx="18256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2" name="Group 178"/>
            <p:cNvGrpSpPr>
              <a:grpSpLocks/>
            </p:cNvGrpSpPr>
            <p:nvPr/>
          </p:nvGrpSpPr>
          <p:grpSpPr bwMode="auto">
            <a:xfrm>
              <a:off x="7686379" y="3185830"/>
              <a:ext cx="168275" cy="268288"/>
              <a:chOff x="4584469" y="3621025"/>
              <a:chExt cx="168288" cy="268835"/>
            </a:xfrm>
          </p:grpSpPr>
          <p:sp>
            <p:nvSpPr>
              <p:cNvPr id="188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189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53" name="Line 30"/>
            <p:cNvSpPr>
              <a:spLocks noChangeShapeType="1"/>
            </p:cNvSpPr>
            <p:nvPr/>
          </p:nvSpPr>
          <p:spPr bwMode="auto">
            <a:xfrm>
              <a:off x="8232479" y="2679418"/>
              <a:ext cx="334963" cy="158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9" name="Group 35902"/>
            <p:cNvGrpSpPr>
              <a:grpSpLocks/>
            </p:cNvGrpSpPr>
            <p:nvPr/>
          </p:nvGrpSpPr>
          <p:grpSpPr bwMode="auto">
            <a:xfrm>
              <a:off x="5148075" y="3684305"/>
              <a:ext cx="285750" cy="153988"/>
              <a:chOff x="2802809" y="4888390"/>
              <a:chExt cx="284476" cy="153979"/>
            </a:xfrm>
          </p:grpSpPr>
          <p:sp>
            <p:nvSpPr>
              <p:cNvPr id="186" name="Rectangle 108"/>
              <p:cNvSpPr>
                <a:spLocks noChangeArrowheads="1"/>
              </p:cNvSpPr>
              <p:nvPr/>
            </p:nvSpPr>
            <p:spPr bwMode="auto">
              <a:xfrm>
                <a:off x="2920585" y="4888390"/>
                <a:ext cx="166700" cy="1539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187" name="Line 109"/>
              <p:cNvSpPr>
                <a:spLocks noChangeShapeType="1"/>
              </p:cNvSpPr>
              <p:nvPr/>
            </p:nvSpPr>
            <p:spPr bwMode="auto">
              <a:xfrm flipH="1">
                <a:off x="2802809" y="4965200"/>
                <a:ext cx="127009" cy="3809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" name="Group 250"/>
            <p:cNvGrpSpPr>
              <a:grpSpLocks/>
            </p:cNvGrpSpPr>
            <p:nvPr/>
          </p:nvGrpSpPr>
          <p:grpSpPr bwMode="auto">
            <a:xfrm>
              <a:off x="3917818" y="2497340"/>
              <a:ext cx="617475" cy="176212"/>
              <a:chOff x="1534369" y="3828873"/>
              <a:chExt cx="618116" cy="176202"/>
            </a:xfrm>
          </p:grpSpPr>
          <p:sp>
            <p:nvSpPr>
              <p:cNvPr id="184" name="Rectangle 67"/>
              <p:cNvSpPr>
                <a:spLocks noChangeArrowheads="1"/>
              </p:cNvSpPr>
              <p:nvPr/>
            </p:nvSpPr>
            <p:spPr bwMode="auto">
              <a:xfrm>
                <a:off x="1645328" y="3828873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/>
                  <a:t>Rs</a:t>
                </a:r>
                <a:endParaRPr lang="en-US" altLang="en-US" sz="1000" dirty="0"/>
              </a:p>
            </p:txBody>
          </p:sp>
          <p:sp>
            <p:nvSpPr>
              <p:cNvPr id="185" name="Line 40"/>
              <p:cNvSpPr>
                <a:spLocks noChangeShapeType="1"/>
              </p:cNvSpPr>
              <p:nvPr/>
            </p:nvSpPr>
            <p:spPr bwMode="auto">
              <a:xfrm>
                <a:off x="1534369" y="4005075"/>
                <a:ext cx="61811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2" name="Rectangle 125"/>
            <p:cNvSpPr>
              <a:spLocks noChangeArrowheads="1"/>
            </p:cNvSpPr>
            <p:nvPr/>
          </p:nvSpPr>
          <p:spPr bwMode="auto">
            <a:xfrm>
              <a:off x="3465570" y="2941106"/>
              <a:ext cx="182563" cy="802679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Instruction</a:t>
              </a:r>
            </a:p>
          </p:txBody>
        </p:sp>
        <p:cxnSp>
          <p:nvCxnSpPr>
            <p:cNvPr id="63" name="Straight Arrow Connector 62"/>
            <p:cNvCxnSpPr>
              <a:stCxn id="181" idx="2"/>
            </p:cNvCxnSpPr>
            <p:nvPr/>
          </p:nvCxnSpPr>
          <p:spPr bwMode="auto">
            <a:xfrm>
              <a:off x="4396210" y="3913699"/>
              <a:ext cx="2426195" cy="3221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64" name="Group 22"/>
            <p:cNvGrpSpPr>
              <a:grpSpLocks/>
            </p:cNvGrpSpPr>
            <p:nvPr/>
          </p:nvGrpSpPr>
          <p:grpSpPr bwMode="auto">
            <a:xfrm>
              <a:off x="4259092" y="3757330"/>
              <a:ext cx="141287" cy="312738"/>
              <a:chOff x="2135890" y="5038869"/>
              <a:chExt cx="141297" cy="312720"/>
            </a:xfrm>
          </p:grpSpPr>
          <p:sp>
            <p:nvSpPr>
              <p:cNvPr id="181" name="AutoShape 91"/>
              <p:cNvSpPr>
                <a:spLocks noChangeArrowheads="1"/>
              </p:cNvSpPr>
              <p:nvPr/>
            </p:nvSpPr>
            <p:spPr bwMode="auto">
              <a:xfrm rot="-5400000">
                <a:off x="2048094" y="5126665"/>
                <a:ext cx="312720" cy="137127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82" name="Rectangle 93"/>
              <p:cNvSpPr>
                <a:spLocks noChangeArrowheads="1"/>
              </p:cNvSpPr>
              <p:nvPr/>
            </p:nvSpPr>
            <p:spPr bwMode="auto">
              <a:xfrm flipH="1">
                <a:off x="2137676" y="5053441"/>
                <a:ext cx="139511" cy="1464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  <p:sp>
            <p:nvSpPr>
              <p:cNvPr id="183" name="Rectangle 94"/>
              <p:cNvSpPr>
                <a:spLocks noChangeArrowheads="1"/>
              </p:cNvSpPr>
              <p:nvPr/>
            </p:nvSpPr>
            <p:spPr bwMode="auto">
              <a:xfrm flipH="1">
                <a:off x="2138867" y="5221610"/>
                <a:ext cx="138320" cy="109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</p:txBody>
          </p:sp>
        </p:grpSp>
        <p:sp>
          <p:nvSpPr>
            <p:cNvPr id="65" name="Freeform 86"/>
            <p:cNvSpPr>
              <a:spLocks/>
            </p:cNvSpPr>
            <p:nvPr/>
          </p:nvSpPr>
          <p:spPr bwMode="auto">
            <a:xfrm>
              <a:off x="4067067" y="2980793"/>
              <a:ext cx="192025" cy="857500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77" name="Group 9"/>
            <p:cNvGrpSpPr>
              <a:grpSpLocks/>
            </p:cNvGrpSpPr>
            <p:nvPr/>
          </p:nvGrpSpPr>
          <p:grpSpPr bwMode="auto">
            <a:xfrm>
              <a:off x="7816554" y="2209518"/>
              <a:ext cx="422275" cy="933450"/>
              <a:chOff x="4892475" y="3725602"/>
              <a:chExt cx="422307" cy="932358"/>
            </a:xfrm>
          </p:grpSpPr>
          <p:sp>
            <p:nvSpPr>
              <p:cNvPr id="166" name="Freeform 23"/>
              <p:cNvSpPr>
                <a:spLocks/>
              </p:cNvSpPr>
              <p:nvPr/>
            </p:nvSpPr>
            <p:spPr bwMode="auto">
              <a:xfrm rot="-5400000">
                <a:off x="4637450" y="3980627"/>
                <a:ext cx="932358" cy="422307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Rectangle 24"/>
              <p:cNvSpPr>
                <a:spLocks noChangeArrowheads="1"/>
              </p:cNvSpPr>
              <p:nvPr/>
            </p:nvSpPr>
            <p:spPr bwMode="auto">
              <a:xfrm>
                <a:off x="4956253" y="3829056"/>
                <a:ext cx="351923" cy="736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A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L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U</a:t>
                </a:r>
              </a:p>
            </p:txBody>
          </p:sp>
        </p:grpSp>
        <p:sp>
          <p:nvSpPr>
            <p:cNvPr id="78" name="Line 95"/>
            <p:cNvSpPr>
              <a:spLocks noChangeShapeType="1"/>
            </p:cNvSpPr>
            <p:nvPr/>
          </p:nvSpPr>
          <p:spPr bwMode="auto">
            <a:xfrm flipV="1">
              <a:off x="7008517" y="3409668"/>
              <a:ext cx="15589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0" name="Line 41"/>
            <p:cNvSpPr>
              <a:spLocks noChangeShapeType="1"/>
            </p:cNvSpPr>
            <p:nvPr/>
          </p:nvSpPr>
          <p:spPr bwMode="auto">
            <a:xfrm>
              <a:off x="7013279" y="3916805"/>
              <a:ext cx="15541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81" name="Group 234"/>
            <p:cNvGrpSpPr>
              <a:grpSpLocks/>
            </p:cNvGrpSpPr>
            <p:nvPr/>
          </p:nvGrpSpPr>
          <p:grpSpPr bwMode="auto">
            <a:xfrm>
              <a:off x="4728810" y="1963099"/>
              <a:ext cx="336787" cy="303812"/>
              <a:chOff x="4255441" y="2061799"/>
              <a:chExt cx="356282" cy="297222"/>
            </a:xfrm>
          </p:grpSpPr>
          <p:sp>
            <p:nvSpPr>
              <p:cNvPr id="164" name="Oval 72"/>
              <p:cNvSpPr>
                <a:spLocks noChangeArrowheads="1"/>
              </p:cNvSpPr>
              <p:nvPr/>
            </p:nvSpPr>
            <p:spPr bwMode="auto">
              <a:xfrm>
                <a:off x="4255441" y="2061799"/>
                <a:ext cx="356282" cy="297221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5" name="Rectangle 73"/>
              <p:cNvSpPr>
                <a:spLocks noChangeArrowheads="1"/>
              </p:cNvSpPr>
              <p:nvPr/>
            </p:nvSpPr>
            <p:spPr bwMode="auto">
              <a:xfrm>
                <a:off x="4255441" y="2061799"/>
                <a:ext cx="348087" cy="297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 smtClean="0"/>
                  <a:t>Ext</a:t>
                </a:r>
                <a:endParaRPr lang="en-US" altLang="en-US" sz="1400" dirty="0"/>
              </a:p>
            </p:txBody>
          </p:sp>
        </p:grpSp>
        <p:sp>
          <p:nvSpPr>
            <p:cNvPr id="82" name="Rectangle 77"/>
            <p:cNvSpPr>
              <a:spLocks noChangeArrowheads="1"/>
            </p:cNvSpPr>
            <p:nvPr/>
          </p:nvSpPr>
          <p:spPr bwMode="auto">
            <a:xfrm>
              <a:off x="4067067" y="1936773"/>
              <a:ext cx="420687" cy="13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/>
                <a:t>Imm16</a:t>
              </a:r>
              <a:endParaRPr lang="en-US" altLang="en-US" sz="1000" dirty="0"/>
            </a:p>
          </p:txBody>
        </p:sp>
        <p:grpSp>
          <p:nvGrpSpPr>
            <p:cNvPr id="83" name="Group 159"/>
            <p:cNvGrpSpPr>
              <a:grpSpLocks/>
            </p:cNvGrpSpPr>
            <p:nvPr/>
          </p:nvGrpSpPr>
          <p:grpSpPr bwMode="auto">
            <a:xfrm>
              <a:off x="7506992" y="2808005"/>
              <a:ext cx="155575" cy="377825"/>
              <a:chOff x="2135890" y="5038869"/>
              <a:chExt cx="141297" cy="312720"/>
            </a:xfrm>
          </p:grpSpPr>
          <p:sp>
            <p:nvSpPr>
              <p:cNvPr id="161" name="AutoShape 91"/>
              <p:cNvSpPr>
                <a:spLocks noChangeArrowheads="1"/>
              </p:cNvSpPr>
              <p:nvPr/>
            </p:nvSpPr>
            <p:spPr bwMode="auto">
              <a:xfrm rot="-5400000">
                <a:off x="2048094" y="5126665"/>
                <a:ext cx="312720" cy="137127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2" name="Rectangle 93"/>
              <p:cNvSpPr>
                <a:spLocks noChangeArrowheads="1"/>
              </p:cNvSpPr>
              <p:nvPr/>
            </p:nvSpPr>
            <p:spPr bwMode="auto">
              <a:xfrm flipH="1">
                <a:off x="2137676" y="5053441"/>
                <a:ext cx="139511" cy="1464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</p:txBody>
          </p:sp>
          <p:sp>
            <p:nvSpPr>
              <p:cNvPr id="163" name="Rectangle 94"/>
              <p:cNvSpPr>
                <a:spLocks noChangeArrowheads="1"/>
              </p:cNvSpPr>
              <p:nvPr/>
            </p:nvSpPr>
            <p:spPr bwMode="auto">
              <a:xfrm flipH="1">
                <a:off x="2138867" y="5221610"/>
                <a:ext cx="138320" cy="109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</p:grpSp>
        <p:sp>
          <p:nvSpPr>
            <p:cNvPr id="84" name="Rectangle 125"/>
            <p:cNvSpPr>
              <a:spLocks noChangeArrowheads="1"/>
            </p:cNvSpPr>
            <p:nvPr/>
          </p:nvSpPr>
          <p:spPr bwMode="auto">
            <a:xfrm>
              <a:off x="8568278" y="3733463"/>
              <a:ext cx="186762" cy="36351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000" dirty="0"/>
                <a:t>Rd3</a:t>
              </a:r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 flipV="1">
              <a:off x="7229609" y="3112802"/>
              <a:ext cx="280558" cy="296863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" name="Rectangle 125"/>
            <p:cNvSpPr>
              <a:spLocks noChangeArrowheads="1"/>
            </p:cNvSpPr>
            <p:nvPr/>
          </p:nvSpPr>
          <p:spPr bwMode="auto">
            <a:xfrm>
              <a:off x="6822405" y="3730810"/>
              <a:ext cx="186765" cy="36623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000" dirty="0"/>
                <a:t>Rd2</a:t>
              </a:r>
            </a:p>
          </p:txBody>
        </p:sp>
        <p:sp>
          <p:nvSpPr>
            <p:cNvPr id="87" name="Rectangle 125"/>
            <p:cNvSpPr>
              <a:spLocks noChangeArrowheads="1"/>
            </p:cNvSpPr>
            <p:nvPr/>
          </p:nvSpPr>
          <p:spPr bwMode="auto">
            <a:xfrm>
              <a:off x="6822405" y="2331719"/>
              <a:ext cx="186763" cy="699625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A</a:t>
              </a:r>
            </a:p>
          </p:txBody>
        </p:sp>
        <p:sp>
          <p:nvSpPr>
            <p:cNvPr id="88" name="Rectangle 125"/>
            <p:cNvSpPr>
              <a:spLocks noChangeArrowheads="1"/>
            </p:cNvSpPr>
            <p:nvPr/>
          </p:nvSpPr>
          <p:spPr bwMode="auto">
            <a:xfrm>
              <a:off x="6822405" y="3031186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B</a:t>
              </a:r>
            </a:p>
          </p:txBody>
        </p:sp>
        <p:sp>
          <p:nvSpPr>
            <p:cNvPr id="90" name="Rectangle 125"/>
            <p:cNvSpPr>
              <a:spLocks noChangeArrowheads="1"/>
            </p:cNvSpPr>
            <p:nvPr/>
          </p:nvSpPr>
          <p:spPr bwMode="auto">
            <a:xfrm>
              <a:off x="8568277" y="3033970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D</a:t>
              </a:r>
            </a:p>
          </p:txBody>
        </p:sp>
        <p:sp>
          <p:nvSpPr>
            <p:cNvPr id="91" name="Rectangle 125"/>
            <p:cNvSpPr>
              <a:spLocks noChangeArrowheads="1"/>
            </p:cNvSpPr>
            <p:nvPr/>
          </p:nvSpPr>
          <p:spPr bwMode="auto">
            <a:xfrm>
              <a:off x="6822405" y="1892800"/>
              <a:ext cx="186763" cy="44295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 err="1" smtClean="0"/>
                <a:t>Imm</a:t>
              </a:r>
              <a:endParaRPr lang="en-US" sz="1200" dirty="0"/>
            </a:p>
          </p:txBody>
        </p:sp>
        <p:sp>
          <p:nvSpPr>
            <p:cNvPr id="92" name="Freeform 91"/>
            <p:cNvSpPr/>
            <p:nvPr/>
          </p:nvSpPr>
          <p:spPr bwMode="auto">
            <a:xfrm flipV="1">
              <a:off x="7013279" y="2365093"/>
              <a:ext cx="803275" cy="241300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95606"/>
                <a:gd name="connsiteY0" fmla="*/ 0 h 1347746"/>
                <a:gd name="connsiteX1" fmla="*/ 42088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2088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0234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470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06" h="1347746">
                  <a:moveTo>
                    <a:pt x="0" y="0"/>
                  </a:moveTo>
                  <a:lnTo>
                    <a:pt x="41161" y="0"/>
                  </a:lnTo>
                  <a:cubicBezTo>
                    <a:pt x="41128" y="449249"/>
                    <a:pt x="41404" y="898497"/>
                    <a:pt x="41371" y="1347746"/>
                  </a:cubicBezTo>
                  <a:cubicBezTo>
                    <a:pt x="68459" y="1347746"/>
                    <a:pt x="44595" y="1346346"/>
                    <a:pt x="95606" y="1346346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93" name="Group 206"/>
            <p:cNvGrpSpPr>
              <a:grpSpLocks/>
            </p:cNvGrpSpPr>
            <p:nvPr/>
          </p:nvGrpSpPr>
          <p:grpSpPr bwMode="auto">
            <a:xfrm>
              <a:off x="7508579" y="2149193"/>
              <a:ext cx="168275" cy="268287"/>
              <a:chOff x="4584469" y="3621025"/>
              <a:chExt cx="168288" cy="268835"/>
            </a:xfrm>
          </p:grpSpPr>
          <p:sp>
            <p:nvSpPr>
              <p:cNvPr id="159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160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4" name="Group 235"/>
            <p:cNvGrpSpPr>
              <a:grpSpLocks/>
            </p:cNvGrpSpPr>
            <p:nvPr/>
          </p:nvGrpSpPr>
          <p:grpSpPr bwMode="auto">
            <a:xfrm>
              <a:off x="4538470" y="2395872"/>
              <a:ext cx="904875" cy="1182687"/>
              <a:chOff x="2152485" y="3675275"/>
              <a:chExt cx="904875" cy="1182693"/>
            </a:xfrm>
          </p:grpSpPr>
          <p:sp>
            <p:nvSpPr>
              <p:cNvPr id="150" name="Rectangle 149"/>
              <p:cNvSpPr/>
              <p:nvPr/>
            </p:nvSpPr>
            <p:spPr bwMode="auto">
              <a:xfrm>
                <a:off x="2152485" y="3675275"/>
                <a:ext cx="904875" cy="1182693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" name="Text Box 32"/>
              <p:cNvSpPr txBox="1">
                <a:spLocks noChangeArrowheads="1"/>
              </p:cNvSpPr>
              <p:nvPr/>
            </p:nvSpPr>
            <p:spPr bwMode="auto">
              <a:xfrm rot="-5400000">
                <a:off x="2002083" y="4099448"/>
                <a:ext cx="1066486" cy="2518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" rIns="9144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/>
                  <a:t>Register File</a:t>
                </a:r>
              </a:p>
            </p:txBody>
          </p:sp>
          <p:sp>
            <p:nvSpPr>
              <p:cNvPr id="152" name="Rectangle 34"/>
              <p:cNvSpPr>
                <a:spLocks noChangeArrowheads="1"/>
              </p:cNvSpPr>
              <p:nvPr/>
            </p:nvSpPr>
            <p:spPr bwMode="auto">
              <a:xfrm>
                <a:off x="2180317" y="4155510"/>
                <a:ext cx="187273" cy="1977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RB</a:t>
                </a:r>
              </a:p>
            </p:txBody>
          </p:sp>
          <p:sp>
            <p:nvSpPr>
              <p:cNvPr id="153" name="Rectangle 35"/>
              <p:cNvSpPr>
                <a:spLocks noChangeArrowheads="1"/>
              </p:cNvSpPr>
              <p:nvPr/>
            </p:nvSpPr>
            <p:spPr bwMode="auto">
              <a:xfrm>
                <a:off x="2673188" y="3799534"/>
                <a:ext cx="348394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BusA</a:t>
                </a:r>
              </a:p>
            </p:txBody>
          </p:sp>
          <p:sp>
            <p:nvSpPr>
              <p:cNvPr id="154" name="Rectangle 38"/>
              <p:cNvSpPr>
                <a:spLocks noChangeArrowheads="1"/>
              </p:cNvSpPr>
              <p:nvPr/>
            </p:nvSpPr>
            <p:spPr bwMode="auto">
              <a:xfrm>
                <a:off x="2642450" y="4205080"/>
                <a:ext cx="379132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/>
                  <a:t>BusB</a:t>
                </a:r>
                <a:endParaRPr lang="en-US" altLang="en-US" sz="1000" dirty="0"/>
              </a:p>
            </p:txBody>
          </p:sp>
          <p:sp>
            <p:nvSpPr>
              <p:cNvPr id="155" name="Rectangle 42"/>
              <p:cNvSpPr>
                <a:spLocks noChangeArrowheads="1"/>
              </p:cNvSpPr>
              <p:nvPr/>
            </p:nvSpPr>
            <p:spPr bwMode="auto">
              <a:xfrm>
                <a:off x="2180317" y="4604568"/>
                <a:ext cx="225678" cy="209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RW</a:t>
                </a:r>
              </a:p>
            </p:txBody>
          </p:sp>
          <p:sp>
            <p:nvSpPr>
              <p:cNvPr id="156" name="Rectangle 45"/>
              <p:cNvSpPr>
                <a:spLocks noChangeArrowheads="1"/>
              </p:cNvSpPr>
              <p:nvPr/>
            </p:nvSpPr>
            <p:spPr bwMode="auto">
              <a:xfrm>
                <a:off x="2642450" y="4617503"/>
                <a:ext cx="379132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BusW</a:t>
                </a:r>
              </a:p>
            </p:txBody>
          </p:sp>
          <p:sp>
            <p:nvSpPr>
              <p:cNvPr id="157" name="Isosceles Triangle 156"/>
              <p:cNvSpPr/>
              <p:nvPr/>
            </p:nvSpPr>
            <p:spPr bwMode="auto">
              <a:xfrm>
                <a:off x="2515489" y="4805581"/>
                <a:ext cx="87313" cy="52387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" name="Rectangle 34"/>
              <p:cNvSpPr>
                <a:spLocks noChangeArrowheads="1"/>
              </p:cNvSpPr>
              <p:nvPr/>
            </p:nvSpPr>
            <p:spPr bwMode="auto">
              <a:xfrm>
                <a:off x="2180317" y="3834700"/>
                <a:ext cx="187273" cy="221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RA</a:t>
                </a:r>
              </a:p>
            </p:txBody>
          </p:sp>
        </p:grpSp>
        <p:grpSp>
          <p:nvGrpSpPr>
            <p:cNvPr id="95" name="Group 252"/>
            <p:cNvGrpSpPr>
              <a:grpSpLocks/>
            </p:cNvGrpSpPr>
            <p:nvPr/>
          </p:nvGrpSpPr>
          <p:grpSpPr bwMode="auto">
            <a:xfrm>
              <a:off x="3917819" y="2804580"/>
              <a:ext cx="617475" cy="176213"/>
              <a:chOff x="1532062" y="3828873"/>
              <a:chExt cx="620423" cy="176202"/>
            </a:xfrm>
          </p:grpSpPr>
          <p:sp>
            <p:nvSpPr>
              <p:cNvPr id="148" name="Rectangle 67"/>
              <p:cNvSpPr>
                <a:spLocks noChangeArrowheads="1"/>
              </p:cNvSpPr>
              <p:nvPr/>
            </p:nvSpPr>
            <p:spPr bwMode="auto">
              <a:xfrm>
                <a:off x="1643434" y="3828873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/>
                  <a:t>Rt</a:t>
                </a:r>
                <a:endParaRPr lang="en-US" altLang="en-US" sz="1000" dirty="0"/>
              </a:p>
            </p:txBody>
          </p:sp>
          <p:sp>
            <p:nvSpPr>
              <p:cNvPr id="149" name="Line 40"/>
              <p:cNvSpPr>
                <a:spLocks noChangeShapeType="1"/>
              </p:cNvSpPr>
              <p:nvPr/>
            </p:nvSpPr>
            <p:spPr bwMode="auto">
              <a:xfrm>
                <a:off x="1532062" y="4005075"/>
                <a:ext cx="62042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97" name="Freeform 96"/>
            <p:cNvSpPr/>
            <p:nvPr/>
          </p:nvSpPr>
          <p:spPr>
            <a:xfrm>
              <a:off x="7008724" y="2111023"/>
              <a:ext cx="496956" cy="800100"/>
            </a:xfrm>
            <a:custGeom>
              <a:avLst/>
              <a:gdLst>
                <a:gd name="connsiteX0" fmla="*/ 0 w 496956"/>
                <a:gd name="connsiteY0" fmla="*/ 0 h 800100"/>
                <a:gd name="connsiteX1" fmla="*/ 213691 w 496956"/>
                <a:gd name="connsiteY1" fmla="*/ 0 h 800100"/>
                <a:gd name="connsiteX2" fmla="*/ 213691 w 496956"/>
                <a:gd name="connsiteY2" fmla="*/ 800100 h 800100"/>
                <a:gd name="connsiteX3" fmla="*/ 496956 w 496956"/>
                <a:gd name="connsiteY3" fmla="*/ 800100 h 80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956" h="800100">
                  <a:moveTo>
                    <a:pt x="0" y="0"/>
                  </a:moveTo>
                  <a:lnTo>
                    <a:pt x="213691" y="0"/>
                  </a:lnTo>
                  <a:lnTo>
                    <a:pt x="213691" y="800100"/>
                  </a:lnTo>
                  <a:lnTo>
                    <a:pt x="496956" y="80010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Connector 97"/>
            <p:cNvCxnSpPr>
              <a:stCxn id="286" idx="1"/>
            </p:cNvCxnSpPr>
            <p:nvPr/>
          </p:nvCxnSpPr>
          <p:spPr>
            <a:xfrm>
              <a:off x="3915886" y="1443004"/>
              <a:ext cx="1934" cy="2820966"/>
            </a:xfrm>
            <a:prstGeom prst="line">
              <a:avLst/>
            </a:prstGeom>
            <a:ln w="508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99" name="Group 178"/>
            <p:cNvGrpSpPr>
              <a:grpSpLocks/>
            </p:cNvGrpSpPr>
            <p:nvPr/>
          </p:nvGrpSpPr>
          <p:grpSpPr bwMode="auto">
            <a:xfrm>
              <a:off x="5689908" y="1892800"/>
              <a:ext cx="168275" cy="268288"/>
              <a:chOff x="4584469" y="3621025"/>
              <a:chExt cx="168288" cy="268835"/>
            </a:xfrm>
          </p:grpSpPr>
          <p:sp>
            <p:nvSpPr>
              <p:cNvPr id="144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145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00" name="Line 95"/>
            <p:cNvSpPr>
              <a:spLocks noChangeShapeType="1"/>
            </p:cNvSpPr>
            <p:nvPr/>
          </p:nvSpPr>
          <p:spPr bwMode="auto">
            <a:xfrm flipV="1">
              <a:off x="5065597" y="2114964"/>
              <a:ext cx="176248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1" name="Line 40"/>
            <p:cNvSpPr>
              <a:spLocks noChangeShapeType="1"/>
            </p:cNvSpPr>
            <p:nvPr/>
          </p:nvSpPr>
          <p:spPr bwMode="auto">
            <a:xfrm>
              <a:off x="3917821" y="2114964"/>
              <a:ext cx="8021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02" name="Group 252"/>
            <p:cNvGrpSpPr>
              <a:grpSpLocks/>
            </p:cNvGrpSpPr>
            <p:nvPr/>
          </p:nvGrpSpPr>
          <p:grpSpPr bwMode="auto">
            <a:xfrm>
              <a:off x="3913448" y="3995161"/>
              <a:ext cx="345645" cy="174909"/>
              <a:chOff x="1532062" y="4005075"/>
              <a:chExt cx="347295" cy="174897"/>
            </a:xfrm>
          </p:grpSpPr>
          <p:sp>
            <p:nvSpPr>
              <p:cNvPr id="142" name="Rectangle 67"/>
              <p:cNvSpPr>
                <a:spLocks noChangeArrowheads="1"/>
              </p:cNvSpPr>
              <p:nvPr/>
            </p:nvSpPr>
            <p:spPr bwMode="auto">
              <a:xfrm>
                <a:off x="1643434" y="4043455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smtClean="0"/>
                  <a:t>Rd</a:t>
                </a:r>
                <a:endParaRPr lang="en-US" altLang="en-US" sz="1000" dirty="0"/>
              </a:p>
            </p:txBody>
          </p:sp>
          <p:sp>
            <p:nvSpPr>
              <p:cNvPr id="143" name="Line 40"/>
              <p:cNvSpPr>
                <a:spLocks noChangeShapeType="1"/>
              </p:cNvSpPr>
              <p:nvPr/>
            </p:nvSpPr>
            <p:spPr bwMode="auto">
              <a:xfrm>
                <a:off x="1532062" y="4005075"/>
                <a:ext cx="34729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cxnSp>
          <p:nvCxnSpPr>
            <p:cNvPr id="105" name="Straight Arrow Connector 104"/>
            <p:cNvCxnSpPr/>
            <p:nvPr/>
          </p:nvCxnSpPr>
          <p:spPr bwMode="auto">
            <a:xfrm>
              <a:off x="5881861" y="2612557"/>
              <a:ext cx="203632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none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17" name="Rectangle 88"/>
            <p:cNvSpPr>
              <a:spLocks noChangeArrowheads="1"/>
            </p:cNvSpPr>
            <p:nvPr/>
          </p:nvSpPr>
          <p:spPr bwMode="auto">
            <a:xfrm>
              <a:off x="7893059" y="1869454"/>
              <a:ext cx="327416" cy="1761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>
                  <a:solidFill>
                    <a:srgbClr val="FF0000"/>
                  </a:solidFill>
                </a:rPr>
                <a:t>Zero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cxnSp>
          <p:nvCxnSpPr>
            <p:cNvPr id="203" name="Straight Arrow Connector 202"/>
            <p:cNvCxnSpPr/>
            <p:nvPr/>
          </p:nvCxnSpPr>
          <p:spPr bwMode="auto">
            <a:xfrm>
              <a:off x="5881861" y="2764957"/>
              <a:ext cx="203632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none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4" name="Straight Arrow Connector 203"/>
            <p:cNvCxnSpPr/>
            <p:nvPr/>
          </p:nvCxnSpPr>
          <p:spPr bwMode="auto">
            <a:xfrm>
              <a:off x="5881861" y="2917357"/>
              <a:ext cx="203632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none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5" name="Straight Arrow Connector 204"/>
            <p:cNvCxnSpPr/>
            <p:nvPr/>
          </p:nvCxnSpPr>
          <p:spPr bwMode="auto">
            <a:xfrm>
              <a:off x="5881861" y="3330868"/>
              <a:ext cx="203632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none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/>
            <p:nvPr/>
          </p:nvCxnSpPr>
          <p:spPr bwMode="auto">
            <a:xfrm>
              <a:off x="5881861" y="3483268"/>
              <a:ext cx="203632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none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7" name="Straight Arrow Connector 206"/>
            <p:cNvCxnSpPr/>
            <p:nvPr/>
          </p:nvCxnSpPr>
          <p:spPr bwMode="auto">
            <a:xfrm>
              <a:off x="5881861" y="3635668"/>
              <a:ext cx="203632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none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15" name="Line 52"/>
            <p:cNvSpPr>
              <a:spLocks noChangeShapeType="1"/>
            </p:cNvSpPr>
            <p:nvPr/>
          </p:nvSpPr>
          <p:spPr bwMode="auto">
            <a:xfrm flipV="1">
              <a:off x="2730704" y="3255502"/>
              <a:ext cx="33783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6" name="Rectangle 47"/>
            <p:cNvSpPr>
              <a:spLocks noChangeArrowheads="1"/>
            </p:cNvSpPr>
            <p:nvPr/>
          </p:nvSpPr>
          <p:spPr bwMode="auto">
            <a:xfrm>
              <a:off x="1793156" y="2335851"/>
              <a:ext cx="927100" cy="1147417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7" name="Text Box 48"/>
            <p:cNvSpPr txBox="1">
              <a:spLocks noChangeArrowheads="1"/>
            </p:cNvSpPr>
            <p:nvPr/>
          </p:nvSpPr>
          <p:spPr bwMode="auto">
            <a:xfrm>
              <a:off x="1877293" y="2848864"/>
              <a:ext cx="631825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Address</a:t>
              </a:r>
            </a:p>
          </p:txBody>
        </p:sp>
        <p:sp>
          <p:nvSpPr>
            <p:cNvPr id="218" name="Text Box 50"/>
            <p:cNvSpPr txBox="1">
              <a:spLocks noChangeArrowheads="1"/>
            </p:cNvSpPr>
            <p:nvPr/>
          </p:nvSpPr>
          <p:spPr bwMode="auto">
            <a:xfrm>
              <a:off x="2018581" y="3136226"/>
              <a:ext cx="65087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Instruction</a:t>
              </a:r>
            </a:p>
          </p:txBody>
        </p:sp>
        <p:sp>
          <p:nvSpPr>
            <p:cNvPr id="219" name="Text Box 51"/>
            <p:cNvSpPr txBox="1">
              <a:spLocks noChangeArrowheads="1"/>
            </p:cNvSpPr>
            <p:nvPr/>
          </p:nvSpPr>
          <p:spPr bwMode="auto">
            <a:xfrm>
              <a:off x="1877293" y="2349599"/>
              <a:ext cx="842963" cy="503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 dirty="0"/>
                <a:t>Instruction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 dirty="0"/>
                <a:t>Memory</a:t>
              </a:r>
            </a:p>
          </p:txBody>
        </p:sp>
        <p:sp>
          <p:nvSpPr>
            <p:cNvPr id="220" name="Line 52"/>
            <p:cNvSpPr>
              <a:spLocks noChangeShapeType="1"/>
            </p:cNvSpPr>
            <p:nvPr/>
          </p:nvSpPr>
          <p:spPr bwMode="auto">
            <a:xfrm flipV="1">
              <a:off x="1422788" y="3002484"/>
              <a:ext cx="36365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7" name="Line 52"/>
            <p:cNvSpPr>
              <a:spLocks noChangeShapeType="1"/>
            </p:cNvSpPr>
            <p:nvPr/>
          </p:nvSpPr>
          <p:spPr bwMode="auto">
            <a:xfrm flipV="1">
              <a:off x="3207725" y="3352190"/>
              <a:ext cx="25053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2" name="Freeform 221"/>
            <p:cNvSpPr/>
            <p:nvPr/>
          </p:nvSpPr>
          <p:spPr>
            <a:xfrm flipV="1">
              <a:off x="5442389" y="3028791"/>
              <a:ext cx="669600" cy="151200"/>
            </a:xfrm>
            <a:custGeom>
              <a:avLst/>
              <a:gdLst>
                <a:gd name="connsiteX0" fmla="*/ 0 w 669600"/>
                <a:gd name="connsiteY0" fmla="*/ 151200 h 151200"/>
                <a:gd name="connsiteX1" fmla="*/ 244800 w 669600"/>
                <a:gd name="connsiteY1" fmla="*/ 151200 h 151200"/>
                <a:gd name="connsiteX2" fmla="*/ 244800 w 669600"/>
                <a:gd name="connsiteY2" fmla="*/ 0 h 151200"/>
                <a:gd name="connsiteX3" fmla="*/ 669600 w 669600"/>
                <a:gd name="connsiteY3" fmla="*/ 0 h 15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9600" h="151200">
                  <a:moveTo>
                    <a:pt x="0" y="151200"/>
                  </a:moveTo>
                  <a:lnTo>
                    <a:pt x="244800" y="151200"/>
                  </a:lnTo>
                  <a:lnTo>
                    <a:pt x="244800" y="0"/>
                  </a:lnTo>
                  <a:lnTo>
                    <a:pt x="669600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Rectangle 77"/>
            <p:cNvSpPr>
              <a:spLocks noChangeArrowheads="1"/>
            </p:cNvSpPr>
            <p:nvPr/>
          </p:nvSpPr>
          <p:spPr bwMode="auto">
            <a:xfrm>
              <a:off x="859621" y="894270"/>
              <a:ext cx="1392885" cy="203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Branch Target Address</a:t>
              </a:r>
            </a:p>
          </p:txBody>
        </p:sp>
        <p:sp>
          <p:nvSpPr>
            <p:cNvPr id="231" name="Line 61"/>
            <p:cNvSpPr>
              <a:spLocks noChangeShapeType="1"/>
            </p:cNvSpPr>
            <p:nvPr/>
          </p:nvSpPr>
          <p:spPr bwMode="auto">
            <a:xfrm flipV="1">
              <a:off x="1538005" y="2182238"/>
              <a:ext cx="0" cy="8181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7" name="Rectangle 77"/>
            <p:cNvSpPr>
              <a:spLocks noChangeArrowheads="1"/>
            </p:cNvSpPr>
            <p:nvPr/>
          </p:nvSpPr>
          <p:spPr bwMode="auto">
            <a:xfrm>
              <a:off x="858254" y="1201510"/>
              <a:ext cx="2023926" cy="210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Jump Target = </a:t>
              </a:r>
              <a:r>
                <a:rPr lang="en-US" sz="1000" dirty="0" smtClean="0"/>
                <a:t>PC[31:28] ‖ Imm26</a:t>
              </a:r>
              <a:endParaRPr lang="en-US" sz="1000" dirty="0"/>
            </a:p>
          </p:txBody>
        </p:sp>
        <p:sp>
          <p:nvSpPr>
            <p:cNvPr id="240" name="Rectangle 77"/>
            <p:cNvSpPr>
              <a:spLocks noChangeArrowheads="1"/>
            </p:cNvSpPr>
            <p:nvPr/>
          </p:nvSpPr>
          <p:spPr bwMode="auto">
            <a:xfrm>
              <a:off x="875562" y="1553436"/>
              <a:ext cx="1001731" cy="18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Next PC Address</a:t>
              </a:r>
            </a:p>
          </p:txBody>
        </p:sp>
        <p:cxnSp>
          <p:nvCxnSpPr>
            <p:cNvPr id="241" name="Straight Arrow Connector 240"/>
            <p:cNvCxnSpPr/>
            <p:nvPr/>
          </p:nvCxnSpPr>
          <p:spPr>
            <a:xfrm>
              <a:off x="1538005" y="1777585"/>
              <a:ext cx="1942221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2" name="Group 7"/>
            <p:cNvGrpSpPr>
              <a:grpSpLocks/>
            </p:cNvGrpSpPr>
            <p:nvPr/>
          </p:nvGrpSpPr>
          <p:grpSpPr bwMode="auto">
            <a:xfrm>
              <a:off x="5422525" y="1366318"/>
              <a:ext cx="301625" cy="488077"/>
              <a:chOff x="6243635" y="1976343"/>
              <a:chExt cx="356104" cy="552202"/>
            </a:xfrm>
          </p:grpSpPr>
          <p:sp>
            <p:nvSpPr>
              <p:cNvPr id="243" name="Freeform 23"/>
              <p:cNvSpPr>
                <a:spLocks/>
              </p:cNvSpPr>
              <p:nvPr/>
            </p:nvSpPr>
            <p:spPr bwMode="auto">
              <a:xfrm rot="16200000">
                <a:off x="6145586" y="2074392"/>
                <a:ext cx="552202" cy="356104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 anchor="ctr"/>
              <a:lstStyle/>
              <a:p>
                <a:pPr algn="ctr">
                  <a:defRPr/>
                </a:pP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4" name="TextBox 243"/>
              <p:cNvSpPr txBox="1"/>
              <p:nvPr/>
            </p:nvSpPr>
            <p:spPr bwMode="auto">
              <a:xfrm>
                <a:off x="6329856" y="2078178"/>
                <a:ext cx="258644" cy="314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latin typeface="+mn-lt"/>
                    <a:cs typeface="Arial" pitchFamily="34" charset="0"/>
                  </a:rPr>
                  <a:t>+</a:t>
                </a:r>
              </a:p>
            </p:txBody>
          </p:sp>
        </p:grpSp>
        <p:grpSp>
          <p:nvGrpSpPr>
            <p:cNvPr id="245" name="Group 244"/>
            <p:cNvGrpSpPr/>
            <p:nvPr/>
          </p:nvGrpSpPr>
          <p:grpSpPr>
            <a:xfrm>
              <a:off x="907277" y="2622900"/>
              <a:ext cx="156426" cy="754884"/>
              <a:chOff x="972589" y="1312076"/>
              <a:chExt cx="156426" cy="754884"/>
            </a:xfrm>
          </p:grpSpPr>
          <p:sp>
            <p:nvSpPr>
              <p:cNvPr id="246" name="AutoShape 120"/>
              <p:cNvSpPr>
                <a:spLocks noChangeArrowheads="1"/>
              </p:cNvSpPr>
              <p:nvPr/>
            </p:nvSpPr>
            <p:spPr bwMode="auto">
              <a:xfrm rot="16200000">
                <a:off x="673360" y="1611305"/>
                <a:ext cx="754884" cy="156426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350411"/>
                <a:ext cx="144371" cy="156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0</a:t>
                </a:r>
                <a:endParaRPr lang="en-US" sz="900" dirty="0"/>
              </a:p>
            </p:txBody>
          </p:sp>
          <p:sp>
            <p:nvSpPr>
              <p:cNvPr id="248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647666"/>
                <a:ext cx="144371" cy="1335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249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904331"/>
                <a:ext cx="144371" cy="138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2</a:t>
                </a:r>
                <a:endParaRPr lang="en-US" sz="900" dirty="0"/>
              </a:p>
            </p:txBody>
          </p:sp>
        </p:grpSp>
        <p:sp>
          <p:nvSpPr>
            <p:cNvPr id="251" name="Freeform 250"/>
            <p:cNvSpPr/>
            <p:nvPr/>
          </p:nvSpPr>
          <p:spPr>
            <a:xfrm>
              <a:off x="731500" y="1770940"/>
              <a:ext cx="806505" cy="964074"/>
            </a:xfrm>
            <a:custGeom>
              <a:avLst/>
              <a:gdLst>
                <a:gd name="connsiteX0" fmla="*/ 808689 w 808689"/>
                <a:gd name="connsiteY0" fmla="*/ 311847 h 1152250"/>
                <a:gd name="connsiteX1" fmla="*/ 808689 w 808689"/>
                <a:gd name="connsiteY1" fmla="*/ 0 h 1152250"/>
                <a:gd name="connsiteX2" fmla="*/ 0 w 808689"/>
                <a:gd name="connsiteY2" fmla="*/ 0 h 1152250"/>
                <a:gd name="connsiteX3" fmla="*/ 0 w 808689"/>
                <a:gd name="connsiteY3" fmla="*/ 1152250 h 1152250"/>
                <a:gd name="connsiteX4" fmla="*/ 158567 w 808689"/>
                <a:gd name="connsiteY4" fmla="*/ 1152250 h 115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8689" h="1152250">
                  <a:moveTo>
                    <a:pt x="808689" y="311847"/>
                  </a:moveTo>
                  <a:lnTo>
                    <a:pt x="808689" y="0"/>
                  </a:lnTo>
                  <a:lnTo>
                    <a:pt x="0" y="0"/>
                  </a:lnTo>
                  <a:lnTo>
                    <a:pt x="0" y="1152250"/>
                  </a:lnTo>
                  <a:lnTo>
                    <a:pt x="158567" y="1152250"/>
                  </a:lnTo>
                </a:path>
              </a:pathLst>
            </a:custGeom>
            <a:noFill/>
            <a:ln w="50800">
              <a:headEnd type="non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64"/>
            <p:cNvSpPr>
              <a:spLocks noChangeArrowheads="1"/>
            </p:cNvSpPr>
            <p:nvPr/>
          </p:nvSpPr>
          <p:spPr bwMode="auto">
            <a:xfrm>
              <a:off x="1384385" y="1909180"/>
              <a:ext cx="301635" cy="2730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0" hangingPunct="0"/>
              <a:r>
                <a:rPr lang="en-US" sz="1600"/>
                <a:t> </a:t>
              </a:r>
              <a:r>
                <a:rPr lang="en-US" sz="1400"/>
                <a:t>+1</a:t>
              </a:r>
            </a:p>
          </p:txBody>
        </p:sp>
        <p:sp>
          <p:nvSpPr>
            <p:cNvPr id="256" name="Line 49"/>
            <p:cNvSpPr>
              <a:spLocks noChangeShapeType="1"/>
            </p:cNvSpPr>
            <p:nvPr/>
          </p:nvSpPr>
          <p:spPr bwMode="auto">
            <a:xfrm>
              <a:off x="5735094" y="1610356"/>
              <a:ext cx="108240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7" name="Freeform 256"/>
            <p:cNvSpPr/>
            <p:nvPr/>
          </p:nvSpPr>
          <p:spPr>
            <a:xfrm>
              <a:off x="5223084" y="1770940"/>
              <a:ext cx="190831" cy="327468"/>
            </a:xfrm>
            <a:custGeom>
              <a:avLst/>
              <a:gdLst>
                <a:gd name="connsiteX0" fmla="*/ 0 w 190831"/>
                <a:gd name="connsiteY0" fmla="*/ 803082 h 803082"/>
                <a:gd name="connsiteX1" fmla="*/ 0 w 190831"/>
                <a:gd name="connsiteY1" fmla="*/ 0 h 803082"/>
                <a:gd name="connsiteX2" fmla="*/ 190831 w 190831"/>
                <a:gd name="connsiteY2" fmla="*/ 0 h 80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31" h="803082">
                  <a:moveTo>
                    <a:pt x="0" y="803082"/>
                  </a:moveTo>
                  <a:lnTo>
                    <a:pt x="0" y="0"/>
                  </a:lnTo>
                  <a:lnTo>
                    <a:pt x="190831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Freeform 258"/>
            <p:cNvSpPr/>
            <p:nvPr/>
          </p:nvSpPr>
          <p:spPr>
            <a:xfrm>
              <a:off x="3644380" y="1456326"/>
              <a:ext cx="1778145" cy="313745"/>
            </a:xfrm>
            <a:custGeom>
              <a:avLst/>
              <a:gdLst>
                <a:gd name="connsiteX0" fmla="*/ 0 w 1395454"/>
                <a:gd name="connsiteY0" fmla="*/ 349858 h 349858"/>
                <a:gd name="connsiteX1" fmla="*/ 457200 w 1395454"/>
                <a:gd name="connsiteY1" fmla="*/ 349858 h 349858"/>
                <a:gd name="connsiteX2" fmla="*/ 457200 w 1395454"/>
                <a:gd name="connsiteY2" fmla="*/ 0 h 349858"/>
                <a:gd name="connsiteX3" fmla="*/ 1395454 w 1395454"/>
                <a:gd name="connsiteY3" fmla="*/ 0 h 349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5454" h="349858">
                  <a:moveTo>
                    <a:pt x="0" y="349858"/>
                  </a:moveTo>
                  <a:lnTo>
                    <a:pt x="457200" y="349858"/>
                  </a:lnTo>
                  <a:lnTo>
                    <a:pt x="457200" y="0"/>
                  </a:lnTo>
                  <a:lnTo>
                    <a:pt x="1395454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0" name="Group 10"/>
            <p:cNvGrpSpPr>
              <a:grpSpLocks/>
            </p:cNvGrpSpPr>
            <p:nvPr/>
          </p:nvGrpSpPr>
          <p:grpSpPr bwMode="auto">
            <a:xfrm>
              <a:off x="1252922" y="2585190"/>
              <a:ext cx="169868" cy="805405"/>
              <a:chOff x="1192067" y="4421342"/>
              <a:chExt cx="169913" cy="609826"/>
            </a:xfrm>
          </p:grpSpPr>
          <p:sp>
            <p:nvSpPr>
              <p:cNvPr id="261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1031371" y="4700559"/>
                <a:ext cx="491305" cy="169913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/>
                  <a:t>PC</a:t>
                </a:r>
              </a:p>
            </p:txBody>
          </p:sp>
          <p:sp>
            <p:nvSpPr>
              <p:cNvPr id="262" name="Text Box 60"/>
              <p:cNvSpPr txBox="1">
                <a:spLocks noChangeArrowheads="1"/>
              </p:cNvSpPr>
              <p:nvPr/>
            </p:nvSpPr>
            <p:spPr bwMode="auto">
              <a:xfrm rot="16200000">
                <a:off x="1217762" y="4395648"/>
                <a:ext cx="118522" cy="169909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800" dirty="0"/>
                  <a:t>00</a:t>
                </a:r>
              </a:p>
            </p:txBody>
          </p:sp>
        </p:grpSp>
        <p:sp>
          <p:nvSpPr>
            <p:cNvPr id="264" name="Text Box 59"/>
            <p:cNvSpPr txBox="1">
              <a:spLocks noChangeArrowheads="1"/>
            </p:cNvSpPr>
            <p:nvPr/>
          </p:nvSpPr>
          <p:spPr bwMode="auto">
            <a:xfrm rot="16200000">
              <a:off x="3337870" y="1689512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NPC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265" name="Text Box 59"/>
            <p:cNvSpPr txBox="1">
              <a:spLocks noChangeArrowheads="1"/>
            </p:cNvSpPr>
            <p:nvPr/>
          </p:nvSpPr>
          <p:spPr bwMode="auto">
            <a:xfrm rot="16200000">
              <a:off x="6652768" y="1550022"/>
              <a:ext cx="524398" cy="185123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BTA</a:t>
              </a:r>
              <a:endParaRPr lang="en-US" sz="1200" dirty="0">
                <a:latin typeface="+mn-lt"/>
              </a:endParaRPr>
            </a:p>
          </p:txBody>
        </p:sp>
        <p:grpSp>
          <p:nvGrpSpPr>
            <p:cNvPr id="273" name="Group 272"/>
            <p:cNvGrpSpPr/>
            <p:nvPr/>
          </p:nvGrpSpPr>
          <p:grpSpPr>
            <a:xfrm>
              <a:off x="3085532" y="3160165"/>
              <a:ext cx="142294" cy="405225"/>
              <a:chOff x="5869569" y="6049888"/>
              <a:chExt cx="142294" cy="405225"/>
            </a:xfrm>
          </p:grpSpPr>
          <p:sp>
            <p:nvSpPr>
              <p:cNvPr id="274" name="AutoShape 91"/>
              <p:cNvSpPr>
                <a:spLocks noChangeArrowheads="1"/>
              </p:cNvSpPr>
              <p:nvPr/>
            </p:nvSpPr>
            <p:spPr bwMode="auto">
              <a:xfrm rot="16200000">
                <a:off x="5735487" y="6183970"/>
                <a:ext cx="405225" cy="137061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75" name="Rectangle 93"/>
              <p:cNvSpPr>
                <a:spLocks noChangeArrowheads="1"/>
              </p:cNvSpPr>
              <p:nvPr/>
            </p:nvSpPr>
            <p:spPr bwMode="auto">
              <a:xfrm flipH="1">
                <a:off x="5872417" y="6062690"/>
                <a:ext cx="139444" cy="163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  <p:sp>
            <p:nvSpPr>
              <p:cNvPr id="276" name="Rectangle 94"/>
              <p:cNvSpPr>
                <a:spLocks noChangeArrowheads="1"/>
              </p:cNvSpPr>
              <p:nvPr/>
            </p:nvSpPr>
            <p:spPr bwMode="auto">
              <a:xfrm flipH="1">
                <a:off x="5873609" y="6296165"/>
                <a:ext cx="138254" cy="141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 dirty="0"/>
                  <a:t>1</a:t>
                </a:r>
              </a:p>
            </p:txBody>
          </p:sp>
        </p:grpSp>
        <p:sp>
          <p:nvSpPr>
            <p:cNvPr id="286" name="Freeform 285"/>
            <p:cNvSpPr/>
            <p:nvPr/>
          </p:nvSpPr>
          <p:spPr>
            <a:xfrm>
              <a:off x="576338" y="1443004"/>
              <a:ext cx="3339548" cy="1563756"/>
            </a:xfrm>
            <a:custGeom>
              <a:avLst/>
              <a:gdLst>
                <a:gd name="connsiteX0" fmla="*/ 3339548 w 3339548"/>
                <a:gd name="connsiteY0" fmla="*/ 198783 h 1563756"/>
                <a:gd name="connsiteX1" fmla="*/ 3339548 w 3339548"/>
                <a:gd name="connsiteY1" fmla="*/ 0 h 1563756"/>
                <a:gd name="connsiteX2" fmla="*/ 0 w 3339548"/>
                <a:gd name="connsiteY2" fmla="*/ 0 h 1563756"/>
                <a:gd name="connsiteX3" fmla="*/ 0 w 3339548"/>
                <a:gd name="connsiteY3" fmla="*/ 1563756 h 1563756"/>
                <a:gd name="connsiteX4" fmla="*/ 337930 w 3339548"/>
                <a:gd name="connsiteY4" fmla="*/ 1563756 h 1563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9548" h="1563756">
                  <a:moveTo>
                    <a:pt x="3339548" y="198783"/>
                  </a:moveTo>
                  <a:lnTo>
                    <a:pt x="3339548" y="0"/>
                  </a:lnTo>
                  <a:lnTo>
                    <a:pt x="0" y="0"/>
                  </a:lnTo>
                  <a:lnTo>
                    <a:pt x="0" y="1563756"/>
                  </a:lnTo>
                  <a:lnTo>
                    <a:pt x="337930" y="1563756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Freeform 288"/>
            <p:cNvSpPr/>
            <p:nvPr/>
          </p:nvSpPr>
          <p:spPr>
            <a:xfrm>
              <a:off x="413452" y="1124952"/>
              <a:ext cx="6771861" cy="2160104"/>
            </a:xfrm>
            <a:custGeom>
              <a:avLst/>
              <a:gdLst>
                <a:gd name="connsiteX0" fmla="*/ 6592957 w 6771861"/>
                <a:gd name="connsiteY0" fmla="*/ 490330 h 2160104"/>
                <a:gd name="connsiteX1" fmla="*/ 6771861 w 6771861"/>
                <a:gd name="connsiteY1" fmla="*/ 490330 h 2160104"/>
                <a:gd name="connsiteX2" fmla="*/ 6771861 w 6771861"/>
                <a:gd name="connsiteY2" fmla="*/ 0 h 2160104"/>
                <a:gd name="connsiteX3" fmla="*/ 0 w 6771861"/>
                <a:gd name="connsiteY3" fmla="*/ 0 h 2160104"/>
                <a:gd name="connsiteX4" fmla="*/ 0 w 6771861"/>
                <a:gd name="connsiteY4" fmla="*/ 2160104 h 2160104"/>
                <a:gd name="connsiteX5" fmla="*/ 490330 w 6771861"/>
                <a:gd name="connsiteY5" fmla="*/ 2160104 h 2160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71861" h="2160104">
                  <a:moveTo>
                    <a:pt x="6592957" y="490330"/>
                  </a:moveTo>
                  <a:lnTo>
                    <a:pt x="6771861" y="490330"/>
                  </a:lnTo>
                  <a:lnTo>
                    <a:pt x="6771861" y="0"/>
                  </a:lnTo>
                  <a:lnTo>
                    <a:pt x="0" y="0"/>
                  </a:lnTo>
                  <a:lnTo>
                    <a:pt x="0" y="2160104"/>
                  </a:lnTo>
                  <a:lnTo>
                    <a:pt x="490330" y="2160104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7" name="Group 326"/>
          <p:cNvGrpSpPr/>
          <p:nvPr/>
        </p:nvGrpSpPr>
        <p:grpSpPr>
          <a:xfrm>
            <a:off x="5493871" y="6194161"/>
            <a:ext cx="1062420" cy="282701"/>
            <a:chOff x="5071265" y="6194160"/>
            <a:chExt cx="980695" cy="282701"/>
          </a:xfrm>
        </p:grpSpPr>
        <p:sp>
          <p:nvSpPr>
            <p:cNvPr id="130" name="Line 156"/>
            <p:cNvSpPr>
              <a:spLocks noChangeShapeType="1"/>
            </p:cNvSpPr>
            <p:nvPr/>
          </p:nvSpPr>
          <p:spPr bwMode="auto">
            <a:xfrm>
              <a:off x="5823447" y="6331180"/>
              <a:ext cx="22851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" name="Rectangle 88"/>
            <p:cNvSpPr>
              <a:spLocks noChangeArrowheads="1"/>
            </p:cNvSpPr>
            <p:nvPr/>
          </p:nvSpPr>
          <p:spPr bwMode="auto">
            <a:xfrm>
              <a:off x="5071265" y="6194160"/>
              <a:ext cx="721170" cy="2827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dirty="0" smtClean="0">
                  <a:solidFill>
                    <a:srgbClr val="FF0000"/>
                  </a:solidFill>
                </a:rPr>
                <a:t>Bubble = </a:t>
              </a:r>
              <a:r>
                <a:rPr lang="en-US" altLang="en-US" sz="1100" b="1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324" name="Group 323"/>
          <p:cNvGrpSpPr/>
          <p:nvPr/>
        </p:nvGrpSpPr>
        <p:grpSpPr>
          <a:xfrm>
            <a:off x="1350517" y="3390599"/>
            <a:ext cx="5724359" cy="2613960"/>
            <a:chOff x="1246631" y="3390599"/>
            <a:chExt cx="5284024" cy="2613960"/>
          </a:xfrm>
        </p:grpSpPr>
        <p:grpSp>
          <p:nvGrpSpPr>
            <p:cNvPr id="10" name="Group 9"/>
            <p:cNvGrpSpPr/>
            <p:nvPr/>
          </p:nvGrpSpPr>
          <p:grpSpPr>
            <a:xfrm>
              <a:off x="6208540" y="5118820"/>
              <a:ext cx="322115" cy="457893"/>
              <a:chOff x="3702706" y="5250409"/>
              <a:chExt cx="322115" cy="457893"/>
            </a:xfrm>
          </p:grpSpPr>
          <p:sp>
            <p:nvSpPr>
              <p:cNvPr id="16" name="Line 36"/>
              <p:cNvSpPr>
                <a:spLocks noChangeShapeType="1"/>
              </p:cNvSpPr>
              <p:nvPr/>
            </p:nvSpPr>
            <p:spPr bwMode="auto">
              <a:xfrm>
                <a:off x="3702706" y="5250409"/>
                <a:ext cx="0" cy="45789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" name="Rectangle 76"/>
              <p:cNvSpPr>
                <a:spLocks noChangeArrowheads="1"/>
              </p:cNvSpPr>
              <p:nvPr/>
            </p:nvSpPr>
            <p:spPr bwMode="auto">
              <a:xfrm>
                <a:off x="3727090" y="5365624"/>
                <a:ext cx="297731" cy="179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smtClean="0">
                    <a:solidFill>
                      <a:srgbClr val="FF0000"/>
                    </a:solidFill>
                  </a:rPr>
                  <a:t>Stall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246631" y="3390599"/>
              <a:ext cx="4961911" cy="1843440"/>
              <a:chOff x="-960464" y="2818585"/>
              <a:chExt cx="4961911" cy="1843440"/>
            </a:xfrm>
          </p:grpSpPr>
          <p:sp>
            <p:nvSpPr>
              <p:cNvPr id="12" name="Freeform 11"/>
              <p:cNvSpPr/>
              <p:nvPr/>
            </p:nvSpPr>
            <p:spPr>
              <a:xfrm rot="5400000" flipV="1">
                <a:off x="644384" y="1304962"/>
                <a:ext cx="1843440" cy="4870686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Line 36"/>
              <p:cNvSpPr>
                <a:spLocks noChangeShapeType="1"/>
              </p:cNvSpPr>
              <p:nvPr/>
            </p:nvSpPr>
            <p:spPr bwMode="auto">
              <a:xfrm flipV="1">
                <a:off x="1366375" y="3171771"/>
                <a:ext cx="0" cy="149025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oval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" name="Rectangle 88"/>
              <p:cNvSpPr>
                <a:spLocks noChangeArrowheads="1"/>
              </p:cNvSpPr>
              <p:nvPr/>
            </p:nvSpPr>
            <p:spPr bwMode="auto">
              <a:xfrm rot="16200000">
                <a:off x="-1244732" y="3870949"/>
                <a:ext cx="744695" cy="1761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  <p:txBody>
              <a:bodyPr lIns="7200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smtClean="0">
                    <a:solidFill>
                      <a:srgbClr val="FF0000"/>
                    </a:solidFill>
                  </a:rPr>
                  <a:t>Disable PC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Rectangle 88"/>
              <p:cNvSpPr>
                <a:spLocks noChangeArrowheads="1"/>
              </p:cNvSpPr>
              <p:nvPr/>
            </p:nvSpPr>
            <p:spPr bwMode="auto">
              <a:xfrm rot="16200000">
                <a:off x="982758" y="3870949"/>
                <a:ext cx="744695" cy="1761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  <p:txBody>
              <a:bodyPr lIns="7200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smtClean="0">
                    <a:solidFill>
                      <a:srgbClr val="FF0000"/>
                    </a:solidFill>
                  </a:rPr>
                  <a:t>Disable IR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0" name="Line 36"/>
            <p:cNvSpPr>
              <a:spLocks noChangeShapeType="1"/>
            </p:cNvSpPr>
            <p:nvPr/>
          </p:nvSpPr>
          <p:spPr bwMode="auto">
            <a:xfrm flipH="1">
              <a:off x="6129989" y="5848515"/>
              <a:ext cx="0" cy="1560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5" name="Moon 304"/>
            <p:cNvSpPr/>
            <p:nvPr/>
          </p:nvSpPr>
          <p:spPr>
            <a:xfrm rot="16200000">
              <a:off x="5994088" y="5566303"/>
              <a:ext cx="271802" cy="292621"/>
            </a:xfrm>
            <a:prstGeom prst="moon">
              <a:avLst>
                <a:gd name="adj" fmla="val 87500"/>
              </a:avLst>
            </a:prstGeom>
            <a:ln w="127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 smtClean="0"/>
            </a:p>
          </p:txBody>
        </p:sp>
      </p:grpSp>
      <p:sp>
        <p:nvSpPr>
          <p:cNvPr id="282" name="Freeform 281"/>
          <p:cNvSpPr>
            <a:spLocks/>
          </p:cNvSpPr>
          <p:nvPr/>
        </p:nvSpPr>
        <p:spPr bwMode="auto">
          <a:xfrm flipV="1">
            <a:off x="3122361" y="3487233"/>
            <a:ext cx="218167" cy="172196"/>
          </a:xfrm>
          <a:custGeom>
            <a:avLst/>
            <a:gdLst>
              <a:gd name="T0" fmla="*/ 0 w 87"/>
              <a:gd name="T1" fmla="*/ 0 h 87"/>
              <a:gd name="T2" fmla="*/ 0 w 87"/>
              <a:gd name="T3" fmla="*/ 2147483647 h 87"/>
              <a:gd name="T4" fmla="*/ 2147483647 w 87"/>
              <a:gd name="T5" fmla="*/ 2147483647 h 87"/>
              <a:gd name="T6" fmla="*/ 0 60000 65536"/>
              <a:gd name="T7" fmla="*/ 0 60000 65536"/>
              <a:gd name="T8" fmla="*/ 0 60000 65536"/>
              <a:gd name="T9" fmla="*/ 0 w 87"/>
              <a:gd name="T10" fmla="*/ 0 h 87"/>
              <a:gd name="T11" fmla="*/ 87 w 87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" h="87">
                <a:moveTo>
                  <a:pt x="0" y="0"/>
                </a:moveTo>
                <a:lnTo>
                  <a:pt x="0" y="87"/>
                </a:lnTo>
                <a:lnTo>
                  <a:pt x="87" y="87"/>
                </a:lnTo>
              </a:path>
            </a:pathLst>
          </a:custGeom>
          <a:noFill/>
          <a:ln w="508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3" name="Rectangle 88"/>
          <p:cNvSpPr>
            <a:spLocks noChangeArrowheads="1"/>
          </p:cNvSpPr>
          <p:nvPr/>
        </p:nvSpPr>
        <p:spPr bwMode="auto">
          <a:xfrm>
            <a:off x="2331860" y="3659430"/>
            <a:ext cx="998530" cy="21003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Bubble = NOP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grpSp>
        <p:nvGrpSpPr>
          <p:cNvPr id="228" name="Group 227"/>
          <p:cNvGrpSpPr/>
          <p:nvPr/>
        </p:nvGrpSpPr>
        <p:grpSpPr>
          <a:xfrm>
            <a:off x="1442830" y="3565391"/>
            <a:ext cx="2134150" cy="2358332"/>
            <a:chOff x="1442830" y="3565391"/>
            <a:chExt cx="2134150" cy="2358332"/>
          </a:xfrm>
        </p:grpSpPr>
        <p:sp>
          <p:nvSpPr>
            <p:cNvPr id="318" name="Freeform 317"/>
            <p:cNvSpPr/>
            <p:nvPr/>
          </p:nvSpPr>
          <p:spPr>
            <a:xfrm>
              <a:off x="1442830" y="3565391"/>
              <a:ext cx="1974022" cy="2358332"/>
            </a:xfrm>
            <a:custGeom>
              <a:avLst/>
              <a:gdLst>
                <a:gd name="connsiteX0" fmla="*/ 0 w 1822174"/>
                <a:gd name="connsiteY0" fmla="*/ 2339009 h 2339009"/>
                <a:gd name="connsiteX1" fmla="*/ 1822174 w 1822174"/>
                <a:gd name="connsiteY1" fmla="*/ 1245704 h 2339009"/>
                <a:gd name="connsiteX2" fmla="*/ 1822174 w 1822174"/>
                <a:gd name="connsiteY2" fmla="*/ 0 h 2339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22174" h="2339009">
                  <a:moveTo>
                    <a:pt x="0" y="2339009"/>
                  </a:moveTo>
                  <a:lnTo>
                    <a:pt x="1822174" y="1245704"/>
                  </a:lnTo>
                  <a:lnTo>
                    <a:pt x="1822174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Rectangle 88"/>
            <p:cNvSpPr>
              <a:spLocks noChangeArrowheads="1"/>
            </p:cNvSpPr>
            <p:nvPr/>
          </p:nvSpPr>
          <p:spPr bwMode="auto">
            <a:xfrm>
              <a:off x="3247178" y="4175727"/>
              <a:ext cx="329802" cy="2474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>
                  <a:solidFill>
                    <a:srgbClr val="FF0000"/>
                  </a:solidFill>
                </a:rPr>
                <a:t>Kill1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330" name="TextBox 329"/>
            <p:cNvSpPr txBox="1"/>
            <p:nvPr/>
          </p:nvSpPr>
          <p:spPr bwMode="auto">
            <a:xfrm>
              <a:off x="1935317" y="4017155"/>
              <a:ext cx="1187044" cy="8328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xtLst/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US" sz="1600" dirty="0" smtClean="0">
                  <a:latin typeface="+mn-lt"/>
                  <a:cs typeface="Arial" pitchFamily="34" charset="0"/>
                </a:rPr>
                <a:t>Jump</a:t>
              </a:r>
            </a:p>
            <a:p>
              <a:pPr algn="ctr">
                <a:defRPr/>
              </a:pPr>
              <a:r>
                <a:rPr lang="en-US" sz="1600" dirty="0" smtClean="0">
                  <a:latin typeface="+mn-lt"/>
                  <a:cs typeface="Arial" pitchFamily="34" charset="0"/>
                </a:rPr>
                <a:t>kills</a:t>
              </a:r>
              <a:r>
                <a:rPr lang="en-US" sz="1600" dirty="0">
                  <a:latin typeface="+mn-lt"/>
                  <a:cs typeface="Arial" pitchFamily="34" charset="0"/>
                </a:rPr>
                <a:t> </a:t>
              </a:r>
              <a:r>
                <a:rPr lang="en-US" sz="1600" dirty="0" smtClean="0">
                  <a:latin typeface="+mn-lt"/>
                  <a:cs typeface="Arial" pitchFamily="34" charset="0"/>
                </a:rPr>
                <a:t>next </a:t>
              </a:r>
            </a:p>
            <a:p>
              <a:pPr algn="ctr">
                <a:defRPr/>
              </a:pPr>
              <a:r>
                <a:rPr lang="en-US" sz="1600" dirty="0" smtClean="0">
                  <a:latin typeface="+mn-lt"/>
                  <a:cs typeface="Arial" pitchFamily="34" charset="0"/>
                </a:rPr>
                <a:t>instruction</a:t>
              </a: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1478722" y="5293802"/>
            <a:ext cx="7998498" cy="696181"/>
            <a:chOff x="1478722" y="5293802"/>
            <a:chExt cx="7998498" cy="696181"/>
          </a:xfrm>
        </p:grpSpPr>
        <p:sp>
          <p:nvSpPr>
            <p:cNvPr id="320" name="Freeform 319"/>
            <p:cNvSpPr/>
            <p:nvPr/>
          </p:nvSpPr>
          <p:spPr>
            <a:xfrm>
              <a:off x="1478722" y="5426765"/>
              <a:ext cx="5067852" cy="563218"/>
            </a:xfrm>
            <a:custGeom>
              <a:avLst/>
              <a:gdLst>
                <a:gd name="connsiteX0" fmla="*/ 0 w 4678017"/>
                <a:gd name="connsiteY0" fmla="*/ 563218 h 563218"/>
                <a:gd name="connsiteX1" fmla="*/ 1769165 w 4678017"/>
                <a:gd name="connsiteY1" fmla="*/ 0 h 563218"/>
                <a:gd name="connsiteX2" fmla="*/ 4678017 w 4678017"/>
                <a:gd name="connsiteY2" fmla="*/ 0 h 563218"/>
                <a:gd name="connsiteX3" fmla="*/ 4678017 w 4678017"/>
                <a:gd name="connsiteY3" fmla="*/ 159026 h 563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78017" h="563218">
                  <a:moveTo>
                    <a:pt x="0" y="563218"/>
                  </a:moveTo>
                  <a:lnTo>
                    <a:pt x="1769165" y="0"/>
                  </a:lnTo>
                  <a:lnTo>
                    <a:pt x="4678017" y="0"/>
                  </a:lnTo>
                  <a:lnTo>
                    <a:pt x="4678017" y="159026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Rectangle 88"/>
            <p:cNvSpPr>
              <a:spLocks noChangeArrowheads="1"/>
            </p:cNvSpPr>
            <p:nvPr/>
          </p:nvSpPr>
          <p:spPr bwMode="auto">
            <a:xfrm>
              <a:off x="6037782" y="5293802"/>
              <a:ext cx="329802" cy="2474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FF0000"/>
                  </a:solidFill>
                </a:rPr>
                <a:t>K</a:t>
              </a:r>
              <a:r>
                <a:rPr lang="en-US" altLang="en-US" sz="1000" dirty="0" smtClean="0">
                  <a:solidFill>
                    <a:srgbClr val="FF0000"/>
                  </a:solidFill>
                </a:rPr>
                <a:t>ill2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331" name="TextBox 330"/>
            <p:cNvSpPr txBox="1"/>
            <p:nvPr/>
          </p:nvSpPr>
          <p:spPr bwMode="auto">
            <a:xfrm>
              <a:off x="7158088" y="5383896"/>
              <a:ext cx="2319132" cy="4262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xtLst/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US" sz="1600" dirty="0" smtClean="0">
                  <a:latin typeface="+mn-lt"/>
                  <a:cs typeface="Arial" pitchFamily="34" charset="0"/>
                </a:rPr>
                <a:t>Taken branch kills two</a:t>
              </a:r>
            </a:p>
          </p:txBody>
        </p:sp>
      </p:grpSp>
      <p:grpSp>
        <p:nvGrpSpPr>
          <p:cNvPr id="328" name="Group 327"/>
          <p:cNvGrpSpPr/>
          <p:nvPr/>
        </p:nvGrpSpPr>
        <p:grpSpPr>
          <a:xfrm>
            <a:off x="5423226" y="5886920"/>
            <a:ext cx="4064764" cy="551850"/>
            <a:chOff x="5006055" y="5886920"/>
            <a:chExt cx="3752090" cy="551850"/>
          </a:xfrm>
        </p:grpSpPr>
        <p:sp>
          <p:nvSpPr>
            <p:cNvPr id="123" name="Line 156"/>
            <p:cNvSpPr>
              <a:spLocks noChangeShapeType="1"/>
            </p:cNvSpPr>
            <p:nvPr/>
          </p:nvSpPr>
          <p:spPr bwMode="auto">
            <a:xfrm>
              <a:off x="7009524" y="6232565"/>
              <a:ext cx="1557918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5" name="Text Box 161"/>
            <p:cNvSpPr txBox="1">
              <a:spLocks noChangeArrowheads="1"/>
            </p:cNvSpPr>
            <p:nvPr/>
          </p:nvSpPr>
          <p:spPr bwMode="auto">
            <a:xfrm rot="16200000">
              <a:off x="8444611" y="6125236"/>
              <a:ext cx="436635" cy="190433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FF0000"/>
                  </a:solidFill>
                </a:rPr>
                <a:t>MEM</a:t>
              </a:r>
            </a:p>
          </p:txBody>
        </p:sp>
        <p:sp>
          <p:nvSpPr>
            <p:cNvPr id="129" name="Rectangle 88"/>
            <p:cNvSpPr>
              <a:spLocks noChangeArrowheads="1"/>
            </p:cNvSpPr>
            <p:nvPr/>
          </p:nvSpPr>
          <p:spPr bwMode="auto">
            <a:xfrm>
              <a:off x="5030923" y="5886920"/>
              <a:ext cx="1038872" cy="179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dirty="0">
                  <a:solidFill>
                    <a:srgbClr val="FF0000"/>
                  </a:solidFill>
                </a:rPr>
                <a:t>Control Signals</a:t>
              </a:r>
            </a:p>
          </p:txBody>
        </p:sp>
        <p:sp>
          <p:nvSpPr>
            <p:cNvPr id="131" name="Line 156"/>
            <p:cNvSpPr>
              <a:spLocks noChangeShapeType="1"/>
            </p:cNvSpPr>
            <p:nvPr/>
          </p:nvSpPr>
          <p:spPr bwMode="auto">
            <a:xfrm>
              <a:off x="6182346" y="6228740"/>
              <a:ext cx="63515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4" name="Line 156"/>
            <p:cNvSpPr>
              <a:spLocks noChangeShapeType="1"/>
            </p:cNvSpPr>
            <p:nvPr/>
          </p:nvSpPr>
          <p:spPr bwMode="auto">
            <a:xfrm flipV="1">
              <a:off x="5006055" y="6117350"/>
              <a:ext cx="106374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72" name="Group 271"/>
            <p:cNvGrpSpPr/>
            <p:nvPr/>
          </p:nvGrpSpPr>
          <p:grpSpPr>
            <a:xfrm>
              <a:off x="6061594" y="6015544"/>
              <a:ext cx="142294" cy="405225"/>
              <a:chOff x="5869569" y="6049888"/>
              <a:chExt cx="142294" cy="405225"/>
            </a:xfrm>
          </p:grpSpPr>
          <p:sp>
            <p:nvSpPr>
              <p:cNvPr id="132" name="AutoShape 91"/>
              <p:cNvSpPr>
                <a:spLocks noChangeArrowheads="1"/>
              </p:cNvSpPr>
              <p:nvPr/>
            </p:nvSpPr>
            <p:spPr bwMode="auto">
              <a:xfrm rot="16200000">
                <a:off x="5735487" y="6183970"/>
                <a:ext cx="405225" cy="137061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35" name="Rectangle 93"/>
              <p:cNvSpPr>
                <a:spLocks noChangeArrowheads="1"/>
              </p:cNvSpPr>
              <p:nvPr/>
            </p:nvSpPr>
            <p:spPr bwMode="auto">
              <a:xfrm flipH="1">
                <a:off x="5872417" y="6062690"/>
                <a:ext cx="139444" cy="163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  <p:sp>
            <p:nvSpPr>
              <p:cNvPr id="136" name="Rectangle 94"/>
              <p:cNvSpPr>
                <a:spLocks noChangeArrowheads="1"/>
              </p:cNvSpPr>
              <p:nvPr/>
            </p:nvSpPr>
            <p:spPr bwMode="auto">
              <a:xfrm flipH="1">
                <a:off x="5873609" y="6296165"/>
                <a:ext cx="138254" cy="141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 dirty="0"/>
                  <a:t>1</a:t>
                </a:r>
              </a:p>
            </p:txBody>
          </p:sp>
        </p:grpSp>
        <p:sp>
          <p:nvSpPr>
            <p:cNvPr id="209" name="Rectangle 88"/>
            <p:cNvSpPr>
              <a:spLocks noChangeArrowheads="1"/>
            </p:cNvSpPr>
            <p:nvPr/>
          </p:nvSpPr>
          <p:spPr bwMode="auto">
            <a:xfrm>
              <a:off x="7276423" y="6002135"/>
              <a:ext cx="1038872" cy="179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dirty="0">
                  <a:solidFill>
                    <a:srgbClr val="FF0000"/>
                  </a:solidFill>
                </a:rPr>
                <a:t>Control Signals</a:t>
              </a:r>
            </a:p>
          </p:txBody>
        </p:sp>
        <p:sp>
          <p:nvSpPr>
            <p:cNvPr id="291" name="Text Box 161"/>
            <p:cNvSpPr txBox="1">
              <a:spLocks noChangeArrowheads="1"/>
            </p:cNvSpPr>
            <p:nvPr/>
          </p:nvSpPr>
          <p:spPr bwMode="auto">
            <a:xfrm rot="16200000">
              <a:off x="6696508" y="6125236"/>
              <a:ext cx="436635" cy="190433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b="1" dirty="0" smtClean="0">
                  <a:solidFill>
                    <a:srgbClr val="FF0000"/>
                  </a:solidFill>
                </a:rPr>
                <a:t>EX</a:t>
              </a:r>
              <a:endParaRPr lang="en-US" altLang="en-US" sz="1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631427" y="3390593"/>
            <a:ext cx="868322" cy="2918783"/>
            <a:chOff x="631427" y="3390593"/>
            <a:chExt cx="868322" cy="2918783"/>
          </a:xfrm>
        </p:grpSpPr>
        <p:grpSp>
          <p:nvGrpSpPr>
            <p:cNvPr id="300" name="Group 157"/>
            <p:cNvGrpSpPr>
              <a:grpSpLocks/>
            </p:cNvGrpSpPr>
            <p:nvPr/>
          </p:nvGrpSpPr>
          <p:grpSpPr bwMode="auto">
            <a:xfrm>
              <a:off x="631427" y="5826776"/>
              <a:ext cx="868322" cy="482600"/>
              <a:chOff x="1870" y="3078"/>
              <a:chExt cx="403" cy="345"/>
            </a:xfrm>
          </p:grpSpPr>
          <p:sp>
            <p:nvSpPr>
              <p:cNvPr id="301" name="AutoShape 158"/>
              <p:cNvSpPr>
                <a:spLocks noChangeArrowheads="1"/>
              </p:cNvSpPr>
              <p:nvPr/>
            </p:nvSpPr>
            <p:spPr bwMode="auto">
              <a:xfrm>
                <a:off x="1870" y="3078"/>
                <a:ext cx="403" cy="345"/>
              </a:xfrm>
              <a:prstGeom prst="roundRect">
                <a:avLst>
                  <a:gd name="adj" fmla="val 47917"/>
                </a:avLst>
              </a:prstGeom>
              <a:solidFill>
                <a:srgbClr val="FFCCFF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02" name="Text Box 159"/>
              <p:cNvSpPr txBox="1">
                <a:spLocks noChangeArrowheads="1"/>
              </p:cNvSpPr>
              <p:nvPr/>
            </p:nvSpPr>
            <p:spPr bwMode="auto">
              <a:xfrm>
                <a:off x="1870" y="3078"/>
                <a:ext cx="403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4" tIns="0" rIns="9144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 smtClean="0">
                    <a:solidFill>
                      <a:srgbClr val="FF0000"/>
                    </a:solidFill>
                  </a:rPr>
                  <a:t>PC</a:t>
                </a:r>
                <a:endParaRPr lang="en-US" altLang="en-US" sz="1200" dirty="0">
                  <a:solidFill>
                    <a:srgbClr val="FF0000"/>
                  </a:solidFill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Control</a:t>
                </a:r>
              </a:p>
            </p:txBody>
          </p:sp>
        </p:grpSp>
        <p:sp>
          <p:nvSpPr>
            <p:cNvPr id="303" name="Line 99"/>
            <p:cNvSpPr>
              <a:spLocks noChangeShapeType="1"/>
            </p:cNvSpPr>
            <p:nvPr/>
          </p:nvSpPr>
          <p:spPr bwMode="auto">
            <a:xfrm flipH="1" flipV="1">
              <a:off x="1067613" y="3390593"/>
              <a:ext cx="0" cy="243618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6" name="Rectangle 88"/>
            <p:cNvSpPr>
              <a:spLocks noChangeArrowheads="1"/>
            </p:cNvSpPr>
            <p:nvPr/>
          </p:nvSpPr>
          <p:spPr bwMode="auto">
            <a:xfrm>
              <a:off x="815191" y="3719198"/>
              <a:ext cx="518136" cy="2474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PCSrc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1074259" y="6194160"/>
            <a:ext cx="7488811" cy="345646"/>
            <a:chOff x="1074259" y="6194160"/>
            <a:chExt cx="7488811" cy="345646"/>
          </a:xfrm>
        </p:grpSpPr>
        <p:grpSp>
          <p:nvGrpSpPr>
            <p:cNvPr id="236" name="Group 235"/>
            <p:cNvGrpSpPr/>
            <p:nvPr/>
          </p:nvGrpSpPr>
          <p:grpSpPr>
            <a:xfrm>
              <a:off x="1481560" y="6194160"/>
              <a:ext cx="7081510" cy="332652"/>
              <a:chOff x="1481560" y="6194160"/>
              <a:chExt cx="7081510" cy="332652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1481560" y="6194160"/>
                <a:ext cx="963205" cy="214564"/>
                <a:chOff x="1481560" y="6194160"/>
                <a:chExt cx="963205" cy="214564"/>
              </a:xfrm>
            </p:grpSpPr>
            <p:sp>
              <p:nvSpPr>
                <p:cNvPr id="224" name="Line 36"/>
                <p:cNvSpPr>
                  <a:spLocks noChangeShapeType="1"/>
                </p:cNvSpPr>
                <p:nvPr/>
              </p:nvSpPr>
              <p:spPr bwMode="auto">
                <a:xfrm flipH="1" flipV="1">
                  <a:off x="1481560" y="6194160"/>
                  <a:ext cx="207015" cy="101353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25" name="Rectangle 88"/>
                <p:cNvSpPr>
                  <a:spLocks noChangeArrowheads="1"/>
                </p:cNvSpPr>
                <p:nvPr/>
              </p:nvSpPr>
              <p:spPr bwMode="auto">
                <a:xfrm>
                  <a:off x="1688575" y="6232565"/>
                  <a:ext cx="756190" cy="17615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 dirty="0" smtClean="0">
                      <a:solidFill>
                        <a:srgbClr val="FF0000"/>
                      </a:solidFill>
                    </a:rPr>
                    <a:t>BEQ, BNE</a:t>
                  </a:r>
                  <a:endParaRPr lang="en-US" altLang="en-US" sz="1100" dirty="0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235" name="Group 234"/>
              <p:cNvGrpSpPr/>
              <p:nvPr/>
            </p:nvGrpSpPr>
            <p:grpSpPr>
              <a:xfrm>
                <a:off x="7594107" y="6347780"/>
                <a:ext cx="968963" cy="179032"/>
                <a:chOff x="7594107" y="6347780"/>
                <a:chExt cx="968963" cy="179032"/>
              </a:xfrm>
            </p:grpSpPr>
            <p:sp>
              <p:nvSpPr>
                <p:cNvPr id="28" name="Freeform 27"/>
                <p:cNvSpPr/>
                <p:nvPr/>
              </p:nvSpPr>
              <p:spPr>
                <a:xfrm>
                  <a:off x="7594107" y="6363647"/>
                  <a:ext cx="213241" cy="137341"/>
                </a:xfrm>
                <a:custGeom>
                  <a:avLst/>
                  <a:gdLst>
                    <a:gd name="connsiteX0" fmla="*/ 0 w 213240"/>
                    <a:gd name="connsiteY0" fmla="*/ 0 h 137341"/>
                    <a:gd name="connsiteX1" fmla="*/ 213240 w 213240"/>
                    <a:gd name="connsiteY1" fmla="*/ 0 h 137341"/>
                    <a:gd name="connsiteX2" fmla="*/ 213240 w 213240"/>
                    <a:gd name="connsiteY2" fmla="*/ 137341 h 1373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13240" h="137341">
                      <a:moveTo>
                        <a:pt x="0" y="0"/>
                      </a:moveTo>
                      <a:lnTo>
                        <a:pt x="213240" y="0"/>
                      </a:lnTo>
                      <a:lnTo>
                        <a:pt x="213240" y="137341"/>
                      </a:lnTo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Rectangle 88"/>
                <p:cNvSpPr>
                  <a:spLocks noChangeArrowheads="1"/>
                </p:cNvSpPr>
                <p:nvPr/>
              </p:nvSpPr>
              <p:spPr bwMode="auto">
                <a:xfrm>
                  <a:off x="7874223" y="6347780"/>
                  <a:ext cx="688847" cy="1790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 dirty="0" smtClean="0">
                      <a:solidFill>
                        <a:srgbClr val="FF0000"/>
                      </a:solidFill>
                    </a:rPr>
                    <a:t>BEQ, BNE</a:t>
                  </a:r>
                  <a:endParaRPr lang="en-US" altLang="en-US" sz="1100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sp>
          <p:nvSpPr>
            <p:cNvPr id="239" name="Line 36"/>
            <p:cNvSpPr>
              <a:spLocks noChangeShapeType="1"/>
            </p:cNvSpPr>
            <p:nvPr/>
          </p:nvSpPr>
          <p:spPr bwMode="auto">
            <a:xfrm flipV="1">
              <a:off x="1074259" y="6316726"/>
              <a:ext cx="0" cy="20808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2" name="Rectangle 88"/>
            <p:cNvSpPr>
              <a:spLocks noChangeArrowheads="1"/>
            </p:cNvSpPr>
            <p:nvPr/>
          </p:nvSpPr>
          <p:spPr bwMode="auto">
            <a:xfrm>
              <a:off x="1125301" y="6363647"/>
              <a:ext cx="354700" cy="1761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>
                  <a:solidFill>
                    <a:srgbClr val="FF0000"/>
                  </a:solidFill>
                </a:rPr>
                <a:t>Zero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10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Control for Pipelined Jump and Branch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395" y="908800"/>
            <a:ext cx="6422450" cy="3096275"/>
          </a:xfrm>
        </p:spPr>
        <p:txBody>
          <a:bodyPr/>
          <a:lstStyle/>
          <a:p>
            <a:pPr marL="0" indent="0">
              <a:spcBef>
                <a:spcPts val="1000"/>
              </a:spcBef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((BEQ &amp;&amp; Zero) || (BNE &amp;&amp; !Zero))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{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Jmp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=0; Br=1; Kill1=1; Kill2=1; }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 if (J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{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Jmp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=1; Br=0;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Kill1=1; Kill2=0; }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{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Jmp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=0; Br=0; Kill1=0; Kill2=0; }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74828" y="4081885"/>
            <a:ext cx="5568727" cy="2304300"/>
            <a:chOff x="424258" y="3678878"/>
            <a:chExt cx="5140362" cy="2112275"/>
          </a:xfrm>
        </p:grpSpPr>
        <p:sp>
          <p:nvSpPr>
            <p:cNvPr id="26" name="Rectangle 63"/>
            <p:cNvSpPr txBox="1">
              <a:spLocks noChangeArrowheads="1"/>
            </p:cNvSpPr>
            <p:nvPr/>
          </p:nvSpPr>
          <p:spPr bwMode="auto">
            <a:xfrm>
              <a:off x="424258" y="3678878"/>
              <a:ext cx="5140362" cy="2112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>
              <a:lvl1pPr marL="347663" indent="-347663" algn="l" rtl="0" eaLnBrk="0" fontAlgn="base" hangingPunct="0">
                <a:lnSpc>
                  <a:spcPct val="110000"/>
                </a:lnSpc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98513" indent="-336550" algn="l" rtl="0" eaLnBrk="0" fontAlgn="base" hangingPunct="0">
                <a:lnSpc>
                  <a:spcPct val="110000"/>
                </a:lnSpc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4588" indent="-231775" algn="l" rtl="0" eaLnBrk="0" fontAlgn="base" hangingPunct="0">
                <a:lnSpc>
                  <a:spcPct val="110000"/>
                </a:lnSpc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481138" indent="-222250" algn="l" rtl="0" eaLnBrk="0" fontAlgn="base" hangingPunct="0">
                <a:lnSpc>
                  <a:spcPct val="110000"/>
                </a:lnSpc>
                <a:spcBef>
                  <a:spcPct val="4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1828800" indent="-233363" algn="l" rtl="0" eaLnBrk="0" fontAlgn="base" hangingPunct="0">
                <a:lnSpc>
                  <a:spcPct val="110000"/>
                </a:lnSpc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5pPr>
              <a:lvl6pPr marL="22860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6pPr>
              <a:lvl7pPr marL="27432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7pPr>
              <a:lvl8pPr marL="32004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8pPr>
              <a:lvl9pPr marL="36576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spcBef>
                  <a:spcPts val="1000"/>
                </a:spcBef>
                <a:buNone/>
                <a:tabLst>
                  <a:tab pos="892175" algn="l"/>
                  <a:tab pos="1166813" algn="l"/>
                </a:tabLst>
              </a:pPr>
              <a:r>
                <a:rPr lang="en-US" altLang="en-US" sz="2000" b="1" kern="0" dirty="0" smtClean="0">
                  <a:solidFill>
                    <a:srgbClr val="FF0000"/>
                  </a:solidFill>
                </a:rPr>
                <a:t>Br		</a:t>
              </a:r>
              <a:r>
                <a:rPr lang="pl-PL" altLang="en-US" sz="2000" b="1" kern="0" dirty="0" smtClean="0">
                  <a:solidFill>
                    <a:srgbClr val="FF0000"/>
                  </a:solidFill>
                </a:rPr>
                <a:t>=</a:t>
              </a:r>
              <a:r>
                <a:rPr lang="en-US" altLang="en-US" sz="2000" b="1" kern="0" dirty="0" smtClean="0">
                  <a:solidFill>
                    <a:srgbClr val="FF0000"/>
                  </a:solidFill>
                </a:rPr>
                <a:t>	(</a:t>
              </a:r>
              <a:r>
                <a:rPr lang="pl-PL" altLang="en-US" sz="2000" b="1" kern="0" dirty="0" smtClean="0">
                  <a:solidFill>
                    <a:srgbClr val="FF0000"/>
                  </a:solidFill>
                </a:rPr>
                <a:t>(</a:t>
              </a:r>
              <a:r>
                <a:rPr lang="en-US" altLang="en-US" sz="2000" b="1" kern="0" dirty="0">
                  <a:solidFill>
                    <a:srgbClr val="FF0000"/>
                  </a:solidFill>
                </a:rPr>
                <a:t> </a:t>
              </a:r>
              <a:r>
                <a:rPr lang="en-US" altLang="en-US" sz="2000" b="1" kern="0" dirty="0" smtClean="0">
                  <a:solidFill>
                    <a:srgbClr val="FF0000"/>
                  </a:solidFill>
                </a:rPr>
                <a:t>BEQ</a:t>
              </a:r>
              <a:r>
                <a:rPr lang="pl-PL" altLang="en-US" sz="2000" b="1" kern="0" dirty="0" smtClean="0">
                  <a:solidFill>
                    <a:srgbClr val="FF0000"/>
                  </a:solidFill>
                </a:rPr>
                <a:t> · </a:t>
              </a:r>
              <a:r>
                <a:rPr lang="en-US" altLang="en-US" sz="2000" b="1" kern="0" dirty="0" smtClean="0">
                  <a:solidFill>
                    <a:srgbClr val="FF0000"/>
                  </a:solidFill>
                </a:rPr>
                <a:t>Z</a:t>
              </a:r>
              <a:r>
                <a:rPr lang="pl-PL" altLang="en-US" sz="2000" b="1" kern="0" dirty="0" smtClean="0">
                  <a:solidFill>
                    <a:srgbClr val="FF0000"/>
                  </a:solidFill>
                </a:rPr>
                <a:t>ero</a:t>
              </a:r>
              <a:r>
                <a:rPr lang="en-US" altLang="en-US" sz="2000" b="1" kern="0" dirty="0" smtClean="0">
                  <a:solidFill>
                    <a:srgbClr val="FF0000"/>
                  </a:solidFill>
                </a:rPr>
                <a:t> </a:t>
              </a:r>
              <a:r>
                <a:rPr lang="pl-PL" altLang="en-US" sz="2000" b="1" kern="0" dirty="0" smtClean="0">
                  <a:solidFill>
                    <a:srgbClr val="FF0000"/>
                  </a:solidFill>
                </a:rPr>
                <a:t>) + (</a:t>
              </a:r>
              <a:r>
                <a:rPr lang="en-US" altLang="en-US" sz="2000" b="1" kern="0" dirty="0" smtClean="0">
                  <a:solidFill>
                    <a:srgbClr val="FF0000"/>
                  </a:solidFill>
                </a:rPr>
                <a:t>BNE</a:t>
              </a:r>
              <a:r>
                <a:rPr lang="pl-PL" altLang="en-US" sz="2000" b="1" kern="0" dirty="0" smtClean="0">
                  <a:solidFill>
                    <a:srgbClr val="FF0000"/>
                  </a:solidFill>
                </a:rPr>
                <a:t> </a:t>
              </a:r>
              <a:r>
                <a:rPr lang="pl-PL" altLang="en-US" sz="2000" b="1" kern="0" dirty="0">
                  <a:solidFill>
                    <a:srgbClr val="FF0000"/>
                  </a:solidFill>
                </a:rPr>
                <a:t>·</a:t>
              </a:r>
              <a:r>
                <a:rPr lang="pl-PL" altLang="en-US" sz="2000" b="1" kern="0" dirty="0" smtClean="0">
                  <a:solidFill>
                    <a:srgbClr val="FF0000"/>
                  </a:solidFill>
                </a:rPr>
                <a:t> </a:t>
              </a:r>
              <a:r>
                <a:rPr lang="en-US" altLang="en-US" sz="2000" b="1" kern="0" dirty="0" smtClean="0">
                  <a:solidFill>
                    <a:srgbClr val="FF0000"/>
                  </a:solidFill>
                </a:rPr>
                <a:t>Z</a:t>
              </a:r>
              <a:r>
                <a:rPr lang="pl-PL" altLang="en-US" sz="2000" b="1" kern="0" dirty="0" smtClean="0">
                  <a:solidFill>
                    <a:srgbClr val="FF0000"/>
                  </a:solidFill>
                </a:rPr>
                <a:t>ero</a:t>
              </a:r>
              <a:r>
                <a:rPr lang="en-US" altLang="en-US" sz="2000" b="1" kern="0" dirty="0" smtClean="0">
                  <a:solidFill>
                    <a:srgbClr val="FF0000"/>
                  </a:solidFill>
                </a:rPr>
                <a:t> </a:t>
              </a:r>
              <a:r>
                <a:rPr lang="pl-PL" altLang="en-US" sz="2000" b="1" kern="0" dirty="0" smtClean="0">
                  <a:solidFill>
                    <a:srgbClr val="FF0000"/>
                  </a:solidFill>
                </a:rPr>
                <a:t>)</a:t>
              </a:r>
              <a:r>
                <a:rPr lang="en-US" altLang="en-US" sz="2000" b="1" kern="0" dirty="0" smtClean="0">
                  <a:solidFill>
                    <a:srgbClr val="FF0000"/>
                  </a:solidFill>
                </a:rPr>
                <a:t>)</a:t>
              </a:r>
            </a:p>
            <a:p>
              <a:pPr eaLnBrk="1" hangingPunct="1">
                <a:spcBef>
                  <a:spcPts val="1000"/>
                </a:spcBef>
                <a:buNone/>
                <a:tabLst>
                  <a:tab pos="892175" algn="l"/>
                  <a:tab pos="1166813" algn="l"/>
                </a:tabLst>
              </a:pPr>
              <a:r>
                <a:rPr lang="en-US" altLang="en-US" sz="2000" b="1" kern="0" dirty="0" err="1" smtClean="0">
                  <a:solidFill>
                    <a:srgbClr val="FF0000"/>
                  </a:solidFill>
                </a:rPr>
                <a:t>Jmp</a:t>
              </a:r>
              <a:r>
                <a:rPr lang="en-US" altLang="en-US" sz="2000" b="1" kern="0" dirty="0" smtClean="0">
                  <a:solidFill>
                    <a:srgbClr val="FF0000"/>
                  </a:solidFill>
                </a:rPr>
                <a:t>	=	J </a:t>
              </a:r>
              <a:r>
                <a:rPr lang="pl-PL" altLang="en-US" sz="2000" b="1" kern="0" dirty="0" smtClean="0">
                  <a:solidFill>
                    <a:srgbClr val="FF0000"/>
                  </a:solidFill>
                </a:rPr>
                <a:t>·</a:t>
              </a:r>
              <a:r>
                <a:rPr lang="en-US" altLang="en-US" sz="2000" b="1" kern="0" dirty="0" smtClean="0">
                  <a:solidFill>
                    <a:srgbClr val="FF0000"/>
                  </a:solidFill>
                </a:rPr>
                <a:t> Br</a:t>
              </a:r>
            </a:p>
            <a:p>
              <a:pPr eaLnBrk="1" hangingPunct="1">
                <a:spcBef>
                  <a:spcPts val="1000"/>
                </a:spcBef>
                <a:buFont typeface="Wingdings" pitchFamily="2" charset="2"/>
                <a:buNone/>
                <a:tabLst>
                  <a:tab pos="892175" algn="l"/>
                  <a:tab pos="1166813" algn="l"/>
                </a:tabLst>
              </a:pPr>
              <a:r>
                <a:rPr lang="en-US" altLang="en-US" sz="2000" b="1" kern="0" dirty="0" smtClean="0">
                  <a:solidFill>
                    <a:srgbClr val="FF0000"/>
                  </a:solidFill>
                </a:rPr>
                <a:t>Kill1	=	J + Br</a:t>
              </a:r>
            </a:p>
            <a:p>
              <a:pPr eaLnBrk="1" hangingPunct="1">
                <a:spcBef>
                  <a:spcPts val="1000"/>
                </a:spcBef>
                <a:buFont typeface="Wingdings" pitchFamily="2" charset="2"/>
                <a:buNone/>
                <a:tabLst>
                  <a:tab pos="892175" algn="l"/>
                  <a:tab pos="1166813" algn="l"/>
                </a:tabLst>
              </a:pPr>
              <a:r>
                <a:rPr lang="en-US" altLang="en-US" sz="2000" b="1" kern="0" dirty="0" smtClean="0">
                  <a:solidFill>
                    <a:srgbClr val="FF0000"/>
                  </a:solidFill>
                  <a:sym typeface="Wingdings" panose="05000000000000000000" pitchFamily="2" charset="2"/>
                </a:rPr>
                <a:t>Kill2	=	Br</a:t>
              </a:r>
            </a:p>
            <a:p>
              <a:pPr eaLnBrk="1" hangingPunct="1">
                <a:spcBef>
                  <a:spcPts val="1000"/>
                </a:spcBef>
                <a:buFont typeface="Wingdings" pitchFamily="2" charset="2"/>
                <a:buNone/>
                <a:tabLst>
                  <a:tab pos="892175" algn="l"/>
                  <a:tab pos="1166813" algn="l"/>
                  <a:tab pos="3225800" algn="l"/>
                </a:tabLst>
              </a:pPr>
              <a:r>
                <a:rPr lang="en-US" altLang="en-US" sz="2000" b="1" kern="0" dirty="0" err="1" smtClean="0">
                  <a:solidFill>
                    <a:srgbClr val="FF0000"/>
                  </a:solidFill>
                  <a:sym typeface="Wingdings" panose="05000000000000000000" pitchFamily="2" charset="2"/>
                </a:rPr>
                <a:t>PCSrc</a:t>
              </a:r>
              <a:r>
                <a:rPr lang="en-US" altLang="en-US" sz="2000" b="1" kern="0" dirty="0">
                  <a:solidFill>
                    <a:srgbClr val="FF0000"/>
                  </a:solidFill>
                  <a:sym typeface="Wingdings" panose="05000000000000000000" pitchFamily="2" charset="2"/>
                </a:rPr>
                <a:t>	</a:t>
              </a:r>
              <a:r>
                <a:rPr lang="en-US" altLang="en-US" sz="2000" b="1" kern="0" dirty="0" smtClean="0">
                  <a:solidFill>
                    <a:srgbClr val="FF0000"/>
                  </a:solidFill>
                  <a:sym typeface="Wingdings" panose="05000000000000000000" pitchFamily="2" charset="2"/>
                </a:rPr>
                <a:t>=	{ Br, </a:t>
              </a:r>
              <a:r>
                <a:rPr lang="en-US" altLang="en-US" sz="2000" b="1" kern="0" dirty="0" err="1" smtClean="0">
                  <a:solidFill>
                    <a:srgbClr val="FF0000"/>
                  </a:solidFill>
                  <a:sym typeface="Wingdings" panose="05000000000000000000" pitchFamily="2" charset="2"/>
                </a:rPr>
                <a:t>Jmp</a:t>
              </a:r>
              <a:r>
                <a:rPr lang="en-US" altLang="en-US" sz="2000" b="1" kern="0" dirty="0" smtClean="0">
                  <a:solidFill>
                    <a:srgbClr val="FF0000"/>
                  </a:solidFill>
                  <a:sym typeface="Wingdings" panose="05000000000000000000" pitchFamily="2" charset="2"/>
                </a:rPr>
                <a:t> }	// 0, 1, or 2</a:t>
              </a:r>
            </a:p>
          </p:txBody>
        </p:sp>
        <p:sp>
          <p:nvSpPr>
            <p:cNvPr id="27" name="Line 64"/>
            <p:cNvSpPr>
              <a:spLocks noChangeShapeType="1"/>
            </p:cNvSpPr>
            <p:nvPr/>
          </p:nvSpPr>
          <p:spPr bwMode="auto">
            <a:xfrm>
              <a:off x="4146588" y="3717435"/>
              <a:ext cx="53975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1">
                <a:ln w="1905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1" name="Line 64"/>
            <p:cNvSpPr>
              <a:spLocks noChangeShapeType="1"/>
            </p:cNvSpPr>
            <p:nvPr/>
          </p:nvSpPr>
          <p:spPr bwMode="auto">
            <a:xfrm>
              <a:off x="1842288" y="4138543"/>
              <a:ext cx="248155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1">
                <a:ln w="19050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848374" y="1239915"/>
            <a:ext cx="2598011" cy="5031055"/>
            <a:chOff x="6464324" y="1508750"/>
            <a:chExt cx="2598011" cy="5031055"/>
          </a:xfrm>
        </p:grpSpPr>
        <p:sp>
          <p:nvSpPr>
            <p:cNvPr id="55" name="Freeform 48"/>
            <p:cNvSpPr>
              <a:spLocks/>
            </p:cNvSpPr>
            <p:nvPr/>
          </p:nvSpPr>
          <p:spPr bwMode="auto">
            <a:xfrm flipH="1" flipV="1">
              <a:off x="6717190" y="4593875"/>
              <a:ext cx="523304" cy="170935"/>
            </a:xfrm>
            <a:custGeom>
              <a:avLst/>
              <a:gdLst>
                <a:gd name="T0" fmla="*/ 0 w 1905"/>
                <a:gd name="T1" fmla="*/ 0 h 113"/>
                <a:gd name="T2" fmla="*/ 0 w 1905"/>
                <a:gd name="T3" fmla="*/ 2147483647 h 113"/>
                <a:gd name="T4" fmla="*/ 2147483647 w 1905"/>
                <a:gd name="T5" fmla="*/ 2147483647 h 113"/>
                <a:gd name="T6" fmla="*/ 0 60000 65536"/>
                <a:gd name="T7" fmla="*/ 0 60000 65536"/>
                <a:gd name="T8" fmla="*/ 0 60000 65536"/>
                <a:gd name="T9" fmla="*/ 0 w 1905"/>
                <a:gd name="T10" fmla="*/ 0 h 113"/>
                <a:gd name="T11" fmla="*/ 1905 w 1905"/>
                <a:gd name="T12" fmla="*/ 113 h 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5" h="113">
                  <a:moveTo>
                    <a:pt x="0" y="0"/>
                  </a:moveTo>
                  <a:lnTo>
                    <a:pt x="0" y="113"/>
                  </a:lnTo>
                  <a:lnTo>
                    <a:pt x="1905" y="11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 type="none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61"/>
            <p:cNvSpPr>
              <a:spLocks noChangeShapeType="1"/>
            </p:cNvSpPr>
            <p:nvPr/>
          </p:nvSpPr>
          <p:spPr bwMode="auto">
            <a:xfrm>
              <a:off x="7364844" y="5156416"/>
              <a:ext cx="0" cy="47162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61"/>
            <p:cNvSpPr>
              <a:spLocks noChangeShapeType="1"/>
            </p:cNvSpPr>
            <p:nvPr/>
          </p:nvSpPr>
          <p:spPr bwMode="auto">
            <a:xfrm>
              <a:off x="8756867" y="4438053"/>
              <a:ext cx="0" cy="118997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8"/>
            <p:cNvSpPr>
              <a:spLocks/>
            </p:cNvSpPr>
            <p:nvPr/>
          </p:nvSpPr>
          <p:spPr bwMode="auto">
            <a:xfrm flipV="1">
              <a:off x="7500061" y="4593875"/>
              <a:ext cx="1258050" cy="217704"/>
            </a:xfrm>
            <a:custGeom>
              <a:avLst/>
              <a:gdLst>
                <a:gd name="T0" fmla="*/ 0 w 1905"/>
                <a:gd name="T1" fmla="*/ 0 h 113"/>
                <a:gd name="T2" fmla="*/ 0 w 1905"/>
                <a:gd name="T3" fmla="*/ 2147483647 h 113"/>
                <a:gd name="T4" fmla="*/ 2147483647 w 1905"/>
                <a:gd name="T5" fmla="*/ 2147483647 h 113"/>
                <a:gd name="T6" fmla="*/ 0 60000 65536"/>
                <a:gd name="T7" fmla="*/ 0 60000 65536"/>
                <a:gd name="T8" fmla="*/ 0 60000 65536"/>
                <a:gd name="T9" fmla="*/ 0 w 1905"/>
                <a:gd name="T10" fmla="*/ 0 h 113"/>
                <a:gd name="T11" fmla="*/ 1905 w 1905"/>
                <a:gd name="T12" fmla="*/ 113 h 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5" h="113">
                  <a:moveTo>
                    <a:pt x="0" y="0"/>
                  </a:moveTo>
                  <a:lnTo>
                    <a:pt x="0" y="113"/>
                  </a:lnTo>
                  <a:lnTo>
                    <a:pt x="1905" y="11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 type="none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50"/>
            <p:cNvSpPr txBox="1">
              <a:spLocks noChangeArrowheads="1"/>
            </p:cNvSpPr>
            <p:nvPr/>
          </p:nvSpPr>
          <p:spPr bwMode="auto">
            <a:xfrm>
              <a:off x="7856747" y="5714798"/>
              <a:ext cx="386248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FF0000"/>
                  </a:solidFill>
                </a:rPr>
                <a:t>Br</a:t>
              </a:r>
              <a:endParaRPr lang="en-US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1" name="Line 61"/>
            <p:cNvSpPr>
              <a:spLocks noChangeShapeType="1"/>
            </p:cNvSpPr>
            <p:nvPr/>
          </p:nvSpPr>
          <p:spPr bwMode="auto">
            <a:xfrm>
              <a:off x="8047137" y="3716119"/>
              <a:ext cx="0" cy="191191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 Box 50"/>
            <p:cNvSpPr txBox="1">
              <a:spLocks noChangeArrowheads="1"/>
            </p:cNvSpPr>
            <p:nvPr/>
          </p:nvSpPr>
          <p:spPr bwMode="auto">
            <a:xfrm>
              <a:off x="8471227" y="5714798"/>
              <a:ext cx="591108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 err="1" smtClean="0">
                  <a:solidFill>
                    <a:srgbClr val="FF0000"/>
                  </a:solidFill>
                </a:rPr>
                <a:t>Jmp</a:t>
              </a:r>
              <a:endParaRPr lang="en-US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4" name="Text Box 50"/>
            <p:cNvSpPr txBox="1">
              <a:spLocks noChangeArrowheads="1"/>
            </p:cNvSpPr>
            <p:nvPr/>
          </p:nvSpPr>
          <p:spPr bwMode="auto">
            <a:xfrm>
              <a:off x="7110009" y="5714798"/>
              <a:ext cx="524141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FF0000"/>
                  </a:solidFill>
                </a:rPr>
                <a:t>Kill1</a:t>
              </a:r>
              <a:endParaRPr lang="en-US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6" name="Freeform 48"/>
            <p:cNvSpPr>
              <a:spLocks/>
            </p:cNvSpPr>
            <p:nvPr/>
          </p:nvSpPr>
          <p:spPr bwMode="auto">
            <a:xfrm flipV="1">
              <a:off x="6717190" y="3716114"/>
              <a:ext cx="1326442" cy="1911919"/>
            </a:xfrm>
            <a:custGeom>
              <a:avLst/>
              <a:gdLst>
                <a:gd name="T0" fmla="*/ 0 w 1905"/>
                <a:gd name="T1" fmla="*/ 0 h 113"/>
                <a:gd name="T2" fmla="*/ 0 w 1905"/>
                <a:gd name="T3" fmla="*/ 2147483647 h 113"/>
                <a:gd name="T4" fmla="*/ 2147483647 w 1905"/>
                <a:gd name="T5" fmla="*/ 2147483647 h 113"/>
                <a:gd name="T6" fmla="*/ 0 60000 65536"/>
                <a:gd name="T7" fmla="*/ 0 60000 65536"/>
                <a:gd name="T8" fmla="*/ 0 60000 65536"/>
                <a:gd name="T9" fmla="*/ 0 w 1905"/>
                <a:gd name="T10" fmla="*/ 0 h 113"/>
                <a:gd name="T11" fmla="*/ 1905 w 1905"/>
                <a:gd name="T12" fmla="*/ 113 h 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5" h="113">
                  <a:moveTo>
                    <a:pt x="0" y="0"/>
                  </a:moveTo>
                  <a:lnTo>
                    <a:pt x="0" y="113"/>
                  </a:lnTo>
                  <a:lnTo>
                    <a:pt x="1905" y="11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 type="triangle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Text Box 50"/>
            <p:cNvSpPr txBox="1">
              <a:spLocks noChangeArrowheads="1"/>
            </p:cNvSpPr>
            <p:nvPr/>
          </p:nvSpPr>
          <p:spPr bwMode="auto">
            <a:xfrm>
              <a:off x="6464324" y="5714798"/>
              <a:ext cx="524141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FF0000"/>
                  </a:solidFill>
                </a:rPr>
                <a:t>Kill2</a:t>
              </a:r>
              <a:endParaRPr lang="en-US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0" name="Freeform 39"/>
            <p:cNvSpPr/>
            <p:nvPr/>
          </p:nvSpPr>
          <p:spPr>
            <a:xfrm>
              <a:off x="8047726" y="3628479"/>
              <a:ext cx="602522" cy="241843"/>
            </a:xfrm>
            <a:custGeom>
              <a:avLst/>
              <a:gdLst>
                <a:gd name="connsiteX0" fmla="*/ 0 w 168966"/>
                <a:gd name="connsiteY0" fmla="*/ 0 h 218661"/>
                <a:gd name="connsiteX1" fmla="*/ 0 w 168966"/>
                <a:gd name="connsiteY1" fmla="*/ 79513 h 218661"/>
                <a:gd name="connsiteX2" fmla="*/ 168966 w 168966"/>
                <a:gd name="connsiteY2" fmla="*/ 79513 h 218661"/>
                <a:gd name="connsiteX3" fmla="*/ 168966 w 168966"/>
                <a:gd name="connsiteY3" fmla="*/ 218661 h 218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66" h="218661">
                  <a:moveTo>
                    <a:pt x="0" y="0"/>
                  </a:moveTo>
                  <a:lnTo>
                    <a:pt x="0" y="79513"/>
                  </a:lnTo>
                  <a:lnTo>
                    <a:pt x="168966" y="79513"/>
                  </a:lnTo>
                  <a:lnTo>
                    <a:pt x="168966" y="218661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 Box 50"/>
            <p:cNvSpPr txBox="1">
              <a:spLocks noChangeArrowheads="1"/>
            </p:cNvSpPr>
            <p:nvPr/>
          </p:nvSpPr>
          <p:spPr bwMode="auto">
            <a:xfrm>
              <a:off x="7275401" y="1508750"/>
              <a:ext cx="653865" cy="28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FF0000"/>
                  </a:solidFill>
                </a:rPr>
                <a:t>BEQ</a:t>
              </a:r>
              <a:endParaRPr lang="en-US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5" name="Line 61"/>
            <p:cNvSpPr>
              <a:spLocks noChangeShapeType="1"/>
            </p:cNvSpPr>
            <p:nvPr/>
          </p:nvSpPr>
          <p:spPr bwMode="auto">
            <a:xfrm>
              <a:off x="8894271" y="1835155"/>
              <a:ext cx="0" cy="216272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7602334" y="1835156"/>
              <a:ext cx="662291" cy="721476"/>
              <a:chOff x="7094141" y="3832215"/>
              <a:chExt cx="662291" cy="974813"/>
            </a:xfrm>
          </p:grpSpPr>
          <p:sp>
            <p:nvSpPr>
              <p:cNvPr id="12" name="Line 61"/>
              <p:cNvSpPr>
                <a:spLocks noChangeShapeType="1"/>
              </p:cNvSpPr>
              <p:nvPr/>
            </p:nvSpPr>
            <p:spPr bwMode="auto">
              <a:xfrm>
                <a:off x="7094141" y="3832215"/>
                <a:ext cx="0" cy="974813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61"/>
              <p:cNvSpPr>
                <a:spLocks noChangeShapeType="1"/>
              </p:cNvSpPr>
              <p:nvPr/>
            </p:nvSpPr>
            <p:spPr bwMode="auto">
              <a:xfrm>
                <a:off x="7756432" y="3835378"/>
                <a:ext cx="0" cy="97165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" name="Text Box 50"/>
            <p:cNvSpPr txBox="1">
              <a:spLocks noChangeArrowheads="1"/>
            </p:cNvSpPr>
            <p:nvPr/>
          </p:nvSpPr>
          <p:spPr bwMode="auto">
            <a:xfrm>
              <a:off x="7937692" y="1508750"/>
              <a:ext cx="653865" cy="28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FF0000"/>
                  </a:solidFill>
                </a:rPr>
                <a:t>BNE</a:t>
              </a:r>
              <a:endParaRPr lang="en-US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 Box 50"/>
            <p:cNvSpPr txBox="1">
              <a:spLocks noChangeArrowheads="1"/>
            </p:cNvSpPr>
            <p:nvPr/>
          </p:nvSpPr>
          <p:spPr bwMode="auto">
            <a:xfrm>
              <a:off x="8702246" y="1508750"/>
              <a:ext cx="360089" cy="28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FF0000"/>
                  </a:solidFill>
                </a:rPr>
                <a:t>J</a:t>
              </a:r>
              <a:endParaRPr lang="en-US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AutoShape 40"/>
            <p:cNvSpPr>
              <a:spLocks noChangeArrowheads="1"/>
            </p:cNvSpPr>
            <p:nvPr/>
          </p:nvSpPr>
          <p:spPr bwMode="auto">
            <a:xfrm rot="5400000" flipV="1">
              <a:off x="7492949" y="2566050"/>
              <a:ext cx="431799" cy="418970"/>
            </a:xfrm>
            <a:prstGeom prst="flowChartDelay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Freeform 48"/>
            <p:cNvSpPr>
              <a:spLocks/>
            </p:cNvSpPr>
            <p:nvPr/>
          </p:nvSpPr>
          <p:spPr bwMode="auto">
            <a:xfrm flipH="1" flipV="1">
              <a:off x="7275400" y="2166299"/>
              <a:ext cx="1180141" cy="238740"/>
            </a:xfrm>
            <a:custGeom>
              <a:avLst/>
              <a:gdLst>
                <a:gd name="T0" fmla="*/ 0 w 1905"/>
                <a:gd name="T1" fmla="*/ 0 h 113"/>
                <a:gd name="T2" fmla="*/ 0 w 1905"/>
                <a:gd name="T3" fmla="*/ 2147483647 h 113"/>
                <a:gd name="T4" fmla="*/ 2147483647 w 1905"/>
                <a:gd name="T5" fmla="*/ 2147483647 h 113"/>
                <a:gd name="T6" fmla="*/ 0 60000 65536"/>
                <a:gd name="T7" fmla="*/ 0 60000 65536"/>
                <a:gd name="T8" fmla="*/ 0 60000 65536"/>
                <a:gd name="T9" fmla="*/ 0 w 1905"/>
                <a:gd name="T10" fmla="*/ 0 h 113"/>
                <a:gd name="T11" fmla="*/ 1905 w 1905"/>
                <a:gd name="T12" fmla="*/ 113 h 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5" h="113">
                  <a:moveTo>
                    <a:pt x="0" y="0"/>
                  </a:moveTo>
                  <a:lnTo>
                    <a:pt x="0" y="113"/>
                  </a:lnTo>
                  <a:lnTo>
                    <a:pt x="1905" y="11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7708847" y="2996492"/>
              <a:ext cx="228845" cy="218661"/>
            </a:xfrm>
            <a:custGeom>
              <a:avLst/>
              <a:gdLst>
                <a:gd name="connsiteX0" fmla="*/ 0 w 168966"/>
                <a:gd name="connsiteY0" fmla="*/ 0 h 218661"/>
                <a:gd name="connsiteX1" fmla="*/ 0 w 168966"/>
                <a:gd name="connsiteY1" fmla="*/ 79513 h 218661"/>
                <a:gd name="connsiteX2" fmla="*/ 168966 w 168966"/>
                <a:gd name="connsiteY2" fmla="*/ 79513 h 218661"/>
                <a:gd name="connsiteX3" fmla="*/ 168966 w 168966"/>
                <a:gd name="connsiteY3" fmla="*/ 218661 h 218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66" h="218661">
                  <a:moveTo>
                    <a:pt x="0" y="0"/>
                  </a:moveTo>
                  <a:lnTo>
                    <a:pt x="0" y="79513"/>
                  </a:lnTo>
                  <a:lnTo>
                    <a:pt x="168966" y="79513"/>
                  </a:lnTo>
                  <a:lnTo>
                    <a:pt x="168966" y="218661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 flipH="1">
              <a:off x="8163179" y="2991434"/>
              <a:ext cx="214113" cy="227693"/>
            </a:xfrm>
            <a:custGeom>
              <a:avLst/>
              <a:gdLst>
                <a:gd name="connsiteX0" fmla="*/ 0 w 168966"/>
                <a:gd name="connsiteY0" fmla="*/ 0 h 218661"/>
                <a:gd name="connsiteX1" fmla="*/ 0 w 168966"/>
                <a:gd name="connsiteY1" fmla="*/ 79513 h 218661"/>
                <a:gd name="connsiteX2" fmla="*/ 168966 w 168966"/>
                <a:gd name="connsiteY2" fmla="*/ 79513 h 218661"/>
                <a:gd name="connsiteX3" fmla="*/ 168966 w 168966"/>
                <a:gd name="connsiteY3" fmla="*/ 218661 h 218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66" h="218661">
                  <a:moveTo>
                    <a:pt x="0" y="0"/>
                  </a:moveTo>
                  <a:lnTo>
                    <a:pt x="0" y="79513"/>
                  </a:lnTo>
                  <a:lnTo>
                    <a:pt x="168966" y="79513"/>
                  </a:lnTo>
                  <a:lnTo>
                    <a:pt x="168966" y="218661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 Box 50"/>
            <p:cNvSpPr txBox="1">
              <a:spLocks noChangeArrowheads="1"/>
            </p:cNvSpPr>
            <p:nvPr/>
          </p:nvSpPr>
          <p:spPr bwMode="auto">
            <a:xfrm>
              <a:off x="6628376" y="2008015"/>
              <a:ext cx="609600" cy="2873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FF0000"/>
                  </a:solidFill>
                </a:rPr>
                <a:t>Zero</a:t>
              </a:r>
              <a:endParaRPr lang="en-US" alt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7805362" y="2166299"/>
              <a:ext cx="0" cy="379747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oval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44"/>
            <p:cNvSpPr>
              <a:spLocks noChangeArrowheads="1"/>
            </p:cNvSpPr>
            <p:nvPr/>
          </p:nvSpPr>
          <p:spPr bwMode="auto">
            <a:xfrm>
              <a:off x="8377293" y="2410567"/>
              <a:ext cx="156500" cy="144463"/>
            </a:xfrm>
            <a:prstGeom prst="ellipse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" name="AutoShape 41"/>
            <p:cNvSpPr>
              <a:spLocks noChangeArrowheads="1"/>
            </p:cNvSpPr>
            <p:nvPr/>
          </p:nvSpPr>
          <p:spPr bwMode="auto">
            <a:xfrm rot="16200000" flipV="1">
              <a:off x="7809476" y="3177651"/>
              <a:ext cx="468313" cy="433342"/>
            </a:xfrm>
            <a:prstGeom prst="moon">
              <a:avLst>
                <a:gd name="adj" fmla="val 81014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" name="AutoShape 40"/>
            <p:cNvSpPr>
              <a:spLocks noChangeArrowheads="1"/>
            </p:cNvSpPr>
            <p:nvPr/>
          </p:nvSpPr>
          <p:spPr bwMode="auto">
            <a:xfrm rot="5400000" flipV="1">
              <a:off x="8156766" y="2566500"/>
              <a:ext cx="431799" cy="418970"/>
            </a:xfrm>
            <a:prstGeom prst="flowChartDelay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" name="AutoShape 40"/>
            <p:cNvSpPr>
              <a:spLocks noChangeArrowheads="1"/>
            </p:cNvSpPr>
            <p:nvPr/>
          </p:nvSpPr>
          <p:spPr bwMode="auto">
            <a:xfrm rot="5400000" flipV="1">
              <a:off x="8542212" y="4011490"/>
              <a:ext cx="431799" cy="418970"/>
            </a:xfrm>
            <a:prstGeom prst="flowChartDelay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" name="Oval 44"/>
            <p:cNvSpPr>
              <a:spLocks noChangeArrowheads="1"/>
            </p:cNvSpPr>
            <p:nvPr/>
          </p:nvSpPr>
          <p:spPr bwMode="auto">
            <a:xfrm>
              <a:off x="8576951" y="3853412"/>
              <a:ext cx="156500" cy="144463"/>
            </a:xfrm>
            <a:prstGeom prst="ellipse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" name="Left Brace 3"/>
            <p:cNvSpPr/>
            <p:nvPr/>
          </p:nvSpPr>
          <p:spPr>
            <a:xfrm rot="16200000">
              <a:off x="8340629" y="5606186"/>
              <a:ext cx="214426" cy="1038331"/>
            </a:xfrm>
            <a:prstGeom prst="leftBrace">
              <a:avLst>
                <a:gd name="adj1" fmla="val 31837"/>
                <a:gd name="adj2" fmla="val 50000"/>
              </a:avLst>
            </a:prstGeom>
            <a:ln w="19050">
              <a:solidFill>
                <a:srgbClr val="FF0000"/>
              </a:solidFill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 Box 50"/>
            <p:cNvSpPr txBox="1">
              <a:spLocks noChangeArrowheads="1"/>
            </p:cNvSpPr>
            <p:nvPr/>
          </p:nvSpPr>
          <p:spPr bwMode="auto">
            <a:xfrm>
              <a:off x="8087177" y="6252468"/>
              <a:ext cx="729695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 err="1" smtClean="0">
                  <a:solidFill>
                    <a:srgbClr val="FF0000"/>
                  </a:solidFill>
                </a:rPr>
                <a:t>PCSrc</a:t>
              </a:r>
              <a:endParaRPr lang="en-US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54" name="AutoShape 41"/>
            <p:cNvSpPr>
              <a:spLocks noChangeArrowheads="1"/>
            </p:cNvSpPr>
            <p:nvPr/>
          </p:nvSpPr>
          <p:spPr bwMode="auto">
            <a:xfrm rot="16200000" flipV="1">
              <a:off x="7138548" y="4697138"/>
              <a:ext cx="468313" cy="433342"/>
            </a:xfrm>
            <a:prstGeom prst="moon">
              <a:avLst>
                <a:gd name="adj" fmla="val 81014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660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and Branch Impact on CPI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194" y="932676"/>
            <a:ext cx="9319613" cy="5584255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en-US" dirty="0" smtClean="0"/>
              <a:t>Base CPI = 1 without counting jump and branch</a:t>
            </a:r>
          </a:p>
          <a:p>
            <a:pPr>
              <a:lnSpc>
                <a:spcPct val="114000"/>
              </a:lnSpc>
            </a:pPr>
            <a:r>
              <a:rPr lang="en-US" dirty="0" smtClean="0"/>
              <a:t>Unconditional Jump = 5%, Conditional branch = 20%</a:t>
            </a:r>
          </a:p>
          <a:p>
            <a:pPr>
              <a:lnSpc>
                <a:spcPct val="114000"/>
              </a:lnSpc>
            </a:pPr>
            <a:r>
              <a:rPr lang="en-US" dirty="0" smtClean="0"/>
              <a:t>90</a:t>
            </a:r>
            <a:r>
              <a:rPr lang="en-US" dirty="0"/>
              <a:t>% of conditional branches are </a:t>
            </a:r>
            <a:r>
              <a:rPr lang="en-US" dirty="0" smtClean="0"/>
              <a:t>taken</a:t>
            </a:r>
          </a:p>
          <a:p>
            <a:pPr>
              <a:lnSpc>
                <a:spcPct val="114000"/>
              </a:lnSpc>
            </a:pPr>
            <a:r>
              <a:rPr lang="en-US" dirty="0" smtClean="0"/>
              <a:t>Jump kills next instruction, Taken Branch kills next two</a:t>
            </a:r>
          </a:p>
          <a:p>
            <a:pPr>
              <a:lnSpc>
                <a:spcPct val="114000"/>
              </a:lnSpc>
            </a:pPr>
            <a:r>
              <a:rPr lang="en-US" dirty="0" smtClean="0"/>
              <a:t>What is the effect of jump and branch on the CPI?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dirty="0" smtClean="0"/>
              <a:t>Solution:</a:t>
            </a:r>
          </a:p>
          <a:p>
            <a:pPr>
              <a:lnSpc>
                <a:spcPct val="114000"/>
              </a:lnSpc>
            </a:pPr>
            <a:r>
              <a:rPr lang="en-US" dirty="0" smtClean="0"/>
              <a:t>Jump adds 1 wasted cycle for 5% of instructions = 1 × 0.05</a:t>
            </a:r>
          </a:p>
          <a:p>
            <a:pPr>
              <a:lnSpc>
                <a:spcPct val="114000"/>
              </a:lnSpc>
            </a:pPr>
            <a:r>
              <a:rPr lang="en-US" dirty="0"/>
              <a:t>B</a:t>
            </a:r>
            <a:r>
              <a:rPr lang="en-US" dirty="0" smtClean="0"/>
              <a:t>ranch adds 2 wasted cycles for 20% </a:t>
            </a:r>
            <a:r>
              <a:rPr lang="en-US" dirty="0"/>
              <a:t>×</a:t>
            </a:r>
            <a:r>
              <a:rPr lang="en-US" dirty="0" smtClean="0"/>
              <a:t> 90% of instructions</a:t>
            </a:r>
          </a:p>
          <a:p>
            <a:pPr marL="0" indent="360363">
              <a:lnSpc>
                <a:spcPct val="114000"/>
              </a:lnSpc>
              <a:buNone/>
            </a:pPr>
            <a:r>
              <a:rPr lang="en-US" dirty="0" smtClean="0"/>
              <a:t>= 2 </a:t>
            </a:r>
            <a:r>
              <a:rPr lang="en-US" dirty="0"/>
              <a:t>× </a:t>
            </a:r>
            <a:r>
              <a:rPr lang="en-US" dirty="0" smtClean="0"/>
              <a:t>0.2 </a:t>
            </a:r>
            <a:r>
              <a:rPr lang="en-US" dirty="0"/>
              <a:t>×</a:t>
            </a:r>
            <a:r>
              <a:rPr lang="en-US" dirty="0" smtClean="0"/>
              <a:t> 0.9 = 0.36</a:t>
            </a:r>
          </a:p>
          <a:p>
            <a:pPr>
              <a:lnSpc>
                <a:spcPct val="114000"/>
              </a:lnSpc>
            </a:pPr>
            <a:r>
              <a:rPr lang="en-US" dirty="0" smtClean="0"/>
              <a:t>New CPI = 1 + 0.05 + 0.36 = 1.41 (due to wasted cycles)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67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8177" y="1047890"/>
            <a:ext cx="8306594" cy="529989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Pipelined </a:t>
            </a:r>
            <a:r>
              <a:rPr lang="en-US" altLang="en-US" dirty="0" err="1" smtClean="0"/>
              <a:t>Datapath</a:t>
            </a:r>
            <a:r>
              <a:rPr lang="en-US" altLang="en-US" dirty="0" smtClean="0"/>
              <a:t> and Control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Pipeline Hazards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Data Hazards and Forwarding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Load Delay, Hazard Detection, and Stall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 smtClean="0"/>
              <a:t>Control Hazards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Delayed Branch and Dynamic Branch Prediction</a:t>
            </a:r>
          </a:p>
        </p:txBody>
      </p:sp>
    </p:spTree>
    <p:extLst>
      <p:ext uri="{BB962C8B-B14F-4D97-AF65-F5344CB8AC3E}">
        <p14:creationId xmlns:p14="http://schemas.microsoft.com/office/powerpoint/2010/main" val="387986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Branch Hazard Alternatives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55865"/>
            <a:ext cx="8915400" cy="5607130"/>
          </a:xfrm>
        </p:spPr>
        <p:txBody>
          <a:bodyPr/>
          <a:lstStyle/>
          <a:p>
            <a:pPr marL="457200" indent="-457200" eaLnBrk="1" hangingPunct="1">
              <a:lnSpc>
                <a:spcPct val="114000"/>
              </a:lnSpc>
              <a:spcBef>
                <a:spcPct val="4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Predict Branch Not Taken </a:t>
            </a:r>
            <a:r>
              <a:rPr lang="en-US" altLang="en-US" dirty="0" smtClean="0"/>
              <a:t>(previously discussed)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marL="844550" lvl="1" indent="-381000" eaLnBrk="1" hangingPunct="1">
              <a:lnSpc>
                <a:spcPct val="114000"/>
              </a:lnSpc>
              <a:spcBef>
                <a:spcPct val="45000"/>
              </a:spcBef>
            </a:pPr>
            <a:r>
              <a:rPr lang="en-US" altLang="en-US" dirty="0" smtClean="0"/>
              <a:t>Successor instruction is already fetched</a:t>
            </a:r>
          </a:p>
          <a:p>
            <a:pPr marL="844550" lvl="1" indent="-381000" eaLnBrk="1" hangingPunct="1">
              <a:lnSpc>
                <a:spcPct val="114000"/>
              </a:lnSpc>
              <a:spcBef>
                <a:spcPct val="45000"/>
              </a:spcBef>
            </a:pPr>
            <a:r>
              <a:rPr lang="en-US" altLang="en-US" dirty="0" smtClean="0"/>
              <a:t>Do NOT kill instructions if the branch is NOT taken</a:t>
            </a:r>
          </a:p>
          <a:p>
            <a:pPr marL="844550" lvl="1" indent="-381000" eaLnBrk="1" hangingPunct="1">
              <a:lnSpc>
                <a:spcPct val="114000"/>
              </a:lnSpc>
              <a:spcBef>
                <a:spcPct val="45000"/>
              </a:spcBef>
            </a:pPr>
            <a:r>
              <a:rPr lang="en-US" altLang="en-US" dirty="0" smtClean="0"/>
              <a:t>Kill only instructions appearing after Jump or taken branch</a:t>
            </a:r>
          </a:p>
          <a:p>
            <a:pPr marL="457200" indent="-457200" eaLnBrk="1" hangingPunct="1">
              <a:lnSpc>
                <a:spcPct val="114000"/>
              </a:lnSpc>
              <a:spcBef>
                <a:spcPct val="4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Delayed Branch</a:t>
            </a:r>
          </a:p>
          <a:p>
            <a:pPr marL="844550" lvl="1" indent="-381000" eaLnBrk="1" hangingPunct="1">
              <a:lnSpc>
                <a:spcPct val="114000"/>
              </a:lnSpc>
              <a:spcBef>
                <a:spcPct val="45000"/>
              </a:spcBef>
            </a:pPr>
            <a:r>
              <a:rPr lang="en-US" altLang="en-US" dirty="0" smtClean="0"/>
              <a:t>Define branch to take place </a:t>
            </a:r>
            <a:r>
              <a:rPr lang="en-US" altLang="en-US" dirty="0" smtClean="0">
                <a:solidFill>
                  <a:srgbClr val="FF0000"/>
                </a:solidFill>
              </a:rPr>
              <a:t>AFTER</a:t>
            </a:r>
            <a:r>
              <a:rPr lang="en-US" altLang="en-US" dirty="0" smtClean="0"/>
              <a:t> the next instruction</a:t>
            </a:r>
          </a:p>
          <a:p>
            <a:pPr marL="844550" lvl="1" indent="-381000" eaLnBrk="1" hangingPunct="1">
              <a:lnSpc>
                <a:spcPct val="114000"/>
              </a:lnSpc>
              <a:spcBef>
                <a:spcPct val="45000"/>
              </a:spcBef>
            </a:pPr>
            <a:r>
              <a:rPr lang="en-US" altLang="en-US" dirty="0" smtClean="0"/>
              <a:t>Compiler/assembler </a:t>
            </a:r>
            <a:r>
              <a:rPr lang="en-US" altLang="en-US" dirty="0" smtClean="0">
                <a:solidFill>
                  <a:srgbClr val="FF0000"/>
                </a:solidFill>
              </a:rPr>
              <a:t>fills the branch delay slot (for 1 delay cycle)</a:t>
            </a:r>
            <a:endParaRPr lang="en-US" altLang="en-US" dirty="0" smtClean="0"/>
          </a:p>
          <a:p>
            <a:pPr marL="457200" indent="-457200" eaLnBrk="1" hangingPunct="1">
              <a:lnSpc>
                <a:spcPct val="114000"/>
              </a:lnSpc>
              <a:spcBef>
                <a:spcPct val="4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Dynamic Branch Prediction</a:t>
            </a:r>
            <a:endParaRPr lang="en-US" altLang="en-US" sz="2000" dirty="0" smtClean="0">
              <a:solidFill>
                <a:srgbClr val="FF0000"/>
              </a:solidFill>
            </a:endParaRPr>
          </a:p>
          <a:p>
            <a:pPr marL="844550" lvl="1" indent="-381000" eaLnBrk="1" hangingPunct="1">
              <a:lnSpc>
                <a:spcPct val="114000"/>
              </a:lnSpc>
              <a:spcBef>
                <a:spcPct val="45000"/>
              </a:spcBef>
            </a:pPr>
            <a:r>
              <a:rPr lang="en-US" altLang="en-US" dirty="0" smtClean="0"/>
              <a:t>Loop branches are taken most of time</a:t>
            </a:r>
          </a:p>
          <a:p>
            <a:pPr marL="844550" lvl="1" indent="-381000" eaLnBrk="1" hangingPunct="1">
              <a:lnSpc>
                <a:spcPct val="114000"/>
              </a:lnSpc>
              <a:spcBef>
                <a:spcPct val="45000"/>
              </a:spcBef>
            </a:pPr>
            <a:r>
              <a:rPr lang="en-US" altLang="en-US" dirty="0" smtClean="0"/>
              <a:t>Must reduce the branch delay to 0, but how?</a:t>
            </a:r>
          </a:p>
          <a:p>
            <a:pPr marL="844550" lvl="1" indent="-381000" eaLnBrk="1" hangingPunct="1">
              <a:lnSpc>
                <a:spcPct val="114000"/>
              </a:lnSpc>
              <a:spcBef>
                <a:spcPct val="45000"/>
              </a:spcBef>
            </a:pPr>
            <a:r>
              <a:rPr lang="en-US" altLang="en-US" dirty="0" smtClean="0"/>
              <a:t>How to predict branch behavior at runtime?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6404" y="855866"/>
            <a:ext cx="9236403" cy="566106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55000"/>
              </a:spcBef>
            </a:pPr>
            <a:r>
              <a:rPr lang="en-US" altLang="en-US" dirty="0" smtClean="0"/>
              <a:t>Define branch to take place </a:t>
            </a:r>
            <a:r>
              <a:rPr lang="en-US" altLang="en-US" dirty="0" smtClean="0">
                <a:solidFill>
                  <a:srgbClr val="FF0000"/>
                </a:solidFill>
              </a:rPr>
              <a:t>after</a:t>
            </a:r>
            <a:r>
              <a:rPr lang="en-US" altLang="en-US" dirty="0" smtClean="0"/>
              <a:t> the next instruction</a:t>
            </a:r>
          </a:p>
          <a:p>
            <a:pPr eaLnBrk="1" hangingPunct="1">
              <a:lnSpc>
                <a:spcPct val="120000"/>
              </a:lnSpc>
              <a:spcBef>
                <a:spcPct val="55000"/>
              </a:spcBef>
            </a:pPr>
            <a:r>
              <a:rPr lang="en-US" dirty="0"/>
              <a:t>MIPS defines </a:t>
            </a:r>
            <a:r>
              <a:rPr lang="en-US" dirty="0">
                <a:solidFill>
                  <a:srgbClr val="FF0000"/>
                </a:solidFill>
              </a:rPr>
              <a:t>one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delay slot</a:t>
            </a:r>
          </a:p>
          <a:p>
            <a:pPr lvl="1" eaLnBrk="1" hangingPunct="1">
              <a:lnSpc>
                <a:spcPct val="120000"/>
              </a:lnSpc>
              <a:spcBef>
                <a:spcPct val="55000"/>
              </a:spcBef>
            </a:pPr>
            <a:r>
              <a:rPr lang="en-US" dirty="0"/>
              <a:t>Reduces branch penalty</a:t>
            </a:r>
            <a:endParaRPr lang="en-US" sz="1600" dirty="0">
              <a:latin typeface="Comic Sans MS" pitchFamily="66" charset="0"/>
            </a:endParaRPr>
          </a:p>
          <a:p>
            <a:pPr eaLnBrk="1" hangingPunct="1">
              <a:lnSpc>
                <a:spcPct val="120000"/>
              </a:lnSpc>
              <a:spcBef>
                <a:spcPct val="55000"/>
              </a:spcBef>
            </a:pPr>
            <a:r>
              <a:rPr lang="en-US" dirty="0"/>
              <a:t>Compiler </a:t>
            </a:r>
            <a:r>
              <a:rPr lang="en-US" dirty="0">
                <a:solidFill>
                  <a:srgbClr val="FF0000"/>
                </a:solidFill>
              </a:rPr>
              <a:t>fills the branch delay slot</a:t>
            </a:r>
          </a:p>
          <a:p>
            <a:pPr lvl="1" eaLnBrk="1" hangingPunct="1">
              <a:lnSpc>
                <a:spcPct val="120000"/>
              </a:lnSpc>
              <a:spcBef>
                <a:spcPct val="55000"/>
              </a:spcBef>
            </a:pPr>
            <a:r>
              <a:rPr lang="en-US" dirty="0"/>
              <a:t>By selecting an </a:t>
            </a:r>
            <a:r>
              <a:rPr lang="en-US" dirty="0">
                <a:solidFill>
                  <a:srgbClr val="FF0000"/>
                </a:solidFill>
              </a:rPr>
              <a:t>independent instruction</a:t>
            </a:r>
          </a:p>
          <a:p>
            <a:pPr marL="804863" lvl="1" indent="-342900" eaLnBrk="1" hangingPunct="1">
              <a:lnSpc>
                <a:spcPct val="120000"/>
              </a:lnSpc>
              <a:spcBef>
                <a:spcPct val="55000"/>
              </a:spcBef>
              <a:buNone/>
            </a:pPr>
            <a:r>
              <a:rPr lang="en-US" dirty="0"/>
              <a:t>	from before the branch</a:t>
            </a:r>
          </a:p>
          <a:p>
            <a:pPr lvl="1" eaLnBrk="1" hangingPunct="1">
              <a:lnSpc>
                <a:spcPct val="120000"/>
              </a:lnSpc>
              <a:spcBef>
                <a:spcPct val="55000"/>
              </a:spcBef>
            </a:pPr>
            <a:r>
              <a:rPr lang="en-US" dirty="0"/>
              <a:t>Must be okay to execute instruction in the</a:t>
            </a:r>
          </a:p>
          <a:p>
            <a:pPr marL="804863" lvl="1" indent="-342900" eaLnBrk="1" hangingPunct="1">
              <a:lnSpc>
                <a:spcPct val="120000"/>
              </a:lnSpc>
              <a:spcBef>
                <a:spcPct val="55000"/>
              </a:spcBef>
              <a:buNone/>
            </a:pPr>
            <a:r>
              <a:rPr lang="en-US" dirty="0"/>
              <a:t>	delay slot whether branch is taken or not</a:t>
            </a:r>
          </a:p>
          <a:p>
            <a:pPr eaLnBrk="1" hangingPunct="1">
              <a:lnSpc>
                <a:spcPct val="120000"/>
              </a:lnSpc>
              <a:spcBef>
                <a:spcPct val="55000"/>
              </a:spcBef>
            </a:pPr>
            <a:r>
              <a:rPr lang="en-US" dirty="0"/>
              <a:t>If no instruction is found</a:t>
            </a:r>
          </a:p>
          <a:p>
            <a:pPr lvl="1" eaLnBrk="1" hangingPunct="1">
              <a:lnSpc>
                <a:spcPct val="120000"/>
              </a:lnSpc>
              <a:spcBef>
                <a:spcPct val="55000"/>
              </a:spcBef>
            </a:pPr>
            <a:r>
              <a:rPr lang="en-US" dirty="0"/>
              <a:t>Compiler fills delay slot with a NO-OP</a:t>
            </a:r>
          </a:p>
        </p:txBody>
      </p:sp>
      <p:sp>
        <p:nvSpPr>
          <p:cNvPr id="5939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Delayed Branch</a:t>
            </a:r>
          </a:p>
        </p:txBody>
      </p:sp>
      <p:grpSp>
        <p:nvGrpSpPr>
          <p:cNvPr id="59396" name="Group 10"/>
          <p:cNvGrpSpPr>
            <a:grpSpLocks/>
          </p:cNvGrpSpPr>
          <p:nvPr/>
        </p:nvGrpSpPr>
        <p:grpSpPr bwMode="auto">
          <a:xfrm>
            <a:off x="7099300" y="1931206"/>
            <a:ext cx="2221971" cy="3852863"/>
            <a:chOff x="930" y="1366"/>
            <a:chExt cx="1292" cy="2427"/>
          </a:xfrm>
        </p:grpSpPr>
        <p:sp>
          <p:nvSpPr>
            <p:cNvPr id="59397" name="Text Box 11"/>
            <p:cNvSpPr txBox="1">
              <a:spLocks noChangeArrowheads="1"/>
            </p:cNvSpPr>
            <p:nvPr/>
          </p:nvSpPr>
          <p:spPr bwMode="auto">
            <a:xfrm>
              <a:off x="930" y="1366"/>
              <a:ext cx="1292" cy="11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FontTx/>
                <a:buNone/>
              </a:pPr>
              <a:r>
                <a:rPr lang="en-US" altLang="en-US" sz="1400" b="1">
                  <a:latin typeface="Courier New" pitchFamily="49" charset="0"/>
                  <a:cs typeface="Courier New" pitchFamily="49" charset="0"/>
                </a:rPr>
                <a:t>label:</a:t>
              </a:r>
            </a:p>
            <a:p>
              <a:pPr eaLnBrk="1" hangingPunct="1">
                <a:spcBef>
                  <a:spcPct val="100000"/>
                </a:spcBef>
                <a:spcAft>
                  <a:spcPct val="100000"/>
                </a:spcAft>
                <a:buFontTx/>
                <a:buNone/>
              </a:pPr>
              <a:r>
                <a:rPr lang="en-US" altLang="en-US" sz="1400" b="1">
                  <a:latin typeface="Courier New" pitchFamily="49" charset="0"/>
                  <a:cs typeface="Courier New" pitchFamily="49" charset="0"/>
                </a:rPr>
                <a:t>. . .</a:t>
              </a:r>
            </a:p>
            <a:p>
              <a:pPr eaLnBrk="1" hangingPunct="1">
                <a:spcBef>
                  <a:spcPct val="20000"/>
                </a:spcBef>
                <a:buFontTx/>
                <a:buNone/>
              </a:pPr>
              <a:r>
                <a:rPr lang="en-US" altLang="en-US" sz="1400" b="1">
                  <a:latin typeface="Courier New" pitchFamily="49" charset="0"/>
                  <a:cs typeface="Courier New" pitchFamily="49" charset="0"/>
                </a:rPr>
                <a:t>add $t2,$t3,$t4</a:t>
              </a:r>
            </a:p>
            <a:p>
              <a:pPr eaLnBrk="1" hangingPunct="1">
                <a:spcBef>
                  <a:spcPct val="30000"/>
                </a:spcBef>
                <a:buFontTx/>
                <a:buNone/>
              </a:pPr>
              <a:r>
                <a:rPr lang="en-US" altLang="en-US" sz="1400" b="1">
                  <a:latin typeface="Courier New" pitchFamily="49" charset="0"/>
                  <a:cs typeface="Courier New" pitchFamily="49" charset="0"/>
                </a:rPr>
                <a:t>beq $s1,$s0,label</a:t>
              </a:r>
            </a:p>
          </p:txBody>
        </p:sp>
        <p:sp>
          <p:nvSpPr>
            <p:cNvPr id="59398" name="Text Box 12"/>
            <p:cNvSpPr txBox="1">
              <a:spLocks noChangeArrowheads="1"/>
            </p:cNvSpPr>
            <p:nvPr/>
          </p:nvSpPr>
          <p:spPr bwMode="auto">
            <a:xfrm>
              <a:off x="974" y="2308"/>
              <a:ext cx="1203" cy="17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FontTx/>
                <a:buNone/>
              </a:pPr>
              <a:r>
                <a:rPr lang="en-US" altLang="en-US" sz="1200" b="1">
                  <a:solidFill>
                    <a:srgbClr val="FF0000"/>
                  </a:solidFill>
                </a:rPr>
                <a:t>Delay Slot</a:t>
              </a:r>
            </a:p>
          </p:txBody>
        </p:sp>
        <p:sp>
          <p:nvSpPr>
            <p:cNvPr id="59399" name="Line 13"/>
            <p:cNvSpPr>
              <a:spLocks noChangeShapeType="1"/>
            </p:cNvSpPr>
            <p:nvPr/>
          </p:nvSpPr>
          <p:spPr bwMode="auto">
            <a:xfrm>
              <a:off x="1587" y="2546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0" name="Text Box 14"/>
            <p:cNvSpPr txBox="1">
              <a:spLocks noChangeArrowheads="1"/>
            </p:cNvSpPr>
            <p:nvPr/>
          </p:nvSpPr>
          <p:spPr bwMode="auto">
            <a:xfrm>
              <a:off x="930" y="2795"/>
              <a:ext cx="1292" cy="9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FontTx/>
                <a:buNone/>
              </a:pPr>
              <a:r>
                <a:rPr lang="en-US" altLang="en-US" sz="1400" b="1">
                  <a:latin typeface="Courier New" pitchFamily="49" charset="0"/>
                  <a:cs typeface="Courier New" pitchFamily="49" charset="0"/>
                </a:rPr>
                <a:t>label:</a:t>
              </a:r>
            </a:p>
            <a:p>
              <a:pPr eaLnBrk="1" hangingPunct="1">
                <a:spcBef>
                  <a:spcPct val="100000"/>
                </a:spcBef>
                <a:spcAft>
                  <a:spcPct val="100000"/>
                </a:spcAft>
                <a:buFontTx/>
                <a:buNone/>
              </a:pPr>
              <a:r>
                <a:rPr lang="en-US" altLang="en-US" sz="1400" b="1">
                  <a:latin typeface="Courier New" pitchFamily="49" charset="0"/>
                  <a:cs typeface="Courier New" pitchFamily="49" charset="0"/>
                </a:rPr>
                <a:t>. . .</a:t>
              </a:r>
            </a:p>
            <a:p>
              <a:pPr eaLnBrk="1" hangingPunct="1">
                <a:spcBef>
                  <a:spcPct val="30000"/>
                </a:spcBef>
                <a:buFontTx/>
                <a:buNone/>
              </a:pPr>
              <a:r>
                <a:rPr lang="en-US" altLang="en-US" sz="1400" b="1">
                  <a:latin typeface="Courier New" pitchFamily="49" charset="0"/>
                  <a:cs typeface="Courier New" pitchFamily="49" charset="0"/>
                </a:rPr>
                <a:t>beq $s1,$s0,label</a:t>
              </a:r>
            </a:p>
          </p:txBody>
        </p:sp>
        <p:sp>
          <p:nvSpPr>
            <p:cNvPr id="59401" name="Text Box 15"/>
            <p:cNvSpPr txBox="1">
              <a:spLocks noChangeArrowheads="1"/>
            </p:cNvSpPr>
            <p:nvPr/>
          </p:nvSpPr>
          <p:spPr bwMode="auto">
            <a:xfrm>
              <a:off x="974" y="3550"/>
              <a:ext cx="1203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FontTx/>
                <a:buNone/>
              </a:pPr>
              <a:r>
                <a:rPr lang="en-US" altLang="en-US" sz="14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add $t2,$t3,$t4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New meaning for branch instruction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Branching takes place after next instruction (Not immediately!)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Impacts software and compiler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Compiler is responsible to fill the branch delay slot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However, modern processors and deeply pipelined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Branch penalty is multiple cycles in deep pipelines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Multiple delay slots are difficult to fill with useful instructions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MIPS used delayed branching in earlier pipelines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However, delayed branching lost popularity in recent processors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Dynamic branch prediction has replaced delayed branching</a:t>
            </a:r>
          </a:p>
        </p:txBody>
      </p:sp>
      <p:sp>
        <p:nvSpPr>
          <p:cNvPr id="6041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Drawback of Delayed Branching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Zero-Delayed Branching</a:t>
            </a:r>
          </a:p>
        </p:txBody>
      </p:sp>
      <p:sp>
        <p:nvSpPr>
          <p:cNvPr id="98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71"/>
            <a:ext cx="8942917" cy="5568725"/>
          </a:xfrm>
        </p:spPr>
        <p:txBody>
          <a:bodyPr lIns="0" rIns="0"/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dirty="0" smtClean="0"/>
              <a:t>How to achieve </a:t>
            </a:r>
            <a:r>
              <a:rPr lang="en-US" dirty="0" smtClean="0">
                <a:solidFill>
                  <a:srgbClr val="FF0000"/>
                </a:solidFill>
              </a:rPr>
              <a:t>zero delay for a jump or a taken branch?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dirty="0"/>
              <a:t>J</a:t>
            </a:r>
            <a:r>
              <a:rPr lang="en-US" dirty="0" smtClean="0"/>
              <a:t>ump or branch target address is computed in the ID stage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dirty="0" smtClean="0"/>
              <a:t>Next instruction has already been fetched in the IF stage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Solution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dirty="0" smtClean="0"/>
              <a:t>Introduce a </a:t>
            </a:r>
            <a:r>
              <a:rPr lang="en-US" dirty="0" smtClean="0">
                <a:solidFill>
                  <a:srgbClr val="FF0000"/>
                </a:solidFill>
              </a:rPr>
              <a:t>Branch Target Buffer (BTB) </a:t>
            </a:r>
            <a:r>
              <a:rPr lang="en-US" dirty="0" smtClean="0"/>
              <a:t>in the </a:t>
            </a:r>
            <a:r>
              <a:rPr lang="en-US" dirty="0" smtClean="0">
                <a:solidFill>
                  <a:srgbClr val="FF0000"/>
                </a:solidFill>
              </a:rPr>
              <a:t>IF stage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dirty="0" smtClean="0"/>
              <a:t>Store the target address of recent branch and jump instructions 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dirty="0" smtClean="0"/>
              <a:t>Use the lower bits of the PC to index the BTB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dirty="0" smtClean="0"/>
              <a:t>Each BTB entry stores Branch/Jump address &amp; Target Address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dirty="0" smtClean="0"/>
              <a:t>Check the PC to see if the instruction being fetched is a branch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dirty="0" smtClean="0"/>
              <a:t>Update the PC using the target address stored in the BTB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Branch Target Buffer (IF Stage)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340" y="896328"/>
            <a:ext cx="8891323" cy="2455862"/>
          </a:xfrm>
        </p:spPr>
        <p:txBody>
          <a:bodyPr lIns="0" rIns="0"/>
          <a:lstStyle/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The </a:t>
            </a:r>
            <a:r>
              <a:rPr lang="en-US" altLang="en-US" dirty="0" smtClean="0">
                <a:solidFill>
                  <a:srgbClr val="FF0000"/>
                </a:solidFill>
              </a:rPr>
              <a:t>branch target buffer</a:t>
            </a:r>
            <a:r>
              <a:rPr lang="en-US" altLang="en-US" dirty="0" smtClean="0"/>
              <a:t> is implemented as a small cache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Stores the target address of recent branches and jumps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We must also have </a:t>
            </a:r>
            <a:r>
              <a:rPr lang="en-US" altLang="en-US" dirty="0" smtClean="0">
                <a:solidFill>
                  <a:srgbClr val="FF0000"/>
                </a:solidFill>
              </a:rPr>
              <a:t>prediction bits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To </a:t>
            </a:r>
            <a:r>
              <a:rPr lang="en-US" altLang="en-US" dirty="0" smtClean="0">
                <a:solidFill>
                  <a:srgbClr val="FF0000"/>
                </a:solidFill>
              </a:rPr>
              <a:t>predict </a:t>
            </a:r>
            <a:r>
              <a:rPr lang="en-US" altLang="en-US" dirty="0" smtClean="0"/>
              <a:t>whether branches are taken or not taken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The prediction bits are determined by the hardware at runtime</a:t>
            </a:r>
          </a:p>
        </p:txBody>
      </p:sp>
      <p:grpSp>
        <p:nvGrpSpPr>
          <p:cNvPr id="62468" name="Group 68"/>
          <p:cNvGrpSpPr>
            <a:grpSpLocks/>
          </p:cNvGrpSpPr>
          <p:nvPr/>
        </p:nvGrpSpPr>
        <p:grpSpPr bwMode="auto">
          <a:xfrm>
            <a:off x="1334331" y="3582621"/>
            <a:ext cx="7487973" cy="2708275"/>
            <a:chOff x="771" y="2246"/>
            <a:chExt cx="4354" cy="1706"/>
          </a:xfrm>
        </p:grpSpPr>
        <p:sp>
          <p:nvSpPr>
            <p:cNvPr id="62469" name="Freeform 53"/>
            <p:cNvSpPr>
              <a:spLocks/>
            </p:cNvSpPr>
            <p:nvPr/>
          </p:nvSpPr>
          <p:spPr bwMode="auto">
            <a:xfrm>
              <a:off x="1769" y="3589"/>
              <a:ext cx="1701" cy="91"/>
            </a:xfrm>
            <a:custGeom>
              <a:avLst/>
              <a:gdLst>
                <a:gd name="T0" fmla="*/ 5242 w 1520"/>
                <a:gd name="T1" fmla="*/ 0 h 113"/>
                <a:gd name="T2" fmla="*/ 5242 w 1520"/>
                <a:gd name="T3" fmla="*/ 10 h 113"/>
                <a:gd name="T4" fmla="*/ 0 w 1520"/>
                <a:gd name="T5" fmla="*/ 10 h 1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20" h="113">
                  <a:moveTo>
                    <a:pt x="1520" y="0"/>
                  </a:moveTo>
                  <a:lnTo>
                    <a:pt x="1520" y="113"/>
                  </a:lnTo>
                  <a:lnTo>
                    <a:pt x="0" y="113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470" name="Group 57"/>
            <p:cNvGrpSpPr>
              <a:grpSpLocks/>
            </p:cNvGrpSpPr>
            <p:nvPr/>
          </p:nvGrpSpPr>
          <p:grpSpPr bwMode="auto">
            <a:xfrm>
              <a:off x="1156" y="2886"/>
              <a:ext cx="885" cy="136"/>
              <a:chOff x="1152" y="2886"/>
              <a:chExt cx="908" cy="136"/>
            </a:xfrm>
          </p:grpSpPr>
          <p:sp>
            <p:nvSpPr>
              <p:cNvPr id="62521" name="AutoShape 7"/>
              <p:cNvSpPr>
                <a:spLocks noChangeArrowheads="1"/>
              </p:cNvSpPr>
              <p:nvPr/>
            </p:nvSpPr>
            <p:spPr bwMode="auto">
              <a:xfrm>
                <a:off x="1152" y="2886"/>
                <a:ext cx="904" cy="136"/>
              </a:xfrm>
              <a:prstGeom prst="roundRect">
                <a:avLst>
                  <a:gd name="adj" fmla="val 50000"/>
                </a:avLst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62522" name="Text Box 8"/>
              <p:cNvSpPr txBox="1">
                <a:spLocks noChangeArrowheads="1"/>
              </p:cNvSpPr>
              <p:nvPr/>
            </p:nvSpPr>
            <p:spPr bwMode="auto">
              <a:xfrm>
                <a:off x="1156" y="2886"/>
                <a:ext cx="904" cy="1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FF99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mux</a:t>
                </a:r>
              </a:p>
            </p:txBody>
          </p:sp>
        </p:grpSp>
        <p:sp>
          <p:nvSpPr>
            <p:cNvPr id="62471" name="Text Box 5"/>
            <p:cNvSpPr txBox="1">
              <a:spLocks noChangeArrowheads="1"/>
            </p:cNvSpPr>
            <p:nvPr/>
          </p:nvSpPr>
          <p:spPr bwMode="auto">
            <a:xfrm>
              <a:off x="1072" y="3140"/>
              <a:ext cx="1063" cy="154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PC</a:t>
              </a:r>
            </a:p>
          </p:txBody>
        </p:sp>
        <p:sp>
          <p:nvSpPr>
            <p:cNvPr id="62472" name="Line 10"/>
            <p:cNvSpPr>
              <a:spLocks noChangeShapeType="1"/>
            </p:cNvSpPr>
            <p:nvPr/>
          </p:nvSpPr>
          <p:spPr bwMode="auto">
            <a:xfrm>
              <a:off x="1610" y="3022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473" name="Line 31"/>
            <p:cNvSpPr>
              <a:spLocks noChangeShapeType="1"/>
            </p:cNvSpPr>
            <p:nvPr/>
          </p:nvSpPr>
          <p:spPr bwMode="auto">
            <a:xfrm>
              <a:off x="1360" y="2750"/>
              <a:ext cx="0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474" name="Text Box 34"/>
            <p:cNvSpPr txBox="1">
              <a:spLocks noChangeArrowheads="1"/>
            </p:cNvSpPr>
            <p:nvPr/>
          </p:nvSpPr>
          <p:spPr bwMode="auto">
            <a:xfrm>
              <a:off x="2857" y="2246"/>
              <a:ext cx="2246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</a:rPr>
                <a:t>Branch Target &amp; Prediction Buffer</a:t>
              </a:r>
            </a:p>
          </p:txBody>
        </p:sp>
        <p:grpSp>
          <p:nvGrpSpPr>
            <p:cNvPr id="62475" name="Group 66"/>
            <p:cNvGrpSpPr>
              <a:grpSpLocks/>
            </p:cNvGrpSpPr>
            <p:nvPr/>
          </p:nvGrpSpPr>
          <p:grpSpPr bwMode="auto">
            <a:xfrm>
              <a:off x="3016" y="2857"/>
              <a:ext cx="1996" cy="755"/>
              <a:chOff x="3016" y="2857"/>
              <a:chExt cx="1996" cy="749"/>
            </a:xfrm>
          </p:grpSpPr>
          <p:grpSp>
            <p:nvGrpSpPr>
              <p:cNvPr id="62491" name="Group 11"/>
              <p:cNvGrpSpPr>
                <a:grpSpLocks/>
              </p:cNvGrpSpPr>
              <p:nvPr/>
            </p:nvGrpSpPr>
            <p:grpSpPr bwMode="auto">
              <a:xfrm>
                <a:off x="3923" y="2857"/>
                <a:ext cx="907" cy="749"/>
                <a:chOff x="2890" y="2044"/>
                <a:chExt cx="1180" cy="1038"/>
              </a:xfrm>
            </p:grpSpPr>
            <p:sp>
              <p:nvSpPr>
                <p:cNvPr id="62512" name="Rectangle 12"/>
                <p:cNvSpPr>
                  <a:spLocks noChangeArrowheads="1"/>
                </p:cNvSpPr>
                <p:nvPr/>
              </p:nvSpPr>
              <p:spPr bwMode="auto">
                <a:xfrm>
                  <a:off x="2890" y="2044"/>
                  <a:ext cx="1180" cy="103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62513" name="Line 13"/>
                <p:cNvSpPr>
                  <a:spLocks noChangeShapeType="1"/>
                </p:cNvSpPr>
                <p:nvPr/>
              </p:nvSpPr>
              <p:spPr bwMode="auto">
                <a:xfrm>
                  <a:off x="2890" y="2160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14" name="Line 14"/>
                <p:cNvSpPr>
                  <a:spLocks noChangeShapeType="1"/>
                </p:cNvSpPr>
                <p:nvPr/>
              </p:nvSpPr>
              <p:spPr bwMode="auto">
                <a:xfrm>
                  <a:off x="2890" y="2275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15" name="Line 15"/>
                <p:cNvSpPr>
                  <a:spLocks noChangeShapeType="1"/>
                </p:cNvSpPr>
                <p:nvPr/>
              </p:nvSpPr>
              <p:spPr bwMode="auto">
                <a:xfrm>
                  <a:off x="2890" y="2389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16" name="Line 16"/>
                <p:cNvSpPr>
                  <a:spLocks noChangeShapeType="1"/>
                </p:cNvSpPr>
                <p:nvPr/>
              </p:nvSpPr>
              <p:spPr bwMode="auto">
                <a:xfrm>
                  <a:off x="2890" y="2506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17" name="Line 17"/>
                <p:cNvSpPr>
                  <a:spLocks noChangeShapeType="1"/>
                </p:cNvSpPr>
                <p:nvPr/>
              </p:nvSpPr>
              <p:spPr bwMode="auto">
                <a:xfrm>
                  <a:off x="2890" y="2621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18" name="Line 18"/>
                <p:cNvSpPr>
                  <a:spLocks noChangeShapeType="1"/>
                </p:cNvSpPr>
                <p:nvPr/>
              </p:nvSpPr>
              <p:spPr bwMode="auto">
                <a:xfrm>
                  <a:off x="2890" y="2736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19" name="Line 19"/>
                <p:cNvSpPr>
                  <a:spLocks noChangeShapeType="1"/>
                </p:cNvSpPr>
                <p:nvPr/>
              </p:nvSpPr>
              <p:spPr bwMode="auto">
                <a:xfrm>
                  <a:off x="2890" y="2851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20" name="Line 20"/>
                <p:cNvSpPr>
                  <a:spLocks noChangeShapeType="1"/>
                </p:cNvSpPr>
                <p:nvPr/>
              </p:nvSpPr>
              <p:spPr bwMode="auto">
                <a:xfrm>
                  <a:off x="2890" y="2966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2492" name="Group 21"/>
              <p:cNvGrpSpPr>
                <a:grpSpLocks/>
              </p:cNvGrpSpPr>
              <p:nvPr/>
            </p:nvGrpSpPr>
            <p:grpSpPr bwMode="auto">
              <a:xfrm>
                <a:off x="4830" y="2857"/>
                <a:ext cx="182" cy="749"/>
                <a:chOff x="2890" y="2044"/>
                <a:chExt cx="1180" cy="1038"/>
              </a:xfrm>
            </p:grpSpPr>
            <p:sp>
              <p:nvSpPr>
                <p:cNvPr id="62503" name="Rectangle 22"/>
                <p:cNvSpPr>
                  <a:spLocks noChangeArrowheads="1"/>
                </p:cNvSpPr>
                <p:nvPr/>
              </p:nvSpPr>
              <p:spPr bwMode="auto">
                <a:xfrm>
                  <a:off x="2890" y="2044"/>
                  <a:ext cx="1180" cy="1038"/>
                </a:xfrm>
                <a:prstGeom prst="rect">
                  <a:avLst/>
                </a:prstGeom>
                <a:solidFill>
                  <a:srgbClr val="FF99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62504" name="Line 23"/>
                <p:cNvSpPr>
                  <a:spLocks noChangeShapeType="1"/>
                </p:cNvSpPr>
                <p:nvPr/>
              </p:nvSpPr>
              <p:spPr bwMode="auto">
                <a:xfrm>
                  <a:off x="2890" y="2160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05" name="Line 24"/>
                <p:cNvSpPr>
                  <a:spLocks noChangeShapeType="1"/>
                </p:cNvSpPr>
                <p:nvPr/>
              </p:nvSpPr>
              <p:spPr bwMode="auto">
                <a:xfrm>
                  <a:off x="2890" y="2275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06" name="Line 25"/>
                <p:cNvSpPr>
                  <a:spLocks noChangeShapeType="1"/>
                </p:cNvSpPr>
                <p:nvPr/>
              </p:nvSpPr>
              <p:spPr bwMode="auto">
                <a:xfrm>
                  <a:off x="2890" y="2389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07" name="Line 26"/>
                <p:cNvSpPr>
                  <a:spLocks noChangeShapeType="1"/>
                </p:cNvSpPr>
                <p:nvPr/>
              </p:nvSpPr>
              <p:spPr bwMode="auto">
                <a:xfrm>
                  <a:off x="2890" y="2506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08" name="Line 27"/>
                <p:cNvSpPr>
                  <a:spLocks noChangeShapeType="1"/>
                </p:cNvSpPr>
                <p:nvPr/>
              </p:nvSpPr>
              <p:spPr bwMode="auto">
                <a:xfrm>
                  <a:off x="2890" y="2621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09" name="Line 28"/>
                <p:cNvSpPr>
                  <a:spLocks noChangeShapeType="1"/>
                </p:cNvSpPr>
                <p:nvPr/>
              </p:nvSpPr>
              <p:spPr bwMode="auto">
                <a:xfrm>
                  <a:off x="2890" y="2736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10" name="Line 29"/>
                <p:cNvSpPr>
                  <a:spLocks noChangeShapeType="1"/>
                </p:cNvSpPr>
                <p:nvPr/>
              </p:nvSpPr>
              <p:spPr bwMode="auto">
                <a:xfrm>
                  <a:off x="2890" y="2851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11" name="Line 30"/>
                <p:cNvSpPr>
                  <a:spLocks noChangeShapeType="1"/>
                </p:cNvSpPr>
                <p:nvPr/>
              </p:nvSpPr>
              <p:spPr bwMode="auto">
                <a:xfrm>
                  <a:off x="2890" y="2966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2493" name="Group 35"/>
              <p:cNvGrpSpPr>
                <a:grpSpLocks/>
              </p:cNvGrpSpPr>
              <p:nvPr/>
            </p:nvGrpSpPr>
            <p:grpSpPr bwMode="auto">
              <a:xfrm>
                <a:off x="3016" y="2857"/>
                <a:ext cx="907" cy="749"/>
                <a:chOff x="2890" y="2044"/>
                <a:chExt cx="1180" cy="1038"/>
              </a:xfrm>
            </p:grpSpPr>
            <p:sp>
              <p:nvSpPr>
                <p:cNvPr id="62494" name="Rectangle 36"/>
                <p:cNvSpPr>
                  <a:spLocks noChangeArrowheads="1"/>
                </p:cNvSpPr>
                <p:nvPr/>
              </p:nvSpPr>
              <p:spPr bwMode="auto">
                <a:xfrm>
                  <a:off x="2890" y="2044"/>
                  <a:ext cx="1180" cy="1038"/>
                </a:xfrm>
                <a:prstGeom prst="rect">
                  <a:avLst/>
                </a:prstGeom>
                <a:solidFill>
                  <a:srgbClr val="99FF9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62495" name="Line 37"/>
                <p:cNvSpPr>
                  <a:spLocks noChangeShapeType="1"/>
                </p:cNvSpPr>
                <p:nvPr/>
              </p:nvSpPr>
              <p:spPr bwMode="auto">
                <a:xfrm>
                  <a:off x="2890" y="2160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496" name="Line 38"/>
                <p:cNvSpPr>
                  <a:spLocks noChangeShapeType="1"/>
                </p:cNvSpPr>
                <p:nvPr/>
              </p:nvSpPr>
              <p:spPr bwMode="auto">
                <a:xfrm>
                  <a:off x="2890" y="2275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497" name="Line 39"/>
                <p:cNvSpPr>
                  <a:spLocks noChangeShapeType="1"/>
                </p:cNvSpPr>
                <p:nvPr/>
              </p:nvSpPr>
              <p:spPr bwMode="auto">
                <a:xfrm>
                  <a:off x="2890" y="2389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498" name="Line 40"/>
                <p:cNvSpPr>
                  <a:spLocks noChangeShapeType="1"/>
                </p:cNvSpPr>
                <p:nvPr/>
              </p:nvSpPr>
              <p:spPr bwMode="auto">
                <a:xfrm>
                  <a:off x="2890" y="2506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499" name="Line 41"/>
                <p:cNvSpPr>
                  <a:spLocks noChangeShapeType="1"/>
                </p:cNvSpPr>
                <p:nvPr/>
              </p:nvSpPr>
              <p:spPr bwMode="auto">
                <a:xfrm>
                  <a:off x="2890" y="2621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00" name="Line 42"/>
                <p:cNvSpPr>
                  <a:spLocks noChangeShapeType="1"/>
                </p:cNvSpPr>
                <p:nvPr/>
              </p:nvSpPr>
              <p:spPr bwMode="auto">
                <a:xfrm>
                  <a:off x="2890" y="2736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01" name="Line 43"/>
                <p:cNvSpPr>
                  <a:spLocks noChangeShapeType="1"/>
                </p:cNvSpPr>
                <p:nvPr/>
              </p:nvSpPr>
              <p:spPr bwMode="auto">
                <a:xfrm>
                  <a:off x="2890" y="2851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502" name="Line 44"/>
                <p:cNvSpPr>
                  <a:spLocks noChangeShapeType="1"/>
                </p:cNvSpPr>
                <p:nvPr/>
              </p:nvSpPr>
              <p:spPr bwMode="auto">
                <a:xfrm>
                  <a:off x="2890" y="2966"/>
                  <a:ext cx="11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62476" name="Text Box 45"/>
            <p:cNvSpPr txBox="1">
              <a:spLocks noChangeArrowheads="1"/>
            </p:cNvSpPr>
            <p:nvPr/>
          </p:nvSpPr>
          <p:spPr bwMode="auto">
            <a:xfrm>
              <a:off x="3016" y="2509"/>
              <a:ext cx="900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Addresses of Recent Branches</a:t>
              </a:r>
            </a:p>
          </p:txBody>
        </p:sp>
        <p:sp>
          <p:nvSpPr>
            <p:cNvPr id="62477" name="Text Box 46"/>
            <p:cNvSpPr txBox="1">
              <a:spLocks noChangeArrowheads="1"/>
            </p:cNvSpPr>
            <p:nvPr/>
          </p:nvSpPr>
          <p:spPr bwMode="auto">
            <a:xfrm>
              <a:off x="3946" y="2509"/>
              <a:ext cx="862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Target</a:t>
              </a:r>
            </a:p>
            <a:p>
              <a:pPr algn="ctr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Addresses</a:t>
              </a:r>
            </a:p>
          </p:txBody>
        </p:sp>
        <p:sp>
          <p:nvSpPr>
            <p:cNvPr id="62478" name="Line 48"/>
            <p:cNvSpPr>
              <a:spLocks noChangeShapeType="1"/>
            </p:cNvSpPr>
            <p:nvPr/>
          </p:nvSpPr>
          <p:spPr bwMode="auto">
            <a:xfrm flipV="1">
              <a:off x="2132" y="3226"/>
              <a:ext cx="8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479" name="Text Box 49"/>
            <p:cNvSpPr txBox="1">
              <a:spLocks noChangeArrowheads="1"/>
            </p:cNvSpPr>
            <p:nvPr/>
          </p:nvSpPr>
          <p:spPr bwMode="auto">
            <a:xfrm>
              <a:off x="2177" y="2908"/>
              <a:ext cx="748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low-order bits used as index</a:t>
              </a:r>
            </a:p>
          </p:txBody>
        </p:sp>
        <p:sp>
          <p:nvSpPr>
            <p:cNvPr id="62480" name="Text Box 51"/>
            <p:cNvSpPr txBox="1">
              <a:spLocks noChangeArrowheads="1"/>
            </p:cNvSpPr>
            <p:nvPr/>
          </p:nvSpPr>
          <p:spPr bwMode="auto">
            <a:xfrm>
              <a:off x="4717" y="2509"/>
              <a:ext cx="408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Predict</a:t>
              </a:r>
            </a:p>
            <a:p>
              <a:pPr algn="ctr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Bits</a:t>
              </a:r>
            </a:p>
          </p:txBody>
        </p:sp>
        <p:sp>
          <p:nvSpPr>
            <p:cNvPr id="62481" name="Text Box 9"/>
            <p:cNvSpPr txBox="1">
              <a:spLocks noChangeArrowheads="1"/>
            </p:cNvSpPr>
            <p:nvPr/>
          </p:nvSpPr>
          <p:spPr bwMode="auto">
            <a:xfrm>
              <a:off x="1224" y="2568"/>
              <a:ext cx="274" cy="182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Inc</a:t>
              </a:r>
            </a:p>
          </p:txBody>
        </p:sp>
        <p:sp>
          <p:nvSpPr>
            <p:cNvPr id="62482" name="Freeform 56"/>
            <p:cNvSpPr>
              <a:spLocks/>
            </p:cNvSpPr>
            <p:nvPr/>
          </p:nvSpPr>
          <p:spPr bwMode="auto">
            <a:xfrm>
              <a:off x="998" y="2432"/>
              <a:ext cx="612" cy="953"/>
            </a:xfrm>
            <a:custGeom>
              <a:avLst/>
              <a:gdLst>
                <a:gd name="T0" fmla="*/ 612 w 612"/>
                <a:gd name="T1" fmla="*/ 862 h 953"/>
                <a:gd name="T2" fmla="*/ 612 w 612"/>
                <a:gd name="T3" fmla="*/ 953 h 953"/>
                <a:gd name="T4" fmla="*/ 0 w 612"/>
                <a:gd name="T5" fmla="*/ 953 h 953"/>
                <a:gd name="T6" fmla="*/ 0 w 612"/>
                <a:gd name="T7" fmla="*/ 0 h 953"/>
                <a:gd name="T8" fmla="*/ 362 w 612"/>
                <a:gd name="T9" fmla="*/ 0 h 953"/>
                <a:gd name="T10" fmla="*/ 362 w 612"/>
                <a:gd name="T11" fmla="*/ 136 h 9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12" h="953">
                  <a:moveTo>
                    <a:pt x="612" y="862"/>
                  </a:moveTo>
                  <a:lnTo>
                    <a:pt x="612" y="953"/>
                  </a:lnTo>
                  <a:lnTo>
                    <a:pt x="0" y="953"/>
                  </a:lnTo>
                  <a:lnTo>
                    <a:pt x="0" y="0"/>
                  </a:lnTo>
                  <a:lnTo>
                    <a:pt x="362" y="0"/>
                  </a:lnTo>
                  <a:lnTo>
                    <a:pt x="362" y="136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483" name="Group 58"/>
            <p:cNvGrpSpPr>
              <a:grpSpLocks/>
            </p:cNvGrpSpPr>
            <p:nvPr/>
          </p:nvGrpSpPr>
          <p:grpSpPr bwMode="auto">
            <a:xfrm>
              <a:off x="1451" y="3589"/>
              <a:ext cx="318" cy="181"/>
              <a:chOff x="1152" y="2886"/>
              <a:chExt cx="908" cy="136"/>
            </a:xfrm>
          </p:grpSpPr>
          <p:sp>
            <p:nvSpPr>
              <p:cNvPr id="62489" name="AutoShape 59"/>
              <p:cNvSpPr>
                <a:spLocks noChangeArrowheads="1"/>
              </p:cNvSpPr>
              <p:nvPr/>
            </p:nvSpPr>
            <p:spPr bwMode="auto">
              <a:xfrm>
                <a:off x="1152" y="2886"/>
                <a:ext cx="904" cy="136"/>
              </a:xfrm>
              <a:prstGeom prst="roundRect">
                <a:avLst>
                  <a:gd name="adj" fmla="val 50000"/>
                </a:avLst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62490" name="Text Box 60"/>
              <p:cNvSpPr txBox="1">
                <a:spLocks noChangeArrowheads="1"/>
              </p:cNvSpPr>
              <p:nvPr/>
            </p:nvSpPr>
            <p:spPr bwMode="auto">
              <a:xfrm>
                <a:off x="1156" y="2886"/>
                <a:ext cx="904" cy="1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FF99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2000"/>
                  <a:t>=</a:t>
                </a:r>
              </a:p>
            </p:txBody>
          </p:sp>
        </p:grpSp>
        <p:sp>
          <p:nvSpPr>
            <p:cNvPr id="62484" name="Line 61"/>
            <p:cNvSpPr>
              <a:spLocks noChangeShapeType="1"/>
            </p:cNvSpPr>
            <p:nvPr/>
          </p:nvSpPr>
          <p:spPr bwMode="auto">
            <a:xfrm>
              <a:off x="1610" y="3385"/>
              <a:ext cx="0" cy="2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485" name="Freeform 62"/>
            <p:cNvSpPr>
              <a:spLocks/>
            </p:cNvSpPr>
            <p:nvPr/>
          </p:nvSpPr>
          <p:spPr bwMode="auto">
            <a:xfrm>
              <a:off x="771" y="2296"/>
              <a:ext cx="3606" cy="1656"/>
            </a:xfrm>
            <a:custGeom>
              <a:avLst/>
              <a:gdLst>
                <a:gd name="T0" fmla="*/ 3606 w 3606"/>
                <a:gd name="T1" fmla="*/ 1316 h 1656"/>
                <a:gd name="T2" fmla="*/ 3606 w 3606"/>
                <a:gd name="T3" fmla="*/ 1656 h 1656"/>
                <a:gd name="T4" fmla="*/ 0 w 3606"/>
                <a:gd name="T5" fmla="*/ 1656 h 1656"/>
                <a:gd name="T6" fmla="*/ 0 w 3606"/>
                <a:gd name="T7" fmla="*/ 0 h 1656"/>
                <a:gd name="T8" fmla="*/ 1066 w 3606"/>
                <a:gd name="T9" fmla="*/ 0 h 1656"/>
                <a:gd name="T10" fmla="*/ 1066 w 3606"/>
                <a:gd name="T11" fmla="*/ 590 h 16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606" h="1656">
                  <a:moveTo>
                    <a:pt x="3606" y="1316"/>
                  </a:moveTo>
                  <a:lnTo>
                    <a:pt x="3606" y="1656"/>
                  </a:lnTo>
                  <a:lnTo>
                    <a:pt x="0" y="1656"/>
                  </a:lnTo>
                  <a:lnTo>
                    <a:pt x="0" y="0"/>
                  </a:lnTo>
                  <a:lnTo>
                    <a:pt x="1066" y="0"/>
                  </a:lnTo>
                  <a:lnTo>
                    <a:pt x="1066" y="59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6" name="Freeform 63"/>
            <p:cNvSpPr>
              <a:spLocks/>
            </p:cNvSpPr>
            <p:nvPr/>
          </p:nvSpPr>
          <p:spPr bwMode="auto">
            <a:xfrm>
              <a:off x="884" y="2954"/>
              <a:ext cx="567" cy="726"/>
            </a:xfrm>
            <a:custGeom>
              <a:avLst/>
              <a:gdLst>
                <a:gd name="T0" fmla="*/ 567 w 567"/>
                <a:gd name="T1" fmla="*/ 726 h 726"/>
                <a:gd name="T2" fmla="*/ 0 w 567"/>
                <a:gd name="T3" fmla="*/ 726 h 726"/>
                <a:gd name="T4" fmla="*/ 0 w 567"/>
                <a:gd name="T5" fmla="*/ 0 h 726"/>
                <a:gd name="T6" fmla="*/ 272 w 567"/>
                <a:gd name="T7" fmla="*/ 0 h 7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67" h="726">
                  <a:moveTo>
                    <a:pt x="567" y="726"/>
                  </a:moveTo>
                  <a:lnTo>
                    <a:pt x="0" y="726"/>
                  </a:lnTo>
                  <a:lnTo>
                    <a:pt x="0" y="0"/>
                  </a:lnTo>
                  <a:lnTo>
                    <a:pt x="272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7" name="Freeform 65"/>
            <p:cNvSpPr>
              <a:spLocks/>
            </p:cNvSpPr>
            <p:nvPr/>
          </p:nvSpPr>
          <p:spPr bwMode="auto">
            <a:xfrm>
              <a:off x="1610" y="3612"/>
              <a:ext cx="3311" cy="249"/>
            </a:xfrm>
            <a:custGeom>
              <a:avLst/>
              <a:gdLst>
                <a:gd name="T0" fmla="*/ 3311 w 3311"/>
                <a:gd name="T1" fmla="*/ 0 h 249"/>
                <a:gd name="T2" fmla="*/ 3311 w 3311"/>
                <a:gd name="T3" fmla="*/ 249 h 249"/>
                <a:gd name="T4" fmla="*/ 0 w 3311"/>
                <a:gd name="T5" fmla="*/ 249 h 249"/>
                <a:gd name="T6" fmla="*/ 0 w 3311"/>
                <a:gd name="T7" fmla="*/ 158 h 2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11" h="249">
                  <a:moveTo>
                    <a:pt x="3311" y="0"/>
                  </a:moveTo>
                  <a:lnTo>
                    <a:pt x="3311" y="249"/>
                  </a:lnTo>
                  <a:lnTo>
                    <a:pt x="0" y="249"/>
                  </a:lnTo>
                  <a:lnTo>
                    <a:pt x="0" y="158"/>
                  </a:ln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8" name="Text Box 67"/>
            <p:cNvSpPr txBox="1">
              <a:spLocks noChangeArrowheads="1"/>
            </p:cNvSpPr>
            <p:nvPr/>
          </p:nvSpPr>
          <p:spPr bwMode="auto">
            <a:xfrm>
              <a:off x="1829" y="3780"/>
              <a:ext cx="612" cy="1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FF0000"/>
                  </a:solidFill>
                </a:rPr>
                <a:t>predict_taken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Branch Target Buffer – cont’d</a:t>
            </a:r>
          </a:p>
        </p:txBody>
      </p:sp>
      <p:sp>
        <p:nvSpPr>
          <p:cNvPr id="98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17461"/>
            <a:ext cx="8942917" cy="5645535"/>
          </a:xfrm>
        </p:spPr>
        <p:txBody>
          <a:bodyPr lIns="0" rIns="0"/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dirty="0" smtClean="0"/>
              <a:t>Each Branch Target Buffer (BTB) entry stores:</a:t>
            </a:r>
          </a:p>
          <a:p>
            <a:pPr lvl="1" eaLnBrk="1" hangingPunct="1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dirty="0" smtClean="0"/>
              <a:t>Address of a recent jump or branch instruction</a:t>
            </a:r>
          </a:p>
          <a:p>
            <a:pPr lvl="1" eaLnBrk="1" hangingPunct="1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dirty="0" smtClean="0"/>
              <a:t>Target address of jump or branch</a:t>
            </a:r>
          </a:p>
          <a:p>
            <a:pPr lvl="1" eaLnBrk="1" hangingPunct="1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dirty="0" smtClean="0"/>
              <a:t>Prediction bits for a conditional branch </a:t>
            </a:r>
            <a:r>
              <a:rPr lang="en-US" dirty="0"/>
              <a:t>(</a:t>
            </a:r>
            <a:r>
              <a:rPr lang="en-US" dirty="0" smtClean="0"/>
              <a:t>Taken or Not Taken)</a:t>
            </a:r>
          </a:p>
          <a:p>
            <a:pPr lvl="1" eaLnBrk="1" hangingPunct="1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dirty="0" smtClean="0"/>
              <a:t>To predict jump/branch target address and branch outcome before instruction is decoded and branch outcome is computed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dirty="0" smtClean="0"/>
              <a:t>Use the lower bits of the PC to index the BTB</a:t>
            </a:r>
          </a:p>
          <a:p>
            <a:pPr lvl="1" eaLnBrk="1" hangingPunct="1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dirty="0" smtClean="0"/>
              <a:t>Check if the PC matches an entry in the BTB (jump or branch)</a:t>
            </a:r>
          </a:p>
          <a:p>
            <a:pPr lvl="1" eaLnBrk="1" hangingPunct="1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dirty="0" smtClean="0"/>
              <a:t>If there is a match and the branch is predicted to be Taken then Update the PC using the target address stored in the BTB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dirty="0" smtClean="0"/>
              <a:t>The BTB entries are updated by the hardware at runtime</a:t>
            </a:r>
          </a:p>
        </p:txBody>
      </p:sp>
    </p:spTree>
    <p:extLst>
      <p:ext uri="{BB962C8B-B14F-4D97-AF65-F5344CB8AC3E}">
        <p14:creationId xmlns:p14="http://schemas.microsoft.com/office/powerpoint/2010/main" val="393764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Problem with Register Destination</a:t>
            </a:r>
          </a:p>
        </p:txBody>
      </p:sp>
      <p:sp>
        <p:nvSpPr>
          <p:cNvPr id="147" name="Rectangle 3"/>
          <p:cNvSpPr txBox="1">
            <a:spLocks noChangeArrowheads="1"/>
          </p:cNvSpPr>
          <p:nvPr/>
        </p:nvSpPr>
        <p:spPr bwMode="auto">
          <a:xfrm>
            <a:off x="376404" y="894270"/>
            <a:ext cx="9236403" cy="1459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>
            <a:lvl1pPr marL="347663" indent="-347663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dirty="0" smtClean="0"/>
              <a:t>Instruction </a:t>
            </a:r>
            <a:r>
              <a:rPr lang="en-US" altLang="en-US" dirty="0"/>
              <a:t>in </a:t>
            </a:r>
            <a:r>
              <a:rPr lang="en-US" altLang="en-US" dirty="0" smtClean="0"/>
              <a:t>ID </a:t>
            </a:r>
            <a:r>
              <a:rPr lang="en-US" altLang="en-US" dirty="0"/>
              <a:t>stage </a:t>
            </a:r>
            <a:r>
              <a:rPr lang="en-US" altLang="en-US" dirty="0" smtClean="0"/>
              <a:t>is different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/>
              <a:t>from the one in </a:t>
            </a:r>
            <a:r>
              <a:rPr lang="en-US" altLang="en-US" dirty="0" smtClean="0"/>
              <a:t>WB </a:t>
            </a:r>
            <a:r>
              <a:rPr lang="en-US" altLang="en-US" dirty="0"/>
              <a:t>stage</a:t>
            </a:r>
          </a:p>
          <a:p>
            <a:pPr marL="715963" lvl="1" indent="-358775" eaLnBrk="1" hangingPunct="1">
              <a:lnSpc>
                <a:spcPct val="120000"/>
              </a:lnSpc>
            </a:pPr>
            <a:r>
              <a:rPr lang="en-US" altLang="en-US" dirty="0" smtClean="0"/>
              <a:t>WB </a:t>
            </a:r>
            <a:r>
              <a:rPr lang="en-US" altLang="en-US" dirty="0"/>
              <a:t>stage is </a:t>
            </a:r>
            <a:r>
              <a:rPr lang="en-US" altLang="en-US" dirty="0" smtClean="0"/>
              <a:t>writing to a </a:t>
            </a:r>
            <a:r>
              <a:rPr lang="en-US" altLang="en-US" b="1" dirty="0" smtClean="0">
                <a:solidFill>
                  <a:srgbClr val="FF0000"/>
                </a:solidFill>
              </a:rPr>
              <a:t>different destination register</a:t>
            </a:r>
          </a:p>
          <a:p>
            <a:pPr marL="715963" lvl="1" indent="-358775" eaLnBrk="1" hangingPunct="1">
              <a:lnSpc>
                <a:spcPct val="120000"/>
              </a:lnSpc>
            </a:pPr>
            <a:r>
              <a:rPr lang="en-US" altLang="en-US" dirty="0" smtClean="0"/>
              <a:t>Writing the destination register of the instruction in the ID Stage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632661" y="5270848"/>
            <a:ext cx="632883" cy="1170516"/>
            <a:chOff x="3353225" y="5270848"/>
            <a:chExt cx="584200" cy="1170516"/>
          </a:xfrm>
        </p:grpSpPr>
        <p:sp>
          <p:nvSpPr>
            <p:cNvPr id="231" name="AutoShape 118"/>
            <p:cNvSpPr>
              <a:spLocks noChangeArrowheads="1"/>
            </p:cNvSpPr>
            <p:nvPr/>
          </p:nvSpPr>
          <p:spPr bwMode="auto">
            <a:xfrm rot="16200000">
              <a:off x="3425620" y="5399563"/>
              <a:ext cx="424246" cy="168406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" name="Rectangle 120"/>
            <p:cNvSpPr>
              <a:spLocks noChangeArrowheads="1"/>
            </p:cNvSpPr>
            <p:nvPr/>
          </p:nvSpPr>
          <p:spPr bwMode="auto">
            <a:xfrm flipH="1">
              <a:off x="3554272" y="5516918"/>
              <a:ext cx="168404" cy="150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1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3353225" y="5703774"/>
              <a:ext cx="584200" cy="737590"/>
              <a:chOff x="3353225" y="5703774"/>
              <a:chExt cx="584200" cy="737590"/>
            </a:xfrm>
          </p:grpSpPr>
          <p:sp>
            <p:nvSpPr>
              <p:cNvPr id="267" name="Line 87"/>
              <p:cNvSpPr>
                <a:spLocks noChangeShapeType="1"/>
              </p:cNvSpPr>
              <p:nvPr/>
            </p:nvSpPr>
            <p:spPr bwMode="auto">
              <a:xfrm flipV="1">
                <a:off x="3640922" y="5703774"/>
                <a:ext cx="0" cy="53213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68" name="Rectangle 88"/>
              <p:cNvSpPr>
                <a:spLocks noChangeArrowheads="1"/>
              </p:cNvSpPr>
              <p:nvPr/>
            </p:nvSpPr>
            <p:spPr bwMode="auto">
              <a:xfrm>
                <a:off x="3353225" y="6265205"/>
                <a:ext cx="584200" cy="176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RegDst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32" name="Rectangle 119"/>
            <p:cNvSpPr>
              <a:spLocks noChangeArrowheads="1"/>
            </p:cNvSpPr>
            <p:nvPr/>
          </p:nvSpPr>
          <p:spPr bwMode="auto">
            <a:xfrm flipH="1">
              <a:off x="3554271" y="5270848"/>
              <a:ext cx="168405" cy="425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lnSpc>
                  <a:spcPct val="70000"/>
                </a:lnSpc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33" name="Rectangle 120"/>
            <p:cNvSpPr>
              <a:spLocks noChangeArrowheads="1"/>
            </p:cNvSpPr>
            <p:nvPr/>
          </p:nvSpPr>
          <p:spPr bwMode="auto">
            <a:xfrm flipH="1">
              <a:off x="3554272" y="5299424"/>
              <a:ext cx="168404" cy="150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/>
                <a:t>0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90469" y="2622496"/>
            <a:ext cx="9222338" cy="3839247"/>
            <a:chOff x="360433" y="2622495"/>
            <a:chExt cx="8512927" cy="3839247"/>
          </a:xfrm>
        </p:grpSpPr>
        <p:sp>
          <p:nvSpPr>
            <p:cNvPr id="248" name="Line 49"/>
            <p:cNvSpPr>
              <a:spLocks noChangeShapeType="1"/>
            </p:cNvSpPr>
            <p:nvPr/>
          </p:nvSpPr>
          <p:spPr bwMode="auto">
            <a:xfrm>
              <a:off x="1046631" y="5123488"/>
              <a:ext cx="19148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55" name="Group 154"/>
            <p:cNvGrpSpPr/>
            <p:nvPr/>
          </p:nvGrpSpPr>
          <p:grpSpPr>
            <a:xfrm>
              <a:off x="1142375" y="3719832"/>
              <a:ext cx="7423745" cy="2399097"/>
              <a:chOff x="1142375" y="3719832"/>
              <a:chExt cx="7423745" cy="2399097"/>
            </a:xfrm>
          </p:grpSpPr>
          <p:cxnSp>
            <p:nvCxnSpPr>
              <p:cNvPr id="156" name="Straight Connector 155"/>
              <p:cNvCxnSpPr/>
              <p:nvPr/>
            </p:nvCxnSpPr>
            <p:spPr bwMode="auto">
              <a:xfrm>
                <a:off x="7370279" y="5640703"/>
                <a:ext cx="0" cy="476647"/>
              </a:xfrm>
              <a:prstGeom prst="line">
                <a:avLst/>
              </a:prstGeom>
              <a:ln w="12700">
                <a:tailEnd type="oval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 bwMode="auto">
              <a:xfrm>
                <a:off x="6488103" y="5097804"/>
                <a:ext cx="0" cy="1021125"/>
              </a:xfrm>
              <a:prstGeom prst="line">
                <a:avLst/>
              </a:prstGeom>
              <a:ln w="12700">
                <a:tailEnd type="oval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 bwMode="auto">
              <a:xfrm>
                <a:off x="5067289" y="3719832"/>
                <a:ext cx="0" cy="2397552"/>
              </a:xfrm>
              <a:prstGeom prst="line">
                <a:avLst/>
              </a:prstGeom>
              <a:ln w="12700">
                <a:tailEnd type="oval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 bwMode="auto">
              <a:xfrm>
                <a:off x="3034449" y="3889860"/>
                <a:ext cx="0" cy="2223548"/>
              </a:xfrm>
              <a:prstGeom prst="line">
                <a:avLst/>
              </a:prstGeom>
              <a:ln w="12700">
                <a:tailEnd type="oval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0" name="Freeform 159"/>
              <p:cNvSpPr/>
              <p:nvPr/>
            </p:nvSpPr>
            <p:spPr bwMode="auto">
              <a:xfrm>
                <a:off x="1142375" y="5299424"/>
                <a:ext cx="7423745" cy="817152"/>
              </a:xfrm>
              <a:custGeom>
                <a:avLst/>
                <a:gdLst>
                  <a:gd name="connsiteX0" fmla="*/ 291548 w 291548"/>
                  <a:gd name="connsiteY0" fmla="*/ 0 h 154608"/>
                  <a:gd name="connsiteX1" fmla="*/ 291548 w 291548"/>
                  <a:gd name="connsiteY1" fmla="*/ 154608 h 154608"/>
                  <a:gd name="connsiteX2" fmla="*/ 0 w 291548"/>
                  <a:gd name="connsiteY2" fmla="*/ 154608 h 154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1548" h="154608">
                    <a:moveTo>
                      <a:pt x="291548" y="0"/>
                    </a:moveTo>
                    <a:lnTo>
                      <a:pt x="291548" y="154608"/>
                    </a:lnTo>
                    <a:lnTo>
                      <a:pt x="0" y="154608"/>
                    </a:lnTo>
                  </a:path>
                </a:pathLst>
              </a:custGeom>
              <a:noFill/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61" name="Straight Connector 160"/>
              <p:cNvCxnSpPr>
                <a:stCxn id="339" idx="1"/>
              </p:cNvCxnSpPr>
              <p:nvPr/>
            </p:nvCxnSpPr>
            <p:spPr bwMode="auto">
              <a:xfrm flipH="1">
                <a:off x="1320035" y="5351956"/>
                <a:ext cx="1471" cy="761445"/>
              </a:xfrm>
              <a:prstGeom prst="line">
                <a:avLst/>
              </a:prstGeom>
              <a:ln w="12700">
                <a:tailEnd type="oval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3" name="TextBox 129"/>
              <p:cNvSpPr txBox="1">
                <a:spLocks noChangeArrowheads="1"/>
              </p:cNvSpPr>
              <p:nvPr/>
            </p:nvSpPr>
            <p:spPr bwMode="auto">
              <a:xfrm>
                <a:off x="1421000" y="5931607"/>
                <a:ext cx="279409" cy="185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200" dirty="0" err="1"/>
                  <a:t>clk</a:t>
                </a:r>
                <a:endParaRPr lang="en-US" sz="1200" dirty="0"/>
              </a:p>
            </p:txBody>
          </p:sp>
          <p:cxnSp>
            <p:nvCxnSpPr>
              <p:cNvPr id="168" name="Straight Connector 167"/>
              <p:cNvCxnSpPr/>
              <p:nvPr/>
            </p:nvCxnSpPr>
            <p:spPr bwMode="auto">
              <a:xfrm>
                <a:off x="4050535" y="5740339"/>
                <a:ext cx="0" cy="376237"/>
              </a:xfrm>
              <a:prstGeom prst="line">
                <a:avLst/>
              </a:prstGeom>
              <a:ln w="12700">
                <a:tailEnd type="oval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71" name="Line 49"/>
            <p:cNvSpPr>
              <a:spLocks noChangeShapeType="1"/>
            </p:cNvSpPr>
            <p:nvPr/>
          </p:nvSpPr>
          <p:spPr bwMode="auto">
            <a:xfrm>
              <a:off x="6251645" y="5010602"/>
              <a:ext cx="14754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2" name="Freeform 171"/>
            <p:cNvSpPr/>
            <p:nvPr/>
          </p:nvSpPr>
          <p:spPr>
            <a:xfrm>
              <a:off x="360433" y="3140765"/>
              <a:ext cx="4953662" cy="2266122"/>
            </a:xfrm>
            <a:custGeom>
              <a:avLst/>
              <a:gdLst>
                <a:gd name="connsiteX0" fmla="*/ 4786685 w 4953662"/>
                <a:gd name="connsiteY0" fmla="*/ 465152 h 2266122"/>
                <a:gd name="connsiteX1" fmla="*/ 4953662 w 4953662"/>
                <a:gd name="connsiteY1" fmla="*/ 465152 h 2266122"/>
                <a:gd name="connsiteX2" fmla="*/ 4953662 w 4953662"/>
                <a:gd name="connsiteY2" fmla="*/ 0 h 2266122"/>
                <a:gd name="connsiteX3" fmla="*/ 0 w 4953662"/>
                <a:gd name="connsiteY3" fmla="*/ 0 h 2266122"/>
                <a:gd name="connsiteX4" fmla="*/ 0 w 4953662"/>
                <a:gd name="connsiteY4" fmla="*/ 2266122 h 2266122"/>
                <a:gd name="connsiteX5" fmla="*/ 536713 w 4953662"/>
                <a:gd name="connsiteY5" fmla="*/ 2266122 h 2266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53662" h="2266122">
                  <a:moveTo>
                    <a:pt x="4786685" y="465152"/>
                  </a:moveTo>
                  <a:lnTo>
                    <a:pt x="4953662" y="465152"/>
                  </a:lnTo>
                  <a:lnTo>
                    <a:pt x="4953662" y="0"/>
                  </a:lnTo>
                  <a:lnTo>
                    <a:pt x="0" y="0"/>
                  </a:lnTo>
                  <a:lnTo>
                    <a:pt x="0" y="2266122"/>
                  </a:lnTo>
                  <a:lnTo>
                    <a:pt x="536713" y="2266122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Line 49"/>
            <p:cNvSpPr>
              <a:spLocks noChangeShapeType="1"/>
            </p:cNvSpPr>
            <p:nvPr/>
          </p:nvSpPr>
          <p:spPr bwMode="auto">
            <a:xfrm>
              <a:off x="4201722" y="4218774"/>
              <a:ext cx="77381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" name="Line 49"/>
            <p:cNvSpPr>
              <a:spLocks noChangeShapeType="1"/>
            </p:cNvSpPr>
            <p:nvPr/>
          </p:nvSpPr>
          <p:spPr bwMode="auto">
            <a:xfrm>
              <a:off x="4814358" y="4657960"/>
              <a:ext cx="16488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5" name="Line 30"/>
            <p:cNvSpPr>
              <a:spLocks noChangeShapeType="1"/>
            </p:cNvSpPr>
            <p:nvPr/>
          </p:nvSpPr>
          <p:spPr bwMode="auto">
            <a:xfrm>
              <a:off x="5148076" y="5424426"/>
              <a:ext cx="34789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6" name="Freeform 175"/>
            <p:cNvSpPr/>
            <p:nvPr/>
          </p:nvSpPr>
          <p:spPr bwMode="auto">
            <a:xfrm>
              <a:off x="5264554" y="5422920"/>
              <a:ext cx="1134640" cy="315832"/>
            </a:xfrm>
            <a:custGeom>
              <a:avLst/>
              <a:gdLst>
                <a:gd name="connsiteX0" fmla="*/ 0 w 1664948"/>
                <a:gd name="connsiteY0" fmla="*/ 0 h 322418"/>
                <a:gd name="connsiteX1" fmla="*/ 0 w 1664948"/>
                <a:gd name="connsiteY1" fmla="*/ 322418 h 322418"/>
                <a:gd name="connsiteX2" fmla="*/ 1442955 w 1664948"/>
                <a:gd name="connsiteY2" fmla="*/ 322418 h 322418"/>
                <a:gd name="connsiteX3" fmla="*/ 1442955 w 1664948"/>
                <a:gd name="connsiteY3" fmla="*/ 121567 h 322418"/>
                <a:gd name="connsiteX4" fmla="*/ 1664948 w 1664948"/>
                <a:gd name="connsiteY4" fmla="*/ 121567 h 322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4948" h="322418">
                  <a:moveTo>
                    <a:pt x="0" y="0"/>
                  </a:moveTo>
                  <a:lnTo>
                    <a:pt x="0" y="322418"/>
                  </a:lnTo>
                  <a:lnTo>
                    <a:pt x="1442955" y="322418"/>
                  </a:lnTo>
                  <a:lnTo>
                    <a:pt x="1442955" y="121567"/>
                  </a:lnTo>
                  <a:lnTo>
                    <a:pt x="1664948" y="12156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7" name="Freeform 176"/>
            <p:cNvSpPr/>
            <p:nvPr/>
          </p:nvSpPr>
          <p:spPr bwMode="auto">
            <a:xfrm>
              <a:off x="4653785" y="5176519"/>
              <a:ext cx="4104360" cy="733018"/>
            </a:xfrm>
            <a:custGeom>
              <a:avLst/>
              <a:gdLst>
                <a:gd name="connsiteX0" fmla="*/ 3955774 w 4218167"/>
                <a:gd name="connsiteY0" fmla="*/ 0 h 838863"/>
                <a:gd name="connsiteX1" fmla="*/ 4218167 w 4218167"/>
                <a:gd name="connsiteY1" fmla="*/ 0 h 838863"/>
                <a:gd name="connsiteX2" fmla="*/ 4218167 w 4218167"/>
                <a:gd name="connsiteY2" fmla="*/ 838863 h 838863"/>
                <a:gd name="connsiteX3" fmla="*/ 0 w 4218167"/>
                <a:gd name="connsiteY3" fmla="*/ 838863 h 838863"/>
                <a:gd name="connsiteX4" fmla="*/ 0 w 4218167"/>
                <a:gd name="connsiteY4" fmla="*/ 648032 h 838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18167" h="838863">
                  <a:moveTo>
                    <a:pt x="3955774" y="0"/>
                  </a:moveTo>
                  <a:lnTo>
                    <a:pt x="4218167" y="0"/>
                  </a:lnTo>
                  <a:lnTo>
                    <a:pt x="4218167" y="838863"/>
                  </a:lnTo>
                  <a:lnTo>
                    <a:pt x="0" y="838863"/>
                  </a:lnTo>
                  <a:lnTo>
                    <a:pt x="0" y="648032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8" name="Rectangle 77"/>
            <p:cNvSpPr>
              <a:spLocks noChangeArrowheads="1"/>
            </p:cNvSpPr>
            <p:nvPr/>
          </p:nvSpPr>
          <p:spPr bwMode="auto">
            <a:xfrm>
              <a:off x="722954" y="2929735"/>
              <a:ext cx="1392885" cy="203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Branch Target Address</a:t>
              </a:r>
            </a:p>
          </p:txBody>
        </p:sp>
        <p:grpSp>
          <p:nvGrpSpPr>
            <p:cNvPr id="179" name="Group 8"/>
            <p:cNvGrpSpPr>
              <a:grpSpLocks/>
            </p:cNvGrpSpPr>
            <p:nvPr/>
          </p:nvGrpSpPr>
          <p:grpSpPr bwMode="auto">
            <a:xfrm>
              <a:off x="5829356" y="4446908"/>
              <a:ext cx="422289" cy="1039848"/>
              <a:chOff x="5652144" y="4157097"/>
              <a:chExt cx="421848" cy="1039533"/>
            </a:xfrm>
          </p:grpSpPr>
          <p:sp>
            <p:nvSpPr>
              <p:cNvPr id="180" name="Freeform 23"/>
              <p:cNvSpPr>
                <a:spLocks/>
              </p:cNvSpPr>
              <p:nvPr/>
            </p:nvSpPr>
            <p:spPr bwMode="auto">
              <a:xfrm rot="-5400000">
                <a:off x="5343301" y="4465940"/>
                <a:ext cx="1039533" cy="421848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" name="Rectangle 24"/>
              <p:cNvSpPr>
                <a:spLocks noChangeArrowheads="1"/>
              </p:cNvSpPr>
              <p:nvPr/>
            </p:nvSpPr>
            <p:spPr bwMode="auto">
              <a:xfrm>
                <a:off x="5715860" y="4307976"/>
                <a:ext cx="351540" cy="7440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A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L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U</a:t>
                </a:r>
              </a:p>
            </p:txBody>
          </p:sp>
        </p:grpSp>
        <p:sp>
          <p:nvSpPr>
            <p:cNvPr id="182" name="Line 30"/>
            <p:cNvSpPr>
              <a:spLocks noChangeShapeType="1"/>
            </p:cNvSpPr>
            <p:nvPr/>
          </p:nvSpPr>
          <p:spPr bwMode="auto">
            <a:xfrm>
              <a:off x="5632500" y="5334350"/>
              <a:ext cx="1841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3" name="Line 39"/>
            <p:cNvSpPr>
              <a:spLocks noChangeShapeType="1"/>
            </p:cNvSpPr>
            <p:nvPr/>
          </p:nvSpPr>
          <p:spPr bwMode="auto">
            <a:xfrm>
              <a:off x="3290863" y="4731080"/>
              <a:ext cx="5905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" name="Line 40"/>
            <p:cNvSpPr>
              <a:spLocks noChangeShapeType="1"/>
            </p:cNvSpPr>
            <p:nvPr/>
          </p:nvSpPr>
          <p:spPr bwMode="auto">
            <a:xfrm flipV="1">
              <a:off x="3314675" y="5180357"/>
              <a:ext cx="5635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5" name="Line 41"/>
            <p:cNvSpPr>
              <a:spLocks noChangeShapeType="1"/>
            </p:cNvSpPr>
            <p:nvPr/>
          </p:nvSpPr>
          <p:spPr bwMode="auto">
            <a:xfrm>
              <a:off x="3722677" y="5481270"/>
              <a:ext cx="158755" cy="15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6" name="Line 49"/>
            <p:cNvSpPr>
              <a:spLocks noChangeShapeType="1"/>
            </p:cNvSpPr>
            <p:nvPr/>
          </p:nvSpPr>
          <p:spPr bwMode="auto">
            <a:xfrm>
              <a:off x="1396914" y="5108918"/>
              <a:ext cx="44133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87" name="Group 3"/>
            <p:cNvGrpSpPr>
              <a:grpSpLocks/>
            </p:cNvGrpSpPr>
            <p:nvPr/>
          </p:nvGrpSpPr>
          <p:grpSpPr bwMode="auto">
            <a:xfrm>
              <a:off x="1838253" y="4458021"/>
              <a:ext cx="927130" cy="1281155"/>
              <a:chOff x="1793625" y="4110295"/>
              <a:chExt cx="927187" cy="1280337"/>
            </a:xfrm>
          </p:grpSpPr>
          <p:sp>
            <p:nvSpPr>
              <p:cNvPr id="188" name="Rectangle 47"/>
              <p:cNvSpPr>
                <a:spLocks noChangeArrowheads="1"/>
              </p:cNvSpPr>
              <p:nvPr/>
            </p:nvSpPr>
            <p:spPr bwMode="auto">
              <a:xfrm>
                <a:off x="1793626" y="4110295"/>
                <a:ext cx="927186" cy="1280337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" name="Text Box 48"/>
              <p:cNvSpPr txBox="1">
                <a:spLocks noChangeArrowheads="1"/>
              </p:cNvSpPr>
              <p:nvPr/>
            </p:nvSpPr>
            <p:spPr bwMode="auto">
              <a:xfrm>
                <a:off x="1839033" y="4621150"/>
                <a:ext cx="632772" cy="2744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000"/>
                  <a:t>Address</a:t>
                </a:r>
              </a:p>
            </p:txBody>
          </p:sp>
          <p:sp>
            <p:nvSpPr>
              <p:cNvPr id="190" name="Text Box 50"/>
              <p:cNvSpPr txBox="1">
                <a:spLocks noChangeArrowheads="1"/>
              </p:cNvSpPr>
              <p:nvPr/>
            </p:nvSpPr>
            <p:spPr bwMode="auto">
              <a:xfrm>
                <a:off x="2061500" y="4889622"/>
                <a:ext cx="621194" cy="228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000"/>
                  <a:t>Instruction</a:t>
                </a:r>
              </a:p>
            </p:txBody>
          </p:sp>
          <p:sp>
            <p:nvSpPr>
              <p:cNvPr id="191" name="Text Box 51"/>
              <p:cNvSpPr txBox="1">
                <a:spLocks noChangeArrowheads="1"/>
              </p:cNvSpPr>
              <p:nvPr/>
            </p:nvSpPr>
            <p:spPr bwMode="auto">
              <a:xfrm>
                <a:off x="1793625" y="4110295"/>
                <a:ext cx="927187" cy="502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sz="1200" b="1" dirty="0"/>
                  <a:t>Instruction</a:t>
                </a:r>
              </a:p>
              <a:p>
                <a:pPr algn="ctr"/>
                <a:r>
                  <a:rPr lang="en-US" sz="1200" b="1" dirty="0" smtClean="0"/>
                  <a:t>Memory</a:t>
                </a:r>
                <a:endParaRPr lang="en-US" sz="1200" b="1" dirty="0"/>
              </a:p>
            </p:txBody>
          </p:sp>
        </p:grpSp>
        <p:sp>
          <p:nvSpPr>
            <p:cNvPr id="192" name="Line 52"/>
            <p:cNvSpPr>
              <a:spLocks noChangeShapeType="1"/>
            </p:cNvSpPr>
            <p:nvPr/>
          </p:nvSpPr>
          <p:spPr bwMode="auto">
            <a:xfrm>
              <a:off x="3112611" y="5353401"/>
              <a:ext cx="17825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3" name="Line 61"/>
            <p:cNvSpPr>
              <a:spLocks noChangeShapeType="1"/>
            </p:cNvSpPr>
            <p:nvPr/>
          </p:nvSpPr>
          <p:spPr bwMode="auto">
            <a:xfrm flipV="1">
              <a:off x="1555669" y="4278259"/>
              <a:ext cx="0" cy="82430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" name="Rectangle 67"/>
            <p:cNvSpPr>
              <a:spLocks noChangeArrowheads="1"/>
            </p:cNvSpPr>
            <p:nvPr/>
          </p:nvSpPr>
          <p:spPr bwMode="auto">
            <a:xfrm>
              <a:off x="3459143" y="4548511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 err="1"/>
                <a:t>Rs</a:t>
              </a:r>
              <a:endParaRPr lang="en-US" sz="1000" dirty="0"/>
            </a:p>
          </p:txBody>
        </p:sp>
        <p:sp>
          <p:nvSpPr>
            <p:cNvPr id="195" name="Rectangle 70"/>
            <p:cNvSpPr>
              <a:spLocks noChangeArrowheads="1"/>
            </p:cNvSpPr>
            <p:nvPr/>
          </p:nvSpPr>
          <p:spPr bwMode="auto">
            <a:xfrm>
              <a:off x="3336901" y="5429603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Rd</a:t>
              </a:r>
            </a:p>
          </p:txBody>
        </p:sp>
        <p:grpSp>
          <p:nvGrpSpPr>
            <p:cNvPr id="196" name="Group 12"/>
            <p:cNvGrpSpPr>
              <a:grpSpLocks/>
            </p:cNvGrpSpPr>
            <p:nvPr/>
          </p:nvGrpSpPr>
          <p:grpSpPr bwMode="auto">
            <a:xfrm>
              <a:off x="3880710" y="4064311"/>
              <a:ext cx="321012" cy="324814"/>
              <a:chOff x="1642213" y="2082165"/>
              <a:chExt cx="418691" cy="295097"/>
            </a:xfrm>
          </p:grpSpPr>
          <p:sp>
            <p:nvSpPr>
              <p:cNvPr id="197" name="Oval 72"/>
              <p:cNvSpPr>
                <a:spLocks noChangeArrowheads="1"/>
              </p:cNvSpPr>
              <p:nvPr/>
            </p:nvSpPr>
            <p:spPr bwMode="auto">
              <a:xfrm>
                <a:off x="1642213" y="2082165"/>
                <a:ext cx="418691" cy="274472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" name="Rectangle 73"/>
              <p:cNvSpPr>
                <a:spLocks noChangeArrowheads="1"/>
              </p:cNvSpPr>
              <p:nvPr/>
            </p:nvSpPr>
            <p:spPr bwMode="auto">
              <a:xfrm>
                <a:off x="1642213" y="2101204"/>
                <a:ext cx="418691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200" dirty="0" smtClean="0"/>
                  <a:t>Ext</a:t>
                </a:r>
                <a:endParaRPr lang="en-US" sz="1200" dirty="0"/>
              </a:p>
            </p:txBody>
          </p:sp>
        </p:grpSp>
        <p:sp>
          <p:nvSpPr>
            <p:cNvPr id="199" name="Rectangle 78"/>
            <p:cNvSpPr>
              <a:spLocks noChangeArrowheads="1"/>
            </p:cNvSpPr>
            <p:nvPr/>
          </p:nvSpPr>
          <p:spPr bwMode="auto">
            <a:xfrm>
              <a:off x="3459143" y="5004139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Rt</a:t>
              </a:r>
            </a:p>
          </p:txBody>
        </p:sp>
        <p:sp>
          <p:nvSpPr>
            <p:cNvPr id="200" name="Freeform 86"/>
            <p:cNvSpPr>
              <a:spLocks/>
            </p:cNvSpPr>
            <p:nvPr/>
          </p:nvSpPr>
          <p:spPr bwMode="auto">
            <a:xfrm>
              <a:off x="3425804" y="5180357"/>
              <a:ext cx="117479" cy="190506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1" name="Freeform 98"/>
            <p:cNvSpPr>
              <a:spLocks/>
            </p:cNvSpPr>
            <p:nvPr/>
          </p:nvSpPr>
          <p:spPr bwMode="auto">
            <a:xfrm>
              <a:off x="3290863" y="5501043"/>
              <a:ext cx="252420" cy="87316"/>
            </a:xfrm>
            <a:custGeom>
              <a:avLst/>
              <a:gdLst>
                <a:gd name="T0" fmla="*/ 0 w 374"/>
                <a:gd name="T1" fmla="*/ 0 h 87"/>
                <a:gd name="T2" fmla="*/ 0 w 374"/>
                <a:gd name="T3" fmla="*/ 2147483647 h 87"/>
                <a:gd name="T4" fmla="*/ 2147483647 w 374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374"/>
                <a:gd name="T10" fmla="*/ 0 h 87"/>
                <a:gd name="T11" fmla="*/ 374 w 374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4" h="87">
                  <a:moveTo>
                    <a:pt x="0" y="0"/>
                  </a:moveTo>
                  <a:lnTo>
                    <a:pt x="0" y="87"/>
                  </a:lnTo>
                  <a:lnTo>
                    <a:pt x="374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2" name="Rectangle 77"/>
            <p:cNvSpPr>
              <a:spLocks noChangeArrowheads="1"/>
            </p:cNvSpPr>
            <p:nvPr/>
          </p:nvSpPr>
          <p:spPr bwMode="auto">
            <a:xfrm>
              <a:off x="722954" y="3198570"/>
              <a:ext cx="2023926" cy="210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Jump Target = </a:t>
              </a:r>
              <a:r>
                <a:rPr lang="en-US" sz="1000" dirty="0" smtClean="0"/>
                <a:t>PC[31:28] ‖ Imm26</a:t>
              </a:r>
              <a:endParaRPr lang="en-US" sz="1000" dirty="0"/>
            </a:p>
          </p:txBody>
        </p:sp>
        <p:sp>
          <p:nvSpPr>
            <p:cNvPr id="203" name="Rectangle 111"/>
            <p:cNvSpPr>
              <a:spLocks noChangeArrowheads="1"/>
            </p:cNvSpPr>
            <p:nvPr/>
          </p:nvSpPr>
          <p:spPr bwMode="auto">
            <a:xfrm>
              <a:off x="7026335" y="4043480"/>
              <a:ext cx="733280" cy="182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ALU </a:t>
              </a:r>
              <a:r>
                <a:rPr lang="en-US" sz="1000" dirty="0" smtClean="0"/>
                <a:t>Result</a:t>
              </a:r>
              <a:endParaRPr lang="en-US" sz="1000" dirty="0"/>
            </a:p>
          </p:txBody>
        </p:sp>
        <p:grpSp>
          <p:nvGrpSpPr>
            <p:cNvPr id="204" name="Group 9"/>
            <p:cNvGrpSpPr>
              <a:grpSpLocks/>
            </p:cNvGrpSpPr>
            <p:nvPr/>
          </p:nvGrpSpPr>
          <p:grpSpPr bwMode="auto">
            <a:xfrm>
              <a:off x="6929530" y="4462783"/>
              <a:ext cx="912841" cy="1277980"/>
              <a:chOff x="6720058" y="4195080"/>
              <a:chExt cx="912351" cy="1278750"/>
            </a:xfrm>
          </p:grpSpPr>
          <p:sp>
            <p:nvSpPr>
              <p:cNvPr id="205" name="Text Box 8"/>
              <p:cNvSpPr txBox="1">
                <a:spLocks noChangeArrowheads="1"/>
              </p:cNvSpPr>
              <p:nvPr/>
            </p:nvSpPr>
            <p:spPr bwMode="auto">
              <a:xfrm>
                <a:off x="6720059" y="4195080"/>
                <a:ext cx="912350" cy="127875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b="1" dirty="0"/>
                  <a:t>Data</a:t>
                </a:r>
              </a:p>
              <a:p>
                <a:pPr algn="ctr" eaLnBrk="1" hangingPunct="1"/>
                <a:r>
                  <a:rPr lang="en-US" sz="1200" b="1" dirty="0" smtClean="0"/>
                  <a:t>Memory</a:t>
                </a:r>
                <a:endParaRPr lang="en-US" sz="1200" b="1" dirty="0"/>
              </a:p>
            </p:txBody>
          </p:sp>
          <p:sp>
            <p:nvSpPr>
              <p:cNvPr id="206" name="Rectangle 9"/>
              <p:cNvSpPr>
                <a:spLocks noChangeArrowheads="1"/>
              </p:cNvSpPr>
              <p:nvPr/>
            </p:nvSpPr>
            <p:spPr bwMode="auto">
              <a:xfrm>
                <a:off x="6720058" y="4652003"/>
                <a:ext cx="583377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 Address</a:t>
                </a:r>
              </a:p>
            </p:txBody>
          </p:sp>
          <p:sp>
            <p:nvSpPr>
              <p:cNvPr id="207" name="Rectangle 10"/>
              <p:cNvSpPr>
                <a:spLocks noChangeArrowheads="1"/>
              </p:cNvSpPr>
              <p:nvPr/>
            </p:nvSpPr>
            <p:spPr bwMode="auto">
              <a:xfrm>
                <a:off x="6762565" y="5123618"/>
                <a:ext cx="422142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/>
              <a:p>
                <a:pPr eaLnBrk="0" hangingPunct="0"/>
                <a:r>
                  <a:rPr lang="en-US" sz="1000"/>
                  <a:t>Data_in</a:t>
                </a:r>
              </a:p>
            </p:txBody>
          </p:sp>
          <p:sp>
            <p:nvSpPr>
              <p:cNvPr id="208" name="Rectangle 11"/>
              <p:cNvSpPr>
                <a:spLocks noChangeArrowheads="1"/>
              </p:cNvSpPr>
              <p:nvPr/>
            </p:nvSpPr>
            <p:spPr bwMode="auto">
              <a:xfrm>
                <a:off x="6954600" y="4859882"/>
                <a:ext cx="633213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/>
                  <a:t>Data_out</a:t>
                </a:r>
              </a:p>
            </p:txBody>
          </p:sp>
          <p:sp>
            <p:nvSpPr>
              <p:cNvPr id="209" name="Isosceles Triangle 208"/>
              <p:cNvSpPr/>
              <p:nvPr/>
            </p:nvSpPr>
            <p:spPr bwMode="auto">
              <a:xfrm>
                <a:off x="7116972" y="5428929"/>
                <a:ext cx="87266" cy="44477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10" name="Group 11"/>
            <p:cNvGrpSpPr>
              <a:grpSpLocks/>
            </p:cNvGrpSpPr>
            <p:nvPr/>
          </p:nvGrpSpPr>
          <p:grpSpPr bwMode="auto">
            <a:xfrm>
              <a:off x="3881432" y="4458020"/>
              <a:ext cx="931892" cy="1283168"/>
              <a:chOff x="3639628" y="4110295"/>
              <a:chExt cx="932372" cy="1282349"/>
            </a:xfrm>
          </p:grpSpPr>
          <p:sp>
            <p:nvSpPr>
              <p:cNvPr id="211" name="Text Box 32"/>
              <p:cNvSpPr txBox="1">
                <a:spLocks noChangeArrowheads="1"/>
              </p:cNvSpPr>
              <p:nvPr/>
            </p:nvSpPr>
            <p:spPr bwMode="auto">
              <a:xfrm>
                <a:off x="3639629" y="4110295"/>
                <a:ext cx="932371" cy="1278750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US" sz="1200" b="1" dirty="0"/>
              </a:p>
              <a:p>
                <a:pPr algn="ctr" eaLnBrk="1" hangingPunct="1"/>
                <a:endParaRPr lang="en-US" sz="1200" b="1" dirty="0"/>
              </a:p>
              <a:p>
                <a:pPr algn="ctr" eaLnBrk="1" hangingPunct="1"/>
                <a:r>
                  <a:rPr lang="en-US" sz="1200" b="1" dirty="0" smtClean="0"/>
                  <a:t>Registers</a:t>
                </a:r>
                <a:endParaRPr lang="en-US" sz="1200" b="1" dirty="0"/>
              </a:p>
            </p:txBody>
          </p:sp>
          <p:sp>
            <p:nvSpPr>
              <p:cNvPr id="212" name="Rectangle 33"/>
              <p:cNvSpPr>
                <a:spLocks noChangeArrowheads="1"/>
              </p:cNvSpPr>
              <p:nvPr/>
            </p:nvSpPr>
            <p:spPr bwMode="auto">
              <a:xfrm>
                <a:off x="3639628" y="4292747"/>
                <a:ext cx="421848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 RA</a:t>
                </a:r>
              </a:p>
            </p:txBody>
          </p:sp>
          <p:sp>
            <p:nvSpPr>
              <p:cNvPr id="213" name="Rectangle 34"/>
              <p:cNvSpPr>
                <a:spLocks noChangeArrowheads="1"/>
              </p:cNvSpPr>
              <p:nvPr/>
            </p:nvSpPr>
            <p:spPr bwMode="auto">
              <a:xfrm>
                <a:off x="3682106" y="4702075"/>
                <a:ext cx="379370" cy="2760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RB</a:t>
                </a:r>
              </a:p>
            </p:txBody>
          </p:sp>
          <p:sp>
            <p:nvSpPr>
              <p:cNvPr id="214" name="Rectangle 35"/>
              <p:cNvSpPr>
                <a:spLocks noChangeArrowheads="1"/>
              </p:cNvSpPr>
              <p:nvPr/>
            </p:nvSpPr>
            <p:spPr bwMode="auto">
              <a:xfrm>
                <a:off x="4144924" y="4239108"/>
                <a:ext cx="379370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/>
                  <a:t>BusA</a:t>
                </a:r>
              </a:p>
            </p:txBody>
          </p:sp>
          <p:sp>
            <p:nvSpPr>
              <p:cNvPr id="215" name="Rectangle 38"/>
              <p:cNvSpPr>
                <a:spLocks noChangeArrowheads="1"/>
              </p:cNvSpPr>
              <p:nvPr/>
            </p:nvSpPr>
            <p:spPr bwMode="auto">
              <a:xfrm>
                <a:off x="4144924" y="4955909"/>
                <a:ext cx="379370" cy="1658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 dirty="0" err="1"/>
                  <a:t>BusB</a:t>
                </a:r>
                <a:endParaRPr lang="en-US" sz="1000" dirty="0"/>
              </a:p>
            </p:txBody>
          </p:sp>
          <p:sp>
            <p:nvSpPr>
              <p:cNvPr id="216" name="Rectangle 42"/>
              <p:cNvSpPr>
                <a:spLocks noChangeArrowheads="1"/>
              </p:cNvSpPr>
              <p:nvPr/>
            </p:nvSpPr>
            <p:spPr bwMode="auto">
              <a:xfrm>
                <a:off x="3682106" y="5039335"/>
                <a:ext cx="261244" cy="185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 dirty="0"/>
                  <a:t>RW</a:t>
                </a:r>
              </a:p>
            </p:txBody>
          </p:sp>
          <p:sp>
            <p:nvSpPr>
              <p:cNvPr id="217" name="Rectangle 45"/>
              <p:cNvSpPr>
                <a:spLocks noChangeArrowheads="1"/>
              </p:cNvSpPr>
              <p:nvPr/>
            </p:nvSpPr>
            <p:spPr bwMode="auto">
              <a:xfrm>
                <a:off x="4153665" y="5200996"/>
                <a:ext cx="379370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 dirty="0" err="1"/>
                  <a:t>BusW</a:t>
                </a:r>
                <a:endParaRPr lang="en-US" sz="1000" dirty="0"/>
              </a:p>
            </p:txBody>
          </p:sp>
          <p:sp>
            <p:nvSpPr>
              <p:cNvPr id="218" name="Isosceles Triangle 217"/>
              <p:cNvSpPr/>
              <p:nvPr/>
            </p:nvSpPr>
            <p:spPr bwMode="auto">
              <a:xfrm>
                <a:off x="3764345" y="5346635"/>
                <a:ext cx="87358" cy="46009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19" name="Group 79"/>
            <p:cNvGrpSpPr>
              <a:grpSpLocks/>
            </p:cNvGrpSpPr>
            <p:nvPr/>
          </p:nvGrpSpPr>
          <p:grpSpPr bwMode="auto">
            <a:xfrm>
              <a:off x="5494384" y="5127968"/>
              <a:ext cx="169867" cy="412764"/>
              <a:chOff x="2514" y="1642"/>
              <a:chExt cx="116" cy="261"/>
            </a:xfrm>
          </p:grpSpPr>
          <p:sp>
            <p:nvSpPr>
              <p:cNvPr id="220" name="AutoShape 80"/>
              <p:cNvSpPr>
                <a:spLocks noChangeArrowheads="1"/>
              </p:cNvSpPr>
              <p:nvPr/>
            </p:nvSpPr>
            <p:spPr bwMode="auto">
              <a:xfrm rot="-5400000">
                <a:off x="2442" y="1715"/>
                <a:ext cx="261" cy="115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" name="Rectangle 81"/>
              <p:cNvSpPr>
                <a:spLocks noChangeArrowheads="1"/>
              </p:cNvSpPr>
              <p:nvPr/>
            </p:nvSpPr>
            <p:spPr bwMode="auto">
              <a:xfrm flipH="1">
                <a:off x="2515" y="1642"/>
                <a:ext cx="115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lnSpc>
                    <a:spcPct val="70000"/>
                  </a:lnSpc>
                </a:pPr>
                <a:endParaRPr lang="en-US" sz="1000" b="1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23" name="Rectangle 82"/>
              <p:cNvSpPr>
                <a:spLocks noChangeArrowheads="1"/>
              </p:cNvSpPr>
              <p:nvPr/>
            </p:nvSpPr>
            <p:spPr bwMode="auto">
              <a:xfrm flipH="1">
                <a:off x="2515" y="1655"/>
                <a:ext cx="115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1</a:t>
                </a:r>
                <a:endParaRPr lang="en-US" sz="900" dirty="0"/>
              </a:p>
            </p:txBody>
          </p:sp>
          <p:sp>
            <p:nvSpPr>
              <p:cNvPr id="224" name="Rectangle 83"/>
              <p:cNvSpPr>
                <a:spLocks noChangeArrowheads="1"/>
              </p:cNvSpPr>
              <p:nvPr/>
            </p:nvSpPr>
            <p:spPr bwMode="auto">
              <a:xfrm flipH="1">
                <a:off x="2514" y="1785"/>
                <a:ext cx="115" cy="1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0</a:t>
                </a:r>
                <a:endParaRPr lang="en-US" sz="900" dirty="0"/>
              </a:p>
            </p:txBody>
          </p:sp>
        </p:grpSp>
        <p:sp>
          <p:nvSpPr>
            <p:cNvPr id="225" name="Line 49"/>
            <p:cNvSpPr>
              <a:spLocks noChangeShapeType="1"/>
            </p:cNvSpPr>
            <p:nvPr/>
          </p:nvSpPr>
          <p:spPr bwMode="auto">
            <a:xfrm flipV="1">
              <a:off x="3294038" y="4217193"/>
              <a:ext cx="58421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6" name="Freeform 225"/>
            <p:cNvSpPr/>
            <p:nvPr/>
          </p:nvSpPr>
          <p:spPr bwMode="auto">
            <a:xfrm>
              <a:off x="2542309" y="3428989"/>
              <a:ext cx="747814" cy="2390719"/>
            </a:xfrm>
            <a:custGeom>
              <a:avLst/>
              <a:gdLst>
                <a:gd name="connsiteX0" fmla="*/ 1908083 w 1908083"/>
                <a:gd name="connsiteY0" fmla="*/ 116282 h 116282"/>
                <a:gd name="connsiteX1" fmla="*/ 1908083 w 1908083"/>
                <a:gd name="connsiteY1" fmla="*/ 0 h 116282"/>
                <a:gd name="connsiteX2" fmla="*/ 0 w 1908083"/>
                <a:gd name="connsiteY2" fmla="*/ 0 h 11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083" h="116282">
                  <a:moveTo>
                    <a:pt x="1908083" y="116282"/>
                  </a:moveTo>
                  <a:lnTo>
                    <a:pt x="1908083" y="0"/>
                  </a:lnTo>
                  <a:lnTo>
                    <a:pt x="0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7" name="Rectangle 77"/>
            <p:cNvSpPr>
              <a:spLocks noChangeArrowheads="1"/>
            </p:cNvSpPr>
            <p:nvPr/>
          </p:nvSpPr>
          <p:spPr bwMode="auto">
            <a:xfrm>
              <a:off x="3343040" y="4043594"/>
              <a:ext cx="425718" cy="151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Imm16</a:t>
              </a:r>
            </a:p>
          </p:txBody>
        </p:sp>
        <p:sp>
          <p:nvSpPr>
            <p:cNvPr id="228" name="Line 49"/>
            <p:cNvSpPr>
              <a:spLocks noChangeShapeType="1"/>
            </p:cNvSpPr>
            <p:nvPr/>
          </p:nvSpPr>
          <p:spPr bwMode="auto">
            <a:xfrm>
              <a:off x="5148076" y="4662815"/>
              <a:ext cx="6685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" name="Line 30"/>
            <p:cNvSpPr>
              <a:spLocks noChangeShapeType="1"/>
            </p:cNvSpPr>
            <p:nvPr/>
          </p:nvSpPr>
          <p:spPr bwMode="auto">
            <a:xfrm>
              <a:off x="6569061" y="5010739"/>
              <a:ext cx="3541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0" name="Rectangle 77"/>
            <p:cNvSpPr>
              <a:spLocks noChangeArrowheads="1"/>
            </p:cNvSpPr>
            <p:nvPr/>
          </p:nvSpPr>
          <p:spPr bwMode="auto">
            <a:xfrm>
              <a:off x="722954" y="3550496"/>
              <a:ext cx="1001731" cy="18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Next PC Address</a:t>
              </a:r>
            </a:p>
          </p:txBody>
        </p:sp>
        <p:sp>
          <p:nvSpPr>
            <p:cNvPr id="235" name="Rectangle 119"/>
            <p:cNvSpPr>
              <a:spLocks noChangeArrowheads="1"/>
            </p:cNvSpPr>
            <p:nvPr/>
          </p:nvSpPr>
          <p:spPr bwMode="auto">
            <a:xfrm flipH="1">
              <a:off x="8228547" y="4758068"/>
              <a:ext cx="168404" cy="63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lnSpc>
                  <a:spcPct val="70000"/>
                </a:lnSpc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37" name="Line 30"/>
            <p:cNvSpPr>
              <a:spLocks noChangeShapeType="1"/>
            </p:cNvSpPr>
            <p:nvPr/>
          </p:nvSpPr>
          <p:spPr bwMode="auto">
            <a:xfrm>
              <a:off x="7842371" y="5275406"/>
              <a:ext cx="28504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238" name="Straight Arrow Connector 237"/>
            <p:cNvCxnSpPr>
              <a:stCxn id="249" idx="1"/>
            </p:cNvCxnSpPr>
            <p:nvPr/>
          </p:nvCxnSpPr>
          <p:spPr>
            <a:xfrm>
              <a:off x="1543360" y="3774645"/>
              <a:ext cx="1384187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9" name="Group 7"/>
            <p:cNvGrpSpPr>
              <a:grpSpLocks/>
            </p:cNvGrpSpPr>
            <p:nvPr/>
          </p:nvGrpSpPr>
          <p:grpSpPr bwMode="auto">
            <a:xfrm>
              <a:off x="4500805" y="3352190"/>
              <a:ext cx="301625" cy="488077"/>
              <a:chOff x="6243635" y="1976343"/>
              <a:chExt cx="356104" cy="552202"/>
            </a:xfrm>
          </p:grpSpPr>
          <p:sp>
            <p:nvSpPr>
              <p:cNvPr id="240" name="Freeform 23"/>
              <p:cNvSpPr>
                <a:spLocks/>
              </p:cNvSpPr>
              <p:nvPr/>
            </p:nvSpPr>
            <p:spPr bwMode="auto">
              <a:xfrm rot="16200000">
                <a:off x="6145586" y="2074392"/>
                <a:ext cx="552202" cy="356104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 anchor="ctr"/>
              <a:lstStyle/>
              <a:p>
                <a:pPr algn="ctr">
                  <a:defRPr/>
                </a:pP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1" name="TextBox 240"/>
              <p:cNvSpPr txBox="1"/>
              <p:nvPr/>
            </p:nvSpPr>
            <p:spPr bwMode="auto">
              <a:xfrm>
                <a:off x="6329856" y="2078178"/>
                <a:ext cx="258644" cy="314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latin typeface="+mn-lt"/>
                    <a:cs typeface="Arial" pitchFamily="34" charset="0"/>
                  </a:rPr>
                  <a:t>+</a:t>
                </a:r>
              </a:p>
            </p:txBody>
          </p:sp>
        </p:grpSp>
        <p:grpSp>
          <p:nvGrpSpPr>
            <p:cNvPr id="242" name="Group 241"/>
            <p:cNvGrpSpPr/>
            <p:nvPr/>
          </p:nvGrpSpPr>
          <p:grpSpPr>
            <a:xfrm>
              <a:off x="898814" y="4738626"/>
              <a:ext cx="156426" cy="754884"/>
              <a:chOff x="972589" y="1312076"/>
              <a:chExt cx="156426" cy="754884"/>
            </a:xfrm>
          </p:grpSpPr>
          <p:sp>
            <p:nvSpPr>
              <p:cNvPr id="243" name="AutoShape 120"/>
              <p:cNvSpPr>
                <a:spLocks noChangeArrowheads="1"/>
              </p:cNvSpPr>
              <p:nvPr/>
            </p:nvSpPr>
            <p:spPr bwMode="auto">
              <a:xfrm rot="16200000">
                <a:off x="673360" y="1611305"/>
                <a:ext cx="754884" cy="156426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350411"/>
                <a:ext cx="144371" cy="156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0</a:t>
                </a:r>
                <a:endParaRPr lang="en-US" sz="900" dirty="0"/>
              </a:p>
            </p:txBody>
          </p:sp>
          <p:sp>
            <p:nvSpPr>
              <p:cNvPr id="246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647666"/>
                <a:ext cx="144371" cy="1335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247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904331"/>
                <a:ext cx="144371" cy="138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2</a:t>
                </a:r>
                <a:endParaRPr lang="en-US" sz="900" dirty="0"/>
              </a:p>
            </p:txBody>
          </p:sp>
        </p:grpSp>
        <p:sp>
          <p:nvSpPr>
            <p:cNvPr id="249" name="Freeform 248"/>
            <p:cNvSpPr/>
            <p:nvPr/>
          </p:nvSpPr>
          <p:spPr>
            <a:xfrm>
              <a:off x="734671" y="3774645"/>
              <a:ext cx="808689" cy="1063614"/>
            </a:xfrm>
            <a:custGeom>
              <a:avLst/>
              <a:gdLst>
                <a:gd name="connsiteX0" fmla="*/ 808689 w 808689"/>
                <a:gd name="connsiteY0" fmla="*/ 311847 h 1152250"/>
                <a:gd name="connsiteX1" fmla="*/ 808689 w 808689"/>
                <a:gd name="connsiteY1" fmla="*/ 0 h 1152250"/>
                <a:gd name="connsiteX2" fmla="*/ 0 w 808689"/>
                <a:gd name="connsiteY2" fmla="*/ 0 h 1152250"/>
                <a:gd name="connsiteX3" fmla="*/ 0 w 808689"/>
                <a:gd name="connsiteY3" fmla="*/ 1152250 h 1152250"/>
                <a:gd name="connsiteX4" fmla="*/ 158567 w 808689"/>
                <a:gd name="connsiteY4" fmla="*/ 1152250 h 115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8689" h="1152250">
                  <a:moveTo>
                    <a:pt x="808689" y="311847"/>
                  </a:moveTo>
                  <a:lnTo>
                    <a:pt x="808689" y="0"/>
                  </a:lnTo>
                  <a:lnTo>
                    <a:pt x="0" y="0"/>
                  </a:lnTo>
                  <a:lnTo>
                    <a:pt x="0" y="1152250"/>
                  </a:lnTo>
                  <a:lnTo>
                    <a:pt x="158567" y="1152250"/>
                  </a:lnTo>
                </a:path>
              </a:pathLst>
            </a:custGeom>
            <a:noFill/>
            <a:ln w="50800">
              <a:headEnd type="non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Freeform 249"/>
            <p:cNvSpPr/>
            <p:nvPr/>
          </p:nvSpPr>
          <p:spPr>
            <a:xfrm>
              <a:off x="552320" y="3428989"/>
              <a:ext cx="2470994" cy="1694499"/>
            </a:xfrm>
            <a:custGeom>
              <a:avLst/>
              <a:gdLst>
                <a:gd name="connsiteX0" fmla="*/ 2468351 w 2468351"/>
                <a:gd name="connsiteY0" fmla="*/ 0 h 1765374"/>
                <a:gd name="connsiteX1" fmla="*/ 0 w 2468351"/>
                <a:gd name="connsiteY1" fmla="*/ 0 h 1765374"/>
                <a:gd name="connsiteX2" fmla="*/ 0 w 2468351"/>
                <a:gd name="connsiteY2" fmla="*/ 1765374 h 1765374"/>
                <a:gd name="connsiteX3" fmla="*/ 343560 w 2468351"/>
                <a:gd name="connsiteY3" fmla="*/ 1765374 h 176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8351" h="1765374">
                  <a:moveTo>
                    <a:pt x="2468351" y="0"/>
                  </a:moveTo>
                  <a:lnTo>
                    <a:pt x="0" y="0"/>
                  </a:lnTo>
                  <a:lnTo>
                    <a:pt x="0" y="1765374"/>
                  </a:lnTo>
                  <a:lnTo>
                    <a:pt x="343560" y="1765374"/>
                  </a:lnTo>
                </a:path>
              </a:pathLst>
            </a:custGeom>
            <a:noFill/>
            <a:ln w="50800"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Line 5"/>
            <p:cNvSpPr>
              <a:spLocks noChangeShapeType="1"/>
            </p:cNvSpPr>
            <p:nvPr/>
          </p:nvSpPr>
          <p:spPr bwMode="auto">
            <a:xfrm>
              <a:off x="3035800" y="2737710"/>
              <a:ext cx="0" cy="8449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2" name="Line 5"/>
            <p:cNvSpPr>
              <a:spLocks noChangeShapeType="1"/>
            </p:cNvSpPr>
            <p:nvPr/>
          </p:nvSpPr>
          <p:spPr bwMode="auto">
            <a:xfrm>
              <a:off x="5067289" y="2737710"/>
              <a:ext cx="0" cy="10369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4" name="Text Box 71"/>
            <p:cNvSpPr txBox="1">
              <a:spLocks noChangeArrowheads="1"/>
            </p:cNvSpPr>
            <p:nvPr/>
          </p:nvSpPr>
          <p:spPr bwMode="auto">
            <a:xfrm>
              <a:off x="1021692" y="2622495"/>
              <a:ext cx="1668463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IF = Instruction Fetch</a:t>
              </a:r>
            </a:p>
          </p:txBody>
        </p:sp>
        <p:sp>
          <p:nvSpPr>
            <p:cNvPr id="255" name="Rectangle 64"/>
            <p:cNvSpPr>
              <a:spLocks noChangeArrowheads="1"/>
            </p:cNvSpPr>
            <p:nvPr/>
          </p:nvSpPr>
          <p:spPr bwMode="auto">
            <a:xfrm>
              <a:off x="1409614" y="4005201"/>
              <a:ext cx="301635" cy="2730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0" hangingPunct="0"/>
              <a:r>
                <a:rPr lang="en-US" sz="1600"/>
                <a:t> </a:t>
              </a:r>
              <a:r>
                <a:rPr lang="en-US" sz="1400"/>
                <a:t>+1</a:t>
              </a:r>
            </a:p>
          </p:txBody>
        </p:sp>
        <p:sp>
          <p:nvSpPr>
            <p:cNvPr id="256" name="Text Box 68"/>
            <p:cNvSpPr txBox="1">
              <a:spLocks noChangeArrowheads="1"/>
            </p:cNvSpPr>
            <p:nvPr/>
          </p:nvSpPr>
          <p:spPr bwMode="auto">
            <a:xfrm>
              <a:off x="3059612" y="2622495"/>
              <a:ext cx="1973248" cy="41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ID = </a:t>
              </a:r>
              <a:r>
                <a:rPr lang="en-US" altLang="en-US" sz="1200" b="1" dirty="0" smtClean="0">
                  <a:solidFill>
                    <a:srgbClr val="FF0000"/>
                  </a:solidFill>
                </a:rPr>
                <a:t>Instruction Decode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 smtClean="0">
                  <a:solidFill>
                    <a:srgbClr val="FF0000"/>
                  </a:solidFill>
                </a:rPr>
                <a:t>&amp; Register </a:t>
              </a:r>
              <a:r>
                <a:rPr lang="en-US" altLang="en-US" sz="1200" b="1" dirty="0">
                  <a:solidFill>
                    <a:srgbClr val="FF0000"/>
                  </a:solidFill>
                </a:rPr>
                <a:t>Read</a:t>
              </a:r>
            </a:p>
          </p:txBody>
        </p:sp>
        <p:sp>
          <p:nvSpPr>
            <p:cNvPr id="258" name="Line 5"/>
            <p:cNvSpPr>
              <a:spLocks noChangeShapeType="1"/>
            </p:cNvSpPr>
            <p:nvPr/>
          </p:nvSpPr>
          <p:spPr bwMode="auto">
            <a:xfrm>
              <a:off x="6488274" y="2737710"/>
              <a:ext cx="0" cy="22730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" name="Text Box 71"/>
            <p:cNvSpPr txBox="1">
              <a:spLocks noChangeArrowheads="1"/>
            </p:cNvSpPr>
            <p:nvPr/>
          </p:nvSpPr>
          <p:spPr bwMode="auto">
            <a:xfrm>
              <a:off x="5071265" y="2622495"/>
              <a:ext cx="1418058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 smtClean="0">
                  <a:solidFill>
                    <a:srgbClr val="FF0000"/>
                  </a:solidFill>
                </a:rPr>
                <a:t>EX </a:t>
              </a:r>
              <a:r>
                <a:rPr lang="en-US" altLang="en-US" sz="1200" b="1" dirty="0">
                  <a:solidFill>
                    <a:srgbClr val="FF0000"/>
                  </a:solidFill>
                </a:rPr>
                <a:t>= </a:t>
              </a:r>
              <a:r>
                <a:rPr lang="en-US" altLang="en-US" sz="1200" b="1" dirty="0" smtClean="0">
                  <a:solidFill>
                    <a:srgbClr val="FF0000"/>
                  </a:solidFill>
                </a:rPr>
                <a:t>Execute</a:t>
              </a:r>
              <a:endParaRPr lang="en-US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260" name="Line 5"/>
            <p:cNvSpPr>
              <a:spLocks noChangeShapeType="1"/>
            </p:cNvSpPr>
            <p:nvPr/>
          </p:nvSpPr>
          <p:spPr bwMode="auto">
            <a:xfrm>
              <a:off x="8566120" y="2737710"/>
              <a:ext cx="0" cy="2533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1" name="Text Box 72"/>
            <p:cNvSpPr txBox="1">
              <a:spLocks noChangeArrowheads="1"/>
            </p:cNvSpPr>
            <p:nvPr/>
          </p:nvSpPr>
          <p:spPr bwMode="auto">
            <a:xfrm>
              <a:off x="6530278" y="2622495"/>
              <a:ext cx="1986557" cy="205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MEM = </a:t>
              </a:r>
              <a:r>
                <a:rPr lang="en-US" altLang="en-US" sz="1200" b="1" dirty="0" smtClean="0">
                  <a:solidFill>
                    <a:srgbClr val="FF0000"/>
                  </a:solidFill>
                </a:rPr>
                <a:t>Memory Access</a:t>
              </a:r>
              <a:endParaRPr lang="en-US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262" name="Text Box 73"/>
            <p:cNvSpPr txBox="1">
              <a:spLocks noChangeArrowheads="1"/>
            </p:cNvSpPr>
            <p:nvPr/>
          </p:nvSpPr>
          <p:spPr bwMode="auto">
            <a:xfrm rot="16200000">
              <a:off x="8072619" y="3742004"/>
              <a:ext cx="1312557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WB = Write Back</a:t>
              </a:r>
            </a:p>
          </p:txBody>
        </p:sp>
        <p:sp>
          <p:nvSpPr>
            <p:cNvPr id="263" name="Line 25"/>
            <p:cNvSpPr>
              <a:spLocks noChangeShapeType="1"/>
            </p:cNvSpPr>
            <p:nvPr/>
          </p:nvSpPr>
          <p:spPr bwMode="auto">
            <a:xfrm flipV="1">
              <a:off x="6064072" y="5370860"/>
              <a:ext cx="0" cy="86505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4" name="Rectangle 26"/>
            <p:cNvSpPr>
              <a:spLocks noChangeArrowheads="1"/>
            </p:cNvSpPr>
            <p:nvPr/>
          </p:nvSpPr>
          <p:spPr bwMode="auto">
            <a:xfrm>
              <a:off x="5757475" y="6265205"/>
              <a:ext cx="676275" cy="180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ALUOp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65" name="Line 36"/>
            <p:cNvSpPr>
              <a:spLocks noChangeShapeType="1"/>
            </p:cNvSpPr>
            <p:nvPr/>
          </p:nvSpPr>
          <p:spPr bwMode="auto">
            <a:xfrm flipV="1">
              <a:off x="4359880" y="5733283"/>
              <a:ext cx="0" cy="50262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" name="Rectangle 37"/>
            <p:cNvSpPr>
              <a:spLocks noChangeArrowheads="1"/>
            </p:cNvSpPr>
            <p:nvPr/>
          </p:nvSpPr>
          <p:spPr bwMode="auto">
            <a:xfrm>
              <a:off x="4151246" y="6265205"/>
              <a:ext cx="433547" cy="196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70" name="Rectangle 89"/>
            <p:cNvSpPr>
              <a:spLocks noChangeArrowheads="1"/>
            </p:cNvSpPr>
            <p:nvPr/>
          </p:nvSpPr>
          <p:spPr bwMode="auto">
            <a:xfrm>
              <a:off x="5388892" y="6265205"/>
              <a:ext cx="422275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ALUSrc</a:t>
              </a:r>
            </a:p>
          </p:txBody>
        </p:sp>
        <p:sp>
          <p:nvSpPr>
            <p:cNvPr id="274" name="Line 99"/>
            <p:cNvSpPr>
              <a:spLocks noChangeShapeType="1"/>
            </p:cNvSpPr>
            <p:nvPr/>
          </p:nvSpPr>
          <p:spPr bwMode="auto">
            <a:xfrm flipV="1">
              <a:off x="5588299" y="5547145"/>
              <a:ext cx="0" cy="68876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7" name="Rectangle 89"/>
            <p:cNvSpPr>
              <a:spLocks noChangeArrowheads="1"/>
            </p:cNvSpPr>
            <p:nvPr/>
          </p:nvSpPr>
          <p:spPr bwMode="auto">
            <a:xfrm>
              <a:off x="6837895" y="6265205"/>
              <a:ext cx="440073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MemRd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78" name="Line 99"/>
            <p:cNvSpPr>
              <a:spLocks noChangeShapeType="1"/>
            </p:cNvSpPr>
            <p:nvPr/>
          </p:nvSpPr>
          <p:spPr bwMode="auto">
            <a:xfrm flipV="1">
              <a:off x="7088420" y="5743876"/>
              <a:ext cx="0" cy="49203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9" name="Rectangle 89"/>
            <p:cNvSpPr>
              <a:spLocks noChangeArrowheads="1"/>
            </p:cNvSpPr>
            <p:nvPr/>
          </p:nvSpPr>
          <p:spPr bwMode="auto">
            <a:xfrm>
              <a:off x="7452375" y="6265205"/>
              <a:ext cx="465638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MemWr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81" name="Line 99"/>
            <p:cNvSpPr>
              <a:spLocks noChangeShapeType="1"/>
            </p:cNvSpPr>
            <p:nvPr/>
          </p:nvSpPr>
          <p:spPr bwMode="auto">
            <a:xfrm flipV="1">
              <a:off x="7682805" y="5743877"/>
              <a:ext cx="0" cy="49203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3" name="AutoShape 118"/>
            <p:cNvSpPr>
              <a:spLocks noChangeArrowheads="1"/>
            </p:cNvSpPr>
            <p:nvPr/>
          </p:nvSpPr>
          <p:spPr bwMode="auto">
            <a:xfrm rot="16200000">
              <a:off x="7994127" y="5095362"/>
              <a:ext cx="434990" cy="168404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" name="Rectangle 121"/>
            <p:cNvSpPr>
              <a:spLocks noChangeArrowheads="1"/>
            </p:cNvSpPr>
            <p:nvPr/>
          </p:nvSpPr>
          <p:spPr bwMode="auto">
            <a:xfrm flipH="1">
              <a:off x="8128152" y="5220046"/>
              <a:ext cx="168404" cy="177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 smtClean="0"/>
                <a:t>1</a:t>
              </a:r>
              <a:endParaRPr lang="en-US" sz="900" dirty="0"/>
            </a:p>
          </p:txBody>
        </p:sp>
        <p:sp>
          <p:nvSpPr>
            <p:cNvPr id="285" name="Rectangle 120"/>
            <p:cNvSpPr>
              <a:spLocks noChangeArrowheads="1"/>
            </p:cNvSpPr>
            <p:nvPr/>
          </p:nvSpPr>
          <p:spPr bwMode="auto">
            <a:xfrm flipH="1">
              <a:off x="8128152" y="5004139"/>
              <a:ext cx="168404" cy="15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 smtClean="0"/>
                <a:t>0</a:t>
              </a:r>
              <a:endParaRPr lang="en-US" sz="900" dirty="0"/>
            </a:p>
          </p:txBody>
        </p:sp>
        <p:sp>
          <p:nvSpPr>
            <p:cNvPr id="286" name="Rectangle 89"/>
            <p:cNvSpPr>
              <a:spLocks noChangeArrowheads="1"/>
            </p:cNvSpPr>
            <p:nvPr/>
          </p:nvSpPr>
          <p:spPr bwMode="auto">
            <a:xfrm>
              <a:off x="8083101" y="6265205"/>
              <a:ext cx="406209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WBdata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87" name="Line 99"/>
            <p:cNvSpPr>
              <a:spLocks noChangeShapeType="1"/>
            </p:cNvSpPr>
            <p:nvPr/>
          </p:nvSpPr>
          <p:spPr bwMode="auto">
            <a:xfrm flipV="1">
              <a:off x="8211210" y="5402202"/>
              <a:ext cx="0" cy="83768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8" name="Line 87"/>
            <p:cNvSpPr>
              <a:spLocks noChangeShapeType="1"/>
            </p:cNvSpPr>
            <p:nvPr/>
          </p:nvSpPr>
          <p:spPr bwMode="auto">
            <a:xfrm flipV="1">
              <a:off x="976555" y="5501374"/>
              <a:ext cx="0" cy="73453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4" name="Rectangle 88"/>
            <p:cNvSpPr>
              <a:spLocks noChangeArrowheads="1"/>
            </p:cNvSpPr>
            <p:nvPr/>
          </p:nvSpPr>
          <p:spPr bwMode="auto">
            <a:xfrm>
              <a:off x="688858" y="6265205"/>
              <a:ext cx="584200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PCSrc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grpSp>
          <p:nvGrpSpPr>
            <p:cNvPr id="295" name="Group 854122"/>
            <p:cNvGrpSpPr>
              <a:grpSpLocks/>
            </p:cNvGrpSpPr>
            <p:nvPr/>
          </p:nvGrpSpPr>
          <p:grpSpPr bwMode="auto">
            <a:xfrm>
              <a:off x="3842485" y="3672126"/>
              <a:ext cx="422275" cy="378160"/>
              <a:chOff x="4729556" y="4535383"/>
              <a:chExt cx="421889" cy="378275"/>
            </a:xfrm>
          </p:grpSpPr>
          <p:sp>
            <p:nvSpPr>
              <p:cNvPr id="296" name="Line 75"/>
              <p:cNvSpPr>
                <a:spLocks noChangeShapeType="1"/>
              </p:cNvSpPr>
              <p:nvPr/>
            </p:nvSpPr>
            <p:spPr bwMode="auto">
              <a:xfrm>
                <a:off x="4937069" y="4706894"/>
                <a:ext cx="0" cy="206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02" name="Rectangle 76"/>
              <p:cNvSpPr>
                <a:spLocks noChangeArrowheads="1"/>
              </p:cNvSpPr>
              <p:nvPr/>
            </p:nvSpPr>
            <p:spPr bwMode="auto">
              <a:xfrm>
                <a:off x="4729556" y="4535383"/>
                <a:ext cx="421889" cy="179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ExtOp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303" name="Line 87"/>
            <p:cNvSpPr>
              <a:spLocks noChangeShapeType="1"/>
            </p:cNvSpPr>
            <p:nvPr/>
          </p:nvSpPr>
          <p:spPr bwMode="auto">
            <a:xfrm flipV="1">
              <a:off x="6064072" y="4263964"/>
              <a:ext cx="0" cy="28454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4" name="Rectangle 88"/>
            <p:cNvSpPr>
              <a:spLocks noChangeArrowheads="1"/>
            </p:cNvSpPr>
            <p:nvPr/>
          </p:nvSpPr>
          <p:spPr bwMode="auto">
            <a:xfrm>
              <a:off x="5904247" y="4081885"/>
              <a:ext cx="335339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>
                  <a:solidFill>
                    <a:srgbClr val="FF0000"/>
                  </a:solidFill>
                </a:rPr>
                <a:t>Zero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305" name="Line 49"/>
            <p:cNvSpPr>
              <a:spLocks noChangeShapeType="1"/>
            </p:cNvSpPr>
            <p:nvPr/>
          </p:nvSpPr>
          <p:spPr bwMode="auto">
            <a:xfrm>
              <a:off x="2765383" y="5355028"/>
              <a:ext cx="177361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6" name="Line 49"/>
            <p:cNvSpPr>
              <a:spLocks noChangeShapeType="1"/>
            </p:cNvSpPr>
            <p:nvPr/>
          </p:nvSpPr>
          <p:spPr bwMode="auto">
            <a:xfrm>
              <a:off x="4813323" y="5426060"/>
              <a:ext cx="16488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" name="Line 49"/>
            <p:cNvSpPr>
              <a:spLocks noChangeShapeType="1"/>
            </p:cNvSpPr>
            <p:nvPr/>
          </p:nvSpPr>
          <p:spPr bwMode="auto">
            <a:xfrm>
              <a:off x="4802430" y="3596228"/>
              <a:ext cx="17310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" name="Freeform 307"/>
            <p:cNvSpPr/>
            <p:nvPr/>
          </p:nvSpPr>
          <p:spPr>
            <a:xfrm>
              <a:off x="4304280" y="3774645"/>
              <a:ext cx="190831" cy="444129"/>
            </a:xfrm>
            <a:custGeom>
              <a:avLst/>
              <a:gdLst>
                <a:gd name="connsiteX0" fmla="*/ 0 w 190831"/>
                <a:gd name="connsiteY0" fmla="*/ 803082 h 803082"/>
                <a:gd name="connsiteX1" fmla="*/ 0 w 190831"/>
                <a:gd name="connsiteY1" fmla="*/ 0 h 803082"/>
                <a:gd name="connsiteX2" fmla="*/ 190831 w 190831"/>
                <a:gd name="connsiteY2" fmla="*/ 0 h 80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31" h="803082">
                  <a:moveTo>
                    <a:pt x="0" y="803082"/>
                  </a:moveTo>
                  <a:lnTo>
                    <a:pt x="0" y="0"/>
                  </a:lnTo>
                  <a:lnTo>
                    <a:pt x="190831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Isosceles Triangle 308"/>
            <p:cNvSpPr/>
            <p:nvPr/>
          </p:nvSpPr>
          <p:spPr bwMode="auto">
            <a:xfrm>
              <a:off x="5022358" y="3786573"/>
              <a:ext cx="87312" cy="46037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1" name="Freeform 310"/>
            <p:cNvSpPr/>
            <p:nvPr/>
          </p:nvSpPr>
          <p:spPr>
            <a:xfrm>
              <a:off x="5151094" y="4220244"/>
              <a:ext cx="337621" cy="1025719"/>
            </a:xfrm>
            <a:custGeom>
              <a:avLst/>
              <a:gdLst>
                <a:gd name="connsiteX0" fmla="*/ 0 w 349857"/>
                <a:gd name="connsiteY0" fmla="*/ 0 h 1025719"/>
                <a:gd name="connsiteX1" fmla="*/ 119269 w 349857"/>
                <a:gd name="connsiteY1" fmla="*/ 0 h 1025719"/>
                <a:gd name="connsiteX2" fmla="*/ 119269 w 349857"/>
                <a:gd name="connsiteY2" fmla="*/ 1025719 h 1025719"/>
                <a:gd name="connsiteX3" fmla="*/ 349857 w 349857"/>
                <a:gd name="connsiteY3" fmla="*/ 1025719 h 102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9857" h="1025719">
                  <a:moveTo>
                    <a:pt x="0" y="0"/>
                  </a:moveTo>
                  <a:lnTo>
                    <a:pt x="119269" y="0"/>
                  </a:lnTo>
                  <a:lnTo>
                    <a:pt x="119269" y="1025719"/>
                  </a:lnTo>
                  <a:lnTo>
                    <a:pt x="349857" y="1025719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Freeform 311"/>
            <p:cNvSpPr/>
            <p:nvPr/>
          </p:nvSpPr>
          <p:spPr>
            <a:xfrm>
              <a:off x="3111584" y="3427012"/>
              <a:ext cx="1389221" cy="349858"/>
            </a:xfrm>
            <a:custGeom>
              <a:avLst/>
              <a:gdLst>
                <a:gd name="connsiteX0" fmla="*/ 0 w 1395454"/>
                <a:gd name="connsiteY0" fmla="*/ 349858 h 349858"/>
                <a:gd name="connsiteX1" fmla="*/ 457200 w 1395454"/>
                <a:gd name="connsiteY1" fmla="*/ 349858 h 349858"/>
                <a:gd name="connsiteX2" fmla="*/ 457200 w 1395454"/>
                <a:gd name="connsiteY2" fmla="*/ 0 h 349858"/>
                <a:gd name="connsiteX3" fmla="*/ 1395454 w 1395454"/>
                <a:gd name="connsiteY3" fmla="*/ 0 h 349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5454" h="349858">
                  <a:moveTo>
                    <a:pt x="0" y="349858"/>
                  </a:moveTo>
                  <a:lnTo>
                    <a:pt x="457200" y="349858"/>
                  </a:lnTo>
                  <a:lnTo>
                    <a:pt x="457200" y="0"/>
                  </a:lnTo>
                  <a:lnTo>
                    <a:pt x="1395454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Line 30"/>
            <p:cNvSpPr>
              <a:spLocks noChangeShapeType="1"/>
            </p:cNvSpPr>
            <p:nvPr/>
          </p:nvSpPr>
          <p:spPr bwMode="auto">
            <a:xfrm>
              <a:off x="6569060" y="5541275"/>
              <a:ext cx="3541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14" name="Group 313"/>
            <p:cNvGrpSpPr/>
            <p:nvPr/>
          </p:nvGrpSpPr>
          <p:grpSpPr>
            <a:xfrm>
              <a:off x="1236572" y="3373727"/>
              <a:ext cx="7406358" cy="2391697"/>
              <a:chOff x="1236572" y="3373727"/>
              <a:chExt cx="7406358" cy="2391697"/>
            </a:xfrm>
          </p:grpSpPr>
          <p:grpSp>
            <p:nvGrpSpPr>
              <p:cNvPr id="315" name="Group 10"/>
              <p:cNvGrpSpPr>
                <a:grpSpLocks/>
              </p:cNvGrpSpPr>
              <p:nvPr/>
            </p:nvGrpSpPr>
            <p:grpSpPr bwMode="auto">
              <a:xfrm>
                <a:off x="1236572" y="4741029"/>
                <a:ext cx="169867" cy="610928"/>
                <a:chOff x="1192066" y="4392316"/>
                <a:chExt cx="169912" cy="611697"/>
              </a:xfrm>
            </p:grpSpPr>
            <p:sp>
              <p:nvSpPr>
                <p:cNvPr id="339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4948" y="4686982"/>
                  <a:ext cx="464150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/>
                    <a:t>PC</a:t>
                  </a:r>
                </a:p>
              </p:txBody>
            </p:sp>
            <p:sp>
              <p:nvSpPr>
                <p:cNvPr id="340" name="Text Box 60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203248" y="4381134"/>
                  <a:ext cx="147548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800"/>
                    <a:t>00</a:t>
                  </a:r>
                </a:p>
              </p:txBody>
            </p:sp>
            <p:sp>
              <p:nvSpPr>
                <p:cNvPr id="341" name="Isosceles Triangle 340"/>
                <p:cNvSpPr/>
                <p:nvPr/>
              </p:nvSpPr>
              <p:spPr bwMode="auto">
                <a:xfrm>
                  <a:off x="1235854" y="4955123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6" name="Group 10"/>
              <p:cNvGrpSpPr>
                <a:grpSpLocks/>
              </p:cNvGrpSpPr>
              <p:nvPr/>
            </p:nvGrpSpPr>
            <p:grpSpPr bwMode="auto">
              <a:xfrm>
                <a:off x="2942743" y="5140969"/>
                <a:ext cx="169866" cy="435544"/>
                <a:chOff x="1192067" y="4729929"/>
                <a:chExt cx="169911" cy="436094"/>
              </a:xfrm>
            </p:grpSpPr>
            <p:sp>
              <p:nvSpPr>
                <p:cNvPr id="337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58976" y="4863020"/>
                  <a:ext cx="43609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 err="1" smtClean="0">
                      <a:latin typeface="+mn-lt"/>
                    </a:rPr>
                    <a:t>Inst</a:t>
                  </a:r>
                  <a:endParaRPr lang="en-US" sz="1200" dirty="0">
                    <a:latin typeface="+mn-lt"/>
                  </a:endParaRPr>
                </a:p>
              </p:txBody>
            </p:sp>
            <p:sp>
              <p:nvSpPr>
                <p:cNvPr id="338" name="Isosceles Triangle 337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7" name="Group 10"/>
              <p:cNvGrpSpPr>
                <a:grpSpLocks/>
              </p:cNvGrpSpPr>
              <p:nvPr/>
            </p:nvGrpSpPr>
            <p:grpSpPr bwMode="auto">
              <a:xfrm>
                <a:off x="2942746" y="3550492"/>
                <a:ext cx="169866" cy="454579"/>
                <a:chOff x="1192070" y="4710870"/>
                <a:chExt cx="169911" cy="455154"/>
              </a:xfrm>
            </p:grpSpPr>
            <p:sp>
              <p:nvSpPr>
                <p:cNvPr id="335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 smtClean="0">
                      <a:latin typeface="+mn-lt"/>
                    </a:rPr>
                    <a:t>NPC</a:t>
                  </a:r>
                  <a:endParaRPr lang="en-US" sz="1200" dirty="0">
                    <a:latin typeface="+mn-lt"/>
                  </a:endParaRPr>
                </a:p>
              </p:txBody>
            </p:sp>
            <p:sp>
              <p:nvSpPr>
                <p:cNvPr id="336" name="Isosceles Triangle 335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18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4834219" y="3517718"/>
                <a:ext cx="457847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 smtClean="0">
                    <a:latin typeface="+mn-lt"/>
                  </a:rPr>
                  <a:t>BTA</a:t>
                </a:r>
                <a:endParaRPr lang="en-US" sz="1200" dirty="0">
                  <a:latin typeface="+mn-lt"/>
                </a:endParaRPr>
              </a:p>
            </p:txBody>
          </p:sp>
          <p:grpSp>
            <p:nvGrpSpPr>
              <p:cNvPr id="319" name="Group 10"/>
              <p:cNvGrpSpPr>
                <a:grpSpLocks/>
              </p:cNvGrpSpPr>
              <p:nvPr/>
            </p:nvGrpSpPr>
            <p:grpSpPr bwMode="auto">
              <a:xfrm>
                <a:off x="4978209" y="4433811"/>
                <a:ext cx="169866" cy="454579"/>
                <a:chOff x="1192070" y="4710870"/>
                <a:chExt cx="169911" cy="455154"/>
              </a:xfrm>
            </p:grpSpPr>
            <p:sp>
              <p:nvSpPr>
                <p:cNvPr id="333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A</a:t>
                  </a:r>
                </a:p>
              </p:txBody>
            </p:sp>
            <p:sp>
              <p:nvSpPr>
                <p:cNvPr id="334" name="Isosceles Triangle 333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20" name="Group 10"/>
              <p:cNvGrpSpPr>
                <a:grpSpLocks/>
              </p:cNvGrpSpPr>
              <p:nvPr/>
            </p:nvGrpSpPr>
            <p:grpSpPr bwMode="auto">
              <a:xfrm>
                <a:off x="4978209" y="5195630"/>
                <a:ext cx="169866" cy="454579"/>
                <a:chOff x="1192070" y="4710870"/>
                <a:chExt cx="169911" cy="455154"/>
              </a:xfrm>
            </p:grpSpPr>
            <p:sp>
              <p:nvSpPr>
                <p:cNvPr id="331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B</a:t>
                  </a:r>
                </a:p>
              </p:txBody>
            </p:sp>
            <p:sp>
              <p:nvSpPr>
                <p:cNvPr id="332" name="Isosceles Triangle 331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1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4850410" y="4136140"/>
                <a:ext cx="425467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 err="1" smtClean="0">
                    <a:latin typeface="+mn-lt"/>
                  </a:rPr>
                  <a:t>Imm</a:t>
                </a:r>
                <a:endParaRPr lang="en-US" sz="1200" dirty="0">
                  <a:latin typeface="+mn-lt"/>
                </a:endParaRPr>
              </a:p>
            </p:txBody>
          </p:sp>
          <p:grpSp>
            <p:nvGrpSpPr>
              <p:cNvPr id="322" name="Group 10"/>
              <p:cNvGrpSpPr>
                <a:grpSpLocks/>
              </p:cNvGrpSpPr>
              <p:nvPr/>
            </p:nvGrpSpPr>
            <p:grpSpPr bwMode="auto">
              <a:xfrm>
                <a:off x="6399194" y="5310845"/>
                <a:ext cx="169866" cy="454579"/>
                <a:chOff x="1192070" y="4710870"/>
                <a:chExt cx="169911" cy="455154"/>
              </a:xfrm>
            </p:grpSpPr>
            <p:sp>
              <p:nvSpPr>
                <p:cNvPr id="329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 smtClean="0">
                      <a:latin typeface="+mn-lt"/>
                    </a:rPr>
                    <a:t>D</a:t>
                  </a:r>
                  <a:endParaRPr lang="en-US" sz="1200" dirty="0">
                    <a:latin typeface="+mn-lt"/>
                  </a:endParaRPr>
                </a:p>
              </p:txBody>
            </p:sp>
            <p:sp>
              <p:nvSpPr>
                <p:cNvPr id="330" name="Isosceles Triangle 329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23" name="Group 10"/>
              <p:cNvGrpSpPr>
                <a:grpSpLocks/>
              </p:cNvGrpSpPr>
              <p:nvPr/>
            </p:nvGrpSpPr>
            <p:grpSpPr bwMode="auto">
              <a:xfrm>
                <a:off x="6399194" y="4779456"/>
                <a:ext cx="169866" cy="454579"/>
                <a:chOff x="1192070" y="4710870"/>
                <a:chExt cx="169911" cy="455154"/>
              </a:xfrm>
            </p:grpSpPr>
            <p:sp>
              <p:nvSpPr>
                <p:cNvPr id="327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 smtClean="0">
                      <a:latin typeface="+mn-lt"/>
                    </a:rPr>
                    <a:t>R</a:t>
                  </a:r>
                  <a:endParaRPr lang="en-US" sz="1200" dirty="0">
                    <a:latin typeface="+mn-lt"/>
                  </a:endParaRPr>
                </a:p>
              </p:txBody>
            </p:sp>
            <p:sp>
              <p:nvSpPr>
                <p:cNvPr id="328" name="Isosceles Triangle 327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24" name="Group 10"/>
              <p:cNvGrpSpPr>
                <a:grpSpLocks/>
              </p:cNvGrpSpPr>
              <p:nvPr/>
            </p:nvGrpSpPr>
            <p:grpSpPr bwMode="auto">
              <a:xfrm>
                <a:off x="8473064" y="4945004"/>
                <a:ext cx="169866" cy="454579"/>
                <a:chOff x="1192070" y="4710870"/>
                <a:chExt cx="169911" cy="455154"/>
              </a:xfrm>
            </p:grpSpPr>
            <p:sp>
              <p:nvSpPr>
                <p:cNvPr id="325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 smtClean="0">
                      <a:latin typeface="+mn-lt"/>
                    </a:rPr>
                    <a:t>Data</a:t>
                  </a:r>
                  <a:endParaRPr lang="en-US" sz="1200" dirty="0">
                    <a:latin typeface="+mn-lt"/>
                  </a:endParaRPr>
                </a:p>
              </p:txBody>
            </p:sp>
            <p:sp>
              <p:nvSpPr>
                <p:cNvPr id="326" name="Isosceles Triangle 325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</p:grpSp>
        <p:sp>
          <p:nvSpPr>
            <p:cNvPr id="342" name="Line 30"/>
            <p:cNvSpPr>
              <a:spLocks noChangeShapeType="1"/>
            </p:cNvSpPr>
            <p:nvPr/>
          </p:nvSpPr>
          <p:spPr bwMode="auto">
            <a:xfrm>
              <a:off x="8295825" y="5177560"/>
              <a:ext cx="18254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3" name="Freeform 342"/>
            <p:cNvSpPr/>
            <p:nvPr/>
          </p:nvSpPr>
          <p:spPr>
            <a:xfrm>
              <a:off x="6717501" y="4253948"/>
              <a:ext cx="1411356" cy="815009"/>
            </a:xfrm>
            <a:custGeom>
              <a:avLst/>
              <a:gdLst>
                <a:gd name="connsiteX0" fmla="*/ 0 w 1411356"/>
                <a:gd name="connsiteY0" fmla="*/ 751398 h 815009"/>
                <a:gd name="connsiteX1" fmla="*/ 0 w 1411356"/>
                <a:gd name="connsiteY1" fmla="*/ 0 h 815009"/>
                <a:gd name="connsiteX2" fmla="*/ 1244379 w 1411356"/>
                <a:gd name="connsiteY2" fmla="*/ 0 h 815009"/>
                <a:gd name="connsiteX3" fmla="*/ 1244379 w 1411356"/>
                <a:gd name="connsiteY3" fmla="*/ 815009 h 815009"/>
                <a:gd name="connsiteX4" fmla="*/ 1411356 w 1411356"/>
                <a:gd name="connsiteY4" fmla="*/ 815009 h 815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1356" h="815009">
                  <a:moveTo>
                    <a:pt x="0" y="751398"/>
                  </a:moveTo>
                  <a:lnTo>
                    <a:pt x="0" y="0"/>
                  </a:lnTo>
                  <a:lnTo>
                    <a:pt x="1244379" y="0"/>
                  </a:lnTo>
                  <a:lnTo>
                    <a:pt x="1244379" y="815009"/>
                  </a:lnTo>
                  <a:lnTo>
                    <a:pt x="1411356" y="815009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Dynamic Branch Prediction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32675"/>
            <a:ext cx="9059863" cy="5453510"/>
          </a:xfrm>
        </p:spPr>
        <p:txBody>
          <a:bodyPr lIns="0" rIns="0"/>
          <a:lstStyle/>
          <a:p>
            <a:pPr eaLnBrk="1" hangingPunct="1">
              <a:lnSpc>
                <a:spcPct val="120000"/>
              </a:lnSpc>
            </a:pPr>
            <a:r>
              <a:rPr lang="en-US" altLang="en-US" dirty="0" smtClean="0"/>
              <a:t>Prediction of branches at runtime using </a:t>
            </a:r>
            <a:r>
              <a:rPr lang="en-US" altLang="en-US" dirty="0" smtClean="0">
                <a:solidFill>
                  <a:srgbClr val="FF0000"/>
                </a:solidFill>
              </a:rPr>
              <a:t>prediction bits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 smtClean="0"/>
              <a:t>Prediction bits are associated with each entry in the BTB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Prediction bits reflect the recent history of a branch instruction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 smtClean="0"/>
              <a:t>Typically few prediction bits (1 or 2) are used per entry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 smtClean="0"/>
              <a:t>We don’t know if the prediction is correct or not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 smtClean="0"/>
              <a:t>If correct prediction …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Continue normal execution – no wasted cycles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 smtClean="0"/>
              <a:t>If incorrect prediction (misprediction) …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Kill the instructions that were incorrectly fetched </a:t>
            </a:r>
            <a:r>
              <a:rPr lang="en-US" altLang="en-US" dirty="0" smtClean="0">
                <a:sym typeface="Wingdings" panose="05000000000000000000" pitchFamily="2" charset="2"/>
              </a:rPr>
              <a:t></a:t>
            </a:r>
            <a:r>
              <a:rPr lang="en-US" altLang="en-US" dirty="0" smtClean="0"/>
              <a:t> wasted cycles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Update prediction bits and target address for future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Arrow Connector 34"/>
          <p:cNvCxnSpPr/>
          <p:nvPr/>
        </p:nvCxnSpPr>
        <p:spPr>
          <a:xfrm>
            <a:off x="4905734" y="1646536"/>
            <a:ext cx="0" cy="2547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0" name="Flowchart: Process 19"/>
          <p:cNvSpPr/>
          <p:nvPr/>
        </p:nvSpPr>
        <p:spPr>
          <a:xfrm>
            <a:off x="8365955" y="5294081"/>
            <a:ext cx="1030852" cy="836612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Correct</a:t>
            </a:r>
          </a:p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Prediction</a:t>
            </a:r>
            <a:endParaRPr lang="en-US" sz="1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No </a:t>
            </a:r>
            <a:r>
              <a:rPr lang="en-US" sz="1400" dirty="0" smtClean="0">
                <a:solidFill>
                  <a:schemeClr val="tx1"/>
                </a:solidFill>
              </a:rPr>
              <a:t>stall</a:t>
            </a:r>
          </a:p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cycles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7" name="Flowchart: Process 56"/>
          <p:cNvSpPr/>
          <p:nvPr/>
        </p:nvSpPr>
        <p:spPr>
          <a:xfrm>
            <a:off x="3288931" y="4434915"/>
            <a:ext cx="331919" cy="255587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65" name="Flowchart: Process 64"/>
          <p:cNvSpPr/>
          <p:nvPr/>
        </p:nvSpPr>
        <p:spPr>
          <a:xfrm>
            <a:off x="1537494" y="4434915"/>
            <a:ext cx="288925" cy="255587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645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Branch Prediction – Cont’d</a:t>
            </a:r>
          </a:p>
        </p:txBody>
      </p:sp>
      <p:sp>
        <p:nvSpPr>
          <p:cNvPr id="5" name="Flowchart: Process 4"/>
          <p:cNvSpPr/>
          <p:nvPr/>
        </p:nvSpPr>
        <p:spPr>
          <a:xfrm>
            <a:off x="3123142" y="1009486"/>
            <a:ext cx="3556529" cy="642937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Use PC to address </a:t>
            </a:r>
            <a:r>
              <a:rPr lang="en-US" sz="1600">
                <a:solidFill>
                  <a:schemeClr val="tx1"/>
                </a:solidFill>
              </a:rPr>
              <a:t>Instruction </a:t>
            </a:r>
            <a:r>
              <a:rPr lang="en-US" sz="1600" smtClean="0">
                <a:solidFill>
                  <a:schemeClr val="tx1"/>
                </a:solidFill>
              </a:rPr>
              <a:t>memory and </a:t>
            </a:r>
            <a:r>
              <a:rPr lang="en-US" sz="1600" dirty="0">
                <a:solidFill>
                  <a:schemeClr val="tx1"/>
                </a:solidFill>
              </a:rPr>
              <a:t>Branch Target Buffer</a:t>
            </a:r>
          </a:p>
        </p:txBody>
      </p:sp>
      <p:grpSp>
        <p:nvGrpSpPr>
          <p:cNvPr id="64520" name="Group 6"/>
          <p:cNvGrpSpPr>
            <a:grpSpLocks/>
          </p:cNvGrpSpPr>
          <p:nvPr/>
        </p:nvGrpSpPr>
        <p:grpSpPr bwMode="auto">
          <a:xfrm>
            <a:off x="3685332" y="1896570"/>
            <a:ext cx="2437824" cy="881316"/>
            <a:chOff x="1252498" y="2542393"/>
            <a:chExt cx="1872303" cy="598967"/>
          </a:xfrm>
        </p:grpSpPr>
        <p:sp>
          <p:nvSpPr>
            <p:cNvPr id="3" name="Flowchart: Decision 2"/>
            <p:cNvSpPr/>
            <p:nvPr/>
          </p:nvSpPr>
          <p:spPr>
            <a:xfrm>
              <a:off x="1252498" y="2542393"/>
              <a:ext cx="1872303" cy="598967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4554" name="Rectangle 5"/>
            <p:cNvSpPr>
              <a:spLocks noChangeArrowheads="1"/>
            </p:cNvSpPr>
            <p:nvPr/>
          </p:nvSpPr>
          <p:spPr bwMode="auto">
            <a:xfrm>
              <a:off x="1443545" y="2592033"/>
              <a:ext cx="1487466" cy="5020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/>
                <a:t>Found</a:t>
              </a:r>
            </a:p>
            <a:p>
              <a:pPr algn="ctr"/>
              <a:r>
                <a:rPr lang="en-US" sz="1400" dirty="0" smtClean="0"/>
                <a:t>BTB entry with predict</a:t>
              </a:r>
            </a:p>
            <a:p>
              <a:pPr algn="ctr"/>
              <a:r>
                <a:rPr lang="en-US" sz="1400" dirty="0" smtClean="0"/>
                <a:t>taken</a:t>
              </a:r>
              <a:r>
                <a:rPr lang="en-US" sz="1400" dirty="0"/>
                <a:t>?</a:t>
              </a:r>
            </a:p>
          </p:txBody>
        </p:sp>
      </p:grpSp>
      <p:sp>
        <p:nvSpPr>
          <p:cNvPr id="8" name="Flowchart: Process 7"/>
          <p:cNvSpPr/>
          <p:nvPr/>
        </p:nvSpPr>
        <p:spPr>
          <a:xfrm>
            <a:off x="1540934" y="1517156"/>
            <a:ext cx="1415389" cy="38417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Increment PC</a:t>
            </a:r>
          </a:p>
        </p:txBody>
      </p:sp>
      <p:sp>
        <p:nvSpPr>
          <p:cNvPr id="9" name="Flowchart: Process 8"/>
          <p:cNvSpPr/>
          <p:nvPr/>
        </p:nvSpPr>
        <p:spPr>
          <a:xfrm>
            <a:off x="6820694" y="1513980"/>
            <a:ext cx="1953683" cy="382588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PC = target address</a:t>
            </a:r>
          </a:p>
        </p:txBody>
      </p:sp>
      <p:sp>
        <p:nvSpPr>
          <p:cNvPr id="17" name="Flowchart: Process 16"/>
          <p:cNvSpPr/>
          <p:nvPr/>
        </p:nvSpPr>
        <p:spPr>
          <a:xfrm>
            <a:off x="1932014" y="5320585"/>
            <a:ext cx="3216012" cy="1073649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0" rIns="45720" bIns="0"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Enter branch &amp; target address,</a:t>
            </a:r>
          </a:p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dirty="0">
                <a:solidFill>
                  <a:schemeClr val="tx1"/>
                </a:solidFill>
              </a:rPr>
              <a:t>set prediction in BTB entry.</a:t>
            </a:r>
          </a:p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Kill fetched instructions.</a:t>
            </a:r>
            <a:endParaRPr lang="en-US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Restart PC at target address</a:t>
            </a:r>
          </a:p>
        </p:txBody>
      </p:sp>
      <p:sp>
        <p:nvSpPr>
          <p:cNvPr id="18" name="Flowchart: Process 17"/>
          <p:cNvSpPr/>
          <p:nvPr/>
        </p:nvSpPr>
        <p:spPr>
          <a:xfrm>
            <a:off x="5451739" y="5320585"/>
            <a:ext cx="2705233" cy="1073648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Mispredicted</a:t>
            </a:r>
            <a:r>
              <a:rPr lang="en-US" sz="1600" dirty="0">
                <a:solidFill>
                  <a:schemeClr val="tx1"/>
                </a:solidFill>
              </a:rPr>
              <a:t> branch</a:t>
            </a:r>
          </a:p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Kill fetched instructions</a:t>
            </a:r>
            <a:endParaRPr lang="en-US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Update prediction bits</a:t>
            </a:r>
          </a:p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Restart </a:t>
            </a:r>
            <a:r>
              <a:rPr lang="en-US" sz="1600" dirty="0">
                <a:solidFill>
                  <a:schemeClr val="tx1"/>
                </a:solidFill>
              </a:rPr>
              <a:t>PC after branch</a:t>
            </a:r>
          </a:p>
        </p:txBody>
      </p:sp>
      <p:sp>
        <p:nvSpPr>
          <p:cNvPr id="19" name="Flowchart: Process 18"/>
          <p:cNvSpPr/>
          <p:nvPr/>
        </p:nvSpPr>
        <p:spPr>
          <a:xfrm>
            <a:off x="936058" y="4962923"/>
            <a:ext cx="994040" cy="447675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Normal</a:t>
            </a:r>
          </a:p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Execution</a:t>
            </a:r>
          </a:p>
        </p:txBody>
      </p:sp>
      <p:sp>
        <p:nvSpPr>
          <p:cNvPr id="21" name="Flowchart: Process 20"/>
          <p:cNvSpPr/>
          <p:nvPr/>
        </p:nvSpPr>
        <p:spPr>
          <a:xfrm>
            <a:off x="6318515" y="1958212"/>
            <a:ext cx="331920" cy="255588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22" name="Flowchart: Process 21"/>
          <p:cNvSpPr/>
          <p:nvPr/>
        </p:nvSpPr>
        <p:spPr>
          <a:xfrm>
            <a:off x="3038872" y="1958212"/>
            <a:ext cx="515938" cy="255588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No</a:t>
            </a:r>
          </a:p>
        </p:txBody>
      </p:sp>
      <p:cxnSp>
        <p:nvCxnSpPr>
          <p:cNvPr id="27" name="Elbow Connector 26"/>
          <p:cNvCxnSpPr>
            <a:stCxn id="8" idx="0"/>
            <a:endCxn id="5" idx="1"/>
          </p:cNvCxnSpPr>
          <p:nvPr/>
        </p:nvCxnSpPr>
        <p:spPr>
          <a:xfrm rot="5400000" flipH="1" flipV="1">
            <a:off x="2592785" y="986800"/>
            <a:ext cx="186201" cy="874513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9" idx="0"/>
            <a:endCxn id="5" idx="3"/>
          </p:cNvCxnSpPr>
          <p:nvPr/>
        </p:nvCxnSpPr>
        <p:spPr>
          <a:xfrm rot="16200000" flipV="1">
            <a:off x="7147091" y="863535"/>
            <a:ext cx="183026" cy="1117865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3" idx="3"/>
            <a:endCxn id="9" idx="2"/>
          </p:cNvCxnSpPr>
          <p:nvPr/>
        </p:nvCxnSpPr>
        <p:spPr>
          <a:xfrm flipV="1">
            <a:off x="6123155" y="1896568"/>
            <a:ext cx="1674381" cy="440660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3" idx="1"/>
            <a:endCxn id="8" idx="2"/>
          </p:cNvCxnSpPr>
          <p:nvPr/>
        </p:nvCxnSpPr>
        <p:spPr>
          <a:xfrm rot="10800000">
            <a:off x="2248630" y="1901330"/>
            <a:ext cx="1436703" cy="435898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63" idx="0"/>
          </p:cNvCxnSpPr>
          <p:nvPr/>
        </p:nvCxnSpPr>
        <p:spPr>
          <a:xfrm>
            <a:off x="2712577" y="2338943"/>
            <a:ext cx="0" cy="72471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64534" name="Group 49"/>
          <p:cNvGrpSpPr>
            <a:grpSpLocks/>
          </p:cNvGrpSpPr>
          <p:nvPr/>
        </p:nvGrpSpPr>
        <p:grpSpPr bwMode="auto">
          <a:xfrm>
            <a:off x="7014732" y="4279821"/>
            <a:ext cx="1274365" cy="860740"/>
            <a:chOff x="1192360" y="3908074"/>
            <a:chExt cx="1176164" cy="673076"/>
          </a:xfrm>
        </p:grpSpPr>
        <p:sp>
          <p:nvSpPr>
            <p:cNvPr id="52" name="Flowchart: Decision 51"/>
            <p:cNvSpPr/>
            <p:nvPr/>
          </p:nvSpPr>
          <p:spPr>
            <a:xfrm>
              <a:off x="1192360" y="3908074"/>
              <a:ext cx="1176164" cy="673076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4550" name="Rectangle 52"/>
            <p:cNvSpPr>
              <a:spLocks noChangeArrowheads="1"/>
            </p:cNvSpPr>
            <p:nvPr/>
          </p:nvSpPr>
          <p:spPr bwMode="auto">
            <a:xfrm>
              <a:off x="1394601" y="4018053"/>
              <a:ext cx="766666" cy="409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/>
                <a:t>T</a:t>
              </a:r>
              <a:r>
                <a:rPr lang="en-US" sz="1400" dirty="0" smtClean="0"/>
                <a:t>aken</a:t>
              </a:r>
              <a:endParaRPr lang="en-US" sz="1400" dirty="0"/>
            </a:p>
            <a:p>
              <a:pPr algn="ctr"/>
              <a:r>
                <a:rPr lang="en-US" sz="1400" dirty="0"/>
                <a:t>branch?</a:t>
              </a:r>
            </a:p>
          </p:txBody>
        </p:sp>
      </p:grpSp>
      <p:cxnSp>
        <p:nvCxnSpPr>
          <p:cNvPr id="51" name="Straight Arrow Connector 50"/>
          <p:cNvCxnSpPr>
            <a:endCxn id="52" idx="0"/>
          </p:cNvCxnSpPr>
          <p:nvPr/>
        </p:nvCxnSpPr>
        <p:spPr>
          <a:xfrm>
            <a:off x="7651915" y="2338943"/>
            <a:ext cx="0" cy="194087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1" name="Flowchart: Process 80"/>
          <p:cNvSpPr/>
          <p:nvPr/>
        </p:nvSpPr>
        <p:spPr>
          <a:xfrm>
            <a:off x="6777401" y="4434915"/>
            <a:ext cx="290644" cy="255587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92" name="Flowchart: Process 91"/>
          <p:cNvSpPr/>
          <p:nvPr/>
        </p:nvSpPr>
        <p:spPr>
          <a:xfrm>
            <a:off x="8357889" y="4434915"/>
            <a:ext cx="409310" cy="255587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Yes</a:t>
            </a:r>
          </a:p>
        </p:txBody>
      </p:sp>
      <p:cxnSp>
        <p:nvCxnSpPr>
          <p:cNvPr id="111" name="Straight Connector 110"/>
          <p:cNvCxnSpPr/>
          <p:nvPr/>
        </p:nvCxnSpPr>
        <p:spPr bwMode="auto">
          <a:xfrm>
            <a:off x="1124744" y="2890261"/>
            <a:ext cx="8285956" cy="0"/>
          </a:xfrm>
          <a:prstGeom prst="line">
            <a:avLst/>
          </a:prstGeom>
          <a:ln w="19050">
            <a:prstDash val="dash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 bwMode="auto">
          <a:xfrm>
            <a:off x="1124744" y="4060417"/>
            <a:ext cx="8285956" cy="0"/>
          </a:xfrm>
          <a:prstGeom prst="line">
            <a:avLst/>
          </a:prstGeom>
          <a:ln w="19050">
            <a:prstDash val="dash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64543" name="Group 193"/>
          <p:cNvGrpSpPr>
            <a:grpSpLocks/>
          </p:cNvGrpSpPr>
          <p:nvPr/>
        </p:nvGrpSpPr>
        <p:grpSpPr bwMode="auto">
          <a:xfrm>
            <a:off x="500460" y="1009485"/>
            <a:ext cx="400711" cy="5442498"/>
            <a:chOff x="563304" y="827533"/>
            <a:chExt cx="369333" cy="5443438"/>
          </a:xfrm>
        </p:grpSpPr>
        <p:sp>
          <p:nvSpPr>
            <p:cNvPr id="64544" name="TextBox 121"/>
            <p:cNvSpPr txBox="1">
              <a:spLocks noChangeArrowheads="1"/>
            </p:cNvSpPr>
            <p:nvPr/>
          </p:nvSpPr>
          <p:spPr bwMode="auto">
            <a:xfrm rot="16200000">
              <a:off x="-192581" y="1583419"/>
              <a:ext cx="1881103" cy="36933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b="1"/>
                <a:t>IF</a:t>
              </a:r>
            </a:p>
          </p:txBody>
        </p:sp>
        <p:sp>
          <p:nvSpPr>
            <p:cNvPr id="64545" name="TextBox 122"/>
            <p:cNvSpPr txBox="1">
              <a:spLocks noChangeArrowheads="1"/>
            </p:cNvSpPr>
            <p:nvPr/>
          </p:nvSpPr>
          <p:spPr bwMode="auto">
            <a:xfrm rot="16200000">
              <a:off x="160488" y="3111453"/>
              <a:ext cx="1174966" cy="36933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b="1"/>
                <a:t>ID</a:t>
              </a:r>
            </a:p>
          </p:txBody>
        </p:sp>
        <p:sp>
          <p:nvSpPr>
            <p:cNvPr id="64546" name="TextBox 123"/>
            <p:cNvSpPr txBox="1">
              <a:spLocks noChangeArrowheads="1"/>
            </p:cNvSpPr>
            <p:nvPr/>
          </p:nvSpPr>
          <p:spPr bwMode="auto">
            <a:xfrm rot="16200000">
              <a:off x="-445714" y="4892620"/>
              <a:ext cx="2387369" cy="36933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b="1"/>
                <a:t>EX</a:t>
              </a:r>
            </a:p>
          </p:txBody>
        </p:sp>
      </p:grpSp>
      <p:sp>
        <p:nvSpPr>
          <p:cNvPr id="14" name="Freeform 13"/>
          <p:cNvSpPr/>
          <p:nvPr/>
        </p:nvSpPr>
        <p:spPr>
          <a:xfrm>
            <a:off x="8277284" y="4716553"/>
            <a:ext cx="604097" cy="577528"/>
          </a:xfrm>
          <a:custGeom>
            <a:avLst/>
            <a:gdLst>
              <a:gd name="connsiteX0" fmla="*/ 0 w 344557"/>
              <a:gd name="connsiteY0" fmla="*/ 0 h 390939"/>
              <a:gd name="connsiteX1" fmla="*/ 344557 w 344557"/>
              <a:gd name="connsiteY1" fmla="*/ 0 h 390939"/>
              <a:gd name="connsiteX2" fmla="*/ 344557 w 344557"/>
              <a:gd name="connsiteY2" fmla="*/ 390939 h 390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557" h="390939">
                <a:moveTo>
                  <a:pt x="0" y="0"/>
                </a:moveTo>
                <a:lnTo>
                  <a:pt x="344557" y="0"/>
                </a:lnTo>
                <a:lnTo>
                  <a:pt x="344557" y="390939"/>
                </a:lnTo>
              </a:path>
            </a:pathLst>
          </a:custGeom>
          <a:noFill/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49"/>
          <p:cNvGrpSpPr>
            <a:grpSpLocks/>
          </p:cNvGrpSpPr>
          <p:nvPr/>
        </p:nvGrpSpPr>
        <p:grpSpPr bwMode="auto">
          <a:xfrm>
            <a:off x="2071319" y="4279821"/>
            <a:ext cx="1274365" cy="860740"/>
            <a:chOff x="1192360" y="3908074"/>
            <a:chExt cx="1176164" cy="673076"/>
          </a:xfrm>
        </p:grpSpPr>
        <p:sp>
          <p:nvSpPr>
            <p:cNvPr id="55" name="Flowchart: Decision 54"/>
            <p:cNvSpPr/>
            <p:nvPr/>
          </p:nvSpPr>
          <p:spPr>
            <a:xfrm>
              <a:off x="1192360" y="3908074"/>
              <a:ext cx="1176164" cy="673076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1394601" y="4018053"/>
              <a:ext cx="766666" cy="409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/>
                <a:t>T</a:t>
              </a:r>
              <a:r>
                <a:rPr lang="en-US" sz="1400" dirty="0" smtClean="0"/>
                <a:t>aken</a:t>
              </a:r>
              <a:endParaRPr lang="en-US" sz="1400" dirty="0"/>
            </a:p>
            <a:p>
              <a:pPr algn="ctr"/>
              <a:r>
                <a:rPr lang="en-US" sz="1400" dirty="0"/>
                <a:t>branch?</a:t>
              </a:r>
            </a:p>
          </p:txBody>
        </p:sp>
      </p:grpSp>
      <p:sp>
        <p:nvSpPr>
          <p:cNvPr id="58" name="Freeform 57"/>
          <p:cNvSpPr/>
          <p:nvPr/>
        </p:nvSpPr>
        <p:spPr>
          <a:xfrm>
            <a:off x="3345683" y="4716552"/>
            <a:ext cx="182298" cy="604032"/>
          </a:xfrm>
          <a:custGeom>
            <a:avLst/>
            <a:gdLst>
              <a:gd name="connsiteX0" fmla="*/ 0 w 344557"/>
              <a:gd name="connsiteY0" fmla="*/ 0 h 390939"/>
              <a:gd name="connsiteX1" fmla="*/ 344557 w 344557"/>
              <a:gd name="connsiteY1" fmla="*/ 0 h 390939"/>
              <a:gd name="connsiteX2" fmla="*/ 344557 w 344557"/>
              <a:gd name="connsiteY2" fmla="*/ 390939 h 390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557" h="390939">
                <a:moveTo>
                  <a:pt x="0" y="0"/>
                </a:moveTo>
                <a:lnTo>
                  <a:pt x="344557" y="0"/>
                </a:lnTo>
                <a:lnTo>
                  <a:pt x="344557" y="390939"/>
                </a:lnTo>
              </a:path>
            </a:pathLst>
          </a:custGeom>
          <a:noFill/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 flipH="1">
            <a:off x="6808379" y="4716553"/>
            <a:ext cx="206353" cy="604032"/>
          </a:xfrm>
          <a:custGeom>
            <a:avLst/>
            <a:gdLst>
              <a:gd name="connsiteX0" fmla="*/ 0 w 344557"/>
              <a:gd name="connsiteY0" fmla="*/ 0 h 390939"/>
              <a:gd name="connsiteX1" fmla="*/ 344557 w 344557"/>
              <a:gd name="connsiteY1" fmla="*/ 0 h 390939"/>
              <a:gd name="connsiteX2" fmla="*/ 344557 w 344557"/>
              <a:gd name="connsiteY2" fmla="*/ 390939 h 390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557" h="390939">
                <a:moveTo>
                  <a:pt x="0" y="0"/>
                </a:moveTo>
                <a:lnTo>
                  <a:pt x="344557" y="0"/>
                </a:lnTo>
                <a:lnTo>
                  <a:pt x="344557" y="390939"/>
                </a:lnTo>
              </a:path>
            </a:pathLst>
          </a:custGeom>
          <a:noFill/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 flipH="1">
            <a:off x="1442532" y="4703301"/>
            <a:ext cx="628784" cy="255984"/>
          </a:xfrm>
          <a:custGeom>
            <a:avLst/>
            <a:gdLst>
              <a:gd name="connsiteX0" fmla="*/ 0 w 344557"/>
              <a:gd name="connsiteY0" fmla="*/ 0 h 390939"/>
              <a:gd name="connsiteX1" fmla="*/ 344557 w 344557"/>
              <a:gd name="connsiteY1" fmla="*/ 0 h 390939"/>
              <a:gd name="connsiteX2" fmla="*/ 344557 w 344557"/>
              <a:gd name="connsiteY2" fmla="*/ 390939 h 390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557" h="390939">
                <a:moveTo>
                  <a:pt x="0" y="0"/>
                </a:moveTo>
                <a:lnTo>
                  <a:pt x="344557" y="0"/>
                </a:lnTo>
                <a:lnTo>
                  <a:pt x="344557" y="390939"/>
                </a:lnTo>
              </a:path>
            </a:pathLst>
          </a:custGeom>
          <a:noFill/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49"/>
          <p:cNvGrpSpPr>
            <a:grpSpLocks/>
          </p:cNvGrpSpPr>
          <p:nvPr/>
        </p:nvGrpSpPr>
        <p:grpSpPr bwMode="auto">
          <a:xfrm>
            <a:off x="2193923" y="3063659"/>
            <a:ext cx="1037307" cy="450062"/>
            <a:chOff x="1192360" y="3978463"/>
            <a:chExt cx="1176164" cy="351937"/>
          </a:xfrm>
        </p:grpSpPr>
        <p:sp>
          <p:nvSpPr>
            <p:cNvPr id="63" name="Flowchart: Decision 62"/>
            <p:cNvSpPr/>
            <p:nvPr/>
          </p:nvSpPr>
          <p:spPr>
            <a:xfrm>
              <a:off x="1192360" y="3978463"/>
              <a:ext cx="1176164" cy="351937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4" name="Rectangle 52"/>
            <p:cNvSpPr>
              <a:spLocks noChangeArrowheads="1"/>
            </p:cNvSpPr>
            <p:nvPr/>
          </p:nvSpPr>
          <p:spPr bwMode="auto">
            <a:xfrm>
              <a:off x="1368795" y="4048843"/>
              <a:ext cx="818277" cy="240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/>
                <a:t>Jump?</a:t>
              </a:r>
              <a:endParaRPr lang="en-US" sz="1400" dirty="0"/>
            </a:p>
          </p:txBody>
        </p:sp>
      </p:grpSp>
      <p:cxnSp>
        <p:nvCxnSpPr>
          <p:cNvPr id="82" name="Straight Arrow Connector 81"/>
          <p:cNvCxnSpPr>
            <a:stCxn id="63" idx="2"/>
            <a:endCxn id="55" idx="0"/>
          </p:cNvCxnSpPr>
          <p:nvPr/>
        </p:nvCxnSpPr>
        <p:spPr>
          <a:xfrm flipH="1">
            <a:off x="2708501" y="3513721"/>
            <a:ext cx="4076" cy="7661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6" name="Flowchart: Process 85"/>
          <p:cNvSpPr/>
          <p:nvPr/>
        </p:nvSpPr>
        <p:spPr>
          <a:xfrm>
            <a:off x="2323763" y="3700370"/>
            <a:ext cx="288925" cy="255587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87" name="Flowchart: Process 86"/>
          <p:cNvSpPr/>
          <p:nvPr/>
        </p:nvSpPr>
        <p:spPr>
          <a:xfrm>
            <a:off x="3562008" y="3047281"/>
            <a:ext cx="3633791" cy="83311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0" rIns="45720" bIns="0"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Enter jump &amp; target address in BTB</a:t>
            </a:r>
          </a:p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Kill fetched instruction.</a:t>
            </a:r>
            <a:endParaRPr lang="en-US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Restart PC at </a:t>
            </a:r>
            <a:r>
              <a:rPr lang="en-US" sz="1600" dirty="0" smtClean="0">
                <a:solidFill>
                  <a:schemeClr val="tx1"/>
                </a:solidFill>
              </a:rPr>
              <a:t>jump target </a:t>
            </a:r>
            <a:r>
              <a:rPr lang="en-US" sz="1600" dirty="0">
                <a:solidFill>
                  <a:schemeClr val="tx1"/>
                </a:solidFill>
              </a:rPr>
              <a:t>address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3239516" y="3288690"/>
            <a:ext cx="288464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0" name="Flowchart: Process 89"/>
          <p:cNvSpPr/>
          <p:nvPr/>
        </p:nvSpPr>
        <p:spPr>
          <a:xfrm>
            <a:off x="3136852" y="2994723"/>
            <a:ext cx="331919" cy="255587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4286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932676"/>
            <a:ext cx="8915400" cy="3802095"/>
          </a:xfrm>
        </p:spPr>
        <p:txBody>
          <a:bodyPr lIns="0" rIns="0"/>
          <a:lstStyle/>
          <a:p>
            <a:pPr eaLnBrk="1" hangingPunct="1">
              <a:lnSpc>
                <a:spcPct val="140000"/>
              </a:lnSpc>
              <a:spcBef>
                <a:spcPct val="55000"/>
              </a:spcBef>
            </a:pPr>
            <a:r>
              <a:rPr lang="en-US" altLang="en-US" dirty="0" smtClean="0"/>
              <a:t>Prediction is just a hint that is assumed to be correct</a:t>
            </a:r>
          </a:p>
          <a:p>
            <a:pPr eaLnBrk="1" hangingPunct="1">
              <a:lnSpc>
                <a:spcPct val="140000"/>
              </a:lnSpc>
              <a:spcBef>
                <a:spcPct val="55000"/>
              </a:spcBef>
            </a:pPr>
            <a:r>
              <a:rPr lang="en-US" altLang="en-US" dirty="0" smtClean="0"/>
              <a:t>If incorrect then fetched instructions are killed</a:t>
            </a:r>
          </a:p>
          <a:p>
            <a:pPr eaLnBrk="1" hangingPunct="1">
              <a:lnSpc>
                <a:spcPct val="140000"/>
              </a:lnSpc>
              <a:spcBef>
                <a:spcPct val="55000"/>
              </a:spcBef>
            </a:pPr>
            <a:r>
              <a:rPr lang="en-US" altLang="en-US" dirty="0" smtClean="0"/>
              <a:t>1-bit prediction scheme is simplest to implement</a:t>
            </a:r>
          </a:p>
          <a:p>
            <a:pPr lvl="1" eaLnBrk="1" hangingPunct="1">
              <a:lnSpc>
                <a:spcPct val="140000"/>
              </a:lnSpc>
              <a:spcBef>
                <a:spcPct val="55000"/>
              </a:spcBef>
            </a:pPr>
            <a:r>
              <a:rPr lang="en-US" altLang="en-US" dirty="0" smtClean="0"/>
              <a:t>1 bit per branch instruction (associated with BTB entry)</a:t>
            </a:r>
          </a:p>
          <a:p>
            <a:pPr lvl="1" eaLnBrk="1" hangingPunct="1">
              <a:lnSpc>
                <a:spcPct val="140000"/>
              </a:lnSpc>
              <a:spcBef>
                <a:spcPct val="55000"/>
              </a:spcBef>
            </a:pPr>
            <a:r>
              <a:rPr lang="en-US" altLang="en-US" dirty="0" smtClean="0"/>
              <a:t>Record last outcome of a branch instruction (Taken/Not taken)</a:t>
            </a:r>
          </a:p>
          <a:p>
            <a:pPr lvl="1" eaLnBrk="1" hangingPunct="1">
              <a:lnSpc>
                <a:spcPct val="140000"/>
              </a:lnSpc>
              <a:spcBef>
                <a:spcPct val="55000"/>
              </a:spcBef>
            </a:pPr>
            <a:r>
              <a:rPr lang="en-US" altLang="en-US" dirty="0" smtClean="0"/>
              <a:t>Use last outcome to predict future behavior of a branch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1-bit Prediction Scheme</a:t>
            </a:r>
          </a:p>
        </p:txBody>
      </p:sp>
      <p:grpSp>
        <p:nvGrpSpPr>
          <p:cNvPr id="65540" name="Group 3"/>
          <p:cNvGrpSpPr>
            <a:grpSpLocks/>
          </p:cNvGrpSpPr>
          <p:nvPr/>
        </p:nvGrpSpPr>
        <p:grpSpPr bwMode="auto">
          <a:xfrm flipH="1">
            <a:off x="1915848" y="5028263"/>
            <a:ext cx="5439702" cy="1281113"/>
            <a:chOff x="856953" y="3742377"/>
            <a:chExt cx="5020817" cy="1280709"/>
          </a:xfrm>
        </p:grpSpPr>
        <p:sp>
          <p:nvSpPr>
            <p:cNvPr id="65541" name="Line 5"/>
            <p:cNvSpPr>
              <a:spLocks noChangeShapeType="1"/>
            </p:cNvSpPr>
            <p:nvPr/>
          </p:nvSpPr>
          <p:spPr bwMode="auto">
            <a:xfrm flipH="1" flipV="1">
              <a:off x="2652544" y="4184071"/>
              <a:ext cx="92092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5542" name="Group 18"/>
            <p:cNvGrpSpPr>
              <a:grpSpLocks/>
            </p:cNvGrpSpPr>
            <p:nvPr/>
          </p:nvGrpSpPr>
          <p:grpSpPr bwMode="auto">
            <a:xfrm>
              <a:off x="3496660" y="3895724"/>
              <a:ext cx="1305770" cy="1004887"/>
              <a:chOff x="4964" y="3398"/>
              <a:chExt cx="548" cy="461"/>
            </a:xfrm>
          </p:grpSpPr>
          <p:sp>
            <p:nvSpPr>
              <p:cNvPr id="65553" name="Oval 19"/>
              <p:cNvSpPr>
                <a:spLocks noChangeArrowheads="1"/>
              </p:cNvSpPr>
              <p:nvPr/>
            </p:nvSpPr>
            <p:spPr bwMode="auto">
              <a:xfrm>
                <a:off x="4964" y="3398"/>
                <a:ext cx="548" cy="46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65554" name="Text Box 20"/>
              <p:cNvSpPr txBox="1">
                <a:spLocks noChangeArrowheads="1"/>
              </p:cNvSpPr>
              <p:nvPr/>
            </p:nvSpPr>
            <p:spPr bwMode="auto">
              <a:xfrm>
                <a:off x="4964" y="3427"/>
                <a:ext cx="547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</a:rPr>
                  <a:t>Predict 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</a:rPr>
                  <a:t>Not Taken</a:t>
                </a:r>
              </a:p>
            </p:txBody>
          </p:sp>
        </p:grpSp>
        <p:sp>
          <p:nvSpPr>
            <p:cNvPr id="65543" name="Line 22"/>
            <p:cNvSpPr>
              <a:spLocks noChangeShapeType="1"/>
            </p:cNvSpPr>
            <p:nvPr/>
          </p:nvSpPr>
          <p:spPr bwMode="auto">
            <a:xfrm flipV="1">
              <a:off x="2652544" y="4627562"/>
              <a:ext cx="92092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5544" name="Text Box 25"/>
            <p:cNvSpPr txBox="1">
              <a:spLocks noChangeArrowheads="1"/>
            </p:cNvSpPr>
            <p:nvPr/>
          </p:nvSpPr>
          <p:spPr bwMode="auto">
            <a:xfrm>
              <a:off x="856953" y="3742377"/>
              <a:ext cx="672696" cy="3651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Taken</a:t>
              </a:r>
            </a:p>
          </p:txBody>
        </p:sp>
        <p:grpSp>
          <p:nvGrpSpPr>
            <p:cNvPr id="65545" name="Group 18"/>
            <p:cNvGrpSpPr>
              <a:grpSpLocks/>
            </p:cNvGrpSpPr>
            <p:nvPr/>
          </p:nvGrpSpPr>
          <p:grpSpPr bwMode="auto">
            <a:xfrm>
              <a:off x="1384385" y="3926084"/>
              <a:ext cx="1305770" cy="1004887"/>
              <a:chOff x="4964" y="3398"/>
              <a:chExt cx="548" cy="461"/>
            </a:xfrm>
          </p:grpSpPr>
          <p:sp>
            <p:nvSpPr>
              <p:cNvPr id="65551" name="Oval 19"/>
              <p:cNvSpPr>
                <a:spLocks noChangeArrowheads="1"/>
              </p:cNvSpPr>
              <p:nvPr/>
            </p:nvSpPr>
            <p:spPr bwMode="auto">
              <a:xfrm>
                <a:off x="4964" y="3398"/>
                <a:ext cx="548" cy="461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65552" name="Text Box 20"/>
              <p:cNvSpPr txBox="1">
                <a:spLocks noChangeArrowheads="1"/>
              </p:cNvSpPr>
              <p:nvPr/>
            </p:nvSpPr>
            <p:spPr bwMode="auto">
              <a:xfrm>
                <a:off x="4964" y="3427"/>
                <a:ext cx="547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</a:rPr>
                  <a:t>Predict 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</a:rPr>
                  <a:t>Taken</a:t>
                </a:r>
              </a:p>
            </p:txBody>
          </p:sp>
        </p:grpSp>
        <p:sp>
          <p:nvSpPr>
            <p:cNvPr id="3" name="Arc 2"/>
            <p:cNvSpPr/>
            <p:nvPr/>
          </p:nvSpPr>
          <p:spPr>
            <a:xfrm>
              <a:off x="999815" y="4108974"/>
              <a:ext cx="500019" cy="472926"/>
            </a:xfrm>
            <a:prstGeom prst="arc">
              <a:avLst>
                <a:gd name="adj1" fmla="val 3301971"/>
                <a:gd name="adj2" fmla="val 19315041"/>
              </a:avLst>
            </a:prstGeom>
            <a:ln w="12700">
              <a:tailEnd type="triangle" w="lg" len="lg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Arc 37"/>
            <p:cNvSpPr/>
            <p:nvPr/>
          </p:nvSpPr>
          <p:spPr>
            <a:xfrm flipH="1">
              <a:off x="4687251" y="4091517"/>
              <a:ext cx="500018" cy="472926"/>
            </a:xfrm>
            <a:prstGeom prst="arc">
              <a:avLst>
                <a:gd name="adj1" fmla="val 3301971"/>
                <a:gd name="adj2" fmla="val 19315041"/>
              </a:avLst>
            </a:prstGeom>
            <a:ln w="12700">
              <a:tailEnd type="triangle" w="lg" len="lg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48" name="Text Box 25"/>
            <p:cNvSpPr txBox="1">
              <a:spLocks noChangeArrowheads="1"/>
            </p:cNvSpPr>
            <p:nvPr/>
          </p:nvSpPr>
          <p:spPr bwMode="auto">
            <a:xfrm>
              <a:off x="5205074" y="4053418"/>
              <a:ext cx="672696" cy="5277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Not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Taken</a:t>
              </a:r>
            </a:p>
          </p:txBody>
        </p:sp>
        <p:sp>
          <p:nvSpPr>
            <p:cNvPr id="65549" name="Text Box 25"/>
            <p:cNvSpPr txBox="1">
              <a:spLocks noChangeArrowheads="1"/>
            </p:cNvSpPr>
            <p:nvPr/>
          </p:nvSpPr>
          <p:spPr bwMode="auto">
            <a:xfrm>
              <a:off x="2574941" y="4657960"/>
              <a:ext cx="1123984" cy="3651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Not Taken</a:t>
              </a:r>
            </a:p>
          </p:txBody>
        </p:sp>
        <p:sp>
          <p:nvSpPr>
            <p:cNvPr id="65550" name="Text Box 25"/>
            <p:cNvSpPr txBox="1">
              <a:spLocks noChangeArrowheads="1"/>
            </p:cNvSpPr>
            <p:nvPr/>
          </p:nvSpPr>
          <p:spPr bwMode="auto">
            <a:xfrm>
              <a:off x="2834202" y="3895724"/>
              <a:ext cx="672696" cy="2638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Taken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1-Bit Predictor: Shortcoming</a:t>
            </a:r>
            <a:endParaRPr lang="en-AU" altLang="en-US" smtClean="0"/>
          </a:p>
        </p:txBody>
      </p:sp>
      <p:sp>
        <p:nvSpPr>
          <p:cNvPr id="665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" y="971080"/>
            <a:ext cx="8915400" cy="245792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altLang="en-US" sz="2800" dirty="0" smtClean="0"/>
              <a:t>Inner loop branch mispredicted twice!</a:t>
            </a:r>
          </a:p>
          <a:p>
            <a:pPr lvl="1">
              <a:lnSpc>
                <a:spcPct val="130000"/>
              </a:lnSpc>
            </a:pPr>
            <a:r>
              <a:rPr lang="en-US" altLang="en-US" sz="2400" dirty="0" err="1" smtClean="0"/>
              <a:t>Mispredict</a:t>
            </a:r>
            <a:r>
              <a:rPr lang="en-US" altLang="en-US" sz="2400" dirty="0" smtClean="0"/>
              <a:t> as taken on last iteration of inner loop</a:t>
            </a:r>
          </a:p>
          <a:p>
            <a:pPr lvl="1">
              <a:lnSpc>
                <a:spcPct val="130000"/>
              </a:lnSpc>
            </a:pPr>
            <a:r>
              <a:rPr lang="en-US" altLang="en-US" sz="2400" dirty="0" smtClean="0"/>
              <a:t>Then </a:t>
            </a:r>
            <a:r>
              <a:rPr lang="en-US" altLang="en-US" sz="2400" dirty="0" err="1" smtClean="0"/>
              <a:t>mispredict</a:t>
            </a:r>
            <a:r>
              <a:rPr lang="en-US" altLang="en-US" sz="2400" dirty="0" smtClean="0"/>
              <a:t> as not taken on first iteration of inner loop next time around</a:t>
            </a:r>
          </a:p>
          <a:p>
            <a:pPr lvl="1"/>
            <a:endParaRPr lang="en-AU" altLang="en-US" dirty="0" smtClean="0"/>
          </a:p>
        </p:txBody>
      </p:sp>
      <p:grpSp>
        <p:nvGrpSpPr>
          <p:cNvPr id="66564" name="Group 1"/>
          <p:cNvGrpSpPr>
            <a:grpSpLocks/>
          </p:cNvGrpSpPr>
          <p:nvPr/>
        </p:nvGrpSpPr>
        <p:grpSpPr bwMode="auto">
          <a:xfrm>
            <a:off x="2459092" y="3813050"/>
            <a:ext cx="4682993" cy="2246769"/>
            <a:chOff x="1617663" y="1916113"/>
            <a:chExt cx="4322762" cy="2246769"/>
          </a:xfrm>
        </p:grpSpPr>
        <p:sp>
          <p:nvSpPr>
            <p:cNvPr id="66565" name="Rectangle 2"/>
            <p:cNvSpPr>
              <a:spLocks noChangeArrowheads="1"/>
            </p:cNvSpPr>
            <p:nvPr/>
          </p:nvSpPr>
          <p:spPr bwMode="auto">
            <a:xfrm>
              <a:off x="2570780" y="3140075"/>
              <a:ext cx="2447925" cy="431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6566" name="Text Box 5"/>
            <p:cNvSpPr txBox="1">
              <a:spLocks noChangeArrowheads="1"/>
            </p:cNvSpPr>
            <p:nvPr/>
          </p:nvSpPr>
          <p:spPr bwMode="auto">
            <a:xfrm>
              <a:off x="1617663" y="1916113"/>
              <a:ext cx="3295576" cy="22467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dirty="0">
                  <a:latin typeface="Lucida Console" pitchFamily="49" charset="0"/>
                </a:rPr>
                <a:t>outer: …</a:t>
              </a:r>
              <a:br>
                <a:rPr lang="en-US" altLang="en-US" sz="2000" dirty="0">
                  <a:latin typeface="Lucida Console" pitchFamily="49" charset="0"/>
                </a:rPr>
              </a:br>
              <a:r>
                <a:rPr lang="en-US" altLang="en-US" sz="2000" dirty="0">
                  <a:latin typeface="Lucida Console" pitchFamily="49" charset="0"/>
                </a:rPr>
                <a:t>       …</a:t>
              </a:r>
              <a:br>
                <a:rPr lang="en-US" altLang="en-US" sz="2000" dirty="0">
                  <a:latin typeface="Lucida Console" pitchFamily="49" charset="0"/>
                </a:rPr>
              </a:br>
              <a:r>
                <a:rPr lang="en-US" altLang="en-US" sz="2000" dirty="0">
                  <a:latin typeface="Lucida Console" pitchFamily="49" charset="0"/>
                </a:rPr>
                <a:t>inner: …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dirty="0">
                  <a:latin typeface="Lucida Console" pitchFamily="49" charset="0"/>
                </a:rPr>
                <a:t>       …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dirty="0">
                  <a:latin typeface="Lucida Console" pitchFamily="49" charset="0"/>
                </a:rPr>
                <a:t>       </a:t>
              </a:r>
              <a:r>
                <a:rPr lang="en-US" altLang="en-US" sz="2000" dirty="0" err="1">
                  <a:latin typeface="Lucida Console" pitchFamily="49" charset="0"/>
                </a:rPr>
                <a:t>bne</a:t>
              </a:r>
              <a:r>
                <a:rPr lang="en-US" altLang="en-US" sz="2000" dirty="0">
                  <a:latin typeface="Lucida Console" pitchFamily="49" charset="0"/>
                </a:rPr>
                <a:t> …, …, inner</a:t>
              </a:r>
              <a:br>
                <a:rPr lang="en-US" altLang="en-US" sz="2000" dirty="0">
                  <a:latin typeface="Lucida Console" pitchFamily="49" charset="0"/>
                </a:rPr>
              </a:br>
              <a:r>
                <a:rPr lang="en-US" altLang="en-US" sz="2000" dirty="0">
                  <a:latin typeface="Lucida Console" pitchFamily="49" charset="0"/>
                </a:rPr>
                <a:t>       …</a:t>
              </a:r>
              <a:br>
                <a:rPr lang="en-US" altLang="en-US" sz="2000" dirty="0">
                  <a:latin typeface="Lucida Console" pitchFamily="49" charset="0"/>
                </a:rPr>
              </a:br>
              <a:r>
                <a:rPr lang="en-US" altLang="en-US" sz="2000" dirty="0">
                  <a:latin typeface="Lucida Console" pitchFamily="49" charset="0"/>
                </a:rPr>
                <a:t>       </a:t>
              </a:r>
              <a:r>
                <a:rPr lang="en-US" altLang="en-US" sz="2000" dirty="0" err="1">
                  <a:latin typeface="Lucida Console" pitchFamily="49" charset="0"/>
                </a:rPr>
                <a:t>bne</a:t>
              </a:r>
              <a:r>
                <a:rPr lang="en-US" altLang="en-US" sz="2000" dirty="0">
                  <a:latin typeface="Lucida Console" pitchFamily="49" charset="0"/>
                </a:rPr>
                <a:t> …, …, outer</a:t>
              </a:r>
              <a:endParaRPr lang="en-AU" altLang="en-US" sz="2000" dirty="0">
                <a:latin typeface="Lucida Console" pitchFamily="49" charset="0"/>
              </a:endParaRPr>
            </a:p>
          </p:txBody>
        </p:sp>
        <p:sp>
          <p:nvSpPr>
            <p:cNvPr id="66567" name="Line 6"/>
            <p:cNvSpPr>
              <a:spLocks noChangeShapeType="1"/>
            </p:cNvSpPr>
            <p:nvPr/>
          </p:nvSpPr>
          <p:spPr bwMode="auto">
            <a:xfrm>
              <a:off x="5219700" y="3378200"/>
              <a:ext cx="360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68" name="Line 7"/>
            <p:cNvSpPr>
              <a:spLocks noChangeShapeType="1"/>
            </p:cNvSpPr>
            <p:nvPr/>
          </p:nvSpPr>
          <p:spPr bwMode="auto">
            <a:xfrm flipV="1">
              <a:off x="5580063" y="2730500"/>
              <a:ext cx="0" cy="647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69" name="Line 8"/>
            <p:cNvSpPr>
              <a:spLocks noChangeShapeType="1"/>
            </p:cNvSpPr>
            <p:nvPr/>
          </p:nvSpPr>
          <p:spPr bwMode="auto">
            <a:xfrm flipH="1">
              <a:off x="4356100" y="2730500"/>
              <a:ext cx="12239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70" name="Line 9"/>
            <p:cNvSpPr>
              <a:spLocks noChangeShapeType="1"/>
            </p:cNvSpPr>
            <p:nvPr/>
          </p:nvSpPr>
          <p:spPr bwMode="auto">
            <a:xfrm>
              <a:off x="5219700" y="3954463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71" name="Line 10"/>
            <p:cNvSpPr>
              <a:spLocks noChangeShapeType="1"/>
            </p:cNvSpPr>
            <p:nvPr/>
          </p:nvSpPr>
          <p:spPr bwMode="auto">
            <a:xfrm flipV="1">
              <a:off x="5940425" y="2082800"/>
              <a:ext cx="0" cy="18716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72" name="Line 11"/>
            <p:cNvSpPr>
              <a:spLocks noChangeShapeType="1"/>
            </p:cNvSpPr>
            <p:nvPr/>
          </p:nvSpPr>
          <p:spPr bwMode="auto">
            <a:xfrm flipH="1">
              <a:off x="4356100" y="2082800"/>
              <a:ext cx="15843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933568"/>
            <a:ext cx="8915400" cy="3532367"/>
          </a:xfrm>
        </p:spPr>
        <p:txBody>
          <a:bodyPr lIns="0" rIns="0"/>
          <a:lstStyle/>
          <a:p>
            <a:pPr eaLnBrk="1" hangingPunct="1">
              <a:lnSpc>
                <a:spcPct val="120000"/>
              </a:lnSpc>
              <a:spcBef>
                <a:spcPct val="55000"/>
              </a:spcBef>
            </a:pPr>
            <a:r>
              <a:rPr lang="en-US" altLang="en-US" dirty="0" smtClean="0"/>
              <a:t>1-bit prediction scheme has a performance shortcoming</a:t>
            </a:r>
          </a:p>
          <a:p>
            <a:pPr eaLnBrk="1" hangingPunct="1">
              <a:lnSpc>
                <a:spcPct val="120000"/>
              </a:lnSpc>
              <a:spcBef>
                <a:spcPct val="55000"/>
              </a:spcBef>
            </a:pPr>
            <a:r>
              <a:rPr lang="en-US" altLang="en-US" dirty="0" smtClean="0"/>
              <a:t>2-bit prediction scheme works better and is often used</a:t>
            </a:r>
          </a:p>
          <a:p>
            <a:pPr lvl="1" eaLnBrk="1" hangingPunct="1">
              <a:lnSpc>
                <a:spcPct val="120000"/>
              </a:lnSpc>
              <a:spcBef>
                <a:spcPct val="55000"/>
              </a:spcBef>
            </a:pPr>
            <a:r>
              <a:rPr lang="en-US" altLang="en-US" dirty="0" smtClean="0"/>
              <a:t>4 states: strong and weak predict taken / predict not taken</a:t>
            </a:r>
          </a:p>
          <a:p>
            <a:pPr eaLnBrk="1" hangingPunct="1">
              <a:lnSpc>
                <a:spcPct val="120000"/>
              </a:lnSpc>
              <a:spcBef>
                <a:spcPct val="55000"/>
              </a:spcBef>
            </a:pPr>
            <a:r>
              <a:rPr lang="en-US" altLang="en-US" dirty="0" smtClean="0"/>
              <a:t>Implemented as a </a:t>
            </a:r>
            <a:r>
              <a:rPr lang="en-US" altLang="en-US" dirty="0" smtClean="0">
                <a:solidFill>
                  <a:srgbClr val="FF0000"/>
                </a:solidFill>
              </a:rPr>
              <a:t>saturating counter</a:t>
            </a:r>
          </a:p>
          <a:p>
            <a:pPr lvl="1" eaLnBrk="1" hangingPunct="1">
              <a:lnSpc>
                <a:spcPct val="120000"/>
              </a:lnSpc>
              <a:spcBef>
                <a:spcPct val="55000"/>
              </a:spcBef>
            </a:pPr>
            <a:r>
              <a:rPr lang="en-US" altLang="en-US" dirty="0" smtClean="0"/>
              <a:t>Counter is incremented to max=3 when branch outcome is taken</a:t>
            </a:r>
          </a:p>
          <a:p>
            <a:pPr lvl="1" eaLnBrk="1" hangingPunct="1">
              <a:lnSpc>
                <a:spcPct val="120000"/>
              </a:lnSpc>
              <a:spcBef>
                <a:spcPct val="55000"/>
              </a:spcBef>
            </a:pPr>
            <a:r>
              <a:rPr lang="en-US" altLang="en-US" dirty="0" smtClean="0"/>
              <a:t>Counter is decremented to min=0 when branch is not taken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2-bit Prediction Scheme</a:t>
            </a:r>
          </a:p>
        </p:txBody>
      </p:sp>
      <p:grpSp>
        <p:nvGrpSpPr>
          <p:cNvPr id="67588" name="Group 2"/>
          <p:cNvGrpSpPr>
            <a:grpSpLocks/>
          </p:cNvGrpSpPr>
          <p:nvPr/>
        </p:nvGrpSpPr>
        <p:grpSpPr bwMode="auto">
          <a:xfrm>
            <a:off x="823781" y="4582480"/>
            <a:ext cx="8232642" cy="1765300"/>
            <a:chOff x="760608" y="4197100"/>
            <a:chExt cx="7598935" cy="1766630"/>
          </a:xfrm>
        </p:grpSpPr>
        <p:sp>
          <p:nvSpPr>
            <p:cNvPr id="65" name="Arc 64"/>
            <p:cNvSpPr/>
            <p:nvPr/>
          </p:nvSpPr>
          <p:spPr>
            <a:xfrm>
              <a:off x="7491230" y="4514839"/>
              <a:ext cx="498447" cy="473431"/>
            </a:xfrm>
            <a:prstGeom prst="arc">
              <a:avLst>
                <a:gd name="adj1" fmla="val 9261573"/>
                <a:gd name="adj2" fmla="val 1784555"/>
              </a:avLst>
            </a:prstGeom>
            <a:ln w="12700">
              <a:tailEnd type="triangle" w="lg" len="lg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67590" name="Group 56"/>
            <p:cNvGrpSpPr>
              <a:grpSpLocks/>
            </p:cNvGrpSpPr>
            <p:nvPr/>
          </p:nvGrpSpPr>
          <p:grpSpPr bwMode="auto">
            <a:xfrm>
              <a:off x="6136366" y="4836368"/>
              <a:ext cx="1123984" cy="1127362"/>
              <a:chOff x="1930684" y="4836368"/>
              <a:chExt cx="1123984" cy="1127362"/>
            </a:xfrm>
          </p:grpSpPr>
          <p:sp>
            <p:nvSpPr>
              <p:cNvPr id="67616" name="Line 5"/>
              <p:cNvSpPr>
                <a:spLocks noChangeShapeType="1"/>
              </p:cNvSpPr>
              <p:nvPr/>
            </p:nvSpPr>
            <p:spPr bwMode="auto">
              <a:xfrm flipV="1">
                <a:off x="1973666" y="5124715"/>
                <a:ext cx="9209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7617" name="Line 22"/>
              <p:cNvSpPr>
                <a:spLocks noChangeShapeType="1"/>
              </p:cNvSpPr>
              <p:nvPr/>
            </p:nvSpPr>
            <p:spPr bwMode="auto">
              <a:xfrm flipH="1" flipV="1">
                <a:off x="1989568" y="5568206"/>
                <a:ext cx="9209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7618" name="Text Box 25"/>
              <p:cNvSpPr txBox="1">
                <a:spLocks noChangeArrowheads="1"/>
              </p:cNvSpPr>
              <p:nvPr/>
            </p:nvSpPr>
            <p:spPr bwMode="auto">
              <a:xfrm flipH="1">
                <a:off x="1930684" y="5598604"/>
                <a:ext cx="1123984" cy="3651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Not Taken</a:t>
                </a:r>
              </a:p>
            </p:txBody>
          </p:sp>
          <p:sp>
            <p:nvSpPr>
              <p:cNvPr id="67619" name="Text Box 25"/>
              <p:cNvSpPr txBox="1">
                <a:spLocks noChangeArrowheads="1"/>
              </p:cNvSpPr>
              <p:nvPr/>
            </p:nvSpPr>
            <p:spPr bwMode="auto">
              <a:xfrm flipH="1">
                <a:off x="2056140" y="4836368"/>
                <a:ext cx="672696" cy="2638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Taken</a:t>
                </a:r>
              </a:p>
            </p:txBody>
          </p:sp>
        </p:grpSp>
        <p:grpSp>
          <p:nvGrpSpPr>
            <p:cNvPr id="67591" name="Group 1"/>
            <p:cNvGrpSpPr>
              <a:grpSpLocks/>
            </p:cNvGrpSpPr>
            <p:nvPr/>
          </p:nvGrpSpPr>
          <p:grpSpPr bwMode="auto">
            <a:xfrm>
              <a:off x="1950221" y="4836368"/>
              <a:ext cx="1123984" cy="1127362"/>
              <a:chOff x="1950221" y="4836368"/>
              <a:chExt cx="1123984" cy="1127362"/>
            </a:xfrm>
          </p:grpSpPr>
          <p:sp>
            <p:nvSpPr>
              <p:cNvPr id="67612" name="Line 5"/>
              <p:cNvSpPr>
                <a:spLocks noChangeShapeType="1"/>
              </p:cNvSpPr>
              <p:nvPr/>
            </p:nvSpPr>
            <p:spPr bwMode="auto">
              <a:xfrm flipV="1">
                <a:off x="1989568" y="5124715"/>
                <a:ext cx="9209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7613" name="Line 22"/>
              <p:cNvSpPr>
                <a:spLocks noChangeShapeType="1"/>
              </p:cNvSpPr>
              <p:nvPr/>
            </p:nvSpPr>
            <p:spPr bwMode="auto">
              <a:xfrm flipH="1" flipV="1">
                <a:off x="1989568" y="5568206"/>
                <a:ext cx="9209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7614" name="Text Box 25"/>
              <p:cNvSpPr txBox="1">
                <a:spLocks noChangeArrowheads="1"/>
              </p:cNvSpPr>
              <p:nvPr/>
            </p:nvSpPr>
            <p:spPr bwMode="auto">
              <a:xfrm flipH="1">
                <a:off x="1950221" y="5598604"/>
                <a:ext cx="1123984" cy="3651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Not Taken</a:t>
                </a:r>
              </a:p>
            </p:txBody>
          </p:sp>
          <p:sp>
            <p:nvSpPr>
              <p:cNvPr id="67615" name="Text Box 25"/>
              <p:cNvSpPr txBox="1">
                <a:spLocks noChangeArrowheads="1"/>
              </p:cNvSpPr>
              <p:nvPr/>
            </p:nvSpPr>
            <p:spPr bwMode="auto">
              <a:xfrm flipH="1">
                <a:off x="2056140" y="4836368"/>
                <a:ext cx="672696" cy="2638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Taken</a:t>
                </a:r>
              </a:p>
            </p:txBody>
          </p:sp>
        </p:grpSp>
        <p:grpSp>
          <p:nvGrpSpPr>
            <p:cNvPr id="67592" name="Group 18"/>
            <p:cNvGrpSpPr>
              <a:grpSpLocks/>
            </p:cNvGrpSpPr>
            <p:nvPr/>
          </p:nvGrpSpPr>
          <p:grpSpPr bwMode="auto">
            <a:xfrm flipH="1">
              <a:off x="760608" y="4839154"/>
              <a:ext cx="1305770" cy="1004887"/>
              <a:chOff x="4964" y="3398"/>
              <a:chExt cx="548" cy="461"/>
            </a:xfrm>
          </p:grpSpPr>
          <p:sp>
            <p:nvSpPr>
              <p:cNvPr id="67610" name="Oval 19"/>
              <p:cNvSpPr>
                <a:spLocks noChangeArrowheads="1"/>
              </p:cNvSpPr>
              <p:nvPr/>
            </p:nvSpPr>
            <p:spPr bwMode="auto">
              <a:xfrm>
                <a:off x="4964" y="3398"/>
                <a:ext cx="548" cy="46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67611" name="Text Box 20"/>
              <p:cNvSpPr txBox="1">
                <a:spLocks noChangeArrowheads="1"/>
              </p:cNvSpPr>
              <p:nvPr/>
            </p:nvSpPr>
            <p:spPr bwMode="auto">
              <a:xfrm>
                <a:off x="4964" y="3427"/>
                <a:ext cx="547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</a:rPr>
                  <a:t>Strong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</a:rPr>
                  <a:t>Predict 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</a:rPr>
                  <a:t>Not Taken</a:t>
                </a:r>
              </a:p>
            </p:txBody>
          </p:sp>
        </p:grpSp>
        <p:sp>
          <p:nvSpPr>
            <p:cNvPr id="67593" name="Text Box 25"/>
            <p:cNvSpPr txBox="1">
              <a:spLocks noChangeArrowheads="1"/>
            </p:cNvSpPr>
            <p:nvPr/>
          </p:nvSpPr>
          <p:spPr bwMode="auto">
            <a:xfrm flipH="1">
              <a:off x="7394159" y="4201106"/>
              <a:ext cx="672696" cy="2945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Taken</a:t>
              </a:r>
            </a:p>
          </p:txBody>
        </p:sp>
        <p:grpSp>
          <p:nvGrpSpPr>
            <p:cNvPr id="67594" name="Group 18"/>
            <p:cNvGrpSpPr>
              <a:grpSpLocks/>
            </p:cNvGrpSpPr>
            <p:nvPr/>
          </p:nvGrpSpPr>
          <p:grpSpPr bwMode="auto">
            <a:xfrm flipH="1">
              <a:off x="4941498" y="4839154"/>
              <a:ext cx="1305770" cy="1004887"/>
              <a:chOff x="4964" y="3398"/>
              <a:chExt cx="548" cy="461"/>
            </a:xfrm>
          </p:grpSpPr>
          <p:sp>
            <p:nvSpPr>
              <p:cNvPr id="67608" name="Oval 19"/>
              <p:cNvSpPr>
                <a:spLocks noChangeArrowheads="1"/>
              </p:cNvSpPr>
              <p:nvPr/>
            </p:nvSpPr>
            <p:spPr bwMode="auto">
              <a:xfrm>
                <a:off x="4964" y="3398"/>
                <a:ext cx="548" cy="461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67609" name="Text Box 20"/>
              <p:cNvSpPr txBox="1">
                <a:spLocks noChangeArrowheads="1"/>
              </p:cNvSpPr>
              <p:nvPr/>
            </p:nvSpPr>
            <p:spPr bwMode="auto">
              <a:xfrm>
                <a:off x="4964" y="3427"/>
                <a:ext cx="547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</a:rPr>
                  <a:t>Weak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</a:rPr>
                  <a:t>Predict 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</a:rPr>
                  <a:t>Taken</a:t>
                </a:r>
              </a:p>
            </p:txBody>
          </p:sp>
        </p:grpSp>
        <p:sp>
          <p:nvSpPr>
            <p:cNvPr id="40" name="Arc 39"/>
            <p:cNvSpPr/>
            <p:nvPr/>
          </p:nvSpPr>
          <p:spPr>
            <a:xfrm>
              <a:off x="1116188" y="4530726"/>
              <a:ext cx="498447" cy="473431"/>
            </a:xfrm>
            <a:prstGeom prst="arc">
              <a:avLst>
                <a:gd name="adj1" fmla="val 9261573"/>
                <a:gd name="adj2" fmla="val 1345151"/>
              </a:avLst>
            </a:prstGeom>
            <a:ln w="12700">
              <a:headEnd type="triangle" w="lg" len="lg"/>
              <a:tailEnd type="none" w="lg" len="lg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7596" name="Text Box 25"/>
            <p:cNvSpPr txBox="1">
              <a:spLocks noChangeArrowheads="1"/>
            </p:cNvSpPr>
            <p:nvPr/>
          </p:nvSpPr>
          <p:spPr bwMode="auto">
            <a:xfrm flipH="1">
              <a:off x="846715" y="4197100"/>
              <a:ext cx="1075340" cy="302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Not Taken</a:t>
              </a:r>
            </a:p>
          </p:txBody>
        </p:sp>
        <p:grpSp>
          <p:nvGrpSpPr>
            <p:cNvPr id="67597" name="Group 18"/>
            <p:cNvGrpSpPr>
              <a:grpSpLocks/>
            </p:cNvGrpSpPr>
            <p:nvPr/>
          </p:nvGrpSpPr>
          <p:grpSpPr bwMode="auto">
            <a:xfrm flipH="1">
              <a:off x="2843775" y="4839154"/>
              <a:ext cx="1305770" cy="1004887"/>
              <a:chOff x="4964" y="3398"/>
              <a:chExt cx="548" cy="461"/>
            </a:xfrm>
          </p:grpSpPr>
          <p:sp>
            <p:nvSpPr>
              <p:cNvPr id="67606" name="Oval 19"/>
              <p:cNvSpPr>
                <a:spLocks noChangeArrowheads="1"/>
              </p:cNvSpPr>
              <p:nvPr/>
            </p:nvSpPr>
            <p:spPr bwMode="auto">
              <a:xfrm>
                <a:off x="4964" y="3398"/>
                <a:ext cx="548" cy="46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67607" name="Text Box 20"/>
              <p:cNvSpPr txBox="1">
                <a:spLocks noChangeArrowheads="1"/>
              </p:cNvSpPr>
              <p:nvPr/>
            </p:nvSpPr>
            <p:spPr bwMode="auto">
              <a:xfrm>
                <a:off x="4964" y="3427"/>
                <a:ext cx="547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</a:rPr>
                  <a:t>Weak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</a:rPr>
                  <a:t>Predict 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</a:rPr>
                  <a:t>Not Taken</a:t>
                </a:r>
              </a:p>
            </p:txBody>
          </p:sp>
        </p:grpSp>
        <p:grpSp>
          <p:nvGrpSpPr>
            <p:cNvPr id="67598" name="Group 51"/>
            <p:cNvGrpSpPr>
              <a:grpSpLocks/>
            </p:cNvGrpSpPr>
            <p:nvPr/>
          </p:nvGrpSpPr>
          <p:grpSpPr bwMode="auto">
            <a:xfrm>
              <a:off x="4024091" y="4836368"/>
              <a:ext cx="1123984" cy="1127362"/>
              <a:chOff x="1930684" y="4836368"/>
              <a:chExt cx="1123984" cy="1127362"/>
            </a:xfrm>
          </p:grpSpPr>
          <p:sp>
            <p:nvSpPr>
              <p:cNvPr id="67602" name="Line 5"/>
              <p:cNvSpPr>
                <a:spLocks noChangeShapeType="1"/>
              </p:cNvSpPr>
              <p:nvPr/>
            </p:nvSpPr>
            <p:spPr bwMode="auto">
              <a:xfrm flipV="1">
                <a:off x="1989568" y="5124715"/>
                <a:ext cx="9209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7603" name="Line 22"/>
              <p:cNvSpPr>
                <a:spLocks noChangeShapeType="1"/>
              </p:cNvSpPr>
              <p:nvPr/>
            </p:nvSpPr>
            <p:spPr bwMode="auto">
              <a:xfrm flipH="1" flipV="1">
                <a:off x="1989568" y="5568206"/>
                <a:ext cx="9209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7604" name="Text Box 25"/>
              <p:cNvSpPr txBox="1">
                <a:spLocks noChangeArrowheads="1"/>
              </p:cNvSpPr>
              <p:nvPr/>
            </p:nvSpPr>
            <p:spPr bwMode="auto">
              <a:xfrm flipH="1">
                <a:off x="1930684" y="5598604"/>
                <a:ext cx="1123984" cy="3651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Not Taken</a:t>
                </a:r>
              </a:p>
            </p:txBody>
          </p:sp>
          <p:sp>
            <p:nvSpPr>
              <p:cNvPr id="67605" name="Text Box 25"/>
              <p:cNvSpPr txBox="1">
                <a:spLocks noChangeArrowheads="1"/>
              </p:cNvSpPr>
              <p:nvPr/>
            </p:nvSpPr>
            <p:spPr bwMode="auto">
              <a:xfrm flipH="1">
                <a:off x="2056140" y="4836368"/>
                <a:ext cx="672696" cy="2638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Taken</a:t>
                </a:r>
              </a:p>
            </p:txBody>
          </p:sp>
        </p:grpSp>
        <p:grpSp>
          <p:nvGrpSpPr>
            <p:cNvPr id="67599" name="Group 18"/>
            <p:cNvGrpSpPr>
              <a:grpSpLocks/>
            </p:cNvGrpSpPr>
            <p:nvPr/>
          </p:nvGrpSpPr>
          <p:grpSpPr bwMode="auto">
            <a:xfrm flipH="1">
              <a:off x="7053773" y="4839154"/>
              <a:ext cx="1305770" cy="1004887"/>
              <a:chOff x="4964" y="3398"/>
              <a:chExt cx="548" cy="461"/>
            </a:xfrm>
          </p:grpSpPr>
          <p:sp>
            <p:nvSpPr>
              <p:cNvPr id="67600" name="Oval 19"/>
              <p:cNvSpPr>
                <a:spLocks noChangeArrowheads="1"/>
              </p:cNvSpPr>
              <p:nvPr/>
            </p:nvSpPr>
            <p:spPr bwMode="auto">
              <a:xfrm>
                <a:off x="4964" y="3398"/>
                <a:ext cx="548" cy="461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67601" name="Text Box 20"/>
              <p:cNvSpPr txBox="1">
                <a:spLocks noChangeArrowheads="1"/>
              </p:cNvSpPr>
              <p:nvPr/>
            </p:nvSpPr>
            <p:spPr bwMode="auto">
              <a:xfrm>
                <a:off x="4964" y="3427"/>
                <a:ext cx="547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</a:rPr>
                  <a:t>Strong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</a:rPr>
                  <a:t>Predict 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</a:rPr>
                  <a:t>Taken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Branch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2584091"/>
            <a:ext cx="9159112" cy="190225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000" dirty="0" smtClean="0"/>
              <a:t>Assume: Jump = 2%, Branch-Not-Taken = </a:t>
            </a:r>
            <a:r>
              <a:rPr lang="en-US" sz="2000" dirty="0"/>
              <a:t>5</a:t>
            </a:r>
            <a:r>
              <a:rPr lang="en-US" sz="2000" dirty="0" smtClean="0"/>
              <a:t>%, Branch-Taken = 15%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Assume a branch target buffer with hit rate = 90% for jump &amp; branch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Prediction accuracy for jump = 100%, for conditional branch = 95%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What is the impact on the CPI? (Ideal CPI = 1 if no control hazards)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893820"/>
              </p:ext>
            </p:extLst>
          </p:nvPr>
        </p:nvGraphicFramePr>
        <p:xfrm>
          <a:off x="529024" y="971081"/>
          <a:ext cx="8873683" cy="1509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3664"/>
                <a:gridCol w="2242799"/>
                <a:gridCol w="2340312"/>
                <a:gridCol w="2206908"/>
              </a:tblGrid>
              <a:tr h="36004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Branch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Scheme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9060" marR="99060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Jump</a:t>
                      </a:r>
                    </a:p>
                  </a:txBody>
                  <a:tcPr marL="99060" marR="99060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Branch Not Taken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9060" marR="99060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Branch Taken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9060" marR="99060" marT="45734" marB="45734"/>
                </a:tc>
              </a:tr>
              <a:tr h="37095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Predict</a:t>
                      </a:r>
                      <a:r>
                        <a:rPr lang="en-US" sz="1800" baseline="0" dirty="0" smtClean="0"/>
                        <a:t> not taken</a:t>
                      </a:r>
                      <a:endParaRPr lang="en-US" sz="1800" dirty="0"/>
                    </a:p>
                  </a:txBody>
                  <a:tcPr marL="99060" marR="99060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Penalty = 1 cycle</a:t>
                      </a:r>
                      <a:endParaRPr lang="en-US" sz="1800" dirty="0"/>
                    </a:p>
                  </a:txBody>
                  <a:tcPr marL="99060" marR="99060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Penalty = 0 cycles</a:t>
                      </a:r>
                      <a:endParaRPr lang="en-US" sz="1800" dirty="0"/>
                    </a:p>
                  </a:txBody>
                  <a:tcPr marL="99060" marR="99060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Penalty = 2 cycles</a:t>
                      </a:r>
                      <a:endParaRPr lang="en-US" sz="1800" dirty="0"/>
                    </a:p>
                  </a:txBody>
                  <a:tcPr marL="99060" marR="99060" marT="45734" marB="45734"/>
                </a:tc>
              </a:tr>
              <a:tr h="37095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Delayed</a:t>
                      </a:r>
                      <a:endParaRPr lang="en-US" sz="1800" dirty="0"/>
                    </a:p>
                  </a:txBody>
                  <a:tcPr marL="99060" marR="99060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Penalty = 0 cycles</a:t>
                      </a:r>
                      <a:endParaRPr lang="en-US" sz="1800" dirty="0"/>
                    </a:p>
                  </a:txBody>
                  <a:tcPr marL="99060" marR="99060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Penalty = 0 cycles</a:t>
                      </a:r>
                      <a:endParaRPr lang="en-US" sz="1800" dirty="0"/>
                    </a:p>
                  </a:txBody>
                  <a:tcPr marL="99060" marR="99060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Penalty</a:t>
                      </a:r>
                      <a:r>
                        <a:rPr lang="en-US" sz="1800" baseline="0" dirty="0" smtClean="0"/>
                        <a:t> = </a:t>
                      </a:r>
                      <a:r>
                        <a:rPr lang="en-US" sz="1800" dirty="0" smtClean="0"/>
                        <a:t>1 cycle</a:t>
                      </a:r>
                      <a:endParaRPr lang="en-US" sz="1800" dirty="0"/>
                    </a:p>
                  </a:txBody>
                  <a:tcPr marL="99060" marR="99060" marT="45734" marB="45734"/>
                </a:tc>
              </a:tr>
              <a:tr h="37095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BTB</a:t>
                      </a:r>
                      <a:r>
                        <a:rPr lang="en-US" sz="1800" baseline="0" dirty="0" smtClean="0"/>
                        <a:t> Prediction</a:t>
                      </a:r>
                      <a:endParaRPr lang="en-US" sz="1800" dirty="0"/>
                    </a:p>
                  </a:txBody>
                  <a:tcPr marL="99060" marR="99060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Penalty</a:t>
                      </a:r>
                      <a:r>
                        <a:rPr lang="en-US" sz="1800" baseline="0" dirty="0" smtClean="0"/>
                        <a:t> = 1 cycle</a:t>
                      </a:r>
                      <a:endParaRPr lang="en-US" sz="1800" dirty="0"/>
                    </a:p>
                  </a:txBody>
                  <a:tcPr marL="99060" marR="99060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Penalty</a:t>
                      </a:r>
                      <a:r>
                        <a:rPr lang="en-US" sz="1800" baseline="0" dirty="0" smtClean="0"/>
                        <a:t> = 2 cycles</a:t>
                      </a:r>
                      <a:endParaRPr lang="en-US" sz="1800" dirty="0"/>
                    </a:p>
                  </a:txBody>
                  <a:tcPr marL="99060" marR="99060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Penalty</a:t>
                      </a:r>
                      <a:r>
                        <a:rPr lang="en-US" sz="1800" baseline="0" dirty="0" smtClean="0"/>
                        <a:t> = 2 cycles</a:t>
                      </a:r>
                      <a:endParaRPr lang="en-US" sz="1800" dirty="0"/>
                    </a:p>
                  </a:txBody>
                  <a:tcPr marL="99060" marR="99060" marT="45734" marB="45734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103414"/>
              </p:ext>
            </p:extLst>
          </p:nvPr>
        </p:nvGraphicFramePr>
        <p:xfrm>
          <a:off x="529024" y="4628834"/>
          <a:ext cx="8873683" cy="540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260"/>
                <a:gridCol w="1475186"/>
                <a:gridCol w="1937769"/>
                <a:gridCol w="2680432"/>
                <a:gridCol w="830036"/>
              </a:tblGrid>
              <a:tr h="5400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Branch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Scheme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58500" marR="0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Jump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= 2%</a:t>
                      </a:r>
                    </a:p>
                  </a:txBody>
                  <a:tcPr marL="0" marR="0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Branch NT = 5%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0" marR="0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Branch Taken = 15%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0" marR="0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CPI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0" marR="0" marT="45734" marB="45734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736005"/>
              </p:ext>
            </p:extLst>
          </p:nvPr>
        </p:nvGraphicFramePr>
        <p:xfrm>
          <a:off x="529024" y="5168907"/>
          <a:ext cx="8873683" cy="370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260"/>
                <a:gridCol w="1475186"/>
                <a:gridCol w="1937769"/>
                <a:gridCol w="2680432"/>
                <a:gridCol w="830036"/>
              </a:tblGrid>
              <a:tr h="370951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Predict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not taken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5850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0.02 × 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0.15 × 2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= 0.30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1+0.32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526268"/>
              </p:ext>
            </p:extLst>
          </p:nvPr>
        </p:nvGraphicFramePr>
        <p:xfrm>
          <a:off x="529024" y="5618967"/>
          <a:ext cx="8873683" cy="370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260"/>
                <a:gridCol w="1475186"/>
                <a:gridCol w="1937769"/>
                <a:gridCol w="2680432"/>
                <a:gridCol w="830036"/>
              </a:tblGrid>
              <a:tr h="370951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Delayed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58500" marR="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0.15 × 1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= 0.15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1+0.15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021823"/>
              </p:ext>
            </p:extLst>
          </p:nvPr>
        </p:nvGraphicFramePr>
        <p:xfrm>
          <a:off x="529024" y="6015235"/>
          <a:ext cx="8873683" cy="370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260"/>
                <a:gridCol w="1475186"/>
                <a:gridCol w="1937769"/>
                <a:gridCol w="2680432"/>
                <a:gridCol w="830036"/>
              </a:tblGrid>
              <a:tr h="370951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BTB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Prediction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5850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0.02×0.1×1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0.05×0.9×0.05×2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0.15×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0.1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0.9×0.05)×2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1+0.05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74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In Summary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3194" y="894271"/>
            <a:ext cx="9444429" cy="5645535"/>
          </a:xfrm>
        </p:spPr>
        <p:txBody>
          <a:bodyPr lIns="0" rIns="0"/>
          <a:lstStyle/>
          <a:p>
            <a:pPr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Three types of pipeline hazards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Structural hazards: conflicts using a resource during same cycle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Data hazards: caused by data dependencies between instructions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Control hazards: caused by branch and jump instructions</a:t>
            </a:r>
          </a:p>
          <a:p>
            <a:pPr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Hazards limit the performance and complicate the design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Structural hazards: eliminated by careful design or more hardware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Data hazards are eliminated by forwarding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However, load delay cannot be eliminated and stalls the pipeline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Delayed branching reduces branch delay but needs compiler support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BTB with branch prediction can reduce branch delay to zero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 smtClean="0"/>
              <a:t>Branch misprediction should kill the wrongly fetched instructions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4"/>
          <p:cNvGrpSpPr/>
          <p:nvPr/>
        </p:nvGrpSpPr>
        <p:grpSpPr>
          <a:xfrm>
            <a:off x="4204885" y="3928266"/>
            <a:ext cx="5449527" cy="1959837"/>
            <a:chOff x="3881432" y="3928265"/>
            <a:chExt cx="5030333" cy="1959837"/>
          </a:xfrm>
        </p:grpSpPr>
        <p:sp>
          <p:nvSpPr>
            <p:cNvPr id="5" name="Freeform 4"/>
            <p:cNvSpPr/>
            <p:nvPr/>
          </p:nvSpPr>
          <p:spPr>
            <a:xfrm>
              <a:off x="3990590" y="5206266"/>
              <a:ext cx="4767555" cy="512698"/>
            </a:xfrm>
            <a:custGeom>
              <a:avLst/>
              <a:gdLst>
                <a:gd name="connsiteX0" fmla="*/ 4651283 w 4719995"/>
                <a:gd name="connsiteY0" fmla="*/ 243135 h 512698"/>
                <a:gd name="connsiteX1" fmla="*/ 4719995 w 4719995"/>
                <a:gd name="connsiteY1" fmla="*/ 243135 h 512698"/>
                <a:gd name="connsiteX2" fmla="*/ 4719995 w 4719995"/>
                <a:gd name="connsiteY2" fmla="*/ 512698 h 512698"/>
                <a:gd name="connsiteX3" fmla="*/ 0 w 4719995"/>
                <a:gd name="connsiteY3" fmla="*/ 512698 h 512698"/>
                <a:gd name="connsiteX4" fmla="*/ 0 w 4719995"/>
                <a:gd name="connsiteY4" fmla="*/ 0 h 512698"/>
                <a:gd name="connsiteX0" fmla="*/ 4583257 w 4719995"/>
                <a:gd name="connsiteY0" fmla="*/ 243135 h 512698"/>
                <a:gd name="connsiteX1" fmla="*/ 4719995 w 4719995"/>
                <a:gd name="connsiteY1" fmla="*/ 243135 h 512698"/>
                <a:gd name="connsiteX2" fmla="*/ 4719995 w 4719995"/>
                <a:gd name="connsiteY2" fmla="*/ 512698 h 512698"/>
                <a:gd name="connsiteX3" fmla="*/ 0 w 4719995"/>
                <a:gd name="connsiteY3" fmla="*/ 512698 h 512698"/>
                <a:gd name="connsiteX4" fmla="*/ 0 w 4719995"/>
                <a:gd name="connsiteY4" fmla="*/ 0 h 512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19995" h="512698">
                  <a:moveTo>
                    <a:pt x="4583257" y="243135"/>
                  </a:moveTo>
                  <a:lnTo>
                    <a:pt x="4719995" y="243135"/>
                  </a:lnTo>
                  <a:lnTo>
                    <a:pt x="4719995" y="512698"/>
                  </a:lnTo>
                  <a:lnTo>
                    <a:pt x="0" y="51269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11"/>
            <p:cNvGrpSpPr>
              <a:grpSpLocks/>
            </p:cNvGrpSpPr>
            <p:nvPr/>
          </p:nvGrpSpPr>
          <p:grpSpPr bwMode="auto">
            <a:xfrm>
              <a:off x="3881432" y="3928265"/>
              <a:ext cx="931892" cy="1283168"/>
              <a:chOff x="3639628" y="4110295"/>
              <a:chExt cx="932372" cy="1282349"/>
            </a:xfrm>
          </p:grpSpPr>
          <p:sp>
            <p:nvSpPr>
              <p:cNvPr id="54" name="Text Box 32"/>
              <p:cNvSpPr txBox="1">
                <a:spLocks noChangeArrowheads="1"/>
              </p:cNvSpPr>
              <p:nvPr/>
            </p:nvSpPr>
            <p:spPr bwMode="auto">
              <a:xfrm>
                <a:off x="3639629" y="4110295"/>
                <a:ext cx="932371" cy="1278750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US" sz="1200" b="1" dirty="0"/>
              </a:p>
              <a:p>
                <a:pPr algn="ctr" eaLnBrk="1" hangingPunct="1"/>
                <a:endParaRPr lang="en-US" sz="1200" b="1" dirty="0"/>
              </a:p>
              <a:p>
                <a:pPr algn="ctr" eaLnBrk="1" hangingPunct="1"/>
                <a:r>
                  <a:rPr lang="en-US" sz="1200" b="1" dirty="0" smtClean="0"/>
                  <a:t>Registers</a:t>
                </a:r>
                <a:endParaRPr lang="en-US" sz="1200" b="1" dirty="0"/>
              </a:p>
            </p:txBody>
          </p:sp>
          <p:sp>
            <p:nvSpPr>
              <p:cNvPr id="55" name="Rectangle 33"/>
              <p:cNvSpPr>
                <a:spLocks noChangeArrowheads="1"/>
              </p:cNvSpPr>
              <p:nvPr/>
            </p:nvSpPr>
            <p:spPr bwMode="auto">
              <a:xfrm>
                <a:off x="3639628" y="4292747"/>
                <a:ext cx="421848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 RA</a:t>
                </a:r>
              </a:p>
            </p:txBody>
          </p:sp>
          <p:sp>
            <p:nvSpPr>
              <p:cNvPr id="56" name="Rectangle 34"/>
              <p:cNvSpPr>
                <a:spLocks noChangeArrowheads="1"/>
              </p:cNvSpPr>
              <p:nvPr/>
            </p:nvSpPr>
            <p:spPr bwMode="auto">
              <a:xfrm>
                <a:off x="3682106" y="4724383"/>
                <a:ext cx="379370" cy="2760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 dirty="0"/>
                  <a:t>RB</a:t>
                </a:r>
              </a:p>
            </p:txBody>
          </p:sp>
          <p:sp>
            <p:nvSpPr>
              <p:cNvPr id="57" name="Rectangle 35"/>
              <p:cNvSpPr>
                <a:spLocks noChangeArrowheads="1"/>
              </p:cNvSpPr>
              <p:nvPr/>
            </p:nvSpPr>
            <p:spPr bwMode="auto">
              <a:xfrm>
                <a:off x="4144924" y="4239108"/>
                <a:ext cx="379370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/>
                  <a:t>BusA</a:t>
                </a:r>
              </a:p>
            </p:txBody>
          </p:sp>
          <p:sp>
            <p:nvSpPr>
              <p:cNvPr id="58" name="Rectangle 38"/>
              <p:cNvSpPr>
                <a:spLocks noChangeArrowheads="1"/>
              </p:cNvSpPr>
              <p:nvPr/>
            </p:nvSpPr>
            <p:spPr bwMode="auto">
              <a:xfrm>
                <a:off x="4144924" y="4955909"/>
                <a:ext cx="379370" cy="1658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 dirty="0" err="1"/>
                  <a:t>BusB</a:t>
                </a:r>
                <a:endParaRPr lang="en-US" sz="1000" dirty="0"/>
              </a:p>
            </p:txBody>
          </p:sp>
          <p:sp>
            <p:nvSpPr>
              <p:cNvPr id="59" name="Rectangle 42"/>
              <p:cNvSpPr>
                <a:spLocks noChangeArrowheads="1"/>
              </p:cNvSpPr>
              <p:nvPr/>
            </p:nvSpPr>
            <p:spPr bwMode="auto">
              <a:xfrm>
                <a:off x="3682106" y="5199136"/>
                <a:ext cx="261244" cy="185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 dirty="0"/>
                  <a:t>RW</a:t>
                </a:r>
              </a:p>
            </p:txBody>
          </p:sp>
          <p:sp>
            <p:nvSpPr>
              <p:cNvPr id="60" name="Rectangle 45"/>
              <p:cNvSpPr>
                <a:spLocks noChangeArrowheads="1"/>
              </p:cNvSpPr>
              <p:nvPr/>
            </p:nvSpPr>
            <p:spPr bwMode="auto">
              <a:xfrm>
                <a:off x="4153665" y="5200996"/>
                <a:ext cx="379370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 dirty="0" err="1"/>
                  <a:t>BusW</a:t>
                </a:r>
                <a:endParaRPr lang="en-US" sz="1000" dirty="0"/>
              </a:p>
            </p:txBody>
          </p:sp>
          <p:sp>
            <p:nvSpPr>
              <p:cNvPr id="61" name="Isosceles Triangle 60"/>
              <p:cNvSpPr/>
              <p:nvPr/>
            </p:nvSpPr>
            <p:spPr bwMode="auto">
              <a:xfrm>
                <a:off x="3974220" y="5346635"/>
                <a:ext cx="87358" cy="46009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75" name="Freeform 174"/>
            <p:cNvSpPr/>
            <p:nvPr/>
          </p:nvSpPr>
          <p:spPr>
            <a:xfrm>
              <a:off x="4598757" y="4630141"/>
              <a:ext cx="4313008" cy="1257961"/>
            </a:xfrm>
            <a:custGeom>
              <a:avLst/>
              <a:gdLst>
                <a:gd name="connsiteX0" fmla="*/ 4043445 w 4313008"/>
                <a:gd name="connsiteY0" fmla="*/ 0 h 1257961"/>
                <a:gd name="connsiteX1" fmla="*/ 4313008 w 4313008"/>
                <a:gd name="connsiteY1" fmla="*/ 0 h 1257961"/>
                <a:gd name="connsiteX2" fmla="*/ 4313008 w 4313008"/>
                <a:gd name="connsiteY2" fmla="*/ 1257961 h 1257961"/>
                <a:gd name="connsiteX3" fmla="*/ 0 w 4313008"/>
                <a:gd name="connsiteY3" fmla="*/ 1257961 h 1257961"/>
                <a:gd name="connsiteX4" fmla="*/ 0 w 4313008"/>
                <a:gd name="connsiteY4" fmla="*/ 581410 h 1257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13008" h="1257961">
                  <a:moveTo>
                    <a:pt x="4043445" y="0"/>
                  </a:moveTo>
                  <a:lnTo>
                    <a:pt x="4313008" y="0"/>
                  </a:lnTo>
                  <a:lnTo>
                    <a:pt x="4313008" y="1257961"/>
                  </a:lnTo>
                  <a:lnTo>
                    <a:pt x="0" y="1257961"/>
                  </a:lnTo>
                  <a:lnTo>
                    <a:pt x="0" y="58141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Pipelining the Destination Register</a:t>
            </a:r>
            <a:endParaRPr lang="en-US" dirty="0"/>
          </a:p>
        </p:txBody>
      </p:sp>
      <p:sp>
        <p:nvSpPr>
          <p:cNvPr id="4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376404" y="855866"/>
            <a:ext cx="8986772" cy="1113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>
            <a:lvl1pPr marL="347663" indent="-347663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dirty="0"/>
              <a:t>Destination Register </a:t>
            </a:r>
            <a:r>
              <a:rPr lang="en-US" altLang="en-US" dirty="0" smtClean="0"/>
              <a:t>should be </a:t>
            </a:r>
            <a:r>
              <a:rPr lang="en-US" altLang="en-US" b="1" dirty="0" smtClean="0">
                <a:solidFill>
                  <a:srgbClr val="FF0000"/>
                </a:solidFill>
              </a:rPr>
              <a:t>pipelined </a:t>
            </a:r>
            <a:r>
              <a:rPr lang="en-US" altLang="en-US" dirty="0" smtClean="0"/>
              <a:t>from ID to WB</a:t>
            </a:r>
            <a:endParaRPr lang="en-US" altLang="en-US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/>
              <a:t>The WB stage writes back data knowing </a:t>
            </a:r>
            <a:r>
              <a:rPr lang="en-US" altLang="en-US" dirty="0" smtClean="0"/>
              <a:t>the destination </a:t>
            </a:r>
            <a:r>
              <a:rPr lang="en-US" altLang="en-US" dirty="0"/>
              <a:t>register 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0469" y="2084826"/>
            <a:ext cx="9263943" cy="4344277"/>
            <a:chOff x="360433" y="2084825"/>
            <a:chExt cx="8551332" cy="4344277"/>
          </a:xfrm>
        </p:grpSpPr>
        <p:sp>
          <p:nvSpPr>
            <p:cNvPr id="92" name="Line 49"/>
            <p:cNvSpPr>
              <a:spLocks noChangeShapeType="1"/>
            </p:cNvSpPr>
            <p:nvPr/>
          </p:nvSpPr>
          <p:spPr bwMode="auto">
            <a:xfrm>
              <a:off x="1046631" y="4585818"/>
              <a:ext cx="19148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>
              <a:off x="7368939" y="5119441"/>
              <a:ext cx="0" cy="927381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auto">
            <a:xfrm>
              <a:off x="6482817" y="4576542"/>
              <a:ext cx="0" cy="1470280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 bwMode="auto">
            <a:xfrm>
              <a:off x="5067289" y="3198570"/>
              <a:ext cx="0" cy="2848252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auto">
            <a:xfrm>
              <a:off x="3034449" y="3368598"/>
              <a:ext cx="0" cy="2678224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 bwMode="auto">
            <a:xfrm>
              <a:off x="1131803" y="4778162"/>
              <a:ext cx="7423745" cy="1268660"/>
            </a:xfrm>
            <a:custGeom>
              <a:avLst/>
              <a:gdLst>
                <a:gd name="connsiteX0" fmla="*/ 291548 w 291548"/>
                <a:gd name="connsiteY0" fmla="*/ 0 h 154608"/>
                <a:gd name="connsiteX1" fmla="*/ 291548 w 291548"/>
                <a:gd name="connsiteY1" fmla="*/ 154608 h 154608"/>
                <a:gd name="connsiteX2" fmla="*/ 0 w 291548"/>
                <a:gd name="connsiteY2" fmla="*/ 154608 h 15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548" h="154608">
                  <a:moveTo>
                    <a:pt x="291548" y="0"/>
                  </a:moveTo>
                  <a:lnTo>
                    <a:pt x="291548" y="154608"/>
                  </a:lnTo>
                  <a:lnTo>
                    <a:pt x="0" y="154608"/>
                  </a:ln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flipH="1">
              <a:off x="1321508" y="4818235"/>
              <a:ext cx="1" cy="1228587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29"/>
            <p:cNvSpPr txBox="1">
              <a:spLocks noChangeArrowheads="1"/>
            </p:cNvSpPr>
            <p:nvPr/>
          </p:nvSpPr>
          <p:spPr bwMode="auto">
            <a:xfrm>
              <a:off x="1421000" y="5848515"/>
              <a:ext cx="279409" cy="185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200" dirty="0" err="1"/>
                <a:t>clk</a:t>
              </a:r>
              <a:endParaRPr lang="en-US" sz="1200" dirty="0"/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4264760" y="5219077"/>
              <a:ext cx="0" cy="827745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Line 49"/>
            <p:cNvSpPr>
              <a:spLocks noChangeShapeType="1"/>
            </p:cNvSpPr>
            <p:nvPr/>
          </p:nvSpPr>
          <p:spPr bwMode="auto">
            <a:xfrm>
              <a:off x="6251645" y="4472932"/>
              <a:ext cx="14754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360433" y="2603095"/>
              <a:ext cx="4953662" cy="2266122"/>
            </a:xfrm>
            <a:custGeom>
              <a:avLst/>
              <a:gdLst>
                <a:gd name="connsiteX0" fmla="*/ 4786685 w 4953662"/>
                <a:gd name="connsiteY0" fmla="*/ 465152 h 2266122"/>
                <a:gd name="connsiteX1" fmla="*/ 4953662 w 4953662"/>
                <a:gd name="connsiteY1" fmla="*/ 465152 h 2266122"/>
                <a:gd name="connsiteX2" fmla="*/ 4953662 w 4953662"/>
                <a:gd name="connsiteY2" fmla="*/ 0 h 2266122"/>
                <a:gd name="connsiteX3" fmla="*/ 0 w 4953662"/>
                <a:gd name="connsiteY3" fmla="*/ 0 h 2266122"/>
                <a:gd name="connsiteX4" fmla="*/ 0 w 4953662"/>
                <a:gd name="connsiteY4" fmla="*/ 2266122 h 2266122"/>
                <a:gd name="connsiteX5" fmla="*/ 536713 w 4953662"/>
                <a:gd name="connsiteY5" fmla="*/ 2266122 h 2266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53662" h="2266122">
                  <a:moveTo>
                    <a:pt x="4786685" y="465152"/>
                  </a:moveTo>
                  <a:lnTo>
                    <a:pt x="4953662" y="465152"/>
                  </a:lnTo>
                  <a:lnTo>
                    <a:pt x="4953662" y="0"/>
                  </a:lnTo>
                  <a:lnTo>
                    <a:pt x="0" y="0"/>
                  </a:lnTo>
                  <a:lnTo>
                    <a:pt x="0" y="2266122"/>
                  </a:lnTo>
                  <a:lnTo>
                    <a:pt x="536713" y="2266122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Line 49"/>
            <p:cNvSpPr>
              <a:spLocks noChangeShapeType="1"/>
            </p:cNvSpPr>
            <p:nvPr/>
          </p:nvSpPr>
          <p:spPr bwMode="auto">
            <a:xfrm>
              <a:off x="4201722" y="3681104"/>
              <a:ext cx="77381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49"/>
            <p:cNvSpPr>
              <a:spLocks noChangeShapeType="1"/>
            </p:cNvSpPr>
            <p:nvPr/>
          </p:nvSpPr>
          <p:spPr bwMode="auto">
            <a:xfrm>
              <a:off x="4814358" y="4120290"/>
              <a:ext cx="16488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30"/>
            <p:cNvSpPr>
              <a:spLocks noChangeShapeType="1"/>
            </p:cNvSpPr>
            <p:nvPr/>
          </p:nvSpPr>
          <p:spPr bwMode="auto">
            <a:xfrm>
              <a:off x="5148076" y="4886756"/>
              <a:ext cx="34789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5264554" y="4896312"/>
              <a:ext cx="1134640" cy="304770"/>
            </a:xfrm>
            <a:custGeom>
              <a:avLst/>
              <a:gdLst>
                <a:gd name="connsiteX0" fmla="*/ 0 w 1664948"/>
                <a:gd name="connsiteY0" fmla="*/ 0 h 322418"/>
                <a:gd name="connsiteX1" fmla="*/ 0 w 1664948"/>
                <a:gd name="connsiteY1" fmla="*/ 322418 h 322418"/>
                <a:gd name="connsiteX2" fmla="*/ 1442955 w 1664948"/>
                <a:gd name="connsiteY2" fmla="*/ 322418 h 322418"/>
                <a:gd name="connsiteX3" fmla="*/ 1442955 w 1664948"/>
                <a:gd name="connsiteY3" fmla="*/ 121567 h 322418"/>
                <a:gd name="connsiteX4" fmla="*/ 1664948 w 1664948"/>
                <a:gd name="connsiteY4" fmla="*/ 121567 h 322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4948" h="322418">
                  <a:moveTo>
                    <a:pt x="0" y="0"/>
                  </a:moveTo>
                  <a:lnTo>
                    <a:pt x="0" y="322418"/>
                  </a:lnTo>
                  <a:lnTo>
                    <a:pt x="1442955" y="322418"/>
                  </a:lnTo>
                  <a:lnTo>
                    <a:pt x="1442955" y="121567"/>
                  </a:lnTo>
                  <a:lnTo>
                    <a:pt x="1664948" y="12156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Rectangle 77"/>
            <p:cNvSpPr>
              <a:spLocks noChangeArrowheads="1"/>
            </p:cNvSpPr>
            <p:nvPr/>
          </p:nvSpPr>
          <p:spPr bwMode="auto">
            <a:xfrm>
              <a:off x="722954" y="2392065"/>
              <a:ext cx="1392885" cy="203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Branch Target Address</a:t>
              </a:r>
            </a:p>
          </p:txBody>
        </p:sp>
        <p:grpSp>
          <p:nvGrpSpPr>
            <p:cNvPr id="22" name="Group 8"/>
            <p:cNvGrpSpPr>
              <a:grpSpLocks/>
            </p:cNvGrpSpPr>
            <p:nvPr/>
          </p:nvGrpSpPr>
          <p:grpSpPr bwMode="auto">
            <a:xfrm>
              <a:off x="5829356" y="3909238"/>
              <a:ext cx="422289" cy="1039848"/>
              <a:chOff x="5652144" y="4157097"/>
              <a:chExt cx="421848" cy="1039533"/>
            </a:xfrm>
          </p:grpSpPr>
          <p:sp>
            <p:nvSpPr>
              <p:cNvPr id="23" name="Freeform 23"/>
              <p:cNvSpPr>
                <a:spLocks/>
              </p:cNvSpPr>
              <p:nvPr/>
            </p:nvSpPr>
            <p:spPr bwMode="auto">
              <a:xfrm rot="-5400000">
                <a:off x="5343301" y="4465940"/>
                <a:ext cx="1039533" cy="421848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Rectangle 24"/>
              <p:cNvSpPr>
                <a:spLocks noChangeArrowheads="1"/>
              </p:cNvSpPr>
              <p:nvPr/>
            </p:nvSpPr>
            <p:spPr bwMode="auto">
              <a:xfrm>
                <a:off x="5715860" y="4307976"/>
                <a:ext cx="351540" cy="7440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A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L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U</a:t>
                </a:r>
              </a:p>
            </p:txBody>
          </p:sp>
        </p:grpSp>
        <p:sp>
          <p:nvSpPr>
            <p:cNvPr id="25" name="Line 30"/>
            <p:cNvSpPr>
              <a:spLocks noChangeShapeType="1"/>
            </p:cNvSpPr>
            <p:nvPr/>
          </p:nvSpPr>
          <p:spPr bwMode="auto">
            <a:xfrm>
              <a:off x="5632500" y="4796680"/>
              <a:ext cx="1841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39"/>
            <p:cNvSpPr>
              <a:spLocks noChangeShapeType="1"/>
            </p:cNvSpPr>
            <p:nvPr/>
          </p:nvSpPr>
          <p:spPr bwMode="auto">
            <a:xfrm>
              <a:off x="3290863" y="4193410"/>
              <a:ext cx="5905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40"/>
            <p:cNvSpPr>
              <a:spLocks noChangeShapeType="1"/>
            </p:cNvSpPr>
            <p:nvPr/>
          </p:nvSpPr>
          <p:spPr bwMode="auto">
            <a:xfrm flipV="1">
              <a:off x="3314675" y="4696365"/>
              <a:ext cx="5635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49"/>
            <p:cNvSpPr>
              <a:spLocks noChangeShapeType="1"/>
            </p:cNvSpPr>
            <p:nvPr/>
          </p:nvSpPr>
          <p:spPr bwMode="auto">
            <a:xfrm>
              <a:off x="1396914" y="4571248"/>
              <a:ext cx="44133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0" name="Group 3"/>
            <p:cNvGrpSpPr>
              <a:grpSpLocks/>
            </p:cNvGrpSpPr>
            <p:nvPr/>
          </p:nvGrpSpPr>
          <p:grpSpPr bwMode="auto">
            <a:xfrm>
              <a:off x="1838253" y="3920351"/>
              <a:ext cx="927130" cy="1281155"/>
              <a:chOff x="1793625" y="4110295"/>
              <a:chExt cx="927187" cy="1280337"/>
            </a:xfrm>
          </p:grpSpPr>
          <p:sp>
            <p:nvSpPr>
              <p:cNvPr id="31" name="Rectangle 47"/>
              <p:cNvSpPr>
                <a:spLocks noChangeArrowheads="1"/>
              </p:cNvSpPr>
              <p:nvPr/>
            </p:nvSpPr>
            <p:spPr bwMode="auto">
              <a:xfrm>
                <a:off x="1793626" y="4110295"/>
                <a:ext cx="927186" cy="1280337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Text Box 48"/>
              <p:cNvSpPr txBox="1">
                <a:spLocks noChangeArrowheads="1"/>
              </p:cNvSpPr>
              <p:nvPr/>
            </p:nvSpPr>
            <p:spPr bwMode="auto">
              <a:xfrm>
                <a:off x="1839033" y="4621150"/>
                <a:ext cx="632772" cy="2744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000"/>
                  <a:t>Address</a:t>
                </a:r>
              </a:p>
            </p:txBody>
          </p:sp>
          <p:sp>
            <p:nvSpPr>
              <p:cNvPr id="33" name="Text Box 50"/>
              <p:cNvSpPr txBox="1">
                <a:spLocks noChangeArrowheads="1"/>
              </p:cNvSpPr>
              <p:nvPr/>
            </p:nvSpPr>
            <p:spPr bwMode="auto">
              <a:xfrm>
                <a:off x="2061500" y="4889622"/>
                <a:ext cx="621194" cy="228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000"/>
                  <a:t>Instruction</a:t>
                </a:r>
              </a:p>
            </p:txBody>
          </p:sp>
          <p:sp>
            <p:nvSpPr>
              <p:cNvPr id="34" name="Text Box 51"/>
              <p:cNvSpPr txBox="1">
                <a:spLocks noChangeArrowheads="1"/>
              </p:cNvSpPr>
              <p:nvPr/>
            </p:nvSpPr>
            <p:spPr bwMode="auto">
              <a:xfrm>
                <a:off x="1793625" y="4110295"/>
                <a:ext cx="927187" cy="502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sz="1200" b="1" dirty="0"/>
                  <a:t>Instruction</a:t>
                </a:r>
              </a:p>
              <a:p>
                <a:pPr algn="ctr"/>
                <a:r>
                  <a:rPr lang="en-US" sz="1200" b="1" dirty="0" smtClean="0"/>
                  <a:t>Memory</a:t>
                </a:r>
                <a:endParaRPr lang="en-US" sz="1200" b="1" dirty="0"/>
              </a:p>
            </p:txBody>
          </p:sp>
        </p:grpSp>
        <p:sp>
          <p:nvSpPr>
            <p:cNvPr id="35" name="Line 52"/>
            <p:cNvSpPr>
              <a:spLocks noChangeShapeType="1"/>
            </p:cNvSpPr>
            <p:nvPr/>
          </p:nvSpPr>
          <p:spPr bwMode="auto">
            <a:xfrm>
              <a:off x="3112611" y="4815731"/>
              <a:ext cx="17825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Line 61"/>
            <p:cNvSpPr>
              <a:spLocks noChangeShapeType="1"/>
            </p:cNvSpPr>
            <p:nvPr/>
          </p:nvSpPr>
          <p:spPr bwMode="auto">
            <a:xfrm flipV="1">
              <a:off x="1555669" y="3740589"/>
              <a:ext cx="0" cy="82430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Rectangle 67"/>
            <p:cNvSpPr>
              <a:spLocks noChangeArrowheads="1"/>
            </p:cNvSpPr>
            <p:nvPr/>
          </p:nvSpPr>
          <p:spPr bwMode="auto">
            <a:xfrm>
              <a:off x="3459143" y="4010841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 err="1"/>
                <a:t>Rs</a:t>
              </a:r>
              <a:endParaRPr lang="en-US" sz="1000" dirty="0"/>
            </a:p>
          </p:txBody>
        </p:sp>
        <p:sp>
          <p:nvSpPr>
            <p:cNvPr id="38" name="Rectangle 70"/>
            <p:cNvSpPr>
              <a:spLocks noChangeArrowheads="1"/>
            </p:cNvSpPr>
            <p:nvPr/>
          </p:nvSpPr>
          <p:spPr bwMode="auto">
            <a:xfrm>
              <a:off x="3366785" y="5406471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Rd</a:t>
              </a:r>
            </a:p>
          </p:txBody>
        </p:sp>
        <p:grpSp>
          <p:nvGrpSpPr>
            <p:cNvPr id="39" name="Group 12"/>
            <p:cNvGrpSpPr>
              <a:grpSpLocks/>
            </p:cNvGrpSpPr>
            <p:nvPr/>
          </p:nvGrpSpPr>
          <p:grpSpPr bwMode="auto">
            <a:xfrm>
              <a:off x="3880710" y="3526641"/>
              <a:ext cx="321012" cy="324814"/>
              <a:chOff x="1642213" y="2082165"/>
              <a:chExt cx="418691" cy="295097"/>
            </a:xfrm>
          </p:grpSpPr>
          <p:sp>
            <p:nvSpPr>
              <p:cNvPr id="40" name="Oval 72"/>
              <p:cNvSpPr>
                <a:spLocks noChangeArrowheads="1"/>
              </p:cNvSpPr>
              <p:nvPr/>
            </p:nvSpPr>
            <p:spPr bwMode="auto">
              <a:xfrm>
                <a:off x="1642213" y="2082165"/>
                <a:ext cx="418691" cy="274472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73"/>
              <p:cNvSpPr>
                <a:spLocks noChangeArrowheads="1"/>
              </p:cNvSpPr>
              <p:nvPr/>
            </p:nvSpPr>
            <p:spPr bwMode="auto">
              <a:xfrm>
                <a:off x="1642213" y="2101204"/>
                <a:ext cx="418691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200" dirty="0" smtClean="0"/>
                  <a:t>Ext</a:t>
                </a:r>
                <a:endParaRPr lang="en-US" sz="1200" dirty="0"/>
              </a:p>
            </p:txBody>
          </p:sp>
        </p:grpSp>
        <p:sp>
          <p:nvSpPr>
            <p:cNvPr id="42" name="Rectangle 78"/>
            <p:cNvSpPr>
              <a:spLocks noChangeArrowheads="1"/>
            </p:cNvSpPr>
            <p:nvPr/>
          </p:nvSpPr>
          <p:spPr bwMode="auto">
            <a:xfrm>
              <a:off x="3459143" y="4520147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Rt</a:t>
              </a:r>
            </a:p>
          </p:txBody>
        </p:sp>
        <p:sp>
          <p:nvSpPr>
            <p:cNvPr id="43" name="Freeform 86"/>
            <p:cNvSpPr>
              <a:spLocks/>
            </p:cNvSpPr>
            <p:nvPr/>
          </p:nvSpPr>
          <p:spPr bwMode="auto">
            <a:xfrm>
              <a:off x="3425804" y="4700176"/>
              <a:ext cx="170555" cy="647556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Freeform 98"/>
            <p:cNvSpPr>
              <a:spLocks/>
            </p:cNvSpPr>
            <p:nvPr/>
          </p:nvSpPr>
          <p:spPr bwMode="auto">
            <a:xfrm>
              <a:off x="3290863" y="5459551"/>
              <a:ext cx="305496" cy="105676"/>
            </a:xfrm>
            <a:custGeom>
              <a:avLst/>
              <a:gdLst>
                <a:gd name="T0" fmla="*/ 0 w 374"/>
                <a:gd name="T1" fmla="*/ 0 h 87"/>
                <a:gd name="T2" fmla="*/ 0 w 374"/>
                <a:gd name="T3" fmla="*/ 2147483647 h 87"/>
                <a:gd name="T4" fmla="*/ 2147483647 w 374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374"/>
                <a:gd name="T10" fmla="*/ 0 h 87"/>
                <a:gd name="T11" fmla="*/ 374 w 374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4" h="87">
                  <a:moveTo>
                    <a:pt x="0" y="0"/>
                  </a:moveTo>
                  <a:lnTo>
                    <a:pt x="0" y="87"/>
                  </a:lnTo>
                  <a:lnTo>
                    <a:pt x="374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Rectangle 77"/>
            <p:cNvSpPr>
              <a:spLocks noChangeArrowheads="1"/>
            </p:cNvSpPr>
            <p:nvPr/>
          </p:nvSpPr>
          <p:spPr bwMode="auto">
            <a:xfrm>
              <a:off x="722954" y="2660900"/>
              <a:ext cx="2023926" cy="210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Jump Target = </a:t>
              </a:r>
              <a:r>
                <a:rPr lang="en-US" sz="1000" dirty="0" smtClean="0"/>
                <a:t>PC[31:28] ‖ Imm26</a:t>
              </a:r>
              <a:endParaRPr lang="en-US" sz="1000" dirty="0"/>
            </a:p>
          </p:txBody>
        </p:sp>
        <p:sp>
          <p:nvSpPr>
            <p:cNvPr id="46" name="Rectangle 111"/>
            <p:cNvSpPr>
              <a:spLocks noChangeArrowheads="1"/>
            </p:cNvSpPr>
            <p:nvPr/>
          </p:nvSpPr>
          <p:spPr bwMode="auto">
            <a:xfrm>
              <a:off x="7026335" y="3505810"/>
              <a:ext cx="733280" cy="182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ALU </a:t>
              </a:r>
              <a:r>
                <a:rPr lang="en-US" sz="1000" dirty="0" smtClean="0"/>
                <a:t>Result</a:t>
              </a:r>
              <a:endParaRPr lang="en-US" sz="1000" dirty="0"/>
            </a:p>
          </p:txBody>
        </p:sp>
        <p:grpSp>
          <p:nvGrpSpPr>
            <p:cNvPr id="47" name="Group 9"/>
            <p:cNvGrpSpPr>
              <a:grpSpLocks/>
            </p:cNvGrpSpPr>
            <p:nvPr/>
          </p:nvGrpSpPr>
          <p:grpSpPr bwMode="auto">
            <a:xfrm>
              <a:off x="6929530" y="3925113"/>
              <a:ext cx="912841" cy="1277980"/>
              <a:chOff x="6720058" y="4195080"/>
              <a:chExt cx="912351" cy="1278750"/>
            </a:xfrm>
          </p:grpSpPr>
          <p:sp>
            <p:nvSpPr>
              <p:cNvPr id="48" name="Text Box 8"/>
              <p:cNvSpPr txBox="1">
                <a:spLocks noChangeArrowheads="1"/>
              </p:cNvSpPr>
              <p:nvPr/>
            </p:nvSpPr>
            <p:spPr bwMode="auto">
              <a:xfrm>
                <a:off x="6720059" y="4195080"/>
                <a:ext cx="912350" cy="127875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b="1" dirty="0"/>
                  <a:t>Data</a:t>
                </a:r>
              </a:p>
              <a:p>
                <a:pPr algn="ctr" eaLnBrk="1" hangingPunct="1"/>
                <a:r>
                  <a:rPr lang="en-US" sz="1200" b="1" dirty="0" smtClean="0"/>
                  <a:t>Memory</a:t>
                </a:r>
                <a:endParaRPr lang="en-US" sz="1200" b="1" dirty="0"/>
              </a:p>
            </p:txBody>
          </p:sp>
          <p:sp>
            <p:nvSpPr>
              <p:cNvPr id="49" name="Rectangle 9"/>
              <p:cNvSpPr>
                <a:spLocks noChangeArrowheads="1"/>
              </p:cNvSpPr>
              <p:nvPr/>
            </p:nvSpPr>
            <p:spPr bwMode="auto">
              <a:xfrm>
                <a:off x="6720058" y="4652003"/>
                <a:ext cx="583377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 Address</a:t>
                </a:r>
              </a:p>
            </p:txBody>
          </p:sp>
          <p:sp>
            <p:nvSpPr>
              <p:cNvPr id="50" name="Rectangle 10"/>
              <p:cNvSpPr>
                <a:spLocks noChangeArrowheads="1"/>
              </p:cNvSpPr>
              <p:nvPr/>
            </p:nvSpPr>
            <p:spPr bwMode="auto">
              <a:xfrm>
                <a:off x="6762565" y="5123618"/>
                <a:ext cx="422142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/>
              <a:p>
                <a:pPr eaLnBrk="0" hangingPunct="0"/>
                <a:r>
                  <a:rPr lang="en-US" sz="1000"/>
                  <a:t>Data_in</a:t>
                </a:r>
              </a:p>
            </p:txBody>
          </p:sp>
          <p:sp>
            <p:nvSpPr>
              <p:cNvPr id="51" name="Rectangle 11"/>
              <p:cNvSpPr>
                <a:spLocks noChangeArrowheads="1"/>
              </p:cNvSpPr>
              <p:nvPr/>
            </p:nvSpPr>
            <p:spPr bwMode="auto">
              <a:xfrm>
                <a:off x="6954600" y="4859882"/>
                <a:ext cx="633213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/>
                  <a:t>Data_out</a:t>
                </a:r>
              </a:p>
            </p:txBody>
          </p:sp>
          <p:sp>
            <p:nvSpPr>
              <p:cNvPr id="52" name="Isosceles Triangle 51"/>
              <p:cNvSpPr/>
              <p:nvPr/>
            </p:nvSpPr>
            <p:spPr bwMode="auto">
              <a:xfrm>
                <a:off x="7116972" y="5428929"/>
                <a:ext cx="87266" cy="44477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2" name="Group 79"/>
            <p:cNvGrpSpPr>
              <a:grpSpLocks/>
            </p:cNvGrpSpPr>
            <p:nvPr/>
          </p:nvGrpSpPr>
          <p:grpSpPr bwMode="auto">
            <a:xfrm>
              <a:off x="5494384" y="4590298"/>
              <a:ext cx="169867" cy="412764"/>
              <a:chOff x="2514" y="1642"/>
              <a:chExt cx="116" cy="261"/>
            </a:xfrm>
          </p:grpSpPr>
          <p:sp>
            <p:nvSpPr>
              <p:cNvPr id="63" name="AutoShape 80"/>
              <p:cNvSpPr>
                <a:spLocks noChangeArrowheads="1"/>
              </p:cNvSpPr>
              <p:nvPr/>
            </p:nvSpPr>
            <p:spPr bwMode="auto">
              <a:xfrm rot="-5400000">
                <a:off x="2442" y="1715"/>
                <a:ext cx="261" cy="115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81"/>
              <p:cNvSpPr>
                <a:spLocks noChangeArrowheads="1"/>
              </p:cNvSpPr>
              <p:nvPr/>
            </p:nvSpPr>
            <p:spPr bwMode="auto">
              <a:xfrm flipH="1">
                <a:off x="2515" y="1642"/>
                <a:ext cx="115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lnSpc>
                    <a:spcPct val="70000"/>
                  </a:lnSpc>
                </a:pPr>
                <a:endParaRPr lang="en-US" sz="1000" b="1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5" name="Rectangle 82"/>
              <p:cNvSpPr>
                <a:spLocks noChangeArrowheads="1"/>
              </p:cNvSpPr>
              <p:nvPr/>
            </p:nvSpPr>
            <p:spPr bwMode="auto">
              <a:xfrm flipH="1">
                <a:off x="2515" y="1655"/>
                <a:ext cx="115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1</a:t>
                </a:r>
                <a:endParaRPr lang="en-US" sz="900" dirty="0"/>
              </a:p>
            </p:txBody>
          </p:sp>
          <p:sp>
            <p:nvSpPr>
              <p:cNvPr id="66" name="Rectangle 83"/>
              <p:cNvSpPr>
                <a:spLocks noChangeArrowheads="1"/>
              </p:cNvSpPr>
              <p:nvPr/>
            </p:nvSpPr>
            <p:spPr bwMode="auto">
              <a:xfrm flipH="1">
                <a:off x="2514" y="1785"/>
                <a:ext cx="115" cy="1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0</a:t>
                </a:r>
                <a:endParaRPr lang="en-US" sz="900" dirty="0"/>
              </a:p>
            </p:txBody>
          </p:sp>
        </p:grpSp>
        <p:sp>
          <p:nvSpPr>
            <p:cNvPr id="67" name="Line 49"/>
            <p:cNvSpPr>
              <a:spLocks noChangeShapeType="1"/>
            </p:cNvSpPr>
            <p:nvPr/>
          </p:nvSpPr>
          <p:spPr bwMode="auto">
            <a:xfrm flipV="1">
              <a:off x="3294038" y="3679523"/>
              <a:ext cx="58421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" name="Freeform 67"/>
            <p:cNvSpPr/>
            <p:nvPr/>
          </p:nvSpPr>
          <p:spPr bwMode="auto">
            <a:xfrm>
              <a:off x="2542309" y="2891320"/>
              <a:ext cx="747814" cy="2938642"/>
            </a:xfrm>
            <a:custGeom>
              <a:avLst/>
              <a:gdLst>
                <a:gd name="connsiteX0" fmla="*/ 1908083 w 1908083"/>
                <a:gd name="connsiteY0" fmla="*/ 116282 h 116282"/>
                <a:gd name="connsiteX1" fmla="*/ 1908083 w 1908083"/>
                <a:gd name="connsiteY1" fmla="*/ 0 h 116282"/>
                <a:gd name="connsiteX2" fmla="*/ 0 w 1908083"/>
                <a:gd name="connsiteY2" fmla="*/ 0 h 11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083" h="116282">
                  <a:moveTo>
                    <a:pt x="1908083" y="116282"/>
                  </a:moveTo>
                  <a:lnTo>
                    <a:pt x="1908083" y="0"/>
                  </a:lnTo>
                  <a:lnTo>
                    <a:pt x="0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9" name="Rectangle 77"/>
            <p:cNvSpPr>
              <a:spLocks noChangeArrowheads="1"/>
            </p:cNvSpPr>
            <p:nvPr/>
          </p:nvSpPr>
          <p:spPr bwMode="auto">
            <a:xfrm>
              <a:off x="3343040" y="3505924"/>
              <a:ext cx="425718" cy="151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Imm16</a:t>
              </a:r>
            </a:p>
          </p:txBody>
        </p:sp>
        <p:sp>
          <p:nvSpPr>
            <p:cNvPr id="70" name="Line 49"/>
            <p:cNvSpPr>
              <a:spLocks noChangeShapeType="1"/>
            </p:cNvSpPr>
            <p:nvPr/>
          </p:nvSpPr>
          <p:spPr bwMode="auto">
            <a:xfrm>
              <a:off x="5148076" y="4125145"/>
              <a:ext cx="6685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" name="Line 30"/>
            <p:cNvSpPr>
              <a:spLocks noChangeShapeType="1"/>
            </p:cNvSpPr>
            <p:nvPr/>
          </p:nvSpPr>
          <p:spPr bwMode="auto">
            <a:xfrm>
              <a:off x="6569061" y="4473069"/>
              <a:ext cx="3541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" name="Rectangle 77"/>
            <p:cNvSpPr>
              <a:spLocks noChangeArrowheads="1"/>
            </p:cNvSpPr>
            <p:nvPr/>
          </p:nvSpPr>
          <p:spPr bwMode="auto">
            <a:xfrm>
              <a:off x="722954" y="3012826"/>
              <a:ext cx="1001731" cy="18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Next PC Address</a:t>
              </a:r>
            </a:p>
          </p:txBody>
        </p:sp>
        <p:sp>
          <p:nvSpPr>
            <p:cNvPr id="79" name="Line 87"/>
            <p:cNvSpPr>
              <a:spLocks noChangeShapeType="1"/>
            </p:cNvSpPr>
            <p:nvPr/>
          </p:nvSpPr>
          <p:spPr bwMode="auto">
            <a:xfrm flipV="1">
              <a:off x="3672827" y="5672756"/>
              <a:ext cx="0" cy="55980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0" name="Rectangle 88"/>
            <p:cNvSpPr>
              <a:spLocks noChangeArrowheads="1"/>
            </p:cNvSpPr>
            <p:nvPr/>
          </p:nvSpPr>
          <p:spPr bwMode="auto">
            <a:xfrm>
              <a:off x="3353225" y="6232565"/>
              <a:ext cx="584200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RegDst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81" name="Rectangle 119"/>
            <p:cNvSpPr>
              <a:spLocks noChangeArrowheads="1"/>
            </p:cNvSpPr>
            <p:nvPr/>
          </p:nvSpPr>
          <p:spPr bwMode="auto">
            <a:xfrm flipH="1">
              <a:off x="8228547" y="4220398"/>
              <a:ext cx="168404" cy="63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lnSpc>
                  <a:spcPct val="70000"/>
                </a:lnSpc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2" name="Line 30"/>
            <p:cNvSpPr>
              <a:spLocks noChangeShapeType="1"/>
            </p:cNvSpPr>
            <p:nvPr/>
          </p:nvSpPr>
          <p:spPr bwMode="auto">
            <a:xfrm>
              <a:off x="7842371" y="4737736"/>
              <a:ext cx="28504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83" name="Straight Arrow Connector 82"/>
            <p:cNvCxnSpPr>
              <a:stCxn id="93" idx="1"/>
            </p:cNvCxnSpPr>
            <p:nvPr/>
          </p:nvCxnSpPr>
          <p:spPr>
            <a:xfrm>
              <a:off x="1543360" y="3236975"/>
              <a:ext cx="1384187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Group 7"/>
            <p:cNvGrpSpPr>
              <a:grpSpLocks/>
            </p:cNvGrpSpPr>
            <p:nvPr/>
          </p:nvGrpSpPr>
          <p:grpSpPr bwMode="auto">
            <a:xfrm>
              <a:off x="4500805" y="2814520"/>
              <a:ext cx="301625" cy="488077"/>
              <a:chOff x="6243635" y="1976343"/>
              <a:chExt cx="356104" cy="552202"/>
            </a:xfrm>
          </p:grpSpPr>
          <p:sp>
            <p:nvSpPr>
              <p:cNvPr id="85" name="Freeform 23"/>
              <p:cNvSpPr>
                <a:spLocks/>
              </p:cNvSpPr>
              <p:nvPr/>
            </p:nvSpPr>
            <p:spPr bwMode="auto">
              <a:xfrm rot="16200000">
                <a:off x="6145586" y="2074392"/>
                <a:ext cx="552202" cy="356104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 anchor="ctr"/>
              <a:lstStyle/>
              <a:p>
                <a:pPr algn="ctr">
                  <a:defRPr/>
                </a:pP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 bwMode="auto">
              <a:xfrm>
                <a:off x="6329856" y="2078178"/>
                <a:ext cx="258644" cy="314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latin typeface="+mn-lt"/>
                    <a:cs typeface="Arial" pitchFamily="34" charset="0"/>
                  </a:rPr>
                  <a:t>+</a:t>
                </a:r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898814" y="4200956"/>
              <a:ext cx="156426" cy="754884"/>
              <a:chOff x="972589" y="1312076"/>
              <a:chExt cx="156426" cy="754884"/>
            </a:xfrm>
          </p:grpSpPr>
          <p:sp>
            <p:nvSpPr>
              <p:cNvPr id="88" name="AutoShape 120"/>
              <p:cNvSpPr>
                <a:spLocks noChangeArrowheads="1"/>
              </p:cNvSpPr>
              <p:nvPr/>
            </p:nvSpPr>
            <p:spPr bwMode="auto">
              <a:xfrm rot="16200000">
                <a:off x="673360" y="1611305"/>
                <a:ext cx="754884" cy="156426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350411"/>
                <a:ext cx="144371" cy="156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0</a:t>
                </a:r>
                <a:endParaRPr lang="en-US" sz="900" dirty="0"/>
              </a:p>
            </p:txBody>
          </p:sp>
          <p:sp>
            <p:nvSpPr>
              <p:cNvPr id="90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647666"/>
                <a:ext cx="144371" cy="1335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91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904331"/>
                <a:ext cx="144371" cy="138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2</a:t>
                </a:r>
                <a:endParaRPr lang="en-US" sz="900" dirty="0"/>
              </a:p>
            </p:txBody>
          </p:sp>
        </p:grpSp>
        <p:sp>
          <p:nvSpPr>
            <p:cNvPr id="93" name="Freeform 92"/>
            <p:cNvSpPr/>
            <p:nvPr/>
          </p:nvSpPr>
          <p:spPr>
            <a:xfrm>
              <a:off x="734671" y="3236975"/>
              <a:ext cx="808689" cy="1063614"/>
            </a:xfrm>
            <a:custGeom>
              <a:avLst/>
              <a:gdLst>
                <a:gd name="connsiteX0" fmla="*/ 808689 w 808689"/>
                <a:gd name="connsiteY0" fmla="*/ 311847 h 1152250"/>
                <a:gd name="connsiteX1" fmla="*/ 808689 w 808689"/>
                <a:gd name="connsiteY1" fmla="*/ 0 h 1152250"/>
                <a:gd name="connsiteX2" fmla="*/ 0 w 808689"/>
                <a:gd name="connsiteY2" fmla="*/ 0 h 1152250"/>
                <a:gd name="connsiteX3" fmla="*/ 0 w 808689"/>
                <a:gd name="connsiteY3" fmla="*/ 1152250 h 1152250"/>
                <a:gd name="connsiteX4" fmla="*/ 158567 w 808689"/>
                <a:gd name="connsiteY4" fmla="*/ 1152250 h 115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8689" h="1152250">
                  <a:moveTo>
                    <a:pt x="808689" y="311847"/>
                  </a:moveTo>
                  <a:lnTo>
                    <a:pt x="808689" y="0"/>
                  </a:lnTo>
                  <a:lnTo>
                    <a:pt x="0" y="0"/>
                  </a:lnTo>
                  <a:lnTo>
                    <a:pt x="0" y="1152250"/>
                  </a:lnTo>
                  <a:lnTo>
                    <a:pt x="158567" y="1152250"/>
                  </a:lnTo>
                </a:path>
              </a:pathLst>
            </a:custGeom>
            <a:noFill/>
            <a:ln w="50800">
              <a:headEnd type="non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552320" y="2891319"/>
              <a:ext cx="2470994" cy="1694499"/>
            </a:xfrm>
            <a:custGeom>
              <a:avLst/>
              <a:gdLst>
                <a:gd name="connsiteX0" fmla="*/ 2468351 w 2468351"/>
                <a:gd name="connsiteY0" fmla="*/ 0 h 1765374"/>
                <a:gd name="connsiteX1" fmla="*/ 0 w 2468351"/>
                <a:gd name="connsiteY1" fmla="*/ 0 h 1765374"/>
                <a:gd name="connsiteX2" fmla="*/ 0 w 2468351"/>
                <a:gd name="connsiteY2" fmla="*/ 1765374 h 1765374"/>
                <a:gd name="connsiteX3" fmla="*/ 343560 w 2468351"/>
                <a:gd name="connsiteY3" fmla="*/ 1765374 h 176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8351" h="1765374">
                  <a:moveTo>
                    <a:pt x="2468351" y="0"/>
                  </a:moveTo>
                  <a:lnTo>
                    <a:pt x="0" y="0"/>
                  </a:lnTo>
                  <a:lnTo>
                    <a:pt x="0" y="1765374"/>
                  </a:lnTo>
                  <a:lnTo>
                    <a:pt x="343560" y="1765374"/>
                  </a:lnTo>
                </a:path>
              </a:pathLst>
            </a:custGeom>
            <a:noFill/>
            <a:ln w="50800"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Line 5"/>
            <p:cNvSpPr>
              <a:spLocks noChangeShapeType="1"/>
            </p:cNvSpPr>
            <p:nvPr/>
          </p:nvSpPr>
          <p:spPr bwMode="auto">
            <a:xfrm>
              <a:off x="3035800" y="2200040"/>
              <a:ext cx="0" cy="8449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6" name="Line 5"/>
            <p:cNvSpPr>
              <a:spLocks noChangeShapeType="1"/>
            </p:cNvSpPr>
            <p:nvPr/>
          </p:nvSpPr>
          <p:spPr bwMode="auto">
            <a:xfrm>
              <a:off x="5067289" y="2200040"/>
              <a:ext cx="0" cy="10369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" name="Text Box 71"/>
            <p:cNvSpPr txBox="1">
              <a:spLocks noChangeArrowheads="1"/>
            </p:cNvSpPr>
            <p:nvPr/>
          </p:nvSpPr>
          <p:spPr bwMode="auto">
            <a:xfrm>
              <a:off x="1021692" y="2084825"/>
              <a:ext cx="1668463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IF = Instruction Fetch</a:t>
              </a:r>
            </a:p>
          </p:txBody>
        </p:sp>
        <p:sp>
          <p:nvSpPr>
            <p:cNvPr id="98" name="Rectangle 64"/>
            <p:cNvSpPr>
              <a:spLocks noChangeArrowheads="1"/>
            </p:cNvSpPr>
            <p:nvPr/>
          </p:nvSpPr>
          <p:spPr bwMode="auto">
            <a:xfrm>
              <a:off x="1409614" y="3467531"/>
              <a:ext cx="301635" cy="2730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0" hangingPunct="0"/>
              <a:r>
                <a:rPr lang="en-US" sz="1600"/>
                <a:t> </a:t>
              </a:r>
              <a:r>
                <a:rPr lang="en-US" sz="1400"/>
                <a:t>+1</a:t>
              </a:r>
            </a:p>
          </p:txBody>
        </p:sp>
        <p:sp>
          <p:nvSpPr>
            <p:cNvPr id="99" name="Text Box 68"/>
            <p:cNvSpPr txBox="1">
              <a:spLocks noChangeArrowheads="1"/>
            </p:cNvSpPr>
            <p:nvPr/>
          </p:nvSpPr>
          <p:spPr bwMode="auto">
            <a:xfrm>
              <a:off x="3059612" y="2084825"/>
              <a:ext cx="1973248" cy="41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ID = </a:t>
              </a:r>
              <a:r>
                <a:rPr lang="en-US" altLang="en-US" sz="1200" b="1" dirty="0" smtClean="0">
                  <a:solidFill>
                    <a:srgbClr val="FF0000"/>
                  </a:solidFill>
                </a:rPr>
                <a:t>Instruction Decode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 smtClean="0">
                  <a:solidFill>
                    <a:srgbClr val="FF0000"/>
                  </a:solidFill>
                </a:rPr>
                <a:t>&amp; Register </a:t>
              </a:r>
              <a:r>
                <a:rPr lang="en-US" altLang="en-US" sz="1200" b="1" dirty="0">
                  <a:solidFill>
                    <a:srgbClr val="FF0000"/>
                  </a:solidFill>
                </a:rPr>
                <a:t>Read</a:t>
              </a:r>
            </a:p>
          </p:txBody>
        </p:sp>
        <p:sp>
          <p:nvSpPr>
            <p:cNvPr id="100" name="Line 5"/>
            <p:cNvSpPr>
              <a:spLocks noChangeShapeType="1"/>
            </p:cNvSpPr>
            <p:nvPr/>
          </p:nvSpPr>
          <p:spPr bwMode="auto">
            <a:xfrm>
              <a:off x="6488274" y="2200040"/>
              <a:ext cx="0" cy="22730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1" name="Text Box 71"/>
            <p:cNvSpPr txBox="1">
              <a:spLocks noChangeArrowheads="1"/>
            </p:cNvSpPr>
            <p:nvPr/>
          </p:nvSpPr>
          <p:spPr bwMode="auto">
            <a:xfrm>
              <a:off x="5071265" y="2084825"/>
              <a:ext cx="1418058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 smtClean="0">
                  <a:solidFill>
                    <a:srgbClr val="FF0000"/>
                  </a:solidFill>
                </a:rPr>
                <a:t>EX </a:t>
              </a:r>
              <a:r>
                <a:rPr lang="en-US" altLang="en-US" sz="1200" b="1" dirty="0">
                  <a:solidFill>
                    <a:srgbClr val="FF0000"/>
                  </a:solidFill>
                </a:rPr>
                <a:t>= </a:t>
              </a:r>
              <a:r>
                <a:rPr lang="en-US" altLang="en-US" sz="1200" b="1" dirty="0" smtClean="0">
                  <a:solidFill>
                    <a:srgbClr val="FF0000"/>
                  </a:solidFill>
                </a:rPr>
                <a:t>Execute</a:t>
              </a:r>
              <a:endParaRPr lang="en-US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02" name="Line 5"/>
            <p:cNvSpPr>
              <a:spLocks noChangeShapeType="1"/>
            </p:cNvSpPr>
            <p:nvPr/>
          </p:nvSpPr>
          <p:spPr bwMode="auto">
            <a:xfrm>
              <a:off x="8566120" y="2200040"/>
              <a:ext cx="0" cy="2533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3" name="Text Box 72"/>
            <p:cNvSpPr txBox="1">
              <a:spLocks noChangeArrowheads="1"/>
            </p:cNvSpPr>
            <p:nvPr/>
          </p:nvSpPr>
          <p:spPr bwMode="auto">
            <a:xfrm>
              <a:off x="6530278" y="2084825"/>
              <a:ext cx="1986557" cy="205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MEM = </a:t>
              </a:r>
              <a:r>
                <a:rPr lang="en-US" altLang="en-US" sz="1200" b="1" dirty="0" smtClean="0">
                  <a:solidFill>
                    <a:srgbClr val="FF0000"/>
                  </a:solidFill>
                </a:rPr>
                <a:t>Memory Access</a:t>
              </a:r>
              <a:endParaRPr lang="en-US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04" name="Text Box 73"/>
            <p:cNvSpPr txBox="1">
              <a:spLocks noChangeArrowheads="1"/>
            </p:cNvSpPr>
            <p:nvPr/>
          </p:nvSpPr>
          <p:spPr bwMode="auto">
            <a:xfrm rot="16200000">
              <a:off x="8111024" y="3204334"/>
              <a:ext cx="1312557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WB = Write Back</a:t>
              </a:r>
            </a:p>
          </p:txBody>
        </p:sp>
        <p:sp>
          <p:nvSpPr>
            <p:cNvPr id="105" name="Line 25"/>
            <p:cNvSpPr>
              <a:spLocks noChangeShapeType="1"/>
            </p:cNvSpPr>
            <p:nvPr/>
          </p:nvSpPr>
          <p:spPr bwMode="auto">
            <a:xfrm flipV="1">
              <a:off x="6064072" y="4833189"/>
              <a:ext cx="0" cy="13993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6" name="Rectangle 26"/>
            <p:cNvSpPr>
              <a:spLocks noChangeArrowheads="1"/>
            </p:cNvSpPr>
            <p:nvPr/>
          </p:nvSpPr>
          <p:spPr bwMode="auto">
            <a:xfrm>
              <a:off x="5757475" y="6232565"/>
              <a:ext cx="676275" cy="180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ALUOp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7" name="Line 36"/>
            <p:cNvSpPr>
              <a:spLocks noChangeShapeType="1"/>
            </p:cNvSpPr>
            <p:nvPr/>
          </p:nvSpPr>
          <p:spPr bwMode="auto">
            <a:xfrm flipV="1">
              <a:off x="4423897" y="5211432"/>
              <a:ext cx="0" cy="102112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8" name="Rectangle 37"/>
            <p:cNvSpPr>
              <a:spLocks noChangeArrowheads="1"/>
            </p:cNvSpPr>
            <p:nvPr/>
          </p:nvSpPr>
          <p:spPr bwMode="auto">
            <a:xfrm>
              <a:off x="4215263" y="6232565"/>
              <a:ext cx="433547" cy="196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9" name="Rectangle 89"/>
            <p:cNvSpPr>
              <a:spLocks noChangeArrowheads="1"/>
            </p:cNvSpPr>
            <p:nvPr/>
          </p:nvSpPr>
          <p:spPr bwMode="auto">
            <a:xfrm>
              <a:off x="5388892" y="6232565"/>
              <a:ext cx="422275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ALUSrc</a:t>
              </a:r>
            </a:p>
          </p:txBody>
        </p:sp>
        <p:sp>
          <p:nvSpPr>
            <p:cNvPr id="110" name="Line 99"/>
            <p:cNvSpPr>
              <a:spLocks noChangeShapeType="1"/>
            </p:cNvSpPr>
            <p:nvPr/>
          </p:nvSpPr>
          <p:spPr bwMode="auto">
            <a:xfrm flipV="1">
              <a:off x="5588299" y="5009475"/>
              <a:ext cx="0" cy="122309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1" name="Rectangle 89"/>
            <p:cNvSpPr>
              <a:spLocks noChangeArrowheads="1"/>
            </p:cNvSpPr>
            <p:nvPr/>
          </p:nvSpPr>
          <p:spPr bwMode="auto">
            <a:xfrm>
              <a:off x="6837895" y="6232565"/>
              <a:ext cx="440073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MemRd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12" name="Line 99"/>
            <p:cNvSpPr>
              <a:spLocks noChangeShapeType="1"/>
            </p:cNvSpPr>
            <p:nvPr/>
          </p:nvSpPr>
          <p:spPr bwMode="auto">
            <a:xfrm flipV="1">
              <a:off x="7106730" y="5206205"/>
              <a:ext cx="0" cy="102635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3" name="Rectangle 89"/>
            <p:cNvSpPr>
              <a:spLocks noChangeArrowheads="1"/>
            </p:cNvSpPr>
            <p:nvPr/>
          </p:nvSpPr>
          <p:spPr bwMode="auto">
            <a:xfrm>
              <a:off x="7452375" y="6232565"/>
              <a:ext cx="465638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MemWr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14" name="Line 99"/>
            <p:cNvSpPr>
              <a:spLocks noChangeShapeType="1"/>
            </p:cNvSpPr>
            <p:nvPr/>
          </p:nvSpPr>
          <p:spPr bwMode="auto">
            <a:xfrm flipV="1">
              <a:off x="7682805" y="5206206"/>
              <a:ext cx="0" cy="102635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" name="AutoShape 118"/>
            <p:cNvSpPr>
              <a:spLocks noChangeArrowheads="1"/>
            </p:cNvSpPr>
            <p:nvPr/>
          </p:nvSpPr>
          <p:spPr bwMode="auto">
            <a:xfrm rot="16200000">
              <a:off x="7994127" y="4557692"/>
              <a:ext cx="434990" cy="168404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121"/>
            <p:cNvSpPr>
              <a:spLocks noChangeArrowheads="1"/>
            </p:cNvSpPr>
            <p:nvPr/>
          </p:nvSpPr>
          <p:spPr bwMode="auto">
            <a:xfrm flipH="1">
              <a:off x="8128152" y="4682376"/>
              <a:ext cx="168404" cy="177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 smtClean="0"/>
                <a:t>1</a:t>
              </a:r>
              <a:endParaRPr lang="en-US" sz="900" dirty="0"/>
            </a:p>
          </p:txBody>
        </p:sp>
        <p:sp>
          <p:nvSpPr>
            <p:cNvPr id="118" name="Rectangle 120"/>
            <p:cNvSpPr>
              <a:spLocks noChangeArrowheads="1"/>
            </p:cNvSpPr>
            <p:nvPr/>
          </p:nvSpPr>
          <p:spPr bwMode="auto">
            <a:xfrm flipH="1">
              <a:off x="8128152" y="4466469"/>
              <a:ext cx="168404" cy="15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 smtClean="0"/>
                <a:t>0</a:t>
              </a:r>
              <a:endParaRPr lang="en-US" sz="900" dirty="0"/>
            </a:p>
          </p:txBody>
        </p:sp>
        <p:sp>
          <p:nvSpPr>
            <p:cNvPr id="119" name="Rectangle 89"/>
            <p:cNvSpPr>
              <a:spLocks noChangeArrowheads="1"/>
            </p:cNvSpPr>
            <p:nvPr/>
          </p:nvSpPr>
          <p:spPr bwMode="auto">
            <a:xfrm>
              <a:off x="7984895" y="6232565"/>
              <a:ext cx="493478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WBdata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20" name="Line 99"/>
            <p:cNvSpPr>
              <a:spLocks noChangeShapeType="1"/>
            </p:cNvSpPr>
            <p:nvPr/>
          </p:nvSpPr>
          <p:spPr bwMode="auto">
            <a:xfrm flipV="1">
              <a:off x="8211210" y="4864531"/>
              <a:ext cx="0" cy="136803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1" name="Line 87"/>
            <p:cNvSpPr>
              <a:spLocks noChangeShapeType="1"/>
            </p:cNvSpPr>
            <p:nvPr/>
          </p:nvSpPr>
          <p:spPr bwMode="auto">
            <a:xfrm flipV="1">
              <a:off x="976555" y="4963703"/>
              <a:ext cx="0" cy="126885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" name="Rectangle 88"/>
            <p:cNvSpPr>
              <a:spLocks noChangeArrowheads="1"/>
            </p:cNvSpPr>
            <p:nvPr/>
          </p:nvSpPr>
          <p:spPr bwMode="auto">
            <a:xfrm>
              <a:off x="688858" y="6232565"/>
              <a:ext cx="584200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PCSrc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grpSp>
          <p:nvGrpSpPr>
            <p:cNvPr id="123" name="Group 854122"/>
            <p:cNvGrpSpPr>
              <a:grpSpLocks/>
            </p:cNvGrpSpPr>
            <p:nvPr/>
          </p:nvGrpSpPr>
          <p:grpSpPr bwMode="auto">
            <a:xfrm>
              <a:off x="3842485" y="3134456"/>
              <a:ext cx="422275" cy="378160"/>
              <a:chOff x="4729556" y="4535383"/>
              <a:chExt cx="421889" cy="378275"/>
            </a:xfrm>
          </p:grpSpPr>
          <p:sp>
            <p:nvSpPr>
              <p:cNvPr id="124" name="Line 75"/>
              <p:cNvSpPr>
                <a:spLocks noChangeShapeType="1"/>
              </p:cNvSpPr>
              <p:nvPr/>
            </p:nvSpPr>
            <p:spPr bwMode="auto">
              <a:xfrm>
                <a:off x="4937069" y="4706894"/>
                <a:ext cx="0" cy="206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5" name="Rectangle 76"/>
              <p:cNvSpPr>
                <a:spLocks noChangeArrowheads="1"/>
              </p:cNvSpPr>
              <p:nvPr/>
            </p:nvSpPr>
            <p:spPr bwMode="auto">
              <a:xfrm>
                <a:off x="4729556" y="4535383"/>
                <a:ext cx="421889" cy="179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ExtOp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6" name="Line 87"/>
            <p:cNvSpPr>
              <a:spLocks noChangeShapeType="1"/>
            </p:cNvSpPr>
            <p:nvPr/>
          </p:nvSpPr>
          <p:spPr bwMode="auto">
            <a:xfrm flipV="1">
              <a:off x="6064072" y="3726294"/>
              <a:ext cx="0" cy="28454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7" name="Rectangle 88"/>
            <p:cNvSpPr>
              <a:spLocks noChangeArrowheads="1"/>
            </p:cNvSpPr>
            <p:nvPr/>
          </p:nvSpPr>
          <p:spPr bwMode="auto">
            <a:xfrm>
              <a:off x="5904247" y="3544215"/>
              <a:ext cx="335339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>
                  <a:solidFill>
                    <a:srgbClr val="FF0000"/>
                  </a:solidFill>
                </a:rPr>
                <a:t>Zero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28" name="Line 49"/>
            <p:cNvSpPr>
              <a:spLocks noChangeShapeType="1"/>
            </p:cNvSpPr>
            <p:nvPr/>
          </p:nvSpPr>
          <p:spPr bwMode="auto">
            <a:xfrm>
              <a:off x="2765383" y="4817358"/>
              <a:ext cx="177361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" name="Line 49"/>
            <p:cNvSpPr>
              <a:spLocks noChangeShapeType="1"/>
            </p:cNvSpPr>
            <p:nvPr/>
          </p:nvSpPr>
          <p:spPr bwMode="auto">
            <a:xfrm>
              <a:off x="4813323" y="4888390"/>
              <a:ext cx="16488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0" name="Line 49"/>
            <p:cNvSpPr>
              <a:spLocks noChangeShapeType="1"/>
            </p:cNvSpPr>
            <p:nvPr/>
          </p:nvSpPr>
          <p:spPr bwMode="auto">
            <a:xfrm>
              <a:off x="4802430" y="3058558"/>
              <a:ext cx="17310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4304280" y="3236975"/>
              <a:ext cx="190831" cy="444129"/>
            </a:xfrm>
            <a:custGeom>
              <a:avLst/>
              <a:gdLst>
                <a:gd name="connsiteX0" fmla="*/ 0 w 190831"/>
                <a:gd name="connsiteY0" fmla="*/ 803082 h 803082"/>
                <a:gd name="connsiteX1" fmla="*/ 0 w 190831"/>
                <a:gd name="connsiteY1" fmla="*/ 0 h 803082"/>
                <a:gd name="connsiteX2" fmla="*/ 190831 w 190831"/>
                <a:gd name="connsiteY2" fmla="*/ 0 h 80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31" h="803082">
                  <a:moveTo>
                    <a:pt x="0" y="803082"/>
                  </a:moveTo>
                  <a:lnTo>
                    <a:pt x="0" y="0"/>
                  </a:lnTo>
                  <a:lnTo>
                    <a:pt x="190831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Isosceles Triangle 131"/>
            <p:cNvSpPr/>
            <p:nvPr/>
          </p:nvSpPr>
          <p:spPr bwMode="auto">
            <a:xfrm>
              <a:off x="5022358" y="3248903"/>
              <a:ext cx="87312" cy="46037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5151094" y="3682574"/>
              <a:ext cx="337621" cy="1025719"/>
            </a:xfrm>
            <a:custGeom>
              <a:avLst/>
              <a:gdLst>
                <a:gd name="connsiteX0" fmla="*/ 0 w 349857"/>
                <a:gd name="connsiteY0" fmla="*/ 0 h 1025719"/>
                <a:gd name="connsiteX1" fmla="*/ 119269 w 349857"/>
                <a:gd name="connsiteY1" fmla="*/ 0 h 1025719"/>
                <a:gd name="connsiteX2" fmla="*/ 119269 w 349857"/>
                <a:gd name="connsiteY2" fmla="*/ 1025719 h 1025719"/>
                <a:gd name="connsiteX3" fmla="*/ 349857 w 349857"/>
                <a:gd name="connsiteY3" fmla="*/ 1025719 h 102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9857" h="1025719">
                  <a:moveTo>
                    <a:pt x="0" y="0"/>
                  </a:moveTo>
                  <a:lnTo>
                    <a:pt x="119269" y="0"/>
                  </a:lnTo>
                  <a:lnTo>
                    <a:pt x="119269" y="1025719"/>
                  </a:lnTo>
                  <a:lnTo>
                    <a:pt x="349857" y="1025719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3111584" y="2889342"/>
              <a:ext cx="1389221" cy="349858"/>
            </a:xfrm>
            <a:custGeom>
              <a:avLst/>
              <a:gdLst>
                <a:gd name="connsiteX0" fmla="*/ 0 w 1395454"/>
                <a:gd name="connsiteY0" fmla="*/ 349858 h 349858"/>
                <a:gd name="connsiteX1" fmla="*/ 457200 w 1395454"/>
                <a:gd name="connsiteY1" fmla="*/ 349858 h 349858"/>
                <a:gd name="connsiteX2" fmla="*/ 457200 w 1395454"/>
                <a:gd name="connsiteY2" fmla="*/ 0 h 349858"/>
                <a:gd name="connsiteX3" fmla="*/ 1395454 w 1395454"/>
                <a:gd name="connsiteY3" fmla="*/ 0 h 349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5454" h="349858">
                  <a:moveTo>
                    <a:pt x="0" y="349858"/>
                  </a:moveTo>
                  <a:lnTo>
                    <a:pt x="457200" y="349858"/>
                  </a:lnTo>
                  <a:lnTo>
                    <a:pt x="457200" y="0"/>
                  </a:lnTo>
                  <a:lnTo>
                    <a:pt x="1395454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Line 30"/>
            <p:cNvSpPr>
              <a:spLocks noChangeShapeType="1"/>
            </p:cNvSpPr>
            <p:nvPr/>
          </p:nvSpPr>
          <p:spPr bwMode="auto">
            <a:xfrm>
              <a:off x="6569060" y="5003605"/>
              <a:ext cx="3541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37" name="Group 10"/>
            <p:cNvGrpSpPr>
              <a:grpSpLocks/>
            </p:cNvGrpSpPr>
            <p:nvPr/>
          </p:nvGrpSpPr>
          <p:grpSpPr bwMode="auto">
            <a:xfrm>
              <a:off x="1236572" y="4203359"/>
              <a:ext cx="169867" cy="610928"/>
              <a:chOff x="1192066" y="4392316"/>
              <a:chExt cx="169912" cy="611697"/>
            </a:xfrm>
          </p:grpSpPr>
          <p:sp>
            <p:nvSpPr>
              <p:cNvPr id="161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1044948" y="4686982"/>
                <a:ext cx="464150" cy="169911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/>
                  <a:t>PC</a:t>
                </a:r>
              </a:p>
            </p:txBody>
          </p:sp>
          <p:sp>
            <p:nvSpPr>
              <p:cNvPr id="162" name="Text Box 60"/>
              <p:cNvSpPr txBox="1">
                <a:spLocks noChangeArrowheads="1"/>
              </p:cNvSpPr>
              <p:nvPr/>
            </p:nvSpPr>
            <p:spPr bwMode="auto">
              <a:xfrm rot="16200000">
                <a:off x="1203248" y="4381134"/>
                <a:ext cx="147548" cy="169911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800"/>
                  <a:t>00</a:t>
                </a:r>
              </a:p>
            </p:txBody>
          </p:sp>
        </p:grpSp>
        <p:sp>
          <p:nvSpPr>
            <p:cNvPr id="159" name="Text Box 59"/>
            <p:cNvSpPr txBox="1">
              <a:spLocks noChangeArrowheads="1"/>
            </p:cNvSpPr>
            <p:nvPr/>
          </p:nvSpPr>
          <p:spPr bwMode="auto">
            <a:xfrm rot="16200000">
              <a:off x="2809904" y="4736139"/>
              <a:ext cx="435544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err="1" smtClean="0">
                  <a:latin typeface="+mn-lt"/>
                </a:rPr>
                <a:t>Inst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57" name="Text Box 59"/>
            <p:cNvSpPr txBox="1">
              <a:spLocks noChangeArrowheads="1"/>
            </p:cNvSpPr>
            <p:nvPr/>
          </p:nvSpPr>
          <p:spPr bwMode="auto">
            <a:xfrm rot="16200000">
              <a:off x="2800390" y="3155178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NPC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40" name="Text Box 59"/>
            <p:cNvSpPr txBox="1">
              <a:spLocks noChangeArrowheads="1"/>
            </p:cNvSpPr>
            <p:nvPr/>
          </p:nvSpPr>
          <p:spPr bwMode="auto">
            <a:xfrm rot="16200000">
              <a:off x="4834219" y="2980048"/>
              <a:ext cx="457847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BTA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55" name="Text Box 59"/>
            <p:cNvSpPr txBox="1">
              <a:spLocks noChangeArrowheads="1"/>
            </p:cNvSpPr>
            <p:nvPr/>
          </p:nvSpPr>
          <p:spPr bwMode="auto">
            <a:xfrm rot="16200000">
              <a:off x="4835853" y="4038497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A</a:t>
              </a:r>
            </a:p>
          </p:txBody>
        </p:sp>
        <p:sp>
          <p:nvSpPr>
            <p:cNvPr id="153" name="Text Box 59"/>
            <p:cNvSpPr txBox="1">
              <a:spLocks noChangeArrowheads="1"/>
            </p:cNvSpPr>
            <p:nvPr/>
          </p:nvSpPr>
          <p:spPr bwMode="auto">
            <a:xfrm rot="16200000">
              <a:off x="4835853" y="4800316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B</a:t>
              </a:r>
            </a:p>
          </p:txBody>
        </p:sp>
        <p:sp>
          <p:nvSpPr>
            <p:cNvPr id="143" name="Text Box 59"/>
            <p:cNvSpPr txBox="1">
              <a:spLocks noChangeArrowheads="1"/>
            </p:cNvSpPr>
            <p:nvPr/>
          </p:nvSpPr>
          <p:spPr bwMode="auto">
            <a:xfrm rot="16200000">
              <a:off x="4850410" y="3598470"/>
              <a:ext cx="425467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err="1" smtClean="0">
                  <a:latin typeface="+mn-lt"/>
                </a:rPr>
                <a:t>Imm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51" name="Text Box 59"/>
            <p:cNvSpPr txBox="1">
              <a:spLocks noChangeArrowheads="1"/>
            </p:cNvSpPr>
            <p:nvPr/>
          </p:nvSpPr>
          <p:spPr bwMode="auto">
            <a:xfrm rot="16200000">
              <a:off x="6256838" y="4915531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D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49" name="Text Box 59"/>
            <p:cNvSpPr txBox="1">
              <a:spLocks noChangeArrowheads="1"/>
            </p:cNvSpPr>
            <p:nvPr/>
          </p:nvSpPr>
          <p:spPr bwMode="auto">
            <a:xfrm rot="16200000">
              <a:off x="6256838" y="4384142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R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47" name="Text Box 59"/>
            <p:cNvSpPr txBox="1">
              <a:spLocks noChangeArrowheads="1"/>
            </p:cNvSpPr>
            <p:nvPr/>
          </p:nvSpPr>
          <p:spPr bwMode="auto">
            <a:xfrm rot="16200000">
              <a:off x="8330708" y="4549690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Data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64" name="Line 30"/>
            <p:cNvSpPr>
              <a:spLocks noChangeShapeType="1"/>
            </p:cNvSpPr>
            <p:nvPr/>
          </p:nvSpPr>
          <p:spPr bwMode="auto">
            <a:xfrm>
              <a:off x="8295825" y="4639890"/>
              <a:ext cx="18254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6717501" y="3716278"/>
              <a:ext cx="1411356" cy="815009"/>
            </a:xfrm>
            <a:custGeom>
              <a:avLst/>
              <a:gdLst>
                <a:gd name="connsiteX0" fmla="*/ 0 w 1411356"/>
                <a:gd name="connsiteY0" fmla="*/ 751398 h 815009"/>
                <a:gd name="connsiteX1" fmla="*/ 0 w 1411356"/>
                <a:gd name="connsiteY1" fmla="*/ 0 h 815009"/>
                <a:gd name="connsiteX2" fmla="*/ 1244379 w 1411356"/>
                <a:gd name="connsiteY2" fmla="*/ 0 h 815009"/>
                <a:gd name="connsiteX3" fmla="*/ 1244379 w 1411356"/>
                <a:gd name="connsiteY3" fmla="*/ 815009 h 815009"/>
                <a:gd name="connsiteX4" fmla="*/ 1411356 w 1411356"/>
                <a:gd name="connsiteY4" fmla="*/ 815009 h 815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1356" h="815009">
                  <a:moveTo>
                    <a:pt x="0" y="751398"/>
                  </a:moveTo>
                  <a:lnTo>
                    <a:pt x="0" y="0"/>
                  </a:lnTo>
                  <a:lnTo>
                    <a:pt x="1244379" y="0"/>
                  </a:lnTo>
                  <a:lnTo>
                    <a:pt x="1244379" y="815009"/>
                  </a:lnTo>
                  <a:lnTo>
                    <a:pt x="1411356" y="815009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3896056" y="5247717"/>
            <a:ext cx="1681027" cy="425041"/>
            <a:chOff x="3596359" y="5247716"/>
            <a:chExt cx="1551717" cy="425041"/>
          </a:xfrm>
        </p:grpSpPr>
        <p:grpSp>
          <p:nvGrpSpPr>
            <p:cNvPr id="173" name="Group 172"/>
            <p:cNvGrpSpPr/>
            <p:nvPr/>
          </p:nvGrpSpPr>
          <p:grpSpPr>
            <a:xfrm>
              <a:off x="3596359" y="5247716"/>
              <a:ext cx="169136" cy="425041"/>
              <a:chOff x="3553540" y="5247716"/>
              <a:chExt cx="169136" cy="425041"/>
            </a:xfrm>
          </p:grpSpPr>
          <p:sp>
            <p:nvSpPr>
              <p:cNvPr id="74" name="AutoShape 118"/>
              <p:cNvSpPr>
                <a:spLocks noChangeArrowheads="1"/>
              </p:cNvSpPr>
              <p:nvPr/>
            </p:nvSpPr>
            <p:spPr bwMode="auto">
              <a:xfrm rot="16200000">
                <a:off x="3425620" y="5376431"/>
                <a:ext cx="424246" cy="168406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120"/>
              <p:cNvSpPr>
                <a:spLocks noChangeArrowheads="1"/>
              </p:cNvSpPr>
              <p:nvPr/>
            </p:nvSpPr>
            <p:spPr bwMode="auto">
              <a:xfrm flipH="1">
                <a:off x="3554272" y="5493786"/>
                <a:ext cx="167674" cy="1508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77" name="Rectangle 119"/>
              <p:cNvSpPr>
                <a:spLocks noChangeArrowheads="1"/>
              </p:cNvSpPr>
              <p:nvPr/>
            </p:nvSpPr>
            <p:spPr bwMode="auto">
              <a:xfrm flipH="1">
                <a:off x="3554271" y="5247716"/>
                <a:ext cx="168405" cy="4250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lnSpc>
                    <a:spcPct val="70000"/>
                  </a:lnSpc>
                </a:pPr>
                <a:endParaRPr lang="en-US" sz="1000" b="1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8" name="Rectangle 120"/>
              <p:cNvSpPr>
                <a:spLocks noChangeArrowheads="1"/>
              </p:cNvSpPr>
              <p:nvPr/>
            </p:nvSpPr>
            <p:spPr bwMode="auto">
              <a:xfrm flipH="1">
                <a:off x="3554272" y="5276292"/>
                <a:ext cx="167674" cy="1508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0</a:t>
                </a:r>
              </a:p>
            </p:txBody>
          </p:sp>
        </p:grpSp>
        <p:grpSp>
          <p:nvGrpSpPr>
            <p:cNvPr id="182" name="Group 181"/>
            <p:cNvGrpSpPr/>
            <p:nvPr/>
          </p:nvGrpSpPr>
          <p:grpSpPr>
            <a:xfrm>
              <a:off x="3764765" y="5285526"/>
              <a:ext cx="1383311" cy="339101"/>
              <a:chOff x="3764765" y="5285526"/>
              <a:chExt cx="1383311" cy="339101"/>
            </a:xfrm>
          </p:grpSpPr>
          <p:sp>
            <p:nvSpPr>
              <p:cNvPr id="28" name="Line 41"/>
              <p:cNvSpPr>
                <a:spLocks noChangeShapeType="1"/>
              </p:cNvSpPr>
              <p:nvPr/>
            </p:nvSpPr>
            <p:spPr bwMode="auto">
              <a:xfrm>
                <a:off x="3764765" y="5464465"/>
                <a:ext cx="12107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7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4893592" y="5370144"/>
                <a:ext cx="339101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 smtClean="0">
                    <a:latin typeface="+mn-lt"/>
                  </a:rPr>
                  <a:t>Rd2</a:t>
                </a:r>
                <a:endParaRPr lang="en-US" sz="1200" dirty="0">
                  <a:latin typeface="+mn-lt"/>
                </a:endParaRPr>
              </a:p>
            </p:txBody>
          </p:sp>
        </p:grpSp>
      </p:grpSp>
      <p:grpSp>
        <p:nvGrpSpPr>
          <p:cNvPr id="183" name="Group 182"/>
          <p:cNvGrpSpPr/>
          <p:nvPr/>
        </p:nvGrpSpPr>
        <p:grpSpPr>
          <a:xfrm>
            <a:off x="5584952" y="5278984"/>
            <a:ext cx="1531530" cy="339101"/>
            <a:chOff x="5155340" y="5278983"/>
            <a:chExt cx="1413720" cy="339101"/>
          </a:xfrm>
        </p:grpSpPr>
        <p:sp>
          <p:nvSpPr>
            <p:cNvPr id="169" name="Text Box 59"/>
            <p:cNvSpPr txBox="1">
              <a:spLocks noChangeArrowheads="1"/>
            </p:cNvSpPr>
            <p:nvPr/>
          </p:nvSpPr>
          <p:spPr bwMode="auto">
            <a:xfrm rot="16200000">
              <a:off x="6314576" y="5363601"/>
              <a:ext cx="339101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Rd3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71" name="Line 41"/>
            <p:cNvSpPr>
              <a:spLocks noChangeShapeType="1"/>
            </p:cNvSpPr>
            <p:nvPr/>
          </p:nvSpPr>
          <p:spPr bwMode="auto">
            <a:xfrm>
              <a:off x="5155340" y="5455758"/>
              <a:ext cx="12438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7116484" y="5272441"/>
            <a:ext cx="2246690" cy="339101"/>
            <a:chOff x="6569062" y="5272440"/>
            <a:chExt cx="2073868" cy="339101"/>
          </a:xfrm>
        </p:grpSpPr>
        <p:sp>
          <p:nvSpPr>
            <p:cNvPr id="170" name="Text Box 59"/>
            <p:cNvSpPr txBox="1">
              <a:spLocks noChangeArrowheads="1"/>
            </p:cNvSpPr>
            <p:nvPr/>
          </p:nvSpPr>
          <p:spPr bwMode="auto">
            <a:xfrm rot="16200000">
              <a:off x="8388446" y="5357058"/>
              <a:ext cx="339101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Rd4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72" name="Line 41"/>
            <p:cNvSpPr>
              <a:spLocks noChangeShapeType="1"/>
            </p:cNvSpPr>
            <p:nvPr/>
          </p:nvSpPr>
          <p:spPr bwMode="auto">
            <a:xfrm>
              <a:off x="6569062" y="5454299"/>
              <a:ext cx="19040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0756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Graphically Representing Pipelines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55866"/>
            <a:ext cx="8915400" cy="180431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30000"/>
              </a:spcBef>
            </a:pPr>
            <a:r>
              <a:rPr lang="en-US" altLang="en-US" dirty="0" smtClean="0"/>
              <a:t>Multiple instruction execution over multiple clock cycles</a:t>
            </a:r>
          </a:p>
          <a:p>
            <a:pPr lvl="1" eaLnBrk="1" hangingPunct="1">
              <a:lnSpc>
                <a:spcPct val="120000"/>
              </a:lnSpc>
              <a:spcBef>
                <a:spcPct val="30000"/>
              </a:spcBef>
            </a:pPr>
            <a:r>
              <a:rPr lang="en-US" altLang="en-US" dirty="0" smtClean="0"/>
              <a:t>Instructions are listed in execution order from top to bottom</a:t>
            </a:r>
          </a:p>
          <a:p>
            <a:pPr lvl="1" eaLnBrk="1" hangingPunct="1">
              <a:lnSpc>
                <a:spcPct val="120000"/>
              </a:lnSpc>
              <a:spcBef>
                <a:spcPct val="30000"/>
              </a:spcBef>
            </a:pPr>
            <a:r>
              <a:rPr lang="en-US" altLang="en-US" dirty="0" smtClean="0"/>
              <a:t>Clock cycles move from left to right</a:t>
            </a:r>
          </a:p>
          <a:p>
            <a:pPr lvl="1" eaLnBrk="1" hangingPunct="1">
              <a:lnSpc>
                <a:spcPct val="120000"/>
              </a:lnSpc>
              <a:spcBef>
                <a:spcPct val="30000"/>
              </a:spcBef>
            </a:pPr>
            <a:r>
              <a:rPr lang="en-US" altLang="en-US" dirty="0" smtClean="0"/>
              <a:t>Figure shows the use of resources at each stage and each cycle</a:t>
            </a:r>
          </a:p>
        </p:txBody>
      </p:sp>
      <p:sp>
        <p:nvSpPr>
          <p:cNvPr id="20484" name="Line 234"/>
          <p:cNvSpPr>
            <a:spLocks noChangeShapeType="1"/>
          </p:cNvSpPr>
          <p:nvPr/>
        </p:nvSpPr>
        <p:spPr bwMode="auto">
          <a:xfrm>
            <a:off x="906331" y="3145793"/>
            <a:ext cx="0" cy="3108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85" name="Line 235"/>
          <p:cNvSpPr>
            <a:spLocks noChangeShapeType="1"/>
          </p:cNvSpPr>
          <p:nvPr/>
        </p:nvSpPr>
        <p:spPr bwMode="auto">
          <a:xfrm>
            <a:off x="856456" y="3190242"/>
            <a:ext cx="830487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86" name="Text Box 245"/>
          <p:cNvSpPr txBox="1">
            <a:spLocks noChangeArrowheads="1"/>
          </p:cNvSpPr>
          <p:nvPr/>
        </p:nvSpPr>
        <p:spPr bwMode="auto">
          <a:xfrm>
            <a:off x="1153981" y="3053717"/>
            <a:ext cx="1633802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Time (in cycles)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20487" name="Text Box 246"/>
          <p:cNvSpPr txBox="1">
            <a:spLocks noChangeArrowheads="1"/>
          </p:cNvSpPr>
          <p:nvPr/>
        </p:nvSpPr>
        <p:spPr bwMode="auto">
          <a:xfrm rot="-5400000">
            <a:off x="-350969" y="4478366"/>
            <a:ext cx="2514600" cy="3955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Program Execution Order</a:t>
            </a:r>
          </a:p>
        </p:txBody>
      </p: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1250289" y="3053718"/>
            <a:ext cx="3314038" cy="3292475"/>
            <a:chOff x="1153902" y="2971801"/>
            <a:chExt cx="3059115" cy="3292474"/>
          </a:xfrm>
        </p:grpSpPr>
        <p:sp>
          <p:nvSpPr>
            <p:cNvPr id="20660" name="Text Box 248"/>
            <p:cNvSpPr txBox="1">
              <a:spLocks noChangeArrowheads="1"/>
            </p:cNvSpPr>
            <p:nvPr/>
          </p:nvSpPr>
          <p:spPr bwMode="auto">
            <a:xfrm>
              <a:off x="1153902" y="4022726"/>
              <a:ext cx="176688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add $s1, $s2, $s3</a:t>
              </a:r>
              <a:endParaRPr lang="en-US" altLang="en-US" sz="1600">
                <a:solidFill>
                  <a:srgbClr val="CC0000"/>
                </a:solidFill>
                <a:latin typeface="Comic Sans MS" pitchFamily="66" charset="0"/>
              </a:endParaRPr>
            </a:p>
          </p:txBody>
        </p:sp>
        <p:sp>
          <p:nvSpPr>
            <p:cNvPr id="20661" name="Text Box 249"/>
            <p:cNvSpPr txBox="1">
              <a:spLocks noChangeArrowheads="1"/>
            </p:cNvSpPr>
            <p:nvPr/>
          </p:nvSpPr>
          <p:spPr bwMode="auto">
            <a:xfrm>
              <a:off x="3709780" y="2971801"/>
              <a:ext cx="457200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CC2</a:t>
              </a:r>
              <a:endParaRPr lang="en-US" altLang="en-US" sz="1600">
                <a:latin typeface="Times New Roman" pitchFamily="18" charset="0"/>
              </a:endParaRPr>
            </a:p>
          </p:txBody>
        </p:sp>
        <p:grpSp>
          <p:nvGrpSpPr>
            <p:cNvPr id="20662" name="Group 23"/>
            <p:cNvGrpSpPr>
              <a:grpSpLocks/>
            </p:cNvGrpSpPr>
            <p:nvPr/>
          </p:nvGrpSpPr>
          <p:grpSpPr bwMode="auto">
            <a:xfrm>
              <a:off x="3571663" y="3338515"/>
              <a:ext cx="641354" cy="547688"/>
              <a:chOff x="3571663" y="3338515"/>
              <a:chExt cx="641354" cy="547688"/>
            </a:xfrm>
          </p:grpSpPr>
          <p:cxnSp>
            <p:nvCxnSpPr>
              <p:cNvPr id="267" name="Straight Connector 266"/>
              <p:cNvCxnSpPr/>
              <p:nvPr/>
            </p:nvCxnSpPr>
            <p:spPr>
              <a:xfrm>
                <a:off x="3663741" y="3659189"/>
                <a:ext cx="90488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3663741" y="3544889"/>
                <a:ext cx="90488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0672" name="Rectangle 240"/>
              <p:cNvSpPr>
                <a:spLocks noChangeArrowheads="1"/>
              </p:cNvSpPr>
              <p:nvPr/>
            </p:nvSpPr>
            <p:spPr bwMode="auto">
              <a:xfrm>
                <a:off x="3571663" y="3338515"/>
                <a:ext cx="92075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73" name="Text Box 254"/>
              <p:cNvSpPr txBox="1">
                <a:spLocks noChangeArrowheads="1"/>
              </p:cNvSpPr>
              <p:nvPr/>
            </p:nvSpPr>
            <p:spPr bwMode="auto">
              <a:xfrm>
                <a:off x="3754230" y="3429002"/>
                <a:ext cx="366713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20674" name="Group 256"/>
              <p:cNvGrpSpPr>
                <a:grpSpLocks/>
              </p:cNvGrpSpPr>
              <p:nvPr/>
            </p:nvGrpSpPr>
            <p:grpSpPr bwMode="auto">
              <a:xfrm>
                <a:off x="4120942" y="3522664"/>
                <a:ext cx="92075" cy="182563"/>
                <a:chOff x="2544" y="3197"/>
                <a:chExt cx="202" cy="115"/>
              </a:xfrm>
            </p:grpSpPr>
            <p:sp>
              <p:nvSpPr>
                <p:cNvPr id="20675" name="Line 257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76" name="Line 258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663" name="Line 262"/>
            <p:cNvSpPr>
              <a:spLocks noChangeShapeType="1"/>
            </p:cNvSpPr>
            <p:nvPr/>
          </p:nvSpPr>
          <p:spPr bwMode="auto">
            <a:xfrm>
              <a:off x="4120943" y="4206877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664" name="Group 264"/>
            <p:cNvGrpSpPr>
              <a:grpSpLocks/>
            </p:cNvGrpSpPr>
            <p:nvPr/>
          </p:nvGrpSpPr>
          <p:grpSpPr bwMode="auto">
            <a:xfrm>
              <a:off x="3754230" y="4022727"/>
              <a:ext cx="366713" cy="366713"/>
              <a:chOff x="1910" y="3139"/>
              <a:chExt cx="231" cy="231"/>
            </a:xfrm>
          </p:grpSpPr>
          <p:sp>
            <p:nvSpPr>
              <p:cNvPr id="20668" name="Rectangle 265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69" name="Text Box 266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  <p:sp>
          <p:nvSpPr>
            <p:cNvPr id="20665" name="Rectangle 263"/>
            <p:cNvSpPr>
              <a:spLocks noChangeArrowheads="1"/>
            </p:cNvSpPr>
            <p:nvPr/>
          </p:nvSpPr>
          <p:spPr bwMode="auto">
            <a:xfrm>
              <a:off x="3570080" y="3933827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666" name="Line 262"/>
            <p:cNvSpPr>
              <a:spLocks noChangeShapeType="1"/>
            </p:cNvSpPr>
            <p:nvPr/>
          </p:nvSpPr>
          <p:spPr bwMode="auto">
            <a:xfrm>
              <a:off x="3665330" y="4198939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67" name="Line 441"/>
            <p:cNvSpPr>
              <a:spLocks noChangeShapeType="1"/>
            </p:cNvSpPr>
            <p:nvPr/>
          </p:nvSpPr>
          <p:spPr bwMode="auto">
            <a:xfrm>
              <a:off x="3617703" y="3063875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1250290" y="3053718"/>
            <a:ext cx="4701910" cy="3292475"/>
            <a:chOff x="1153901" y="2971800"/>
            <a:chExt cx="4340229" cy="3292475"/>
          </a:xfrm>
        </p:grpSpPr>
        <p:grpSp>
          <p:nvGrpSpPr>
            <p:cNvPr id="20626" name="Group 24"/>
            <p:cNvGrpSpPr>
              <a:grpSpLocks/>
            </p:cNvGrpSpPr>
            <p:nvPr/>
          </p:nvGrpSpPr>
          <p:grpSpPr bwMode="auto">
            <a:xfrm>
              <a:off x="4852776" y="3338514"/>
              <a:ext cx="639762" cy="547688"/>
              <a:chOff x="4852776" y="3338514"/>
              <a:chExt cx="639762" cy="547688"/>
            </a:xfrm>
          </p:grpSpPr>
          <p:sp>
            <p:nvSpPr>
              <p:cNvPr id="20653" name="Freeform 306"/>
              <p:cNvSpPr>
                <a:spLocks/>
              </p:cNvSpPr>
              <p:nvPr/>
            </p:nvSpPr>
            <p:spPr bwMode="auto">
              <a:xfrm>
                <a:off x="4989301" y="3384551"/>
                <a:ext cx="457192" cy="232407"/>
              </a:xfrm>
              <a:custGeom>
                <a:avLst/>
                <a:gdLst>
                  <a:gd name="T0" fmla="*/ 0 w 10000"/>
                  <a:gd name="T1" fmla="*/ 2147483647 h 10236"/>
                  <a:gd name="T2" fmla="*/ 0 w 10000"/>
                  <a:gd name="T3" fmla="*/ 0 h 10236"/>
                  <a:gd name="T4" fmla="*/ 2147483647 w 10000"/>
                  <a:gd name="T5" fmla="*/ 0 h 10236"/>
                  <a:gd name="T6" fmla="*/ 2147483647 w 10000"/>
                  <a:gd name="T7" fmla="*/ 2147483647 h 102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000" h="10236">
                    <a:moveTo>
                      <a:pt x="0" y="10000"/>
                    </a:moveTo>
                    <a:lnTo>
                      <a:pt x="0" y="0"/>
                    </a:lnTo>
                    <a:lnTo>
                      <a:pt x="10000" y="0"/>
                    </a:lnTo>
                    <a:lnTo>
                      <a:pt x="10000" y="10236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654" name="Line 307"/>
              <p:cNvSpPr>
                <a:spLocks noChangeShapeType="1"/>
              </p:cNvSpPr>
              <p:nvPr/>
            </p:nvSpPr>
            <p:spPr bwMode="auto">
              <a:xfrm>
                <a:off x="4943263" y="3613151"/>
                <a:ext cx="9207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55" name="Rectangle 277"/>
              <p:cNvSpPr>
                <a:spLocks noChangeArrowheads="1"/>
              </p:cNvSpPr>
              <p:nvPr/>
            </p:nvSpPr>
            <p:spPr bwMode="auto">
              <a:xfrm>
                <a:off x="4852776" y="3338514"/>
                <a:ext cx="90487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56" name="Line 300"/>
              <p:cNvSpPr>
                <a:spLocks noChangeShapeType="1"/>
              </p:cNvSpPr>
              <p:nvPr/>
            </p:nvSpPr>
            <p:spPr bwMode="auto">
              <a:xfrm>
                <a:off x="5400463" y="3613151"/>
                <a:ext cx="9207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657" name="Group 302"/>
              <p:cNvGrpSpPr>
                <a:grpSpLocks/>
              </p:cNvGrpSpPr>
              <p:nvPr/>
            </p:nvGrpSpPr>
            <p:grpSpPr bwMode="auto">
              <a:xfrm>
                <a:off x="5033751" y="3429001"/>
                <a:ext cx="366713" cy="366713"/>
                <a:chOff x="1910" y="3139"/>
                <a:chExt cx="231" cy="231"/>
              </a:xfrm>
            </p:grpSpPr>
            <p:sp>
              <p:nvSpPr>
                <p:cNvPr id="20658" name="Rectangle 303"/>
                <p:cNvSpPr>
                  <a:spLocks noChangeArrowheads="1"/>
                </p:cNvSpPr>
                <p:nvPr/>
              </p:nvSpPr>
              <p:spPr bwMode="auto">
                <a:xfrm>
                  <a:off x="2025" y="3139"/>
                  <a:ext cx="115" cy="231"/>
                </a:xfrm>
                <a:prstGeom prst="rect">
                  <a:avLst/>
                </a:prstGeom>
                <a:solidFill>
                  <a:srgbClr val="9CB8FE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659" name="Text Box 304"/>
                <p:cNvSpPr txBox="1">
                  <a:spLocks noChangeArrowheads="1"/>
                </p:cNvSpPr>
                <p:nvPr/>
              </p:nvSpPr>
              <p:spPr bwMode="auto">
                <a:xfrm>
                  <a:off x="1910" y="3139"/>
                  <a:ext cx="231" cy="230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/>
                    <a:t>DM</a:t>
                  </a:r>
                </a:p>
              </p:txBody>
            </p:sp>
          </p:grpSp>
        </p:grpSp>
        <p:grpSp>
          <p:nvGrpSpPr>
            <p:cNvPr id="20627" name="Group 278"/>
            <p:cNvGrpSpPr>
              <a:grpSpLocks/>
            </p:cNvGrpSpPr>
            <p:nvPr/>
          </p:nvGrpSpPr>
          <p:grpSpPr bwMode="auto">
            <a:xfrm>
              <a:off x="4852776" y="4525168"/>
              <a:ext cx="641354" cy="547688"/>
              <a:chOff x="3571663" y="3338515"/>
              <a:chExt cx="641354" cy="547688"/>
            </a:xfrm>
          </p:grpSpPr>
          <p:cxnSp>
            <p:nvCxnSpPr>
              <p:cNvPr id="280" name="Straight Connector 279"/>
              <p:cNvCxnSpPr/>
              <p:nvPr/>
            </p:nvCxnSpPr>
            <p:spPr>
              <a:xfrm>
                <a:off x="3663741" y="3658397"/>
                <a:ext cx="90487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>
                <a:off x="3663741" y="3544097"/>
                <a:ext cx="90487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0647" name="Rectangle 240"/>
              <p:cNvSpPr>
                <a:spLocks noChangeArrowheads="1"/>
              </p:cNvSpPr>
              <p:nvPr/>
            </p:nvSpPr>
            <p:spPr bwMode="auto">
              <a:xfrm>
                <a:off x="3571663" y="3338515"/>
                <a:ext cx="92075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48" name="Rectangle 251"/>
              <p:cNvSpPr>
                <a:spLocks noChangeArrowheads="1"/>
              </p:cNvSpPr>
              <p:nvPr/>
            </p:nvSpPr>
            <p:spPr bwMode="auto">
              <a:xfrm>
                <a:off x="3938380" y="3429002"/>
                <a:ext cx="182563" cy="366713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49" name="Text Box 254"/>
              <p:cNvSpPr txBox="1">
                <a:spLocks noChangeArrowheads="1"/>
              </p:cNvSpPr>
              <p:nvPr/>
            </p:nvSpPr>
            <p:spPr bwMode="auto">
              <a:xfrm>
                <a:off x="3754230" y="3429002"/>
                <a:ext cx="366713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20650" name="Group 256"/>
              <p:cNvGrpSpPr>
                <a:grpSpLocks/>
              </p:cNvGrpSpPr>
              <p:nvPr/>
            </p:nvGrpSpPr>
            <p:grpSpPr bwMode="auto">
              <a:xfrm>
                <a:off x="4120942" y="3522664"/>
                <a:ext cx="92075" cy="182563"/>
                <a:chOff x="2544" y="3197"/>
                <a:chExt cx="202" cy="115"/>
              </a:xfrm>
            </p:grpSpPr>
            <p:sp>
              <p:nvSpPr>
                <p:cNvPr id="20651" name="Line 257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52" name="Line 258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628" name="Rectangle 288"/>
            <p:cNvSpPr>
              <a:spLocks noChangeArrowheads="1"/>
            </p:cNvSpPr>
            <p:nvPr/>
          </p:nvSpPr>
          <p:spPr bwMode="auto">
            <a:xfrm>
              <a:off x="4851188" y="3932239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629" name="Text Box 297"/>
            <p:cNvSpPr txBox="1">
              <a:spLocks noChangeArrowheads="1"/>
            </p:cNvSpPr>
            <p:nvPr/>
          </p:nvSpPr>
          <p:spPr bwMode="auto">
            <a:xfrm>
              <a:off x="1153901" y="5211763"/>
              <a:ext cx="176688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sub $t5, $s2, $t3</a:t>
              </a:r>
              <a:endParaRPr lang="en-US" altLang="en-US" sz="1600">
                <a:solidFill>
                  <a:srgbClr val="006600"/>
                </a:solidFill>
                <a:latin typeface="Comic Sans MS" pitchFamily="66" charset="0"/>
              </a:endParaRPr>
            </a:p>
          </p:txBody>
        </p:sp>
        <p:sp>
          <p:nvSpPr>
            <p:cNvPr id="20630" name="Text Box 298"/>
            <p:cNvSpPr txBox="1">
              <a:spLocks noChangeArrowheads="1"/>
            </p:cNvSpPr>
            <p:nvPr/>
          </p:nvSpPr>
          <p:spPr bwMode="auto">
            <a:xfrm>
              <a:off x="4990888" y="2971800"/>
              <a:ext cx="457200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CC4</a:t>
              </a:r>
              <a:endParaRPr lang="en-US" altLang="en-US" sz="1600">
                <a:latin typeface="Times New Roman" pitchFamily="18" charset="0"/>
              </a:endParaRPr>
            </a:p>
          </p:txBody>
        </p:sp>
        <p:grpSp>
          <p:nvGrpSpPr>
            <p:cNvPr id="20631" name="Group 309"/>
            <p:cNvGrpSpPr>
              <a:grpSpLocks/>
            </p:cNvGrpSpPr>
            <p:nvPr/>
          </p:nvGrpSpPr>
          <p:grpSpPr bwMode="auto">
            <a:xfrm>
              <a:off x="4943263" y="3978276"/>
              <a:ext cx="549275" cy="457200"/>
              <a:chOff x="2659" y="2131"/>
              <a:chExt cx="346" cy="288"/>
            </a:xfrm>
          </p:grpSpPr>
          <p:sp>
            <p:nvSpPr>
              <p:cNvPr id="20640" name="Freeform 310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641" name="Line 311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642" name="Group 312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20643" name="Line 313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44" name="Line 314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632" name="Text Box 315"/>
            <p:cNvSpPr txBox="1">
              <a:spLocks noChangeArrowheads="1"/>
            </p:cNvSpPr>
            <p:nvPr/>
          </p:nvSpPr>
          <p:spPr bwMode="auto">
            <a:xfrm>
              <a:off x="5081375" y="4116388"/>
              <a:ext cx="319087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20633" name="Line 329"/>
            <p:cNvSpPr>
              <a:spLocks noChangeShapeType="1"/>
            </p:cNvSpPr>
            <p:nvPr/>
          </p:nvSpPr>
          <p:spPr bwMode="auto">
            <a:xfrm>
              <a:off x="5400464" y="5395913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634" name="Group 331"/>
            <p:cNvGrpSpPr>
              <a:grpSpLocks/>
            </p:cNvGrpSpPr>
            <p:nvPr/>
          </p:nvGrpSpPr>
          <p:grpSpPr bwMode="auto">
            <a:xfrm>
              <a:off x="5033751" y="5211763"/>
              <a:ext cx="366713" cy="366713"/>
              <a:chOff x="1910" y="3139"/>
              <a:chExt cx="231" cy="231"/>
            </a:xfrm>
          </p:grpSpPr>
          <p:sp>
            <p:nvSpPr>
              <p:cNvPr id="20638" name="Rectangle 332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39" name="Text Box 333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  <p:sp>
          <p:nvSpPr>
            <p:cNvPr id="20635" name="Rectangle 330"/>
            <p:cNvSpPr>
              <a:spLocks noChangeArrowheads="1"/>
            </p:cNvSpPr>
            <p:nvPr/>
          </p:nvSpPr>
          <p:spPr bwMode="auto">
            <a:xfrm>
              <a:off x="4852776" y="5119688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636" name="Line 329"/>
            <p:cNvSpPr>
              <a:spLocks noChangeShapeType="1"/>
            </p:cNvSpPr>
            <p:nvPr/>
          </p:nvSpPr>
          <p:spPr bwMode="auto">
            <a:xfrm>
              <a:off x="4944851" y="5394326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7" name="Line 443"/>
            <p:cNvSpPr>
              <a:spLocks noChangeShapeType="1"/>
            </p:cNvSpPr>
            <p:nvPr/>
          </p:nvSpPr>
          <p:spPr bwMode="auto">
            <a:xfrm>
              <a:off x="4898815" y="3063875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0718" name="Group 20717"/>
          <p:cNvGrpSpPr>
            <a:grpSpLocks/>
          </p:cNvGrpSpPr>
          <p:nvPr/>
        </p:nvGrpSpPr>
        <p:grpSpPr bwMode="auto">
          <a:xfrm>
            <a:off x="1250289" y="3053718"/>
            <a:ext cx="5393267" cy="3294063"/>
            <a:chOff x="1153903" y="2971800"/>
            <a:chExt cx="4979120" cy="3294064"/>
          </a:xfrm>
        </p:grpSpPr>
        <p:sp>
          <p:nvSpPr>
            <p:cNvPr id="20591" name="Text Box 335"/>
            <p:cNvSpPr txBox="1">
              <a:spLocks noChangeArrowheads="1"/>
            </p:cNvSpPr>
            <p:nvPr/>
          </p:nvSpPr>
          <p:spPr bwMode="auto">
            <a:xfrm>
              <a:off x="1153903" y="5807075"/>
              <a:ext cx="1689871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sw  $s2, 10($t3)</a:t>
              </a:r>
              <a:endParaRPr lang="en-US" altLang="en-US" sz="1600">
                <a:solidFill>
                  <a:srgbClr val="006600"/>
                </a:solidFill>
                <a:latin typeface="Comic Sans MS" pitchFamily="66" charset="0"/>
              </a:endParaRPr>
            </a:p>
          </p:txBody>
        </p:sp>
        <p:grpSp>
          <p:nvGrpSpPr>
            <p:cNvPr id="20592" name="Group 20716"/>
            <p:cNvGrpSpPr>
              <a:grpSpLocks/>
            </p:cNvGrpSpPr>
            <p:nvPr/>
          </p:nvGrpSpPr>
          <p:grpSpPr bwMode="auto">
            <a:xfrm>
              <a:off x="5490950" y="2971800"/>
              <a:ext cx="642073" cy="3294064"/>
              <a:chOff x="5490950" y="2971800"/>
              <a:chExt cx="642073" cy="3294064"/>
            </a:xfrm>
          </p:grpSpPr>
          <p:sp>
            <p:nvSpPr>
              <p:cNvPr id="20593" name="Rectangle 374"/>
              <p:cNvSpPr>
                <a:spLocks noChangeArrowheads="1"/>
              </p:cNvSpPr>
              <p:nvPr/>
            </p:nvSpPr>
            <p:spPr bwMode="auto">
              <a:xfrm>
                <a:off x="5490955" y="5718176"/>
                <a:ext cx="92075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94" name="Freeform 306"/>
              <p:cNvSpPr>
                <a:spLocks/>
              </p:cNvSpPr>
              <p:nvPr/>
            </p:nvSpPr>
            <p:spPr bwMode="auto">
              <a:xfrm>
                <a:off x="5628644" y="3979864"/>
                <a:ext cx="457192" cy="232407"/>
              </a:xfrm>
              <a:custGeom>
                <a:avLst/>
                <a:gdLst>
                  <a:gd name="T0" fmla="*/ 0 w 10000"/>
                  <a:gd name="T1" fmla="*/ 2147483647 h 10236"/>
                  <a:gd name="T2" fmla="*/ 0 w 10000"/>
                  <a:gd name="T3" fmla="*/ 0 h 10236"/>
                  <a:gd name="T4" fmla="*/ 2147483647 w 10000"/>
                  <a:gd name="T5" fmla="*/ 0 h 10236"/>
                  <a:gd name="T6" fmla="*/ 2147483647 w 10000"/>
                  <a:gd name="T7" fmla="*/ 2147483647 h 102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000" h="10236">
                    <a:moveTo>
                      <a:pt x="0" y="10000"/>
                    </a:moveTo>
                    <a:lnTo>
                      <a:pt x="0" y="0"/>
                    </a:lnTo>
                    <a:lnTo>
                      <a:pt x="10000" y="0"/>
                    </a:lnTo>
                    <a:lnTo>
                      <a:pt x="10000" y="10236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595" name="Line 307"/>
              <p:cNvSpPr>
                <a:spLocks noChangeShapeType="1"/>
              </p:cNvSpPr>
              <p:nvPr/>
            </p:nvSpPr>
            <p:spPr bwMode="auto">
              <a:xfrm>
                <a:off x="5582606" y="4208464"/>
                <a:ext cx="9207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6" name="Rectangle 277"/>
              <p:cNvSpPr>
                <a:spLocks noChangeArrowheads="1"/>
              </p:cNvSpPr>
              <p:nvPr/>
            </p:nvSpPr>
            <p:spPr bwMode="auto">
              <a:xfrm>
                <a:off x="5492119" y="3933827"/>
                <a:ext cx="90487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97" name="Line 300"/>
              <p:cNvSpPr>
                <a:spLocks noChangeShapeType="1"/>
              </p:cNvSpPr>
              <p:nvPr/>
            </p:nvSpPr>
            <p:spPr bwMode="auto">
              <a:xfrm>
                <a:off x="6039806" y="4208464"/>
                <a:ext cx="9207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8" name="Text Box 304"/>
              <p:cNvSpPr txBox="1">
                <a:spLocks noChangeArrowheads="1"/>
              </p:cNvSpPr>
              <p:nvPr/>
            </p:nvSpPr>
            <p:spPr bwMode="auto">
              <a:xfrm>
                <a:off x="5673094" y="4024314"/>
                <a:ext cx="366713" cy="36512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DM</a:t>
                </a:r>
              </a:p>
            </p:txBody>
          </p:sp>
          <p:cxnSp>
            <p:nvCxnSpPr>
              <p:cNvPr id="290" name="Straight Connector 289"/>
              <p:cNvCxnSpPr/>
              <p:nvPr/>
            </p:nvCxnSpPr>
            <p:spPr>
              <a:xfrm>
                <a:off x="5583668" y="5440364"/>
                <a:ext cx="90500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>
                <a:off x="5583668" y="5324476"/>
                <a:ext cx="90500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0601" name="Rectangle 240"/>
              <p:cNvSpPr>
                <a:spLocks noChangeArrowheads="1"/>
              </p:cNvSpPr>
              <p:nvPr/>
            </p:nvSpPr>
            <p:spPr bwMode="auto">
              <a:xfrm>
                <a:off x="5491669" y="5119354"/>
                <a:ext cx="92075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02" name="Text Box 254"/>
              <p:cNvSpPr txBox="1">
                <a:spLocks noChangeArrowheads="1"/>
              </p:cNvSpPr>
              <p:nvPr/>
            </p:nvSpPr>
            <p:spPr bwMode="auto">
              <a:xfrm>
                <a:off x="5674236" y="5209841"/>
                <a:ext cx="366713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20603" name="Group 256"/>
              <p:cNvGrpSpPr>
                <a:grpSpLocks/>
              </p:cNvGrpSpPr>
              <p:nvPr/>
            </p:nvGrpSpPr>
            <p:grpSpPr bwMode="auto">
              <a:xfrm>
                <a:off x="6040948" y="5303503"/>
                <a:ext cx="92075" cy="182563"/>
                <a:chOff x="2544" y="3197"/>
                <a:chExt cx="202" cy="115"/>
              </a:xfrm>
            </p:grpSpPr>
            <p:sp>
              <p:nvSpPr>
                <p:cNvPr id="20624" name="Line 257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25" name="Line 258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604" name="Rectangle 326"/>
              <p:cNvSpPr>
                <a:spLocks noChangeArrowheads="1"/>
              </p:cNvSpPr>
              <p:nvPr/>
            </p:nvSpPr>
            <p:spPr bwMode="auto">
              <a:xfrm>
                <a:off x="5490950" y="4525963"/>
                <a:ext cx="92075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0605" name="Group 28"/>
              <p:cNvGrpSpPr>
                <a:grpSpLocks/>
              </p:cNvGrpSpPr>
              <p:nvPr/>
            </p:nvGrpSpPr>
            <p:grpSpPr bwMode="auto">
              <a:xfrm>
                <a:off x="5492538" y="2971800"/>
                <a:ext cx="639767" cy="3292475"/>
                <a:chOff x="5492538" y="2971800"/>
                <a:chExt cx="639767" cy="3292475"/>
              </a:xfrm>
            </p:grpSpPr>
            <p:sp>
              <p:nvSpPr>
                <p:cNvPr id="20606" name="Rectangle 305"/>
                <p:cNvSpPr>
                  <a:spLocks noChangeArrowheads="1"/>
                </p:cNvSpPr>
                <p:nvPr/>
              </p:nvSpPr>
              <p:spPr bwMode="auto">
                <a:xfrm>
                  <a:off x="5492538" y="3338513"/>
                  <a:ext cx="92075" cy="547688"/>
                </a:xfrm>
                <a:prstGeom prst="rect">
                  <a:avLst/>
                </a:prstGeom>
                <a:solidFill>
                  <a:srgbClr val="92D05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607" name="Text Box 336"/>
                <p:cNvSpPr txBox="1">
                  <a:spLocks noChangeArrowheads="1"/>
                </p:cNvSpPr>
                <p:nvPr/>
              </p:nvSpPr>
              <p:spPr bwMode="auto">
                <a:xfrm>
                  <a:off x="5630655" y="2971800"/>
                  <a:ext cx="457200" cy="27463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>
                      <a:latin typeface="Comic Sans MS" pitchFamily="66" charset="0"/>
                    </a:rPr>
                    <a:t>CC5</a:t>
                  </a:r>
                  <a:endParaRPr lang="en-US" altLang="en-US" sz="1600">
                    <a:latin typeface="Times New Roman" pitchFamily="18" charset="0"/>
                  </a:endParaRPr>
                </a:p>
              </p:txBody>
            </p:sp>
            <p:grpSp>
              <p:nvGrpSpPr>
                <p:cNvPr id="20608" name="Group 339"/>
                <p:cNvGrpSpPr>
                  <a:grpSpLocks/>
                </p:cNvGrpSpPr>
                <p:nvPr/>
              </p:nvGrpSpPr>
              <p:grpSpPr bwMode="auto">
                <a:xfrm>
                  <a:off x="5583030" y="3428995"/>
                  <a:ext cx="458788" cy="365125"/>
                  <a:chOff x="3465" y="2159"/>
                  <a:chExt cx="289" cy="230"/>
                </a:xfrm>
              </p:grpSpPr>
              <p:sp>
                <p:nvSpPr>
                  <p:cNvPr id="20622" name="Text Box 3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23" y="2159"/>
                    <a:ext cx="231" cy="230"/>
                  </a:xfrm>
                  <a:prstGeom prst="rect">
                    <a:avLst/>
                  </a:prstGeom>
                  <a:solidFill>
                    <a:srgbClr val="FFCCFF"/>
                  </a:soli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1400"/>
                      <a:t>Reg</a:t>
                    </a:r>
                  </a:p>
                </p:txBody>
              </p:sp>
              <p:sp>
                <p:nvSpPr>
                  <p:cNvPr id="20623" name="Line 342"/>
                  <p:cNvSpPr>
                    <a:spLocks noChangeShapeType="1"/>
                  </p:cNvSpPr>
                  <p:nvPr/>
                </p:nvSpPr>
                <p:spPr bwMode="auto">
                  <a:xfrm>
                    <a:off x="3465" y="2275"/>
                    <a:ext cx="5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09" name="Group 353"/>
                <p:cNvGrpSpPr>
                  <a:grpSpLocks/>
                </p:cNvGrpSpPr>
                <p:nvPr/>
              </p:nvGrpSpPr>
              <p:grpSpPr bwMode="auto">
                <a:xfrm>
                  <a:off x="5583030" y="4572001"/>
                  <a:ext cx="549275" cy="457200"/>
                  <a:chOff x="2659" y="2131"/>
                  <a:chExt cx="346" cy="288"/>
                </a:xfrm>
              </p:grpSpPr>
              <p:sp>
                <p:nvSpPr>
                  <p:cNvPr id="20617" name="Freeform 354"/>
                  <p:cNvSpPr>
                    <a:spLocks/>
                  </p:cNvSpPr>
                  <p:nvPr/>
                </p:nvSpPr>
                <p:spPr bwMode="auto">
                  <a:xfrm>
                    <a:off x="2717" y="2131"/>
                    <a:ext cx="230" cy="288"/>
                  </a:xfrm>
                  <a:custGeom>
                    <a:avLst/>
                    <a:gdLst>
                      <a:gd name="T0" fmla="*/ 0 w 259"/>
                      <a:gd name="T1" fmla="*/ 288 h 288"/>
                      <a:gd name="T2" fmla="*/ 0 w 259"/>
                      <a:gd name="T3" fmla="*/ 173 h 288"/>
                      <a:gd name="T4" fmla="*/ 16 w 259"/>
                      <a:gd name="T5" fmla="*/ 144 h 288"/>
                      <a:gd name="T6" fmla="*/ 0 w 259"/>
                      <a:gd name="T7" fmla="*/ 116 h 288"/>
                      <a:gd name="T8" fmla="*/ 0 w 259"/>
                      <a:gd name="T9" fmla="*/ 0 h 288"/>
                      <a:gd name="T10" fmla="*/ 70 w 259"/>
                      <a:gd name="T11" fmla="*/ 58 h 288"/>
                      <a:gd name="T12" fmla="*/ 70 w 259"/>
                      <a:gd name="T13" fmla="*/ 231 h 288"/>
                      <a:gd name="T14" fmla="*/ 0 w 259"/>
                      <a:gd name="T15" fmla="*/ 288 h 28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59" h="288">
                        <a:moveTo>
                          <a:pt x="0" y="288"/>
                        </a:moveTo>
                        <a:lnTo>
                          <a:pt x="0" y="173"/>
                        </a:lnTo>
                        <a:lnTo>
                          <a:pt x="58" y="144"/>
                        </a:lnTo>
                        <a:lnTo>
                          <a:pt x="0" y="116"/>
                        </a:lnTo>
                        <a:lnTo>
                          <a:pt x="0" y="0"/>
                        </a:lnTo>
                        <a:lnTo>
                          <a:pt x="259" y="58"/>
                        </a:lnTo>
                        <a:lnTo>
                          <a:pt x="259" y="231"/>
                        </a:lnTo>
                        <a:lnTo>
                          <a:pt x="0" y="288"/>
                        </a:lnTo>
                        <a:close/>
                      </a:path>
                    </a:pathLst>
                  </a:custGeom>
                  <a:solidFill>
                    <a:srgbClr val="FFFFCC"/>
                  </a:solidFill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0618" name="Line 355"/>
                  <p:cNvSpPr>
                    <a:spLocks noChangeShapeType="1"/>
                  </p:cNvSpPr>
                  <p:nvPr/>
                </p:nvSpPr>
                <p:spPr bwMode="auto">
                  <a:xfrm>
                    <a:off x="2947" y="2275"/>
                    <a:ext cx="5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0619" name="Group 356"/>
                  <p:cNvGrpSpPr>
                    <a:grpSpLocks/>
                  </p:cNvGrpSpPr>
                  <p:nvPr/>
                </p:nvGrpSpPr>
                <p:grpSpPr bwMode="auto">
                  <a:xfrm>
                    <a:off x="2659" y="2218"/>
                    <a:ext cx="58" cy="115"/>
                    <a:chOff x="2544" y="3197"/>
                    <a:chExt cx="202" cy="115"/>
                  </a:xfrm>
                </p:grpSpPr>
                <p:sp>
                  <p:nvSpPr>
                    <p:cNvPr id="20620" name="Line 3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44" y="3197"/>
                      <a:ext cx="20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621" name="Line 3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44" y="3312"/>
                      <a:ext cx="20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20610" name="Text Box 359"/>
                <p:cNvSpPr txBox="1">
                  <a:spLocks noChangeArrowheads="1"/>
                </p:cNvSpPr>
                <p:nvPr/>
              </p:nvSpPr>
              <p:spPr bwMode="auto">
                <a:xfrm>
                  <a:off x="5721143" y="4710113"/>
                  <a:ext cx="319088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lnSpc>
                      <a:spcPct val="7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>
                      <a:latin typeface="Arial Narrow" pitchFamily="34" charset="0"/>
                    </a:rPr>
                    <a:t>ALU</a:t>
                  </a:r>
                </a:p>
              </p:txBody>
            </p:sp>
            <p:sp>
              <p:nvSpPr>
                <p:cNvPr id="20611" name="Line 373"/>
                <p:cNvSpPr>
                  <a:spLocks noChangeShapeType="1"/>
                </p:cNvSpPr>
                <p:nvPr/>
              </p:nvSpPr>
              <p:spPr bwMode="auto">
                <a:xfrm>
                  <a:off x="6040230" y="5991226"/>
                  <a:ext cx="904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0612" name="Group 375"/>
                <p:cNvGrpSpPr>
                  <a:grpSpLocks/>
                </p:cNvGrpSpPr>
                <p:nvPr/>
              </p:nvGrpSpPr>
              <p:grpSpPr bwMode="auto">
                <a:xfrm>
                  <a:off x="5673518" y="5807076"/>
                  <a:ext cx="366713" cy="366713"/>
                  <a:chOff x="1910" y="3139"/>
                  <a:chExt cx="231" cy="231"/>
                </a:xfrm>
              </p:grpSpPr>
              <p:sp>
                <p:nvSpPr>
                  <p:cNvPr id="20615" name="Rectangle 376"/>
                  <p:cNvSpPr>
                    <a:spLocks noChangeArrowheads="1"/>
                  </p:cNvSpPr>
                  <p:nvPr/>
                </p:nvSpPr>
                <p:spPr bwMode="auto">
                  <a:xfrm>
                    <a:off x="2025" y="3139"/>
                    <a:ext cx="115" cy="231"/>
                  </a:xfrm>
                  <a:prstGeom prst="rect">
                    <a:avLst/>
                  </a:prstGeom>
                  <a:solidFill>
                    <a:srgbClr val="9CB8FE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20616" name="Text Box 3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10" y="3139"/>
                    <a:ext cx="231" cy="230"/>
                  </a:xfrm>
                  <a:prstGeom prst="rect">
                    <a:avLst/>
                  </a:prstGeom>
                  <a:solidFill>
                    <a:srgbClr val="CCECFF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1600"/>
                      <a:t>IM</a:t>
                    </a:r>
                  </a:p>
                </p:txBody>
              </p:sp>
            </p:grpSp>
            <p:sp>
              <p:nvSpPr>
                <p:cNvPr id="20613" name="Line 373"/>
                <p:cNvSpPr>
                  <a:spLocks noChangeShapeType="1"/>
                </p:cNvSpPr>
                <p:nvPr/>
              </p:nvSpPr>
              <p:spPr bwMode="auto">
                <a:xfrm>
                  <a:off x="5583030" y="5991226"/>
                  <a:ext cx="904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14" name="Line 444"/>
                <p:cNvSpPr>
                  <a:spLocks noChangeShapeType="1"/>
                </p:cNvSpPr>
                <p:nvPr/>
              </p:nvSpPr>
              <p:spPr bwMode="auto">
                <a:xfrm>
                  <a:off x="5530640" y="3063875"/>
                  <a:ext cx="0" cy="3200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0719" name="Group 20718"/>
          <p:cNvGrpSpPr>
            <a:grpSpLocks/>
          </p:cNvGrpSpPr>
          <p:nvPr/>
        </p:nvGrpSpPr>
        <p:grpSpPr bwMode="auto">
          <a:xfrm>
            <a:off x="6641836" y="3053718"/>
            <a:ext cx="698235" cy="3294063"/>
            <a:chOff x="6130718" y="2971800"/>
            <a:chExt cx="644856" cy="3294064"/>
          </a:xfrm>
        </p:grpSpPr>
        <p:sp>
          <p:nvSpPr>
            <p:cNvPr id="20562" name="Freeform 306"/>
            <p:cNvSpPr>
              <a:spLocks/>
            </p:cNvSpPr>
            <p:nvPr/>
          </p:nvSpPr>
          <p:spPr bwMode="auto">
            <a:xfrm>
              <a:off x="6269580" y="4571999"/>
              <a:ext cx="457192" cy="232407"/>
            </a:xfrm>
            <a:custGeom>
              <a:avLst/>
              <a:gdLst>
                <a:gd name="T0" fmla="*/ 0 w 10000"/>
                <a:gd name="T1" fmla="*/ 2147483647 h 10236"/>
                <a:gd name="T2" fmla="*/ 0 w 10000"/>
                <a:gd name="T3" fmla="*/ 0 h 10236"/>
                <a:gd name="T4" fmla="*/ 2147483647 w 10000"/>
                <a:gd name="T5" fmla="*/ 0 h 10236"/>
                <a:gd name="T6" fmla="*/ 2147483647 w 10000"/>
                <a:gd name="T7" fmla="*/ 2147483647 h 102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0236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lnTo>
                    <a:pt x="10000" y="1023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563" name="Line 307"/>
            <p:cNvSpPr>
              <a:spLocks noChangeShapeType="1"/>
            </p:cNvSpPr>
            <p:nvPr/>
          </p:nvSpPr>
          <p:spPr bwMode="auto">
            <a:xfrm>
              <a:off x="6223542" y="4800599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4" name="Rectangle 277"/>
            <p:cNvSpPr>
              <a:spLocks noChangeArrowheads="1"/>
            </p:cNvSpPr>
            <p:nvPr/>
          </p:nvSpPr>
          <p:spPr bwMode="auto">
            <a:xfrm>
              <a:off x="6133055" y="4525962"/>
              <a:ext cx="9048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65" name="Line 300"/>
            <p:cNvSpPr>
              <a:spLocks noChangeShapeType="1"/>
            </p:cNvSpPr>
            <p:nvPr/>
          </p:nvSpPr>
          <p:spPr bwMode="auto">
            <a:xfrm>
              <a:off x="6680742" y="4800599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6" name="Text Box 304"/>
            <p:cNvSpPr txBox="1">
              <a:spLocks noChangeArrowheads="1"/>
            </p:cNvSpPr>
            <p:nvPr/>
          </p:nvSpPr>
          <p:spPr bwMode="auto">
            <a:xfrm>
              <a:off x="6314030" y="4616449"/>
              <a:ext cx="366713" cy="3651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grpSp>
          <p:nvGrpSpPr>
            <p:cNvPr id="20567" name="Group 552"/>
            <p:cNvGrpSpPr>
              <a:grpSpLocks/>
            </p:cNvGrpSpPr>
            <p:nvPr/>
          </p:nvGrpSpPr>
          <p:grpSpPr bwMode="auto">
            <a:xfrm>
              <a:off x="6134220" y="5718176"/>
              <a:ext cx="641354" cy="547688"/>
              <a:chOff x="3571663" y="3338515"/>
              <a:chExt cx="641354" cy="547688"/>
            </a:xfrm>
          </p:grpSpPr>
          <p:cxnSp>
            <p:nvCxnSpPr>
              <p:cNvPr id="554" name="Straight Connector 553"/>
              <p:cNvCxnSpPr/>
              <p:nvPr/>
            </p:nvCxnSpPr>
            <p:spPr>
              <a:xfrm>
                <a:off x="3663460" y="3659190"/>
                <a:ext cx="90534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55" name="Straight Connector 554"/>
              <p:cNvCxnSpPr/>
              <p:nvPr/>
            </p:nvCxnSpPr>
            <p:spPr>
              <a:xfrm>
                <a:off x="3663460" y="3544890"/>
                <a:ext cx="90534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0586" name="Rectangle 240"/>
              <p:cNvSpPr>
                <a:spLocks noChangeArrowheads="1"/>
              </p:cNvSpPr>
              <p:nvPr/>
            </p:nvSpPr>
            <p:spPr bwMode="auto">
              <a:xfrm>
                <a:off x="3571663" y="3338515"/>
                <a:ext cx="92075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87" name="Text Box 254"/>
              <p:cNvSpPr txBox="1">
                <a:spLocks noChangeArrowheads="1"/>
              </p:cNvSpPr>
              <p:nvPr/>
            </p:nvSpPr>
            <p:spPr bwMode="auto">
              <a:xfrm>
                <a:off x="3754230" y="3429002"/>
                <a:ext cx="366713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20588" name="Group 256"/>
              <p:cNvGrpSpPr>
                <a:grpSpLocks/>
              </p:cNvGrpSpPr>
              <p:nvPr/>
            </p:nvGrpSpPr>
            <p:grpSpPr bwMode="auto">
              <a:xfrm>
                <a:off x="4120942" y="3522664"/>
                <a:ext cx="92075" cy="182563"/>
                <a:chOff x="2544" y="3197"/>
                <a:chExt cx="202" cy="115"/>
              </a:xfrm>
            </p:grpSpPr>
            <p:sp>
              <p:nvSpPr>
                <p:cNvPr id="20589" name="Line 257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90" name="Line 258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568" name="Rectangle 349"/>
            <p:cNvSpPr>
              <a:spLocks noChangeArrowheads="1"/>
            </p:cNvSpPr>
            <p:nvPr/>
          </p:nvSpPr>
          <p:spPr bwMode="auto">
            <a:xfrm>
              <a:off x="6132305" y="3932238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69" name="Rectangle 370"/>
            <p:cNvSpPr>
              <a:spLocks noChangeArrowheads="1"/>
            </p:cNvSpPr>
            <p:nvPr/>
          </p:nvSpPr>
          <p:spPr bwMode="auto">
            <a:xfrm>
              <a:off x="6130718" y="5121275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70" name="Text Box 405"/>
            <p:cNvSpPr txBox="1">
              <a:spLocks noChangeArrowheads="1"/>
            </p:cNvSpPr>
            <p:nvPr/>
          </p:nvSpPr>
          <p:spPr bwMode="auto">
            <a:xfrm>
              <a:off x="6270415" y="2971800"/>
              <a:ext cx="457200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CC6</a:t>
              </a:r>
              <a:endParaRPr lang="en-US" altLang="en-US" sz="1600">
                <a:latin typeface="Times New Roman" pitchFamily="18" charset="0"/>
              </a:endParaRPr>
            </a:p>
          </p:txBody>
        </p:sp>
        <p:grpSp>
          <p:nvGrpSpPr>
            <p:cNvPr id="20571" name="Group 406"/>
            <p:cNvGrpSpPr>
              <a:grpSpLocks/>
            </p:cNvGrpSpPr>
            <p:nvPr/>
          </p:nvGrpSpPr>
          <p:grpSpPr bwMode="auto">
            <a:xfrm>
              <a:off x="6222790" y="4022725"/>
              <a:ext cx="458788" cy="366713"/>
              <a:chOff x="3465" y="2159"/>
              <a:chExt cx="289" cy="231"/>
            </a:xfrm>
          </p:grpSpPr>
          <p:sp>
            <p:nvSpPr>
              <p:cNvPr id="20580" name="Rectangle 407"/>
              <p:cNvSpPr>
                <a:spLocks noChangeArrowheads="1"/>
              </p:cNvSpPr>
              <p:nvPr/>
            </p:nvSpPr>
            <p:spPr bwMode="auto">
              <a:xfrm>
                <a:off x="3523" y="2159"/>
                <a:ext cx="115" cy="231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0581" name="Group 408"/>
              <p:cNvGrpSpPr>
                <a:grpSpLocks/>
              </p:cNvGrpSpPr>
              <p:nvPr/>
            </p:nvGrpSpPr>
            <p:grpSpPr bwMode="auto">
              <a:xfrm>
                <a:off x="3465" y="2159"/>
                <a:ext cx="289" cy="230"/>
                <a:chOff x="3465" y="2159"/>
                <a:chExt cx="289" cy="230"/>
              </a:xfrm>
            </p:grpSpPr>
            <p:sp>
              <p:nvSpPr>
                <p:cNvPr id="20582" name="Text Box 409"/>
                <p:cNvSpPr txBox="1">
                  <a:spLocks noChangeArrowheads="1"/>
                </p:cNvSpPr>
                <p:nvPr/>
              </p:nvSpPr>
              <p:spPr bwMode="auto">
                <a:xfrm>
                  <a:off x="3523" y="2159"/>
                  <a:ext cx="231" cy="230"/>
                </a:xfrm>
                <a:prstGeom prst="rect">
                  <a:avLst/>
                </a:prstGeom>
                <a:solidFill>
                  <a:srgbClr val="FFCC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/>
                    <a:t>Reg</a:t>
                  </a:r>
                </a:p>
              </p:txBody>
            </p:sp>
            <p:sp>
              <p:nvSpPr>
                <p:cNvPr id="20583" name="Line 411"/>
                <p:cNvSpPr>
                  <a:spLocks noChangeShapeType="1"/>
                </p:cNvSpPr>
                <p:nvPr/>
              </p:nvSpPr>
              <p:spPr bwMode="auto">
                <a:xfrm>
                  <a:off x="3465" y="2275"/>
                  <a:ext cx="5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572" name="Group 422"/>
            <p:cNvGrpSpPr>
              <a:grpSpLocks/>
            </p:cNvGrpSpPr>
            <p:nvPr/>
          </p:nvGrpSpPr>
          <p:grpSpPr bwMode="auto">
            <a:xfrm>
              <a:off x="6222790" y="5167313"/>
              <a:ext cx="549275" cy="457200"/>
              <a:chOff x="2659" y="2131"/>
              <a:chExt cx="346" cy="288"/>
            </a:xfrm>
          </p:grpSpPr>
          <p:sp>
            <p:nvSpPr>
              <p:cNvPr id="20575" name="Freeform 423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576" name="Line 424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577" name="Group 425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20578" name="Line 426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79" name="Line 427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573" name="Text Box 428"/>
            <p:cNvSpPr txBox="1">
              <a:spLocks noChangeArrowheads="1"/>
            </p:cNvSpPr>
            <p:nvPr/>
          </p:nvSpPr>
          <p:spPr bwMode="auto">
            <a:xfrm>
              <a:off x="6360903" y="5305425"/>
              <a:ext cx="319088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20574" name="Line 445"/>
            <p:cNvSpPr>
              <a:spLocks noChangeShapeType="1"/>
            </p:cNvSpPr>
            <p:nvPr/>
          </p:nvSpPr>
          <p:spPr bwMode="auto">
            <a:xfrm>
              <a:off x="6178340" y="3063875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0720" name="Group 20719"/>
          <p:cNvGrpSpPr>
            <a:grpSpLocks/>
          </p:cNvGrpSpPr>
          <p:nvPr/>
        </p:nvGrpSpPr>
        <p:grpSpPr bwMode="auto">
          <a:xfrm>
            <a:off x="7334912" y="3053718"/>
            <a:ext cx="694796" cy="3292475"/>
            <a:chOff x="6770478" y="2971800"/>
            <a:chExt cx="641350" cy="3292476"/>
          </a:xfrm>
        </p:grpSpPr>
        <p:sp>
          <p:nvSpPr>
            <p:cNvPr id="20541" name="Freeform 306"/>
            <p:cNvSpPr>
              <a:spLocks/>
            </p:cNvSpPr>
            <p:nvPr/>
          </p:nvSpPr>
          <p:spPr bwMode="auto">
            <a:xfrm>
              <a:off x="6907421" y="5168106"/>
              <a:ext cx="457192" cy="232407"/>
            </a:xfrm>
            <a:custGeom>
              <a:avLst/>
              <a:gdLst>
                <a:gd name="T0" fmla="*/ 0 w 10000"/>
                <a:gd name="T1" fmla="*/ 2147483647 h 10236"/>
                <a:gd name="T2" fmla="*/ 0 w 10000"/>
                <a:gd name="T3" fmla="*/ 0 h 10236"/>
                <a:gd name="T4" fmla="*/ 2147483647 w 10000"/>
                <a:gd name="T5" fmla="*/ 0 h 10236"/>
                <a:gd name="T6" fmla="*/ 2147483647 w 10000"/>
                <a:gd name="T7" fmla="*/ 2147483647 h 102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0236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lnTo>
                    <a:pt x="10000" y="1023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542" name="Line 307"/>
            <p:cNvSpPr>
              <a:spLocks noChangeShapeType="1"/>
            </p:cNvSpPr>
            <p:nvPr/>
          </p:nvSpPr>
          <p:spPr bwMode="auto">
            <a:xfrm>
              <a:off x="6861383" y="5396706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3" name="Rectangle 277"/>
            <p:cNvSpPr>
              <a:spLocks noChangeArrowheads="1"/>
            </p:cNvSpPr>
            <p:nvPr/>
          </p:nvSpPr>
          <p:spPr bwMode="auto">
            <a:xfrm>
              <a:off x="6770896" y="5122069"/>
              <a:ext cx="9048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44" name="Line 300"/>
            <p:cNvSpPr>
              <a:spLocks noChangeShapeType="1"/>
            </p:cNvSpPr>
            <p:nvPr/>
          </p:nvSpPr>
          <p:spPr bwMode="auto">
            <a:xfrm>
              <a:off x="7318583" y="5396706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5" name="Text Box 304"/>
            <p:cNvSpPr txBox="1">
              <a:spLocks noChangeArrowheads="1"/>
            </p:cNvSpPr>
            <p:nvPr/>
          </p:nvSpPr>
          <p:spPr bwMode="auto">
            <a:xfrm>
              <a:off x="6951871" y="5212556"/>
              <a:ext cx="366713" cy="3651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sp>
          <p:nvSpPr>
            <p:cNvPr id="20546" name="Text Box 379"/>
            <p:cNvSpPr txBox="1">
              <a:spLocks noChangeArrowheads="1"/>
            </p:cNvSpPr>
            <p:nvPr/>
          </p:nvSpPr>
          <p:spPr bwMode="auto">
            <a:xfrm>
              <a:off x="6910178" y="2971800"/>
              <a:ext cx="457200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CC7</a:t>
              </a:r>
              <a:endParaRPr lang="en-US" altLang="en-US" sz="1600">
                <a:latin typeface="Times New Roman" pitchFamily="18" charset="0"/>
              </a:endParaRPr>
            </a:p>
          </p:txBody>
        </p:sp>
        <p:grpSp>
          <p:nvGrpSpPr>
            <p:cNvPr id="20547" name="Group 380"/>
            <p:cNvGrpSpPr>
              <a:grpSpLocks/>
            </p:cNvGrpSpPr>
            <p:nvPr/>
          </p:nvGrpSpPr>
          <p:grpSpPr bwMode="auto">
            <a:xfrm>
              <a:off x="6862553" y="4616450"/>
              <a:ext cx="458788" cy="366713"/>
              <a:chOff x="3465" y="2159"/>
              <a:chExt cx="289" cy="231"/>
            </a:xfrm>
          </p:grpSpPr>
          <p:sp>
            <p:nvSpPr>
              <p:cNvPr id="20558" name="Rectangle 381"/>
              <p:cNvSpPr>
                <a:spLocks noChangeArrowheads="1"/>
              </p:cNvSpPr>
              <p:nvPr/>
            </p:nvSpPr>
            <p:spPr bwMode="auto">
              <a:xfrm>
                <a:off x="3523" y="2159"/>
                <a:ext cx="115" cy="231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0559" name="Group 382"/>
              <p:cNvGrpSpPr>
                <a:grpSpLocks/>
              </p:cNvGrpSpPr>
              <p:nvPr/>
            </p:nvGrpSpPr>
            <p:grpSpPr bwMode="auto">
              <a:xfrm>
                <a:off x="3465" y="2159"/>
                <a:ext cx="289" cy="230"/>
                <a:chOff x="3465" y="2159"/>
                <a:chExt cx="289" cy="230"/>
              </a:xfrm>
            </p:grpSpPr>
            <p:sp>
              <p:nvSpPr>
                <p:cNvPr id="20560" name="Text Box 383"/>
                <p:cNvSpPr txBox="1">
                  <a:spLocks noChangeArrowheads="1"/>
                </p:cNvSpPr>
                <p:nvPr/>
              </p:nvSpPr>
              <p:spPr bwMode="auto">
                <a:xfrm>
                  <a:off x="3523" y="2159"/>
                  <a:ext cx="231" cy="230"/>
                </a:xfrm>
                <a:prstGeom prst="rect">
                  <a:avLst/>
                </a:prstGeom>
                <a:solidFill>
                  <a:srgbClr val="FFCC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/>
                    <a:t>Reg</a:t>
                  </a:r>
                </a:p>
              </p:txBody>
            </p:sp>
            <p:sp>
              <p:nvSpPr>
                <p:cNvPr id="20561" name="Line 385"/>
                <p:cNvSpPr>
                  <a:spLocks noChangeShapeType="1"/>
                </p:cNvSpPr>
                <p:nvPr/>
              </p:nvSpPr>
              <p:spPr bwMode="auto">
                <a:xfrm>
                  <a:off x="3465" y="2275"/>
                  <a:ext cx="5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548" name="Group 396"/>
            <p:cNvGrpSpPr>
              <a:grpSpLocks/>
            </p:cNvGrpSpPr>
            <p:nvPr/>
          </p:nvGrpSpPr>
          <p:grpSpPr bwMode="auto">
            <a:xfrm>
              <a:off x="6862553" y="5762626"/>
              <a:ext cx="549275" cy="457200"/>
              <a:chOff x="2659" y="2131"/>
              <a:chExt cx="346" cy="288"/>
            </a:xfrm>
          </p:grpSpPr>
          <p:sp>
            <p:nvSpPr>
              <p:cNvPr id="20553" name="Freeform 397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554" name="Line 398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555" name="Group 399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20556" name="Line 40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7" name="Line 40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549" name="Text Box 402"/>
            <p:cNvSpPr txBox="1">
              <a:spLocks noChangeArrowheads="1"/>
            </p:cNvSpPr>
            <p:nvPr/>
          </p:nvSpPr>
          <p:spPr bwMode="auto">
            <a:xfrm>
              <a:off x="7000666" y="5900738"/>
              <a:ext cx="319088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20550" name="Rectangle 418"/>
            <p:cNvSpPr>
              <a:spLocks noChangeArrowheads="1"/>
            </p:cNvSpPr>
            <p:nvPr/>
          </p:nvSpPr>
          <p:spPr bwMode="auto">
            <a:xfrm>
              <a:off x="6772065" y="4525963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51" name="Rectangle 439"/>
            <p:cNvSpPr>
              <a:spLocks noChangeArrowheads="1"/>
            </p:cNvSpPr>
            <p:nvPr/>
          </p:nvSpPr>
          <p:spPr bwMode="auto">
            <a:xfrm>
              <a:off x="6770478" y="5716588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52" name="Line 446"/>
            <p:cNvSpPr>
              <a:spLocks noChangeShapeType="1"/>
            </p:cNvSpPr>
            <p:nvPr/>
          </p:nvSpPr>
          <p:spPr bwMode="auto">
            <a:xfrm>
              <a:off x="6818103" y="3063875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8029708" y="3053718"/>
            <a:ext cx="646642" cy="3292475"/>
            <a:chOff x="7411828" y="2971800"/>
            <a:chExt cx="596900" cy="3292476"/>
          </a:xfrm>
        </p:grpSpPr>
        <p:sp>
          <p:nvSpPr>
            <p:cNvPr id="20531" name="Rectangle 392"/>
            <p:cNvSpPr>
              <a:spLocks noChangeArrowheads="1"/>
            </p:cNvSpPr>
            <p:nvPr/>
          </p:nvSpPr>
          <p:spPr bwMode="auto">
            <a:xfrm>
              <a:off x="7411828" y="5121275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32" name="Rectangle 403"/>
            <p:cNvSpPr>
              <a:spLocks noChangeArrowheads="1"/>
            </p:cNvSpPr>
            <p:nvPr/>
          </p:nvSpPr>
          <p:spPr bwMode="auto">
            <a:xfrm>
              <a:off x="7411828" y="5716588"/>
              <a:ext cx="90488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33" name="Line 447"/>
            <p:cNvSpPr>
              <a:spLocks noChangeShapeType="1"/>
            </p:cNvSpPr>
            <p:nvPr/>
          </p:nvSpPr>
          <p:spPr bwMode="auto">
            <a:xfrm>
              <a:off x="7457865" y="3063875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534" name="Text Box 449"/>
            <p:cNvSpPr txBox="1">
              <a:spLocks noChangeArrowheads="1"/>
            </p:cNvSpPr>
            <p:nvPr/>
          </p:nvSpPr>
          <p:spPr bwMode="auto">
            <a:xfrm>
              <a:off x="7551528" y="2971800"/>
              <a:ext cx="457200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CC8</a:t>
              </a:r>
              <a:endParaRPr lang="en-US" altLang="en-US" sz="1600">
                <a:latin typeface="Times New Roman" pitchFamily="18" charset="0"/>
              </a:endParaRPr>
            </a:p>
          </p:txBody>
        </p:sp>
        <p:grpSp>
          <p:nvGrpSpPr>
            <p:cNvPr id="20535" name="Group 452"/>
            <p:cNvGrpSpPr>
              <a:grpSpLocks/>
            </p:cNvGrpSpPr>
            <p:nvPr/>
          </p:nvGrpSpPr>
          <p:grpSpPr bwMode="auto">
            <a:xfrm>
              <a:off x="7502315" y="5211758"/>
              <a:ext cx="458788" cy="365125"/>
              <a:chOff x="3465" y="2159"/>
              <a:chExt cx="289" cy="230"/>
            </a:xfrm>
          </p:grpSpPr>
          <p:sp>
            <p:nvSpPr>
              <p:cNvPr id="20539" name="Text Box 453"/>
              <p:cNvSpPr txBox="1">
                <a:spLocks noChangeArrowheads="1"/>
              </p:cNvSpPr>
              <p:nvPr/>
            </p:nvSpPr>
            <p:spPr bwMode="auto">
              <a:xfrm>
                <a:off x="3523" y="2159"/>
                <a:ext cx="231" cy="230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sp>
            <p:nvSpPr>
              <p:cNvPr id="20540" name="Line 455"/>
              <p:cNvSpPr>
                <a:spLocks noChangeShapeType="1"/>
              </p:cNvSpPr>
              <p:nvPr/>
            </p:nvSpPr>
            <p:spPr bwMode="auto">
              <a:xfrm>
                <a:off x="3465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536" name="Rectangle 458"/>
            <p:cNvSpPr>
              <a:spLocks noChangeArrowheads="1"/>
            </p:cNvSpPr>
            <p:nvPr/>
          </p:nvSpPr>
          <p:spPr bwMode="auto">
            <a:xfrm>
              <a:off x="7595978" y="5807076"/>
              <a:ext cx="182563" cy="366713"/>
            </a:xfrm>
            <a:prstGeom prst="rect">
              <a:avLst/>
            </a:prstGeom>
            <a:solidFill>
              <a:srgbClr val="9CB8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37" name="Text Box 459"/>
            <p:cNvSpPr txBox="1">
              <a:spLocks noChangeArrowheads="1"/>
            </p:cNvSpPr>
            <p:nvPr/>
          </p:nvSpPr>
          <p:spPr bwMode="auto">
            <a:xfrm>
              <a:off x="7592803" y="5807076"/>
              <a:ext cx="366713" cy="36512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sp>
          <p:nvSpPr>
            <p:cNvPr id="20538" name="Line 462"/>
            <p:cNvSpPr>
              <a:spLocks noChangeShapeType="1"/>
            </p:cNvSpPr>
            <p:nvPr/>
          </p:nvSpPr>
          <p:spPr bwMode="auto">
            <a:xfrm>
              <a:off x="7502315" y="5991226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250289" y="3053718"/>
            <a:ext cx="2619242" cy="3286125"/>
            <a:chOff x="1153902" y="2971802"/>
            <a:chExt cx="2417762" cy="3285631"/>
          </a:xfrm>
        </p:grpSpPr>
        <p:sp>
          <p:nvSpPr>
            <p:cNvPr id="20522" name="Text Box 237"/>
            <p:cNvSpPr txBox="1">
              <a:spLocks noChangeArrowheads="1"/>
            </p:cNvSpPr>
            <p:nvPr/>
          </p:nvSpPr>
          <p:spPr bwMode="auto">
            <a:xfrm>
              <a:off x="1153902" y="3429002"/>
              <a:ext cx="1476374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lw $t6, 8($s5)</a:t>
              </a:r>
            </a:p>
          </p:txBody>
        </p:sp>
        <p:sp>
          <p:nvSpPr>
            <p:cNvPr id="20523" name="Line 239"/>
            <p:cNvSpPr>
              <a:spLocks noChangeShapeType="1"/>
            </p:cNvSpPr>
            <p:nvPr/>
          </p:nvSpPr>
          <p:spPr bwMode="auto">
            <a:xfrm>
              <a:off x="3481176" y="3613153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24" name="Group 241"/>
            <p:cNvGrpSpPr>
              <a:grpSpLocks/>
            </p:cNvGrpSpPr>
            <p:nvPr/>
          </p:nvGrpSpPr>
          <p:grpSpPr bwMode="auto">
            <a:xfrm>
              <a:off x="3114463" y="3429003"/>
              <a:ext cx="366713" cy="366713"/>
              <a:chOff x="1910" y="3139"/>
              <a:chExt cx="231" cy="231"/>
            </a:xfrm>
          </p:grpSpPr>
          <p:sp>
            <p:nvSpPr>
              <p:cNvPr id="20529" name="Rectangle 242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30" name="Text Box 243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  <p:sp>
          <p:nvSpPr>
            <p:cNvPr id="20525" name="Rectangle 240"/>
            <p:cNvSpPr>
              <a:spLocks noChangeArrowheads="1"/>
            </p:cNvSpPr>
            <p:nvPr/>
          </p:nvSpPr>
          <p:spPr bwMode="auto">
            <a:xfrm>
              <a:off x="2920788" y="3340103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26" name="Line 239"/>
            <p:cNvSpPr>
              <a:spLocks noChangeShapeType="1"/>
            </p:cNvSpPr>
            <p:nvPr/>
          </p:nvSpPr>
          <p:spPr bwMode="auto">
            <a:xfrm>
              <a:off x="3012863" y="3611565"/>
              <a:ext cx="1000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7" name="Text Box 244"/>
            <p:cNvSpPr txBox="1">
              <a:spLocks noChangeArrowheads="1"/>
            </p:cNvSpPr>
            <p:nvPr/>
          </p:nvSpPr>
          <p:spPr bwMode="auto">
            <a:xfrm>
              <a:off x="3070013" y="2971802"/>
              <a:ext cx="457200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CC1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20528" name="Line 441"/>
            <p:cNvSpPr>
              <a:spLocks noChangeShapeType="1"/>
            </p:cNvSpPr>
            <p:nvPr/>
          </p:nvSpPr>
          <p:spPr bwMode="auto">
            <a:xfrm>
              <a:off x="2966825" y="3057033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1250289" y="3053718"/>
            <a:ext cx="4007115" cy="3292475"/>
            <a:chOff x="1153902" y="2971801"/>
            <a:chExt cx="3698874" cy="3292474"/>
          </a:xfrm>
        </p:grpSpPr>
        <p:grpSp>
          <p:nvGrpSpPr>
            <p:cNvPr id="20496" name="Group 268"/>
            <p:cNvGrpSpPr>
              <a:grpSpLocks/>
            </p:cNvGrpSpPr>
            <p:nvPr/>
          </p:nvGrpSpPr>
          <p:grpSpPr bwMode="auto">
            <a:xfrm>
              <a:off x="4209834" y="3931443"/>
              <a:ext cx="641354" cy="547688"/>
              <a:chOff x="3571663" y="3338515"/>
              <a:chExt cx="641354" cy="547688"/>
            </a:xfrm>
          </p:grpSpPr>
          <p:cxnSp>
            <p:nvCxnSpPr>
              <p:cNvPr id="270" name="Straight Connector 269"/>
              <p:cNvCxnSpPr/>
              <p:nvPr/>
            </p:nvCxnSpPr>
            <p:spPr>
              <a:xfrm>
                <a:off x="3663742" y="3658398"/>
                <a:ext cx="90488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>
                <a:off x="3663742" y="3544098"/>
                <a:ext cx="90488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0516" name="Rectangle 240"/>
              <p:cNvSpPr>
                <a:spLocks noChangeArrowheads="1"/>
              </p:cNvSpPr>
              <p:nvPr/>
            </p:nvSpPr>
            <p:spPr bwMode="auto">
              <a:xfrm>
                <a:off x="3571663" y="3338515"/>
                <a:ext cx="92075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17" name="Rectangle 251"/>
              <p:cNvSpPr>
                <a:spLocks noChangeArrowheads="1"/>
              </p:cNvSpPr>
              <p:nvPr/>
            </p:nvSpPr>
            <p:spPr bwMode="auto">
              <a:xfrm>
                <a:off x="3938380" y="3429002"/>
                <a:ext cx="182563" cy="366713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18" name="Text Box 254"/>
              <p:cNvSpPr txBox="1">
                <a:spLocks noChangeArrowheads="1"/>
              </p:cNvSpPr>
              <p:nvPr/>
            </p:nvSpPr>
            <p:spPr bwMode="auto">
              <a:xfrm>
                <a:off x="3754230" y="3429002"/>
                <a:ext cx="366713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20519" name="Group 256"/>
              <p:cNvGrpSpPr>
                <a:grpSpLocks/>
              </p:cNvGrpSpPr>
              <p:nvPr/>
            </p:nvGrpSpPr>
            <p:grpSpPr bwMode="auto">
              <a:xfrm>
                <a:off x="4120942" y="3522664"/>
                <a:ext cx="92075" cy="182563"/>
                <a:chOff x="2544" y="3197"/>
                <a:chExt cx="202" cy="115"/>
              </a:xfrm>
            </p:grpSpPr>
            <p:sp>
              <p:nvSpPr>
                <p:cNvPr id="20520" name="Line 257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1" name="Line 258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497" name="Rectangle 259"/>
            <p:cNvSpPr>
              <a:spLocks noChangeArrowheads="1"/>
            </p:cNvSpPr>
            <p:nvPr/>
          </p:nvSpPr>
          <p:spPr bwMode="auto">
            <a:xfrm>
              <a:off x="4211430" y="3338514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8" name="Text Box 268"/>
            <p:cNvSpPr txBox="1">
              <a:spLocks noChangeArrowheads="1"/>
            </p:cNvSpPr>
            <p:nvPr/>
          </p:nvSpPr>
          <p:spPr bwMode="auto">
            <a:xfrm>
              <a:off x="1153902" y="4618039"/>
              <a:ext cx="1466849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ori $s4, $t3, 7</a:t>
              </a:r>
              <a:endParaRPr lang="en-US" altLang="en-US" sz="1600">
                <a:solidFill>
                  <a:srgbClr val="CC0000"/>
                </a:solidFill>
                <a:latin typeface="Comic Sans MS" pitchFamily="66" charset="0"/>
              </a:endParaRPr>
            </a:p>
          </p:txBody>
        </p:sp>
        <p:grpSp>
          <p:nvGrpSpPr>
            <p:cNvPr id="20499" name="Group 270"/>
            <p:cNvGrpSpPr>
              <a:grpSpLocks/>
            </p:cNvGrpSpPr>
            <p:nvPr/>
          </p:nvGrpSpPr>
          <p:grpSpPr bwMode="auto">
            <a:xfrm>
              <a:off x="4303501" y="3384552"/>
              <a:ext cx="549275" cy="457200"/>
              <a:chOff x="2659" y="2131"/>
              <a:chExt cx="346" cy="288"/>
            </a:xfrm>
          </p:grpSpPr>
          <p:sp>
            <p:nvSpPr>
              <p:cNvPr id="20509" name="Freeform 271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510" name="Line 272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511" name="Group 273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20512" name="Line 274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3" name="Line 275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500" name="Text Box 276"/>
            <p:cNvSpPr txBox="1">
              <a:spLocks noChangeArrowheads="1"/>
            </p:cNvSpPr>
            <p:nvPr/>
          </p:nvSpPr>
          <p:spPr bwMode="auto">
            <a:xfrm>
              <a:off x="4441613" y="3522664"/>
              <a:ext cx="319087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20501" name="Text Box 278"/>
            <p:cNvSpPr txBox="1">
              <a:spLocks noChangeArrowheads="1"/>
            </p:cNvSpPr>
            <p:nvPr/>
          </p:nvSpPr>
          <p:spPr bwMode="auto">
            <a:xfrm>
              <a:off x="4351126" y="2971801"/>
              <a:ext cx="457200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CC3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20502" name="Line 291"/>
            <p:cNvSpPr>
              <a:spLocks noChangeShapeType="1"/>
            </p:cNvSpPr>
            <p:nvPr/>
          </p:nvSpPr>
          <p:spPr bwMode="auto">
            <a:xfrm>
              <a:off x="4760701" y="4800602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03" name="Group 293"/>
            <p:cNvGrpSpPr>
              <a:grpSpLocks/>
            </p:cNvGrpSpPr>
            <p:nvPr/>
          </p:nvGrpSpPr>
          <p:grpSpPr bwMode="auto">
            <a:xfrm>
              <a:off x="4393988" y="4616452"/>
              <a:ext cx="366713" cy="366713"/>
              <a:chOff x="1910" y="3139"/>
              <a:chExt cx="231" cy="231"/>
            </a:xfrm>
          </p:grpSpPr>
          <p:sp>
            <p:nvSpPr>
              <p:cNvPr id="20507" name="Rectangle 294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08" name="Text Box 295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  <p:sp>
          <p:nvSpPr>
            <p:cNvPr id="20504" name="Rectangle 292"/>
            <p:cNvSpPr>
              <a:spLocks noChangeArrowheads="1"/>
            </p:cNvSpPr>
            <p:nvPr/>
          </p:nvSpPr>
          <p:spPr bwMode="auto">
            <a:xfrm>
              <a:off x="4213013" y="4527552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05" name="Line 291"/>
            <p:cNvSpPr>
              <a:spLocks noChangeShapeType="1"/>
            </p:cNvSpPr>
            <p:nvPr/>
          </p:nvSpPr>
          <p:spPr bwMode="auto">
            <a:xfrm>
              <a:off x="4303501" y="4802189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Line 442"/>
            <p:cNvSpPr>
              <a:spLocks noChangeShapeType="1"/>
            </p:cNvSpPr>
            <p:nvPr/>
          </p:nvSpPr>
          <p:spPr bwMode="auto">
            <a:xfrm>
              <a:off x="4257465" y="3063875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894270"/>
            <a:ext cx="8865527" cy="161925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dirty="0" smtClean="0"/>
              <a:t>Instruction-Time Diagram shows:</a:t>
            </a:r>
          </a:p>
          <a:p>
            <a:pPr lvl="1" eaLnBrk="1" hangingPunct="1"/>
            <a:r>
              <a:rPr lang="en-US" altLang="en-US" dirty="0" smtClean="0"/>
              <a:t>Which instruction occupying what stage at each clock cycle</a:t>
            </a:r>
          </a:p>
          <a:p>
            <a:pPr eaLnBrk="1" hangingPunct="1"/>
            <a:r>
              <a:rPr lang="en-US" altLang="en-US" dirty="0" smtClean="0"/>
              <a:t>Instruction flow is pipelined over the 5 stages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altLang="en-US" smtClean="0"/>
              <a:t>Instruction-Time Diagram</a:t>
            </a:r>
          </a:p>
        </p:txBody>
      </p:sp>
      <p:sp>
        <p:nvSpPr>
          <p:cNvPr id="908293" name="Text Box 5"/>
          <p:cNvSpPr txBox="1">
            <a:spLocks noChangeArrowheads="1"/>
          </p:cNvSpPr>
          <p:nvPr/>
        </p:nvSpPr>
        <p:spPr bwMode="auto">
          <a:xfrm>
            <a:off x="3353594" y="3932239"/>
            <a:ext cx="584729" cy="369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/>
              <a:t>IF</a:t>
            </a:r>
          </a:p>
        </p:txBody>
      </p:sp>
      <p:grpSp>
        <p:nvGrpSpPr>
          <p:cNvPr id="908423" name="Group 135"/>
          <p:cNvGrpSpPr>
            <a:grpSpLocks/>
          </p:cNvGrpSpPr>
          <p:nvPr/>
        </p:nvGrpSpPr>
        <p:grpSpPr bwMode="auto">
          <a:xfrm>
            <a:off x="6277239" y="4302126"/>
            <a:ext cx="586450" cy="1457325"/>
            <a:chOff x="3650" y="2710"/>
            <a:chExt cx="341" cy="918"/>
          </a:xfrm>
        </p:grpSpPr>
        <p:sp>
          <p:nvSpPr>
            <p:cNvPr id="21574" name="Text Box 15"/>
            <p:cNvSpPr txBox="1">
              <a:spLocks noChangeArrowheads="1"/>
            </p:cNvSpPr>
            <p:nvPr/>
          </p:nvSpPr>
          <p:spPr bwMode="auto">
            <a:xfrm>
              <a:off x="3650" y="2710"/>
              <a:ext cx="341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WB</a:t>
              </a:r>
            </a:p>
          </p:txBody>
        </p:sp>
        <p:sp>
          <p:nvSpPr>
            <p:cNvPr id="21575" name="Text Box 20"/>
            <p:cNvSpPr txBox="1">
              <a:spLocks noChangeArrowheads="1"/>
            </p:cNvSpPr>
            <p:nvPr/>
          </p:nvSpPr>
          <p:spPr bwMode="auto">
            <a:xfrm>
              <a:off x="3650" y="2937"/>
              <a:ext cx="341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–</a:t>
              </a:r>
            </a:p>
          </p:txBody>
        </p:sp>
        <p:sp>
          <p:nvSpPr>
            <p:cNvPr id="21576" name="Text Box 25"/>
            <p:cNvSpPr txBox="1">
              <a:spLocks noChangeArrowheads="1"/>
            </p:cNvSpPr>
            <p:nvPr/>
          </p:nvSpPr>
          <p:spPr bwMode="auto">
            <a:xfrm>
              <a:off x="3650" y="3169"/>
              <a:ext cx="341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  <p:sp>
          <p:nvSpPr>
            <p:cNvPr id="21577" name="Text Box 30"/>
            <p:cNvSpPr txBox="1">
              <a:spLocks noChangeArrowheads="1"/>
            </p:cNvSpPr>
            <p:nvPr/>
          </p:nvSpPr>
          <p:spPr bwMode="auto">
            <a:xfrm>
              <a:off x="3650" y="3399"/>
              <a:ext cx="341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</p:grpSp>
      <p:grpSp>
        <p:nvGrpSpPr>
          <p:cNvPr id="908424" name="Group 136"/>
          <p:cNvGrpSpPr>
            <a:grpSpLocks/>
          </p:cNvGrpSpPr>
          <p:nvPr/>
        </p:nvGrpSpPr>
        <p:grpSpPr bwMode="auto">
          <a:xfrm>
            <a:off x="6863690" y="4665664"/>
            <a:ext cx="586448" cy="1093787"/>
            <a:chOff x="3991" y="2939"/>
            <a:chExt cx="341" cy="689"/>
          </a:xfrm>
        </p:grpSpPr>
        <p:sp>
          <p:nvSpPr>
            <p:cNvPr id="21571" name="Text Box 21"/>
            <p:cNvSpPr txBox="1">
              <a:spLocks noChangeArrowheads="1"/>
            </p:cNvSpPr>
            <p:nvPr/>
          </p:nvSpPr>
          <p:spPr bwMode="auto">
            <a:xfrm>
              <a:off x="3991" y="2939"/>
              <a:ext cx="341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WB</a:t>
              </a:r>
            </a:p>
          </p:txBody>
        </p:sp>
        <p:sp>
          <p:nvSpPr>
            <p:cNvPr id="21572" name="Text Box 26"/>
            <p:cNvSpPr txBox="1">
              <a:spLocks noChangeArrowheads="1"/>
            </p:cNvSpPr>
            <p:nvPr/>
          </p:nvSpPr>
          <p:spPr bwMode="auto">
            <a:xfrm>
              <a:off x="3991" y="3169"/>
              <a:ext cx="341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–</a:t>
              </a:r>
            </a:p>
          </p:txBody>
        </p:sp>
        <p:sp>
          <p:nvSpPr>
            <p:cNvPr id="21573" name="Text Box 31"/>
            <p:cNvSpPr txBox="1">
              <a:spLocks noChangeArrowheads="1"/>
            </p:cNvSpPr>
            <p:nvPr/>
          </p:nvSpPr>
          <p:spPr bwMode="auto">
            <a:xfrm>
              <a:off x="3991" y="3399"/>
              <a:ext cx="341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</p:grpSp>
      <p:grpSp>
        <p:nvGrpSpPr>
          <p:cNvPr id="908425" name="Group 137"/>
          <p:cNvGrpSpPr>
            <a:grpSpLocks/>
          </p:cNvGrpSpPr>
          <p:nvPr/>
        </p:nvGrpSpPr>
        <p:grpSpPr bwMode="auto">
          <a:xfrm>
            <a:off x="7450138" y="5030788"/>
            <a:ext cx="584729" cy="728662"/>
            <a:chOff x="4332" y="3169"/>
            <a:chExt cx="340" cy="459"/>
          </a:xfrm>
        </p:grpSpPr>
        <p:sp>
          <p:nvSpPr>
            <p:cNvPr id="21569" name="Text Box 27"/>
            <p:cNvSpPr txBox="1">
              <a:spLocks noChangeArrowheads="1"/>
            </p:cNvSpPr>
            <p:nvPr/>
          </p:nvSpPr>
          <p:spPr bwMode="auto">
            <a:xfrm>
              <a:off x="4332" y="3169"/>
              <a:ext cx="340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WB</a:t>
              </a:r>
            </a:p>
          </p:txBody>
        </p:sp>
        <p:sp>
          <p:nvSpPr>
            <p:cNvPr id="21570" name="Text Box 32"/>
            <p:cNvSpPr txBox="1">
              <a:spLocks noChangeArrowheads="1"/>
            </p:cNvSpPr>
            <p:nvPr/>
          </p:nvSpPr>
          <p:spPr bwMode="auto">
            <a:xfrm>
              <a:off x="4332" y="3399"/>
              <a:ext cx="340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MEM</a:t>
              </a:r>
            </a:p>
          </p:txBody>
        </p:sp>
      </p:grpSp>
      <p:sp>
        <p:nvSpPr>
          <p:cNvPr id="908321" name="Text Box 33"/>
          <p:cNvSpPr txBox="1">
            <a:spLocks noChangeArrowheads="1"/>
          </p:cNvSpPr>
          <p:nvPr/>
        </p:nvSpPr>
        <p:spPr bwMode="auto">
          <a:xfrm>
            <a:off x="8034867" y="5395914"/>
            <a:ext cx="584729" cy="3635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800"/>
              <a:t>–</a:t>
            </a:r>
          </a:p>
        </p:txBody>
      </p:sp>
      <p:grpSp>
        <p:nvGrpSpPr>
          <p:cNvPr id="908419" name="Group 131"/>
          <p:cNvGrpSpPr>
            <a:grpSpLocks/>
          </p:cNvGrpSpPr>
          <p:nvPr/>
        </p:nvGrpSpPr>
        <p:grpSpPr bwMode="auto">
          <a:xfrm>
            <a:off x="3938324" y="3932239"/>
            <a:ext cx="589889" cy="731837"/>
            <a:chOff x="2290" y="2477"/>
            <a:chExt cx="341" cy="461"/>
          </a:xfrm>
        </p:grpSpPr>
        <p:sp>
          <p:nvSpPr>
            <p:cNvPr id="21567" name="Text Box 6"/>
            <p:cNvSpPr txBox="1">
              <a:spLocks noChangeArrowheads="1"/>
            </p:cNvSpPr>
            <p:nvPr/>
          </p:nvSpPr>
          <p:spPr bwMode="auto">
            <a:xfrm>
              <a:off x="2290" y="2477"/>
              <a:ext cx="341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  <p:sp>
          <p:nvSpPr>
            <p:cNvPr id="21568" name="Text Box 11"/>
            <p:cNvSpPr txBox="1">
              <a:spLocks noChangeArrowheads="1"/>
            </p:cNvSpPr>
            <p:nvPr/>
          </p:nvSpPr>
          <p:spPr bwMode="auto">
            <a:xfrm>
              <a:off x="2290" y="2710"/>
              <a:ext cx="341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</p:grpSp>
      <p:grpSp>
        <p:nvGrpSpPr>
          <p:cNvPr id="908420" name="Group 132"/>
          <p:cNvGrpSpPr>
            <a:grpSpLocks/>
          </p:cNvGrpSpPr>
          <p:nvPr/>
        </p:nvGrpSpPr>
        <p:grpSpPr bwMode="auto">
          <a:xfrm>
            <a:off x="4528212" y="3932238"/>
            <a:ext cx="584729" cy="1096962"/>
            <a:chOff x="2631" y="2477"/>
            <a:chExt cx="342" cy="691"/>
          </a:xfrm>
        </p:grpSpPr>
        <p:sp>
          <p:nvSpPr>
            <p:cNvPr id="21564" name="Text Box 7"/>
            <p:cNvSpPr txBox="1">
              <a:spLocks noChangeArrowheads="1"/>
            </p:cNvSpPr>
            <p:nvPr/>
          </p:nvSpPr>
          <p:spPr bwMode="auto">
            <a:xfrm>
              <a:off x="2632" y="2477"/>
              <a:ext cx="341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  <p:sp>
          <p:nvSpPr>
            <p:cNvPr id="21565" name="Text Box 12"/>
            <p:cNvSpPr txBox="1">
              <a:spLocks noChangeArrowheads="1"/>
            </p:cNvSpPr>
            <p:nvPr/>
          </p:nvSpPr>
          <p:spPr bwMode="auto">
            <a:xfrm>
              <a:off x="2631" y="2710"/>
              <a:ext cx="342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  <p:sp>
          <p:nvSpPr>
            <p:cNvPr id="21566" name="Text Box 17"/>
            <p:cNvSpPr txBox="1">
              <a:spLocks noChangeArrowheads="1"/>
            </p:cNvSpPr>
            <p:nvPr/>
          </p:nvSpPr>
          <p:spPr bwMode="auto">
            <a:xfrm>
              <a:off x="2632" y="2937"/>
              <a:ext cx="341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</p:grpSp>
      <p:grpSp>
        <p:nvGrpSpPr>
          <p:cNvPr id="21515" name="Group 130"/>
          <p:cNvGrpSpPr>
            <a:grpSpLocks/>
          </p:cNvGrpSpPr>
          <p:nvPr/>
        </p:nvGrpSpPr>
        <p:grpSpPr bwMode="auto">
          <a:xfrm>
            <a:off x="3042313" y="5899150"/>
            <a:ext cx="6435460" cy="387350"/>
            <a:chOff x="1769" y="3716"/>
            <a:chExt cx="3742" cy="244"/>
          </a:xfrm>
        </p:grpSpPr>
        <p:sp>
          <p:nvSpPr>
            <p:cNvPr id="21543" name="Line 40"/>
            <p:cNvSpPr>
              <a:spLocks noChangeShapeType="1"/>
            </p:cNvSpPr>
            <p:nvPr/>
          </p:nvSpPr>
          <p:spPr bwMode="auto">
            <a:xfrm flipV="1">
              <a:off x="1769" y="3748"/>
              <a:ext cx="347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44" name="Rectangle 41"/>
            <p:cNvSpPr>
              <a:spLocks noChangeArrowheads="1"/>
            </p:cNvSpPr>
            <p:nvPr/>
          </p:nvSpPr>
          <p:spPr bwMode="auto">
            <a:xfrm>
              <a:off x="4944" y="3748"/>
              <a:ext cx="56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 algn="ctr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Time</a:t>
              </a:r>
            </a:p>
          </p:txBody>
        </p:sp>
        <p:sp>
          <p:nvSpPr>
            <p:cNvPr id="21545" name="Line 42"/>
            <p:cNvSpPr>
              <a:spLocks noChangeShapeType="1"/>
            </p:cNvSpPr>
            <p:nvPr/>
          </p:nvSpPr>
          <p:spPr bwMode="auto">
            <a:xfrm>
              <a:off x="1950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46" name="Line 43"/>
            <p:cNvSpPr>
              <a:spLocks noChangeShapeType="1"/>
            </p:cNvSpPr>
            <p:nvPr/>
          </p:nvSpPr>
          <p:spPr bwMode="auto">
            <a:xfrm>
              <a:off x="2290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47" name="Line 44"/>
            <p:cNvSpPr>
              <a:spLocks noChangeShapeType="1"/>
            </p:cNvSpPr>
            <p:nvPr/>
          </p:nvSpPr>
          <p:spPr bwMode="auto">
            <a:xfrm>
              <a:off x="2631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48" name="Line 45"/>
            <p:cNvSpPr>
              <a:spLocks noChangeShapeType="1"/>
            </p:cNvSpPr>
            <p:nvPr/>
          </p:nvSpPr>
          <p:spPr bwMode="auto">
            <a:xfrm>
              <a:off x="2971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49" name="Line 46"/>
            <p:cNvSpPr>
              <a:spLocks noChangeShapeType="1"/>
            </p:cNvSpPr>
            <p:nvPr/>
          </p:nvSpPr>
          <p:spPr bwMode="auto">
            <a:xfrm>
              <a:off x="3311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50" name="Line 47"/>
            <p:cNvSpPr>
              <a:spLocks noChangeShapeType="1"/>
            </p:cNvSpPr>
            <p:nvPr/>
          </p:nvSpPr>
          <p:spPr bwMode="auto">
            <a:xfrm>
              <a:off x="3651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51" name="Line 48"/>
            <p:cNvSpPr>
              <a:spLocks noChangeShapeType="1"/>
            </p:cNvSpPr>
            <p:nvPr/>
          </p:nvSpPr>
          <p:spPr bwMode="auto">
            <a:xfrm>
              <a:off x="3991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52" name="Line 49"/>
            <p:cNvSpPr>
              <a:spLocks noChangeShapeType="1"/>
            </p:cNvSpPr>
            <p:nvPr/>
          </p:nvSpPr>
          <p:spPr bwMode="auto">
            <a:xfrm>
              <a:off x="4332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53" name="Line 50"/>
            <p:cNvSpPr>
              <a:spLocks noChangeShapeType="1"/>
            </p:cNvSpPr>
            <p:nvPr/>
          </p:nvSpPr>
          <p:spPr bwMode="auto">
            <a:xfrm>
              <a:off x="4672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54" name="Line 51"/>
            <p:cNvSpPr>
              <a:spLocks noChangeShapeType="1"/>
            </p:cNvSpPr>
            <p:nvPr/>
          </p:nvSpPr>
          <p:spPr bwMode="auto">
            <a:xfrm>
              <a:off x="5012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55" name="Rectangle 53"/>
            <p:cNvSpPr>
              <a:spLocks noChangeArrowheads="1"/>
            </p:cNvSpPr>
            <p:nvPr/>
          </p:nvSpPr>
          <p:spPr bwMode="auto">
            <a:xfrm>
              <a:off x="1944" y="3773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CC1</a:t>
              </a:r>
            </a:p>
          </p:txBody>
        </p:sp>
        <p:sp>
          <p:nvSpPr>
            <p:cNvPr id="21556" name="Rectangle 56"/>
            <p:cNvSpPr>
              <a:spLocks noChangeArrowheads="1"/>
            </p:cNvSpPr>
            <p:nvPr/>
          </p:nvSpPr>
          <p:spPr bwMode="auto">
            <a:xfrm>
              <a:off x="2965" y="3773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CC4</a:t>
              </a:r>
            </a:p>
          </p:txBody>
        </p:sp>
        <p:sp>
          <p:nvSpPr>
            <p:cNvPr id="21557" name="Rectangle 57"/>
            <p:cNvSpPr>
              <a:spLocks noChangeArrowheads="1"/>
            </p:cNvSpPr>
            <p:nvPr/>
          </p:nvSpPr>
          <p:spPr bwMode="auto">
            <a:xfrm>
              <a:off x="3305" y="3773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CC5</a:t>
              </a:r>
            </a:p>
          </p:txBody>
        </p:sp>
        <p:sp>
          <p:nvSpPr>
            <p:cNvPr id="21558" name="Rectangle 58"/>
            <p:cNvSpPr>
              <a:spLocks noChangeArrowheads="1"/>
            </p:cNvSpPr>
            <p:nvPr/>
          </p:nvSpPr>
          <p:spPr bwMode="auto">
            <a:xfrm>
              <a:off x="3645" y="3773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CC6</a:t>
              </a:r>
            </a:p>
          </p:txBody>
        </p:sp>
        <p:sp>
          <p:nvSpPr>
            <p:cNvPr id="21559" name="Rectangle 59"/>
            <p:cNvSpPr>
              <a:spLocks noChangeArrowheads="1"/>
            </p:cNvSpPr>
            <p:nvPr/>
          </p:nvSpPr>
          <p:spPr bwMode="auto">
            <a:xfrm>
              <a:off x="3991" y="3773"/>
              <a:ext cx="34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CC7</a:t>
              </a:r>
            </a:p>
          </p:txBody>
        </p:sp>
        <p:sp>
          <p:nvSpPr>
            <p:cNvPr id="21560" name="Rectangle 60"/>
            <p:cNvSpPr>
              <a:spLocks noChangeArrowheads="1"/>
            </p:cNvSpPr>
            <p:nvPr/>
          </p:nvSpPr>
          <p:spPr bwMode="auto">
            <a:xfrm>
              <a:off x="4329" y="3773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CC8</a:t>
              </a:r>
            </a:p>
          </p:txBody>
        </p:sp>
        <p:sp>
          <p:nvSpPr>
            <p:cNvPr id="21561" name="Rectangle 61"/>
            <p:cNvSpPr>
              <a:spLocks noChangeArrowheads="1"/>
            </p:cNvSpPr>
            <p:nvPr/>
          </p:nvSpPr>
          <p:spPr bwMode="auto">
            <a:xfrm>
              <a:off x="4674" y="3773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CC9</a:t>
              </a:r>
            </a:p>
          </p:txBody>
        </p:sp>
        <p:sp>
          <p:nvSpPr>
            <p:cNvPr id="21562" name="Rectangle 54"/>
            <p:cNvSpPr>
              <a:spLocks noChangeArrowheads="1"/>
            </p:cNvSpPr>
            <p:nvPr/>
          </p:nvSpPr>
          <p:spPr bwMode="auto">
            <a:xfrm>
              <a:off x="2284" y="3773"/>
              <a:ext cx="34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CC2</a:t>
              </a:r>
            </a:p>
          </p:txBody>
        </p:sp>
        <p:sp>
          <p:nvSpPr>
            <p:cNvPr id="21563" name="Rectangle 55"/>
            <p:cNvSpPr>
              <a:spLocks noChangeArrowheads="1"/>
            </p:cNvSpPr>
            <p:nvPr/>
          </p:nvSpPr>
          <p:spPr bwMode="auto">
            <a:xfrm>
              <a:off x="2625" y="3773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CC3</a:t>
              </a:r>
            </a:p>
          </p:txBody>
        </p:sp>
      </p:grpSp>
      <p:grpSp>
        <p:nvGrpSpPr>
          <p:cNvPr id="908421" name="Group 133"/>
          <p:cNvGrpSpPr>
            <a:grpSpLocks/>
          </p:cNvGrpSpPr>
          <p:nvPr/>
        </p:nvGrpSpPr>
        <p:grpSpPr bwMode="auto">
          <a:xfrm>
            <a:off x="5111221" y="3932239"/>
            <a:ext cx="583010" cy="1462087"/>
            <a:chOff x="2972" y="2477"/>
            <a:chExt cx="339" cy="921"/>
          </a:xfrm>
        </p:grpSpPr>
        <p:sp>
          <p:nvSpPr>
            <p:cNvPr id="21539" name="Text Box 8"/>
            <p:cNvSpPr txBox="1">
              <a:spLocks noChangeArrowheads="1"/>
            </p:cNvSpPr>
            <p:nvPr/>
          </p:nvSpPr>
          <p:spPr bwMode="auto">
            <a:xfrm>
              <a:off x="2972" y="2477"/>
              <a:ext cx="339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MEM</a:t>
              </a:r>
            </a:p>
          </p:txBody>
        </p:sp>
        <p:sp>
          <p:nvSpPr>
            <p:cNvPr id="21540" name="Text Box 13"/>
            <p:cNvSpPr txBox="1">
              <a:spLocks noChangeArrowheads="1"/>
            </p:cNvSpPr>
            <p:nvPr/>
          </p:nvSpPr>
          <p:spPr bwMode="auto">
            <a:xfrm>
              <a:off x="2973" y="2710"/>
              <a:ext cx="338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  <p:sp>
          <p:nvSpPr>
            <p:cNvPr id="21541" name="Text Box 18"/>
            <p:cNvSpPr txBox="1">
              <a:spLocks noChangeArrowheads="1"/>
            </p:cNvSpPr>
            <p:nvPr/>
          </p:nvSpPr>
          <p:spPr bwMode="auto">
            <a:xfrm>
              <a:off x="2973" y="2937"/>
              <a:ext cx="338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  <p:sp>
          <p:nvSpPr>
            <p:cNvPr id="21542" name="Text Box 23"/>
            <p:cNvSpPr txBox="1">
              <a:spLocks noChangeArrowheads="1"/>
            </p:cNvSpPr>
            <p:nvPr/>
          </p:nvSpPr>
          <p:spPr bwMode="auto">
            <a:xfrm>
              <a:off x="2972" y="3169"/>
              <a:ext cx="339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</p:grpSp>
      <p:grpSp>
        <p:nvGrpSpPr>
          <p:cNvPr id="908422" name="Group 134"/>
          <p:cNvGrpSpPr>
            <a:grpSpLocks/>
          </p:cNvGrpSpPr>
          <p:nvPr/>
        </p:nvGrpSpPr>
        <p:grpSpPr bwMode="auto">
          <a:xfrm>
            <a:off x="5694231" y="3932238"/>
            <a:ext cx="583009" cy="1827212"/>
            <a:chOff x="3311" y="2477"/>
            <a:chExt cx="339" cy="1151"/>
          </a:xfrm>
        </p:grpSpPr>
        <p:sp>
          <p:nvSpPr>
            <p:cNvPr id="21534" name="Text Box 9"/>
            <p:cNvSpPr txBox="1">
              <a:spLocks noChangeArrowheads="1"/>
            </p:cNvSpPr>
            <p:nvPr/>
          </p:nvSpPr>
          <p:spPr bwMode="auto">
            <a:xfrm>
              <a:off x="3311" y="2477"/>
              <a:ext cx="339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WB</a:t>
              </a:r>
            </a:p>
          </p:txBody>
        </p:sp>
        <p:sp>
          <p:nvSpPr>
            <p:cNvPr id="21535" name="Text Box 14"/>
            <p:cNvSpPr txBox="1">
              <a:spLocks noChangeArrowheads="1"/>
            </p:cNvSpPr>
            <p:nvPr/>
          </p:nvSpPr>
          <p:spPr bwMode="auto">
            <a:xfrm>
              <a:off x="3311" y="2710"/>
              <a:ext cx="339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MEM</a:t>
              </a:r>
            </a:p>
          </p:txBody>
        </p:sp>
        <p:sp>
          <p:nvSpPr>
            <p:cNvPr id="21536" name="Text Box 19"/>
            <p:cNvSpPr txBox="1">
              <a:spLocks noChangeArrowheads="1"/>
            </p:cNvSpPr>
            <p:nvPr/>
          </p:nvSpPr>
          <p:spPr bwMode="auto">
            <a:xfrm>
              <a:off x="3311" y="2937"/>
              <a:ext cx="339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  <p:sp>
          <p:nvSpPr>
            <p:cNvPr id="21537" name="Text Box 24"/>
            <p:cNvSpPr txBox="1">
              <a:spLocks noChangeArrowheads="1"/>
            </p:cNvSpPr>
            <p:nvPr/>
          </p:nvSpPr>
          <p:spPr bwMode="auto">
            <a:xfrm>
              <a:off x="3311" y="3169"/>
              <a:ext cx="339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  <p:sp>
          <p:nvSpPr>
            <p:cNvPr id="21538" name="Text Box 29"/>
            <p:cNvSpPr txBox="1">
              <a:spLocks noChangeArrowheads="1"/>
            </p:cNvSpPr>
            <p:nvPr/>
          </p:nvSpPr>
          <p:spPr bwMode="auto">
            <a:xfrm>
              <a:off x="3311" y="3399"/>
              <a:ext cx="339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</p:grpSp>
      <p:grpSp>
        <p:nvGrpSpPr>
          <p:cNvPr id="21518" name="Group 144"/>
          <p:cNvGrpSpPr>
            <a:grpSpLocks/>
          </p:cNvGrpSpPr>
          <p:nvPr/>
        </p:nvGrpSpPr>
        <p:grpSpPr bwMode="auto">
          <a:xfrm>
            <a:off x="662121" y="3643314"/>
            <a:ext cx="2584846" cy="2486025"/>
            <a:chOff x="385" y="2295"/>
            <a:chExt cx="1503" cy="1566"/>
          </a:xfrm>
        </p:grpSpPr>
        <p:sp>
          <p:nvSpPr>
            <p:cNvPr id="21527" name="Rectangle 35"/>
            <p:cNvSpPr>
              <a:spLocks noChangeArrowheads="1"/>
            </p:cNvSpPr>
            <p:nvPr/>
          </p:nvSpPr>
          <p:spPr bwMode="auto">
            <a:xfrm>
              <a:off x="704" y="2478"/>
              <a:ext cx="1087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lw	$t7, 8($s3)</a:t>
              </a:r>
            </a:p>
          </p:txBody>
        </p:sp>
        <p:sp>
          <p:nvSpPr>
            <p:cNvPr id="21528" name="Rectangle 111"/>
            <p:cNvSpPr>
              <a:spLocks noChangeArrowheads="1"/>
            </p:cNvSpPr>
            <p:nvPr/>
          </p:nvSpPr>
          <p:spPr bwMode="auto">
            <a:xfrm>
              <a:off x="704" y="2705"/>
              <a:ext cx="1087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lw	$t6, 8($s5)</a:t>
              </a:r>
            </a:p>
          </p:txBody>
        </p:sp>
        <p:sp>
          <p:nvSpPr>
            <p:cNvPr id="21529" name="Rectangle 112"/>
            <p:cNvSpPr>
              <a:spLocks noChangeArrowheads="1"/>
            </p:cNvSpPr>
            <p:nvPr/>
          </p:nvSpPr>
          <p:spPr bwMode="auto">
            <a:xfrm>
              <a:off x="704" y="2938"/>
              <a:ext cx="1087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ori	$t4, $s3, 7</a:t>
              </a:r>
            </a:p>
          </p:txBody>
        </p:sp>
        <p:sp>
          <p:nvSpPr>
            <p:cNvPr id="21530" name="Rectangle 113"/>
            <p:cNvSpPr>
              <a:spLocks noChangeArrowheads="1"/>
            </p:cNvSpPr>
            <p:nvPr/>
          </p:nvSpPr>
          <p:spPr bwMode="auto">
            <a:xfrm>
              <a:off x="704" y="3170"/>
              <a:ext cx="1184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sub	$s5, $s2, $t3</a:t>
              </a:r>
            </a:p>
          </p:txBody>
        </p:sp>
        <p:sp>
          <p:nvSpPr>
            <p:cNvPr id="21531" name="Rectangle 114"/>
            <p:cNvSpPr>
              <a:spLocks noChangeArrowheads="1"/>
            </p:cNvSpPr>
            <p:nvPr/>
          </p:nvSpPr>
          <p:spPr bwMode="auto">
            <a:xfrm>
              <a:off x="704" y="3397"/>
              <a:ext cx="1087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sw 	$s2, 10($s3)</a:t>
              </a:r>
            </a:p>
          </p:txBody>
        </p:sp>
        <p:sp>
          <p:nvSpPr>
            <p:cNvPr id="21532" name="Line 117"/>
            <p:cNvSpPr>
              <a:spLocks noChangeShapeType="1"/>
            </p:cNvSpPr>
            <p:nvPr/>
          </p:nvSpPr>
          <p:spPr bwMode="auto">
            <a:xfrm>
              <a:off x="498" y="2295"/>
              <a:ext cx="0" cy="15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33" name="Text Box 118"/>
            <p:cNvSpPr txBox="1">
              <a:spLocks noChangeArrowheads="1"/>
            </p:cNvSpPr>
            <p:nvPr/>
          </p:nvSpPr>
          <p:spPr bwMode="auto">
            <a:xfrm rot="-5400000">
              <a:off x="-115" y="2931"/>
              <a:ext cx="1225" cy="2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Instruction Order</a:t>
              </a:r>
            </a:p>
          </p:txBody>
        </p:sp>
      </p:grpSp>
      <p:grpSp>
        <p:nvGrpSpPr>
          <p:cNvPr id="908426" name="Group 138"/>
          <p:cNvGrpSpPr>
            <a:grpSpLocks/>
          </p:cNvGrpSpPr>
          <p:nvPr/>
        </p:nvGrpSpPr>
        <p:grpSpPr bwMode="auto">
          <a:xfrm>
            <a:off x="1050793" y="2636839"/>
            <a:ext cx="5228167" cy="3125787"/>
            <a:chOff x="611" y="1661"/>
            <a:chExt cx="3040" cy="1969"/>
          </a:xfrm>
        </p:grpSpPr>
        <p:sp>
          <p:nvSpPr>
            <p:cNvPr id="21524" name="Arc 52"/>
            <p:cNvSpPr>
              <a:spLocks/>
            </p:cNvSpPr>
            <p:nvPr/>
          </p:nvSpPr>
          <p:spPr bwMode="auto">
            <a:xfrm>
              <a:off x="2925" y="2001"/>
              <a:ext cx="567" cy="477"/>
            </a:xfrm>
            <a:custGeom>
              <a:avLst/>
              <a:gdLst>
                <a:gd name="T0" fmla="*/ 0 w 21599"/>
                <a:gd name="T1" fmla="*/ 0 h 21600"/>
                <a:gd name="T2" fmla="*/ 0 w 21599"/>
                <a:gd name="T3" fmla="*/ 0 h 21600"/>
                <a:gd name="T4" fmla="*/ 0 w 215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9" h="21600" fill="none" extrusionOk="0">
                  <a:moveTo>
                    <a:pt x="-1" y="0"/>
                  </a:moveTo>
                  <a:cubicBezTo>
                    <a:pt x="11836" y="0"/>
                    <a:pt x="21467" y="9525"/>
                    <a:pt x="21598" y="21361"/>
                  </a:cubicBezTo>
                </a:path>
                <a:path w="21599" h="21600" stroke="0" extrusionOk="0">
                  <a:moveTo>
                    <a:pt x="-1" y="0"/>
                  </a:moveTo>
                  <a:cubicBezTo>
                    <a:pt x="11836" y="0"/>
                    <a:pt x="21467" y="9525"/>
                    <a:pt x="21598" y="21361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5" name="Text Box 62"/>
            <p:cNvSpPr txBox="1">
              <a:spLocks noChangeArrowheads="1"/>
            </p:cNvSpPr>
            <p:nvPr/>
          </p:nvSpPr>
          <p:spPr bwMode="auto">
            <a:xfrm>
              <a:off x="611" y="1661"/>
              <a:ext cx="2314" cy="634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Up to five instructions can be in the pipeline during the same cycle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Instruction Level Parallelism (ILP)</a:t>
              </a:r>
            </a:p>
          </p:txBody>
        </p:sp>
        <p:sp>
          <p:nvSpPr>
            <p:cNvPr id="21526" name="Rectangle 34"/>
            <p:cNvSpPr>
              <a:spLocks noChangeArrowheads="1"/>
            </p:cNvSpPr>
            <p:nvPr/>
          </p:nvSpPr>
          <p:spPr bwMode="auto">
            <a:xfrm>
              <a:off x="3311" y="2478"/>
              <a:ext cx="340" cy="115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908431" name="Group 143"/>
          <p:cNvGrpSpPr>
            <a:grpSpLocks/>
          </p:cNvGrpSpPr>
          <p:nvPr/>
        </p:nvGrpSpPr>
        <p:grpSpPr bwMode="auto">
          <a:xfrm>
            <a:off x="6746744" y="2852739"/>
            <a:ext cx="2534973" cy="2663825"/>
            <a:chOff x="3923" y="1797"/>
            <a:chExt cx="1474" cy="1678"/>
          </a:xfrm>
        </p:grpSpPr>
        <p:sp>
          <p:nvSpPr>
            <p:cNvPr id="21521" name="Text Box 63"/>
            <p:cNvSpPr txBox="1">
              <a:spLocks noChangeArrowheads="1"/>
            </p:cNvSpPr>
            <p:nvPr/>
          </p:nvSpPr>
          <p:spPr bwMode="auto">
            <a:xfrm>
              <a:off x="3923" y="1797"/>
              <a:ext cx="1474" cy="794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0" rIns="7200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None/>
              </a:pPr>
              <a:r>
                <a:rPr lang="en-US" altLang="en-US" sz="1800"/>
                <a:t>ALU instructions skip the MEM stage. Store instructions skip the WB stage </a:t>
              </a:r>
            </a:p>
          </p:txBody>
        </p:sp>
        <p:sp>
          <p:nvSpPr>
            <p:cNvPr id="21522" name="Line 140"/>
            <p:cNvSpPr>
              <a:spLocks noChangeShapeType="1"/>
            </p:cNvSpPr>
            <p:nvPr/>
          </p:nvSpPr>
          <p:spPr bwMode="auto">
            <a:xfrm flipH="1">
              <a:off x="3923" y="2591"/>
              <a:ext cx="295" cy="45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3" name="Line 141"/>
            <p:cNvSpPr>
              <a:spLocks noChangeShapeType="1"/>
            </p:cNvSpPr>
            <p:nvPr/>
          </p:nvSpPr>
          <p:spPr bwMode="auto">
            <a:xfrm flipH="1">
              <a:off x="4830" y="2591"/>
              <a:ext cx="0" cy="88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08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0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08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08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0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8293" grpId="0" animBg="1"/>
      <p:bldP spid="9083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Signals</a:t>
            </a:r>
            <a:endParaRPr lang="en-US" dirty="0"/>
          </a:p>
        </p:txBody>
      </p:sp>
      <p:sp>
        <p:nvSpPr>
          <p:cNvPr id="4" name="Rectangle 136"/>
          <p:cNvSpPr txBox="1">
            <a:spLocks noChangeArrowheads="1"/>
          </p:cNvSpPr>
          <p:nvPr/>
        </p:nvSpPr>
        <p:spPr bwMode="auto">
          <a:xfrm>
            <a:off x="555494" y="5618085"/>
            <a:ext cx="8765778" cy="53975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/>
              <a:t>Same control signals used in the single-cycle datapath</a:t>
            </a:r>
          </a:p>
        </p:txBody>
      </p:sp>
      <p:grpSp>
        <p:nvGrpSpPr>
          <p:cNvPr id="173" name="Group 172"/>
          <p:cNvGrpSpPr/>
          <p:nvPr/>
        </p:nvGrpSpPr>
        <p:grpSpPr>
          <a:xfrm>
            <a:off x="390469" y="995930"/>
            <a:ext cx="9263943" cy="4276511"/>
            <a:chOff x="360433" y="995929"/>
            <a:chExt cx="8551332" cy="4276511"/>
          </a:xfrm>
        </p:grpSpPr>
        <p:sp>
          <p:nvSpPr>
            <p:cNvPr id="86" name="Line 49"/>
            <p:cNvSpPr>
              <a:spLocks noChangeShapeType="1"/>
            </p:cNvSpPr>
            <p:nvPr/>
          </p:nvSpPr>
          <p:spPr bwMode="auto">
            <a:xfrm>
              <a:off x="1046631" y="3429156"/>
              <a:ext cx="19148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881432" y="2771603"/>
              <a:ext cx="5030333" cy="1959837"/>
              <a:chOff x="3881432" y="3928265"/>
              <a:chExt cx="5030333" cy="1959837"/>
            </a:xfrm>
          </p:grpSpPr>
          <p:sp>
            <p:nvSpPr>
              <p:cNvPr id="6" name="Freeform 5"/>
              <p:cNvSpPr/>
              <p:nvPr/>
            </p:nvSpPr>
            <p:spPr>
              <a:xfrm>
                <a:off x="3990590" y="5206266"/>
                <a:ext cx="4767555" cy="512698"/>
              </a:xfrm>
              <a:custGeom>
                <a:avLst/>
                <a:gdLst>
                  <a:gd name="connsiteX0" fmla="*/ 4651283 w 4719995"/>
                  <a:gd name="connsiteY0" fmla="*/ 243135 h 512698"/>
                  <a:gd name="connsiteX1" fmla="*/ 4719995 w 4719995"/>
                  <a:gd name="connsiteY1" fmla="*/ 243135 h 512698"/>
                  <a:gd name="connsiteX2" fmla="*/ 4719995 w 4719995"/>
                  <a:gd name="connsiteY2" fmla="*/ 512698 h 512698"/>
                  <a:gd name="connsiteX3" fmla="*/ 0 w 4719995"/>
                  <a:gd name="connsiteY3" fmla="*/ 512698 h 512698"/>
                  <a:gd name="connsiteX4" fmla="*/ 0 w 4719995"/>
                  <a:gd name="connsiteY4" fmla="*/ 0 h 512698"/>
                  <a:gd name="connsiteX0" fmla="*/ 4583257 w 4719995"/>
                  <a:gd name="connsiteY0" fmla="*/ 243135 h 512698"/>
                  <a:gd name="connsiteX1" fmla="*/ 4719995 w 4719995"/>
                  <a:gd name="connsiteY1" fmla="*/ 243135 h 512698"/>
                  <a:gd name="connsiteX2" fmla="*/ 4719995 w 4719995"/>
                  <a:gd name="connsiteY2" fmla="*/ 512698 h 512698"/>
                  <a:gd name="connsiteX3" fmla="*/ 0 w 4719995"/>
                  <a:gd name="connsiteY3" fmla="*/ 512698 h 512698"/>
                  <a:gd name="connsiteX4" fmla="*/ 0 w 4719995"/>
                  <a:gd name="connsiteY4" fmla="*/ 0 h 512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19995" h="512698">
                    <a:moveTo>
                      <a:pt x="4583257" y="243135"/>
                    </a:moveTo>
                    <a:lnTo>
                      <a:pt x="4719995" y="243135"/>
                    </a:lnTo>
                    <a:lnTo>
                      <a:pt x="4719995" y="512698"/>
                    </a:lnTo>
                    <a:lnTo>
                      <a:pt x="0" y="512698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" name="Group 11"/>
              <p:cNvGrpSpPr>
                <a:grpSpLocks/>
              </p:cNvGrpSpPr>
              <p:nvPr/>
            </p:nvGrpSpPr>
            <p:grpSpPr bwMode="auto">
              <a:xfrm>
                <a:off x="3881432" y="3928265"/>
                <a:ext cx="931892" cy="1283168"/>
                <a:chOff x="3639628" y="4110295"/>
                <a:chExt cx="932372" cy="1282349"/>
              </a:xfrm>
            </p:grpSpPr>
            <p:sp>
              <p:nvSpPr>
                <p:cNvPr id="9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639629" y="4110295"/>
                  <a:ext cx="932371" cy="1278750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9144" rIns="9144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US" sz="1200" b="1" dirty="0"/>
                </a:p>
                <a:p>
                  <a:pPr algn="ctr" eaLnBrk="1" hangingPunct="1"/>
                  <a:endParaRPr lang="en-US" sz="1200" b="1" dirty="0"/>
                </a:p>
                <a:p>
                  <a:pPr algn="ctr" eaLnBrk="1" hangingPunct="1"/>
                  <a:r>
                    <a:rPr lang="en-US" sz="1200" b="1" dirty="0" smtClean="0"/>
                    <a:t>Registers</a:t>
                  </a:r>
                  <a:endParaRPr lang="en-US" sz="1200" b="1" dirty="0"/>
                </a:p>
              </p:txBody>
            </p:sp>
            <p:sp>
              <p:nvSpPr>
                <p:cNvPr id="10" name="Rectangle 33"/>
                <p:cNvSpPr>
                  <a:spLocks noChangeArrowheads="1"/>
                </p:cNvSpPr>
                <p:nvPr/>
              </p:nvSpPr>
              <p:spPr bwMode="auto">
                <a:xfrm>
                  <a:off x="3639628" y="4292747"/>
                  <a:ext cx="421848" cy="1824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eaLnBrk="0" hangingPunct="0"/>
                  <a:r>
                    <a:rPr lang="en-US" sz="1000"/>
                    <a:t> RA</a:t>
                  </a:r>
                </a:p>
              </p:txBody>
            </p:sp>
            <p:sp>
              <p:nvSpPr>
                <p:cNvPr id="11" name="Rectangle 34"/>
                <p:cNvSpPr>
                  <a:spLocks noChangeArrowheads="1"/>
                </p:cNvSpPr>
                <p:nvPr/>
              </p:nvSpPr>
              <p:spPr bwMode="auto">
                <a:xfrm>
                  <a:off x="3682106" y="4724383"/>
                  <a:ext cx="379370" cy="2760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eaLnBrk="0" hangingPunct="0"/>
                  <a:r>
                    <a:rPr lang="en-US" sz="1000" dirty="0"/>
                    <a:t>RB</a:t>
                  </a:r>
                </a:p>
              </p:txBody>
            </p:sp>
            <p:sp>
              <p:nvSpPr>
                <p:cNvPr id="12" name="Rectangle 35"/>
                <p:cNvSpPr>
                  <a:spLocks noChangeArrowheads="1"/>
                </p:cNvSpPr>
                <p:nvPr/>
              </p:nvSpPr>
              <p:spPr bwMode="auto">
                <a:xfrm>
                  <a:off x="4144924" y="4239108"/>
                  <a:ext cx="379370" cy="1824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r" eaLnBrk="0" hangingPunct="0"/>
                  <a:r>
                    <a:rPr lang="en-US" sz="1000"/>
                    <a:t>BusA</a:t>
                  </a:r>
                </a:p>
              </p:txBody>
            </p:sp>
            <p:sp>
              <p:nvSpPr>
                <p:cNvPr id="13" name="Rectangle 38"/>
                <p:cNvSpPr>
                  <a:spLocks noChangeArrowheads="1"/>
                </p:cNvSpPr>
                <p:nvPr/>
              </p:nvSpPr>
              <p:spPr bwMode="auto">
                <a:xfrm>
                  <a:off x="4144924" y="4955909"/>
                  <a:ext cx="379370" cy="1658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r" eaLnBrk="0" hangingPunct="0"/>
                  <a:r>
                    <a:rPr lang="en-US" sz="1000" dirty="0" err="1"/>
                    <a:t>BusB</a:t>
                  </a:r>
                  <a:endParaRPr lang="en-US" sz="1000" dirty="0"/>
                </a:p>
              </p:txBody>
            </p:sp>
            <p:sp>
              <p:nvSpPr>
                <p:cNvPr id="14" name="Rectangle 42"/>
                <p:cNvSpPr>
                  <a:spLocks noChangeArrowheads="1"/>
                </p:cNvSpPr>
                <p:nvPr/>
              </p:nvSpPr>
              <p:spPr bwMode="auto">
                <a:xfrm>
                  <a:off x="3682106" y="5199136"/>
                  <a:ext cx="261244" cy="1856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eaLnBrk="0" hangingPunct="0"/>
                  <a:r>
                    <a:rPr lang="en-US" sz="1000" dirty="0"/>
                    <a:t>RW</a:t>
                  </a:r>
                </a:p>
              </p:txBody>
            </p:sp>
            <p:sp>
              <p:nvSpPr>
                <p:cNvPr id="15" name="Rectangle 45"/>
                <p:cNvSpPr>
                  <a:spLocks noChangeArrowheads="1"/>
                </p:cNvSpPr>
                <p:nvPr/>
              </p:nvSpPr>
              <p:spPr bwMode="auto">
                <a:xfrm>
                  <a:off x="4153665" y="5200996"/>
                  <a:ext cx="379370" cy="1824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r" eaLnBrk="0" hangingPunct="0"/>
                  <a:r>
                    <a:rPr lang="en-US" sz="1000" dirty="0" err="1"/>
                    <a:t>BusW</a:t>
                  </a:r>
                  <a:endParaRPr lang="en-US" sz="1000" dirty="0"/>
                </a:p>
              </p:txBody>
            </p:sp>
            <p:sp>
              <p:nvSpPr>
                <p:cNvPr id="16" name="Isosceles Triangle 15"/>
                <p:cNvSpPr/>
                <p:nvPr/>
              </p:nvSpPr>
              <p:spPr bwMode="auto">
                <a:xfrm>
                  <a:off x="3974220" y="5346635"/>
                  <a:ext cx="87358" cy="46009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8" name="Freeform 7"/>
              <p:cNvSpPr/>
              <p:nvPr/>
            </p:nvSpPr>
            <p:spPr>
              <a:xfrm>
                <a:off x="4598757" y="4630141"/>
                <a:ext cx="4313008" cy="1257961"/>
              </a:xfrm>
              <a:custGeom>
                <a:avLst/>
                <a:gdLst>
                  <a:gd name="connsiteX0" fmla="*/ 4043445 w 4313008"/>
                  <a:gd name="connsiteY0" fmla="*/ 0 h 1257961"/>
                  <a:gd name="connsiteX1" fmla="*/ 4313008 w 4313008"/>
                  <a:gd name="connsiteY1" fmla="*/ 0 h 1257961"/>
                  <a:gd name="connsiteX2" fmla="*/ 4313008 w 4313008"/>
                  <a:gd name="connsiteY2" fmla="*/ 1257961 h 1257961"/>
                  <a:gd name="connsiteX3" fmla="*/ 0 w 4313008"/>
                  <a:gd name="connsiteY3" fmla="*/ 1257961 h 1257961"/>
                  <a:gd name="connsiteX4" fmla="*/ 0 w 4313008"/>
                  <a:gd name="connsiteY4" fmla="*/ 581410 h 1257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13008" h="1257961">
                    <a:moveTo>
                      <a:pt x="4043445" y="0"/>
                    </a:moveTo>
                    <a:lnTo>
                      <a:pt x="4313008" y="0"/>
                    </a:lnTo>
                    <a:lnTo>
                      <a:pt x="4313008" y="1257961"/>
                    </a:lnTo>
                    <a:lnTo>
                      <a:pt x="0" y="1257961"/>
                    </a:lnTo>
                    <a:lnTo>
                      <a:pt x="0" y="581410"/>
                    </a:lnTo>
                  </a:path>
                </a:pathLst>
              </a:custGeom>
              <a:noFill/>
              <a:ln w="50800">
                <a:solidFill>
                  <a:schemeClr val="tx1"/>
                </a:solidFill>
                <a:tailEnd type="triangle" w="sm" len="sm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" name="Straight Connector 16"/>
            <p:cNvCxnSpPr/>
            <p:nvPr/>
          </p:nvCxnSpPr>
          <p:spPr bwMode="auto">
            <a:xfrm>
              <a:off x="7368939" y="3962779"/>
              <a:ext cx="0" cy="927381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auto">
            <a:xfrm>
              <a:off x="6482817" y="3419880"/>
              <a:ext cx="0" cy="1470280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auto">
            <a:xfrm>
              <a:off x="5067289" y="2041908"/>
              <a:ext cx="0" cy="2848252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auto">
            <a:xfrm>
              <a:off x="3034449" y="2211936"/>
              <a:ext cx="0" cy="2678224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Freeform 20"/>
            <p:cNvSpPr/>
            <p:nvPr/>
          </p:nvSpPr>
          <p:spPr bwMode="auto">
            <a:xfrm>
              <a:off x="1131803" y="3621500"/>
              <a:ext cx="7423745" cy="1268660"/>
            </a:xfrm>
            <a:custGeom>
              <a:avLst/>
              <a:gdLst>
                <a:gd name="connsiteX0" fmla="*/ 291548 w 291548"/>
                <a:gd name="connsiteY0" fmla="*/ 0 h 154608"/>
                <a:gd name="connsiteX1" fmla="*/ 291548 w 291548"/>
                <a:gd name="connsiteY1" fmla="*/ 154608 h 154608"/>
                <a:gd name="connsiteX2" fmla="*/ 0 w 291548"/>
                <a:gd name="connsiteY2" fmla="*/ 154608 h 15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548" h="154608">
                  <a:moveTo>
                    <a:pt x="291548" y="0"/>
                  </a:moveTo>
                  <a:lnTo>
                    <a:pt x="291548" y="154608"/>
                  </a:lnTo>
                  <a:lnTo>
                    <a:pt x="0" y="154608"/>
                  </a:ln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H="1">
              <a:off x="1321508" y="3661573"/>
              <a:ext cx="1" cy="1228587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129"/>
            <p:cNvSpPr txBox="1">
              <a:spLocks noChangeArrowheads="1"/>
            </p:cNvSpPr>
            <p:nvPr/>
          </p:nvSpPr>
          <p:spPr bwMode="auto">
            <a:xfrm>
              <a:off x="1421000" y="4691853"/>
              <a:ext cx="279409" cy="185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200" dirty="0" err="1"/>
                <a:t>clk</a:t>
              </a:r>
              <a:endParaRPr lang="en-US" sz="1200" dirty="0"/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>
              <a:off x="4264760" y="4062415"/>
              <a:ext cx="0" cy="827745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Line 49"/>
            <p:cNvSpPr>
              <a:spLocks noChangeShapeType="1"/>
            </p:cNvSpPr>
            <p:nvPr/>
          </p:nvSpPr>
          <p:spPr bwMode="auto">
            <a:xfrm>
              <a:off x="6251645" y="3316270"/>
              <a:ext cx="14754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360433" y="1446433"/>
              <a:ext cx="4953662" cy="2266122"/>
            </a:xfrm>
            <a:custGeom>
              <a:avLst/>
              <a:gdLst>
                <a:gd name="connsiteX0" fmla="*/ 4786685 w 4953662"/>
                <a:gd name="connsiteY0" fmla="*/ 465152 h 2266122"/>
                <a:gd name="connsiteX1" fmla="*/ 4953662 w 4953662"/>
                <a:gd name="connsiteY1" fmla="*/ 465152 h 2266122"/>
                <a:gd name="connsiteX2" fmla="*/ 4953662 w 4953662"/>
                <a:gd name="connsiteY2" fmla="*/ 0 h 2266122"/>
                <a:gd name="connsiteX3" fmla="*/ 0 w 4953662"/>
                <a:gd name="connsiteY3" fmla="*/ 0 h 2266122"/>
                <a:gd name="connsiteX4" fmla="*/ 0 w 4953662"/>
                <a:gd name="connsiteY4" fmla="*/ 2266122 h 2266122"/>
                <a:gd name="connsiteX5" fmla="*/ 536713 w 4953662"/>
                <a:gd name="connsiteY5" fmla="*/ 2266122 h 2266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53662" h="2266122">
                  <a:moveTo>
                    <a:pt x="4786685" y="465152"/>
                  </a:moveTo>
                  <a:lnTo>
                    <a:pt x="4953662" y="465152"/>
                  </a:lnTo>
                  <a:lnTo>
                    <a:pt x="4953662" y="0"/>
                  </a:lnTo>
                  <a:lnTo>
                    <a:pt x="0" y="0"/>
                  </a:lnTo>
                  <a:lnTo>
                    <a:pt x="0" y="2266122"/>
                  </a:lnTo>
                  <a:lnTo>
                    <a:pt x="536713" y="2266122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Line 49"/>
            <p:cNvSpPr>
              <a:spLocks noChangeShapeType="1"/>
            </p:cNvSpPr>
            <p:nvPr/>
          </p:nvSpPr>
          <p:spPr bwMode="auto">
            <a:xfrm>
              <a:off x="4201722" y="2524442"/>
              <a:ext cx="77381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49"/>
            <p:cNvSpPr>
              <a:spLocks noChangeShapeType="1"/>
            </p:cNvSpPr>
            <p:nvPr/>
          </p:nvSpPr>
          <p:spPr bwMode="auto">
            <a:xfrm>
              <a:off x="4814358" y="2963628"/>
              <a:ext cx="16488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>
              <a:off x="5148076" y="3730094"/>
              <a:ext cx="34789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Freeform 29"/>
            <p:cNvSpPr/>
            <p:nvPr/>
          </p:nvSpPr>
          <p:spPr bwMode="auto">
            <a:xfrm>
              <a:off x="5264554" y="3739650"/>
              <a:ext cx="1134640" cy="304770"/>
            </a:xfrm>
            <a:custGeom>
              <a:avLst/>
              <a:gdLst>
                <a:gd name="connsiteX0" fmla="*/ 0 w 1664948"/>
                <a:gd name="connsiteY0" fmla="*/ 0 h 322418"/>
                <a:gd name="connsiteX1" fmla="*/ 0 w 1664948"/>
                <a:gd name="connsiteY1" fmla="*/ 322418 h 322418"/>
                <a:gd name="connsiteX2" fmla="*/ 1442955 w 1664948"/>
                <a:gd name="connsiteY2" fmla="*/ 322418 h 322418"/>
                <a:gd name="connsiteX3" fmla="*/ 1442955 w 1664948"/>
                <a:gd name="connsiteY3" fmla="*/ 121567 h 322418"/>
                <a:gd name="connsiteX4" fmla="*/ 1664948 w 1664948"/>
                <a:gd name="connsiteY4" fmla="*/ 121567 h 322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4948" h="322418">
                  <a:moveTo>
                    <a:pt x="0" y="0"/>
                  </a:moveTo>
                  <a:lnTo>
                    <a:pt x="0" y="322418"/>
                  </a:lnTo>
                  <a:lnTo>
                    <a:pt x="1442955" y="322418"/>
                  </a:lnTo>
                  <a:lnTo>
                    <a:pt x="1442955" y="121567"/>
                  </a:lnTo>
                  <a:lnTo>
                    <a:pt x="1664948" y="12156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Rectangle 77"/>
            <p:cNvSpPr>
              <a:spLocks noChangeArrowheads="1"/>
            </p:cNvSpPr>
            <p:nvPr/>
          </p:nvSpPr>
          <p:spPr bwMode="auto">
            <a:xfrm>
              <a:off x="722954" y="1235403"/>
              <a:ext cx="1392885" cy="203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Branch Target Address</a:t>
              </a:r>
            </a:p>
          </p:txBody>
        </p:sp>
        <p:grpSp>
          <p:nvGrpSpPr>
            <p:cNvPr id="32" name="Group 8"/>
            <p:cNvGrpSpPr>
              <a:grpSpLocks/>
            </p:cNvGrpSpPr>
            <p:nvPr/>
          </p:nvGrpSpPr>
          <p:grpSpPr bwMode="auto">
            <a:xfrm>
              <a:off x="5829356" y="2752576"/>
              <a:ext cx="422289" cy="1039848"/>
              <a:chOff x="5652144" y="4157097"/>
              <a:chExt cx="421848" cy="1039533"/>
            </a:xfrm>
          </p:grpSpPr>
          <p:sp>
            <p:nvSpPr>
              <p:cNvPr id="33" name="Freeform 23"/>
              <p:cNvSpPr>
                <a:spLocks/>
              </p:cNvSpPr>
              <p:nvPr/>
            </p:nvSpPr>
            <p:spPr bwMode="auto">
              <a:xfrm rot="-5400000">
                <a:off x="5343301" y="4465940"/>
                <a:ext cx="1039533" cy="421848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Rectangle 24"/>
              <p:cNvSpPr>
                <a:spLocks noChangeArrowheads="1"/>
              </p:cNvSpPr>
              <p:nvPr/>
            </p:nvSpPr>
            <p:spPr bwMode="auto">
              <a:xfrm>
                <a:off x="5715860" y="4307976"/>
                <a:ext cx="351540" cy="7440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A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L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U</a:t>
                </a:r>
              </a:p>
            </p:txBody>
          </p:sp>
        </p:grpSp>
        <p:sp>
          <p:nvSpPr>
            <p:cNvPr id="35" name="Line 30"/>
            <p:cNvSpPr>
              <a:spLocks noChangeShapeType="1"/>
            </p:cNvSpPr>
            <p:nvPr/>
          </p:nvSpPr>
          <p:spPr bwMode="auto">
            <a:xfrm>
              <a:off x="5632500" y="3640018"/>
              <a:ext cx="1841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Line 39"/>
            <p:cNvSpPr>
              <a:spLocks noChangeShapeType="1"/>
            </p:cNvSpPr>
            <p:nvPr/>
          </p:nvSpPr>
          <p:spPr bwMode="auto">
            <a:xfrm>
              <a:off x="3290863" y="3036748"/>
              <a:ext cx="5905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Line 40"/>
            <p:cNvSpPr>
              <a:spLocks noChangeShapeType="1"/>
            </p:cNvSpPr>
            <p:nvPr/>
          </p:nvSpPr>
          <p:spPr bwMode="auto">
            <a:xfrm flipV="1">
              <a:off x="3314675" y="3539703"/>
              <a:ext cx="5635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Line 49"/>
            <p:cNvSpPr>
              <a:spLocks noChangeShapeType="1"/>
            </p:cNvSpPr>
            <p:nvPr/>
          </p:nvSpPr>
          <p:spPr bwMode="auto">
            <a:xfrm>
              <a:off x="1396914" y="3414586"/>
              <a:ext cx="44133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9" name="Group 3"/>
            <p:cNvGrpSpPr>
              <a:grpSpLocks/>
            </p:cNvGrpSpPr>
            <p:nvPr/>
          </p:nvGrpSpPr>
          <p:grpSpPr bwMode="auto">
            <a:xfrm>
              <a:off x="1838253" y="2763689"/>
              <a:ext cx="927130" cy="1281155"/>
              <a:chOff x="1793625" y="4110295"/>
              <a:chExt cx="927187" cy="1280337"/>
            </a:xfrm>
          </p:grpSpPr>
          <p:sp>
            <p:nvSpPr>
              <p:cNvPr id="40" name="Rectangle 47"/>
              <p:cNvSpPr>
                <a:spLocks noChangeArrowheads="1"/>
              </p:cNvSpPr>
              <p:nvPr/>
            </p:nvSpPr>
            <p:spPr bwMode="auto">
              <a:xfrm>
                <a:off x="1793626" y="4110295"/>
                <a:ext cx="927186" cy="1280337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Text Box 48"/>
              <p:cNvSpPr txBox="1">
                <a:spLocks noChangeArrowheads="1"/>
              </p:cNvSpPr>
              <p:nvPr/>
            </p:nvSpPr>
            <p:spPr bwMode="auto">
              <a:xfrm>
                <a:off x="1839033" y="4621150"/>
                <a:ext cx="632772" cy="2744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000"/>
                  <a:t>Address</a:t>
                </a:r>
              </a:p>
            </p:txBody>
          </p:sp>
          <p:sp>
            <p:nvSpPr>
              <p:cNvPr id="42" name="Text Box 50"/>
              <p:cNvSpPr txBox="1">
                <a:spLocks noChangeArrowheads="1"/>
              </p:cNvSpPr>
              <p:nvPr/>
            </p:nvSpPr>
            <p:spPr bwMode="auto">
              <a:xfrm>
                <a:off x="2061500" y="4889622"/>
                <a:ext cx="621194" cy="228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000"/>
                  <a:t>Instruction</a:t>
                </a:r>
              </a:p>
            </p:txBody>
          </p:sp>
          <p:sp>
            <p:nvSpPr>
              <p:cNvPr id="43" name="Text Box 51"/>
              <p:cNvSpPr txBox="1">
                <a:spLocks noChangeArrowheads="1"/>
              </p:cNvSpPr>
              <p:nvPr/>
            </p:nvSpPr>
            <p:spPr bwMode="auto">
              <a:xfrm>
                <a:off x="1793625" y="4110295"/>
                <a:ext cx="927187" cy="502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sz="1200" b="1" dirty="0"/>
                  <a:t>Instruction</a:t>
                </a:r>
              </a:p>
              <a:p>
                <a:pPr algn="ctr"/>
                <a:r>
                  <a:rPr lang="en-US" sz="1200" b="1" dirty="0" smtClean="0"/>
                  <a:t>Memory</a:t>
                </a:r>
                <a:endParaRPr lang="en-US" sz="1200" b="1" dirty="0"/>
              </a:p>
            </p:txBody>
          </p:sp>
        </p:grpSp>
        <p:sp>
          <p:nvSpPr>
            <p:cNvPr id="44" name="Line 52"/>
            <p:cNvSpPr>
              <a:spLocks noChangeShapeType="1"/>
            </p:cNvSpPr>
            <p:nvPr/>
          </p:nvSpPr>
          <p:spPr bwMode="auto">
            <a:xfrm>
              <a:off x="3112611" y="3659069"/>
              <a:ext cx="17825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Line 61"/>
            <p:cNvSpPr>
              <a:spLocks noChangeShapeType="1"/>
            </p:cNvSpPr>
            <p:nvPr/>
          </p:nvSpPr>
          <p:spPr bwMode="auto">
            <a:xfrm flipV="1">
              <a:off x="1555669" y="2583927"/>
              <a:ext cx="0" cy="82430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" name="Rectangle 67"/>
            <p:cNvSpPr>
              <a:spLocks noChangeArrowheads="1"/>
            </p:cNvSpPr>
            <p:nvPr/>
          </p:nvSpPr>
          <p:spPr bwMode="auto">
            <a:xfrm>
              <a:off x="3459143" y="2854179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 err="1"/>
                <a:t>Rs</a:t>
              </a:r>
              <a:endParaRPr lang="en-US" sz="1000" dirty="0"/>
            </a:p>
          </p:txBody>
        </p:sp>
        <p:sp>
          <p:nvSpPr>
            <p:cNvPr id="47" name="Rectangle 70"/>
            <p:cNvSpPr>
              <a:spLocks noChangeArrowheads="1"/>
            </p:cNvSpPr>
            <p:nvPr/>
          </p:nvSpPr>
          <p:spPr bwMode="auto">
            <a:xfrm>
              <a:off x="3366785" y="4249809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Rd</a:t>
              </a:r>
            </a:p>
          </p:txBody>
        </p:sp>
        <p:grpSp>
          <p:nvGrpSpPr>
            <p:cNvPr id="48" name="Group 12"/>
            <p:cNvGrpSpPr>
              <a:grpSpLocks/>
            </p:cNvGrpSpPr>
            <p:nvPr/>
          </p:nvGrpSpPr>
          <p:grpSpPr bwMode="auto">
            <a:xfrm>
              <a:off x="3880710" y="2369979"/>
              <a:ext cx="321012" cy="324814"/>
              <a:chOff x="1642213" y="2082165"/>
              <a:chExt cx="418691" cy="295097"/>
            </a:xfrm>
          </p:grpSpPr>
          <p:sp>
            <p:nvSpPr>
              <p:cNvPr id="49" name="Oval 72"/>
              <p:cNvSpPr>
                <a:spLocks noChangeArrowheads="1"/>
              </p:cNvSpPr>
              <p:nvPr/>
            </p:nvSpPr>
            <p:spPr bwMode="auto">
              <a:xfrm>
                <a:off x="1642213" y="2082165"/>
                <a:ext cx="418691" cy="274472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73"/>
              <p:cNvSpPr>
                <a:spLocks noChangeArrowheads="1"/>
              </p:cNvSpPr>
              <p:nvPr/>
            </p:nvSpPr>
            <p:spPr bwMode="auto">
              <a:xfrm>
                <a:off x="1642213" y="2101204"/>
                <a:ext cx="418691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200" dirty="0" smtClean="0"/>
                  <a:t>Ext</a:t>
                </a:r>
                <a:endParaRPr lang="en-US" sz="1200" dirty="0"/>
              </a:p>
            </p:txBody>
          </p:sp>
        </p:grpSp>
        <p:sp>
          <p:nvSpPr>
            <p:cNvPr id="51" name="Rectangle 78"/>
            <p:cNvSpPr>
              <a:spLocks noChangeArrowheads="1"/>
            </p:cNvSpPr>
            <p:nvPr/>
          </p:nvSpPr>
          <p:spPr bwMode="auto">
            <a:xfrm>
              <a:off x="3459143" y="3363485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Rt</a:t>
              </a:r>
            </a:p>
          </p:txBody>
        </p:sp>
        <p:sp>
          <p:nvSpPr>
            <p:cNvPr id="52" name="Freeform 86"/>
            <p:cNvSpPr>
              <a:spLocks/>
            </p:cNvSpPr>
            <p:nvPr/>
          </p:nvSpPr>
          <p:spPr bwMode="auto">
            <a:xfrm>
              <a:off x="3425804" y="3543514"/>
              <a:ext cx="170555" cy="647556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" name="Freeform 98"/>
            <p:cNvSpPr>
              <a:spLocks/>
            </p:cNvSpPr>
            <p:nvPr/>
          </p:nvSpPr>
          <p:spPr bwMode="auto">
            <a:xfrm>
              <a:off x="3290863" y="4302889"/>
              <a:ext cx="305496" cy="105676"/>
            </a:xfrm>
            <a:custGeom>
              <a:avLst/>
              <a:gdLst>
                <a:gd name="T0" fmla="*/ 0 w 374"/>
                <a:gd name="T1" fmla="*/ 0 h 87"/>
                <a:gd name="T2" fmla="*/ 0 w 374"/>
                <a:gd name="T3" fmla="*/ 2147483647 h 87"/>
                <a:gd name="T4" fmla="*/ 2147483647 w 374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374"/>
                <a:gd name="T10" fmla="*/ 0 h 87"/>
                <a:gd name="T11" fmla="*/ 374 w 374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4" h="87">
                  <a:moveTo>
                    <a:pt x="0" y="0"/>
                  </a:moveTo>
                  <a:lnTo>
                    <a:pt x="0" y="87"/>
                  </a:lnTo>
                  <a:lnTo>
                    <a:pt x="374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" name="Rectangle 77"/>
            <p:cNvSpPr>
              <a:spLocks noChangeArrowheads="1"/>
            </p:cNvSpPr>
            <p:nvPr/>
          </p:nvSpPr>
          <p:spPr bwMode="auto">
            <a:xfrm>
              <a:off x="722954" y="1504238"/>
              <a:ext cx="2023926" cy="210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Jump Target = </a:t>
              </a:r>
              <a:r>
                <a:rPr lang="en-US" sz="1000" dirty="0" smtClean="0"/>
                <a:t>PC[31:28] ‖ Imm26</a:t>
              </a:r>
              <a:endParaRPr lang="en-US" sz="1000" dirty="0"/>
            </a:p>
          </p:txBody>
        </p:sp>
        <p:sp>
          <p:nvSpPr>
            <p:cNvPr id="55" name="Rectangle 111"/>
            <p:cNvSpPr>
              <a:spLocks noChangeArrowheads="1"/>
            </p:cNvSpPr>
            <p:nvPr/>
          </p:nvSpPr>
          <p:spPr bwMode="auto">
            <a:xfrm>
              <a:off x="7026335" y="2349148"/>
              <a:ext cx="733280" cy="182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ALU </a:t>
              </a:r>
              <a:r>
                <a:rPr lang="en-US" sz="1000" dirty="0" smtClean="0"/>
                <a:t>Result</a:t>
              </a:r>
              <a:endParaRPr lang="en-US" sz="1000" dirty="0"/>
            </a:p>
          </p:txBody>
        </p:sp>
        <p:grpSp>
          <p:nvGrpSpPr>
            <p:cNvPr id="56" name="Group 9"/>
            <p:cNvGrpSpPr>
              <a:grpSpLocks/>
            </p:cNvGrpSpPr>
            <p:nvPr/>
          </p:nvGrpSpPr>
          <p:grpSpPr bwMode="auto">
            <a:xfrm>
              <a:off x="6929530" y="2768451"/>
              <a:ext cx="912841" cy="1277980"/>
              <a:chOff x="6720058" y="4195080"/>
              <a:chExt cx="912351" cy="1278750"/>
            </a:xfrm>
          </p:grpSpPr>
          <p:sp>
            <p:nvSpPr>
              <p:cNvPr id="57" name="Text Box 8"/>
              <p:cNvSpPr txBox="1">
                <a:spLocks noChangeArrowheads="1"/>
              </p:cNvSpPr>
              <p:nvPr/>
            </p:nvSpPr>
            <p:spPr bwMode="auto">
              <a:xfrm>
                <a:off x="6720059" y="4195080"/>
                <a:ext cx="912350" cy="127875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b="1" dirty="0"/>
                  <a:t>Data</a:t>
                </a:r>
              </a:p>
              <a:p>
                <a:pPr algn="ctr" eaLnBrk="1" hangingPunct="1"/>
                <a:r>
                  <a:rPr lang="en-US" sz="1200" b="1" dirty="0" smtClean="0"/>
                  <a:t>Memory</a:t>
                </a:r>
                <a:endParaRPr lang="en-US" sz="1200" b="1" dirty="0"/>
              </a:p>
            </p:txBody>
          </p:sp>
          <p:sp>
            <p:nvSpPr>
              <p:cNvPr id="58" name="Rectangle 9"/>
              <p:cNvSpPr>
                <a:spLocks noChangeArrowheads="1"/>
              </p:cNvSpPr>
              <p:nvPr/>
            </p:nvSpPr>
            <p:spPr bwMode="auto">
              <a:xfrm>
                <a:off x="6720058" y="4652003"/>
                <a:ext cx="583377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 Address</a:t>
                </a:r>
              </a:p>
            </p:txBody>
          </p:sp>
          <p:sp>
            <p:nvSpPr>
              <p:cNvPr id="59" name="Rectangle 10"/>
              <p:cNvSpPr>
                <a:spLocks noChangeArrowheads="1"/>
              </p:cNvSpPr>
              <p:nvPr/>
            </p:nvSpPr>
            <p:spPr bwMode="auto">
              <a:xfrm>
                <a:off x="6762565" y="5123618"/>
                <a:ext cx="422142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/>
              <a:p>
                <a:pPr eaLnBrk="0" hangingPunct="0"/>
                <a:r>
                  <a:rPr lang="en-US" sz="1000"/>
                  <a:t>Data_in</a:t>
                </a:r>
              </a:p>
            </p:txBody>
          </p:sp>
          <p:sp>
            <p:nvSpPr>
              <p:cNvPr id="60" name="Rectangle 11"/>
              <p:cNvSpPr>
                <a:spLocks noChangeArrowheads="1"/>
              </p:cNvSpPr>
              <p:nvPr/>
            </p:nvSpPr>
            <p:spPr bwMode="auto">
              <a:xfrm>
                <a:off x="6954600" y="4859882"/>
                <a:ext cx="633213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/>
                  <a:t>Data_out</a:t>
                </a:r>
              </a:p>
            </p:txBody>
          </p:sp>
          <p:sp>
            <p:nvSpPr>
              <p:cNvPr id="61" name="Isosceles Triangle 60"/>
              <p:cNvSpPr/>
              <p:nvPr/>
            </p:nvSpPr>
            <p:spPr bwMode="auto">
              <a:xfrm>
                <a:off x="7116972" y="5428929"/>
                <a:ext cx="87266" cy="44477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2" name="Group 79"/>
            <p:cNvGrpSpPr>
              <a:grpSpLocks/>
            </p:cNvGrpSpPr>
            <p:nvPr/>
          </p:nvGrpSpPr>
          <p:grpSpPr bwMode="auto">
            <a:xfrm>
              <a:off x="5494384" y="3433636"/>
              <a:ext cx="169867" cy="412764"/>
              <a:chOff x="2514" y="1642"/>
              <a:chExt cx="116" cy="261"/>
            </a:xfrm>
          </p:grpSpPr>
          <p:sp>
            <p:nvSpPr>
              <p:cNvPr id="63" name="AutoShape 80"/>
              <p:cNvSpPr>
                <a:spLocks noChangeArrowheads="1"/>
              </p:cNvSpPr>
              <p:nvPr/>
            </p:nvSpPr>
            <p:spPr bwMode="auto">
              <a:xfrm rot="-5400000">
                <a:off x="2442" y="1715"/>
                <a:ext cx="261" cy="115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81"/>
              <p:cNvSpPr>
                <a:spLocks noChangeArrowheads="1"/>
              </p:cNvSpPr>
              <p:nvPr/>
            </p:nvSpPr>
            <p:spPr bwMode="auto">
              <a:xfrm flipH="1">
                <a:off x="2515" y="1642"/>
                <a:ext cx="115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lnSpc>
                    <a:spcPct val="70000"/>
                  </a:lnSpc>
                </a:pPr>
                <a:endParaRPr lang="en-US" sz="1000" b="1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5" name="Rectangle 82"/>
              <p:cNvSpPr>
                <a:spLocks noChangeArrowheads="1"/>
              </p:cNvSpPr>
              <p:nvPr/>
            </p:nvSpPr>
            <p:spPr bwMode="auto">
              <a:xfrm flipH="1">
                <a:off x="2515" y="1655"/>
                <a:ext cx="115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1</a:t>
                </a:r>
                <a:endParaRPr lang="en-US" sz="900" dirty="0"/>
              </a:p>
            </p:txBody>
          </p:sp>
          <p:sp>
            <p:nvSpPr>
              <p:cNvPr id="66" name="Rectangle 83"/>
              <p:cNvSpPr>
                <a:spLocks noChangeArrowheads="1"/>
              </p:cNvSpPr>
              <p:nvPr/>
            </p:nvSpPr>
            <p:spPr bwMode="auto">
              <a:xfrm flipH="1">
                <a:off x="2514" y="1785"/>
                <a:ext cx="115" cy="1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0</a:t>
                </a:r>
                <a:endParaRPr lang="en-US" sz="900" dirty="0"/>
              </a:p>
            </p:txBody>
          </p:sp>
        </p:grpSp>
        <p:sp>
          <p:nvSpPr>
            <p:cNvPr id="67" name="Line 49"/>
            <p:cNvSpPr>
              <a:spLocks noChangeShapeType="1"/>
            </p:cNvSpPr>
            <p:nvPr/>
          </p:nvSpPr>
          <p:spPr bwMode="auto">
            <a:xfrm flipV="1">
              <a:off x="3294038" y="2522861"/>
              <a:ext cx="58421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" name="Freeform 67"/>
            <p:cNvSpPr/>
            <p:nvPr/>
          </p:nvSpPr>
          <p:spPr bwMode="auto">
            <a:xfrm>
              <a:off x="2542309" y="1734658"/>
              <a:ext cx="747814" cy="2938642"/>
            </a:xfrm>
            <a:custGeom>
              <a:avLst/>
              <a:gdLst>
                <a:gd name="connsiteX0" fmla="*/ 1908083 w 1908083"/>
                <a:gd name="connsiteY0" fmla="*/ 116282 h 116282"/>
                <a:gd name="connsiteX1" fmla="*/ 1908083 w 1908083"/>
                <a:gd name="connsiteY1" fmla="*/ 0 h 116282"/>
                <a:gd name="connsiteX2" fmla="*/ 0 w 1908083"/>
                <a:gd name="connsiteY2" fmla="*/ 0 h 11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083" h="116282">
                  <a:moveTo>
                    <a:pt x="1908083" y="116282"/>
                  </a:moveTo>
                  <a:lnTo>
                    <a:pt x="1908083" y="0"/>
                  </a:lnTo>
                  <a:lnTo>
                    <a:pt x="0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9" name="Rectangle 77"/>
            <p:cNvSpPr>
              <a:spLocks noChangeArrowheads="1"/>
            </p:cNvSpPr>
            <p:nvPr/>
          </p:nvSpPr>
          <p:spPr bwMode="auto">
            <a:xfrm>
              <a:off x="3343040" y="2349262"/>
              <a:ext cx="425718" cy="151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Imm16</a:t>
              </a:r>
            </a:p>
          </p:txBody>
        </p:sp>
        <p:sp>
          <p:nvSpPr>
            <p:cNvPr id="70" name="Line 49"/>
            <p:cNvSpPr>
              <a:spLocks noChangeShapeType="1"/>
            </p:cNvSpPr>
            <p:nvPr/>
          </p:nvSpPr>
          <p:spPr bwMode="auto">
            <a:xfrm>
              <a:off x="5148076" y="2968483"/>
              <a:ext cx="6685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" name="Line 30"/>
            <p:cNvSpPr>
              <a:spLocks noChangeShapeType="1"/>
            </p:cNvSpPr>
            <p:nvPr/>
          </p:nvSpPr>
          <p:spPr bwMode="auto">
            <a:xfrm>
              <a:off x="6569061" y="3316407"/>
              <a:ext cx="3541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" name="Rectangle 77"/>
            <p:cNvSpPr>
              <a:spLocks noChangeArrowheads="1"/>
            </p:cNvSpPr>
            <p:nvPr/>
          </p:nvSpPr>
          <p:spPr bwMode="auto">
            <a:xfrm>
              <a:off x="722954" y="1856164"/>
              <a:ext cx="1001731" cy="18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Next PC Address</a:t>
              </a:r>
            </a:p>
          </p:txBody>
        </p:sp>
        <p:sp>
          <p:nvSpPr>
            <p:cNvPr id="73" name="Line 87"/>
            <p:cNvSpPr>
              <a:spLocks noChangeShapeType="1"/>
            </p:cNvSpPr>
            <p:nvPr/>
          </p:nvSpPr>
          <p:spPr bwMode="auto">
            <a:xfrm flipV="1">
              <a:off x="3672827" y="4516094"/>
              <a:ext cx="0" cy="55980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" name="Rectangle 88"/>
            <p:cNvSpPr>
              <a:spLocks noChangeArrowheads="1"/>
            </p:cNvSpPr>
            <p:nvPr/>
          </p:nvSpPr>
          <p:spPr bwMode="auto">
            <a:xfrm>
              <a:off x="3353225" y="5075903"/>
              <a:ext cx="584200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RegDst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75" name="Rectangle 119"/>
            <p:cNvSpPr>
              <a:spLocks noChangeArrowheads="1"/>
            </p:cNvSpPr>
            <p:nvPr/>
          </p:nvSpPr>
          <p:spPr bwMode="auto">
            <a:xfrm flipH="1">
              <a:off x="8228547" y="3063736"/>
              <a:ext cx="168404" cy="63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lnSpc>
                  <a:spcPct val="70000"/>
                </a:lnSpc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6" name="Line 30"/>
            <p:cNvSpPr>
              <a:spLocks noChangeShapeType="1"/>
            </p:cNvSpPr>
            <p:nvPr/>
          </p:nvSpPr>
          <p:spPr bwMode="auto">
            <a:xfrm>
              <a:off x="7842371" y="3581074"/>
              <a:ext cx="28504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77" name="Straight Arrow Connector 76"/>
            <p:cNvCxnSpPr>
              <a:stCxn id="87" idx="1"/>
            </p:cNvCxnSpPr>
            <p:nvPr/>
          </p:nvCxnSpPr>
          <p:spPr>
            <a:xfrm>
              <a:off x="1543360" y="2080313"/>
              <a:ext cx="1384187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up 7"/>
            <p:cNvGrpSpPr>
              <a:grpSpLocks/>
            </p:cNvGrpSpPr>
            <p:nvPr/>
          </p:nvGrpSpPr>
          <p:grpSpPr bwMode="auto">
            <a:xfrm>
              <a:off x="4500805" y="1657858"/>
              <a:ext cx="301625" cy="488077"/>
              <a:chOff x="6243635" y="1976343"/>
              <a:chExt cx="356104" cy="552202"/>
            </a:xfrm>
          </p:grpSpPr>
          <p:sp>
            <p:nvSpPr>
              <p:cNvPr id="79" name="Freeform 23"/>
              <p:cNvSpPr>
                <a:spLocks/>
              </p:cNvSpPr>
              <p:nvPr/>
            </p:nvSpPr>
            <p:spPr bwMode="auto">
              <a:xfrm rot="16200000">
                <a:off x="6145586" y="2074392"/>
                <a:ext cx="552202" cy="356104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 anchor="ctr"/>
              <a:lstStyle/>
              <a:p>
                <a:pPr algn="ctr">
                  <a:defRPr/>
                </a:pP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 bwMode="auto">
              <a:xfrm>
                <a:off x="6329856" y="2078178"/>
                <a:ext cx="258644" cy="314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latin typeface="+mn-lt"/>
                    <a:cs typeface="Arial" pitchFamily="34" charset="0"/>
                  </a:rPr>
                  <a:t>+</a:t>
                </a:r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898814" y="3044294"/>
              <a:ext cx="156426" cy="754884"/>
              <a:chOff x="972589" y="1312076"/>
              <a:chExt cx="156426" cy="754884"/>
            </a:xfrm>
          </p:grpSpPr>
          <p:sp>
            <p:nvSpPr>
              <p:cNvPr id="82" name="AutoShape 120"/>
              <p:cNvSpPr>
                <a:spLocks noChangeArrowheads="1"/>
              </p:cNvSpPr>
              <p:nvPr/>
            </p:nvSpPr>
            <p:spPr bwMode="auto">
              <a:xfrm rot="16200000">
                <a:off x="673360" y="1611305"/>
                <a:ext cx="754884" cy="156426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350411"/>
                <a:ext cx="144371" cy="156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0</a:t>
                </a:r>
                <a:endParaRPr lang="en-US" sz="900" dirty="0"/>
              </a:p>
            </p:txBody>
          </p:sp>
          <p:sp>
            <p:nvSpPr>
              <p:cNvPr id="84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647666"/>
                <a:ext cx="144371" cy="1335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85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904331"/>
                <a:ext cx="144371" cy="138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 smtClean="0"/>
                  <a:t>2</a:t>
                </a:r>
                <a:endParaRPr lang="en-US" sz="900" dirty="0"/>
              </a:p>
            </p:txBody>
          </p:sp>
        </p:grpSp>
        <p:sp>
          <p:nvSpPr>
            <p:cNvPr id="87" name="Freeform 86"/>
            <p:cNvSpPr/>
            <p:nvPr/>
          </p:nvSpPr>
          <p:spPr>
            <a:xfrm>
              <a:off x="734671" y="2080313"/>
              <a:ext cx="808689" cy="1063614"/>
            </a:xfrm>
            <a:custGeom>
              <a:avLst/>
              <a:gdLst>
                <a:gd name="connsiteX0" fmla="*/ 808689 w 808689"/>
                <a:gd name="connsiteY0" fmla="*/ 311847 h 1152250"/>
                <a:gd name="connsiteX1" fmla="*/ 808689 w 808689"/>
                <a:gd name="connsiteY1" fmla="*/ 0 h 1152250"/>
                <a:gd name="connsiteX2" fmla="*/ 0 w 808689"/>
                <a:gd name="connsiteY2" fmla="*/ 0 h 1152250"/>
                <a:gd name="connsiteX3" fmla="*/ 0 w 808689"/>
                <a:gd name="connsiteY3" fmla="*/ 1152250 h 1152250"/>
                <a:gd name="connsiteX4" fmla="*/ 158567 w 808689"/>
                <a:gd name="connsiteY4" fmla="*/ 1152250 h 115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8689" h="1152250">
                  <a:moveTo>
                    <a:pt x="808689" y="311847"/>
                  </a:moveTo>
                  <a:lnTo>
                    <a:pt x="808689" y="0"/>
                  </a:lnTo>
                  <a:lnTo>
                    <a:pt x="0" y="0"/>
                  </a:lnTo>
                  <a:lnTo>
                    <a:pt x="0" y="1152250"/>
                  </a:lnTo>
                  <a:lnTo>
                    <a:pt x="158567" y="1152250"/>
                  </a:lnTo>
                </a:path>
              </a:pathLst>
            </a:custGeom>
            <a:noFill/>
            <a:ln w="50800">
              <a:headEnd type="non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552320" y="1734657"/>
              <a:ext cx="2470994" cy="1694499"/>
            </a:xfrm>
            <a:custGeom>
              <a:avLst/>
              <a:gdLst>
                <a:gd name="connsiteX0" fmla="*/ 2468351 w 2468351"/>
                <a:gd name="connsiteY0" fmla="*/ 0 h 1765374"/>
                <a:gd name="connsiteX1" fmla="*/ 0 w 2468351"/>
                <a:gd name="connsiteY1" fmla="*/ 0 h 1765374"/>
                <a:gd name="connsiteX2" fmla="*/ 0 w 2468351"/>
                <a:gd name="connsiteY2" fmla="*/ 1765374 h 1765374"/>
                <a:gd name="connsiteX3" fmla="*/ 343560 w 2468351"/>
                <a:gd name="connsiteY3" fmla="*/ 1765374 h 176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8351" h="1765374">
                  <a:moveTo>
                    <a:pt x="2468351" y="0"/>
                  </a:moveTo>
                  <a:lnTo>
                    <a:pt x="0" y="0"/>
                  </a:lnTo>
                  <a:lnTo>
                    <a:pt x="0" y="1765374"/>
                  </a:lnTo>
                  <a:lnTo>
                    <a:pt x="343560" y="1765374"/>
                  </a:lnTo>
                </a:path>
              </a:pathLst>
            </a:custGeom>
            <a:noFill/>
            <a:ln w="50800"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Line 5"/>
            <p:cNvSpPr>
              <a:spLocks noChangeShapeType="1"/>
            </p:cNvSpPr>
            <p:nvPr/>
          </p:nvSpPr>
          <p:spPr bwMode="auto">
            <a:xfrm>
              <a:off x="3035800" y="1043378"/>
              <a:ext cx="0" cy="8449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0" name="Line 5"/>
            <p:cNvSpPr>
              <a:spLocks noChangeShapeType="1"/>
            </p:cNvSpPr>
            <p:nvPr/>
          </p:nvSpPr>
          <p:spPr bwMode="auto">
            <a:xfrm>
              <a:off x="5067289" y="1043378"/>
              <a:ext cx="0" cy="10369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1" name="Text Box 71"/>
            <p:cNvSpPr txBox="1">
              <a:spLocks noChangeArrowheads="1"/>
            </p:cNvSpPr>
            <p:nvPr/>
          </p:nvSpPr>
          <p:spPr bwMode="auto">
            <a:xfrm>
              <a:off x="1021692" y="995929"/>
              <a:ext cx="1668463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IF = Instruction Fetch</a:t>
              </a:r>
            </a:p>
          </p:txBody>
        </p:sp>
        <p:sp>
          <p:nvSpPr>
            <p:cNvPr id="92" name="Rectangle 64"/>
            <p:cNvSpPr>
              <a:spLocks noChangeArrowheads="1"/>
            </p:cNvSpPr>
            <p:nvPr/>
          </p:nvSpPr>
          <p:spPr bwMode="auto">
            <a:xfrm>
              <a:off x="1409614" y="2310869"/>
              <a:ext cx="301635" cy="2730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0" hangingPunct="0"/>
              <a:r>
                <a:rPr lang="en-US" sz="1600"/>
                <a:t> </a:t>
              </a:r>
              <a:r>
                <a:rPr lang="en-US" sz="1400"/>
                <a:t>+1</a:t>
              </a:r>
            </a:p>
          </p:txBody>
        </p:sp>
        <p:sp>
          <p:nvSpPr>
            <p:cNvPr id="93" name="Text Box 68"/>
            <p:cNvSpPr txBox="1">
              <a:spLocks noChangeArrowheads="1"/>
            </p:cNvSpPr>
            <p:nvPr/>
          </p:nvSpPr>
          <p:spPr bwMode="auto">
            <a:xfrm>
              <a:off x="3059612" y="995929"/>
              <a:ext cx="1973248" cy="205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ID = </a:t>
              </a:r>
              <a:r>
                <a:rPr lang="en-US" altLang="en-US" sz="1200" b="1" dirty="0" smtClean="0">
                  <a:solidFill>
                    <a:srgbClr val="FF0000"/>
                  </a:solidFill>
                </a:rPr>
                <a:t>Instruction Decode</a:t>
              </a:r>
            </a:p>
          </p:txBody>
        </p:sp>
        <p:sp>
          <p:nvSpPr>
            <p:cNvPr id="94" name="Line 5"/>
            <p:cNvSpPr>
              <a:spLocks noChangeShapeType="1"/>
            </p:cNvSpPr>
            <p:nvPr/>
          </p:nvSpPr>
          <p:spPr bwMode="auto">
            <a:xfrm>
              <a:off x="6488274" y="1043378"/>
              <a:ext cx="0" cy="22730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5" name="Text Box 71"/>
            <p:cNvSpPr txBox="1">
              <a:spLocks noChangeArrowheads="1"/>
            </p:cNvSpPr>
            <p:nvPr/>
          </p:nvSpPr>
          <p:spPr bwMode="auto">
            <a:xfrm>
              <a:off x="5071265" y="995929"/>
              <a:ext cx="1418058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 smtClean="0">
                  <a:solidFill>
                    <a:srgbClr val="FF0000"/>
                  </a:solidFill>
                </a:rPr>
                <a:t>EX </a:t>
              </a:r>
              <a:r>
                <a:rPr lang="en-US" altLang="en-US" sz="1200" b="1" dirty="0">
                  <a:solidFill>
                    <a:srgbClr val="FF0000"/>
                  </a:solidFill>
                </a:rPr>
                <a:t>= </a:t>
              </a:r>
              <a:r>
                <a:rPr lang="en-US" altLang="en-US" sz="1200" b="1" dirty="0" smtClean="0">
                  <a:solidFill>
                    <a:srgbClr val="FF0000"/>
                  </a:solidFill>
                </a:rPr>
                <a:t>Execute</a:t>
              </a:r>
              <a:endParaRPr lang="en-US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96" name="Line 5"/>
            <p:cNvSpPr>
              <a:spLocks noChangeShapeType="1"/>
            </p:cNvSpPr>
            <p:nvPr/>
          </p:nvSpPr>
          <p:spPr bwMode="auto">
            <a:xfrm>
              <a:off x="8566120" y="1043378"/>
              <a:ext cx="0" cy="2533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" name="Text Box 72"/>
            <p:cNvSpPr txBox="1">
              <a:spLocks noChangeArrowheads="1"/>
            </p:cNvSpPr>
            <p:nvPr/>
          </p:nvSpPr>
          <p:spPr bwMode="auto">
            <a:xfrm>
              <a:off x="6530278" y="995929"/>
              <a:ext cx="1986557" cy="205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MEM = </a:t>
              </a:r>
              <a:r>
                <a:rPr lang="en-US" altLang="en-US" sz="1200" b="1" dirty="0" smtClean="0">
                  <a:solidFill>
                    <a:srgbClr val="FF0000"/>
                  </a:solidFill>
                </a:rPr>
                <a:t>Memory Access</a:t>
              </a:r>
              <a:endParaRPr lang="en-US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98" name="Text Box 73"/>
            <p:cNvSpPr txBox="1">
              <a:spLocks noChangeArrowheads="1"/>
            </p:cNvSpPr>
            <p:nvPr/>
          </p:nvSpPr>
          <p:spPr bwMode="auto">
            <a:xfrm rot="16200000">
              <a:off x="8111024" y="2047672"/>
              <a:ext cx="1312557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WB = Write Back</a:t>
              </a:r>
            </a:p>
          </p:txBody>
        </p:sp>
        <p:sp>
          <p:nvSpPr>
            <p:cNvPr id="99" name="Line 25"/>
            <p:cNvSpPr>
              <a:spLocks noChangeShapeType="1"/>
            </p:cNvSpPr>
            <p:nvPr/>
          </p:nvSpPr>
          <p:spPr bwMode="auto">
            <a:xfrm flipV="1">
              <a:off x="6064072" y="3676527"/>
              <a:ext cx="0" cy="13993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5757475" y="5075903"/>
              <a:ext cx="676275" cy="180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ALUOp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1" name="Line 36"/>
            <p:cNvSpPr>
              <a:spLocks noChangeShapeType="1"/>
            </p:cNvSpPr>
            <p:nvPr/>
          </p:nvSpPr>
          <p:spPr bwMode="auto">
            <a:xfrm flipV="1">
              <a:off x="4423897" y="4054770"/>
              <a:ext cx="0" cy="102112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" name="Rectangle 37"/>
            <p:cNvSpPr>
              <a:spLocks noChangeArrowheads="1"/>
            </p:cNvSpPr>
            <p:nvPr/>
          </p:nvSpPr>
          <p:spPr bwMode="auto">
            <a:xfrm>
              <a:off x="4215263" y="5075903"/>
              <a:ext cx="433547" cy="196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3" name="Rectangle 89"/>
            <p:cNvSpPr>
              <a:spLocks noChangeArrowheads="1"/>
            </p:cNvSpPr>
            <p:nvPr/>
          </p:nvSpPr>
          <p:spPr bwMode="auto">
            <a:xfrm>
              <a:off x="5388892" y="5075903"/>
              <a:ext cx="422275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ALUSrc</a:t>
              </a:r>
            </a:p>
          </p:txBody>
        </p:sp>
        <p:sp>
          <p:nvSpPr>
            <p:cNvPr id="104" name="Line 99"/>
            <p:cNvSpPr>
              <a:spLocks noChangeShapeType="1"/>
            </p:cNvSpPr>
            <p:nvPr/>
          </p:nvSpPr>
          <p:spPr bwMode="auto">
            <a:xfrm flipV="1">
              <a:off x="5588299" y="3852813"/>
              <a:ext cx="0" cy="122309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5" name="Rectangle 89"/>
            <p:cNvSpPr>
              <a:spLocks noChangeArrowheads="1"/>
            </p:cNvSpPr>
            <p:nvPr/>
          </p:nvSpPr>
          <p:spPr bwMode="auto">
            <a:xfrm>
              <a:off x="6837895" y="5075903"/>
              <a:ext cx="440073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MemRd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6" name="Line 99"/>
            <p:cNvSpPr>
              <a:spLocks noChangeShapeType="1"/>
            </p:cNvSpPr>
            <p:nvPr/>
          </p:nvSpPr>
          <p:spPr bwMode="auto">
            <a:xfrm flipV="1">
              <a:off x="7106730" y="4049543"/>
              <a:ext cx="0" cy="102635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7" name="Rectangle 89"/>
            <p:cNvSpPr>
              <a:spLocks noChangeArrowheads="1"/>
            </p:cNvSpPr>
            <p:nvPr/>
          </p:nvSpPr>
          <p:spPr bwMode="auto">
            <a:xfrm>
              <a:off x="7452375" y="5075903"/>
              <a:ext cx="465638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MemWr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8" name="Line 99"/>
            <p:cNvSpPr>
              <a:spLocks noChangeShapeType="1"/>
            </p:cNvSpPr>
            <p:nvPr/>
          </p:nvSpPr>
          <p:spPr bwMode="auto">
            <a:xfrm flipV="1">
              <a:off x="7682805" y="4049544"/>
              <a:ext cx="0" cy="102635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9" name="AutoShape 118"/>
            <p:cNvSpPr>
              <a:spLocks noChangeArrowheads="1"/>
            </p:cNvSpPr>
            <p:nvPr/>
          </p:nvSpPr>
          <p:spPr bwMode="auto">
            <a:xfrm rot="16200000">
              <a:off x="7994127" y="3401030"/>
              <a:ext cx="434990" cy="168404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Rectangle 121"/>
            <p:cNvSpPr>
              <a:spLocks noChangeArrowheads="1"/>
            </p:cNvSpPr>
            <p:nvPr/>
          </p:nvSpPr>
          <p:spPr bwMode="auto">
            <a:xfrm flipH="1">
              <a:off x="8128152" y="3525714"/>
              <a:ext cx="168404" cy="177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 smtClean="0"/>
                <a:t>1</a:t>
              </a:r>
              <a:endParaRPr lang="en-US" sz="900" dirty="0"/>
            </a:p>
          </p:txBody>
        </p:sp>
        <p:sp>
          <p:nvSpPr>
            <p:cNvPr id="111" name="Rectangle 120"/>
            <p:cNvSpPr>
              <a:spLocks noChangeArrowheads="1"/>
            </p:cNvSpPr>
            <p:nvPr/>
          </p:nvSpPr>
          <p:spPr bwMode="auto">
            <a:xfrm flipH="1">
              <a:off x="8128152" y="3309807"/>
              <a:ext cx="168404" cy="15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 smtClean="0"/>
                <a:t>0</a:t>
              </a:r>
              <a:endParaRPr lang="en-US" sz="900" dirty="0"/>
            </a:p>
          </p:txBody>
        </p:sp>
        <p:sp>
          <p:nvSpPr>
            <p:cNvPr id="112" name="Rectangle 89"/>
            <p:cNvSpPr>
              <a:spLocks noChangeArrowheads="1"/>
            </p:cNvSpPr>
            <p:nvPr/>
          </p:nvSpPr>
          <p:spPr bwMode="auto">
            <a:xfrm>
              <a:off x="7984895" y="5075903"/>
              <a:ext cx="493478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WBdata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13" name="Line 99"/>
            <p:cNvSpPr>
              <a:spLocks noChangeShapeType="1"/>
            </p:cNvSpPr>
            <p:nvPr/>
          </p:nvSpPr>
          <p:spPr bwMode="auto">
            <a:xfrm flipV="1">
              <a:off x="8211210" y="3707869"/>
              <a:ext cx="0" cy="136803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4" name="Line 87"/>
            <p:cNvSpPr>
              <a:spLocks noChangeShapeType="1"/>
            </p:cNvSpPr>
            <p:nvPr/>
          </p:nvSpPr>
          <p:spPr bwMode="auto">
            <a:xfrm flipV="1">
              <a:off x="976555" y="3807041"/>
              <a:ext cx="0" cy="126885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5" name="Rectangle 88"/>
            <p:cNvSpPr>
              <a:spLocks noChangeArrowheads="1"/>
            </p:cNvSpPr>
            <p:nvPr/>
          </p:nvSpPr>
          <p:spPr bwMode="auto">
            <a:xfrm>
              <a:off x="688858" y="5075903"/>
              <a:ext cx="584200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 smtClean="0">
                  <a:solidFill>
                    <a:srgbClr val="FF0000"/>
                  </a:solidFill>
                </a:rPr>
                <a:t>PCSrc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grpSp>
          <p:nvGrpSpPr>
            <p:cNvPr id="116" name="Group 854122"/>
            <p:cNvGrpSpPr>
              <a:grpSpLocks/>
            </p:cNvGrpSpPr>
            <p:nvPr/>
          </p:nvGrpSpPr>
          <p:grpSpPr bwMode="auto">
            <a:xfrm>
              <a:off x="3842485" y="1977794"/>
              <a:ext cx="422275" cy="378160"/>
              <a:chOff x="4729556" y="4535383"/>
              <a:chExt cx="421889" cy="378275"/>
            </a:xfrm>
          </p:grpSpPr>
          <p:sp>
            <p:nvSpPr>
              <p:cNvPr id="117" name="Line 75"/>
              <p:cNvSpPr>
                <a:spLocks noChangeShapeType="1"/>
              </p:cNvSpPr>
              <p:nvPr/>
            </p:nvSpPr>
            <p:spPr bwMode="auto">
              <a:xfrm>
                <a:off x="4937069" y="4706894"/>
                <a:ext cx="0" cy="206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18" name="Rectangle 76"/>
              <p:cNvSpPr>
                <a:spLocks noChangeArrowheads="1"/>
              </p:cNvSpPr>
              <p:nvPr/>
            </p:nvSpPr>
            <p:spPr bwMode="auto">
              <a:xfrm>
                <a:off x="4729556" y="4535383"/>
                <a:ext cx="421889" cy="179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ExtOp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19" name="Line 87"/>
            <p:cNvSpPr>
              <a:spLocks noChangeShapeType="1"/>
            </p:cNvSpPr>
            <p:nvPr/>
          </p:nvSpPr>
          <p:spPr bwMode="auto">
            <a:xfrm flipV="1">
              <a:off x="6064072" y="2569632"/>
              <a:ext cx="0" cy="28454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0" name="Rectangle 88"/>
            <p:cNvSpPr>
              <a:spLocks noChangeArrowheads="1"/>
            </p:cNvSpPr>
            <p:nvPr/>
          </p:nvSpPr>
          <p:spPr bwMode="auto">
            <a:xfrm>
              <a:off x="5904247" y="2387553"/>
              <a:ext cx="335339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>
                  <a:solidFill>
                    <a:srgbClr val="FF0000"/>
                  </a:solidFill>
                </a:rPr>
                <a:t>Zero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21" name="Line 49"/>
            <p:cNvSpPr>
              <a:spLocks noChangeShapeType="1"/>
            </p:cNvSpPr>
            <p:nvPr/>
          </p:nvSpPr>
          <p:spPr bwMode="auto">
            <a:xfrm>
              <a:off x="2765383" y="3660696"/>
              <a:ext cx="177361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" name="Line 49"/>
            <p:cNvSpPr>
              <a:spLocks noChangeShapeType="1"/>
            </p:cNvSpPr>
            <p:nvPr/>
          </p:nvSpPr>
          <p:spPr bwMode="auto">
            <a:xfrm>
              <a:off x="4813323" y="3731728"/>
              <a:ext cx="16488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" name="Line 49"/>
            <p:cNvSpPr>
              <a:spLocks noChangeShapeType="1"/>
            </p:cNvSpPr>
            <p:nvPr/>
          </p:nvSpPr>
          <p:spPr bwMode="auto">
            <a:xfrm>
              <a:off x="4802430" y="1901896"/>
              <a:ext cx="17310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4304280" y="2080313"/>
              <a:ext cx="190831" cy="444129"/>
            </a:xfrm>
            <a:custGeom>
              <a:avLst/>
              <a:gdLst>
                <a:gd name="connsiteX0" fmla="*/ 0 w 190831"/>
                <a:gd name="connsiteY0" fmla="*/ 803082 h 803082"/>
                <a:gd name="connsiteX1" fmla="*/ 0 w 190831"/>
                <a:gd name="connsiteY1" fmla="*/ 0 h 803082"/>
                <a:gd name="connsiteX2" fmla="*/ 190831 w 190831"/>
                <a:gd name="connsiteY2" fmla="*/ 0 h 80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31" h="803082">
                  <a:moveTo>
                    <a:pt x="0" y="803082"/>
                  </a:moveTo>
                  <a:lnTo>
                    <a:pt x="0" y="0"/>
                  </a:lnTo>
                  <a:lnTo>
                    <a:pt x="190831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Isosceles Triangle 124"/>
            <p:cNvSpPr/>
            <p:nvPr/>
          </p:nvSpPr>
          <p:spPr bwMode="auto">
            <a:xfrm>
              <a:off x="5022358" y="2092241"/>
              <a:ext cx="87312" cy="46037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5151094" y="2525912"/>
              <a:ext cx="337621" cy="1025719"/>
            </a:xfrm>
            <a:custGeom>
              <a:avLst/>
              <a:gdLst>
                <a:gd name="connsiteX0" fmla="*/ 0 w 349857"/>
                <a:gd name="connsiteY0" fmla="*/ 0 h 1025719"/>
                <a:gd name="connsiteX1" fmla="*/ 119269 w 349857"/>
                <a:gd name="connsiteY1" fmla="*/ 0 h 1025719"/>
                <a:gd name="connsiteX2" fmla="*/ 119269 w 349857"/>
                <a:gd name="connsiteY2" fmla="*/ 1025719 h 1025719"/>
                <a:gd name="connsiteX3" fmla="*/ 349857 w 349857"/>
                <a:gd name="connsiteY3" fmla="*/ 1025719 h 102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9857" h="1025719">
                  <a:moveTo>
                    <a:pt x="0" y="0"/>
                  </a:moveTo>
                  <a:lnTo>
                    <a:pt x="119269" y="0"/>
                  </a:lnTo>
                  <a:lnTo>
                    <a:pt x="119269" y="1025719"/>
                  </a:lnTo>
                  <a:lnTo>
                    <a:pt x="349857" y="1025719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3111584" y="1732680"/>
              <a:ext cx="1389221" cy="349858"/>
            </a:xfrm>
            <a:custGeom>
              <a:avLst/>
              <a:gdLst>
                <a:gd name="connsiteX0" fmla="*/ 0 w 1395454"/>
                <a:gd name="connsiteY0" fmla="*/ 349858 h 349858"/>
                <a:gd name="connsiteX1" fmla="*/ 457200 w 1395454"/>
                <a:gd name="connsiteY1" fmla="*/ 349858 h 349858"/>
                <a:gd name="connsiteX2" fmla="*/ 457200 w 1395454"/>
                <a:gd name="connsiteY2" fmla="*/ 0 h 349858"/>
                <a:gd name="connsiteX3" fmla="*/ 1395454 w 1395454"/>
                <a:gd name="connsiteY3" fmla="*/ 0 h 349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5454" h="349858">
                  <a:moveTo>
                    <a:pt x="0" y="349858"/>
                  </a:moveTo>
                  <a:lnTo>
                    <a:pt x="457200" y="349858"/>
                  </a:lnTo>
                  <a:lnTo>
                    <a:pt x="457200" y="0"/>
                  </a:lnTo>
                  <a:lnTo>
                    <a:pt x="1395454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Line 30"/>
            <p:cNvSpPr>
              <a:spLocks noChangeShapeType="1"/>
            </p:cNvSpPr>
            <p:nvPr/>
          </p:nvSpPr>
          <p:spPr bwMode="auto">
            <a:xfrm>
              <a:off x="6569060" y="3846943"/>
              <a:ext cx="3541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29" name="Group 10"/>
            <p:cNvGrpSpPr>
              <a:grpSpLocks/>
            </p:cNvGrpSpPr>
            <p:nvPr/>
          </p:nvGrpSpPr>
          <p:grpSpPr bwMode="auto">
            <a:xfrm>
              <a:off x="1236572" y="3046697"/>
              <a:ext cx="169867" cy="610928"/>
              <a:chOff x="1192066" y="4392316"/>
              <a:chExt cx="169912" cy="611697"/>
            </a:xfrm>
          </p:grpSpPr>
          <p:sp>
            <p:nvSpPr>
              <p:cNvPr id="130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1044948" y="4686982"/>
                <a:ext cx="464150" cy="169911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/>
                  <a:t>PC</a:t>
                </a:r>
              </a:p>
            </p:txBody>
          </p:sp>
          <p:sp>
            <p:nvSpPr>
              <p:cNvPr id="131" name="Text Box 60"/>
              <p:cNvSpPr txBox="1">
                <a:spLocks noChangeArrowheads="1"/>
              </p:cNvSpPr>
              <p:nvPr/>
            </p:nvSpPr>
            <p:spPr bwMode="auto">
              <a:xfrm rot="16200000">
                <a:off x="1203248" y="4381134"/>
                <a:ext cx="147548" cy="169911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800"/>
                  <a:t>00</a:t>
                </a:r>
              </a:p>
            </p:txBody>
          </p:sp>
        </p:grpSp>
        <p:sp>
          <p:nvSpPr>
            <p:cNvPr id="134" name="Text Box 59"/>
            <p:cNvSpPr txBox="1">
              <a:spLocks noChangeArrowheads="1"/>
            </p:cNvSpPr>
            <p:nvPr/>
          </p:nvSpPr>
          <p:spPr bwMode="auto">
            <a:xfrm rot="16200000">
              <a:off x="2809904" y="3579476"/>
              <a:ext cx="435544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err="1" smtClean="0">
                  <a:latin typeface="+mn-lt"/>
                </a:rPr>
                <a:t>Inst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37" name="Text Box 59"/>
            <p:cNvSpPr txBox="1">
              <a:spLocks noChangeArrowheads="1"/>
            </p:cNvSpPr>
            <p:nvPr/>
          </p:nvSpPr>
          <p:spPr bwMode="auto">
            <a:xfrm rot="16200000">
              <a:off x="2800390" y="1998516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NPC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39" name="Text Box 59"/>
            <p:cNvSpPr txBox="1">
              <a:spLocks noChangeArrowheads="1"/>
            </p:cNvSpPr>
            <p:nvPr/>
          </p:nvSpPr>
          <p:spPr bwMode="auto">
            <a:xfrm rot="16200000">
              <a:off x="4834219" y="1823386"/>
              <a:ext cx="457847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BTA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41" name="Text Box 59"/>
            <p:cNvSpPr txBox="1">
              <a:spLocks noChangeArrowheads="1"/>
            </p:cNvSpPr>
            <p:nvPr/>
          </p:nvSpPr>
          <p:spPr bwMode="auto">
            <a:xfrm rot="16200000">
              <a:off x="4835853" y="2881835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A</a:t>
              </a:r>
            </a:p>
          </p:txBody>
        </p:sp>
        <p:sp>
          <p:nvSpPr>
            <p:cNvPr id="144" name="Text Box 59"/>
            <p:cNvSpPr txBox="1">
              <a:spLocks noChangeArrowheads="1"/>
            </p:cNvSpPr>
            <p:nvPr/>
          </p:nvSpPr>
          <p:spPr bwMode="auto">
            <a:xfrm rot="16200000">
              <a:off x="4835853" y="3643654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B</a:t>
              </a:r>
            </a:p>
          </p:txBody>
        </p:sp>
        <p:sp>
          <p:nvSpPr>
            <p:cNvPr id="146" name="Text Box 59"/>
            <p:cNvSpPr txBox="1">
              <a:spLocks noChangeArrowheads="1"/>
            </p:cNvSpPr>
            <p:nvPr/>
          </p:nvSpPr>
          <p:spPr bwMode="auto">
            <a:xfrm rot="16200000">
              <a:off x="4850410" y="2441808"/>
              <a:ext cx="425467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err="1" smtClean="0">
                  <a:latin typeface="+mn-lt"/>
                </a:rPr>
                <a:t>Imm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48" name="Text Box 59"/>
            <p:cNvSpPr txBox="1">
              <a:spLocks noChangeArrowheads="1"/>
            </p:cNvSpPr>
            <p:nvPr/>
          </p:nvSpPr>
          <p:spPr bwMode="auto">
            <a:xfrm rot="16200000">
              <a:off x="6256838" y="3758869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D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51" name="Text Box 59"/>
            <p:cNvSpPr txBox="1">
              <a:spLocks noChangeArrowheads="1"/>
            </p:cNvSpPr>
            <p:nvPr/>
          </p:nvSpPr>
          <p:spPr bwMode="auto">
            <a:xfrm rot="16200000">
              <a:off x="6256838" y="3227480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R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54" name="Text Box 59"/>
            <p:cNvSpPr txBox="1">
              <a:spLocks noChangeArrowheads="1"/>
            </p:cNvSpPr>
            <p:nvPr/>
          </p:nvSpPr>
          <p:spPr bwMode="auto">
            <a:xfrm rot="16200000">
              <a:off x="8330708" y="3393028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smtClean="0">
                  <a:latin typeface="+mn-lt"/>
                </a:rPr>
                <a:t>Data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56" name="Line 30"/>
            <p:cNvSpPr>
              <a:spLocks noChangeShapeType="1"/>
            </p:cNvSpPr>
            <p:nvPr/>
          </p:nvSpPr>
          <p:spPr bwMode="auto">
            <a:xfrm>
              <a:off x="8295825" y="3483228"/>
              <a:ext cx="18254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6717501" y="2559616"/>
              <a:ext cx="1411356" cy="815009"/>
            </a:xfrm>
            <a:custGeom>
              <a:avLst/>
              <a:gdLst>
                <a:gd name="connsiteX0" fmla="*/ 0 w 1411356"/>
                <a:gd name="connsiteY0" fmla="*/ 751398 h 815009"/>
                <a:gd name="connsiteX1" fmla="*/ 0 w 1411356"/>
                <a:gd name="connsiteY1" fmla="*/ 0 h 815009"/>
                <a:gd name="connsiteX2" fmla="*/ 1244379 w 1411356"/>
                <a:gd name="connsiteY2" fmla="*/ 0 h 815009"/>
                <a:gd name="connsiteX3" fmla="*/ 1244379 w 1411356"/>
                <a:gd name="connsiteY3" fmla="*/ 815009 h 815009"/>
                <a:gd name="connsiteX4" fmla="*/ 1411356 w 1411356"/>
                <a:gd name="connsiteY4" fmla="*/ 815009 h 815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1356" h="815009">
                  <a:moveTo>
                    <a:pt x="0" y="751398"/>
                  </a:moveTo>
                  <a:lnTo>
                    <a:pt x="0" y="0"/>
                  </a:lnTo>
                  <a:lnTo>
                    <a:pt x="1244379" y="0"/>
                  </a:lnTo>
                  <a:lnTo>
                    <a:pt x="1244379" y="815009"/>
                  </a:lnTo>
                  <a:lnTo>
                    <a:pt x="1411356" y="815009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3596359" y="4091054"/>
              <a:ext cx="1551717" cy="425041"/>
              <a:chOff x="3596359" y="5247716"/>
              <a:chExt cx="1551717" cy="425041"/>
            </a:xfrm>
          </p:grpSpPr>
          <p:grpSp>
            <p:nvGrpSpPr>
              <p:cNvPr id="159" name="Group 158"/>
              <p:cNvGrpSpPr/>
              <p:nvPr/>
            </p:nvGrpSpPr>
            <p:grpSpPr>
              <a:xfrm>
                <a:off x="3596359" y="5247716"/>
                <a:ext cx="169136" cy="425041"/>
                <a:chOff x="3553540" y="5247716"/>
                <a:chExt cx="169136" cy="425041"/>
              </a:xfrm>
            </p:grpSpPr>
            <p:sp>
              <p:nvSpPr>
                <p:cNvPr id="163" name="AutoShape 118"/>
                <p:cNvSpPr>
                  <a:spLocks noChangeArrowheads="1"/>
                </p:cNvSpPr>
                <p:nvPr/>
              </p:nvSpPr>
              <p:spPr bwMode="auto">
                <a:xfrm rot="16200000">
                  <a:off x="3425620" y="5376431"/>
                  <a:ext cx="424246" cy="16840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" name="Rectangle 120"/>
                <p:cNvSpPr>
                  <a:spLocks noChangeArrowheads="1"/>
                </p:cNvSpPr>
                <p:nvPr/>
              </p:nvSpPr>
              <p:spPr bwMode="auto">
                <a:xfrm flipH="1">
                  <a:off x="3554272" y="5493786"/>
                  <a:ext cx="167674" cy="1508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/>
                <a:p>
                  <a:pPr eaLnBrk="0" hangingPunct="0"/>
                  <a:r>
                    <a:rPr lang="en-US" sz="900" dirty="0"/>
                    <a:t>1</a:t>
                  </a:r>
                </a:p>
              </p:txBody>
            </p:sp>
            <p:sp>
              <p:nvSpPr>
                <p:cNvPr id="165" name="Rectangle 119"/>
                <p:cNvSpPr>
                  <a:spLocks noChangeArrowheads="1"/>
                </p:cNvSpPr>
                <p:nvPr/>
              </p:nvSpPr>
              <p:spPr bwMode="auto">
                <a:xfrm flipH="1">
                  <a:off x="3554271" y="5247716"/>
                  <a:ext cx="168405" cy="4250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/>
                <a:p>
                  <a:pPr eaLnBrk="0" hangingPunct="0">
                    <a:lnSpc>
                      <a:spcPct val="70000"/>
                    </a:lnSpc>
                  </a:pPr>
                  <a:endParaRPr lang="en-US" sz="1000" b="1"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66" name="Rectangle 120"/>
                <p:cNvSpPr>
                  <a:spLocks noChangeArrowheads="1"/>
                </p:cNvSpPr>
                <p:nvPr/>
              </p:nvSpPr>
              <p:spPr bwMode="auto">
                <a:xfrm flipH="1">
                  <a:off x="3554272" y="5276292"/>
                  <a:ext cx="167674" cy="1508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/>
                <a:p>
                  <a:pPr eaLnBrk="0" hangingPunct="0"/>
                  <a:r>
                    <a:rPr lang="en-US" sz="900" dirty="0"/>
                    <a:t>0</a:t>
                  </a:r>
                </a:p>
              </p:txBody>
            </p:sp>
          </p:grpSp>
          <p:grpSp>
            <p:nvGrpSpPr>
              <p:cNvPr id="160" name="Group 159"/>
              <p:cNvGrpSpPr/>
              <p:nvPr/>
            </p:nvGrpSpPr>
            <p:grpSpPr>
              <a:xfrm>
                <a:off x="3764765" y="5285526"/>
                <a:ext cx="1383311" cy="339101"/>
                <a:chOff x="3764765" y="5285526"/>
                <a:chExt cx="1383311" cy="339101"/>
              </a:xfrm>
            </p:grpSpPr>
            <p:sp>
              <p:nvSpPr>
                <p:cNvPr id="161" name="Line 41"/>
                <p:cNvSpPr>
                  <a:spLocks noChangeShapeType="1"/>
                </p:cNvSpPr>
                <p:nvPr/>
              </p:nvSpPr>
              <p:spPr bwMode="auto">
                <a:xfrm>
                  <a:off x="3764765" y="5464465"/>
                  <a:ext cx="121076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62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4893592" y="5370144"/>
                  <a:ext cx="339101" cy="169866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 smtClean="0">
                      <a:latin typeface="+mn-lt"/>
                    </a:rPr>
                    <a:t>Rd2</a:t>
                  </a:r>
                  <a:endParaRPr lang="en-US" sz="1200" dirty="0">
                    <a:latin typeface="+mn-lt"/>
                  </a:endParaRPr>
                </a:p>
              </p:txBody>
            </p:sp>
          </p:grpSp>
        </p:grpSp>
        <p:grpSp>
          <p:nvGrpSpPr>
            <p:cNvPr id="167" name="Group 166"/>
            <p:cNvGrpSpPr/>
            <p:nvPr/>
          </p:nvGrpSpPr>
          <p:grpSpPr>
            <a:xfrm>
              <a:off x="5155340" y="4122321"/>
              <a:ext cx="1413720" cy="339101"/>
              <a:chOff x="5155340" y="5278983"/>
              <a:chExt cx="1413720" cy="339101"/>
            </a:xfrm>
          </p:grpSpPr>
          <p:sp>
            <p:nvSpPr>
              <p:cNvPr id="168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6314576" y="5363601"/>
                <a:ext cx="339101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 smtClean="0">
                    <a:latin typeface="+mn-lt"/>
                  </a:rPr>
                  <a:t>Rd3</a:t>
                </a:r>
                <a:endParaRPr lang="en-US" sz="1200" dirty="0">
                  <a:latin typeface="+mn-lt"/>
                </a:endParaRPr>
              </a:p>
            </p:txBody>
          </p:sp>
          <p:sp>
            <p:nvSpPr>
              <p:cNvPr id="169" name="Line 41"/>
              <p:cNvSpPr>
                <a:spLocks noChangeShapeType="1"/>
              </p:cNvSpPr>
              <p:nvPr/>
            </p:nvSpPr>
            <p:spPr bwMode="auto">
              <a:xfrm>
                <a:off x="5155340" y="5455758"/>
                <a:ext cx="12438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70" name="Group 169"/>
            <p:cNvGrpSpPr/>
            <p:nvPr/>
          </p:nvGrpSpPr>
          <p:grpSpPr>
            <a:xfrm>
              <a:off x="6569062" y="4115778"/>
              <a:ext cx="2073868" cy="339101"/>
              <a:chOff x="6569062" y="5272440"/>
              <a:chExt cx="2073868" cy="339101"/>
            </a:xfrm>
          </p:grpSpPr>
          <p:sp>
            <p:nvSpPr>
              <p:cNvPr id="171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8388446" y="5357058"/>
                <a:ext cx="339101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 smtClean="0">
                    <a:latin typeface="+mn-lt"/>
                  </a:rPr>
                  <a:t>Rd4</a:t>
                </a:r>
                <a:endParaRPr lang="en-US" sz="1200" dirty="0">
                  <a:latin typeface="+mn-lt"/>
                </a:endParaRPr>
              </a:p>
            </p:txBody>
          </p:sp>
          <p:sp>
            <p:nvSpPr>
              <p:cNvPr id="172" name="Line 41"/>
              <p:cNvSpPr>
                <a:spLocks noChangeShapeType="1"/>
              </p:cNvSpPr>
              <p:nvPr/>
            </p:nvSpPr>
            <p:spPr bwMode="auto">
              <a:xfrm>
                <a:off x="6569062" y="5454299"/>
                <a:ext cx="19040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4924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tailEnd type="triangle" w="med" len="med"/>
        </a:ln>
      </a:spPr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35186</TotalTime>
  <Words>4817</Words>
  <Application>Microsoft Office PowerPoint</Application>
  <PresentationFormat>A4 Paper (210x297 mm)</PresentationFormat>
  <Paragraphs>1929</Paragraphs>
  <Slides>56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  <vt:variant>
        <vt:lpstr>Custom Shows</vt:lpstr>
      </vt:variant>
      <vt:variant>
        <vt:i4>1</vt:i4>
      </vt:variant>
    </vt:vector>
  </HeadingPairs>
  <TitlesOfParts>
    <vt:vector size="58" baseType="lpstr">
      <vt:lpstr>Default Design</vt:lpstr>
      <vt:lpstr>Pipelined Processor Design</vt:lpstr>
      <vt:lpstr>Presentation Outline</vt:lpstr>
      <vt:lpstr>Single-Cycle Datapath</vt:lpstr>
      <vt:lpstr>Pipelined Datapath</vt:lpstr>
      <vt:lpstr>Problem with Register Destination</vt:lpstr>
      <vt:lpstr>Pipelining the Destination Register</vt:lpstr>
      <vt:lpstr>Graphically Representing Pipelines</vt:lpstr>
      <vt:lpstr>Instruction-Time Diagram</vt:lpstr>
      <vt:lpstr>Control Signals</vt:lpstr>
      <vt:lpstr>Pipelined Control</vt:lpstr>
      <vt:lpstr>Pipelined Control – Cont'd</vt:lpstr>
      <vt:lpstr>Control Signals Summary</vt:lpstr>
      <vt:lpstr>Next . . .</vt:lpstr>
      <vt:lpstr>Pipeline Hazards</vt:lpstr>
      <vt:lpstr>Structural Hazards</vt:lpstr>
      <vt:lpstr>Resolving Structural Hazards</vt:lpstr>
      <vt:lpstr>Data Hazards</vt:lpstr>
      <vt:lpstr>Example of a RAW Data Hazard</vt:lpstr>
      <vt:lpstr>Solution 1: Stalling the Pipeline</vt:lpstr>
      <vt:lpstr>Solution 2: Forwarding ALU Result</vt:lpstr>
      <vt:lpstr>Implementing Forwarding</vt:lpstr>
      <vt:lpstr>Forwarding Control Signals</vt:lpstr>
      <vt:lpstr>Forwarding Example</vt:lpstr>
      <vt:lpstr>RAW Hazard Detection</vt:lpstr>
      <vt:lpstr>Hazard Detecting and Forwarding Logic</vt:lpstr>
      <vt:lpstr>Next . . .</vt:lpstr>
      <vt:lpstr>Load Delay</vt:lpstr>
      <vt:lpstr>Detecting RAW Hazard after Load</vt:lpstr>
      <vt:lpstr>Stall the Pipeline for one Cycle</vt:lpstr>
      <vt:lpstr>Showing Stall Cycles</vt:lpstr>
      <vt:lpstr>Hazard Detecting and Forwarding Logic</vt:lpstr>
      <vt:lpstr>Code Scheduling to Avoid Stalls</vt:lpstr>
      <vt:lpstr>Name Dependence: Write After Read</vt:lpstr>
      <vt:lpstr>Name Dependence: Write After Write</vt:lpstr>
      <vt:lpstr>Next . . .</vt:lpstr>
      <vt:lpstr>Control Hazards</vt:lpstr>
      <vt:lpstr>1-Cycle Jump Delay</vt:lpstr>
      <vt:lpstr>2-Cycle Branch Delay</vt:lpstr>
      <vt:lpstr>Predict Branch NOT Taken</vt:lpstr>
      <vt:lpstr>Pipelined Jump and Branch</vt:lpstr>
      <vt:lpstr>PC Control for Pipelined Jump and Branch</vt:lpstr>
      <vt:lpstr>Jump and Branch Impact on CPI</vt:lpstr>
      <vt:lpstr>Next . . .</vt:lpstr>
      <vt:lpstr>Branch Hazard Alternatives</vt:lpstr>
      <vt:lpstr>Delayed Branch</vt:lpstr>
      <vt:lpstr>Drawback of Delayed Branching</vt:lpstr>
      <vt:lpstr>Zero-Delayed Branching</vt:lpstr>
      <vt:lpstr>Branch Target Buffer (IF Stage)</vt:lpstr>
      <vt:lpstr>Branch Target Buffer – cont’d</vt:lpstr>
      <vt:lpstr>Dynamic Branch Prediction</vt:lpstr>
      <vt:lpstr>Dynamic Branch Prediction – Cont’d</vt:lpstr>
      <vt:lpstr>1-bit Prediction Scheme</vt:lpstr>
      <vt:lpstr>1-Bit Predictor: Shortcoming</vt:lpstr>
      <vt:lpstr>2-bit Prediction Scheme</vt:lpstr>
      <vt:lpstr>Evaluating Branch Alternatives</vt:lpstr>
      <vt:lpstr>In Summary</vt:lpstr>
      <vt:lpstr>Shl</vt:lpstr>
    </vt:vector>
  </TitlesOfParts>
  <Company>KFUPM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Pipelined Processor Design</dc:title>
  <dc:creator>Dr. Muhamed Mudawar</dc:creator>
  <cp:lastModifiedBy>mudawar</cp:lastModifiedBy>
  <cp:revision>1329</cp:revision>
  <cp:lastPrinted>2018-04-11T13:03:39Z</cp:lastPrinted>
  <dcterms:created xsi:type="dcterms:W3CDTF">2004-09-12T13:54:39Z</dcterms:created>
  <dcterms:modified xsi:type="dcterms:W3CDTF">2018-04-11T13:06:17Z</dcterms:modified>
</cp:coreProperties>
</file>