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344" r:id="rId2"/>
    <p:sldId id="496" r:id="rId3"/>
    <p:sldId id="396" r:id="rId4"/>
    <p:sldId id="397" r:id="rId5"/>
    <p:sldId id="398" r:id="rId6"/>
    <p:sldId id="399" r:id="rId7"/>
    <p:sldId id="401" r:id="rId8"/>
    <p:sldId id="402" r:id="rId9"/>
    <p:sldId id="403" r:id="rId10"/>
    <p:sldId id="495" r:id="rId11"/>
    <p:sldId id="404" r:id="rId12"/>
    <p:sldId id="408" r:id="rId13"/>
    <p:sldId id="409" r:id="rId14"/>
    <p:sldId id="434" r:id="rId15"/>
    <p:sldId id="456" r:id="rId16"/>
    <p:sldId id="498" r:id="rId17"/>
    <p:sldId id="410" r:id="rId18"/>
    <p:sldId id="494" r:id="rId19"/>
    <p:sldId id="411" r:id="rId20"/>
    <p:sldId id="412" r:id="rId21"/>
    <p:sldId id="413" r:id="rId22"/>
    <p:sldId id="414" r:id="rId23"/>
    <p:sldId id="439" r:id="rId24"/>
    <p:sldId id="455" r:id="rId25"/>
    <p:sldId id="416" r:id="rId26"/>
    <p:sldId id="468" r:id="rId27"/>
    <p:sldId id="469" r:id="rId28"/>
    <p:sldId id="483" r:id="rId29"/>
    <p:sldId id="485" r:id="rId30"/>
    <p:sldId id="486" r:id="rId31"/>
    <p:sldId id="481" r:id="rId32"/>
    <p:sldId id="461" r:id="rId33"/>
    <p:sldId id="488" r:id="rId34"/>
    <p:sldId id="463" r:id="rId35"/>
    <p:sldId id="484" r:id="rId36"/>
    <p:sldId id="465" r:id="rId37"/>
    <p:sldId id="490" r:id="rId38"/>
    <p:sldId id="499" r:id="rId39"/>
    <p:sldId id="489" r:id="rId40"/>
    <p:sldId id="491" r:id="rId41"/>
    <p:sldId id="433" r:id="rId42"/>
  </p:sldIdLst>
  <p:sldSz cx="9906000" cy="6858000" type="A4"/>
  <p:notesSz cx="7099300" cy="10234613"/>
  <p:custShowLst>
    <p:custShow name="Shl" id="0">
      <p:sldLst/>
    </p:custShow>
  </p:custShow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a:srgbClr val="007033"/>
    <a:srgbClr val="005024"/>
    <a:srgbClr val="FFFF99"/>
    <a:srgbClr val="003217"/>
    <a:srgbClr val="99FF66"/>
    <a:srgbClr val="CCFF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46" autoAdjust="0"/>
    <p:restoredTop sz="99871" autoAdjust="0"/>
  </p:normalViewPr>
  <p:slideViewPr>
    <p:cSldViewPr>
      <p:cViewPr>
        <p:scale>
          <a:sx n="120" d="100"/>
          <a:sy n="120" d="100"/>
        </p:scale>
        <p:origin x="564" y="-126"/>
      </p:cViewPr>
      <p:guideLst>
        <p:guide orient="horz" pos="2160"/>
        <p:guide pos="2880"/>
        <p:guide pos="3120"/>
      </p:guideLst>
    </p:cSldViewPr>
  </p:slideViewPr>
  <p:notesTextViewPr>
    <p:cViewPr>
      <p:scale>
        <a:sx n="100" d="100"/>
        <a:sy n="100" d="100"/>
      </p:scale>
      <p:origin x="0" y="0"/>
    </p:cViewPr>
  </p:notesTextViewPr>
  <p:sorterViewPr>
    <p:cViewPr>
      <p:scale>
        <a:sx n="66" d="100"/>
        <a:sy n="66" d="100"/>
      </p:scale>
      <p:origin x="0" y="2064"/>
    </p:cViewPr>
  </p:sorterViewPr>
  <p:gridSpacing cx="45720" cy="4572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323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vl1pPr>
          </a:lstStyle>
          <a:p>
            <a:pPr>
              <a:defRPr/>
            </a:pPr>
            <a:endParaRPr lang="en-US"/>
          </a:p>
        </p:txBody>
      </p:sp>
      <p:sp>
        <p:nvSpPr>
          <p:cNvPr id="223235"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vl1pPr>
          </a:lstStyle>
          <a:p>
            <a:pPr>
              <a:defRPr/>
            </a:pPr>
            <a:endParaRPr lang="en-US"/>
          </a:p>
        </p:txBody>
      </p:sp>
      <p:sp>
        <p:nvSpPr>
          <p:cNvPr id="223236"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vl1pPr>
          </a:lstStyle>
          <a:p>
            <a:pPr>
              <a:defRPr/>
            </a:pPr>
            <a:endParaRPr lang="en-US"/>
          </a:p>
        </p:txBody>
      </p:sp>
      <p:sp>
        <p:nvSpPr>
          <p:cNvPr id="223237"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vl1pPr>
          </a:lstStyle>
          <a:p>
            <a:pPr>
              <a:defRPr/>
            </a:pPr>
            <a:fld id="{322654DC-8641-4C3C-B8B8-E4078D93D618}" type="slidenum">
              <a:rPr lang="ar-SA"/>
              <a:pPr>
                <a:defRPr/>
              </a:pPr>
              <a:t>‹#›</a:t>
            </a:fld>
            <a:endParaRPr lang="en-US"/>
          </a:p>
        </p:txBody>
      </p:sp>
    </p:spTree>
    <p:extLst>
      <p:ext uri="{BB962C8B-B14F-4D97-AF65-F5344CB8AC3E}">
        <p14:creationId xmlns:p14="http://schemas.microsoft.com/office/powerpoint/2010/main" val="14943472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937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2937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8372" name="Rectangle 4"/>
          <p:cNvSpPr>
            <a:spLocks noGrp="1" noRot="1" noChangeAspect="1" noChangeArrowheads="1" noTextEdit="1"/>
          </p:cNvSpPr>
          <p:nvPr>
            <p:ph type="sldImg" idx="2"/>
          </p:nvPr>
        </p:nvSpPr>
        <p:spPr bwMode="auto">
          <a:xfrm>
            <a:off x="779463" y="768350"/>
            <a:ext cx="5540375"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938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2938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2938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68BD867-BF49-449E-ACC3-AE72845C80BE}" type="slidenum">
              <a:rPr lang="ar-SA"/>
              <a:pPr>
                <a:defRPr/>
              </a:pPr>
              <a:t>‹#›</a:t>
            </a:fld>
            <a:endParaRPr lang="en-US"/>
          </a:p>
        </p:txBody>
      </p:sp>
    </p:spTree>
    <p:extLst>
      <p:ext uri="{BB962C8B-B14F-4D97-AF65-F5344CB8AC3E}">
        <p14:creationId xmlns:p14="http://schemas.microsoft.com/office/powerpoint/2010/main" val="20063487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B1A7900-28B2-4626-8250-221760A0F044}" type="slidenum">
              <a:rPr lang="ar-SA" altLang="en-US" smtClean="0"/>
              <a:pPr eaLnBrk="1" hangingPunct="1"/>
              <a:t>2</a:t>
            </a:fld>
            <a:endParaRPr lang="en-US" altLang="en-US"/>
          </a:p>
        </p:txBody>
      </p:sp>
      <p:sp>
        <p:nvSpPr>
          <p:cNvPr id="59395" name="Rectangle 2"/>
          <p:cNvSpPr>
            <a:spLocks noGrp="1" noChangeArrowheads="1"/>
          </p:cNvSpPr>
          <p:nvPr>
            <p:ph type="body" idx="1"/>
          </p:nvPr>
        </p:nvSpPr>
        <p:spPr>
          <a:xfrm>
            <a:off x="533400" y="4860925"/>
            <a:ext cx="6118225" cy="46069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8017" tIns="48148" rIns="98017" bIns="48148"/>
          <a:lstStyle/>
          <a:p>
            <a:pPr eaLnBrk="1" hangingPunct="1"/>
            <a:r>
              <a:rPr lang="en-US" altLang="en-US" dirty="0"/>
              <a:t>Here is an outline of </a:t>
            </a:r>
            <a:r>
              <a:rPr lang="en-US" altLang="en-US" dirty="0" err="1"/>
              <a:t>today’’s</a:t>
            </a:r>
            <a:r>
              <a:rPr lang="en-US" altLang="en-US" dirty="0"/>
              <a:t> lecture.</a:t>
            </a:r>
          </a:p>
          <a:p>
            <a:pPr eaLnBrk="1" hangingPunct="1"/>
            <a:r>
              <a:rPr lang="en-US" altLang="en-US" dirty="0"/>
              <a:t>Mainly, we will be building a </a:t>
            </a:r>
            <a:r>
              <a:rPr lang="en-US" altLang="en-US" dirty="0" err="1"/>
              <a:t>datapath</a:t>
            </a:r>
            <a:r>
              <a:rPr lang="en-US" altLang="en-US" dirty="0"/>
              <a:t> step by step for a subset of the MIPS instruction set.</a:t>
            </a:r>
          </a:p>
          <a:p>
            <a:pPr eaLnBrk="1" hangingPunct="1"/>
            <a:r>
              <a:rPr lang="en-US" altLang="en-US" dirty="0"/>
              <a:t>+1 = 4 min. (X:44)</a:t>
            </a:r>
          </a:p>
        </p:txBody>
      </p:sp>
      <p:sp>
        <p:nvSpPr>
          <p:cNvPr id="59396" name="Rectangle 3"/>
          <p:cNvSpPr>
            <a:spLocks noGrp="1" noRot="1" noChangeAspect="1" noChangeArrowheads="1" noTextEdit="1"/>
          </p:cNvSpPr>
          <p:nvPr>
            <p:ph type="sldImg"/>
          </p:nvPr>
        </p:nvSpPr>
        <p:spPr>
          <a:xfrm>
            <a:off x="798513" y="661988"/>
            <a:ext cx="5514975" cy="3819525"/>
          </a:xfrm>
          <a:ln>
            <a:noFill/>
          </a:ln>
          <a:extLst>
            <a:ext uri="{91240B29-F687-4F45-9708-019B960494DF}">
              <a14:hiddenLine xmlns:a14="http://schemas.microsoft.com/office/drawing/2010/main" w="9525">
                <a:solidFill>
                  <a:srgbClr val="000000"/>
                </a:solidFill>
                <a:miter lim="800000"/>
                <a:headEnd/>
                <a:tailEnd/>
              </a14:hiddenLine>
            </a:ext>
          </a:extLst>
        </p:spPr>
      </p:sp>
    </p:spTree>
    <p:extLst>
      <p:ext uri="{BB962C8B-B14F-4D97-AF65-F5344CB8AC3E}">
        <p14:creationId xmlns:p14="http://schemas.microsoft.com/office/powerpoint/2010/main" val="9524267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B1A7900-28B2-4626-8250-221760A0F044}" type="slidenum">
              <a:rPr lang="ar-SA" altLang="en-US" smtClean="0"/>
              <a:pPr eaLnBrk="1" hangingPunct="1"/>
              <a:t>18</a:t>
            </a:fld>
            <a:endParaRPr lang="en-US" altLang="en-US"/>
          </a:p>
        </p:txBody>
      </p:sp>
      <p:sp>
        <p:nvSpPr>
          <p:cNvPr id="59395" name="Rectangle 2"/>
          <p:cNvSpPr>
            <a:spLocks noGrp="1" noChangeArrowheads="1"/>
          </p:cNvSpPr>
          <p:nvPr>
            <p:ph type="body" idx="1"/>
          </p:nvPr>
        </p:nvSpPr>
        <p:spPr>
          <a:xfrm>
            <a:off x="533400" y="4860925"/>
            <a:ext cx="6118225" cy="46069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8017" tIns="48148" rIns="98017" bIns="48148"/>
          <a:lstStyle/>
          <a:p>
            <a:pPr eaLnBrk="1" hangingPunct="1"/>
            <a:r>
              <a:rPr lang="en-US" altLang="en-US" dirty="0"/>
              <a:t>Here is an outline of </a:t>
            </a:r>
            <a:r>
              <a:rPr lang="en-US" altLang="en-US" dirty="0" err="1"/>
              <a:t>today’’s</a:t>
            </a:r>
            <a:r>
              <a:rPr lang="en-US" altLang="en-US" dirty="0"/>
              <a:t> lecture.</a:t>
            </a:r>
          </a:p>
          <a:p>
            <a:pPr eaLnBrk="1" hangingPunct="1"/>
            <a:r>
              <a:rPr lang="en-US" altLang="en-US" dirty="0"/>
              <a:t>Mainly, we will be building a </a:t>
            </a:r>
            <a:r>
              <a:rPr lang="en-US" altLang="en-US" dirty="0" err="1"/>
              <a:t>datapath</a:t>
            </a:r>
            <a:r>
              <a:rPr lang="en-US" altLang="en-US" dirty="0"/>
              <a:t> step by step for a subset of the MIPS instruction set.</a:t>
            </a:r>
          </a:p>
          <a:p>
            <a:pPr eaLnBrk="1" hangingPunct="1"/>
            <a:r>
              <a:rPr lang="en-US" altLang="en-US" dirty="0"/>
              <a:t>+1 = 4 min. (X:44)</a:t>
            </a:r>
          </a:p>
        </p:txBody>
      </p:sp>
      <p:sp>
        <p:nvSpPr>
          <p:cNvPr id="59396" name="Rectangle 3"/>
          <p:cNvSpPr>
            <a:spLocks noGrp="1" noRot="1" noChangeAspect="1" noChangeArrowheads="1" noTextEdit="1"/>
          </p:cNvSpPr>
          <p:nvPr>
            <p:ph type="sldImg"/>
          </p:nvPr>
        </p:nvSpPr>
        <p:spPr>
          <a:xfrm>
            <a:off x="798513" y="661988"/>
            <a:ext cx="5514975" cy="3819525"/>
          </a:xfrm>
          <a:ln>
            <a:noFill/>
          </a:ln>
          <a:extLst>
            <a:ext uri="{91240B29-F687-4F45-9708-019B960494DF}">
              <a14:hiddenLine xmlns:a14="http://schemas.microsoft.com/office/drawing/2010/main" w="9525">
                <a:solidFill>
                  <a:srgbClr val="000000"/>
                </a:solidFill>
                <a:miter lim="800000"/>
                <a:headEnd/>
                <a:tailEnd/>
              </a14:hiddenLine>
            </a:ext>
          </a:extLst>
        </p:spPr>
      </p:sp>
    </p:spTree>
    <p:extLst>
      <p:ext uri="{BB962C8B-B14F-4D97-AF65-F5344CB8AC3E}">
        <p14:creationId xmlns:p14="http://schemas.microsoft.com/office/powerpoint/2010/main" val="952426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8096E9B-4613-482C-BC46-6AD9B23C3DB6}" type="slidenum">
              <a:rPr lang="ar-SA" altLang="en-US" smtClean="0"/>
              <a:pPr eaLnBrk="1" hangingPunct="1"/>
              <a:t>19</a:t>
            </a:fld>
            <a:endParaRPr lang="en-US" altLang="en-US"/>
          </a:p>
        </p:txBody>
      </p:sp>
      <p:sp>
        <p:nvSpPr>
          <p:cNvPr id="71683" name="Rectangle 2"/>
          <p:cNvSpPr>
            <a:spLocks noGrp="1" noChangeArrowheads="1"/>
          </p:cNvSpPr>
          <p:nvPr>
            <p:ph type="body" idx="1"/>
          </p:nvPr>
        </p:nvSpPr>
        <p:spPr>
          <a:xfrm>
            <a:off x="533400" y="4860925"/>
            <a:ext cx="6118225" cy="46069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8017" tIns="48148" rIns="98017" bIns="48148"/>
          <a:lstStyle/>
          <a:p>
            <a:pPr eaLnBrk="1" hangingPunct="1"/>
            <a:endParaRPr lang="en-US" altLang="en-US"/>
          </a:p>
        </p:txBody>
      </p:sp>
      <p:sp>
        <p:nvSpPr>
          <p:cNvPr id="71684" name="Rectangle 3"/>
          <p:cNvSpPr>
            <a:spLocks noGrp="1" noRot="1" noChangeAspect="1" noChangeArrowheads="1" noTextEdit="1"/>
          </p:cNvSpPr>
          <p:nvPr>
            <p:ph type="sldImg"/>
          </p:nvPr>
        </p:nvSpPr>
        <p:spPr>
          <a:xfrm>
            <a:off x="798513" y="661988"/>
            <a:ext cx="5514975" cy="3819525"/>
          </a:xfrm>
          <a:ln>
            <a:noFill/>
          </a:ln>
          <a:extLst>
            <a:ext uri="{91240B29-F687-4F45-9708-019B960494DF}">
              <a14:hiddenLine xmlns:a14="http://schemas.microsoft.com/office/drawing/2010/main" w="9525">
                <a:solidFill>
                  <a:srgbClr val="000000"/>
                </a:solidFill>
                <a:miter lim="800000"/>
                <a:headEnd/>
                <a:tailEnd/>
              </a14:hiddenLine>
            </a:ext>
          </a:extLst>
        </p:spPr>
      </p:sp>
    </p:spTree>
    <p:extLst>
      <p:ext uri="{BB962C8B-B14F-4D97-AF65-F5344CB8AC3E}">
        <p14:creationId xmlns:p14="http://schemas.microsoft.com/office/powerpoint/2010/main" val="17831356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B1A7900-28B2-4626-8250-221760A0F044}" type="slidenum">
              <a:rPr lang="ar-SA" altLang="en-US" smtClean="0"/>
              <a:pPr eaLnBrk="1" hangingPunct="1"/>
              <a:t>31</a:t>
            </a:fld>
            <a:endParaRPr lang="en-US" altLang="en-US"/>
          </a:p>
        </p:txBody>
      </p:sp>
      <p:sp>
        <p:nvSpPr>
          <p:cNvPr id="59395" name="Rectangle 2"/>
          <p:cNvSpPr>
            <a:spLocks noGrp="1" noChangeArrowheads="1"/>
          </p:cNvSpPr>
          <p:nvPr>
            <p:ph type="body" idx="1"/>
          </p:nvPr>
        </p:nvSpPr>
        <p:spPr>
          <a:xfrm>
            <a:off x="533400" y="4860925"/>
            <a:ext cx="6118225" cy="46069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8017" tIns="48148" rIns="98017" bIns="48148"/>
          <a:lstStyle/>
          <a:p>
            <a:pPr eaLnBrk="1" hangingPunct="1"/>
            <a:r>
              <a:rPr lang="en-US" altLang="en-US" dirty="0"/>
              <a:t>Here is an outline of </a:t>
            </a:r>
            <a:r>
              <a:rPr lang="en-US" altLang="en-US" dirty="0" err="1"/>
              <a:t>today’’s</a:t>
            </a:r>
            <a:r>
              <a:rPr lang="en-US" altLang="en-US" dirty="0"/>
              <a:t> lecture.</a:t>
            </a:r>
          </a:p>
          <a:p>
            <a:pPr eaLnBrk="1" hangingPunct="1"/>
            <a:r>
              <a:rPr lang="en-US" altLang="en-US" dirty="0"/>
              <a:t>Mainly, we will be building a </a:t>
            </a:r>
            <a:r>
              <a:rPr lang="en-US" altLang="en-US" dirty="0" err="1"/>
              <a:t>datapath</a:t>
            </a:r>
            <a:r>
              <a:rPr lang="en-US" altLang="en-US" dirty="0"/>
              <a:t> step by step for a subset of the MIPS instruction set.</a:t>
            </a:r>
          </a:p>
          <a:p>
            <a:pPr eaLnBrk="1" hangingPunct="1"/>
            <a:r>
              <a:rPr lang="en-US" altLang="en-US" dirty="0"/>
              <a:t>+1 = 4 min. (X:44)</a:t>
            </a:r>
          </a:p>
        </p:txBody>
      </p:sp>
      <p:sp>
        <p:nvSpPr>
          <p:cNvPr id="59396" name="Rectangle 3"/>
          <p:cNvSpPr>
            <a:spLocks noGrp="1" noRot="1" noChangeAspect="1" noChangeArrowheads="1" noTextEdit="1"/>
          </p:cNvSpPr>
          <p:nvPr>
            <p:ph type="sldImg"/>
          </p:nvPr>
        </p:nvSpPr>
        <p:spPr>
          <a:xfrm>
            <a:off x="798513" y="661988"/>
            <a:ext cx="5514975" cy="3819525"/>
          </a:xfrm>
          <a:ln>
            <a:noFill/>
          </a:ln>
          <a:extLst>
            <a:ext uri="{91240B29-F687-4F45-9708-019B960494DF}">
              <a14:hiddenLine xmlns:a14="http://schemas.microsoft.com/office/drawing/2010/main" w="9525">
                <a:solidFill>
                  <a:srgbClr val="000000"/>
                </a:solidFill>
                <a:miter lim="800000"/>
                <a:headEnd/>
                <a:tailEnd/>
              </a14:hiddenLine>
            </a:ext>
          </a:extLst>
        </p:spPr>
      </p:sp>
    </p:spTree>
    <p:extLst>
      <p:ext uri="{BB962C8B-B14F-4D97-AF65-F5344CB8AC3E}">
        <p14:creationId xmlns:p14="http://schemas.microsoft.com/office/powerpoint/2010/main" val="9524267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8CB2EC8-8223-4070-AE9D-2B3A3D6AF0E8}" type="slidenum">
              <a:rPr lang="ar-SA" altLang="en-US" smtClean="0"/>
              <a:pPr eaLnBrk="1" hangingPunct="1"/>
              <a:t>34</a:t>
            </a:fld>
            <a:endParaRPr lang="en-US" altLang="en-US"/>
          </a:p>
        </p:txBody>
      </p:sp>
      <p:sp>
        <p:nvSpPr>
          <p:cNvPr id="73731" name="Rectangle 2"/>
          <p:cNvSpPr>
            <a:spLocks noGrp="1" noRot="1" noChangeAspect="1" noChangeArrowheads="1" noTextEdit="1"/>
          </p:cNvSpPr>
          <p:nvPr>
            <p:ph type="sldImg"/>
          </p:nvPr>
        </p:nvSpPr>
        <p:spPr>
          <a:xfrm>
            <a:off x="790575" y="774700"/>
            <a:ext cx="5521325" cy="3824288"/>
          </a:xfrm>
          <a:ln/>
        </p:spPr>
      </p:sp>
      <p:sp>
        <p:nvSpPr>
          <p:cNvPr id="73732" name="Rectangle 3"/>
          <p:cNvSpPr>
            <a:spLocks noGrp="1" noChangeArrowheads="1"/>
          </p:cNvSpPr>
          <p:nvPr>
            <p:ph type="body" idx="1"/>
          </p:nvPr>
        </p:nvSpPr>
        <p:spPr>
          <a:xfrm>
            <a:off x="947738" y="4862513"/>
            <a:ext cx="5203825" cy="4603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85" tIns="46442" rIns="92885" bIns="46442"/>
          <a:lstStyle/>
          <a:p>
            <a:pPr eaLnBrk="1" hangingPunct="1"/>
            <a:endParaRPr lang="en-US" altLang="en-US"/>
          </a:p>
        </p:txBody>
      </p:sp>
    </p:spTree>
    <p:extLst>
      <p:ext uri="{BB962C8B-B14F-4D97-AF65-F5344CB8AC3E}">
        <p14:creationId xmlns:p14="http://schemas.microsoft.com/office/powerpoint/2010/main" val="4163888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C86C224-352F-47C9-A2B2-4E82DA2B7B45}" type="slidenum">
              <a:rPr lang="ar-SA" altLang="en-US" smtClean="0"/>
              <a:pPr eaLnBrk="1" hangingPunct="1"/>
              <a:t>3</a:t>
            </a:fld>
            <a:endParaRPr lang="en-US" altLang="en-US"/>
          </a:p>
        </p:txBody>
      </p:sp>
      <p:sp>
        <p:nvSpPr>
          <p:cNvPr id="61443" name="Rectangle 2"/>
          <p:cNvSpPr>
            <a:spLocks noGrp="1" noChangeArrowheads="1"/>
          </p:cNvSpPr>
          <p:nvPr>
            <p:ph type="body" idx="1"/>
          </p:nvPr>
        </p:nvSpPr>
        <p:spPr>
          <a:xfrm>
            <a:off x="533400" y="4860925"/>
            <a:ext cx="6118225" cy="46069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8017" tIns="48148" rIns="98017" bIns="48148"/>
          <a:lstStyle/>
          <a:p>
            <a:pPr eaLnBrk="1" hangingPunct="1"/>
            <a:endParaRPr lang="en-US" altLang="en-US"/>
          </a:p>
        </p:txBody>
      </p:sp>
      <p:sp>
        <p:nvSpPr>
          <p:cNvPr id="61444" name="Rectangle 3"/>
          <p:cNvSpPr>
            <a:spLocks noGrp="1" noRot="1" noChangeAspect="1" noChangeArrowheads="1" noTextEdit="1"/>
          </p:cNvSpPr>
          <p:nvPr>
            <p:ph type="sldImg"/>
          </p:nvPr>
        </p:nvSpPr>
        <p:spPr>
          <a:xfrm>
            <a:off x="798513" y="661988"/>
            <a:ext cx="5514975" cy="3819525"/>
          </a:xfrm>
          <a:ln>
            <a:noFill/>
          </a:ln>
          <a:extLst>
            <a:ext uri="{91240B29-F687-4F45-9708-019B960494DF}">
              <a14:hiddenLine xmlns:a14="http://schemas.microsoft.com/office/drawing/2010/main" w="9525">
                <a:solidFill>
                  <a:srgbClr val="000000"/>
                </a:solidFill>
                <a:miter lim="800000"/>
                <a:headEnd/>
                <a:tailEnd/>
              </a14:hiddenLine>
            </a:ext>
          </a:extLst>
        </p:spPr>
      </p:sp>
    </p:spTree>
    <p:extLst>
      <p:ext uri="{BB962C8B-B14F-4D97-AF65-F5344CB8AC3E}">
        <p14:creationId xmlns:p14="http://schemas.microsoft.com/office/powerpoint/2010/main" val="932276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B84CC7C-6957-4379-93EF-63687BC5EEA4}" type="slidenum">
              <a:rPr lang="ar-SA" altLang="en-US" smtClean="0"/>
              <a:pPr eaLnBrk="1" hangingPunct="1"/>
              <a:t>4</a:t>
            </a:fld>
            <a:endParaRPr lang="en-US" altLang="en-US"/>
          </a:p>
        </p:txBody>
      </p:sp>
      <p:sp>
        <p:nvSpPr>
          <p:cNvPr id="62467" name="Rectangle 2"/>
          <p:cNvSpPr>
            <a:spLocks noGrp="1" noChangeArrowheads="1"/>
          </p:cNvSpPr>
          <p:nvPr>
            <p:ph type="body" idx="1"/>
          </p:nvPr>
        </p:nvSpPr>
        <p:spPr>
          <a:xfrm>
            <a:off x="533400" y="4860925"/>
            <a:ext cx="611822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8017" tIns="48148" rIns="98017" bIns="48148"/>
          <a:lstStyle/>
          <a:p>
            <a:pPr eaLnBrk="1" hangingPunct="1"/>
            <a:endParaRPr lang="en-US" altLang="en-US"/>
          </a:p>
        </p:txBody>
      </p:sp>
      <p:sp>
        <p:nvSpPr>
          <p:cNvPr id="62468" name="Rectangle 3"/>
          <p:cNvSpPr>
            <a:spLocks noGrp="1" noRot="1" noChangeAspect="1" noChangeArrowheads="1" noTextEdit="1"/>
          </p:cNvSpPr>
          <p:nvPr>
            <p:ph type="sldImg"/>
          </p:nvPr>
        </p:nvSpPr>
        <p:spPr>
          <a:xfrm>
            <a:off x="796925" y="657225"/>
            <a:ext cx="5521325" cy="3824288"/>
          </a:xfrm>
          <a:ln>
            <a:noFill/>
          </a:ln>
          <a:extLst>
            <a:ext uri="{91240B29-F687-4F45-9708-019B960494DF}">
              <a14:hiddenLine xmlns:a14="http://schemas.microsoft.com/office/drawing/2010/main" w="9525">
                <a:solidFill>
                  <a:srgbClr val="000000"/>
                </a:solidFill>
                <a:miter lim="800000"/>
                <a:headEnd/>
                <a:tailEnd/>
              </a14:hiddenLine>
            </a:ext>
          </a:extLst>
        </p:spPr>
      </p:sp>
    </p:spTree>
    <p:extLst>
      <p:ext uri="{BB962C8B-B14F-4D97-AF65-F5344CB8AC3E}">
        <p14:creationId xmlns:p14="http://schemas.microsoft.com/office/powerpoint/2010/main" val="496823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F1DD6A-B476-4405-B55C-70563ED9BC72}" type="slidenum">
              <a:rPr lang="ar-SA" altLang="en-US" smtClean="0"/>
              <a:pPr eaLnBrk="1" hangingPunct="1"/>
              <a:t>5</a:t>
            </a:fld>
            <a:endParaRPr lang="en-US" altLang="en-US"/>
          </a:p>
        </p:txBody>
      </p:sp>
      <p:sp>
        <p:nvSpPr>
          <p:cNvPr id="63491" name="Rectangle 2"/>
          <p:cNvSpPr>
            <a:spLocks noGrp="1" noChangeArrowheads="1"/>
          </p:cNvSpPr>
          <p:nvPr>
            <p:ph type="body" idx="1"/>
          </p:nvPr>
        </p:nvSpPr>
        <p:spPr>
          <a:xfrm>
            <a:off x="533400" y="4860925"/>
            <a:ext cx="6118225" cy="46069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8017" tIns="48148" rIns="98017" bIns="48148"/>
          <a:lstStyle/>
          <a:p>
            <a:pPr eaLnBrk="1" hangingPunct="1"/>
            <a:r>
              <a:rPr lang="en-US" altLang="en-US"/>
              <a:t>In today’s lecture, I will show you how to implement the following subset of MIPS instructions: add, subtract, or immediate, load, store, branch, and the jump instruction.</a:t>
            </a:r>
          </a:p>
          <a:p>
            <a:pPr eaLnBrk="1" hangingPunct="1"/>
            <a:r>
              <a:rPr lang="en-US" altLang="en-US"/>
              <a:t>The Add and Subtract instructions use the R format.  The Op together with the Func fields together specified all the different kinds of add and subtract instructions.</a:t>
            </a:r>
          </a:p>
          <a:p>
            <a:pPr eaLnBrk="1" hangingPunct="1"/>
            <a:r>
              <a:rPr lang="en-US" altLang="en-US"/>
              <a:t>Rs and Rt specifies the source registers.  And the Rd field specifies the destination register.</a:t>
            </a:r>
          </a:p>
          <a:p>
            <a:pPr eaLnBrk="1" hangingPunct="1"/>
            <a:r>
              <a:rPr lang="en-US" altLang="en-US"/>
              <a:t>The Or immediate instruction uses the I format.  It only uses one source register, Rs.  The other operand comes from the immediate field. The Rt field is used to specified the destination register. (Note that dest is the Rt field!)</a:t>
            </a:r>
          </a:p>
          <a:p>
            <a:pPr eaLnBrk="1" hangingPunct="1"/>
            <a:r>
              <a:rPr lang="en-US" altLang="en-US"/>
              <a:t>Both the load and store instructions use the I format and both add the Rs and the immediate filed together to from the memory address.</a:t>
            </a:r>
          </a:p>
          <a:p>
            <a:pPr eaLnBrk="1" hangingPunct="1"/>
            <a:r>
              <a:rPr lang="en-US" altLang="en-US"/>
              <a:t>The difference is that the load instruction will load the data from memory into Rt while the store instruction will store the data in Rt into the memory.</a:t>
            </a:r>
          </a:p>
          <a:p>
            <a:pPr eaLnBrk="1" hangingPunct="1"/>
            <a:r>
              <a:rPr lang="en-US" altLang="en-US"/>
              <a:t>The branch on equal instruction also uses the I format.  Here Rs and Rt are used to specified the registers we need to compare.</a:t>
            </a:r>
          </a:p>
          <a:p>
            <a:pPr eaLnBrk="1" hangingPunct="1"/>
            <a:r>
              <a:rPr lang="en-US" altLang="en-US"/>
              <a:t>If these two registers are equal, we will branch to a location offset by the immediate field.</a:t>
            </a:r>
          </a:p>
          <a:p>
            <a:pPr eaLnBrk="1" hangingPunct="1"/>
            <a:r>
              <a:rPr lang="en-US" altLang="en-US"/>
              <a:t>Finally, the jump instruction uses the J format and always causes the program to jump to a memory location specified in the address field. </a:t>
            </a:r>
          </a:p>
          <a:p>
            <a:pPr eaLnBrk="1" hangingPunct="1"/>
            <a:r>
              <a:rPr lang="en-US" altLang="en-US"/>
              <a:t>I know I went over this rather quickly and you may have missed something.  But don’t worry, this is just an overview.  You will keep seeing these (point to the format) all day today.</a:t>
            </a:r>
          </a:p>
          <a:p>
            <a:pPr eaLnBrk="1" hangingPunct="1"/>
            <a:endParaRPr lang="en-US" altLang="en-US"/>
          </a:p>
          <a:p>
            <a:pPr eaLnBrk="1" hangingPunct="1"/>
            <a:r>
              <a:rPr lang="en-US" altLang="en-US"/>
              <a:t>+3 = 13 min. (X:53)</a:t>
            </a:r>
          </a:p>
        </p:txBody>
      </p:sp>
      <p:sp>
        <p:nvSpPr>
          <p:cNvPr id="63492" name="Rectangle 3"/>
          <p:cNvSpPr>
            <a:spLocks noGrp="1" noRot="1" noChangeAspect="1" noChangeArrowheads="1" noTextEdit="1"/>
          </p:cNvSpPr>
          <p:nvPr>
            <p:ph type="sldImg"/>
          </p:nvPr>
        </p:nvSpPr>
        <p:spPr>
          <a:xfrm>
            <a:off x="798513" y="661988"/>
            <a:ext cx="5514975" cy="3819525"/>
          </a:xfrm>
          <a:ln>
            <a:noFill/>
          </a:ln>
          <a:extLst>
            <a:ext uri="{91240B29-F687-4F45-9708-019B960494DF}">
              <a14:hiddenLine xmlns:a14="http://schemas.microsoft.com/office/drawing/2010/main" w="9525">
                <a:solidFill>
                  <a:srgbClr val="000000"/>
                </a:solidFill>
                <a:miter lim="800000"/>
                <a:headEnd/>
                <a:tailEnd/>
              </a14:hiddenLine>
            </a:ext>
          </a:extLst>
        </p:spPr>
      </p:sp>
    </p:spTree>
    <p:extLst>
      <p:ext uri="{BB962C8B-B14F-4D97-AF65-F5344CB8AC3E}">
        <p14:creationId xmlns:p14="http://schemas.microsoft.com/office/powerpoint/2010/main" val="1188363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20FD257-126C-4D4C-9293-7489CA64BB01}" type="slidenum">
              <a:rPr lang="ar-SA" altLang="en-US" smtClean="0"/>
              <a:pPr eaLnBrk="1" hangingPunct="1"/>
              <a:t>7</a:t>
            </a:fld>
            <a:endParaRPr lang="en-US" altLang="en-US"/>
          </a:p>
        </p:txBody>
      </p:sp>
      <p:sp>
        <p:nvSpPr>
          <p:cNvPr id="64515" name="Rectangle 2"/>
          <p:cNvSpPr>
            <a:spLocks noGrp="1" noRot="1" noChangeAspect="1" noChangeArrowheads="1" noTextEdit="1"/>
          </p:cNvSpPr>
          <p:nvPr>
            <p:ph type="sldImg"/>
          </p:nvPr>
        </p:nvSpPr>
        <p:spPr>
          <a:xfrm>
            <a:off x="790575" y="774700"/>
            <a:ext cx="5521325" cy="3824288"/>
          </a:xfrm>
          <a:ln/>
        </p:spPr>
      </p:sp>
      <p:sp>
        <p:nvSpPr>
          <p:cNvPr id="64516" name="Rectangle 3"/>
          <p:cNvSpPr>
            <a:spLocks noGrp="1" noChangeArrowheads="1"/>
          </p:cNvSpPr>
          <p:nvPr>
            <p:ph type="body" idx="1"/>
          </p:nvPr>
        </p:nvSpPr>
        <p:spPr>
          <a:xfrm>
            <a:off x="946150" y="4860925"/>
            <a:ext cx="5207000"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58" tIns="46479" rIns="92958" bIns="46479"/>
          <a:lstStyle/>
          <a:p>
            <a:pPr eaLnBrk="1" hangingPunct="1"/>
            <a:endParaRPr lang="en-US" altLang="en-US"/>
          </a:p>
        </p:txBody>
      </p:sp>
    </p:spTree>
    <p:extLst>
      <p:ext uri="{BB962C8B-B14F-4D97-AF65-F5344CB8AC3E}">
        <p14:creationId xmlns:p14="http://schemas.microsoft.com/office/powerpoint/2010/main" val="3775870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B1A7900-28B2-4626-8250-221760A0F044}" type="slidenum">
              <a:rPr lang="ar-SA" altLang="en-US" smtClean="0"/>
              <a:pPr eaLnBrk="1" hangingPunct="1"/>
              <a:t>10</a:t>
            </a:fld>
            <a:endParaRPr lang="en-US" altLang="en-US"/>
          </a:p>
        </p:txBody>
      </p:sp>
      <p:sp>
        <p:nvSpPr>
          <p:cNvPr id="59395" name="Rectangle 2"/>
          <p:cNvSpPr>
            <a:spLocks noGrp="1" noChangeArrowheads="1"/>
          </p:cNvSpPr>
          <p:nvPr>
            <p:ph type="body" idx="1"/>
          </p:nvPr>
        </p:nvSpPr>
        <p:spPr>
          <a:xfrm>
            <a:off x="533400" y="4860925"/>
            <a:ext cx="6118225" cy="46069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8017" tIns="48148" rIns="98017" bIns="48148"/>
          <a:lstStyle/>
          <a:p>
            <a:pPr eaLnBrk="1" hangingPunct="1"/>
            <a:r>
              <a:rPr lang="en-US" altLang="en-US" dirty="0"/>
              <a:t>Here is an outline of </a:t>
            </a:r>
            <a:r>
              <a:rPr lang="en-US" altLang="en-US" dirty="0" err="1"/>
              <a:t>today’’s</a:t>
            </a:r>
            <a:r>
              <a:rPr lang="en-US" altLang="en-US" dirty="0"/>
              <a:t> lecture.</a:t>
            </a:r>
          </a:p>
          <a:p>
            <a:pPr eaLnBrk="1" hangingPunct="1"/>
            <a:r>
              <a:rPr lang="en-US" altLang="en-US" dirty="0"/>
              <a:t>Mainly, we will be building a </a:t>
            </a:r>
            <a:r>
              <a:rPr lang="en-US" altLang="en-US" dirty="0" err="1"/>
              <a:t>datapath</a:t>
            </a:r>
            <a:r>
              <a:rPr lang="en-US" altLang="en-US" dirty="0"/>
              <a:t> step by step for a subset of the MIPS instruction set.</a:t>
            </a:r>
          </a:p>
          <a:p>
            <a:pPr eaLnBrk="1" hangingPunct="1"/>
            <a:r>
              <a:rPr lang="en-US" altLang="en-US" dirty="0"/>
              <a:t>+1 = 4 min. (X:44)</a:t>
            </a:r>
          </a:p>
        </p:txBody>
      </p:sp>
      <p:sp>
        <p:nvSpPr>
          <p:cNvPr id="59396" name="Rectangle 3"/>
          <p:cNvSpPr>
            <a:spLocks noGrp="1" noRot="1" noChangeAspect="1" noChangeArrowheads="1" noTextEdit="1"/>
          </p:cNvSpPr>
          <p:nvPr>
            <p:ph type="sldImg"/>
          </p:nvPr>
        </p:nvSpPr>
        <p:spPr>
          <a:xfrm>
            <a:off x="798513" y="661988"/>
            <a:ext cx="5514975" cy="3819525"/>
          </a:xfrm>
          <a:ln>
            <a:noFill/>
          </a:ln>
          <a:extLst>
            <a:ext uri="{91240B29-F687-4F45-9708-019B960494DF}">
              <a14:hiddenLine xmlns:a14="http://schemas.microsoft.com/office/drawing/2010/main" w="9525">
                <a:solidFill>
                  <a:srgbClr val="000000"/>
                </a:solidFill>
                <a:miter lim="800000"/>
                <a:headEnd/>
                <a:tailEnd/>
              </a14:hiddenLine>
            </a:ext>
          </a:extLst>
        </p:spPr>
      </p:sp>
    </p:spTree>
    <p:extLst>
      <p:ext uri="{BB962C8B-B14F-4D97-AF65-F5344CB8AC3E}">
        <p14:creationId xmlns:p14="http://schemas.microsoft.com/office/powerpoint/2010/main" val="952426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8B912FD-864F-4899-A369-2F20131ED772}" type="slidenum">
              <a:rPr lang="ar-SA" altLang="en-US" smtClean="0"/>
              <a:pPr eaLnBrk="1" hangingPunct="1"/>
              <a:t>12</a:t>
            </a:fld>
            <a:endParaRPr lang="en-US" altLang="en-US"/>
          </a:p>
        </p:txBody>
      </p:sp>
      <p:sp>
        <p:nvSpPr>
          <p:cNvPr id="66563" name="Rectangle 2"/>
          <p:cNvSpPr>
            <a:spLocks noGrp="1" noChangeArrowheads="1"/>
          </p:cNvSpPr>
          <p:nvPr>
            <p:ph type="body" idx="1"/>
          </p:nvPr>
        </p:nvSpPr>
        <p:spPr>
          <a:xfrm>
            <a:off x="534988" y="4860925"/>
            <a:ext cx="6116637" cy="4608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544" tIns="45951" rIns="93544" bIns="45951"/>
          <a:lstStyle/>
          <a:p>
            <a:pPr eaLnBrk="1" hangingPunct="1"/>
            <a:r>
              <a:rPr lang="en-US" altLang="en-US"/>
              <a:t>As far as storage elements are concerned, we will need a N-bit register that is similar to the D flip-flop I showed you in class.</a:t>
            </a:r>
          </a:p>
          <a:p>
            <a:pPr eaLnBrk="1" hangingPunct="1"/>
            <a:r>
              <a:rPr lang="en-US" altLang="en-US"/>
              <a:t>The significant difference here is that the register will have a Write Enable input.</a:t>
            </a:r>
          </a:p>
          <a:p>
            <a:pPr eaLnBrk="1" hangingPunct="1"/>
            <a:r>
              <a:rPr lang="en-US" altLang="en-US"/>
              <a:t>That is the content of the register will NOT  be updated if Write Enable is not asserted (0).</a:t>
            </a:r>
          </a:p>
          <a:p>
            <a:pPr eaLnBrk="1" hangingPunct="1"/>
            <a:r>
              <a:rPr lang="en-US" altLang="en-US"/>
              <a:t>The content is updated at the clock tick ONLY if the Write Enable signal is asserted (1).</a:t>
            </a:r>
          </a:p>
          <a:p>
            <a:pPr eaLnBrk="1" hangingPunct="1"/>
            <a:endParaRPr lang="en-US" altLang="en-US"/>
          </a:p>
          <a:p>
            <a:pPr eaLnBrk="1" hangingPunct="1"/>
            <a:r>
              <a:rPr lang="en-US" altLang="en-US"/>
              <a:t>+1 = 31 min. (Y:11)</a:t>
            </a:r>
          </a:p>
        </p:txBody>
      </p:sp>
      <p:sp>
        <p:nvSpPr>
          <p:cNvPr id="66564" name="Rectangle 3"/>
          <p:cNvSpPr>
            <a:spLocks noGrp="1" noRot="1" noChangeAspect="1" noChangeArrowheads="1" noTextEdit="1"/>
          </p:cNvSpPr>
          <p:nvPr>
            <p:ph type="sldImg"/>
          </p:nvPr>
        </p:nvSpPr>
        <p:spPr>
          <a:xfrm>
            <a:off x="798513" y="658813"/>
            <a:ext cx="5519737" cy="3822700"/>
          </a:xfrm>
          <a:ln>
            <a:noFill/>
          </a:ln>
          <a:extLst>
            <a:ext uri="{91240B29-F687-4F45-9708-019B960494DF}">
              <a14:hiddenLine xmlns:a14="http://schemas.microsoft.com/office/drawing/2010/main" w="9525">
                <a:solidFill>
                  <a:srgbClr val="000000"/>
                </a:solidFill>
                <a:miter lim="800000"/>
                <a:headEnd/>
                <a:tailEnd/>
              </a14:hiddenLine>
            </a:ext>
          </a:extLst>
        </p:spPr>
      </p:sp>
    </p:spTree>
    <p:extLst>
      <p:ext uri="{BB962C8B-B14F-4D97-AF65-F5344CB8AC3E}">
        <p14:creationId xmlns:p14="http://schemas.microsoft.com/office/powerpoint/2010/main" val="30460140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7B77923-7541-42B5-B43C-51FC597E7144}" type="slidenum">
              <a:rPr lang="ar-SA" altLang="en-US" smtClean="0"/>
              <a:pPr eaLnBrk="1" hangingPunct="1"/>
              <a:t>13</a:t>
            </a:fld>
            <a:endParaRPr lang="en-US" altLang="en-US"/>
          </a:p>
        </p:txBody>
      </p:sp>
      <p:sp>
        <p:nvSpPr>
          <p:cNvPr id="67587" name="Rectangle 2"/>
          <p:cNvSpPr>
            <a:spLocks noGrp="1" noChangeArrowheads="1"/>
          </p:cNvSpPr>
          <p:nvPr>
            <p:ph type="body" idx="1"/>
          </p:nvPr>
        </p:nvSpPr>
        <p:spPr>
          <a:xfrm>
            <a:off x="534988" y="4860925"/>
            <a:ext cx="6116637" cy="4608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544" tIns="45951" rIns="93544" bIns="45951"/>
          <a:lstStyle/>
          <a:p>
            <a:pPr eaLnBrk="1" hangingPunct="1"/>
            <a:r>
              <a:rPr lang="en-US" altLang="en-US"/>
              <a:t>We will also need a register file that consists of 32 32-bit registers with two output busses (busA and busB) and one input bus.</a:t>
            </a:r>
          </a:p>
          <a:p>
            <a:pPr eaLnBrk="1" hangingPunct="1"/>
            <a:r>
              <a:rPr lang="en-US" altLang="en-US"/>
              <a:t>The register specifiers Ra and Rb select the registers to put on busA and busB  respectively.</a:t>
            </a:r>
          </a:p>
          <a:p>
            <a:pPr eaLnBrk="1" hangingPunct="1"/>
            <a:r>
              <a:rPr lang="en-US" altLang="en-US"/>
              <a:t>When Write Enable is 1, the register specifier Rw selects the register to be written via busW.</a:t>
            </a:r>
          </a:p>
          <a:p>
            <a:pPr eaLnBrk="1" hangingPunct="1"/>
            <a:r>
              <a:rPr lang="en-US" altLang="en-US"/>
              <a:t>In our simplified version of the register file, the write operation will occurs at the clock tick.</a:t>
            </a:r>
          </a:p>
          <a:p>
            <a:pPr eaLnBrk="1" hangingPunct="1"/>
            <a:r>
              <a:rPr lang="en-US" altLang="en-US"/>
              <a:t>Keep in mind that the clock input is a factor ONLY during the write operation.</a:t>
            </a:r>
          </a:p>
          <a:p>
            <a:pPr eaLnBrk="1" hangingPunct="1"/>
            <a:r>
              <a:rPr lang="en-US" altLang="en-US"/>
              <a:t>During read operation, the register file behaves as a combinational logic block.</a:t>
            </a:r>
          </a:p>
          <a:p>
            <a:pPr eaLnBrk="1" hangingPunct="1"/>
            <a:r>
              <a:rPr lang="en-US" altLang="en-US"/>
              <a:t>That is if you put a valid value on Ra, then bus A will become valid after the register file’s access time.</a:t>
            </a:r>
          </a:p>
          <a:p>
            <a:pPr eaLnBrk="1" hangingPunct="1"/>
            <a:r>
              <a:rPr lang="en-US" altLang="en-US"/>
              <a:t>Similarly if you put a valid value on Rb, bus B will become valid after the register file’s access time.   In both cases (Ra and Rb), the clock input is not a factor.</a:t>
            </a:r>
          </a:p>
          <a:p>
            <a:pPr eaLnBrk="1" hangingPunct="1"/>
            <a:endParaRPr lang="en-US" altLang="en-US"/>
          </a:p>
          <a:p>
            <a:pPr eaLnBrk="1" hangingPunct="1"/>
            <a:r>
              <a:rPr lang="en-US" altLang="en-US"/>
              <a:t>+2 = 33 min. (Y:13)</a:t>
            </a:r>
          </a:p>
        </p:txBody>
      </p:sp>
      <p:sp>
        <p:nvSpPr>
          <p:cNvPr id="67588" name="Rectangle 3"/>
          <p:cNvSpPr>
            <a:spLocks noGrp="1" noRot="1" noChangeAspect="1" noChangeArrowheads="1" noTextEdit="1"/>
          </p:cNvSpPr>
          <p:nvPr>
            <p:ph type="sldImg"/>
          </p:nvPr>
        </p:nvSpPr>
        <p:spPr>
          <a:xfrm>
            <a:off x="798513" y="658813"/>
            <a:ext cx="5519737" cy="3822700"/>
          </a:xfrm>
          <a:ln>
            <a:noFill/>
          </a:ln>
          <a:extLst>
            <a:ext uri="{91240B29-F687-4F45-9708-019B960494DF}">
              <a14:hiddenLine xmlns:a14="http://schemas.microsoft.com/office/drawing/2010/main" w="9525">
                <a:solidFill>
                  <a:srgbClr val="000000"/>
                </a:solidFill>
                <a:miter lim="800000"/>
                <a:headEnd/>
                <a:tailEnd/>
              </a14:hiddenLine>
            </a:ext>
          </a:extLst>
        </p:spPr>
      </p:sp>
    </p:spTree>
    <p:extLst>
      <p:ext uri="{BB962C8B-B14F-4D97-AF65-F5344CB8AC3E}">
        <p14:creationId xmlns:p14="http://schemas.microsoft.com/office/powerpoint/2010/main" val="2980675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E8480FA-2FF1-489D-A223-15CE27305C9C}" type="slidenum">
              <a:rPr lang="ar-SA" altLang="en-US" smtClean="0"/>
              <a:pPr eaLnBrk="1" hangingPunct="1"/>
              <a:t>17</a:t>
            </a:fld>
            <a:endParaRPr lang="en-US" altLang="en-US"/>
          </a:p>
        </p:txBody>
      </p:sp>
      <p:sp>
        <p:nvSpPr>
          <p:cNvPr id="69635" name="Rectangle 2"/>
          <p:cNvSpPr>
            <a:spLocks noGrp="1" noChangeArrowheads="1"/>
          </p:cNvSpPr>
          <p:nvPr>
            <p:ph type="body" idx="1"/>
          </p:nvPr>
        </p:nvSpPr>
        <p:spPr>
          <a:xfrm>
            <a:off x="534988" y="4860925"/>
            <a:ext cx="6116637" cy="4608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544" tIns="45951" rIns="93544" bIns="45951"/>
          <a:lstStyle/>
          <a:p>
            <a:pPr eaLnBrk="1" hangingPunct="1"/>
            <a:r>
              <a:rPr lang="en-US" altLang="en-US" dirty="0"/>
              <a:t>The last storage element you will need for the </a:t>
            </a:r>
            <a:r>
              <a:rPr lang="en-US" altLang="en-US" dirty="0" err="1"/>
              <a:t>datapath</a:t>
            </a:r>
            <a:r>
              <a:rPr lang="en-US" altLang="en-US" dirty="0"/>
              <a:t> is the idealized memory to store your data and instructions.</a:t>
            </a:r>
          </a:p>
          <a:p>
            <a:pPr eaLnBrk="1" hangingPunct="1"/>
            <a:r>
              <a:rPr lang="en-US" altLang="en-US" dirty="0"/>
              <a:t>This idealized memory block has just one input bus (</a:t>
            </a:r>
            <a:r>
              <a:rPr lang="en-US" altLang="en-US" dirty="0" err="1"/>
              <a:t>DataIn</a:t>
            </a:r>
            <a:r>
              <a:rPr lang="en-US" altLang="en-US" dirty="0"/>
              <a:t>) and one output bus (</a:t>
            </a:r>
            <a:r>
              <a:rPr lang="en-US" altLang="en-US" dirty="0" err="1"/>
              <a:t>DataOut</a:t>
            </a:r>
            <a:r>
              <a:rPr lang="en-US" altLang="en-US" dirty="0"/>
              <a:t>).</a:t>
            </a:r>
          </a:p>
          <a:p>
            <a:pPr eaLnBrk="1" hangingPunct="1"/>
            <a:r>
              <a:rPr lang="en-US" altLang="en-US" dirty="0"/>
              <a:t>When Write Enable is 0, the address selects the memory word to put on the Data Out bus.</a:t>
            </a:r>
          </a:p>
          <a:p>
            <a:pPr eaLnBrk="1" hangingPunct="1"/>
            <a:r>
              <a:rPr lang="en-US" altLang="en-US" dirty="0"/>
              <a:t>When Write Enable is 1, the address selects the memory word to be written via the </a:t>
            </a:r>
            <a:r>
              <a:rPr lang="en-US" altLang="en-US" dirty="0" err="1"/>
              <a:t>DataIn</a:t>
            </a:r>
            <a:r>
              <a:rPr lang="en-US" altLang="en-US" dirty="0"/>
              <a:t> bus at the next clock tick.</a:t>
            </a:r>
          </a:p>
          <a:p>
            <a:pPr eaLnBrk="1" hangingPunct="1"/>
            <a:r>
              <a:rPr lang="en-US" altLang="en-US" dirty="0"/>
              <a:t>Once again, the clock input is a factor ONLY during the write operation.</a:t>
            </a:r>
          </a:p>
          <a:p>
            <a:pPr eaLnBrk="1" hangingPunct="1"/>
            <a:r>
              <a:rPr lang="en-US" altLang="en-US" dirty="0"/>
              <a:t>During read operation, it behaves as a combinational logic block.</a:t>
            </a:r>
          </a:p>
          <a:p>
            <a:pPr eaLnBrk="1" hangingPunct="1"/>
            <a:r>
              <a:rPr lang="en-US" altLang="en-US" dirty="0"/>
              <a:t>That is if you put a valid value on the address lines, the output bus </a:t>
            </a:r>
            <a:r>
              <a:rPr lang="en-US" altLang="en-US" dirty="0" err="1"/>
              <a:t>DataOut</a:t>
            </a:r>
            <a:r>
              <a:rPr lang="en-US" altLang="en-US" dirty="0"/>
              <a:t> will become valid after the access time of the memory.</a:t>
            </a:r>
          </a:p>
          <a:p>
            <a:pPr eaLnBrk="1" hangingPunct="1"/>
            <a:endParaRPr lang="en-US" altLang="en-US" dirty="0"/>
          </a:p>
          <a:p>
            <a:pPr eaLnBrk="1" hangingPunct="1"/>
            <a:r>
              <a:rPr lang="en-US" altLang="en-US" dirty="0"/>
              <a:t>+2 = 35 min. (Y:15)</a:t>
            </a:r>
          </a:p>
        </p:txBody>
      </p:sp>
      <p:sp>
        <p:nvSpPr>
          <p:cNvPr id="69636" name="Rectangle 3"/>
          <p:cNvSpPr>
            <a:spLocks noGrp="1" noRot="1" noChangeAspect="1" noChangeArrowheads="1" noTextEdit="1"/>
          </p:cNvSpPr>
          <p:nvPr>
            <p:ph type="sldImg"/>
          </p:nvPr>
        </p:nvSpPr>
        <p:spPr>
          <a:xfrm>
            <a:off x="798513" y="658813"/>
            <a:ext cx="5519737" cy="3822700"/>
          </a:xfrm>
          <a:ln>
            <a:noFill/>
          </a:ln>
          <a:extLst>
            <a:ext uri="{91240B29-F687-4F45-9708-019B960494DF}">
              <a14:hiddenLine xmlns:a14="http://schemas.microsoft.com/office/drawing/2010/main" w="9525">
                <a:solidFill>
                  <a:srgbClr val="000000"/>
                </a:solidFill>
                <a:miter lim="800000"/>
                <a:headEnd/>
                <a:tailEnd/>
              </a14:hiddenLine>
            </a:ext>
          </a:extLst>
        </p:spPr>
      </p:sp>
    </p:spTree>
    <p:extLst>
      <p:ext uri="{BB962C8B-B14F-4D97-AF65-F5344CB8AC3E}">
        <p14:creationId xmlns:p14="http://schemas.microsoft.com/office/powerpoint/2010/main" val="3817365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495300" y="800100"/>
            <a:ext cx="8915400" cy="2686050"/>
          </a:xfrm>
        </p:spPr>
        <p:txBody>
          <a:bodyPr/>
          <a:lstStyle>
            <a:lvl1pPr>
              <a:defRPr/>
            </a:lvl1pPr>
          </a:lstStyle>
          <a:p>
            <a:r>
              <a:rPr lang="en-US"/>
              <a:t>Click to edit Master title style</a:t>
            </a:r>
          </a:p>
        </p:txBody>
      </p:sp>
      <p:sp>
        <p:nvSpPr>
          <p:cNvPr id="6147" name="Rectangle 3"/>
          <p:cNvSpPr>
            <a:spLocks noGrp="1" noChangeArrowheads="1"/>
          </p:cNvSpPr>
          <p:nvPr>
            <p:ph type="subTitle" idx="1"/>
          </p:nvPr>
        </p:nvSpPr>
        <p:spPr>
          <a:xfrm>
            <a:off x="495300" y="3698875"/>
            <a:ext cx="8915400" cy="2552700"/>
          </a:xfrm>
        </p:spPr>
        <p:txBody>
          <a:bodyPr/>
          <a:lstStyle>
            <a:lvl1pPr marL="0" indent="0" algn="ctr">
              <a:buFont typeface="Wingdings" pitchFamily="2" charset="2"/>
              <a:buNone/>
              <a:defRPr/>
            </a:lvl1pPr>
          </a:lstStyle>
          <a:p>
            <a:r>
              <a:rPr lang="en-US"/>
              <a:t>Click to edit Master subtitle style</a:t>
            </a:r>
          </a:p>
        </p:txBody>
      </p:sp>
    </p:spTree>
    <p:extLst>
      <p:ext uri="{BB962C8B-B14F-4D97-AF65-F5344CB8AC3E}">
        <p14:creationId xmlns:p14="http://schemas.microsoft.com/office/powerpoint/2010/main" val="3171109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5795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8"/>
            <a:ext cx="2228850" cy="60118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38"/>
            <a:ext cx="6521450" cy="60118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62888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792162"/>
          </a:xfrm>
        </p:spPr>
        <p:txBody>
          <a:bodyPr/>
          <a:lstStyle/>
          <a:p>
            <a:r>
              <a:rPr lang="en-US"/>
              <a:t>Click to edit Master title style</a:t>
            </a:r>
          </a:p>
        </p:txBody>
      </p:sp>
      <p:sp>
        <p:nvSpPr>
          <p:cNvPr id="3" name="Table Placeholder 2"/>
          <p:cNvSpPr>
            <a:spLocks noGrp="1"/>
          </p:cNvSpPr>
          <p:nvPr>
            <p:ph type="tbl" idx="1"/>
          </p:nvPr>
        </p:nvSpPr>
        <p:spPr>
          <a:xfrm>
            <a:off x="495300" y="1143000"/>
            <a:ext cx="8915400" cy="5143500"/>
          </a:xfrm>
        </p:spPr>
        <p:txBody>
          <a:bodyPr/>
          <a:lstStyle/>
          <a:p>
            <a:pPr lvl="0"/>
            <a:endParaRPr lang="en-US" noProof="0"/>
          </a:p>
        </p:txBody>
      </p:sp>
    </p:spTree>
    <p:extLst>
      <p:ext uri="{BB962C8B-B14F-4D97-AF65-F5344CB8AC3E}">
        <p14:creationId xmlns:p14="http://schemas.microsoft.com/office/powerpoint/2010/main" val="7164710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792162"/>
          </a:xfrm>
        </p:spPr>
        <p:txBody>
          <a:bodyPr/>
          <a:lstStyle/>
          <a:p>
            <a:r>
              <a:rPr lang="en-US"/>
              <a:t>Click to edit Master title style</a:t>
            </a:r>
          </a:p>
        </p:txBody>
      </p:sp>
      <p:sp>
        <p:nvSpPr>
          <p:cNvPr id="3" name="Text Placeholder 2"/>
          <p:cNvSpPr>
            <a:spLocks noGrp="1"/>
          </p:cNvSpPr>
          <p:nvPr>
            <p:ph type="body" sz="half" idx="1"/>
          </p:nvPr>
        </p:nvSpPr>
        <p:spPr>
          <a:xfrm>
            <a:off x="495300" y="1143000"/>
            <a:ext cx="4375150" cy="5143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143000"/>
            <a:ext cx="4375150" cy="5143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14500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75521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3"/>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993729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143000"/>
            <a:ext cx="4375150" cy="5143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143000"/>
            <a:ext cx="4375150" cy="5143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6917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52404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21507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6709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60201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4130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906000" cy="792162"/>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297180" y="1005840"/>
            <a:ext cx="931164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Text Box 8"/>
          <p:cNvSpPr txBox="1">
            <a:spLocks noChangeArrowheads="1"/>
          </p:cNvSpPr>
          <p:nvPr userDrawn="1"/>
        </p:nvSpPr>
        <p:spPr bwMode="auto">
          <a:xfrm>
            <a:off x="0" y="6613528"/>
            <a:ext cx="9906000" cy="24447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tabLst>
                <a:tab pos="3943350" algn="ctr"/>
                <a:tab pos="8050213" algn="r"/>
              </a:tabLst>
              <a:defRPr>
                <a:solidFill>
                  <a:schemeClr val="tx1"/>
                </a:solidFill>
                <a:latin typeface="Arial" charset="0"/>
                <a:cs typeface="Arial" charset="0"/>
              </a:defRPr>
            </a:lvl1pPr>
            <a:lvl2pPr marL="742950" indent="-285750" eaLnBrk="0" hangingPunct="0">
              <a:tabLst>
                <a:tab pos="3943350" algn="ctr"/>
                <a:tab pos="8050213" algn="r"/>
              </a:tabLst>
              <a:defRPr>
                <a:solidFill>
                  <a:schemeClr val="tx1"/>
                </a:solidFill>
                <a:latin typeface="Arial" charset="0"/>
                <a:cs typeface="Arial" charset="0"/>
              </a:defRPr>
            </a:lvl2pPr>
            <a:lvl3pPr marL="1143000" indent="-228600" eaLnBrk="0" hangingPunct="0">
              <a:tabLst>
                <a:tab pos="3943350" algn="ctr"/>
                <a:tab pos="8050213" algn="r"/>
              </a:tabLst>
              <a:defRPr>
                <a:solidFill>
                  <a:schemeClr val="tx1"/>
                </a:solidFill>
                <a:latin typeface="Arial" charset="0"/>
                <a:cs typeface="Arial" charset="0"/>
              </a:defRPr>
            </a:lvl3pPr>
            <a:lvl4pPr marL="1600200" indent="-228600" eaLnBrk="0" hangingPunct="0">
              <a:tabLst>
                <a:tab pos="3943350" algn="ctr"/>
                <a:tab pos="8050213" algn="r"/>
              </a:tabLst>
              <a:defRPr>
                <a:solidFill>
                  <a:schemeClr val="tx1"/>
                </a:solidFill>
                <a:latin typeface="Arial" charset="0"/>
                <a:cs typeface="Arial" charset="0"/>
              </a:defRPr>
            </a:lvl4pPr>
            <a:lvl5pPr marL="2057400" indent="-228600" eaLnBrk="0" hangingPunct="0">
              <a:tabLst>
                <a:tab pos="3943350" algn="ctr"/>
                <a:tab pos="8050213"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3943350" algn="ctr"/>
                <a:tab pos="8050213"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3943350" algn="ctr"/>
                <a:tab pos="8050213"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3943350" algn="ctr"/>
                <a:tab pos="8050213"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3943350" algn="ctr"/>
                <a:tab pos="8050213" algn="r"/>
              </a:tabLst>
              <a:defRPr>
                <a:solidFill>
                  <a:schemeClr val="tx1"/>
                </a:solidFill>
                <a:latin typeface="Arial" charset="0"/>
                <a:cs typeface="Arial" charset="0"/>
              </a:defRPr>
            </a:lvl9pPr>
          </a:lstStyle>
          <a:p>
            <a:pPr marL="3175" indent="0" eaLnBrk="1" hangingPunct="1">
              <a:spcBef>
                <a:spcPct val="50000"/>
              </a:spcBef>
              <a:tabLst>
                <a:tab pos="4843463" algn="ctr"/>
                <a:tab pos="9686925" algn="r"/>
              </a:tabLst>
              <a:defRPr/>
            </a:pPr>
            <a:r>
              <a:rPr lang="en-US" sz="1000" i="1" dirty="0">
                <a:latin typeface="Times New Roman" pitchFamily="18" charset="0"/>
                <a:cs typeface="Times New Roman" pitchFamily="18" charset="0"/>
              </a:rPr>
              <a:t>Single Cycle Processor Design	COE 233 – Logic Design and Computer Organization	© Muhamed Mudawar – slide </a:t>
            </a:r>
            <a:fld id="{DE0EF2E9-46D9-416C-A550-E0FE4F3B7F39}" type="slidenum">
              <a:rPr lang="en-US" sz="1000" i="1" smtClean="0">
                <a:latin typeface="Times New Roman" pitchFamily="18" charset="0"/>
                <a:cs typeface="Times New Roman" pitchFamily="18" charset="0"/>
              </a:rPr>
              <a:pPr marL="3175" indent="0" eaLnBrk="1" hangingPunct="1">
                <a:spcBef>
                  <a:spcPct val="50000"/>
                </a:spcBef>
                <a:tabLst>
                  <a:tab pos="4843463" algn="ctr"/>
                  <a:tab pos="9686925" algn="r"/>
                </a:tabLst>
                <a:defRPr/>
              </a:pPr>
              <a:t>‹#›</a:t>
            </a:fld>
            <a:endParaRPr lang="en-US" sz="1000" i="1" dirty="0">
              <a:latin typeface="Times New Roman" pitchFamily="18"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787"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Lst>
  <p:txStyles>
    <p:titleStyle>
      <a:lvl1pPr algn="ctr" rtl="0" eaLnBrk="0" fontAlgn="base" hangingPunct="0">
        <a:spcBef>
          <a:spcPct val="0"/>
        </a:spcBef>
        <a:spcAft>
          <a:spcPct val="0"/>
        </a:spcAft>
        <a:defRPr sz="3600">
          <a:solidFill>
            <a:srgbClr val="000099"/>
          </a:solidFill>
          <a:latin typeface="+mj-lt"/>
          <a:ea typeface="+mj-ea"/>
          <a:cs typeface="+mj-cs"/>
        </a:defRPr>
      </a:lvl1pPr>
      <a:lvl2pPr algn="ctr" rtl="0" eaLnBrk="0" fontAlgn="base" hangingPunct="0">
        <a:spcBef>
          <a:spcPct val="0"/>
        </a:spcBef>
        <a:spcAft>
          <a:spcPct val="0"/>
        </a:spcAft>
        <a:defRPr sz="3600">
          <a:solidFill>
            <a:srgbClr val="000099"/>
          </a:solidFill>
          <a:latin typeface="Comic Sans MS" pitchFamily="66" charset="0"/>
          <a:cs typeface="Arial" charset="0"/>
        </a:defRPr>
      </a:lvl2pPr>
      <a:lvl3pPr algn="ctr" rtl="0" eaLnBrk="0" fontAlgn="base" hangingPunct="0">
        <a:spcBef>
          <a:spcPct val="0"/>
        </a:spcBef>
        <a:spcAft>
          <a:spcPct val="0"/>
        </a:spcAft>
        <a:defRPr sz="3600">
          <a:solidFill>
            <a:srgbClr val="000099"/>
          </a:solidFill>
          <a:latin typeface="Comic Sans MS" pitchFamily="66" charset="0"/>
          <a:cs typeface="Arial" charset="0"/>
        </a:defRPr>
      </a:lvl3pPr>
      <a:lvl4pPr algn="ctr" rtl="0" eaLnBrk="0" fontAlgn="base" hangingPunct="0">
        <a:spcBef>
          <a:spcPct val="0"/>
        </a:spcBef>
        <a:spcAft>
          <a:spcPct val="0"/>
        </a:spcAft>
        <a:defRPr sz="3600">
          <a:solidFill>
            <a:srgbClr val="000099"/>
          </a:solidFill>
          <a:latin typeface="Comic Sans MS" pitchFamily="66" charset="0"/>
          <a:cs typeface="Arial" charset="0"/>
        </a:defRPr>
      </a:lvl4pPr>
      <a:lvl5pPr algn="ctr" rtl="0" eaLnBrk="0" fontAlgn="base" hangingPunct="0">
        <a:spcBef>
          <a:spcPct val="0"/>
        </a:spcBef>
        <a:spcAft>
          <a:spcPct val="0"/>
        </a:spcAft>
        <a:defRPr sz="3600">
          <a:solidFill>
            <a:srgbClr val="000099"/>
          </a:solidFill>
          <a:latin typeface="Comic Sans MS" pitchFamily="66" charset="0"/>
          <a:cs typeface="Arial" charset="0"/>
        </a:defRPr>
      </a:lvl5pPr>
      <a:lvl6pPr marL="457200" algn="ctr" rtl="0" fontAlgn="base">
        <a:spcBef>
          <a:spcPct val="0"/>
        </a:spcBef>
        <a:spcAft>
          <a:spcPct val="0"/>
        </a:spcAft>
        <a:defRPr sz="3600">
          <a:solidFill>
            <a:srgbClr val="000099"/>
          </a:solidFill>
          <a:latin typeface="Comic Sans MS" pitchFamily="66" charset="0"/>
          <a:cs typeface="Arial" charset="0"/>
        </a:defRPr>
      </a:lvl6pPr>
      <a:lvl7pPr marL="914400" algn="ctr" rtl="0" fontAlgn="base">
        <a:spcBef>
          <a:spcPct val="0"/>
        </a:spcBef>
        <a:spcAft>
          <a:spcPct val="0"/>
        </a:spcAft>
        <a:defRPr sz="3600">
          <a:solidFill>
            <a:srgbClr val="000099"/>
          </a:solidFill>
          <a:latin typeface="Comic Sans MS" pitchFamily="66" charset="0"/>
          <a:cs typeface="Arial" charset="0"/>
        </a:defRPr>
      </a:lvl7pPr>
      <a:lvl8pPr marL="1371600" algn="ctr" rtl="0" fontAlgn="base">
        <a:spcBef>
          <a:spcPct val="0"/>
        </a:spcBef>
        <a:spcAft>
          <a:spcPct val="0"/>
        </a:spcAft>
        <a:defRPr sz="3600">
          <a:solidFill>
            <a:srgbClr val="000099"/>
          </a:solidFill>
          <a:latin typeface="Comic Sans MS" pitchFamily="66" charset="0"/>
          <a:cs typeface="Arial" charset="0"/>
        </a:defRPr>
      </a:lvl8pPr>
      <a:lvl9pPr marL="1828800" algn="ctr" rtl="0" fontAlgn="base">
        <a:spcBef>
          <a:spcPct val="0"/>
        </a:spcBef>
        <a:spcAft>
          <a:spcPct val="0"/>
        </a:spcAft>
        <a:defRPr sz="3600">
          <a:solidFill>
            <a:srgbClr val="000099"/>
          </a:solidFill>
          <a:latin typeface="Comic Sans MS" pitchFamily="66" charset="0"/>
          <a:cs typeface="Arial" charset="0"/>
        </a:defRPr>
      </a:lvl9pPr>
    </p:titleStyle>
    <p:bodyStyle>
      <a:lvl1pPr marL="347663" indent="-347663" algn="l" rtl="0" eaLnBrk="0" fontAlgn="base" hangingPunct="0">
        <a:lnSpc>
          <a:spcPct val="110000"/>
        </a:lnSpc>
        <a:spcBef>
          <a:spcPct val="40000"/>
        </a:spcBef>
        <a:spcAft>
          <a:spcPct val="0"/>
        </a:spcAft>
        <a:buFont typeface="Wingdings" pitchFamily="2" charset="2"/>
        <a:buChar char="v"/>
        <a:defRPr sz="2400">
          <a:solidFill>
            <a:schemeClr val="tx1"/>
          </a:solidFill>
          <a:latin typeface="+mn-lt"/>
          <a:ea typeface="+mn-ea"/>
          <a:cs typeface="+mn-cs"/>
        </a:defRPr>
      </a:lvl1pPr>
      <a:lvl2pPr marL="798513" indent="-336550" algn="l" rtl="0" eaLnBrk="0" fontAlgn="base" hangingPunct="0">
        <a:lnSpc>
          <a:spcPct val="110000"/>
        </a:lnSpc>
        <a:spcBef>
          <a:spcPct val="40000"/>
        </a:spcBef>
        <a:spcAft>
          <a:spcPct val="0"/>
        </a:spcAft>
        <a:buFont typeface="Wingdings" pitchFamily="2" charset="2"/>
        <a:buChar char="²"/>
        <a:defRPr sz="2000">
          <a:solidFill>
            <a:schemeClr val="tx1"/>
          </a:solidFill>
          <a:latin typeface="+mn-lt"/>
          <a:cs typeface="+mn-cs"/>
        </a:defRPr>
      </a:lvl2pPr>
      <a:lvl3pPr marL="1144588" indent="-231775" algn="l" rtl="0" eaLnBrk="0" fontAlgn="base" hangingPunct="0">
        <a:lnSpc>
          <a:spcPct val="110000"/>
        </a:lnSpc>
        <a:spcBef>
          <a:spcPct val="40000"/>
        </a:spcBef>
        <a:spcAft>
          <a:spcPct val="0"/>
        </a:spcAft>
        <a:buFont typeface="Wingdings" pitchFamily="2" charset="2"/>
        <a:buChar char="§"/>
        <a:defRPr>
          <a:solidFill>
            <a:schemeClr val="tx1"/>
          </a:solidFill>
          <a:latin typeface="+mn-lt"/>
          <a:cs typeface="+mn-cs"/>
        </a:defRPr>
      </a:lvl3pPr>
      <a:lvl4pPr marL="1481138" indent="-222250" algn="l" rtl="0" eaLnBrk="0" fontAlgn="base" hangingPunct="0">
        <a:lnSpc>
          <a:spcPct val="110000"/>
        </a:lnSpc>
        <a:spcBef>
          <a:spcPct val="40000"/>
        </a:spcBef>
        <a:spcAft>
          <a:spcPct val="0"/>
        </a:spcAft>
        <a:buChar char="–"/>
        <a:defRPr sz="1600">
          <a:solidFill>
            <a:schemeClr val="tx1"/>
          </a:solidFill>
          <a:latin typeface="+mn-lt"/>
          <a:cs typeface="+mn-cs"/>
        </a:defRPr>
      </a:lvl4pPr>
      <a:lvl5pPr marL="1828800" indent="-233363" algn="l" rtl="0" eaLnBrk="0" fontAlgn="base" hangingPunct="0">
        <a:lnSpc>
          <a:spcPct val="110000"/>
        </a:lnSpc>
        <a:spcBef>
          <a:spcPct val="40000"/>
        </a:spcBef>
        <a:spcAft>
          <a:spcPct val="0"/>
        </a:spcAft>
        <a:buChar char="»"/>
        <a:defRPr sz="1600">
          <a:solidFill>
            <a:schemeClr val="tx1"/>
          </a:solidFill>
          <a:latin typeface="+mn-lt"/>
          <a:cs typeface="+mn-cs"/>
        </a:defRPr>
      </a:lvl5pPr>
      <a:lvl6pPr marL="2286000" indent="-233363" algn="l" rtl="0" fontAlgn="base">
        <a:spcBef>
          <a:spcPct val="40000"/>
        </a:spcBef>
        <a:spcAft>
          <a:spcPct val="0"/>
        </a:spcAft>
        <a:buChar char="»"/>
        <a:defRPr sz="1600">
          <a:solidFill>
            <a:schemeClr val="tx1"/>
          </a:solidFill>
          <a:latin typeface="+mn-lt"/>
          <a:cs typeface="+mn-cs"/>
        </a:defRPr>
      </a:lvl6pPr>
      <a:lvl7pPr marL="2743200" indent="-233363" algn="l" rtl="0" fontAlgn="base">
        <a:spcBef>
          <a:spcPct val="40000"/>
        </a:spcBef>
        <a:spcAft>
          <a:spcPct val="0"/>
        </a:spcAft>
        <a:buChar char="»"/>
        <a:defRPr sz="1600">
          <a:solidFill>
            <a:schemeClr val="tx1"/>
          </a:solidFill>
          <a:latin typeface="+mn-lt"/>
          <a:cs typeface="+mn-cs"/>
        </a:defRPr>
      </a:lvl7pPr>
      <a:lvl8pPr marL="3200400" indent="-233363" algn="l" rtl="0" fontAlgn="base">
        <a:spcBef>
          <a:spcPct val="40000"/>
        </a:spcBef>
        <a:spcAft>
          <a:spcPct val="0"/>
        </a:spcAft>
        <a:buChar char="»"/>
        <a:defRPr sz="1600">
          <a:solidFill>
            <a:schemeClr val="tx1"/>
          </a:solidFill>
          <a:latin typeface="+mn-lt"/>
          <a:cs typeface="+mn-cs"/>
        </a:defRPr>
      </a:lvl8pPr>
      <a:lvl9pPr marL="3657600" indent="-233363" algn="l" rtl="0" fontAlgn="base">
        <a:spcBef>
          <a:spcPct val="4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95300" y="594362"/>
            <a:ext cx="8915400" cy="2632075"/>
          </a:xfrm>
        </p:spPr>
        <p:txBody>
          <a:bodyPr/>
          <a:lstStyle/>
          <a:p>
            <a:pPr eaLnBrk="1" hangingPunct="1">
              <a:lnSpc>
                <a:spcPct val="160000"/>
              </a:lnSpc>
            </a:pPr>
            <a:r>
              <a:rPr lang="en-US" altLang="en-US" sz="4400" dirty="0"/>
              <a:t>Single Cycle Processor Design</a:t>
            </a:r>
            <a:endParaRPr lang="en-US" altLang="en-US" sz="2800" dirty="0"/>
          </a:p>
        </p:txBody>
      </p:sp>
      <p:sp>
        <p:nvSpPr>
          <p:cNvPr id="3075" name="Rectangle 3"/>
          <p:cNvSpPr>
            <a:spLocks noGrp="1" noChangeArrowheads="1"/>
          </p:cNvSpPr>
          <p:nvPr>
            <p:ph type="subTitle" idx="1"/>
          </p:nvPr>
        </p:nvSpPr>
        <p:spPr>
          <a:xfrm>
            <a:off x="495300" y="3608391"/>
            <a:ext cx="8915400" cy="2816225"/>
          </a:xfrm>
        </p:spPr>
        <p:txBody>
          <a:bodyPr/>
          <a:lstStyle/>
          <a:p>
            <a:pPr eaLnBrk="1" hangingPunct="1">
              <a:lnSpc>
                <a:spcPct val="90000"/>
              </a:lnSpc>
            </a:pPr>
            <a:r>
              <a:rPr lang="en-US" altLang="en-US" sz="3200" dirty="0"/>
              <a:t>COE 233</a:t>
            </a:r>
          </a:p>
          <a:p>
            <a:pPr eaLnBrk="1" hangingPunct="1">
              <a:lnSpc>
                <a:spcPct val="110000"/>
              </a:lnSpc>
              <a:spcBef>
                <a:spcPts val="2000"/>
              </a:spcBef>
            </a:pPr>
            <a:r>
              <a:rPr lang="en-US" altLang="en-US" sz="3200" dirty="0"/>
              <a:t>Logic Design and Computer Organization</a:t>
            </a:r>
          </a:p>
          <a:p>
            <a:pPr eaLnBrk="1" hangingPunct="1">
              <a:lnSpc>
                <a:spcPct val="110000"/>
              </a:lnSpc>
              <a:spcBef>
                <a:spcPts val="2000"/>
              </a:spcBef>
            </a:pPr>
            <a:r>
              <a:rPr lang="en-US" altLang="en-US" sz="2800" dirty="0"/>
              <a:t>Dr. Muhamed Mudawar</a:t>
            </a:r>
          </a:p>
          <a:p>
            <a:pPr eaLnBrk="1" hangingPunct="1">
              <a:lnSpc>
                <a:spcPct val="110000"/>
              </a:lnSpc>
              <a:spcBef>
                <a:spcPts val="2000"/>
              </a:spcBef>
            </a:pPr>
            <a:r>
              <a:rPr lang="en-US" altLang="en-US" sz="2800" dirty="0"/>
              <a:t>King Fahd University of Petroleum and Minerals</a:t>
            </a:r>
          </a:p>
          <a:p>
            <a:pPr eaLnBrk="1" hangingPunct="1">
              <a:lnSpc>
                <a:spcPct val="90000"/>
              </a:lnSpc>
            </a:pPr>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dirty="0"/>
              <a:t>Next . . .</a:t>
            </a:r>
          </a:p>
        </p:txBody>
      </p:sp>
      <p:sp>
        <p:nvSpPr>
          <p:cNvPr id="4099" name="Rectangle 3"/>
          <p:cNvSpPr>
            <a:spLocks noGrp="1" noChangeArrowheads="1"/>
          </p:cNvSpPr>
          <p:nvPr>
            <p:ph type="body" idx="1"/>
          </p:nvPr>
        </p:nvSpPr>
        <p:spPr>
          <a:xfrm>
            <a:off x="495300" y="1005840"/>
            <a:ext cx="8915400" cy="5166360"/>
          </a:xfrm>
        </p:spPr>
        <p:txBody>
          <a:bodyPr/>
          <a:lstStyle/>
          <a:p>
            <a:pPr eaLnBrk="1" hangingPunct="1">
              <a:lnSpc>
                <a:spcPct val="200000"/>
              </a:lnSpc>
              <a:spcBef>
                <a:spcPct val="100000"/>
              </a:spcBef>
            </a:pPr>
            <a:r>
              <a:rPr lang="en-US" altLang="en-US" dirty="0"/>
              <a:t>Designing a Processor: Step-by-Step</a:t>
            </a:r>
          </a:p>
          <a:p>
            <a:pPr eaLnBrk="1" hangingPunct="1">
              <a:lnSpc>
                <a:spcPct val="200000"/>
              </a:lnSpc>
              <a:spcBef>
                <a:spcPct val="100000"/>
              </a:spcBef>
            </a:pPr>
            <a:r>
              <a:rPr lang="en-US" altLang="en-US" b="1" dirty="0">
                <a:solidFill>
                  <a:srgbClr val="FF0000"/>
                </a:solidFill>
              </a:rPr>
              <a:t>Datapath Components and Clocking</a:t>
            </a:r>
          </a:p>
          <a:p>
            <a:pPr eaLnBrk="1" hangingPunct="1">
              <a:lnSpc>
                <a:spcPct val="200000"/>
              </a:lnSpc>
              <a:spcBef>
                <a:spcPct val="100000"/>
              </a:spcBef>
            </a:pPr>
            <a:r>
              <a:rPr lang="en-US" altLang="en-US" dirty="0"/>
              <a:t>Assembling an Adequate Datapath</a:t>
            </a:r>
          </a:p>
          <a:p>
            <a:pPr eaLnBrk="1" hangingPunct="1">
              <a:lnSpc>
                <a:spcPct val="200000"/>
              </a:lnSpc>
              <a:spcBef>
                <a:spcPct val="100000"/>
              </a:spcBef>
            </a:pPr>
            <a:r>
              <a:rPr lang="en-US" altLang="en-US" dirty="0"/>
              <a:t>Controlling the Execution of Instructions</a:t>
            </a:r>
          </a:p>
          <a:p>
            <a:pPr eaLnBrk="1" hangingPunct="1">
              <a:lnSpc>
                <a:spcPct val="200000"/>
              </a:lnSpc>
              <a:spcBef>
                <a:spcPct val="100000"/>
              </a:spcBef>
            </a:pPr>
            <a:r>
              <a:rPr lang="en-US" altLang="en-US" dirty="0"/>
              <a:t>Main, ALU, and PC Control</a:t>
            </a:r>
          </a:p>
        </p:txBody>
      </p:sp>
    </p:spTree>
    <p:extLst>
      <p:ext uri="{BB962C8B-B14F-4D97-AF65-F5344CB8AC3E}">
        <p14:creationId xmlns:p14="http://schemas.microsoft.com/office/powerpoint/2010/main" val="311291485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495300" y="1051560"/>
            <a:ext cx="8915400" cy="5440680"/>
          </a:xfrm>
        </p:spPr>
        <p:txBody>
          <a:bodyPr lIns="63500" tIns="25400" rIns="63500" bIns="25400">
            <a:noAutofit/>
          </a:bodyPr>
          <a:lstStyle/>
          <a:p>
            <a:pPr eaLnBrk="1" hangingPunct="1">
              <a:spcBef>
                <a:spcPct val="45000"/>
              </a:spcBef>
            </a:pPr>
            <a:r>
              <a:rPr lang="en-US" altLang="en-US" dirty="0"/>
              <a:t>Combinational Elements</a:t>
            </a:r>
          </a:p>
          <a:p>
            <a:pPr lvl="1" eaLnBrk="1" hangingPunct="1">
              <a:spcBef>
                <a:spcPct val="45000"/>
              </a:spcBef>
            </a:pPr>
            <a:r>
              <a:rPr lang="en-US" altLang="en-US" dirty="0"/>
              <a:t>ALU, Adder</a:t>
            </a:r>
          </a:p>
          <a:p>
            <a:pPr lvl="1" eaLnBrk="1" hangingPunct="1">
              <a:spcBef>
                <a:spcPct val="45000"/>
              </a:spcBef>
            </a:pPr>
            <a:r>
              <a:rPr lang="en-US" altLang="en-US" dirty="0"/>
              <a:t>Immediate extender</a:t>
            </a:r>
          </a:p>
          <a:p>
            <a:pPr lvl="1" eaLnBrk="1" hangingPunct="1">
              <a:spcBef>
                <a:spcPct val="45000"/>
              </a:spcBef>
            </a:pPr>
            <a:r>
              <a:rPr lang="en-US" altLang="en-US" dirty="0"/>
              <a:t>Multiplexers</a:t>
            </a:r>
          </a:p>
          <a:p>
            <a:pPr eaLnBrk="1" hangingPunct="1">
              <a:spcBef>
                <a:spcPct val="45000"/>
              </a:spcBef>
            </a:pPr>
            <a:r>
              <a:rPr lang="en-US" altLang="en-US" dirty="0"/>
              <a:t>Storage Elements</a:t>
            </a:r>
          </a:p>
          <a:p>
            <a:pPr lvl="1" eaLnBrk="1" hangingPunct="1">
              <a:spcBef>
                <a:spcPct val="45000"/>
              </a:spcBef>
            </a:pPr>
            <a:r>
              <a:rPr lang="en-US" altLang="en-US" dirty="0"/>
              <a:t>Instruction memory</a:t>
            </a:r>
          </a:p>
          <a:p>
            <a:pPr lvl="1" eaLnBrk="1" hangingPunct="1">
              <a:spcBef>
                <a:spcPct val="45000"/>
              </a:spcBef>
            </a:pPr>
            <a:r>
              <a:rPr lang="en-US" altLang="en-US" dirty="0"/>
              <a:t>Data memory</a:t>
            </a:r>
          </a:p>
          <a:p>
            <a:pPr lvl="1" eaLnBrk="1" hangingPunct="1">
              <a:spcBef>
                <a:spcPct val="45000"/>
              </a:spcBef>
            </a:pPr>
            <a:r>
              <a:rPr lang="en-US" altLang="en-US" dirty="0"/>
              <a:t>PC register</a:t>
            </a:r>
          </a:p>
          <a:p>
            <a:pPr lvl="1" eaLnBrk="1" hangingPunct="1">
              <a:spcBef>
                <a:spcPct val="45000"/>
              </a:spcBef>
            </a:pPr>
            <a:r>
              <a:rPr lang="en-US" altLang="en-US" dirty="0"/>
              <a:t>Register file</a:t>
            </a:r>
          </a:p>
          <a:p>
            <a:pPr eaLnBrk="1" hangingPunct="1">
              <a:spcBef>
                <a:spcPct val="45000"/>
              </a:spcBef>
            </a:pPr>
            <a:r>
              <a:rPr lang="en-US" altLang="en-US" dirty="0"/>
              <a:t>Clocking methodology</a:t>
            </a:r>
          </a:p>
          <a:p>
            <a:pPr lvl="1" eaLnBrk="1" hangingPunct="1">
              <a:spcBef>
                <a:spcPct val="45000"/>
              </a:spcBef>
            </a:pPr>
            <a:r>
              <a:rPr lang="en-US" altLang="en-US" dirty="0"/>
              <a:t>Timing of writes</a:t>
            </a:r>
          </a:p>
        </p:txBody>
      </p:sp>
      <p:sp>
        <p:nvSpPr>
          <p:cNvPr id="15363" name="Rectangle 3"/>
          <p:cNvSpPr>
            <a:spLocks noGrp="1" noChangeArrowheads="1"/>
          </p:cNvSpPr>
          <p:nvPr>
            <p:ph type="title"/>
          </p:nvPr>
        </p:nvSpPr>
        <p:spPr/>
        <p:txBody>
          <a:bodyPr/>
          <a:lstStyle/>
          <a:p>
            <a:pPr eaLnBrk="1" hangingPunct="1"/>
            <a:r>
              <a:rPr lang="en-US" altLang="en-US" dirty="0"/>
              <a:t>Components of the Datapath</a:t>
            </a:r>
          </a:p>
        </p:txBody>
      </p:sp>
      <p:grpSp>
        <p:nvGrpSpPr>
          <p:cNvPr id="15364" name="Group 22"/>
          <p:cNvGrpSpPr>
            <a:grpSpLocks/>
          </p:cNvGrpSpPr>
          <p:nvPr/>
        </p:nvGrpSpPr>
        <p:grpSpPr bwMode="auto">
          <a:xfrm>
            <a:off x="5554929" y="3033716"/>
            <a:ext cx="1738710" cy="1279525"/>
            <a:chOff x="2659" y="2074"/>
            <a:chExt cx="1095" cy="806"/>
          </a:xfrm>
        </p:grpSpPr>
        <p:sp>
          <p:nvSpPr>
            <p:cNvPr id="15472" name="Rectangle 23"/>
            <p:cNvSpPr>
              <a:spLocks noChangeArrowheads="1"/>
            </p:cNvSpPr>
            <p:nvPr/>
          </p:nvSpPr>
          <p:spPr bwMode="auto">
            <a:xfrm>
              <a:off x="3552" y="2074"/>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15473" name="Rectangle 24"/>
            <p:cNvSpPr>
              <a:spLocks noChangeArrowheads="1"/>
            </p:cNvSpPr>
            <p:nvPr/>
          </p:nvSpPr>
          <p:spPr bwMode="auto">
            <a:xfrm>
              <a:off x="2861" y="2074"/>
              <a:ext cx="691" cy="806"/>
            </a:xfrm>
            <a:prstGeom prst="rect">
              <a:avLst/>
            </a:prstGeom>
            <a:solidFill>
              <a:srgbClr val="EAEAEA"/>
            </a:solidFill>
            <a:ln w="1905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5474" name="Text Box 25"/>
            <p:cNvSpPr txBox="1">
              <a:spLocks noChangeArrowheads="1"/>
            </p:cNvSpPr>
            <p:nvPr/>
          </p:nvSpPr>
          <p:spPr bwMode="auto">
            <a:xfrm>
              <a:off x="2918" y="2333"/>
              <a:ext cx="43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tLang="en-US" sz="1000"/>
                <a:t>Address</a:t>
              </a:r>
            </a:p>
          </p:txBody>
        </p:sp>
        <p:sp>
          <p:nvSpPr>
            <p:cNvPr id="15475" name="Line 26"/>
            <p:cNvSpPr>
              <a:spLocks noChangeShapeType="1"/>
            </p:cNvSpPr>
            <p:nvPr/>
          </p:nvSpPr>
          <p:spPr bwMode="auto">
            <a:xfrm>
              <a:off x="2659" y="2419"/>
              <a:ext cx="202"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476" name="Text Box 27"/>
            <p:cNvSpPr txBox="1">
              <a:spLocks noChangeArrowheads="1"/>
            </p:cNvSpPr>
            <p:nvPr/>
          </p:nvSpPr>
          <p:spPr bwMode="auto">
            <a:xfrm>
              <a:off x="2976" y="2131"/>
              <a:ext cx="54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spcBef>
                  <a:spcPct val="50000"/>
                </a:spcBef>
              </a:pPr>
              <a:r>
                <a:rPr lang="en-US" altLang="en-US" sz="1000"/>
                <a:t>Instruction</a:t>
              </a:r>
            </a:p>
          </p:txBody>
        </p:sp>
        <p:sp>
          <p:nvSpPr>
            <p:cNvPr id="15477" name="Text Box 28"/>
            <p:cNvSpPr txBox="1">
              <a:spLocks noChangeArrowheads="1"/>
            </p:cNvSpPr>
            <p:nvPr/>
          </p:nvSpPr>
          <p:spPr bwMode="auto">
            <a:xfrm>
              <a:off x="2947" y="2534"/>
              <a:ext cx="547"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b="1"/>
                <a:t>Instruction</a:t>
              </a:r>
            </a:p>
            <a:p>
              <a:r>
                <a:rPr lang="en-US" altLang="en-US" sz="1200" b="1"/>
                <a:t>Memory</a:t>
              </a:r>
            </a:p>
          </p:txBody>
        </p:sp>
        <p:sp>
          <p:nvSpPr>
            <p:cNvPr id="15478" name="Line 29"/>
            <p:cNvSpPr>
              <a:spLocks noChangeShapeType="1"/>
            </p:cNvSpPr>
            <p:nvPr/>
          </p:nvSpPr>
          <p:spPr bwMode="auto">
            <a:xfrm>
              <a:off x="3552" y="2218"/>
              <a:ext cx="202"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479" name="Line 30"/>
            <p:cNvSpPr>
              <a:spLocks noChangeShapeType="1"/>
            </p:cNvSpPr>
            <p:nvPr/>
          </p:nvSpPr>
          <p:spPr bwMode="auto">
            <a:xfrm flipH="1">
              <a:off x="3580" y="2189"/>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5480" name="Rectangle 31"/>
            <p:cNvSpPr>
              <a:spLocks noChangeArrowheads="1"/>
            </p:cNvSpPr>
            <p:nvPr/>
          </p:nvSpPr>
          <p:spPr bwMode="auto">
            <a:xfrm>
              <a:off x="2659" y="2275"/>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15481" name="Line 32"/>
            <p:cNvSpPr>
              <a:spLocks noChangeShapeType="1"/>
            </p:cNvSpPr>
            <p:nvPr/>
          </p:nvSpPr>
          <p:spPr bwMode="auto">
            <a:xfrm flipH="1">
              <a:off x="2687" y="2390"/>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grpSp>
        <p:nvGrpSpPr>
          <p:cNvPr id="15365" name="Group 51"/>
          <p:cNvGrpSpPr>
            <a:grpSpLocks/>
          </p:cNvGrpSpPr>
          <p:nvPr/>
        </p:nvGrpSpPr>
        <p:grpSpPr bwMode="auto">
          <a:xfrm>
            <a:off x="6378709" y="1549403"/>
            <a:ext cx="914929" cy="1096963"/>
            <a:chOff x="5251" y="1066"/>
            <a:chExt cx="576" cy="691"/>
          </a:xfrm>
        </p:grpSpPr>
        <p:sp>
          <p:nvSpPr>
            <p:cNvPr id="15463" name="AutoShape 52"/>
            <p:cNvSpPr>
              <a:spLocks noChangeArrowheads="1"/>
            </p:cNvSpPr>
            <p:nvPr/>
          </p:nvSpPr>
          <p:spPr bwMode="auto">
            <a:xfrm rot="-5400000">
              <a:off x="5223" y="1267"/>
              <a:ext cx="518" cy="115"/>
            </a:xfrm>
            <a:prstGeom prst="roundRect">
              <a:avLst>
                <a:gd name="adj" fmla="val 50000"/>
              </a:avLst>
            </a:prstGeom>
            <a:solidFill>
              <a:srgbClr val="FFFF99"/>
            </a:solidFill>
            <a:ln w="19050">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5464" name="Rectangle 53"/>
            <p:cNvSpPr>
              <a:spLocks noChangeArrowheads="1"/>
            </p:cNvSpPr>
            <p:nvPr/>
          </p:nvSpPr>
          <p:spPr bwMode="auto">
            <a:xfrm flipH="1">
              <a:off x="5424" y="1066"/>
              <a:ext cx="115"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70000"/>
                </a:lnSpc>
              </a:pPr>
              <a:r>
                <a:rPr lang="en-US" altLang="en-US" sz="1400" b="1">
                  <a:latin typeface="Courier New" pitchFamily="49" charset="0"/>
                  <a:cs typeface="Courier New" pitchFamily="49" charset="0"/>
                </a:rPr>
                <a:t>m</a:t>
              </a:r>
            </a:p>
            <a:p>
              <a:pPr>
                <a:lnSpc>
                  <a:spcPct val="70000"/>
                </a:lnSpc>
              </a:pPr>
              <a:r>
                <a:rPr lang="en-US" altLang="en-US" sz="1400" b="1">
                  <a:latin typeface="Courier New" pitchFamily="49" charset="0"/>
                  <a:cs typeface="Courier New" pitchFamily="49" charset="0"/>
                </a:rPr>
                <a:t>u</a:t>
              </a:r>
            </a:p>
            <a:p>
              <a:pPr>
                <a:lnSpc>
                  <a:spcPct val="70000"/>
                </a:lnSpc>
              </a:pPr>
              <a:r>
                <a:rPr lang="en-US" altLang="en-US" sz="1400" b="1">
                  <a:latin typeface="Courier New" pitchFamily="49" charset="0"/>
                  <a:cs typeface="Courier New" pitchFamily="49" charset="0"/>
                </a:rPr>
                <a:t>x</a:t>
              </a:r>
            </a:p>
          </p:txBody>
        </p:sp>
        <p:sp>
          <p:nvSpPr>
            <p:cNvPr id="15465" name="Rectangle 54"/>
            <p:cNvSpPr>
              <a:spLocks noChangeArrowheads="1"/>
            </p:cNvSpPr>
            <p:nvPr/>
          </p:nvSpPr>
          <p:spPr bwMode="auto">
            <a:xfrm flipH="1">
              <a:off x="5424" y="1083"/>
              <a:ext cx="115"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a:t>0</a:t>
              </a:r>
            </a:p>
          </p:txBody>
        </p:sp>
        <p:sp>
          <p:nvSpPr>
            <p:cNvPr id="15466" name="Rectangle 55"/>
            <p:cNvSpPr>
              <a:spLocks noChangeArrowheads="1"/>
            </p:cNvSpPr>
            <p:nvPr/>
          </p:nvSpPr>
          <p:spPr bwMode="auto">
            <a:xfrm flipH="1">
              <a:off x="5424" y="1440"/>
              <a:ext cx="11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a:t>1</a:t>
              </a:r>
            </a:p>
          </p:txBody>
        </p:sp>
        <p:sp>
          <p:nvSpPr>
            <p:cNvPr id="15467" name="Line 56"/>
            <p:cNvSpPr>
              <a:spLocks noChangeShapeType="1"/>
            </p:cNvSpPr>
            <p:nvPr/>
          </p:nvSpPr>
          <p:spPr bwMode="auto">
            <a:xfrm flipV="1">
              <a:off x="5251" y="1151"/>
              <a:ext cx="173" cy="1"/>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468" name="Line 57"/>
            <p:cNvSpPr>
              <a:spLocks noChangeShapeType="1"/>
            </p:cNvSpPr>
            <p:nvPr/>
          </p:nvSpPr>
          <p:spPr bwMode="auto">
            <a:xfrm flipV="1">
              <a:off x="5539" y="1325"/>
              <a:ext cx="173"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469" name="Line 58"/>
            <p:cNvSpPr>
              <a:spLocks noChangeShapeType="1"/>
            </p:cNvSpPr>
            <p:nvPr/>
          </p:nvSpPr>
          <p:spPr bwMode="auto">
            <a:xfrm flipV="1">
              <a:off x="5251" y="1497"/>
              <a:ext cx="173" cy="1"/>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470" name="Line 59"/>
            <p:cNvSpPr>
              <a:spLocks noChangeShapeType="1"/>
            </p:cNvSpPr>
            <p:nvPr/>
          </p:nvSpPr>
          <p:spPr bwMode="auto">
            <a:xfrm flipV="1">
              <a:off x="5481" y="1584"/>
              <a:ext cx="0" cy="173"/>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471" name="Rectangle 60"/>
            <p:cNvSpPr>
              <a:spLocks noChangeArrowheads="1"/>
            </p:cNvSpPr>
            <p:nvPr/>
          </p:nvSpPr>
          <p:spPr bwMode="auto">
            <a:xfrm>
              <a:off x="5539" y="1585"/>
              <a:ext cx="288"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solidFill>
                    <a:srgbClr val="FF0000"/>
                  </a:solidFill>
                </a:rPr>
                <a:t>select</a:t>
              </a:r>
            </a:p>
          </p:txBody>
        </p:sp>
      </p:grpSp>
      <p:grpSp>
        <p:nvGrpSpPr>
          <p:cNvPr id="15366" name="Group 112"/>
          <p:cNvGrpSpPr>
            <a:grpSpLocks/>
          </p:cNvGrpSpPr>
          <p:nvPr/>
        </p:nvGrpSpPr>
        <p:grpSpPr bwMode="auto">
          <a:xfrm>
            <a:off x="4445664" y="1716091"/>
            <a:ext cx="1413669" cy="708025"/>
            <a:chOff x="3918" y="1171"/>
            <a:chExt cx="822" cy="446"/>
          </a:xfrm>
        </p:grpSpPr>
        <p:sp>
          <p:nvSpPr>
            <p:cNvPr id="15453" name="Oval 63"/>
            <p:cNvSpPr>
              <a:spLocks noChangeArrowheads="1"/>
            </p:cNvSpPr>
            <p:nvPr/>
          </p:nvSpPr>
          <p:spPr bwMode="auto">
            <a:xfrm>
              <a:off x="4104" y="1181"/>
              <a:ext cx="432" cy="272"/>
            </a:xfrm>
            <a:prstGeom prst="ellipse">
              <a:avLst/>
            </a:prstGeom>
            <a:solidFill>
              <a:srgbClr val="FFFF99"/>
            </a:solidFill>
            <a:ln w="19050">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5454" name="Rectangle 64"/>
            <p:cNvSpPr>
              <a:spLocks noChangeArrowheads="1"/>
            </p:cNvSpPr>
            <p:nvPr/>
          </p:nvSpPr>
          <p:spPr bwMode="auto">
            <a:xfrm>
              <a:off x="4104" y="1239"/>
              <a:ext cx="43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0000"/>
                </a:lnSpc>
              </a:pPr>
              <a:r>
                <a:rPr lang="en-US" altLang="en-US" sz="1400"/>
                <a:t>Extend</a:t>
              </a:r>
            </a:p>
          </p:txBody>
        </p:sp>
        <p:sp>
          <p:nvSpPr>
            <p:cNvPr id="15455" name="Line 65"/>
            <p:cNvSpPr>
              <a:spLocks noChangeShapeType="1"/>
            </p:cNvSpPr>
            <p:nvPr/>
          </p:nvSpPr>
          <p:spPr bwMode="auto">
            <a:xfrm>
              <a:off x="4536" y="1321"/>
              <a:ext cx="204"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456" name="Rectangle 66"/>
            <p:cNvSpPr>
              <a:spLocks noChangeArrowheads="1"/>
            </p:cNvSpPr>
            <p:nvPr/>
          </p:nvSpPr>
          <p:spPr bwMode="auto">
            <a:xfrm>
              <a:off x="4536" y="1181"/>
              <a:ext cx="10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15457" name="Line 67"/>
            <p:cNvSpPr>
              <a:spLocks noChangeShapeType="1"/>
            </p:cNvSpPr>
            <p:nvPr/>
          </p:nvSpPr>
          <p:spPr bwMode="auto">
            <a:xfrm flipH="1">
              <a:off x="4562" y="1286"/>
              <a:ext cx="27"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5458" name="Line 68"/>
            <p:cNvSpPr>
              <a:spLocks noChangeShapeType="1"/>
            </p:cNvSpPr>
            <p:nvPr/>
          </p:nvSpPr>
          <p:spPr bwMode="auto">
            <a:xfrm flipV="1">
              <a:off x="3918" y="1315"/>
              <a:ext cx="186" cy="1"/>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459" name="Rectangle 69"/>
            <p:cNvSpPr>
              <a:spLocks noChangeArrowheads="1"/>
            </p:cNvSpPr>
            <p:nvPr/>
          </p:nvSpPr>
          <p:spPr bwMode="auto">
            <a:xfrm>
              <a:off x="3946" y="1171"/>
              <a:ext cx="10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16</a:t>
              </a:r>
            </a:p>
          </p:txBody>
        </p:sp>
        <p:sp>
          <p:nvSpPr>
            <p:cNvPr id="15460" name="Line 70"/>
            <p:cNvSpPr>
              <a:spLocks noChangeShapeType="1"/>
            </p:cNvSpPr>
            <p:nvPr/>
          </p:nvSpPr>
          <p:spPr bwMode="auto">
            <a:xfrm flipH="1">
              <a:off x="3972" y="1286"/>
              <a:ext cx="26"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5461" name="Line 71"/>
            <p:cNvSpPr>
              <a:spLocks noChangeShapeType="1"/>
            </p:cNvSpPr>
            <p:nvPr/>
          </p:nvSpPr>
          <p:spPr bwMode="auto">
            <a:xfrm flipV="1">
              <a:off x="4326" y="1444"/>
              <a:ext cx="0" cy="173"/>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462" name="Rectangle 72"/>
            <p:cNvSpPr>
              <a:spLocks noChangeArrowheads="1"/>
            </p:cNvSpPr>
            <p:nvPr/>
          </p:nvSpPr>
          <p:spPr bwMode="auto">
            <a:xfrm>
              <a:off x="4380" y="1445"/>
              <a:ext cx="265"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solidFill>
                    <a:srgbClr val="FF0000"/>
                  </a:solidFill>
                </a:rPr>
                <a:t>ExtOp</a:t>
              </a:r>
            </a:p>
          </p:txBody>
        </p:sp>
      </p:grpSp>
      <p:grpSp>
        <p:nvGrpSpPr>
          <p:cNvPr id="15367" name="Group 115"/>
          <p:cNvGrpSpPr>
            <a:grpSpLocks/>
          </p:cNvGrpSpPr>
          <p:nvPr/>
        </p:nvGrpSpPr>
        <p:grpSpPr bwMode="auto">
          <a:xfrm>
            <a:off x="7567085" y="1341438"/>
            <a:ext cx="1828139" cy="1327150"/>
            <a:chOff x="4400" y="845"/>
            <a:chExt cx="1063" cy="836"/>
          </a:xfrm>
        </p:grpSpPr>
        <p:sp>
          <p:nvSpPr>
            <p:cNvPr id="15434" name="Freeform 34"/>
            <p:cNvSpPr>
              <a:spLocks/>
            </p:cNvSpPr>
            <p:nvPr/>
          </p:nvSpPr>
          <p:spPr bwMode="auto">
            <a:xfrm rot="-5400000">
              <a:off x="4343" y="1087"/>
              <a:ext cx="749" cy="266"/>
            </a:xfrm>
            <a:custGeom>
              <a:avLst/>
              <a:gdLst>
                <a:gd name="T0" fmla="*/ 0 w 768"/>
                <a:gd name="T1" fmla="*/ 0 h 288"/>
                <a:gd name="T2" fmla="*/ 119 w 768"/>
                <a:gd name="T3" fmla="*/ 152 h 288"/>
                <a:gd name="T4" fmla="*/ 511 w 768"/>
                <a:gd name="T5" fmla="*/ 152 h 288"/>
                <a:gd name="T6" fmla="*/ 628 w 768"/>
                <a:gd name="T7" fmla="*/ 0 h 288"/>
                <a:gd name="T8" fmla="*/ 393 w 768"/>
                <a:gd name="T9" fmla="*/ 0 h 288"/>
                <a:gd name="T10" fmla="*/ 315 w 768"/>
                <a:gd name="T11" fmla="*/ 51 h 288"/>
                <a:gd name="T12" fmla="*/ 236 w 768"/>
                <a:gd name="T13" fmla="*/ 0 h 288"/>
                <a:gd name="T14" fmla="*/ 0 w 768"/>
                <a:gd name="T15" fmla="*/ 0 h 288"/>
                <a:gd name="T16" fmla="*/ 0 60000 65536"/>
                <a:gd name="T17" fmla="*/ 0 60000 65536"/>
                <a:gd name="T18" fmla="*/ 0 60000 65536"/>
                <a:gd name="T19" fmla="*/ 0 60000 65536"/>
                <a:gd name="T20" fmla="*/ 0 60000 65536"/>
                <a:gd name="T21" fmla="*/ 0 60000 65536"/>
                <a:gd name="T22" fmla="*/ 0 60000 65536"/>
                <a:gd name="T23" fmla="*/ 0 60000 65536"/>
                <a:gd name="T24" fmla="*/ 0 w 768"/>
                <a:gd name="T25" fmla="*/ 0 h 288"/>
                <a:gd name="T26" fmla="*/ 768 w 768"/>
                <a:gd name="T27" fmla="*/ 288 h 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68" h="288">
                  <a:moveTo>
                    <a:pt x="0" y="0"/>
                  </a:moveTo>
                  <a:lnTo>
                    <a:pt x="144" y="288"/>
                  </a:lnTo>
                  <a:lnTo>
                    <a:pt x="624" y="288"/>
                  </a:lnTo>
                  <a:lnTo>
                    <a:pt x="768" y="0"/>
                  </a:lnTo>
                  <a:lnTo>
                    <a:pt x="480" y="0"/>
                  </a:lnTo>
                  <a:lnTo>
                    <a:pt x="384" y="96"/>
                  </a:lnTo>
                  <a:lnTo>
                    <a:pt x="288" y="0"/>
                  </a:lnTo>
                  <a:lnTo>
                    <a:pt x="0" y="0"/>
                  </a:lnTo>
                  <a:close/>
                </a:path>
              </a:pathLst>
            </a:custGeom>
            <a:solidFill>
              <a:srgbClr val="FFFF99"/>
            </a:solidFill>
            <a:ln w="19050">
              <a:solidFill>
                <a:schemeClr val="tx1"/>
              </a:solidFill>
              <a:round/>
              <a:headEnd/>
              <a:tailEnd/>
            </a:ln>
          </p:spPr>
          <p:txBody>
            <a:bodyPr/>
            <a:lstStyle/>
            <a:p>
              <a:endParaRPr lang="en-US"/>
            </a:p>
          </p:txBody>
        </p:sp>
        <p:sp>
          <p:nvSpPr>
            <p:cNvPr id="15435" name="Rectangle 35"/>
            <p:cNvSpPr>
              <a:spLocks noChangeArrowheads="1"/>
            </p:cNvSpPr>
            <p:nvPr/>
          </p:nvSpPr>
          <p:spPr bwMode="auto">
            <a:xfrm>
              <a:off x="4630" y="985"/>
              <a:ext cx="221" cy="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0000"/>
                </a:lnSpc>
              </a:pPr>
              <a:r>
                <a:rPr lang="en-US" altLang="en-US" sz="1400"/>
                <a:t>A</a:t>
              </a:r>
            </a:p>
            <a:p>
              <a:pPr algn="ctr">
                <a:lnSpc>
                  <a:spcPct val="80000"/>
                </a:lnSpc>
              </a:pPr>
              <a:r>
                <a:rPr lang="en-US" altLang="en-US" sz="1400"/>
                <a:t>L</a:t>
              </a:r>
            </a:p>
            <a:p>
              <a:pPr algn="ctr">
                <a:lnSpc>
                  <a:spcPct val="80000"/>
                </a:lnSpc>
              </a:pPr>
              <a:r>
                <a:rPr lang="en-US" altLang="en-US" sz="1400"/>
                <a:t>U</a:t>
              </a:r>
            </a:p>
          </p:txBody>
        </p:sp>
        <p:sp>
          <p:nvSpPr>
            <p:cNvPr id="15436" name="Line 36"/>
            <p:cNvSpPr>
              <a:spLocks noChangeShapeType="1"/>
            </p:cNvSpPr>
            <p:nvPr/>
          </p:nvSpPr>
          <p:spPr bwMode="auto">
            <a:xfrm>
              <a:off x="4400" y="989"/>
              <a:ext cx="185"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437" name="Line 37"/>
            <p:cNvSpPr>
              <a:spLocks noChangeShapeType="1"/>
            </p:cNvSpPr>
            <p:nvPr/>
          </p:nvSpPr>
          <p:spPr bwMode="auto">
            <a:xfrm>
              <a:off x="4400" y="1450"/>
              <a:ext cx="185"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438" name="Line 38"/>
            <p:cNvSpPr>
              <a:spLocks noChangeShapeType="1"/>
            </p:cNvSpPr>
            <p:nvPr/>
          </p:nvSpPr>
          <p:spPr bwMode="auto">
            <a:xfrm flipV="1">
              <a:off x="4851" y="1220"/>
              <a:ext cx="213" cy="1"/>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439" name="Line 39"/>
            <p:cNvSpPr>
              <a:spLocks noChangeShapeType="1"/>
            </p:cNvSpPr>
            <p:nvPr/>
          </p:nvSpPr>
          <p:spPr bwMode="auto">
            <a:xfrm flipV="1">
              <a:off x="4745" y="1508"/>
              <a:ext cx="0" cy="173"/>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440" name="Rectangle 40"/>
            <p:cNvSpPr>
              <a:spLocks noChangeArrowheads="1"/>
            </p:cNvSpPr>
            <p:nvPr/>
          </p:nvSpPr>
          <p:spPr bwMode="auto">
            <a:xfrm>
              <a:off x="4822" y="1509"/>
              <a:ext cx="482"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dirty="0" err="1">
                  <a:solidFill>
                    <a:srgbClr val="FF0000"/>
                  </a:solidFill>
                </a:rPr>
                <a:t>ALUOp</a:t>
              </a:r>
              <a:endParaRPr lang="en-US" altLang="en-US" sz="1000" dirty="0">
                <a:solidFill>
                  <a:srgbClr val="FF0000"/>
                </a:solidFill>
              </a:endParaRPr>
            </a:p>
          </p:txBody>
        </p:sp>
        <p:sp>
          <p:nvSpPr>
            <p:cNvPr id="15441" name="Rectangle 41"/>
            <p:cNvSpPr>
              <a:spLocks noChangeArrowheads="1"/>
            </p:cNvSpPr>
            <p:nvPr/>
          </p:nvSpPr>
          <p:spPr bwMode="auto">
            <a:xfrm>
              <a:off x="5064" y="1134"/>
              <a:ext cx="399"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ALU result</a:t>
              </a:r>
            </a:p>
          </p:txBody>
        </p:sp>
        <p:sp>
          <p:nvSpPr>
            <p:cNvPr id="15442" name="Line 42"/>
            <p:cNvSpPr>
              <a:spLocks noChangeShapeType="1"/>
            </p:cNvSpPr>
            <p:nvPr/>
          </p:nvSpPr>
          <p:spPr bwMode="auto">
            <a:xfrm>
              <a:off x="4851" y="1053"/>
              <a:ext cx="187" cy="0"/>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443" name="Rectangle 43"/>
            <p:cNvSpPr>
              <a:spLocks noChangeArrowheads="1"/>
            </p:cNvSpPr>
            <p:nvPr/>
          </p:nvSpPr>
          <p:spPr bwMode="auto">
            <a:xfrm>
              <a:off x="5064" y="967"/>
              <a:ext cx="186"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solidFill>
                    <a:srgbClr val="FF0000"/>
                  </a:solidFill>
                </a:rPr>
                <a:t>zero</a:t>
              </a:r>
            </a:p>
          </p:txBody>
        </p:sp>
        <p:sp>
          <p:nvSpPr>
            <p:cNvPr id="15444" name="Rectangle 44"/>
            <p:cNvSpPr>
              <a:spLocks noChangeArrowheads="1"/>
            </p:cNvSpPr>
            <p:nvPr/>
          </p:nvSpPr>
          <p:spPr bwMode="auto">
            <a:xfrm>
              <a:off x="4400" y="1306"/>
              <a:ext cx="10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15445" name="Line 45"/>
            <p:cNvSpPr>
              <a:spLocks noChangeShapeType="1"/>
            </p:cNvSpPr>
            <p:nvPr/>
          </p:nvSpPr>
          <p:spPr bwMode="auto">
            <a:xfrm flipH="1">
              <a:off x="4426" y="1421"/>
              <a:ext cx="27"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5446" name="Rectangle 46"/>
            <p:cNvSpPr>
              <a:spLocks noChangeArrowheads="1"/>
            </p:cNvSpPr>
            <p:nvPr/>
          </p:nvSpPr>
          <p:spPr bwMode="auto">
            <a:xfrm>
              <a:off x="4401" y="845"/>
              <a:ext cx="10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15447" name="Line 47"/>
            <p:cNvSpPr>
              <a:spLocks noChangeShapeType="1"/>
            </p:cNvSpPr>
            <p:nvPr/>
          </p:nvSpPr>
          <p:spPr bwMode="auto">
            <a:xfrm flipH="1">
              <a:off x="4427" y="960"/>
              <a:ext cx="27"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5448" name="Rectangle 48"/>
            <p:cNvSpPr>
              <a:spLocks noChangeArrowheads="1"/>
            </p:cNvSpPr>
            <p:nvPr/>
          </p:nvSpPr>
          <p:spPr bwMode="auto">
            <a:xfrm>
              <a:off x="4851" y="1076"/>
              <a:ext cx="10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15449" name="Line 49"/>
            <p:cNvSpPr>
              <a:spLocks noChangeShapeType="1"/>
            </p:cNvSpPr>
            <p:nvPr/>
          </p:nvSpPr>
          <p:spPr bwMode="auto">
            <a:xfrm flipH="1">
              <a:off x="4877" y="1191"/>
              <a:ext cx="27"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5450" name="Line 50"/>
            <p:cNvSpPr>
              <a:spLocks noChangeShapeType="1"/>
            </p:cNvSpPr>
            <p:nvPr/>
          </p:nvSpPr>
          <p:spPr bwMode="auto">
            <a:xfrm flipH="1">
              <a:off x="4718" y="1594"/>
              <a:ext cx="54" cy="29"/>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5451" name="Line 113"/>
            <p:cNvSpPr>
              <a:spLocks noChangeShapeType="1"/>
            </p:cNvSpPr>
            <p:nvPr/>
          </p:nvSpPr>
          <p:spPr bwMode="auto">
            <a:xfrm>
              <a:off x="4853" y="1366"/>
              <a:ext cx="187" cy="0"/>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452" name="Rectangle 114"/>
            <p:cNvSpPr>
              <a:spLocks noChangeArrowheads="1"/>
            </p:cNvSpPr>
            <p:nvPr/>
          </p:nvSpPr>
          <p:spPr bwMode="auto">
            <a:xfrm>
              <a:off x="5057" y="1275"/>
              <a:ext cx="340"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solidFill>
                    <a:srgbClr val="FF0000"/>
                  </a:solidFill>
                </a:rPr>
                <a:t>overflow</a:t>
              </a:r>
            </a:p>
          </p:txBody>
        </p:sp>
      </p:grpSp>
      <p:grpSp>
        <p:nvGrpSpPr>
          <p:cNvPr id="15368" name="Group 8"/>
          <p:cNvGrpSpPr>
            <a:grpSpLocks/>
          </p:cNvGrpSpPr>
          <p:nvPr/>
        </p:nvGrpSpPr>
        <p:grpSpPr bwMode="auto">
          <a:xfrm>
            <a:off x="4328717" y="3192466"/>
            <a:ext cx="899451" cy="1042987"/>
            <a:chOff x="3995930" y="3191670"/>
            <a:chExt cx="829830" cy="1043828"/>
          </a:xfrm>
        </p:grpSpPr>
        <p:grpSp>
          <p:nvGrpSpPr>
            <p:cNvPr id="15422" name="Group 101"/>
            <p:cNvGrpSpPr>
              <a:grpSpLocks/>
            </p:cNvGrpSpPr>
            <p:nvPr/>
          </p:nvGrpSpPr>
          <p:grpSpPr bwMode="auto">
            <a:xfrm>
              <a:off x="4065347" y="3191670"/>
              <a:ext cx="760413" cy="823912"/>
              <a:chOff x="3926" y="2045"/>
              <a:chExt cx="519" cy="519"/>
            </a:xfrm>
          </p:grpSpPr>
          <p:sp>
            <p:nvSpPr>
              <p:cNvPr id="15427" name="Text Box 102"/>
              <p:cNvSpPr txBox="1">
                <a:spLocks noChangeArrowheads="1"/>
              </p:cNvSpPr>
              <p:nvPr/>
            </p:nvSpPr>
            <p:spPr bwMode="auto">
              <a:xfrm rot="-5400000">
                <a:off x="3925" y="2247"/>
                <a:ext cx="519" cy="116"/>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200"/>
                  <a:t>PC</a:t>
                </a:r>
              </a:p>
            </p:txBody>
          </p:sp>
          <p:sp>
            <p:nvSpPr>
              <p:cNvPr id="15428" name="Line 103"/>
              <p:cNvSpPr>
                <a:spLocks noChangeShapeType="1"/>
              </p:cNvSpPr>
              <p:nvPr/>
            </p:nvSpPr>
            <p:spPr bwMode="auto">
              <a:xfrm>
                <a:off x="3926" y="2304"/>
                <a:ext cx="202"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429" name="Rectangle 104"/>
              <p:cNvSpPr>
                <a:spLocks noChangeArrowheads="1"/>
              </p:cNvSpPr>
              <p:nvPr/>
            </p:nvSpPr>
            <p:spPr bwMode="auto">
              <a:xfrm>
                <a:off x="3926" y="2160"/>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15430" name="Line 105"/>
              <p:cNvSpPr>
                <a:spLocks noChangeShapeType="1"/>
              </p:cNvSpPr>
              <p:nvPr/>
            </p:nvSpPr>
            <p:spPr bwMode="auto">
              <a:xfrm flipH="1">
                <a:off x="3954" y="2275"/>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5431" name="Line 106"/>
              <p:cNvSpPr>
                <a:spLocks noChangeShapeType="1"/>
              </p:cNvSpPr>
              <p:nvPr/>
            </p:nvSpPr>
            <p:spPr bwMode="auto">
              <a:xfrm>
                <a:off x="4243" y="2304"/>
                <a:ext cx="202"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432" name="Rectangle 107"/>
              <p:cNvSpPr>
                <a:spLocks noChangeArrowheads="1"/>
              </p:cNvSpPr>
              <p:nvPr/>
            </p:nvSpPr>
            <p:spPr bwMode="auto">
              <a:xfrm>
                <a:off x="4243" y="2160"/>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15433" name="Line 108"/>
              <p:cNvSpPr>
                <a:spLocks noChangeShapeType="1"/>
              </p:cNvSpPr>
              <p:nvPr/>
            </p:nvSpPr>
            <p:spPr bwMode="auto">
              <a:xfrm flipH="1">
                <a:off x="4271" y="2275"/>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grpSp>
          <p:nvGrpSpPr>
            <p:cNvPr id="15423" name="Group 5"/>
            <p:cNvGrpSpPr>
              <a:grpSpLocks/>
            </p:cNvGrpSpPr>
            <p:nvPr/>
          </p:nvGrpSpPr>
          <p:grpSpPr bwMode="auto">
            <a:xfrm>
              <a:off x="3995930" y="3949700"/>
              <a:ext cx="502012" cy="285798"/>
              <a:chOff x="3995930" y="3949700"/>
              <a:chExt cx="502012" cy="285798"/>
            </a:xfrm>
          </p:grpSpPr>
          <p:sp>
            <p:nvSpPr>
              <p:cNvPr id="2" name="Isosceles Triangle 1"/>
              <p:cNvSpPr/>
              <p:nvPr/>
            </p:nvSpPr>
            <p:spPr>
              <a:xfrm>
                <a:off x="4392599" y="3949518"/>
                <a:ext cx="104721" cy="65140"/>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3" name="Freeform 2"/>
              <p:cNvSpPr/>
              <p:nvPr/>
            </p:nvSpPr>
            <p:spPr>
              <a:xfrm>
                <a:off x="4251384" y="4016247"/>
                <a:ext cx="193574" cy="141402"/>
              </a:xfrm>
              <a:custGeom>
                <a:avLst/>
                <a:gdLst>
                  <a:gd name="connsiteX0" fmla="*/ 0 w 234122"/>
                  <a:gd name="connsiteY0" fmla="*/ 141357 h 141357"/>
                  <a:gd name="connsiteX1" fmla="*/ 234122 w 234122"/>
                  <a:gd name="connsiteY1" fmla="*/ 141357 h 141357"/>
                  <a:gd name="connsiteX2" fmla="*/ 234122 w 234122"/>
                  <a:gd name="connsiteY2" fmla="*/ 0 h 141357"/>
                </a:gdLst>
                <a:ahLst/>
                <a:cxnLst>
                  <a:cxn ang="0">
                    <a:pos x="connsiteX0" y="connsiteY0"/>
                  </a:cxn>
                  <a:cxn ang="0">
                    <a:pos x="connsiteX1" y="connsiteY1"/>
                  </a:cxn>
                  <a:cxn ang="0">
                    <a:pos x="connsiteX2" y="connsiteY2"/>
                  </a:cxn>
                </a:cxnLst>
                <a:rect l="l" t="t" r="r" b="b"/>
                <a:pathLst>
                  <a:path w="234122" h="141357">
                    <a:moveTo>
                      <a:pt x="0" y="141357"/>
                    </a:moveTo>
                    <a:lnTo>
                      <a:pt x="234122" y="141357"/>
                    </a:lnTo>
                    <a:lnTo>
                      <a:pt x="234122" y="0"/>
                    </a:lnTo>
                  </a:path>
                </a:pathLst>
              </a:custGeom>
              <a:noFill/>
              <a:ln w="12700">
                <a:tailEnd type="none"/>
              </a:ln>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15426" name="TextBox 3"/>
              <p:cNvSpPr txBox="1">
                <a:spLocks noChangeArrowheads="1"/>
              </p:cNvSpPr>
              <p:nvPr/>
            </p:nvSpPr>
            <p:spPr bwMode="auto">
              <a:xfrm>
                <a:off x="3995930" y="4049830"/>
                <a:ext cx="262682" cy="185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400"/>
                  <a:t>clk</a:t>
                </a:r>
              </a:p>
            </p:txBody>
          </p:sp>
        </p:grpSp>
      </p:grpSp>
      <p:grpSp>
        <p:nvGrpSpPr>
          <p:cNvPr id="15369" name="Group 6"/>
          <p:cNvGrpSpPr>
            <a:grpSpLocks/>
          </p:cNvGrpSpPr>
          <p:nvPr/>
        </p:nvGrpSpPr>
        <p:grpSpPr bwMode="auto">
          <a:xfrm>
            <a:off x="5551487" y="4581525"/>
            <a:ext cx="1742150" cy="1690688"/>
            <a:chOff x="5124764" y="4581525"/>
            <a:chExt cx="1607824" cy="1690688"/>
          </a:xfrm>
        </p:grpSpPr>
        <p:sp>
          <p:nvSpPr>
            <p:cNvPr id="15391" name="Text Box 74"/>
            <p:cNvSpPr txBox="1">
              <a:spLocks noChangeArrowheads="1"/>
            </p:cNvSpPr>
            <p:nvPr/>
          </p:nvSpPr>
          <p:spPr bwMode="auto">
            <a:xfrm>
              <a:off x="5424000" y="4581525"/>
              <a:ext cx="1014046" cy="1279525"/>
            </a:xfrm>
            <a:prstGeom prst="rect">
              <a:avLst/>
            </a:prstGeom>
            <a:solidFill>
              <a:srgbClr val="99FF99"/>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200" b="1"/>
                <a:t>Registers</a:t>
              </a:r>
            </a:p>
          </p:txBody>
        </p:sp>
        <p:sp>
          <p:nvSpPr>
            <p:cNvPr id="15392" name="Rectangle 75"/>
            <p:cNvSpPr>
              <a:spLocks noChangeArrowheads="1"/>
            </p:cNvSpPr>
            <p:nvPr/>
          </p:nvSpPr>
          <p:spPr bwMode="auto">
            <a:xfrm>
              <a:off x="5424000" y="4902200"/>
              <a:ext cx="422031"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 RA</a:t>
              </a:r>
            </a:p>
          </p:txBody>
        </p:sp>
        <p:sp>
          <p:nvSpPr>
            <p:cNvPr id="15393" name="Rectangle 76"/>
            <p:cNvSpPr>
              <a:spLocks noChangeArrowheads="1"/>
            </p:cNvSpPr>
            <p:nvPr/>
          </p:nvSpPr>
          <p:spPr bwMode="auto">
            <a:xfrm>
              <a:off x="5466496" y="5173663"/>
              <a:ext cx="37953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RB</a:t>
              </a:r>
            </a:p>
          </p:txBody>
        </p:sp>
        <p:sp>
          <p:nvSpPr>
            <p:cNvPr id="15394" name="Line 77"/>
            <p:cNvSpPr>
              <a:spLocks noChangeShapeType="1"/>
            </p:cNvSpPr>
            <p:nvPr/>
          </p:nvSpPr>
          <p:spPr bwMode="auto">
            <a:xfrm>
              <a:off x="5170488" y="4992688"/>
              <a:ext cx="25351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95" name="Rectangle 78"/>
            <p:cNvSpPr>
              <a:spLocks noChangeArrowheads="1"/>
            </p:cNvSpPr>
            <p:nvPr/>
          </p:nvSpPr>
          <p:spPr bwMode="auto">
            <a:xfrm>
              <a:off x="6014550" y="4900613"/>
              <a:ext cx="37953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BusA</a:t>
              </a:r>
            </a:p>
          </p:txBody>
        </p:sp>
        <p:sp>
          <p:nvSpPr>
            <p:cNvPr id="15396" name="Line 79"/>
            <p:cNvSpPr>
              <a:spLocks noChangeShapeType="1"/>
            </p:cNvSpPr>
            <p:nvPr/>
          </p:nvSpPr>
          <p:spPr bwMode="auto">
            <a:xfrm>
              <a:off x="5170488" y="5313363"/>
              <a:ext cx="25351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97" name="Line 80"/>
            <p:cNvSpPr>
              <a:spLocks noChangeShapeType="1"/>
            </p:cNvSpPr>
            <p:nvPr/>
          </p:nvSpPr>
          <p:spPr bwMode="auto">
            <a:xfrm>
              <a:off x="6436580" y="4992688"/>
              <a:ext cx="296008"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98" name="Line 81"/>
            <p:cNvSpPr>
              <a:spLocks noChangeShapeType="1"/>
            </p:cNvSpPr>
            <p:nvPr/>
          </p:nvSpPr>
          <p:spPr bwMode="auto">
            <a:xfrm flipV="1">
              <a:off x="5847327" y="5861050"/>
              <a:ext cx="0" cy="228600"/>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99" name="Rectangle 82"/>
            <p:cNvSpPr>
              <a:spLocks noChangeArrowheads="1"/>
            </p:cNvSpPr>
            <p:nvPr/>
          </p:nvSpPr>
          <p:spPr bwMode="auto">
            <a:xfrm>
              <a:off x="5551319" y="6089650"/>
              <a:ext cx="58322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RegWrite</a:t>
              </a:r>
            </a:p>
          </p:txBody>
        </p:sp>
        <p:sp>
          <p:nvSpPr>
            <p:cNvPr id="15400" name="Line 83"/>
            <p:cNvSpPr>
              <a:spLocks noChangeShapeType="1"/>
            </p:cNvSpPr>
            <p:nvPr/>
          </p:nvSpPr>
          <p:spPr bwMode="auto">
            <a:xfrm>
              <a:off x="6436580" y="5357813"/>
              <a:ext cx="296008"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401" name="Rectangle 84"/>
            <p:cNvSpPr>
              <a:spLocks noChangeArrowheads="1"/>
            </p:cNvSpPr>
            <p:nvPr/>
          </p:nvSpPr>
          <p:spPr bwMode="auto">
            <a:xfrm>
              <a:off x="6014550" y="5267325"/>
              <a:ext cx="37953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BusB</a:t>
              </a:r>
            </a:p>
          </p:txBody>
        </p:sp>
        <p:sp>
          <p:nvSpPr>
            <p:cNvPr id="15402" name="Line 85"/>
            <p:cNvSpPr>
              <a:spLocks noChangeShapeType="1"/>
            </p:cNvSpPr>
            <p:nvPr/>
          </p:nvSpPr>
          <p:spPr bwMode="auto">
            <a:xfrm>
              <a:off x="5170488" y="5632450"/>
              <a:ext cx="25351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403" name="Rectangle 86"/>
            <p:cNvSpPr>
              <a:spLocks noChangeArrowheads="1"/>
            </p:cNvSpPr>
            <p:nvPr/>
          </p:nvSpPr>
          <p:spPr bwMode="auto">
            <a:xfrm>
              <a:off x="5466496" y="5494338"/>
              <a:ext cx="37953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RW</a:t>
              </a:r>
            </a:p>
          </p:txBody>
        </p:sp>
        <p:sp>
          <p:nvSpPr>
            <p:cNvPr id="15404" name="Line 87"/>
            <p:cNvSpPr>
              <a:spLocks noChangeShapeType="1"/>
            </p:cNvSpPr>
            <p:nvPr/>
          </p:nvSpPr>
          <p:spPr bwMode="auto">
            <a:xfrm flipV="1">
              <a:off x="6225565" y="5861050"/>
              <a:ext cx="0" cy="36512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405" name="Line 88"/>
            <p:cNvSpPr>
              <a:spLocks noChangeShapeType="1"/>
            </p:cNvSpPr>
            <p:nvPr/>
          </p:nvSpPr>
          <p:spPr bwMode="auto">
            <a:xfrm flipH="1">
              <a:off x="5212984" y="4946650"/>
              <a:ext cx="42496" cy="920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5406" name="Line 89"/>
            <p:cNvSpPr>
              <a:spLocks noChangeShapeType="1"/>
            </p:cNvSpPr>
            <p:nvPr/>
          </p:nvSpPr>
          <p:spPr bwMode="auto">
            <a:xfrm flipH="1">
              <a:off x="5212984" y="5265738"/>
              <a:ext cx="42496" cy="920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5407" name="Line 90"/>
            <p:cNvSpPr>
              <a:spLocks noChangeShapeType="1"/>
            </p:cNvSpPr>
            <p:nvPr/>
          </p:nvSpPr>
          <p:spPr bwMode="auto">
            <a:xfrm flipH="1">
              <a:off x="5212984" y="5584825"/>
              <a:ext cx="42496" cy="920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5408" name="Rectangle 91"/>
            <p:cNvSpPr>
              <a:spLocks noChangeArrowheads="1"/>
            </p:cNvSpPr>
            <p:nvPr/>
          </p:nvSpPr>
          <p:spPr bwMode="auto">
            <a:xfrm>
              <a:off x="5170488" y="4764088"/>
              <a:ext cx="12602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15409" name="Rectangle 92"/>
            <p:cNvSpPr>
              <a:spLocks noChangeArrowheads="1"/>
            </p:cNvSpPr>
            <p:nvPr/>
          </p:nvSpPr>
          <p:spPr bwMode="auto">
            <a:xfrm>
              <a:off x="5170488" y="5083175"/>
              <a:ext cx="12602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15410" name="Rectangle 93"/>
            <p:cNvSpPr>
              <a:spLocks noChangeArrowheads="1"/>
            </p:cNvSpPr>
            <p:nvPr/>
          </p:nvSpPr>
          <p:spPr bwMode="auto">
            <a:xfrm>
              <a:off x="5170488" y="5403850"/>
              <a:ext cx="12602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15411" name="Line 94"/>
            <p:cNvSpPr>
              <a:spLocks noChangeShapeType="1"/>
            </p:cNvSpPr>
            <p:nvPr/>
          </p:nvSpPr>
          <p:spPr bwMode="auto">
            <a:xfrm flipH="1">
              <a:off x="6479076" y="4946650"/>
              <a:ext cx="42496" cy="920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5412" name="Rectangle 95"/>
            <p:cNvSpPr>
              <a:spLocks noChangeArrowheads="1"/>
            </p:cNvSpPr>
            <p:nvPr/>
          </p:nvSpPr>
          <p:spPr bwMode="auto">
            <a:xfrm>
              <a:off x="6438046" y="4764088"/>
              <a:ext cx="167054"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15413" name="Line 96"/>
            <p:cNvSpPr>
              <a:spLocks noChangeShapeType="1"/>
            </p:cNvSpPr>
            <p:nvPr/>
          </p:nvSpPr>
          <p:spPr bwMode="auto">
            <a:xfrm flipH="1">
              <a:off x="6477611" y="5311775"/>
              <a:ext cx="42496" cy="920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5414" name="Rectangle 97"/>
            <p:cNvSpPr>
              <a:spLocks noChangeArrowheads="1"/>
            </p:cNvSpPr>
            <p:nvPr/>
          </p:nvSpPr>
          <p:spPr bwMode="auto">
            <a:xfrm>
              <a:off x="6436580" y="5129213"/>
              <a:ext cx="167054"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15415" name="Line 98"/>
            <p:cNvSpPr>
              <a:spLocks noChangeShapeType="1"/>
            </p:cNvSpPr>
            <p:nvPr/>
          </p:nvSpPr>
          <p:spPr bwMode="auto">
            <a:xfrm flipH="1">
              <a:off x="6183069" y="6089650"/>
              <a:ext cx="83527" cy="4603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5416" name="Rectangle 99"/>
            <p:cNvSpPr>
              <a:spLocks noChangeArrowheads="1"/>
            </p:cNvSpPr>
            <p:nvPr/>
          </p:nvSpPr>
          <p:spPr bwMode="auto">
            <a:xfrm>
              <a:off x="6266596" y="6043613"/>
              <a:ext cx="167054"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15417" name="Rectangle 100"/>
            <p:cNvSpPr>
              <a:spLocks noChangeArrowheads="1"/>
            </p:cNvSpPr>
            <p:nvPr/>
          </p:nvSpPr>
          <p:spPr bwMode="auto">
            <a:xfrm>
              <a:off x="6014550" y="5632450"/>
              <a:ext cx="37953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BusW</a:t>
              </a:r>
            </a:p>
          </p:txBody>
        </p:sp>
        <p:grpSp>
          <p:nvGrpSpPr>
            <p:cNvPr id="15418" name="Group 114"/>
            <p:cNvGrpSpPr>
              <a:grpSpLocks/>
            </p:cNvGrpSpPr>
            <p:nvPr/>
          </p:nvGrpSpPr>
          <p:grpSpPr bwMode="auto">
            <a:xfrm>
              <a:off x="5124764" y="5790887"/>
              <a:ext cx="502012" cy="285798"/>
              <a:chOff x="3995930" y="3949700"/>
              <a:chExt cx="502012" cy="285798"/>
            </a:xfrm>
          </p:grpSpPr>
          <p:sp>
            <p:nvSpPr>
              <p:cNvPr id="116" name="Isosceles Triangle 115"/>
              <p:cNvSpPr/>
              <p:nvPr/>
            </p:nvSpPr>
            <p:spPr>
              <a:xfrm>
                <a:off x="4392728" y="3950013"/>
                <a:ext cx="104755" cy="65088"/>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117" name="Freeform 116"/>
              <p:cNvSpPr/>
              <p:nvPr/>
            </p:nvSpPr>
            <p:spPr>
              <a:xfrm>
                <a:off x="4251468" y="4016688"/>
                <a:ext cx="193637" cy="141288"/>
              </a:xfrm>
              <a:custGeom>
                <a:avLst/>
                <a:gdLst>
                  <a:gd name="connsiteX0" fmla="*/ 0 w 234122"/>
                  <a:gd name="connsiteY0" fmla="*/ 141357 h 141357"/>
                  <a:gd name="connsiteX1" fmla="*/ 234122 w 234122"/>
                  <a:gd name="connsiteY1" fmla="*/ 141357 h 141357"/>
                  <a:gd name="connsiteX2" fmla="*/ 234122 w 234122"/>
                  <a:gd name="connsiteY2" fmla="*/ 0 h 141357"/>
                </a:gdLst>
                <a:ahLst/>
                <a:cxnLst>
                  <a:cxn ang="0">
                    <a:pos x="connsiteX0" y="connsiteY0"/>
                  </a:cxn>
                  <a:cxn ang="0">
                    <a:pos x="connsiteX1" y="connsiteY1"/>
                  </a:cxn>
                  <a:cxn ang="0">
                    <a:pos x="connsiteX2" y="connsiteY2"/>
                  </a:cxn>
                </a:cxnLst>
                <a:rect l="l" t="t" r="r" b="b"/>
                <a:pathLst>
                  <a:path w="234122" h="141357">
                    <a:moveTo>
                      <a:pt x="0" y="141357"/>
                    </a:moveTo>
                    <a:lnTo>
                      <a:pt x="234122" y="141357"/>
                    </a:lnTo>
                    <a:lnTo>
                      <a:pt x="234122" y="0"/>
                    </a:lnTo>
                  </a:path>
                </a:pathLst>
              </a:custGeom>
              <a:noFill/>
              <a:ln w="12700">
                <a:tailEnd type="none"/>
              </a:ln>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15421" name="TextBox 117"/>
              <p:cNvSpPr txBox="1">
                <a:spLocks noChangeArrowheads="1"/>
              </p:cNvSpPr>
              <p:nvPr/>
            </p:nvSpPr>
            <p:spPr bwMode="auto">
              <a:xfrm>
                <a:off x="3995930" y="4049830"/>
                <a:ext cx="262682" cy="185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400"/>
                  <a:t>clk</a:t>
                </a:r>
              </a:p>
            </p:txBody>
          </p:sp>
        </p:grpSp>
      </p:grpSp>
      <p:grpSp>
        <p:nvGrpSpPr>
          <p:cNvPr id="15370" name="Group 7"/>
          <p:cNvGrpSpPr>
            <a:grpSpLocks/>
          </p:cNvGrpSpPr>
          <p:nvPr/>
        </p:nvGrpSpPr>
        <p:grpSpPr bwMode="auto">
          <a:xfrm>
            <a:off x="7524091" y="3035303"/>
            <a:ext cx="1757627" cy="1776413"/>
            <a:chOff x="6944691" y="3035300"/>
            <a:chExt cx="1623047" cy="1776267"/>
          </a:xfrm>
        </p:grpSpPr>
        <p:sp>
          <p:nvSpPr>
            <p:cNvPr id="15371" name="Text Box 5"/>
            <p:cNvSpPr txBox="1">
              <a:spLocks noChangeArrowheads="1"/>
            </p:cNvSpPr>
            <p:nvPr/>
          </p:nvSpPr>
          <p:spPr bwMode="auto">
            <a:xfrm>
              <a:off x="7259638" y="3035300"/>
              <a:ext cx="1012825" cy="1279525"/>
            </a:xfrm>
            <a:prstGeom prst="rect">
              <a:avLst/>
            </a:prstGeom>
            <a:solidFill>
              <a:srgbClr val="EAEAEA"/>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200" b="1"/>
                <a:t>Data</a:t>
              </a:r>
            </a:p>
            <a:p>
              <a:pPr algn="ctr" eaLnBrk="1" hangingPunct="1"/>
              <a:r>
                <a:rPr lang="en-US" altLang="en-US" sz="1200" b="1"/>
                <a:t>Memory</a:t>
              </a:r>
            </a:p>
          </p:txBody>
        </p:sp>
        <p:sp>
          <p:nvSpPr>
            <p:cNvPr id="15372" name="Rectangle 6"/>
            <p:cNvSpPr>
              <a:spLocks noChangeArrowheads="1"/>
            </p:cNvSpPr>
            <p:nvPr/>
          </p:nvSpPr>
          <p:spPr bwMode="auto">
            <a:xfrm>
              <a:off x="7259638" y="3492500"/>
              <a:ext cx="5826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 Address</a:t>
              </a:r>
            </a:p>
          </p:txBody>
        </p:sp>
        <p:sp>
          <p:nvSpPr>
            <p:cNvPr id="15373" name="Rectangle 7"/>
            <p:cNvSpPr>
              <a:spLocks noChangeArrowheads="1"/>
            </p:cNvSpPr>
            <p:nvPr/>
          </p:nvSpPr>
          <p:spPr bwMode="auto">
            <a:xfrm>
              <a:off x="7300913" y="3856038"/>
              <a:ext cx="457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Data_in</a:t>
              </a:r>
            </a:p>
          </p:txBody>
        </p:sp>
        <p:sp>
          <p:nvSpPr>
            <p:cNvPr id="15374" name="Line 8"/>
            <p:cNvSpPr>
              <a:spLocks noChangeShapeType="1"/>
            </p:cNvSpPr>
            <p:nvPr/>
          </p:nvSpPr>
          <p:spPr bwMode="auto">
            <a:xfrm>
              <a:off x="6962775" y="3584575"/>
              <a:ext cx="296863"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75" name="Rectangle 9"/>
            <p:cNvSpPr>
              <a:spLocks noChangeArrowheads="1"/>
            </p:cNvSpPr>
            <p:nvPr/>
          </p:nvSpPr>
          <p:spPr bwMode="auto">
            <a:xfrm>
              <a:off x="7596188" y="3673475"/>
              <a:ext cx="6334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Data_out</a:t>
              </a:r>
            </a:p>
          </p:txBody>
        </p:sp>
        <p:sp>
          <p:nvSpPr>
            <p:cNvPr id="15376" name="Line 10"/>
            <p:cNvSpPr>
              <a:spLocks noChangeShapeType="1"/>
            </p:cNvSpPr>
            <p:nvPr/>
          </p:nvSpPr>
          <p:spPr bwMode="auto">
            <a:xfrm>
              <a:off x="6962775" y="3997325"/>
              <a:ext cx="296863"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77" name="Line 11"/>
            <p:cNvSpPr>
              <a:spLocks noChangeShapeType="1"/>
            </p:cNvSpPr>
            <p:nvPr/>
          </p:nvSpPr>
          <p:spPr bwMode="auto">
            <a:xfrm>
              <a:off x="8270875" y="3811588"/>
              <a:ext cx="296863"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78" name="Line 12"/>
            <p:cNvSpPr>
              <a:spLocks noChangeShapeType="1"/>
            </p:cNvSpPr>
            <p:nvPr/>
          </p:nvSpPr>
          <p:spPr bwMode="auto">
            <a:xfrm flipV="1">
              <a:off x="7692977" y="4314825"/>
              <a:ext cx="0" cy="228600"/>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79" name="Line 13"/>
            <p:cNvSpPr>
              <a:spLocks noChangeShapeType="1"/>
            </p:cNvSpPr>
            <p:nvPr/>
          </p:nvSpPr>
          <p:spPr bwMode="auto">
            <a:xfrm flipV="1">
              <a:off x="8160207" y="4314825"/>
              <a:ext cx="0" cy="228600"/>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80" name="Rectangle 14"/>
            <p:cNvSpPr>
              <a:spLocks noChangeArrowheads="1"/>
            </p:cNvSpPr>
            <p:nvPr/>
          </p:nvSpPr>
          <p:spPr bwMode="auto">
            <a:xfrm>
              <a:off x="7567564" y="4543424"/>
              <a:ext cx="315913" cy="268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solidFill>
                    <a:srgbClr val="FF0000"/>
                  </a:solidFill>
                </a:rPr>
                <a:t>Mem</a:t>
              </a:r>
            </a:p>
            <a:p>
              <a:r>
                <a:rPr lang="en-US" altLang="en-US" sz="1000">
                  <a:solidFill>
                    <a:srgbClr val="FF0000"/>
                  </a:solidFill>
                </a:rPr>
                <a:t>Read</a:t>
              </a:r>
            </a:p>
          </p:txBody>
        </p:sp>
        <p:sp>
          <p:nvSpPr>
            <p:cNvPr id="15381" name="Rectangle 15"/>
            <p:cNvSpPr>
              <a:spLocks noChangeArrowheads="1"/>
            </p:cNvSpPr>
            <p:nvPr/>
          </p:nvSpPr>
          <p:spPr bwMode="auto">
            <a:xfrm>
              <a:off x="8000901" y="4543425"/>
              <a:ext cx="315554" cy="268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solidFill>
                    <a:srgbClr val="FF0000"/>
                  </a:solidFill>
                </a:rPr>
                <a:t>Mem</a:t>
              </a:r>
            </a:p>
            <a:p>
              <a:r>
                <a:rPr lang="en-US" altLang="en-US" sz="1000">
                  <a:solidFill>
                    <a:srgbClr val="FF0000"/>
                  </a:solidFill>
                </a:rPr>
                <a:t>Write</a:t>
              </a:r>
            </a:p>
          </p:txBody>
        </p:sp>
        <p:sp>
          <p:nvSpPr>
            <p:cNvPr id="15382" name="Line 16"/>
            <p:cNvSpPr>
              <a:spLocks noChangeShapeType="1"/>
            </p:cNvSpPr>
            <p:nvPr/>
          </p:nvSpPr>
          <p:spPr bwMode="auto">
            <a:xfrm flipH="1">
              <a:off x="7004050" y="3536950"/>
              <a:ext cx="42863" cy="920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5383" name="Rectangle 17"/>
            <p:cNvSpPr>
              <a:spLocks noChangeArrowheads="1"/>
            </p:cNvSpPr>
            <p:nvPr/>
          </p:nvSpPr>
          <p:spPr bwMode="auto">
            <a:xfrm>
              <a:off x="6962775" y="3354388"/>
              <a:ext cx="1666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15384" name="Line 18"/>
            <p:cNvSpPr>
              <a:spLocks noChangeShapeType="1"/>
            </p:cNvSpPr>
            <p:nvPr/>
          </p:nvSpPr>
          <p:spPr bwMode="auto">
            <a:xfrm flipH="1">
              <a:off x="7007225" y="3949700"/>
              <a:ext cx="41275" cy="920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5385" name="Rectangle 19"/>
            <p:cNvSpPr>
              <a:spLocks noChangeArrowheads="1"/>
            </p:cNvSpPr>
            <p:nvPr/>
          </p:nvSpPr>
          <p:spPr bwMode="auto">
            <a:xfrm>
              <a:off x="6965950" y="3767138"/>
              <a:ext cx="1666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15386" name="Line 20"/>
            <p:cNvSpPr>
              <a:spLocks noChangeShapeType="1"/>
            </p:cNvSpPr>
            <p:nvPr/>
          </p:nvSpPr>
          <p:spPr bwMode="auto">
            <a:xfrm flipH="1">
              <a:off x="8313738" y="3765550"/>
              <a:ext cx="42863" cy="920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5387" name="Rectangle 21"/>
            <p:cNvSpPr>
              <a:spLocks noChangeArrowheads="1"/>
            </p:cNvSpPr>
            <p:nvPr/>
          </p:nvSpPr>
          <p:spPr bwMode="auto">
            <a:xfrm>
              <a:off x="8272463" y="3582988"/>
              <a:ext cx="16827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121" name="Isosceles Triangle 120"/>
            <p:cNvSpPr/>
            <p:nvPr/>
          </p:nvSpPr>
          <p:spPr>
            <a:xfrm>
              <a:off x="7341718" y="4249638"/>
              <a:ext cx="104815" cy="65082"/>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122" name="Freeform 121"/>
            <p:cNvSpPr/>
            <p:nvPr/>
          </p:nvSpPr>
          <p:spPr>
            <a:xfrm>
              <a:off x="7200376" y="4313133"/>
              <a:ext cx="193749" cy="141275"/>
            </a:xfrm>
            <a:custGeom>
              <a:avLst/>
              <a:gdLst>
                <a:gd name="connsiteX0" fmla="*/ 0 w 234122"/>
                <a:gd name="connsiteY0" fmla="*/ 141357 h 141357"/>
                <a:gd name="connsiteX1" fmla="*/ 234122 w 234122"/>
                <a:gd name="connsiteY1" fmla="*/ 141357 h 141357"/>
                <a:gd name="connsiteX2" fmla="*/ 234122 w 234122"/>
                <a:gd name="connsiteY2" fmla="*/ 0 h 141357"/>
              </a:gdLst>
              <a:ahLst/>
              <a:cxnLst>
                <a:cxn ang="0">
                  <a:pos x="connsiteX0" y="connsiteY0"/>
                </a:cxn>
                <a:cxn ang="0">
                  <a:pos x="connsiteX1" y="connsiteY1"/>
                </a:cxn>
                <a:cxn ang="0">
                  <a:pos x="connsiteX2" y="connsiteY2"/>
                </a:cxn>
              </a:cxnLst>
              <a:rect l="l" t="t" r="r" b="b"/>
              <a:pathLst>
                <a:path w="234122" h="141357">
                  <a:moveTo>
                    <a:pt x="0" y="141357"/>
                  </a:moveTo>
                  <a:lnTo>
                    <a:pt x="234122" y="141357"/>
                  </a:lnTo>
                  <a:lnTo>
                    <a:pt x="234122" y="0"/>
                  </a:lnTo>
                </a:path>
              </a:pathLst>
            </a:custGeom>
            <a:noFill/>
            <a:ln w="12700">
              <a:tailEnd type="none"/>
            </a:ln>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15390" name="TextBox 122"/>
            <p:cNvSpPr txBox="1">
              <a:spLocks noChangeArrowheads="1"/>
            </p:cNvSpPr>
            <p:nvPr/>
          </p:nvSpPr>
          <p:spPr bwMode="auto">
            <a:xfrm>
              <a:off x="6944691" y="4342322"/>
              <a:ext cx="262682" cy="185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400"/>
                <a:t>clk</a:t>
              </a:r>
            </a:p>
          </p:txBody>
        </p:sp>
      </p:gr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p:txBody>
          <a:bodyPr/>
          <a:lstStyle/>
          <a:p>
            <a:pPr eaLnBrk="1" hangingPunct="1">
              <a:spcBef>
                <a:spcPct val="70000"/>
              </a:spcBef>
            </a:pPr>
            <a:r>
              <a:rPr lang="en-US" altLang="en-US"/>
              <a:t>Register</a:t>
            </a:r>
          </a:p>
          <a:p>
            <a:pPr lvl="1" eaLnBrk="1" hangingPunct="1">
              <a:spcBef>
                <a:spcPct val="70000"/>
              </a:spcBef>
            </a:pPr>
            <a:r>
              <a:rPr lang="en-US" altLang="en-US"/>
              <a:t>Similar to the D-type Flip-Flop</a:t>
            </a:r>
          </a:p>
          <a:p>
            <a:pPr eaLnBrk="1" hangingPunct="1">
              <a:spcBef>
                <a:spcPct val="70000"/>
              </a:spcBef>
            </a:pPr>
            <a:r>
              <a:rPr lang="en-US" altLang="en-US"/>
              <a:t>n-bit input and output</a:t>
            </a:r>
          </a:p>
          <a:p>
            <a:pPr eaLnBrk="1" hangingPunct="1">
              <a:spcBef>
                <a:spcPct val="70000"/>
              </a:spcBef>
            </a:pPr>
            <a:r>
              <a:rPr lang="en-US" altLang="en-US">
                <a:solidFill>
                  <a:srgbClr val="FF0000"/>
                </a:solidFill>
              </a:rPr>
              <a:t>Write Enable</a:t>
            </a:r>
            <a:r>
              <a:rPr lang="en-US" altLang="en-US"/>
              <a:t> (WE):</a:t>
            </a:r>
          </a:p>
          <a:p>
            <a:pPr lvl="1" eaLnBrk="1" hangingPunct="1">
              <a:spcBef>
                <a:spcPct val="70000"/>
              </a:spcBef>
            </a:pPr>
            <a:r>
              <a:rPr lang="en-US" altLang="en-US"/>
              <a:t>Enable / disable writing of register</a:t>
            </a:r>
          </a:p>
          <a:p>
            <a:pPr lvl="1" eaLnBrk="1" hangingPunct="1">
              <a:spcBef>
                <a:spcPct val="70000"/>
              </a:spcBef>
            </a:pPr>
            <a:r>
              <a:rPr lang="en-US" altLang="en-US"/>
              <a:t>Negated  (0): Data_Out will not change</a:t>
            </a:r>
          </a:p>
          <a:p>
            <a:pPr lvl="1" eaLnBrk="1" hangingPunct="1">
              <a:spcBef>
                <a:spcPct val="70000"/>
              </a:spcBef>
            </a:pPr>
            <a:r>
              <a:rPr lang="en-US" altLang="en-US"/>
              <a:t>Asserted (1): Data_Out will become Data_In </a:t>
            </a:r>
            <a:r>
              <a:rPr lang="en-US" altLang="en-US">
                <a:solidFill>
                  <a:srgbClr val="FF0000"/>
                </a:solidFill>
              </a:rPr>
              <a:t>after clock edge</a:t>
            </a:r>
          </a:p>
          <a:p>
            <a:pPr eaLnBrk="1" hangingPunct="1">
              <a:spcBef>
                <a:spcPct val="70000"/>
              </a:spcBef>
            </a:pPr>
            <a:r>
              <a:rPr lang="en-US" altLang="en-US"/>
              <a:t>Edge triggered Clocking</a:t>
            </a:r>
          </a:p>
          <a:p>
            <a:pPr lvl="1" eaLnBrk="1" hangingPunct="1">
              <a:spcBef>
                <a:spcPct val="70000"/>
              </a:spcBef>
            </a:pPr>
            <a:r>
              <a:rPr lang="en-US" altLang="en-US"/>
              <a:t>Register output is modified at </a:t>
            </a:r>
            <a:r>
              <a:rPr lang="en-US" altLang="en-US">
                <a:solidFill>
                  <a:srgbClr val="FF0000"/>
                </a:solidFill>
              </a:rPr>
              <a:t>clock edge</a:t>
            </a:r>
          </a:p>
        </p:txBody>
      </p:sp>
      <p:sp>
        <p:nvSpPr>
          <p:cNvPr id="16387" name="Rectangle 3"/>
          <p:cNvSpPr>
            <a:spLocks noGrp="1" noChangeArrowheads="1"/>
          </p:cNvSpPr>
          <p:nvPr>
            <p:ph type="title"/>
          </p:nvPr>
        </p:nvSpPr>
        <p:spPr/>
        <p:txBody>
          <a:bodyPr/>
          <a:lstStyle/>
          <a:p>
            <a:pPr eaLnBrk="1" hangingPunct="1"/>
            <a:r>
              <a:rPr lang="en-US" altLang="en-US"/>
              <a:t>Register Element</a:t>
            </a:r>
          </a:p>
        </p:txBody>
      </p:sp>
      <p:grpSp>
        <p:nvGrpSpPr>
          <p:cNvPr id="16388" name="Group 19"/>
          <p:cNvGrpSpPr>
            <a:grpSpLocks/>
          </p:cNvGrpSpPr>
          <p:nvPr/>
        </p:nvGrpSpPr>
        <p:grpSpPr bwMode="auto">
          <a:xfrm>
            <a:off x="4834335" y="1338266"/>
            <a:ext cx="4509294" cy="2638425"/>
            <a:chOff x="2675" y="1240"/>
            <a:chExt cx="2622" cy="1662"/>
          </a:xfrm>
        </p:grpSpPr>
        <p:sp>
          <p:nvSpPr>
            <p:cNvPr id="16390" name="Text Box 5"/>
            <p:cNvSpPr txBox="1">
              <a:spLocks noChangeArrowheads="1"/>
            </p:cNvSpPr>
            <p:nvPr/>
          </p:nvSpPr>
          <p:spPr bwMode="auto">
            <a:xfrm>
              <a:off x="3319" y="1872"/>
              <a:ext cx="1380" cy="422"/>
            </a:xfrm>
            <a:prstGeom prst="rect">
              <a:avLst/>
            </a:prstGeom>
            <a:solidFill>
              <a:srgbClr val="99FF99"/>
            </a:solidFill>
            <a:ln w="19050">
              <a:solidFill>
                <a:schemeClr val="tx1"/>
              </a:solidFill>
              <a:miter lim="800000"/>
              <a:headEnd/>
              <a:tailEnd/>
            </a:ln>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tLang="en-US" sz="2000"/>
                <a:t>Register</a:t>
              </a:r>
            </a:p>
          </p:txBody>
        </p:sp>
        <p:sp>
          <p:nvSpPr>
            <p:cNvPr id="16391" name="Line 7"/>
            <p:cNvSpPr>
              <a:spLocks noChangeShapeType="1"/>
            </p:cNvSpPr>
            <p:nvPr/>
          </p:nvSpPr>
          <p:spPr bwMode="auto">
            <a:xfrm flipH="1">
              <a:off x="3944" y="1613"/>
              <a:ext cx="107" cy="3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392" name="Rectangle 8"/>
            <p:cNvSpPr>
              <a:spLocks noChangeArrowheads="1"/>
            </p:cNvSpPr>
            <p:nvPr/>
          </p:nvSpPr>
          <p:spPr bwMode="auto">
            <a:xfrm>
              <a:off x="3675" y="1240"/>
              <a:ext cx="633"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600"/>
                <a:t>Data_In</a:t>
              </a:r>
            </a:p>
          </p:txBody>
        </p:sp>
        <p:sp>
          <p:nvSpPr>
            <p:cNvPr id="16393" name="Line 9"/>
            <p:cNvSpPr>
              <a:spLocks noChangeShapeType="1"/>
            </p:cNvSpPr>
            <p:nvPr/>
          </p:nvSpPr>
          <p:spPr bwMode="auto">
            <a:xfrm>
              <a:off x="3997" y="1498"/>
              <a:ext cx="0" cy="374"/>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394" name="Line 10"/>
            <p:cNvSpPr>
              <a:spLocks noChangeShapeType="1"/>
            </p:cNvSpPr>
            <p:nvPr/>
          </p:nvSpPr>
          <p:spPr bwMode="auto">
            <a:xfrm>
              <a:off x="3997" y="2294"/>
              <a:ext cx="0" cy="375"/>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395" name="Line 11"/>
            <p:cNvSpPr>
              <a:spLocks noChangeShapeType="1"/>
            </p:cNvSpPr>
            <p:nvPr/>
          </p:nvSpPr>
          <p:spPr bwMode="auto">
            <a:xfrm flipH="1">
              <a:off x="3944" y="2408"/>
              <a:ext cx="107" cy="3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396" name="AutoShape 12"/>
            <p:cNvSpPr>
              <a:spLocks noChangeArrowheads="1"/>
            </p:cNvSpPr>
            <p:nvPr/>
          </p:nvSpPr>
          <p:spPr bwMode="auto">
            <a:xfrm rot="16200000" flipH="1">
              <a:off x="4601" y="2041"/>
              <a:ext cx="115" cy="82"/>
            </a:xfrm>
            <a:prstGeom prst="triangle">
              <a:avLst>
                <a:gd name="adj" fmla="val 50000"/>
              </a:avLst>
            </a:prstGeom>
            <a:solidFill>
              <a:srgbClr val="99FF99"/>
            </a:solidFill>
            <a:ln w="1905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6397" name="Rectangle 13"/>
            <p:cNvSpPr>
              <a:spLocks noChangeArrowheads="1"/>
            </p:cNvSpPr>
            <p:nvPr/>
          </p:nvSpPr>
          <p:spPr bwMode="auto">
            <a:xfrm>
              <a:off x="4860" y="1979"/>
              <a:ext cx="437" cy="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600"/>
                <a:t>Clock</a:t>
              </a:r>
            </a:p>
          </p:txBody>
        </p:sp>
        <p:sp>
          <p:nvSpPr>
            <p:cNvPr id="16398" name="Line 14"/>
            <p:cNvSpPr>
              <a:spLocks noChangeShapeType="1"/>
            </p:cNvSpPr>
            <p:nvPr/>
          </p:nvSpPr>
          <p:spPr bwMode="auto">
            <a:xfrm>
              <a:off x="4699" y="2081"/>
              <a:ext cx="152" cy="0"/>
            </a:xfrm>
            <a:prstGeom prst="line">
              <a:avLst/>
            </a:prstGeom>
            <a:noFill/>
            <a:ln w="1270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16399" name="Rectangle 15"/>
            <p:cNvSpPr>
              <a:spLocks noChangeArrowheads="1"/>
            </p:cNvSpPr>
            <p:nvPr/>
          </p:nvSpPr>
          <p:spPr bwMode="auto">
            <a:xfrm>
              <a:off x="2675" y="1913"/>
              <a:ext cx="454" cy="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44450" rIns="0" bIns="44450" anchor="ctr" anchorCtr="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600">
                  <a:solidFill>
                    <a:srgbClr val="FF0000"/>
                  </a:solidFill>
                </a:rPr>
                <a:t>Write</a:t>
              </a:r>
            </a:p>
            <a:p>
              <a:pPr algn="ctr"/>
              <a:r>
                <a:rPr lang="en-US" altLang="en-US" sz="1600">
                  <a:solidFill>
                    <a:srgbClr val="FF0000"/>
                  </a:solidFill>
                </a:rPr>
                <a:t>Enable</a:t>
              </a:r>
            </a:p>
          </p:txBody>
        </p:sp>
        <p:sp>
          <p:nvSpPr>
            <p:cNvPr id="16400" name="Rectangle 16"/>
            <p:cNvSpPr>
              <a:spLocks noChangeArrowheads="1"/>
            </p:cNvSpPr>
            <p:nvPr/>
          </p:nvSpPr>
          <p:spPr bwMode="auto">
            <a:xfrm>
              <a:off x="4039" y="1506"/>
              <a:ext cx="393"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600"/>
                <a:t>n bits</a:t>
              </a:r>
            </a:p>
          </p:txBody>
        </p:sp>
        <p:sp>
          <p:nvSpPr>
            <p:cNvPr id="16401" name="Rectangle 17"/>
            <p:cNvSpPr>
              <a:spLocks noChangeArrowheads="1"/>
            </p:cNvSpPr>
            <p:nvPr/>
          </p:nvSpPr>
          <p:spPr bwMode="auto">
            <a:xfrm>
              <a:off x="3664" y="2692"/>
              <a:ext cx="677"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600"/>
                <a:t>Data_Out</a:t>
              </a:r>
            </a:p>
          </p:txBody>
        </p:sp>
        <p:sp>
          <p:nvSpPr>
            <p:cNvPr id="16402" name="Rectangle 18"/>
            <p:cNvSpPr>
              <a:spLocks noChangeArrowheads="1"/>
            </p:cNvSpPr>
            <p:nvPr/>
          </p:nvSpPr>
          <p:spPr bwMode="auto">
            <a:xfrm>
              <a:off x="4039" y="2313"/>
              <a:ext cx="393"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600"/>
                <a:t>n bits</a:t>
              </a:r>
            </a:p>
          </p:txBody>
        </p:sp>
        <p:sp>
          <p:nvSpPr>
            <p:cNvPr id="16403" name="Rectangle 15"/>
            <p:cNvSpPr>
              <a:spLocks noChangeArrowheads="1"/>
            </p:cNvSpPr>
            <p:nvPr/>
          </p:nvSpPr>
          <p:spPr bwMode="auto">
            <a:xfrm>
              <a:off x="3319" y="2002"/>
              <a:ext cx="25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44450" rIns="0" bIns="44450" anchor="ctr" anchorCtr="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400"/>
                <a:t>WE</a:t>
              </a:r>
            </a:p>
          </p:txBody>
        </p:sp>
      </p:grpSp>
      <p:cxnSp>
        <p:nvCxnSpPr>
          <p:cNvPr id="24" name="Straight Arrow Connector 23"/>
          <p:cNvCxnSpPr/>
          <p:nvPr/>
        </p:nvCxnSpPr>
        <p:spPr>
          <a:xfrm>
            <a:off x="5625439" y="2698750"/>
            <a:ext cx="316442" cy="0"/>
          </a:xfrm>
          <a:prstGeom prst="straightConnector1">
            <a:avLst/>
          </a:prstGeom>
          <a:ln>
            <a:headEnd type="none"/>
            <a:tailEnd type="triangle"/>
          </a:ln>
        </p:spPr>
        <p:style>
          <a:lnRef idx="1">
            <a:schemeClr val="dk1"/>
          </a:lnRef>
          <a:fillRef idx="0">
            <a:schemeClr val="dk1"/>
          </a:fillRef>
          <a:effectRef idx="0">
            <a:schemeClr val="dk1"/>
          </a:effectRef>
          <a:fontRef idx="minor">
            <a:schemeClr val="tx1"/>
          </a:fontRef>
        </p:style>
      </p:cxn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495300" y="960120"/>
            <a:ext cx="8915400" cy="5532120"/>
          </a:xfrm>
        </p:spPr>
        <p:txBody>
          <a:bodyPr/>
          <a:lstStyle/>
          <a:p>
            <a:pPr eaLnBrk="1" hangingPunct="1">
              <a:spcBef>
                <a:spcPct val="35000"/>
              </a:spcBef>
            </a:pPr>
            <a:r>
              <a:rPr lang="en-US" altLang="en-US" dirty="0"/>
              <a:t>Register File consists of 31 × 32-bit registers</a:t>
            </a:r>
          </a:p>
          <a:p>
            <a:pPr lvl="1" eaLnBrk="1" hangingPunct="1">
              <a:spcBef>
                <a:spcPct val="35000"/>
              </a:spcBef>
            </a:pPr>
            <a:r>
              <a:rPr lang="en-US" altLang="en-US" dirty="0" err="1">
                <a:solidFill>
                  <a:srgbClr val="FF0000"/>
                </a:solidFill>
              </a:rPr>
              <a:t>BusA</a:t>
            </a:r>
            <a:r>
              <a:rPr lang="en-US" altLang="en-US" dirty="0"/>
              <a:t> and </a:t>
            </a:r>
            <a:r>
              <a:rPr lang="en-US" altLang="en-US" dirty="0" err="1">
                <a:solidFill>
                  <a:srgbClr val="FF0000"/>
                </a:solidFill>
              </a:rPr>
              <a:t>BusB</a:t>
            </a:r>
            <a:r>
              <a:rPr lang="en-US" altLang="en-US" dirty="0"/>
              <a:t>: 32-bit output busses for reading 2 registers</a:t>
            </a:r>
          </a:p>
          <a:p>
            <a:pPr lvl="1" eaLnBrk="1" hangingPunct="1">
              <a:spcBef>
                <a:spcPct val="35000"/>
              </a:spcBef>
            </a:pPr>
            <a:r>
              <a:rPr lang="en-US" altLang="en-US" dirty="0" err="1">
                <a:solidFill>
                  <a:srgbClr val="FF0000"/>
                </a:solidFill>
              </a:rPr>
              <a:t>BusW</a:t>
            </a:r>
            <a:r>
              <a:rPr lang="en-US" altLang="en-US" dirty="0"/>
              <a:t>: 32-bit input bus for writing a register when </a:t>
            </a:r>
            <a:r>
              <a:rPr lang="en-US" altLang="en-US" dirty="0" err="1">
                <a:solidFill>
                  <a:srgbClr val="FF0000"/>
                </a:solidFill>
              </a:rPr>
              <a:t>RegWrite</a:t>
            </a:r>
            <a:r>
              <a:rPr lang="en-US" altLang="en-US" dirty="0"/>
              <a:t> is 1</a:t>
            </a:r>
          </a:p>
          <a:p>
            <a:pPr lvl="1" eaLnBrk="1" hangingPunct="1">
              <a:spcBef>
                <a:spcPct val="35000"/>
              </a:spcBef>
            </a:pPr>
            <a:r>
              <a:rPr lang="en-US" altLang="en-US" dirty="0"/>
              <a:t>Two registers read and one written in a cycle</a:t>
            </a:r>
          </a:p>
          <a:p>
            <a:pPr eaLnBrk="1" hangingPunct="1">
              <a:spcBef>
                <a:spcPct val="35000"/>
              </a:spcBef>
            </a:pPr>
            <a:r>
              <a:rPr lang="en-US" altLang="en-US" dirty="0"/>
              <a:t>Registers are selected by:</a:t>
            </a:r>
          </a:p>
          <a:p>
            <a:pPr lvl="1" eaLnBrk="1" hangingPunct="1">
              <a:spcBef>
                <a:spcPct val="35000"/>
              </a:spcBef>
            </a:pPr>
            <a:r>
              <a:rPr lang="en-US" altLang="en-US" dirty="0">
                <a:solidFill>
                  <a:srgbClr val="FF0000"/>
                </a:solidFill>
              </a:rPr>
              <a:t>RA</a:t>
            </a:r>
            <a:r>
              <a:rPr lang="en-US" altLang="en-US" dirty="0"/>
              <a:t> selects register to be </a:t>
            </a:r>
            <a:r>
              <a:rPr lang="en-US" altLang="en-US" dirty="0">
                <a:solidFill>
                  <a:srgbClr val="FF0000"/>
                </a:solidFill>
              </a:rPr>
              <a:t>read</a:t>
            </a:r>
            <a:r>
              <a:rPr lang="en-US" altLang="en-US" dirty="0"/>
              <a:t> on </a:t>
            </a:r>
            <a:r>
              <a:rPr lang="en-US" altLang="en-US" dirty="0" err="1">
                <a:solidFill>
                  <a:srgbClr val="FF0000"/>
                </a:solidFill>
              </a:rPr>
              <a:t>BusA</a:t>
            </a:r>
            <a:endParaRPr lang="en-US" altLang="en-US" dirty="0">
              <a:solidFill>
                <a:srgbClr val="FF0000"/>
              </a:solidFill>
            </a:endParaRPr>
          </a:p>
          <a:p>
            <a:pPr lvl="1" eaLnBrk="1" hangingPunct="1">
              <a:spcBef>
                <a:spcPct val="35000"/>
              </a:spcBef>
            </a:pPr>
            <a:r>
              <a:rPr lang="en-US" altLang="en-US" dirty="0">
                <a:solidFill>
                  <a:srgbClr val="FF0000"/>
                </a:solidFill>
              </a:rPr>
              <a:t>RB</a:t>
            </a:r>
            <a:r>
              <a:rPr lang="en-US" altLang="en-US" dirty="0"/>
              <a:t> selects register to be </a:t>
            </a:r>
            <a:r>
              <a:rPr lang="en-US" altLang="en-US" dirty="0">
                <a:solidFill>
                  <a:srgbClr val="FF0000"/>
                </a:solidFill>
              </a:rPr>
              <a:t>read</a:t>
            </a:r>
            <a:r>
              <a:rPr lang="en-US" altLang="en-US" dirty="0"/>
              <a:t> on </a:t>
            </a:r>
            <a:r>
              <a:rPr lang="en-US" altLang="en-US" dirty="0" err="1">
                <a:solidFill>
                  <a:srgbClr val="FF0000"/>
                </a:solidFill>
              </a:rPr>
              <a:t>BusB</a:t>
            </a:r>
            <a:endParaRPr lang="en-US" altLang="en-US" dirty="0">
              <a:solidFill>
                <a:srgbClr val="FF0000"/>
              </a:solidFill>
            </a:endParaRPr>
          </a:p>
          <a:p>
            <a:pPr lvl="1" eaLnBrk="1" hangingPunct="1">
              <a:spcBef>
                <a:spcPct val="35000"/>
              </a:spcBef>
            </a:pPr>
            <a:r>
              <a:rPr lang="en-US" altLang="en-US" dirty="0">
                <a:solidFill>
                  <a:srgbClr val="FF0000"/>
                </a:solidFill>
              </a:rPr>
              <a:t>RW</a:t>
            </a:r>
            <a:r>
              <a:rPr lang="en-US" altLang="en-US" dirty="0"/>
              <a:t> selects the register to be  </a:t>
            </a:r>
            <a:r>
              <a:rPr lang="en-US" altLang="en-US" dirty="0">
                <a:solidFill>
                  <a:srgbClr val="FF0000"/>
                </a:solidFill>
              </a:rPr>
              <a:t>written</a:t>
            </a:r>
            <a:endParaRPr lang="en-US" altLang="en-US" dirty="0">
              <a:solidFill>
                <a:schemeClr val="accent2"/>
              </a:solidFill>
            </a:endParaRPr>
          </a:p>
          <a:p>
            <a:pPr eaLnBrk="1" hangingPunct="1">
              <a:spcBef>
                <a:spcPct val="35000"/>
              </a:spcBef>
            </a:pPr>
            <a:r>
              <a:rPr lang="en-US" altLang="en-US" dirty="0"/>
              <a:t>Clock input</a:t>
            </a:r>
          </a:p>
          <a:p>
            <a:pPr lvl="1" eaLnBrk="1" hangingPunct="1">
              <a:spcBef>
                <a:spcPct val="35000"/>
              </a:spcBef>
            </a:pPr>
            <a:r>
              <a:rPr lang="en-US" altLang="en-US" dirty="0"/>
              <a:t>The clock input is </a:t>
            </a:r>
            <a:r>
              <a:rPr lang="en-US" altLang="en-US" dirty="0">
                <a:solidFill>
                  <a:srgbClr val="FF0000"/>
                </a:solidFill>
              </a:rPr>
              <a:t>used</a:t>
            </a:r>
            <a:r>
              <a:rPr lang="en-US" altLang="en-US" dirty="0"/>
              <a:t> </a:t>
            </a:r>
            <a:r>
              <a:rPr lang="en-US" altLang="en-US" dirty="0">
                <a:solidFill>
                  <a:srgbClr val="FF0000"/>
                </a:solidFill>
              </a:rPr>
              <a:t>ONLY during write</a:t>
            </a:r>
            <a:r>
              <a:rPr lang="en-US" altLang="en-US" dirty="0"/>
              <a:t> operation</a:t>
            </a:r>
          </a:p>
          <a:p>
            <a:pPr lvl="1" eaLnBrk="1" hangingPunct="1">
              <a:spcBef>
                <a:spcPct val="35000"/>
              </a:spcBef>
            </a:pPr>
            <a:r>
              <a:rPr lang="en-US" altLang="en-US" dirty="0"/>
              <a:t>During read, register file behaves as a </a:t>
            </a:r>
            <a:r>
              <a:rPr lang="en-US" altLang="en-US" dirty="0">
                <a:solidFill>
                  <a:srgbClr val="FF0000"/>
                </a:solidFill>
              </a:rPr>
              <a:t>combinational logic</a:t>
            </a:r>
            <a:r>
              <a:rPr lang="en-US" altLang="en-US" dirty="0"/>
              <a:t> block</a:t>
            </a:r>
          </a:p>
          <a:p>
            <a:pPr lvl="2" eaLnBrk="1" hangingPunct="1">
              <a:spcBef>
                <a:spcPct val="35000"/>
              </a:spcBef>
            </a:pPr>
            <a:r>
              <a:rPr lang="en-US" altLang="en-US" dirty="0"/>
              <a:t>RA or RB valid =&gt; </a:t>
            </a:r>
            <a:r>
              <a:rPr lang="en-US" altLang="en-US" dirty="0" err="1"/>
              <a:t>BusA</a:t>
            </a:r>
            <a:r>
              <a:rPr lang="en-US" altLang="en-US" dirty="0"/>
              <a:t> or </a:t>
            </a:r>
            <a:r>
              <a:rPr lang="en-US" altLang="en-US" dirty="0" err="1"/>
              <a:t>BusB</a:t>
            </a:r>
            <a:r>
              <a:rPr lang="en-US" altLang="en-US" dirty="0"/>
              <a:t> valid after </a:t>
            </a:r>
            <a:r>
              <a:rPr lang="en-US" altLang="en-US" dirty="0">
                <a:solidFill>
                  <a:srgbClr val="FF0000"/>
                </a:solidFill>
              </a:rPr>
              <a:t>access time</a:t>
            </a:r>
          </a:p>
        </p:txBody>
      </p:sp>
      <p:sp>
        <p:nvSpPr>
          <p:cNvPr id="17414" name="Rectangle 6"/>
          <p:cNvSpPr>
            <a:spLocks noGrp="1" noChangeArrowheads="1"/>
          </p:cNvSpPr>
          <p:nvPr>
            <p:ph type="title"/>
          </p:nvPr>
        </p:nvSpPr>
        <p:spPr/>
        <p:txBody>
          <a:bodyPr/>
          <a:lstStyle/>
          <a:p>
            <a:pPr eaLnBrk="1" hangingPunct="1"/>
            <a:r>
              <a:rPr lang="en-US" altLang="en-US"/>
              <a:t>MIPS Register File</a:t>
            </a:r>
          </a:p>
        </p:txBody>
      </p:sp>
      <p:grpSp>
        <p:nvGrpSpPr>
          <p:cNvPr id="17415" name="Group 38"/>
          <p:cNvGrpSpPr>
            <a:grpSpLocks/>
          </p:cNvGrpSpPr>
          <p:nvPr/>
        </p:nvGrpSpPr>
        <p:grpSpPr bwMode="auto">
          <a:xfrm>
            <a:off x="7097581" y="2600325"/>
            <a:ext cx="2240888" cy="2378075"/>
            <a:chOff x="3970" y="1670"/>
            <a:chExt cx="1303" cy="1498"/>
          </a:xfrm>
        </p:grpSpPr>
        <p:sp>
          <p:nvSpPr>
            <p:cNvPr id="17416" name="Text Box 8"/>
            <p:cNvSpPr txBox="1">
              <a:spLocks noChangeArrowheads="1"/>
            </p:cNvSpPr>
            <p:nvPr/>
          </p:nvSpPr>
          <p:spPr bwMode="auto">
            <a:xfrm>
              <a:off x="4130" y="1670"/>
              <a:ext cx="931" cy="1209"/>
            </a:xfrm>
            <a:prstGeom prst="rect">
              <a:avLst/>
            </a:prstGeom>
            <a:solidFill>
              <a:srgbClr val="99FF99"/>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n-US" altLang="en-US"/>
                <a:t>Register</a:t>
              </a:r>
            </a:p>
            <a:p>
              <a:pPr algn="ctr" eaLnBrk="1" hangingPunct="1">
                <a:spcBef>
                  <a:spcPct val="20000"/>
                </a:spcBef>
              </a:pPr>
              <a:r>
                <a:rPr lang="en-US" altLang="en-US"/>
                <a:t>File</a:t>
              </a:r>
              <a:endParaRPr lang="en-US" altLang="en-US" sz="1400"/>
            </a:p>
          </p:txBody>
        </p:sp>
        <p:sp>
          <p:nvSpPr>
            <p:cNvPr id="17417" name="Rectangle 9"/>
            <p:cNvSpPr>
              <a:spLocks noChangeArrowheads="1"/>
            </p:cNvSpPr>
            <p:nvPr/>
          </p:nvSpPr>
          <p:spPr bwMode="auto">
            <a:xfrm>
              <a:off x="4130" y="1988"/>
              <a:ext cx="26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 RA</a:t>
              </a:r>
            </a:p>
          </p:txBody>
        </p:sp>
        <p:sp>
          <p:nvSpPr>
            <p:cNvPr id="17418" name="Rectangle 10"/>
            <p:cNvSpPr>
              <a:spLocks noChangeArrowheads="1"/>
            </p:cNvSpPr>
            <p:nvPr/>
          </p:nvSpPr>
          <p:spPr bwMode="auto">
            <a:xfrm>
              <a:off x="4157" y="2159"/>
              <a:ext cx="23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RB</a:t>
              </a:r>
            </a:p>
          </p:txBody>
        </p:sp>
        <p:sp>
          <p:nvSpPr>
            <p:cNvPr id="17419" name="Line 11"/>
            <p:cNvSpPr>
              <a:spLocks noChangeShapeType="1"/>
            </p:cNvSpPr>
            <p:nvPr/>
          </p:nvSpPr>
          <p:spPr bwMode="auto">
            <a:xfrm>
              <a:off x="3970" y="2045"/>
              <a:ext cx="16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20" name="Rectangle 12"/>
            <p:cNvSpPr>
              <a:spLocks noChangeArrowheads="1"/>
            </p:cNvSpPr>
            <p:nvPr/>
          </p:nvSpPr>
          <p:spPr bwMode="auto">
            <a:xfrm>
              <a:off x="4795" y="1987"/>
              <a:ext cx="23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BusA</a:t>
              </a:r>
            </a:p>
          </p:txBody>
        </p:sp>
        <p:sp>
          <p:nvSpPr>
            <p:cNvPr id="17421" name="Line 13"/>
            <p:cNvSpPr>
              <a:spLocks noChangeShapeType="1"/>
            </p:cNvSpPr>
            <p:nvPr/>
          </p:nvSpPr>
          <p:spPr bwMode="auto">
            <a:xfrm>
              <a:off x="3970" y="2247"/>
              <a:ext cx="16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22" name="Line 14"/>
            <p:cNvSpPr>
              <a:spLocks noChangeShapeType="1"/>
            </p:cNvSpPr>
            <p:nvPr/>
          </p:nvSpPr>
          <p:spPr bwMode="auto">
            <a:xfrm flipV="1">
              <a:off x="4396" y="2880"/>
              <a:ext cx="0" cy="144"/>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23" name="Rectangle 15"/>
            <p:cNvSpPr>
              <a:spLocks noChangeArrowheads="1"/>
            </p:cNvSpPr>
            <p:nvPr/>
          </p:nvSpPr>
          <p:spPr bwMode="auto">
            <a:xfrm>
              <a:off x="4215" y="3053"/>
              <a:ext cx="367"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RegWrite</a:t>
              </a:r>
            </a:p>
          </p:txBody>
        </p:sp>
        <p:sp>
          <p:nvSpPr>
            <p:cNvPr id="17424" name="Rectangle 16"/>
            <p:cNvSpPr>
              <a:spLocks noChangeArrowheads="1"/>
            </p:cNvSpPr>
            <p:nvPr/>
          </p:nvSpPr>
          <p:spPr bwMode="auto">
            <a:xfrm>
              <a:off x="4795" y="2332"/>
              <a:ext cx="23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BusB</a:t>
              </a:r>
            </a:p>
          </p:txBody>
        </p:sp>
        <p:sp>
          <p:nvSpPr>
            <p:cNvPr id="17425" name="Line 17"/>
            <p:cNvSpPr>
              <a:spLocks noChangeShapeType="1"/>
            </p:cNvSpPr>
            <p:nvPr/>
          </p:nvSpPr>
          <p:spPr bwMode="auto">
            <a:xfrm>
              <a:off x="3970" y="2448"/>
              <a:ext cx="16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26" name="Rectangle 18"/>
            <p:cNvSpPr>
              <a:spLocks noChangeArrowheads="1"/>
            </p:cNvSpPr>
            <p:nvPr/>
          </p:nvSpPr>
          <p:spPr bwMode="auto">
            <a:xfrm>
              <a:off x="4157" y="2361"/>
              <a:ext cx="23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RW</a:t>
              </a:r>
            </a:p>
          </p:txBody>
        </p:sp>
        <p:sp>
          <p:nvSpPr>
            <p:cNvPr id="17427" name="Line 19"/>
            <p:cNvSpPr>
              <a:spLocks noChangeShapeType="1"/>
            </p:cNvSpPr>
            <p:nvPr/>
          </p:nvSpPr>
          <p:spPr bwMode="auto">
            <a:xfrm flipV="1">
              <a:off x="4848" y="2880"/>
              <a:ext cx="0" cy="259"/>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28" name="Line 20"/>
            <p:cNvSpPr>
              <a:spLocks noChangeShapeType="1"/>
            </p:cNvSpPr>
            <p:nvPr/>
          </p:nvSpPr>
          <p:spPr bwMode="auto">
            <a:xfrm flipH="1">
              <a:off x="3997" y="2016"/>
              <a:ext cx="27" cy="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7429" name="Line 21"/>
            <p:cNvSpPr>
              <a:spLocks noChangeShapeType="1"/>
            </p:cNvSpPr>
            <p:nvPr/>
          </p:nvSpPr>
          <p:spPr bwMode="auto">
            <a:xfrm flipH="1">
              <a:off x="3997" y="2217"/>
              <a:ext cx="27" cy="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7430" name="Line 22"/>
            <p:cNvSpPr>
              <a:spLocks noChangeShapeType="1"/>
            </p:cNvSpPr>
            <p:nvPr/>
          </p:nvSpPr>
          <p:spPr bwMode="auto">
            <a:xfrm flipH="1">
              <a:off x="3997" y="2418"/>
              <a:ext cx="27" cy="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7431" name="Rectangle 23"/>
            <p:cNvSpPr>
              <a:spLocks noChangeArrowheads="1"/>
            </p:cNvSpPr>
            <p:nvPr/>
          </p:nvSpPr>
          <p:spPr bwMode="auto">
            <a:xfrm>
              <a:off x="3970" y="1901"/>
              <a:ext cx="7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17432" name="Rectangle 24"/>
            <p:cNvSpPr>
              <a:spLocks noChangeArrowheads="1"/>
            </p:cNvSpPr>
            <p:nvPr/>
          </p:nvSpPr>
          <p:spPr bwMode="auto">
            <a:xfrm>
              <a:off x="3970" y="2102"/>
              <a:ext cx="7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17433" name="Rectangle 25"/>
            <p:cNvSpPr>
              <a:spLocks noChangeArrowheads="1"/>
            </p:cNvSpPr>
            <p:nvPr/>
          </p:nvSpPr>
          <p:spPr bwMode="auto">
            <a:xfrm>
              <a:off x="3970" y="2304"/>
              <a:ext cx="7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17434" name="Line 26"/>
            <p:cNvSpPr>
              <a:spLocks noChangeShapeType="1"/>
            </p:cNvSpPr>
            <p:nvPr/>
          </p:nvSpPr>
          <p:spPr bwMode="auto">
            <a:xfrm flipV="1">
              <a:off x="5061" y="2044"/>
              <a:ext cx="212"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5" name="Line 27"/>
            <p:cNvSpPr>
              <a:spLocks noChangeShapeType="1"/>
            </p:cNvSpPr>
            <p:nvPr/>
          </p:nvSpPr>
          <p:spPr bwMode="auto">
            <a:xfrm>
              <a:off x="5061" y="2390"/>
              <a:ext cx="212"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6" name="Line 28"/>
            <p:cNvSpPr>
              <a:spLocks noChangeShapeType="1"/>
            </p:cNvSpPr>
            <p:nvPr/>
          </p:nvSpPr>
          <p:spPr bwMode="auto">
            <a:xfrm flipH="1">
              <a:off x="5113" y="2016"/>
              <a:ext cx="27"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7437" name="Rectangle 29"/>
            <p:cNvSpPr>
              <a:spLocks noChangeArrowheads="1"/>
            </p:cNvSpPr>
            <p:nvPr/>
          </p:nvSpPr>
          <p:spPr bwMode="auto">
            <a:xfrm>
              <a:off x="5062" y="1901"/>
              <a:ext cx="10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17438" name="Line 30"/>
            <p:cNvSpPr>
              <a:spLocks noChangeShapeType="1"/>
            </p:cNvSpPr>
            <p:nvPr/>
          </p:nvSpPr>
          <p:spPr bwMode="auto">
            <a:xfrm flipH="1">
              <a:off x="5113" y="2361"/>
              <a:ext cx="27"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7439" name="Rectangle 31"/>
            <p:cNvSpPr>
              <a:spLocks noChangeArrowheads="1"/>
            </p:cNvSpPr>
            <p:nvPr/>
          </p:nvSpPr>
          <p:spPr bwMode="auto">
            <a:xfrm>
              <a:off x="5061" y="2246"/>
              <a:ext cx="10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17440" name="Line 32"/>
            <p:cNvSpPr>
              <a:spLocks noChangeShapeType="1"/>
            </p:cNvSpPr>
            <p:nvPr/>
          </p:nvSpPr>
          <p:spPr bwMode="auto">
            <a:xfrm flipH="1">
              <a:off x="4821" y="3024"/>
              <a:ext cx="53" cy="29"/>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7441" name="Rectangle 33"/>
            <p:cNvSpPr>
              <a:spLocks noChangeArrowheads="1"/>
            </p:cNvSpPr>
            <p:nvPr/>
          </p:nvSpPr>
          <p:spPr bwMode="auto">
            <a:xfrm>
              <a:off x="4874" y="2995"/>
              <a:ext cx="10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17442" name="Rectangle 34"/>
            <p:cNvSpPr>
              <a:spLocks noChangeArrowheads="1"/>
            </p:cNvSpPr>
            <p:nvPr/>
          </p:nvSpPr>
          <p:spPr bwMode="auto">
            <a:xfrm>
              <a:off x="4715" y="2736"/>
              <a:ext cx="23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BusW</a:t>
              </a:r>
            </a:p>
          </p:txBody>
        </p:sp>
        <p:sp>
          <p:nvSpPr>
            <p:cNvPr id="17443" name="Rectangle 35"/>
            <p:cNvSpPr>
              <a:spLocks noChangeArrowheads="1"/>
            </p:cNvSpPr>
            <p:nvPr/>
          </p:nvSpPr>
          <p:spPr bwMode="auto">
            <a:xfrm>
              <a:off x="4210" y="2621"/>
              <a:ext cx="212"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Clock</a:t>
              </a:r>
            </a:p>
          </p:txBody>
        </p:sp>
        <p:sp>
          <p:nvSpPr>
            <p:cNvPr id="17444" name="Line 36"/>
            <p:cNvSpPr>
              <a:spLocks noChangeShapeType="1"/>
            </p:cNvSpPr>
            <p:nvPr/>
          </p:nvSpPr>
          <p:spPr bwMode="auto">
            <a:xfrm>
              <a:off x="3970" y="2678"/>
              <a:ext cx="16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45" name="AutoShape 37"/>
            <p:cNvSpPr>
              <a:spLocks noChangeArrowheads="1"/>
            </p:cNvSpPr>
            <p:nvPr/>
          </p:nvSpPr>
          <p:spPr bwMode="auto">
            <a:xfrm rot="5400000">
              <a:off x="4099" y="2652"/>
              <a:ext cx="115" cy="53"/>
            </a:xfrm>
            <a:prstGeom prst="triangle">
              <a:avLst>
                <a:gd name="adj" fmla="val 50000"/>
              </a:avLst>
            </a:prstGeom>
            <a:solidFill>
              <a:schemeClr val="folHlink"/>
            </a:solidFill>
            <a:ln w="1905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gr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Freeform 149"/>
          <p:cNvSpPr/>
          <p:nvPr/>
        </p:nvSpPr>
        <p:spPr>
          <a:xfrm>
            <a:off x="1872855" y="2200275"/>
            <a:ext cx="717153" cy="3460750"/>
          </a:xfrm>
          <a:custGeom>
            <a:avLst/>
            <a:gdLst>
              <a:gd name="connsiteX0" fmla="*/ 0 w 661988"/>
              <a:gd name="connsiteY0" fmla="*/ 1314450 h 1314450"/>
              <a:gd name="connsiteX1" fmla="*/ 485775 w 661988"/>
              <a:gd name="connsiteY1" fmla="*/ 1314450 h 1314450"/>
              <a:gd name="connsiteX2" fmla="*/ 485775 w 661988"/>
              <a:gd name="connsiteY2" fmla="*/ 0 h 1314450"/>
              <a:gd name="connsiteX3" fmla="*/ 661988 w 661988"/>
              <a:gd name="connsiteY3" fmla="*/ 0 h 1314450"/>
            </a:gdLst>
            <a:ahLst/>
            <a:cxnLst>
              <a:cxn ang="0">
                <a:pos x="connsiteX0" y="connsiteY0"/>
              </a:cxn>
              <a:cxn ang="0">
                <a:pos x="connsiteX1" y="connsiteY1"/>
              </a:cxn>
              <a:cxn ang="0">
                <a:pos x="connsiteX2" y="connsiteY2"/>
              </a:cxn>
              <a:cxn ang="0">
                <a:pos x="connsiteX3" y="connsiteY3"/>
              </a:cxn>
            </a:cxnLst>
            <a:rect l="l" t="t" r="r" b="b"/>
            <a:pathLst>
              <a:path w="661988" h="1314450">
                <a:moveTo>
                  <a:pt x="0" y="1314450"/>
                </a:moveTo>
                <a:lnTo>
                  <a:pt x="485775" y="1314450"/>
                </a:lnTo>
                <a:lnTo>
                  <a:pt x="485775" y="0"/>
                </a:lnTo>
                <a:lnTo>
                  <a:pt x="661988" y="0"/>
                </a:lnTo>
              </a:path>
            </a:pathLst>
          </a:cu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18435" name="Freeform 108"/>
          <p:cNvSpPr>
            <a:spLocks/>
          </p:cNvSpPr>
          <p:nvPr/>
        </p:nvSpPr>
        <p:spPr bwMode="auto">
          <a:xfrm>
            <a:off x="1575329" y="1708153"/>
            <a:ext cx="2029354" cy="3097213"/>
          </a:xfrm>
          <a:custGeom>
            <a:avLst/>
            <a:gdLst>
              <a:gd name="T0" fmla="*/ 2147483647 w 1451"/>
              <a:gd name="T1" fmla="*/ 2147483647 h 1951"/>
              <a:gd name="T2" fmla="*/ 2147483647 w 1451"/>
              <a:gd name="T3" fmla="*/ 0 h 1951"/>
              <a:gd name="T4" fmla="*/ 2147483647 w 1451"/>
              <a:gd name="T5" fmla="*/ 0 h 1951"/>
              <a:gd name="T6" fmla="*/ 2147483647 w 1451"/>
              <a:gd name="T7" fmla="*/ 2147483647 h 1951"/>
              <a:gd name="T8" fmla="*/ 0 w 1451"/>
              <a:gd name="T9" fmla="*/ 2147483647 h 1951"/>
              <a:gd name="T10" fmla="*/ 0 60000 65536"/>
              <a:gd name="T11" fmla="*/ 0 60000 65536"/>
              <a:gd name="T12" fmla="*/ 0 60000 65536"/>
              <a:gd name="T13" fmla="*/ 0 60000 65536"/>
              <a:gd name="T14" fmla="*/ 0 60000 65536"/>
              <a:gd name="T15" fmla="*/ 0 w 1451"/>
              <a:gd name="T16" fmla="*/ 0 h 1951"/>
              <a:gd name="T17" fmla="*/ 1451 w 1451"/>
              <a:gd name="T18" fmla="*/ 1951 h 1951"/>
            </a:gdLst>
            <a:ahLst/>
            <a:cxnLst>
              <a:cxn ang="T10">
                <a:pos x="T0" y="T1"/>
              </a:cxn>
              <a:cxn ang="T11">
                <a:pos x="T2" y="T3"/>
              </a:cxn>
              <a:cxn ang="T12">
                <a:pos x="T4" y="T5"/>
              </a:cxn>
              <a:cxn ang="T13">
                <a:pos x="T6" y="T7"/>
              </a:cxn>
              <a:cxn ang="T14">
                <a:pos x="T8" y="T9"/>
              </a:cxn>
            </a:cxnLst>
            <a:rect l="T15" t="T16" r="T17" b="T18"/>
            <a:pathLst>
              <a:path w="1451" h="1951">
                <a:moveTo>
                  <a:pt x="1451" y="159"/>
                </a:moveTo>
                <a:lnTo>
                  <a:pt x="1451" y="0"/>
                </a:lnTo>
                <a:lnTo>
                  <a:pt x="249" y="0"/>
                </a:lnTo>
                <a:lnTo>
                  <a:pt x="249" y="1951"/>
                </a:lnTo>
                <a:lnTo>
                  <a:pt x="0" y="1951"/>
                </a:lnTo>
              </a:path>
            </a:pathLst>
          </a:custGeom>
          <a:noFill/>
          <a:ln w="57150">
            <a:solidFill>
              <a:schemeClr val="tx1"/>
            </a:solidFill>
            <a:round/>
            <a:headEnd type="triangle" w="sm" len="sm"/>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8" name="Freeform 117"/>
          <p:cNvSpPr/>
          <p:nvPr/>
        </p:nvSpPr>
        <p:spPr>
          <a:xfrm>
            <a:off x="3604685" y="5300663"/>
            <a:ext cx="1853935" cy="184150"/>
          </a:xfrm>
          <a:custGeom>
            <a:avLst/>
            <a:gdLst>
              <a:gd name="connsiteX0" fmla="*/ 0 w 1719072"/>
              <a:gd name="connsiteY0" fmla="*/ 0 h 263347"/>
              <a:gd name="connsiteX1" fmla="*/ 0 w 1719072"/>
              <a:gd name="connsiteY1" fmla="*/ 263347 h 263347"/>
              <a:gd name="connsiteX2" fmla="*/ 1719072 w 1719072"/>
              <a:gd name="connsiteY2" fmla="*/ 263347 h 263347"/>
            </a:gdLst>
            <a:ahLst/>
            <a:cxnLst>
              <a:cxn ang="0">
                <a:pos x="connsiteX0" y="connsiteY0"/>
              </a:cxn>
              <a:cxn ang="0">
                <a:pos x="connsiteX1" y="connsiteY1"/>
              </a:cxn>
              <a:cxn ang="0">
                <a:pos x="connsiteX2" y="connsiteY2"/>
              </a:cxn>
            </a:cxnLst>
            <a:rect l="l" t="t" r="r" b="b"/>
            <a:pathLst>
              <a:path w="1719072" h="263347">
                <a:moveTo>
                  <a:pt x="0" y="0"/>
                </a:moveTo>
                <a:lnTo>
                  <a:pt x="0" y="263347"/>
                </a:lnTo>
                <a:lnTo>
                  <a:pt x="1719072" y="263347"/>
                </a:lnTo>
              </a:path>
            </a:pathLst>
          </a:custGeom>
          <a:ln w="50800">
            <a:tailEnd type="triangle"/>
          </a:ln>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117" name="Freeform 116"/>
          <p:cNvSpPr/>
          <p:nvPr/>
        </p:nvSpPr>
        <p:spPr>
          <a:xfrm>
            <a:off x="3604685" y="3316288"/>
            <a:ext cx="1853935" cy="184150"/>
          </a:xfrm>
          <a:custGeom>
            <a:avLst/>
            <a:gdLst>
              <a:gd name="connsiteX0" fmla="*/ 0 w 1719072"/>
              <a:gd name="connsiteY0" fmla="*/ 0 h 263347"/>
              <a:gd name="connsiteX1" fmla="*/ 0 w 1719072"/>
              <a:gd name="connsiteY1" fmla="*/ 263347 h 263347"/>
              <a:gd name="connsiteX2" fmla="*/ 1719072 w 1719072"/>
              <a:gd name="connsiteY2" fmla="*/ 263347 h 263347"/>
            </a:gdLst>
            <a:ahLst/>
            <a:cxnLst>
              <a:cxn ang="0">
                <a:pos x="connsiteX0" y="connsiteY0"/>
              </a:cxn>
              <a:cxn ang="0">
                <a:pos x="connsiteX1" y="connsiteY1"/>
              </a:cxn>
              <a:cxn ang="0">
                <a:pos x="connsiteX2" y="connsiteY2"/>
              </a:cxn>
            </a:cxnLst>
            <a:rect l="l" t="t" r="r" b="b"/>
            <a:pathLst>
              <a:path w="1719072" h="263347">
                <a:moveTo>
                  <a:pt x="0" y="0"/>
                </a:moveTo>
                <a:lnTo>
                  <a:pt x="0" y="263347"/>
                </a:lnTo>
                <a:lnTo>
                  <a:pt x="1719072" y="263347"/>
                </a:lnTo>
              </a:path>
            </a:pathLst>
          </a:custGeom>
          <a:ln w="50800">
            <a:tailEnd type="triangle"/>
          </a:ln>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116" name="Freeform 115"/>
          <p:cNvSpPr/>
          <p:nvPr/>
        </p:nvSpPr>
        <p:spPr>
          <a:xfrm>
            <a:off x="3604685" y="2232025"/>
            <a:ext cx="1853935" cy="184150"/>
          </a:xfrm>
          <a:custGeom>
            <a:avLst/>
            <a:gdLst>
              <a:gd name="connsiteX0" fmla="*/ 0 w 1719072"/>
              <a:gd name="connsiteY0" fmla="*/ 0 h 263347"/>
              <a:gd name="connsiteX1" fmla="*/ 0 w 1719072"/>
              <a:gd name="connsiteY1" fmla="*/ 263347 h 263347"/>
              <a:gd name="connsiteX2" fmla="*/ 1719072 w 1719072"/>
              <a:gd name="connsiteY2" fmla="*/ 263347 h 263347"/>
            </a:gdLst>
            <a:ahLst/>
            <a:cxnLst>
              <a:cxn ang="0">
                <a:pos x="connsiteX0" y="connsiteY0"/>
              </a:cxn>
              <a:cxn ang="0">
                <a:pos x="connsiteX1" y="connsiteY1"/>
              </a:cxn>
              <a:cxn ang="0">
                <a:pos x="connsiteX2" y="connsiteY2"/>
              </a:cxn>
            </a:cxnLst>
            <a:rect l="l" t="t" r="r" b="b"/>
            <a:pathLst>
              <a:path w="1719072" h="263347">
                <a:moveTo>
                  <a:pt x="0" y="0"/>
                </a:moveTo>
                <a:lnTo>
                  <a:pt x="0" y="263347"/>
                </a:lnTo>
                <a:lnTo>
                  <a:pt x="1719072" y="263347"/>
                </a:lnTo>
              </a:path>
            </a:pathLst>
          </a:custGeom>
          <a:ln w="50800">
            <a:tailEnd type="triangle"/>
          </a:ln>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18439" name="Freeform 152"/>
          <p:cNvSpPr>
            <a:spLocks/>
          </p:cNvSpPr>
          <p:nvPr/>
        </p:nvSpPr>
        <p:spPr bwMode="auto">
          <a:xfrm>
            <a:off x="7369308" y="1808163"/>
            <a:ext cx="467783" cy="215900"/>
          </a:xfrm>
          <a:custGeom>
            <a:avLst/>
            <a:gdLst>
              <a:gd name="T0" fmla="*/ 2147483647 w 272"/>
              <a:gd name="T1" fmla="*/ 2147483647 h 136"/>
              <a:gd name="T2" fmla="*/ 0 w 272"/>
              <a:gd name="T3" fmla="*/ 2147483647 h 136"/>
              <a:gd name="T4" fmla="*/ 0 w 272"/>
              <a:gd name="T5" fmla="*/ 0 h 136"/>
              <a:gd name="T6" fmla="*/ 0 60000 65536"/>
              <a:gd name="T7" fmla="*/ 0 60000 65536"/>
              <a:gd name="T8" fmla="*/ 0 60000 65536"/>
              <a:gd name="T9" fmla="*/ 0 w 272"/>
              <a:gd name="T10" fmla="*/ 0 h 136"/>
              <a:gd name="T11" fmla="*/ 272 w 272"/>
              <a:gd name="T12" fmla="*/ 136 h 136"/>
            </a:gdLst>
            <a:ahLst/>
            <a:cxnLst>
              <a:cxn ang="T6">
                <a:pos x="T0" y="T1"/>
              </a:cxn>
              <a:cxn ang="T7">
                <a:pos x="T2" y="T3"/>
              </a:cxn>
              <a:cxn ang="T8">
                <a:pos x="T4" y="T5"/>
              </a:cxn>
            </a:cxnLst>
            <a:rect l="T9" t="T10" r="T11" b="T12"/>
            <a:pathLst>
              <a:path w="272" h="136">
                <a:moveTo>
                  <a:pt x="272" y="136"/>
                </a:moveTo>
                <a:lnTo>
                  <a:pt x="0" y="136"/>
                </a:lnTo>
                <a:lnTo>
                  <a:pt x="0" y="0"/>
                </a:lnTo>
              </a:path>
            </a:pathLst>
          </a:custGeom>
          <a:noFill/>
          <a:ln w="127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40" name="Freeform 148"/>
          <p:cNvSpPr>
            <a:spLocks/>
          </p:cNvSpPr>
          <p:nvPr/>
        </p:nvSpPr>
        <p:spPr bwMode="auto">
          <a:xfrm>
            <a:off x="5498176" y="1808163"/>
            <a:ext cx="311282" cy="215900"/>
          </a:xfrm>
          <a:custGeom>
            <a:avLst/>
            <a:gdLst>
              <a:gd name="T0" fmla="*/ 2147483647 w 272"/>
              <a:gd name="T1" fmla="*/ 2147483647 h 136"/>
              <a:gd name="T2" fmla="*/ 0 w 272"/>
              <a:gd name="T3" fmla="*/ 2147483647 h 136"/>
              <a:gd name="T4" fmla="*/ 0 w 272"/>
              <a:gd name="T5" fmla="*/ 0 h 136"/>
              <a:gd name="T6" fmla="*/ 0 60000 65536"/>
              <a:gd name="T7" fmla="*/ 0 60000 65536"/>
              <a:gd name="T8" fmla="*/ 0 60000 65536"/>
              <a:gd name="T9" fmla="*/ 0 w 272"/>
              <a:gd name="T10" fmla="*/ 0 h 136"/>
              <a:gd name="T11" fmla="*/ 272 w 272"/>
              <a:gd name="T12" fmla="*/ 136 h 136"/>
            </a:gdLst>
            <a:ahLst/>
            <a:cxnLst>
              <a:cxn ang="T6">
                <a:pos x="T0" y="T1"/>
              </a:cxn>
              <a:cxn ang="T7">
                <a:pos x="T2" y="T3"/>
              </a:cxn>
              <a:cxn ang="T8">
                <a:pos x="T4" y="T5"/>
              </a:cxn>
            </a:cxnLst>
            <a:rect l="T9" t="T10" r="T11" b="T12"/>
            <a:pathLst>
              <a:path w="272" h="136">
                <a:moveTo>
                  <a:pt x="272" y="136"/>
                </a:moveTo>
                <a:lnTo>
                  <a:pt x="0" y="136"/>
                </a:lnTo>
                <a:lnTo>
                  <a:pt x="0" y="0"/>
                </a:lnTo>
              </a:path>
            </a:pathLst>
          </a:custGeom>
          <a:noFill/>
          <a:ln w="127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41" name="Rectangle 2"/>
          <p:cNvSpPr>
            <a:spLocks noGrp="1" noChangeArrowheads="1"/>
          </p:cNvSpPr>
          <p:nvPr>
            <p:ph type="title"/>
          </p:nvPr>
        </p:nvSpPr>
        <p:spPr/>
        <p:txBody>
          <a:bodyPr/>
          <a:lstStyle/>
          <a:p>
            <a:pPr eaLnBrk="1" hangingPunct="1"/>
            <a:r>
              <a:rPr lang="en-US" altLang="en-US"/>
              <a:t>Details of the Register File</a:t>
            </a:r>
          </a:p>
        </p:txBody>
      </p:sp>
      <p:sp>
        <p:nvSpPr>
          <p:cNvPr id="18442" name="AutoShape 14"/>
          <p:cNvSpPr>
            <a:spLocks noChangeArrowheads="1"/>
          </p:cNvSpPr>
          <p:nvPr/>
        </p:nvSpPr>
        <p:spPr bwMode="auto">
          <a:xfrm rot="5400000">
            <a:off x="7288015" y="2751734"/>
            <a:ext cx="360363" cy="273446"/>
          </a:xfrm>
          <a:prstGeom prst="triangle">
            <a:avLst>
              <a:gd name="adj" fmla="val 50000"/>
            </a:avLst>
          </a:prstGeom>
          <a:solidFill>
            <a:schemeClr val="bg1"/>
          </a:solidFill>
          <a:ln w="1270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8443" name="Freeform 33"/>
          <p:cNvSpPr>
            <a:spLocks/>
          </p:cNvSpPr>
          <p:nvPr/>
        </p:nvSpPr>
        <p:spPr bwMode="auto">
          <a:xfrm rot="5400000">
            <a:off x="5869320" y="1425511"/>
            <a:ext cx="466725" cy="2457583"/>
          </a:xfrm>
          <a:custGeom>
            <a:avLst/>
            <a:gdLst>
              <a:gd name="T0" fmla="*/ 0 w 340"/>
              <a:gd name="T1" fmla="*/ 2147483647 h 408"/>
              <a:gd name="T2" fmla="*/ 2147483647 w 340"/>
              <a:gd name="T3" fmla="*/ 2147483647 h 408"/>
              <a:gd name="T4" fmla="*/ 2147483647 w 340"/>
              <a:gd name="T5" fmla="*/ 0 h 408"/>
              <a:gd name="T6" fmla="*/ 0 60000 65536"/>
              <a:gd name="T7" fmla="*/ 0 60000 65536"/>
              <a:gd name="T8" fmla="*/ 0 60000 65536"/>
              <a:gd name="T9" fmla="*/ 0 w 340"/>
              <a:gd name="T10" fmla="*/ 0 h 408"/>
              <a:gd name="T11" fmla="*/ 340 w 340"/>
              <a:gd name="T12" fmla="*/ 408 h 408"/>
            </a:gdLst>
            <a:ahLst/>
            <a:cxnLst>
              <a:cxn ang="T6">
                <a:pos x="T0" y="T1"/>
              </a:cxn>
              <a:cxn ang="T7">
                <a:pos x="T2" y="T3"/>
              </a:cxn>
              <a:cxn ang="T8">
                <a:pos x="T4" y="T5"/>
              </a:cxn>
            </a:cxnLst>
            <a:rect l="T9" t="T10" r="T11" b="T12"/>
            <a:pathLst>
              <a:path w="340" h="408">
                <a:moveTo>
                  <a:pt x="0" y="408"/>
                </a:moveTo>
                <a:lnTo>
                  <a:pt x="340" y="408"/>
                </a:lnTo>
                <a:lnTo>
                  <a:pt x="340" y="0"/>
                </a:lnTo>
              </a:path>
            </a:pathLst>
          </a:custGeom>
          <a:noFill/>
          <a:ln w="57150">
            <a:solidFill>
              <a:schemeClr val="tx1"/>
            </a:solidFill>
            <a:round/>
            <a:headEnd type="oval" w="sm" len="sm"/>
            <a:tailEnd type="triangl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44" name="Text Box 39"/>
          <p:cNvSpPr txBox="1">
            <a:spLocks noChangeArrowheads="1"/>
          </p:cNvSpPr>
          <p:nvPr/>
        </p:nvSpPr>
        <p:spPr bwMode="auto">
          <a:xfrm>
            <a:off x="6825855" y="4689475"/>
            <a:ext cx="662119"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a:t>BusA</a:t>
            </a:r>
          </a:p>
        </p:txBody>
      </p:sp>
      <p:sp>
        <p:nvSpPr>
          <p:cNvPr id="18445" name="AutoShape 110"/>
          <p:cNvSpPr>
            <a:spLocks noChangeArrowheads="1"/>
          </p:cNvSpPr>
          <p:nvPr/>
        </p:nvSpPr>
        <p:spPr bwMode="auto">
          <a:xfrm rot="5400000">
            <a:off x="5415162" y="2283423"/>
            <a:ext cx="360362" cy="273447"/>
          </a:xfrm>
          <a:prstGeom prst="triangle">
            <a:avLst>
              <a:gd name="adj" fmla="val 50000"/>
            </a:avLst>
          </a:prstGeom>
          <a:solidFill>
            <a:schemeClr val="bg1"/>
          </a:solidFill>
          <a:ln w="1270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8446" name="Text Box 112"/>
          <p:cNvSpPr txBox="1">
            <a:spLocks noChangeArrowheads="1"/>
          </p:cNvSpPr>
          <p:nvPr/>
        </p:nvSpPr>
        <p:spPr bwMode="auto">
          <a:xfrm>
            <a:off x="8581761" y="5805491"/>
            <a:ext cx="66212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a:t>BusB</a:t>
            </a:r>
          </a:p>
        </p:txBody>
      </p:sp>
      <p:sp>
        <p:nvSpPr>
          <p:cNvPr id="18447" name="AutoShape 114"/>
          <p:cNvSpPr>
            <a:spLocks noChangeArrowheads="1"/>
          </p:cNvSpPr>
          <p:nvPr/>
        </p:nvSpPr>
        <p:spPr bwMode="auto">
          <a:xfrm rot="5400000">
            <a:off x="7288015" y="3831234"/>
            <a:ext cx="360363" cy="273446"/>
          </a:xfrm>
          <a:prstGeom prst="triangle">
            <a:avLst>
              <a:gd name="adj" fmla="val 50000"/>
            </a:avLst>
          </a:prstGeom>
          <a:solidFill>
            <a:schemeClr val="bg1"/>
          </a:solidFill>
          <a:ln w="1270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8448" name="AutoShape 118"/>
          <p:cNvSpPr>
            <a:spLocks noChangeArrowheads="1"/>
          </p:cNvSpPr>
          <p:nvPr/>
        </p:nvSpPr>
        <p:spPr bwMode="auto">
          <a:xfrm rot="5400000">
            <a:off x="7288015" y="5812434"/>
            <a:ext cx="360363" cy="273446"/>
          </a:xfrm>
          <a:prstGeom prst="triangle">
            <a:avLst>
              <a:gd name="adj" fmla="val 50000"/>
            </a:avLst>
          </a:prstGeom>
          <a:solidFill>
            <a:schemeClr val="bg1"/>
          </a:solidFill>
          <a:ln w="1270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8449" name="Freeform 122"/>
          <p:cNvSpPr>
            <a:spLocks/>
          </p:cNvSpPr>
          <p:nvPr/>
        </p:nvSpPr>
        <p:spPr bwMode="auto">
          <a:xfrm rot="5400000">
            <a:off x="5869320" y="2506598"/>
            <a:ext cx="466725" cy="2457583"/>
          </a:xfrm>
          <a:custGeom>
            <a:avLst/>
            <a:gdLst>
              <a:gd name="T0" fmla="*/ 0 w 340"/>
              <a:gd name="T1" fmla="*/ 2147483647 h 408"/>
              <a:gd name="T2" fmla="*/ 2147483647 w 340"/>
              <a:gd name="T3" fmla="*/ 2147483647 h 408"/>
              <a:gd name="T4" fmla="*/ 2147483647 w 340"/>
              <a:gd name="T5" fmla="*/ 0 h 408"/>
              <a:gd name="T6" fmla="*/ 0 60000 65536"/>
              <a:gd name="T7" fmla="*/ 0 60000 65536"/>
              <a:gd name="T8" fmla="*/ 0 60000 65536"/>
              <a:gd name="T9" fmla="*/ 0 w 340"/>
              <a:gd name="T10" fmla="*/ 0 h 408"/>
              <a:gd name="T11" fmla="*/ 340 w 340"/>
              <a:gd name="T12" fmla="*/ 408 h 408"/>
            </a:gdLst>
            <a:ahLst/>
            <a:cxnLst>
              <a:cxn ang="T6">
                <a:pos x="T0" y="T1"/>
              </a:cxn>
              <a:cxn ang="T7">
                <a:pos x="T2" y="T3"/>
              </a:cxn>
              <a:cxn ang="T8">
                <a:pos x="T4" y="T5"/>
              </a:cxn>
            </a:cxnLst>
            <a:rect l="T9" t="T10" r="T11" b="T12"/>
            <a:pathLst>
              <a:path w="340" h="408">
                <a:moveTo>
                  <a:pt x="0" y="408"/>
                </a:moveTo>
                <a:lnTo>
                  <a:pt x="340" y="408"/>
                </a:lnTo>
                <a:lnTo>
                  <a:pt x="340" y="0"/>
                </a:lnTo>
              </a:path>
            </a:pathLst>
          </a:custGeom>
          <a:noFill/>
          <a:ln w="57150">
            <a:solidFill>
              <a:schemeClr val="tx1"/>
            </a:solidFill>
            <a:round/>
            <a:headEnd type="oval" w="sm" len="sm"/>
            <a:tailEnd type="triangl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50" name="AutoShape 123"/>
          <p:cNvSpPr>
            <a:spLocks noChangeArrowheads="1"/>
          </p:cNvSpPr>
          <p:nvPr/>
        </p:nvSpPr>
        <p:spPr bwMode="auto">
          <a:xfrm rot="5400000">
            <a:off x="5415163" y="3364511"/>
            <a:ext cx="360363" cy="273447"/>
          </a:xfrm>
          <a:prstGeom prst="triangle">
            <a:avLst>
              <a:gd name="adj" fmla="val 50000"/>
            </a:avLst>
          </a:prstGeom>
          <a:solidFill>
            <a:schemeClr val="bg1"/>
          </a:solidFill>
          <a:ln w="1270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8451" name="Freeform 125"/>
          <p:cNvSpPr>
            <a:spLocks/>
          </p:cNvSpPr>
          <p:nvPr/>
        </p:nvSpPr>
        <p:spPr bwMode="auto">
          <a:xfrm rot="5400000">
            <a:off x="5869320" y="4486211"/>
            <a:ext cx="466725" cy="2457583"/>
          </a:xfrm>
          <a:custGeom>
            <a:avLst/>
            <a:gdLst>
              <a:gd name="T0" fmla="*/ 0 w 340"/>
              <a:gd name="T1" fmla="*/ 2147483647 h 408"/>
              <a:gd name="T2" fmla="*/ 2147483647 w 340"/>
              <a:gd name="T3" fmla="*/ 2147483647 h 408"/>
              <a:gd name="T4" fmla="*/ 2147483647 w 340"/>
              <a:gd name="T5" fmla="*/ 0 h 408"/>
              <a:gd name="T6" fmla="*/ 0 60000 65536"/>
              <a:gd name="T7" fmla="*/ 0 60000 65536"/>
              <a:gd name="T8" fmla="*/ 0 60000 65536"/>
              <a:gd name="T9" fmla="*/ 0 w 340"/>
              <a:gd name="T10" fmla="*/ 0 h 408"/>
              <a:gd name="T11" fmla="*/ 340 w 340"/>
              <a:gd name="T12" fmla="*/ 408 h 408"/>
            </a:gdLst>
            <a:ahLst/>
            <a:cxnLst>
              <a:cxn ang="T6">
                <a:pos x="T0" y="T1"/>
              </a:cxn>
              <a:cxn ang="T7">
                <a:pos x="T2" y="T3"/>
              </a:cxn>
              <a:cxn ang="T8">
                <a:pos x="T4" y="T5"/>
              </a:cxn>
            </a:cxnLst>
            <a:rect l="T9" t="T10" r="T11" b="T12"/>
            <a:pathLst>
              <a:path w="340" h="408">
                <a:moveTo>
                  <a:pt x="0" y="408"/>
                </a:moveTo>
                <a:lnTo>
                  <a:pt x="340" y="408"/>
                </a:lnTo>
                <a:lnTo>
                  <a:pt x="340" y="0"/>
                </a:lnTo>
              </a:path>
            </a:pathLst>
          </a:custGeom>
          <a:noFill/>
          <a:ln w="57150">
            <a:solidFill>
              <a:schemeClr val="tx1"/>
            </a:solidFill>
            <a:round/>
            <a:headEnd type="oval" w="sm" len="sm"/>
            <a:tailEnd type="triangl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52" name="AutoShape 126"/>
          <p:cNvSpPr>
            <a:spLocks noChangeArrowheads="1"/>
          </p:cNvSpPr>
          <p:nvPr/>
        </p:nvSpPr>
        <p:spPr bwMode="auto">
          <a:xfrm rot="5400000">
            <a:off x="5415162" y="5344123"/>
            <a:ext cx="360362" cy="273447"/>
          </a:xfrm>
          <a:prstGeom prst="triangle">
            <a:avLst>
              <a:gd name="adj" fmla="val 50000"/>
            </a:avLst>
          </a:prstGeom>
          <a:solidFill>
            <a:schemeClr val="bg1"/>
          </a:solidFill>
          <a:ln w="1270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8453" name="Freeform 38"/>
          <p:cNvSpPr>
            <a:spLocks/>
          </p:cNvSpPr>
          <p:nvPr/>
        </p:nvSpPr>
        <p:spPr bwMode="auto">
          <a:xfrm>
            <a:off x="7565364" y="2168525"/>
            <a:ext cx="390392" cy="3779838"/>
          </a:xfrm>
          <a:custGeom>
            <a:avLst/>
            <a:gdLst>
              <a:gd name="T0" fmla="*/ 0 w 340"/>
              <a:gd name="T1" fmla="*/ 2147483647 h 408"/>
              <a:gd name="T2" fmla="*/ 2147483647 w 340"/>
              <a:gd name="T3" fmla="*/ 2147483647 h 408"/>
              <a:gd name="T4" fmla="*/ 2147483647 w 340"/>
              <a:gd name="T5" fmla="*/ 0 h 408"/>
              <a:gd name="T6" fmla="*/ 0 60000 65536"/>
              <a:gd name="T7" fmla="*/ 0 60000 65536"/>
              <a:gd name="T8" fmla="*/ 0 60000 65536"/>
              <a:gd name="T9" fmla="*/ 0 w 340"/>
              <a:gd name="T10" fmla="*/ 0 h 408"/>
              <a:gd name="T11" fmla="*/ 340 w 340"/>
              <a:gd name="T12" fmla="*/ 408 h 408"/>
            </a:gdLst>
            <a:ahLst/>
            <a:cxnLst>
              <a:cxn ang="T6">
                <a:pos x="T0" y="T1"/>
              </a:cxn>
              <a:cxn ang="T7">
                <a:pos x="T2" y="T3"/>
              </a:cxn>
              <a:cxn ang="T8">
                <a:pos x="T4" y="T5"/>
              </a:cxn>
            </a:cxnLst>
            <a:rect l="T9" t="T10" r="T11" b="T12"/>
            <a:pathLst>
              <a:path w="340" h="408">
                <a:moveTo>
                  <a:pt x="0" y="408"/>
                </a:moveTo>
                <a:lnTo>
                  <a:pt x="340" y="408"/>
                </a:lnTo>
                <a:lnTo>
                  <a:pt x="340" y="0"/>
                </a:lnTo>
              </a:path>
            </a:pathLst>
          </a:custGeom>
          <a:noFill/>
          <a:ln w="57150">
            <a:solidFill>
              <a:schemeClr val="tx1"/>
            </a:solidFill>
            <a:round/>
            <a:headEnd/>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54" name="Line 140"/>
          <p:cNvSpPr>
            <a:spLocks noChangeShapeType="1"/>
          </p:cNvSpPr>
          <p:nvPr/>
        </p:nvSpPr>
        <p:spPr bwMode="auto">
          <a:xfrm flipH="1">
            <a:off x="5926402" y="1736725"/>
            <a:ext cx="0" cy="215900"/>
          </a:xfrm>
          <a:prstGeom prst="line">
            <a:avLst/>
          </a:prstGeom>
          <a:noFill/>
          <a:ln w="57150">
            <a:solidFill>
              <a:schemeClr val="tx1"/>
            </a:solidFill>
            <a:round/>
            <a:headEnd/>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18455" name="Text Box 141"/>
          <p:cNvSpPr txBox="1">
            <a:spLocks noChangeArrowheads="1"/>
          </p:cNvSpPr>
          <p:nvPr/>
        </p:nvSpPr>
        <p:spPr bwMode="auto">
          <a:xfrm>
            <a:off x="5692512" y="1447800"/>
            <a:ext cx="467783"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a:t>"0"</a:t>
            </a:r>
          </a:p>
        </p:txBody>
      </p:sp>
      <p:sp>
        <p:nvSpPr>
          <p:cNvPr id="18456" name="AutoShape 142"/>
          <p:cNvSpPr>
            <a:spLocks noChangeArrowheads="1"/>
          </p:cNvSpPr>
          <p:nvPr/>
        </p:nvSpPr>
        <p:spPr bwMode="auto">
          <a:xfrm rot="10800000">
            <a:off x="7761420" y="1952628"/>
            <a:ext cx="390392" cy="252413"/>
          </a:xfrm>
          <a:prstGeom prst="triangle">
            <a:avLst>
              <a:gd name="adj" fmla="val 50000"/>
            </a:avLst>
          </a:prstGeom>
          <a:solidFill>
            <a:schemeClr val="bg1"/>
          </a:solidFill>
          <a:ln w="1270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8457" name="Line 143"/>
          <p:cNvSpPr>
            <a:spLocks noChangeShapeType="1"/>
          </p:cNvSpPr>
          <p:nvPr/>
        </p:nvSpPr>
        <p:spPr bwMode="auto">
          <a:xfrm>
            <a:off x="7955756" y="2168525"/>
            <a:ext cx="0" cy="719138"/>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8" name="Line 144"/>
          <p:cNvSpPr>
            <a:spLocks noChangeShapeType="1"/>
          </p:cNvSpPr>
          <p:nvPr/>
        </p:nvSpPr>
        <p:spPr bwMode="auto">
          <a:xfrm flipH="1">
            <a:off x="7955756" y="1736725"/>
            <a:ext cx="0" cy="215900"/>
          </a:xfrm>
          <a:prstGeom prst="line">
            <a:avLst/>
          </a:prstGeom>
          <a:noFill/>
          <a:ln w="57150">
            <a:solidFill>
              <a:schemeClr val="tx1"/>
            </a:solidFill>
            <a:round/>
            <a:headEnd/>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18459" name="Text Box 145"/>
          <p:cNvSpPr txBox="1">
            <a:spLocks noChangeArrowheads="1"/>
          </p:cNvSpPr>
          <p:nvPr/>
        </p:nvSpPr>
        <p:spPr bwMode="auto">
          <a:xfrm>
            <a:off x="7721866" y="1447800"/>
            <a:ext cx="467783"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a:t>"0"</a:t>
            </a:r>
          </a:p>
        </p:txBody>
      </p:sp>
      <p:grpSp>
        <p:nvGrpSpPr>
          <p:cNvPr id="18460" name="Group 149"/>
          <p:cNvGrpSpPr>
            <a:grpSpLocks/>
          </p:cNvGrpSpPr>
          <p:nvPr/>
        </p:nvGrpSpPr>
        <p:grpSpPr bwMode="auto">
          <a:xfrm>
            <a:off x="4483499" y="1160463"/>
            <a:ext cx="1092067" cy="647700"/>
            <a:chOff x="3084" y="754"/>
            <a:chExt cx="635" cy="408"/>
          </a:xfrm>
        </p:grpSpPr>
        <p:sp>
          <p:nvSpPr>
            <p:cNvPr id="18537" name="Text Box 50"/>
            <p:cNvSpPr txBox="1">
              <a:spLocks noChangeArrowheads="1"/>
            </p:cNvSpPr>
            <p:nvPr/>
          </p:nvSpPr>
          <p:spPr bwMode="auto">
            <a:xfrm>
              <a:off x="3084" y="754"/>
              <a:ext cx="272"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a:t>RA</a:t>
              </a:r>
            </a:p>
          </p:txBody>
        </p:sp>
        <p:sp>
          <p:nvSpPr>
            <p:cNvPr id="18538" name="Text Box 48"/>
            <p:cNvSpPr txBox="1">
              <a:spLocks noChangeArrowheads="1"/>
            </p:cNvSpPr>
            <p:nvPr/>
          </p:nvSpPr>
          <p:spPr bwMode="auto">
            <a:xfrm>
              <a:off x="3084" y="935"/>
              <a:ext cx="635" cy="227"/>
            </a:xfrm>
            <a:prstGeom prst="rect">
              <a:avLst/>
            </a:prstGeom>
            <a:solidFill>
              <a:srgbClr val="FFFF99"/>
            </a:solidFill>
            <a:ln w="1270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a:t>Decoder</a:t>
              </a:r>
            </a:p>
          </p:txBody>
        </p:sp>
        <p:sp>
          <p:nvSpPr>
            <p:cNvPr id="18539" name="Line 49"/>
            <p:cNvSpPr>
              <a:spLocks noChangeShapeType="1"/>
            </p:cNvSpPr>
            <p:nvPr/>
          </p:nvSpPr>
          <p:spPr bwMode="auto">
            <a:xfrm rot="5400000">
              <a:off x="3323" y="855"/>
              <a:ext cx="158" cy="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540" name="Line 57"/>
            <p:cNvSpPr>
              <a:spLocks noChangeShapeType="1"/>
            </p:cNvSpPr>
            <p:nvPr/>
          </p:nvSpPr>
          <p:spPr bwMode="auto">
            <a:xfrm rot="-5400000" flipH="1" flipV="1">
              <a:off x="3390" y="789"/>
              <a:ext cx="23" cy="9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41" name="Text Box 60"/>
            <p:cNvSpPr txBox="1">
              <a:spLocks noChangeArrowheads="1"/>
            </p:cNvSpPr>
            <p:nvPr/>
          </p:nvSpPr>
          <p:spPr bwMode="auto">
            <a:xfrm>
              <a:off x="3447" y="754"/>
              <a:ext cx="135"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1400"/>
                <a:t>5</a:t>
              </a:r>
            </a:p>
          </p:txBody>
        </p:sp>
      </p:grpSp>
      <p:sp>
        <p:nvSpPr>
          <p:cNvPr id="18461" name="Freeform 134"/>
          <p:cNvSpPr>
            <a:spLocks/>
          </p:cNvSpPr>
          <p:nvPr/>
        </p:nvSpPr>
        <p:spPr bwMode="auto">
          <a:xfrm>
            <a:off x="4600443" y="1808165"/>
            <a:ext cx="975121" cy="3563937"/>
          </a:xfrm>
          <a:custGeom>
            <a:avLst/>
            <a:gdLst>
              <a:gd name="T0" fmla="*/ 0 w 567"/>
              <a:gd name="T1" fmla="*/ 0 h 2245"/>
              <a:gd name="T2" fmla="*/ 0 w 567"/>
              <a:gd name="T3" fmla="*/ 2147483647 h 2245"/>
              <a:gd name="T4" fmla="*/ 2147483647 w 567"/>
              <a:gd name="T5" fmla="*/ 2147483647 h 2245"/>
              <a:gd name="T6" fmla="*/ 2147483647 w 567"/>
              <a:gd name="T7" fmla="*/ 2147483647 h 2245"/>
              <a:gd name="T8" fmla="*/ 0 60000 65536"/>
              <a:gd name="T9" fmla="*/ 0 60000 65536"/>
              <a:gd name="T10" fmla="*/ 0 60000 65536"/>
              <a:gd name="T11" fmla="*/ 0 60000 65536"/>
              <a:gd name="T12" fmla="*/ 0 w 567"/>
              <a:gd name="T13" fmla="*/ 0 h 2245"/>
              <a:gd name="T14" fmla="*/ 567 w 567"/>
              <a:gd name="T15" fmla="*/ 2245 h 2245"/>
            </a:gdLst>
            <a:ahLst/>
            <a:cxnLst>
              <a:cxn ang="T8">
                <a:pos x="T0" y="T1"/>
              </a:cxn>
              <a:cxn ang="T9">
                <a:pos x="T2" y="T3"/>
              </a:cxn>
              <a:cxn ang="T10">
                <a:pos x="T4" y="T5"/>
              </a:cxn>
              <a:cxn ang="T11">
                <a:pos x="T6" y="T7"/>
              </a:cxn>
            </a:cxnLst>
            <a:rect l="T12" t="T13" r="T14" b="T15"/>
            <a:pathLst>
              <a:path w="567" h="2245">
                <a:moveTo>
                  <a:pt x="0" y="0"/>
                </a:moveTo>
                <a:lnTo>
                  <a:pt x="0" y="2087"/>
                </a:lnTo>
                <a:lnTo>
                  <a:pt x="567" y="2087"/>
                </a:lnTo>
                <a:lnTo>
                  <a:pt x="567" y="2245"/>
                </a:lnTo>
              </a:path>
            </a:pathLst>
          </a:custGeom>
          <a:noFill/>
          <a:ln w="127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62" name="Freeform 135"/>
          <p:cNvSpPr>
            <a:spLocks/>
          </p:cNvSpPr>
          <p:nvPr/>
        </p:nvSpPr>
        <p:spPr bwMode="auto">
          <a:xfrm>
            <a:off x="5264283" y="1808166"/>
            <a:ext cx="311282" cy="1584325"/>
          </a:xfrm>
          <a:custGeom>
            <a:avLst/>
            <a:gdLst>
              <a:gd name="T0" fmla="*/ 2147483647 w 181"/>
              <a:gd name="T1" fmla="*/ 2147483647 h 998"/>
              <a:gd name="T2" fmla="*/ 2147483647 w 181"/>
              <a:gd name="T3" fmla="*/ 2147483647 h 998"/>
              <a:gd name="T4" fmla="*/ 0 w 181"/>
              <a:gd name="T5" fmla="*/ 2147483647 h 998"/>
              <a:gd name="T6" fmla="*/ 0 w 181"/>
              <a:gd name="T7" fmla="*/ 0 h 998"/>
              <a:gd name="T8" fmla="*/ 0 60000 65536"/>
              <a:gd name="T9" fmla="*/ 0 60000 65536"/>
              <a:gd name="T10" fmla="*/ 0 60000 65536"/>
              <a:gd name="T11" fmla="*/ 0 60000 65536"/>
              <a:gd name="T12" fmla="*/ 0 w 181"/>
              <a:gd name="T13" fmla="*/ 0 h 998"/>
              <a:gd name="T14" fmla="*/ 181 w 181"/>
              <a:gd name="T15" fmla="*/ 998 h 998"/>
            </a:gdLst>
            <a:ahLst/>
            <a:cxnLst>
              <a:cxn ang="T8">
                <a:pos x="T0" y="T1"/>
              </a:cxn>
              <a:cxn ang="T9">
                <a:pos x="T2" y="T3"/>
              </a:cxn>
              <a:cxn ang="T10">
                <a:pos x="T4" y="T5"/>
              </a:cxn>
              <a:cxn ang="T11">
                <a:pos x="T6" y="T7"/>
              </a:cxn>
            </a:cxnLst>
            <a:rect l="T12" t="T13" r="T14" b="T15"/>
            <a:pathLst>
              <a:path w="181" h="998">
                <a:moveTo>
                  <a:pt x="181" y="998"/>
                </a:moveTo>
                <a:lnTo>
                  <a:pt x="181" y="862"/>
                </a:lnTo>
                <a:lnTo>
                  <a:pt x="0" y="862"/>
                </a:lnTo>
                <a:lnTo>
                  <a:pt x="0" y="0"/>
                </a:lnTo>
              </a:path>
            </a:pathLst>
          </a:custGeom>
          <a:noFill/>
          <a:ln w="127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63" name="Freeform 146"/>
          <p:cNvSpPr>
            <a:spLocks/>
          </p:cNvSpPr>
          <p:nvPr/>
        </p:nvSpPr>
        <p:spPr bwMode="auto">
          <a:xfrm>
            <a:off x="5379510" y="1808166"/>
            <a:ext cx="196056" cy="504825"/>
          </a:xfrm>
          <a:custGeom>
            <a:avLst/>
            <a:gdLst>
              <a:gd name="T0" fmla="*/ 0 w 114"/>
              <a:gd name="T1" fmla="*/ 0 h 318"/>
              <a:gd name="T2" fmla="*/ 0 w 114"/>
              <a:gd name="T3" fmla="*/ 2147483647 h 318"/>
              <a:gd name="T4" fmla="*/ 2147483647 w 114"/>
              <a:gd name="T5" fmla="*/ 2147483647 h 318"/>
              <a:gd name="T6" fmla="*/ 2147483647 w 114"/>
              <a:gd name="T7" fmla="*/ 2147483647 h 318"/>
              <a:gd name="T8" fmla="*/ 0 60000 65536"/>
              <a:gd name="T9" fmla="*/ 0 60000 65536"/>
              <a:gd name="T10" fmla="*/ 0 60000 65536"/>
              <a:gd name="T11" fmla="*/ 0 60000 65536"/>
              <a:gd name="T12" fmla="*/ 0 w 114"/>
              <a:gd name="T13" fmla="*/ 0 h 318"/>
              <a:gd name="T14" fmla="*/ 114 w 114"/>
              <a:gd name="T15" fmla="*/ 318 h 318"/>
            </a:gdLst>
            <a:ahLst/>
            <a:cxnLst>
              <a:cxn ang="T8">
                <a:pos x="T0" y="T1"/>
              </a:cxn>
              <a:cxn ang="T9">
                <a:pos x="T2" y="T3"/>
              </a:cxn>
              <a:cxn ang="T10">
                <a:pos x="T4" y="T5"/>
              </a:cxn>
              <a:cxn ang="T11">
                <a:pos x="T6" y="T7"/>
              </a:cxn>
            </a:cxnLst>
            <a:rect l="T12" t="T13" r="T14" b="T15"/>
            <a:pathLst>
              <a:path w="114" h="318">
                <a:moveTo>
                  <a:pt x="0" y="0"/>
                </a:moveTo>
                <a:lnTo>
                  <a:pt x="0" y="204"/>
                </a:lnTo>
                <a:lnTo>
                  <a:pt x="114" y="204"/>
                </a:lnTo>
                <a:lnTo>
                  <a:pt x="114" y="318"/>
                </a:lnTo>
              </a:path>
            </a:pathLst>
          </a:custGeom>
          <a:noFill/>
          <a:ln w="127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18464" name="Group 153"/>
          <p:cNvGrpSpPr>
            <a:grpSpLocks/>
          </p:cNvGrpSpPr>
          <p:nvPr/>
        </p:nvGrpSpPr>
        <p:grpSpPr bwMode="auto">
          <a:xfrm>
            <a:off x="6356352" y="1160463"/>
            <a:ext cx="1092068" cy="647700"/>
            <a:chOff x="3084" y="754"/>
            <a:chExt cx="635" cy="408"/>
          </a:xfrm>
        </p:grpSpPr>
        <p:sp>
          <p:nvSpPr>
            <p:cNvPr id="18532" name="Text Box 154"/>
            <p:cNvSpPr txBox="1">
              <a:spLocks noChangeArrowheads="1"/>
            </p:cNvSpPr>
            <p:nvPr/>
          </p:nvSpPr>
          <p:spPr bwMode="auto">
            <a:xfrm>
              <a:off x="3084" y="754"/>
              <a:ext cx="272"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a:t>RB</a:t>
              </a:r>
            </a:p>
          </p:txBody>
        </p:sp>
        <p:sp>
          <p:nvSpPr>
            <p:cNvPr id="18533" name="Text Box 155"/>
            <p:cNvSpPr txBox="1">
              <a:spLocks noChangeArrowheads="1"/>
            </p:cNvSpPr>
            <p:nvPr/>
          </p:nvSpPr>
          <p:spPr bwMode="auto">
            <a:xfrm>
              <a:off x="3084" y="935"/>
              <a:ext cx="635" cy="227"/>
            </a:xfrm>
            <a:prstGeom prst="rect">
              <a:avLst/>
            </a:prstGeom>
            <a:solidFill>
              <a:srgbClr val="FFFF99"/>
            </a:solidFill>
            <a:ln w="1270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a:t>Decoder</a:t>
              </a:r>
            </a:p>
          </p:txBody>
        </p:sp>
        <p:sp>
          <p:nvSpPr>
            <p:cNvPr id="18534" name="Line 156"/>
            <p:cNvSpPr>
              <a:spLocks noChangeShapeType="1"/>
            </p:cNvSpPr>
            <p:nvPr/>
          </p:nvSpPr>
          <p:spPr bwMode="auto">
            <a:xfrm rot="5400000">
              <a:off x="3323" y="855"/>
              <a:ext cx="158" cy="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535" name="Line 157"/>
            <p:cNvSpPr>
              <a:spLocks noChangeShapeType="1"/>
            </p:cNvSpPr>
            <p:nvPr/>
          </p:nvSpPr>
          <p:spPr bwMode="auto">
            <a:xfrm rot="-5400000" flipH="1" flipV="1">
              <a:off x="3390" y="789"/>
              <a:ext cx="23" cy="9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36" name="Text Box 158"/>
            <p:cNvSpPr txBox="1">
              <a:spLocks noChangeArrowheads="1"/>
            </p:cNvSpPr>
            <p:nvPr/>
          </p:nvSpPr>
          <p:spPr bwMode="auto">
            <a:xfrm>
              <a:off x="3447" y="754"/>
              <a:ext cx="135"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1400"/>
                <a:t>5</a:t>
              </a:r>
            </a:p>
          </p:txBody>
        </p:sp>
      </p:grpSp>
      <p:sp>
        <p:nvSpPr>
          <p:cNvPr id="18465" name="Freeform 160"/>
          <p:cNvSpPr>
            <a:spLocks/>
          </p:cNvSpPr>
          <p:nvPr/>
        </p:nvSpPr>
        <p:spPr bwMode="auto">
          <a:xfrm>
            <a:off x="7135418" y="1808166"/>
            <a:ext cx="311282" cy="2052637"/>
          </a:xfrm>
          <a:custGeom>
            <a:avLst/>
            <a:gdLst>
              <a:gd name="T0" fmla="*/ 2147483647 w 181"/>
              <a:gd name="T1" fmla="*/ 2147483647 h 998"/>
              <a:gd name="T2" fmla="*/ 2147483647 w 181"/>
              <a:gd name="T3" fmla="*/ 2147483647 h 998"/>
              <a:gd name="T4" fmla="*/ 0 w 181"/>
              <a:gd name="T5" fmla="*/ 2147483647 h 998"/>
              <a:gd name="T6" fmla="*/ 0 w 181"/>
              <a:gd name="T7" fmla="*/ 0 h 998"/>
              <a:gd name="T8" fmla="*/ 0 60000 65536"/>
              <a:gd name="T9" fmla="*/ 0 60000 65536"/>
              <a:gd name="T10" fmla="*/ 0 60000 65536"/>
              <a:gd name="T11" fmla="*/ 0 60000 65536"/>
              <a:gd name="T12" fmla="*/ 0 w 181"/>
              <a:gd name="T13" fmla="*/ 0 h 998"/>
              <a:gd name="T14" fmla="*/ 181 w 181"/>
              <a:gd name="T15" fmla="*/ 998 h 998"/>
            </a:gdLst>
            <a:ahLst/>
            <a:cxnLst>
              <a:cxn ang="T8">
                <a:pos x="T0" y="T1"/>
              </a:cxn>
              <a:cxn ang="T9">
                <a:pos x="T2" y="T3"/>
              </a:cxn>
              <a:cxn ang="T10">
                <a:pos x="T4" y="T5"/>
              </a:cxn>
              <a:cxn ang="T11">
                <a:pos x="T6" y="T7"/>
              </a:cxn>
            </a:cxnLst>
            <a:rect l="T12" t="T13" r="T14" b="T15"/>
            <a:pathLst>
              <a:path w="181" h="998">
                <a:moveTo>
                  <a:pt x="181" y="998"/>
                </a:moveTo>
                <a:lnTo>
                  <a:pt x="181" y="862"/>
                </a:lnTo>
                <a:lnTo>
                  <a:pt x="0" y="862"/>
                </a:lnTo>
                <a:lnTo>
                  <a:pt x="0" y="0"/>
                </a:lnTo>
              </a:path>
            </a:pathLst>
          </a:custGeom>
          <a:noFill/>
          <a:ln w="127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66" name="Freeform 161"/>
          <p:cNvSpPr>
            <a:spLocks/>
          </p:cNvSpPr>
          <p:nvPr/>
        </p:nvSpPr>
        <p:spPr bwMode="auto">
          <a:xfrm>
            <a:off x="7250643" y="1808163"/>
            <a:ext cx="197777" cy="971550"/>
          </a:xfrm>
          <a:custGeom>
            <a:avLst/>
            <a:gdLst>
              <a:gd name="T0" fmla="*/ 0 w 114"/>
              <a:gd name="T1" fmla="*/ 0 h 318"/>
              <a:gd name="T2" fmla="*/ 0 w 114"/>
              <a:gd name="T3" fmla="*/ 2147483647 h 318"/>
              <a:gd name="T4" fmla="*/ 2147483647 w 114"/>
              <a:gd name="T5" fmla="*/ 2147483647 h 318"/>
              <a:gd name="T6" fmla="*/ 2147483647 w 114"/>
              <a:gd name="T7" fmla="*/ 2147483647 h 318"/>
              <a:gd name="T8" fmla="*/ 0 60000 65536"/>
              <a:gd name="T9" fmla="*/ 0 60000 65536"/>
              <a:gd name="T10" fmla="*/ 0 60000 65536"/>
              <a:gd name="T11" fmla="*/ 0 60000 65536"/>
              <a:gd name="T12" fmla="*/ 0 w 114"/>
              <a:gd name="T13" fmla="*/ 0 h 318"/>
              <a:gd name="T14" fmla="*/ 114 w 114"/>
              <a:gd name="T15" fmla="*/ 318 h 318"/>
            </a:gdLst>
            <a:ahLst/>
            <a:cxnLst>
              <a:cxn ang="T8">
                <a:pos x="T0" y="T1"/>
              </a:cxn>
              <a:cxn ang="T9">
                <a:pos x="T2" y="T3"/>
              </a:cxn>
              <a:cxn ang="T10">
                <a:pos x="T4" y="T5"/>
              </a:cxn>
              <a:cxn ang="T11">
                <a:pos x="T6" y="T7"/>
              </a:cxn>
            </a:cxnLst>
            <a:rect l="T12" t="T13" r="T14" b="T15"/>
            <a:pathLst>
              <a:path w="114" h="318">
                <a:moveTo>
                  <a:pt x="0" y="0"/>
                </a:moveTo>
                <a:lnTo>
                  <a:pt x="0" y="204"/>
                </a:lnTo>
                <a:lnTo>
                  <a:pt x="114" y="204"/>
                </a:lnTo>
                <a:lnTo>
                  <a:pt x="114" y="318"/>
                </a:lnTo>
              </a:path>
            </a:pathLst>
          </a:custGeom>
          <a:noFill/>
          <a:ln w="127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67" name="Text Box 4"/>
          <p:cNvSpPr txBox="1">
            <a:spLocks noChangeArrowheads="1"/>
          </p:cNvSpPr>
          <p:nvPr/>
        </p:nvSpPr>
        <p:spPr bwMode="auto">
          <a:xfrm>
            <a:off x="3019954" y="1962150"/>
            <a:ext cx="1190096" cy="287338"/>
          </a:xfrm>
          <a:prstGeom prst="rect">
            <a:avLst/>
          </a:prstGeom>
          <a:solidFill>
            <a:srgbClr val="99FF99"/>
          </a:solidFill>
          <a:ln w="12700">
            <a:solidFill>
              <a:schemeClr val="tx1"/>
            </a:solidFill>
            <a:miter lim="800000"/>
            <a:headEnd/>
            <a:tailEnd/>
          </a:ln>
        </p:spPr>
        <p:txBody>
          <a:bodyPr t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a:t>R1</a:t>
            </a:r>
          </a:p>
        </p:txBody>
      </p:sp>
      <p:sp>
        <p:nvSpPr>
          <p:cNvPr id="18468" name="AutoShape 5"/>
          <p:cNvSpPr>
            <a:spLocks noChangeArrowheads="1"/>
          </p:cNvSpPr>
          <p:nvPr/>
        </p:nvSpPr>
        <p:spPr bwMode="auto">
          <a:xfrm rot="16200000" flipH="1">
            <a:off x="4080141" y="2046553"/>
            <a:ext cx="142875" cy="116946"/>
          </a:xfrm>
          <a:prstGeom prst="triangle">
            <a:avLst>
              <a:gd name="adj" fmla="val 50000"/>
            </a:avLst>
          </a:prstGeom>
          <a:solidFill>
            <a:srgbClr val="99FF99"/>
          </a:solidFill>
          <a:ln w="1270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8469" name="Text Box 11"/>
          <p:cNvSpPr txBox="1">
            <a:spLocks noChangeArrowheads="1"/>
          </p:cNvSpPr>
          <p:nvPr/>
        </p:nvSpPr>
        <p:spPr bwMode="auto">
          <a:xfrm>
            <a:off x="3019954" y="3041650"/>
            <a:ext cx="1190096" cy="287338"/>
          </a:xfrm>
          <a:prstGeom prst="rect">
            <a:avLst/>
          </a:prstGeom>
          <a:solidFill>
            <a:srgbClr val="99FF99"/>
          </a:solidFill>
          <a:ln w="12700">
            <a:solidFill>
              <a:schemeClr val="tx1"/>
            </a:solidFill>
            <a:miter lim="800000"/>
            <a:headEnd/>
            <a:tailEnd/>
          </a:ln>
        </p:spPr>
        <p:txBody>
          <a:bodyPr t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a:t>R2</a:t>
            </a:r>
          </a:p>
        </p:txBody>
      </p:sp>
      <p:sp>
        <p:nvSpPr>
          <p:cNvPr id="18470" name="AutoShape 12"/>
          <p:cNvSpPr>
            <a:spLocks noChangeArrowheads="1"/>
          </p:cNvSpPr>
          <p:nvPr/>
        </p:nvSpPr>
        <p:spPr bwMode="auto">
          <a:xfrm rot="16200000" flipH="1">
            <a:off x="4080141" y="3126053"/>
            <a:ext cx="142875" cy="116946"/>
          </a:xfrm>
          <a:prstGeom prst="triangle">
            <a:avLst>
              <a:gd name="adj" fmla="val 50000"/>
            </a:avLst>
          </a:prstGeom>
          <a:solidFill>
            <a:srgbClr val="99FF99"/>
          </a:solidFill>
          <a:ln w="1270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8471" name="Text Box 16"/>
          <p:cNvSpPr txBox="1">
            <a:spLocks noChangeArrowheads="1"/>
          </p:cNvSpPr>
          <p:nvPr/>
        </p:nvSpPr>
        <p:spPr bwMode="auto">
          <a:xfrm>
            <a:off x="3019954" y="5024441"/>
            <a:ext cx="1190096" cy="287337"/>
          </a:xfrm>
          <a:prstGeom prst="rect">
            <a:avLst/>
          </a:prstGeom>
          <a:solidFill>
            <a:srgbClr val="99FF99"/>
          </a:solidFill>
          <a:ln w="12700">
            <a:solidFill>
              <a:schemeClr val="tx1"/>
            </a:solidFill>
            <a:miter lim="800000"/>
            <a:headEnd/>
            <a:tailEnd/>
          </a:ln>
        </p:spPr>
        <p:txBody>
          <a:bodyPr t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a:t>R31</a:t>
            </a:r>
          </a:p>
        </p:txBody>
      </p:sp>
      <p:sp>
        <p:nvSpPr>
          <p:cNvPr id="18472" name="AutoShape 17"/>
          <p:cNvSpPr>
            <a:spLocks noChangeArrowheads="1"/>
          </p:cNvSpPr>
          <p:nvPr/>
        </p:nvSpPr>
        <p:spPr bwMode="auto">
          <a:xfrm rot="16200000" flipH="1">
            <a:off x="4080141" y="5108840"/>
            <a:ext cx="142875" cy="116946"/>
          </a:xfrm>
          <a:prstGeom prst="triangle">
            <a:avLst>
              <a:gd name="adj" fmla="val 50000"/>
            </a:avLst>
          </a:prstGeom>
          <a:solidFill>
            <a:srgbClr val="99FF99"/>
          </a:solidFill>
          <a:ln w="1270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8473" name="Freeform 43"/>
          <p:cNvSpPr>
            <a:spLocks/>
          </p:cNvSpPr>
          <p:nvPr/>
        </p:nvSpPr>
        <p:spPr bwMode="auto">
          <a:xfrm>
            <a:off x="1926168" y="2825750"/>
            <a:ext cx="1678517" cy="217488"/>
          </a:xfrm>
          <a:custGeom>
            <a:avLst/>
            <a:gdLst>
              <a:gd name="T0" fmla="*/ 0 w 953"/>
              <a:gd name="T1" fmla="*/ 0 h 114"/>
              <a:gd name="T2" fmla="*/ 2147483647 w 953"/>
              <a:gd name="T3" fmla="*/ 0 h 114"/>
              <a:gd name="T4" fmla="*/ 2147483647 w 953"/>
              <a:gd name="T5" fmla="*/ 2147483647 h 114"/>
              <a:gd name="T6" fmla="*/ 0 60000 65536"/>
              <a:gd name="T7" fmla="*/ 0 60000 65536"/>
              <a:gd name="T8" fmla="*/ 0 60000 65536"/>
              <a:gd name="T9" fmla="*/ 0 w 953"/>
              <a:gd name="T10" fmla="*/ 0 h 114"/>
              <a:gd name="T11" fmla="*/ 953 w 953"/>
              <a:gd name="T12" fmla="*/ 114 h 114"/>
            </a:gdLst>
            <a:ahLst/>
            <a:cxnLst>
              <a:cxn ang="T6">
                <a:pos x="T0" y="T1"/>
              </a:cxn>
              <a:cxn ang="T7">
                <a:pos x="T2" y="T3"/>
              </a:cxn>
              <a:cxn ang="T8">
                <a:pos x="T4" y="T5"/>
              </a:cxn>
            </a:cxnLst>
            <a:rect l="T9" t="T10" r="T11" b="T12"/>
            <a:pathLst>
              <a:path w="953" h="114">
                <a:moveTo>
                  <a:pt x="0" y="0"/>
                </a:moveTo>
                <a:lnTo>
                  <a:pt x="953" y="0"/>
                </a:lnTo>
                <a:lnTo>
                  <a:pt x="953" y="114"/>
                </a:lnTo>
              </a:path>
            </a:pathLst>
          </a:custGeom>
          <a:noFill/>
          <a:ln w="57150">
            <a:solidFill>
              <a:schemeClr val="tx1"/>
            </a:solidFill>
            <a:round/>
            <a:headEnd type="oval" w="sm" len="sm"/>
            <a:tailEnd type="triangl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74" name="Freeform 44"/>
          <p:cNvSpPr>
            <a:spLocks/>
          </p:cNvSpPr>
          <p:nvPr/>
        </p:nvSpPr>
        <p:spPr bwMode="auto">
          <a:xfrm>
            <a:off x="1926168" y="4806950"/>
            <a:ext cx="1678517" cy="217488"/>
          </a:xfrm>
          <a:custGeom>
            <a:avLst/>
            <a:gdLst>
              <a:gd name="T0" fmla="*/ 0 w 953"/>
              <a:gd name="T1" fmla="*/ 0 h 114"/>
              <a:gd name="T2" fmla="*/ 2147483647 w 953"/>
              <a:gd name="T3" fmla="*/ 0 h 114"/>
              <a:gd name="T4" fmla="*/ 2147483647 w 953"/>
              <a:gd name="T5" fmla="*/ 2147483647 h 114"/>
              <a:gd name="T6" fmla="*/ 0 60000 65536"/>
              <a:gd name="T7" fmla="*/ 0 60000 65536"/>
              <a:gd name="T8" fmla="*/ 0 60000 65536"/>
              <a:gd name="T9" fmla="*/ 0 w 953"/>
              <a:gd name="T10" fmla="*/ 0 h 114"/>
              <a:gd name="T11" fmla="*/ 953 w 953"/>
              <a:gd name="T12" fmla="*/ 114 h 114"/>
            </a:gdLst>
            <a:ahLst/>
            <a:cxnLst>
              <a:cxn ang="T6">
                <a:pos x="T0" y="T1"/>
              </a:cxn>
              <a:cxn ang="T7">
                <a:pos x="T2" y="T3"/>
              </a:cxn>
              <a:cxn ang="T8">
                <a:pos x="T4" y="T5"/>
              </a:cxn>
            </a:cxnLst>
            <a:rect l="T9" t="T10" r="T11" b="T12"/>
            <a:pathLst>
              <a:path w="953" h="114">
                <a:moveTo>
                  <a:pt x="0" y="0"/>
                </a:moveTo>
                <a:lnTo>
                  <a:pt x="953" y="0"/>
                </a:lnTo>
                <a:lnTo>
                  <a:pt x="953" y="114"/>
                </a:lnTo>
              </a:path>
            </a:pathLst>
          </a:custGeom>
          <a:noFill/>
          <a:ln w="57150">
            <a:solidFill>
              <a:schemeClr val="tx1"/>
            </a:solidFill>
            <a:round/>
            <a:headEnd type="oval" w="sm" len="sm"/>
            <a:tailEnd type="triangl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75" name="Text Box 45"/>
          <p:cNvSpPr txBox="1">
            <a:spLocks noChangeArrowheads="1"/>
          </p:cNvSpPr>
          <p:nvPr/>
        </p:nvSpPr>
        <p:spPr bwMode="auto">
          <a:xfrm>
            <a:off x="3876411" y="3886200"/>
            <a:ext cx="196056" cy="82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50000"/>
              </a:lnSpc>
            </a:pPr>
            <a:r>
              <a:rPr lang="en-US" altLang="en-US" sz="2800" b="1"/>
              <a:t>.</a:t>
            </a:r>
          </a:p>
          <a:p>
            <a:pPr algn="ctr" eaLnBrk="1" hangingPunct="1">
              <a:lnSpc>
                <a:spcPct val="50000"/>
              </a:lnSpc>
            </a:pPr>
            <a:r>
              <a:rPr lang="en-US" altLang="en-US" sz="2800" b="1"/>
              <a:t>.</a:t>
            </a:r>
          </a:p>
          <a:p>
            <a:pPr algn="ctr" eaLnBrk="1" hangingPunct="1">
              <a:lnSpc>
                <a:spcPct val="50000"/>
              </a:lnSpc>
            </a:pPr>
            <a:r>
              <a:rPr lang="en-US" altLang="en-US" sz="2800" b="1"/>
              <a:t>.</a:t>
            </a:r>
          </a:p>
        </p:txBody>
      </p:sp>
      <p:sp>
        <p:nvSpPr>
          <p:cNvPr id="18476" name="Text Box 46"/>
          <p:cNvSpPr txBox="1">
            <a:spLocks noChangeArrowheads="1"/>
          </p:cNvSpPr>
          <p:nvPr/>
        </p:nvSpPr>
        <p:spPr bwMode="auto">
          <a:xfrm>
            <a:off x="796264" y="4660900"/>
            <a:ext cx="818621"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a:t>BusW</a:t>
            </a:r>
          </a:p>
        </p:txBody>
      </p:sp>
      <p:sp>
        <p:nvSpPr>
          <p:cNvPr id="18477" name="Text Box 54"/>
          <p:cNvSpPr txBox="1">
            <a:spLocks noChangeArrowheads="1"/>
          </p:cNvSpPr>
          <p:nvPr/>
        </p:nvSpPr>
        <p:spPr bwMode="auto">
          <a:xfrm rot="-5400000">
            <a:off x="601068" y="3259203"/>
            <a:ext cx="1403350" cy="390393"/>
          </a:xfrm>
          <a:prstGeom prst="rect">
            <a:avLst/>
          </a:prstGeom>
          <a:solidFill>
            <a:srgbClr val="FFFF99"/>
          </a:solidFill>
          <a:ln w="1270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a:t>Decoder</a:t>
            </a:r>
          </a:p>
        </p:txBody>
      </p:sp>
      <p:sp>
        <p:nvSpPr>
          <p:cNvPr id="18478" name="Line 55"/>
          <p:cNvSpPr>
            <a:spLocks noChangeShapeType="1"/>
          </p:cNvSpPr>
          <p:nvPr/>
        </p:nvSpPr>
        <p:spPr bwMode="auto">
          <a:xfrm>
            <a:off x="679320" y="3436938"/>
            <a:ext cx="42822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79" name="Text Box 56"/>
          <p:cNvSpPr txBox="1">
            <a:spLocks noChangeArrowheads="1"/>
          </p:cNvSpPr>
          <p:nvPr/>
        </p:nvSpPr>
        <p:spPr bwMode="auto">
          <a:xfrm>
            <a:off x="562374" y="3040066"/>
            <a:ext cx="505619"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a:t>RW</a:t>
            </a:r>
          </a:p>
        </p:txBody>
      </p:sp>
      <p:sp>
        <p:nvSpPr>
          <p:cNvPr id="18480" name="Line 59"/>
          <p:cNvSpPr>
            <a:spLocks noChangeShapeType="1"/>
          </p:cNvSpPr>
          <p:nvPr/>
        </p:nvSpPr>
        <p:spPr bwMode="auto">
          <a:xfrm flipH="1">
            <a:off x="834099" y="3363913"/>
            <a:ext cx="39555" cy="14446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81" name="Text Box 62"/>
          <p:cNvSpPr txBox="1">
            <a:spLocks noChangeArrowheads="1"/>
          </p:cNvSpPr>
          <p:nvPr/>
        </p:nvSpPr>
        <p:spPr bwMode="auto">
          <a:xfrm>
            <a:off x="717155" y="3509966"/>
            <a:ext cx="232171"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1400"/>
              <a:t>5</a:t>
            </a:r>
          </a:p>
        </p:txBody>
      </p:sp>
      <p:sp>
        <p:nvSpPr>
          <p:cNvPr id="18482" name="AutoShape 63"/>
          <p:cNvSpPr>
            <a:spLocks noChangeArrowheads="1"/>
          </p:cNvSpPr>
          <p:nvPr/>
        </p:nvSpPr>
        <p:spPr bwMode="auto">
          <a:xfrm>
            <a:off x="2590008" y="3040066"/>
            <a:ext cx="273447" cy="288925"/>
          </a:xfrm>
          <a:prstGeom prst="flowChartDelay">
            <a:avLst/>
          </a:prstGeom>
          <a:solidFill>
            <a:srgbClr val="FFFF99"/>
          </a:solidFill>
          <a:ln w="1270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8483" name="Line 64"/>
          <p:cNvSpPr>
            <a:spLocks noChangeShapeType="1"/>
          </p:cNvSpPr>
          <p:nvPr/>
        </p:nvSpPr>
        <p:spPr bwMode="auto">
          <a:xfrm>
            <a:off x="2863455" y="3184525"/>
            <a:ext cx="15478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84" name="Line 66"/>
          <p:cNvSpPr>
            <a:spLocks noChangeShapeType="1"/>
          </p:cNvSpPr>
          <p:nvPr/>
        </p:nvSpPr>
        <p:spPr bwMode="auto">
          <a:xfrm>
            <a:off x="1497939" y="3076575"/>
            <a:ext cx="1092067" cy="0"/>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85" name="Line 67"/>
          <p:cNvSpPr>
            <a:spLocks noChangeShapeType="1"/>
          </p:cNvSpPr>
          <p:nvPr/>
        </p:nvSpPr>
        <p:spPr bwMode="auto">
          <a:xfrm>
            <a:off x="2395672" y="3292475"/>
            <a:ext cx="194336" cy="0"/>
          </a:xfrm>
          <a:prstGeom prst="line">
            <a:avLst/>
          </a:prstGeom>
          <a:noFill/>
          <a:ln w="127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en-US"/>
          </a:p>
        </p:txBody>
      </p:sp>
      <p:sp>
        <p:nvSpPr>
          <p:cNvPr id="18486" name="AutoShape 79"/>
          <p:cNvSpPr>
            <a:spLocks noChangeArrowheads="1"/>
          </p:cNvSpPr>
          <p:nvPr/>
        </p:nvSpPr>
        <p:spPr bwMode="auto">
          <a:xfrm>
            <a:off x="2590008" y="1958978"/>
            <a:ext cx="273447" cy="288925"/>
          </a:xfrm>
          <a:prstGeom prst="flowChartDelay">
            <a:avLst/>
          </a:prstGeom>
          <a:solidFill>
            <a:srgbClr val="FFFF99"/>
          </a:solidFill>
          <a:ln w="1270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8487" name="Line 80"/>
          <p:cNvSpPr>
            <a:spLocks noChangeShapeType="1"/>
          </p:cNvSpPr>
          <p:nvPr/>
        </p:nvSpPr>
        <p:spPr bwMode="auto">
          <a:xfrm>
            <a:off x="2863455" y="2103438"/>
            <a:ext cx="15478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88" name="AutoShape 85"/>
          <p:cNvSpPr>
            <a:spLocks noChangeArrowheads="1"/>
          </p:cNvSpPr>
          <p:nvPr/>
        </p:nvSpPr>
        <p:spPr bwMode="auto">
          <a:xfrm>
            <a:off x="2590008" y="5021266"/>
            <a:ext cx="273447" cy="288925"/>
          </a:xfrm>
          <a:prstGeom prst="flowChartDelay">
            <a:avLst/>
          </a:prstGeom>
          <a:solidFill>
            <a:srgbClr val="FFFF99"/>
          </a:solidFill>
          <a:ln w="1270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8489" name="Line 86"/>
          <p:cNvSpPr>
            <a:spLocks noChangeShapeType="1"/>
          </p:cNvSpPr>
          <p:nvPr/>
        </p:nvSpPr>
        <p:spPr bwMode="auto">
          <a:xfrm>
            <a:off x="2863455" y="5165725"/>
            <a:ext cx="15478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90" name="Line 89"/>
          <p:cNvSpPr>
            <a:spLocks noChangeShapeType="1"/>
          </p:cNvSpPr>
          <p:nvPr/>
        </p:nvSpPr>
        <p:spPr bwMode="auto">
          <a:xfrm>
            <a:off x="2395672" y="5273675"/>
            <a:ext cx="194336" cy="0"/>
          </a:xfrm>
          <a:prstGeom prst="line">
            <a:avLst/>
          </a:prstGeom>
          <a:noFill/>
          <a:ln w="127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en-US"/>
          </a:p>
        </p:txBody>
      </p:sp>
      <p:sp>
        <p:nvSpPr>
          <p:cNvPr id="18491" name="Text Box 90"/>
          <p:cNvSpPr txBox="1">
            <a:spLocks noChangeArrowheads="1"/>
          </p:cNvSpPr>
          <p:nvPr/>
        </p:nvSpPr>
        <p:spPr bwMode="auto">
          <a:xfrm>
            <a:off x="2971801" y="5827716"/>
            <a:ext cx="627725"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a:t>Clock</a:t>
            </a:r>
          </a:p>
        </p:txBody>
      </p:sp>
      <p:sp>
        <p:nvSpPr>
          <p:cNvPr id="18492" name="Text Box 93"/>
          <p:cNvSpPr txBox="1">
            <a:spLocks noChangeArrowheads="1"/>
          </p:cNvSpPr>
          <p:nvPr/>
        </p:nvSpPr>
        <p:spPr bwMode="auto">
          <a:xfrm>
            <a:off x="677599" y="5516566"/>
            <a:ext cx="1248569"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t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dirty="0" err="1">
                <a:solidFill>
                  <a:srgbClr val="FF0000"/>
                </a:solidFill>
              </a:rPr>
              <a:t>RegWrite</a:t>
            </a:r>
            <a:endParaRPr lang="en-US" altLang="en-US" dirty="0">
              <a:solidFill>
                <a:srgbClr val="FF0000"/>
              </a:solidFill>
            </a:endParaRPr>
          </a:p>
        </p:txBody>
      </p:sp>
      <p:sp>
        <p:nvSpPr>
          <p:cNvPr id="18493" name="Freeform 101"/>
          <p:cNvSpPr>
            <a:spLocks/>
          </p:cNvSpPr>
          <p:nvPr/>
        </p:nvSpPr>
        <p:spPr bwMode="auto">
          <a:xfrm>
            <a:off x="1497939" y="1997075"/>
            <a:ext cx="1092067" cy="971550"/>
          </a:xfrm>
          <a:custGeom>
            <a:avLst/>
            <a:gdLst>
              <a:gd name="T0" fmla="*/ 0 w 635"/>
              <a:gd name="T1" fmla="*/ 2147483647 h 612"/>
              <a:gd name="T2" fmla="*/ 2147483647 w 635"/>
              <a:gd name="T3" fmla="*/ 2147483647 h 612"/>
              <a:gd name="T4" fmla="*/ 2147483647 w 635"/>
              <a:gd name="T5" fmla="*/ 0 h 612"/>
              <a:gd name="T6" fmla="*/ 2147483647 w 635"/>
              <a:gd name="T7" fmla="*/ 0 h 612"/>
              <a:gd name="T8" fmla="*/ 0 60000 65536"/>
              <a:gd name="T9" fmla="*/ 0 60000 65536"/>
              <a:gd name="T10" fmla="*/ 0 60000 65536"/>
              <a:gd name="T11" fmla="*/ 0 60000 65536"/>
              <a:gd name="T12" fmla="*/ 0 w 635"/>
              <a:gd name="T13" fmla="*/ 0 h 612"/>
              <a:gd name="T14" fmla="*/ 635 w 635"/>
              <a:gd name="T15" fmla="*/ 612 h 612"/>
            </a:gdLst>
            <a:ahLst/>
            <a:cxnLst>
              <a:cxn ang="T8">
                <a:pos x="T0" y="T1"/>
              </a:cxn>
              <a:cxn ang="T9">
                <a:pos x="T2" y="T3"/>
              </a:cxn>
              <a:cxn ang="T10">
                <a:pos x="T4" y="T5"/>
              </a:cxn>
              <a:cxn ang="T11">
                <a:pos x="T6" y="T7"/>
              </a:cxn>
            </a:cxnLst>
            <a:rect l="T12" t="T13" r="T14" b="T15"/>
            <a:pathLst>
              <a:path w="635" h="612">
                <a:moveTo>
                  <a:pt x="0" y="612"/>
                </a:moveTo>
                <a:lnTo>
                  <a:pt x="340" y="612"/>
                </a:lnTo>
                <a:lnTo>
                  <a:pt x="340" y="0"/>
                </a:lnTo>
                <a:lnTo>
                  <a:pt x="635" y="0"/>
                </a:lnTo>
              </a:path>
            </a:pathLst>
          </a:custGeom>
          <a:noFill/>
          <a:ln w="127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94" name="Freeform 102"/>
          <p:cNvSpPr>
            <a:spLocks/>
          </p:cNvSpPr>
          <p:nvPr/>
        </p:nvSpPr>
        <p:spPr bwMode="auto">
          <a:xfrm>
            <a:off x="1497939" y="4048128"/>
            <a:ext cx="1092067" cy="1008063"/>
          </a:xfrm>
          <a:custGeom>
            <a:avLst/>
            <a:gdLst>
              <a:gd name="T0" fmla="*/ 2147483647 w 635"/>
              <a:gd name="T1" fmla="*/ 2147483647 h 567"/>
              <a:gd name="T2" fmla="*/ 2147483647 w 635"/>
              <a:gd name="T3" fmla="*/ 2147483647 h 567"/>
              <a:gd name="T4" fmla="*/ 2147483647 w 635"/>
              <a:gd name="T5" fmla="*/ 0 h 567"/>
              <a:gd name="T6" fmla="*/ 0 w 635"/>
              <a:gd name="T7" fmla="*/ 0 h 567"/>
              <a:gd name="T8" fmla="*/ 0 60000 65536"/>
              <a:gd name="T9" fmla="*/ 0 60000 65536"/>
              <a:gd name="T10" fmla="*/ 0 60000 65536"/>
              <a:gd name="T11" fmla="*/ 0 60000 65536"/>
              <a:gd name="T12" fmla="*/ 0 w 635"/>
              <a:gd name="T13" fmla="*/ 0 h 567"/>
              <a:gd name="T14" fmla="*/ 635 w 635"/>
              <a:gd name="T15" fmla="*/ 567 h 567"/>
            </a:gdLst>
            <a:ahLst/>
            <a:cxnLst>
              <a:cxn ang="T8">
                <a:pos x="T0" y="T1"/>
              </a:cxn>
              <a:cxn ang="T9">
                <a:pos x="T2" y="T3"/>
              </a:cxn>
              <a:cxn ang="T10">
                <a:pos x="T4" y="T5"/>
              </a:cxn>
              <a:cxn ang="T11">
                <a:pos x="T6" y="T7"/>
              </a:cxn>
            </a:cxnLst>
            <a:rect l="T12" t="T13" r="T14" b="T15"/>
            <a:pathLst>
              <a:path w="635" h="567">
                <a:moveTo>
                  <a:pt x="635" y="567"/>
                </a:moveTo>
                <a:lnTo>
                  <a:pt x="340" y="567"/>
                </a:lnTo>
                <a:lnTo>
                  <a:pt x="340" y="0"/>
                </a:lnTo>
                <a:lnTo>
                  <a:pt x="0" y="0"/>
                </a:lnTo>
              </a:path>
            </a:pathLst>
          </a:custGeom>
          <a:noFill/>
          <a:ln w="127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95" name="Freeform 103"/>
          <p:cNvSpPr>
            <a:spLocks/>
          </p:cNvSpPr>
          <p:nvPr/>
        </p:nvSpPr>
        <p:spPr bwMode="auto">
          <a:xfrm>
            <a:off x="1497939" y="2571753"/>
            <a:ext cx="116946" cy="288925"/>
          </a:xfrm>
          <a:custGeom>
            <a:avLst/>
            <a:gdLst>
              <a:gd name="T0" fmla="*/ 0 w 113"/>
              <a:gd name="T1" fmla="*/ 2147483647 h 182"/>
              <a:gd name="T2" fmla="*/ 2147483647 w 113"/>
              <a:gd name="T3" fmla="*/ 2147483647 h 182"/>
              <a:gd name="T4" fmla="*/ 2147483647 w 113"/>
              <a:gd name="T5" fmla="*/ 0 h 182"/>
              <a:gd name="T6" fmla="*/ 0 60000 65536"/>
              <a:gd name="T7" fmla="*/ 0 60000 65536"/>
              <a:gd name="T8" fmla="*/ 0 60000 65536"/>
              <a:gd name="T9" fmla="*/ 0 w 113"/>
              <a:gd name="T10" fmla="*/ 0 h 182"/>
              <a:gd name="T11" fmla="*/ 113 w 113"/>
              <a:gd name="T12" fmla="*/ 182 h 182"/>
            </a:gdLst>
            <a:ahLst/>
            <a:cxnLst>
              <a:cxn ang="T6">
                <a:pos x="T0" y="T1"/>
              </a:cxn>
              <a:cxn ang="T7">
                <a:pos x="T2" y="T3"/>
              </a:cxn>
              <a:cxn ang="T8">
                <a:pos x="T4" y="T5"/>
              </a:cxn>
            </a:cxnLst>
            <a:rect l="T9" t="T10" r="T11" b="T12"/>
            <a:pathLst>
              <a:path w="113" h="182">
                <a:moveTo>
                  <a:pt x="0" y="182"/>
                </a:moveTo>
                <a:lnTo>
                  <a:pt x="113" y="182"/>
                </a:lnTo>
                <a:lnTo>
                  <a:pt x="113" y="0"/>
                </a:lnTo>
              </a:path>
            </a:pathLst>
          </a:custGeom>
          <a:noFill/>
          <a:ln w="12700">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96" name="Text Box 104"/>
          <p:cNvSpPr txBox="1">
            <a:spLocks noChangeArrowheads="1"/>
          </p:cNvSpPr>
          <p:nvPr/>
        </p:nvSpPr>
        <p:spPr bwMode="auto">
          <a:xfrm>
            <a:off x="1575331" y="3076575"/>
            <a:ext cx="196056" cy="82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50000"/>
              </a:lnSpc>
            </a:pPr>
            <a:r>
              <a:rPr lang="en-US" altLang="en-US" sz="2800"/>
              <a:t>.</a:t>
            </a:r>
          </a:p>
          <a:p>
            <a:pPr algn="ctr" eaLnBrk="1" hangingPunct="1">
              <a:lnSpc>
                <a:spcPct val="50000"/>
              </a:lnSpc>
            </a:pPr>
            <a:r>
              <a:rPr lang="en-US" altLang="en-US" sz="2800"/>
              <a:t>.</a:t>
            </a:r>
          </a:p>
          <a:p>
            <a:pPr algn="ctr" eaLnBrk="1" hangingPunct="1">
              <a:lnSpc>
                <a:spcPct val="50000"/>
              </a:lnSpc>
            </a:pPr>
            <a:r>
              <a:rPr lang="en-US" altLang="en-US" sz="2800"/>
              <a:t>.</a:t>
            </a:r>
          </a:p>
        </p:txBody>
      </p:sp>
      <p:sp>
        <p:nvSpPr>
          <p:cNvPr id="18497" name="Text Box 105"/>
          <p:cNvSpPr txBox="1">
            <a:spLocks noChangeArrowheads="1"/>
          </p:cNvSpPr>
          <p:nvPr/>
        </p:nvSpPr>
        <p:spPr bwMode="auto">
          <a:xfrm>
            <a:off x="1067991" y="2032000"/>
            <a:ext cx="74123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400">
                <a:solidFill>
                  <a:srgbClr val="FF0000"/>
                </a:solidFill>
              </a:rPr>
              <a:t>R0 is not used</a:t>
            </a:r>
          </a:p>
        </p:txBody>
      </p:sp>
      <p:sp>
        <p:nvSpPr>
          <p:cNvPr id="18498" name="Line 163"/>
          <p:cNvSpPr>
            <a:spLocks noChangeShapeType="1"/>
          </p:cNvSpPr>
          <p:nvPr/>
        </p:nvSpPr>
        <p:spPr bwMode="auto">
          <a:xfrm flipH="1">
            <a:off x="1693995" y="4732338"/>
            <a:ext cx="39555" cy="14446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99" name="Text Box 164"/>
          <p:cNvSpPr txBox="1">
            <a:spLocks noChangeArrowheads="1"/>
          </p:cNvSpPr>
          <p:nvPr/>
        </p:nvSpPr>
        <p:spPr bwMode="auto">
          <a:xfrm>
            <a:off x="1577051" y="4445000"/>
            <a:ext cx="232171"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1400"/>
              <a:t>32</a:t>
            </a:r>
          </a:p>
        </p:txBody>
      </p:sp>
      <p:sp>
        <p:nvSpPr>
          <p:cNvPr id="18500" name="Line 165"/>
          <p:cNvSpPr>
            <a:spLocks noChangeShapeType="1"/>
          </p:cNvSpPr>
          <p:nvPr/>
        </p:nvSpPr>
        <p:spPr bwMode="auto">
          <a:xfrm flipH="1">
            <a:off x="3372513" y="1635128"/>
            <a:ext cx="39555" cy="14446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01" name="Text Box 166"/>
          <p:cNvSpPr txBox="1">
            <a:spLocks noChangeArrowheads="1"/>
          </p:cNvSpPr>
          <p:nvPr/>
        </p:nvSpPr>
        <p:spPr bwMode="auto">
          <a:xfrm>
            <a:off x="3255566" y="1347791"/>
            <a:ext cx="232171"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1400"/>
              <a:t>32</a:t>
            </a:r>
          </a:p>
        </p:txBody>
      </p:sp>
      <p:sp>
        <p:nvSpPr>
          <p:cNvPr id="18502" name="Line 167"/>
          <p:cNvSpPr>
            <a:spLocks noChangeShapeType="1"/>
          </p:cNvSpPr>
          <p:nvPr/>
        </p:nvSpPr>
        <p:spPr bwMode="auto">
          <a:xfrm flipH="1">
            <a:off x="3370792" y="2752728"/>
            <a:ext cx="39556" cy="14446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03" name="Text Box 168"/>
          <p:cNvSpPr txBox="1">
            <a:spLocks noChangeArrowheads="1"/>
          </p:cNvSpPr>
          <p:nvPr/>
        </p:nvSpPr>
        <p:spPr bwMode="auto">
          <a:xfrm>
            <a:off x="3253848" y="2465391"/>
            <a:ext cx="232172"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1400"/>
              <a:t>32</a:t>
            </a:r>
          </a:p>
        </p:txBody>
      </p:sp>
      <p:sp>
        <p:nvSpPr>
          <p:cNvPr id="18504" name="Line 169"/>
          <p:cNvSpPr>
            <a:spLocks noChangeShapeType="1"/>
          </p:cNvSpPr>
          <p:nvPr/>
        </p:nvSpPr>
        <p:spPr bwMode="auto">
          <a:xfrm flipH="1">
            <a:off x="3369072" y="4732338"/>
            <a:ext cx="39555" cy="14446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05" name="Text Box 170"/>
          <p:cNvSpPr txBox="1">
            <a:spLocks noChangeArrowheads="1"/>
          </p:cNvSpPr>
          <p:nvPr/>
        </p:nvSpPr>
        <p:spPr bwMode="auto">
          <a:xfrm>
            <a:off x="3252128" y="4445000"/>
            <a:ext cx="232171"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1400"/>
              <a:t>32</a:t>
            </a:r>
          </a:p>
        </p:txBody>
      </p:sp>
      <p:sp>
        <p:nvSpPr>
          <p:cNvPr id="18506" name="Line 171"/>
          <p:cNvSpPr>
            <a:spLocks noChangeShapeType="1"/>
          </p:cNvSpPr>
          <p:nvPr/>
        </p:nvSpPr>
        <p:spPr bwMode="auto">
          <a:xfrm flipH="1">
            <a:off x="4020873" y="5399088"/>
            <a:ext cx="39556" cy="14446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07" name="Text Box 172"/>
          <p:cNvSpPr txBox="1">
            <a:spLocks noChangeArrowheads="1"/>
          </p:cNvSpPr>
          <p:nvPr/>
        </p:nvSpPr>
        <p:spPr bwMode="auto">
          <a:xfrm>
            <a:off x="3903929" y="5484816"/>
            <a:ext cx="232172"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1400"/>
              <a:t>32</a:t>
            </a:r>
          </a:p>
        </p:txBody>
      </p:sp>
      <p:sp>
        <p:nvSpPr>
          <p:cNvPr id="18508" name="Line 173"/>
          <p:cNvSpPr>
            <a:spLocks noChangeShapeType="1"/>
          </p:cNvSpPr>
          <p:nvPr/>
        </p:nvSpPr>
        <p:spPr bwMode="auto">
          <a:xfrm flipH="1">
            <a:off x="4019155" y="3417888"/>
            <a:ext cx="39555" cy="14446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09" name="Text Box 174"/>
          <p:cNvSpPr txBox="1">
            <a:spLocks noChangeArrowheads="1"/>
          </p:cNvSpPr>
          <p:nvPr/>
        </p:nvSpPr>
        <p:spPr bwMode="auto">
          <a:xfrm>
            <a:off x="3902208" y="3503613"/>
            <a:ext cx="232171"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1400"/>
              <a:t>32</a:t>
            </a:r>
          </a:p>
        </p:txBody>
      </p:sp>
      <p:sp>
        <p:nvSpPr>
          <p:cNvPr id="18510" name="Line 175"/>
          <p:cNvSpPr>
            <a:spLocks noChangeShapeType="1"/>
          </p:cNvSpPr>
          <p:nvPr/>
        </p:nvSpPr>
        <p:spPr bwMode="auto">
          <a:xfrm flipH="1">
            <a:off x="4017435" y="2338388"/>
            <a:ext cx="39556" cy="14446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11" name="Text Box 176"/>
          <p:cNvSpPr txBox="1">
            <a:spLocks noChangeArrowheads="1"/>
          </p:cNvSpPr>
          <p:nvPr/>
        </p:nvSpPr>
        <p:spPr bwMode="auto">
          <a:xfrm>
            <a:off x="3900488" y="2424116"/>
            <a:ext cx="232172"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1400"/>
              <a:t>32</a:t>
            </a:r>
          </a:p>
        </p:txBody>
      </p:sp>
      <p:sp>
        <p:nvSpPr>
          <p:cNvPr id="18512" name="AutoShape 138"/>
          <p:cNvSpPr>
            <a:spLocks noChangeArrowheads="1"/>
          </p:cNvSpPr>
          <p:nvPr/>
        </p:nvSpPr>
        <p:spPr bwMode="auto">
          <a:xfrm rot="10800000">
            <a:off x="5732066" y="1952628"/>
            <a:ext cx="390392" cy="252413"/>
          </a:xfrm>
          <a:prstGeom prst="triangle">
            <a:avLst>
              <a:gd name="adj" fmla="val 50000"/>
            </a:avLst>
          </a:prstGeom>
          <a:solidFill>
            <a:schemeClr val="bg1"/>
          </a:solidFill>
          <a:ln w="1270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8513" name="Freeform 127"/>
          <p:cNvSpPr>
            <a:spLocks/>
          </p:cNvSpPr>
          <p:nvPr/>
        </p:nvSpPr>
        <p:spPr bwMode="auto">
          <a:xfrm>
            <a:off x="5692510" y="2168528"/>
            <a:ext cx="233892" cy="3311525"/>
          </a:xfrm>
          <a:custGeom>
            <a:avLst/>
            <a:gdLst>
              <a:gd name="T0" fmla="*/ 0 w 340"/>
              <a:gd name="T1" fmla="*/ 2147483647 h 408"/>
              <a:gd name="T2" fmla="*/ 2147483647 w 340"/>
              <a:gd name="T3" fmla="*/ 2147483647 h 408"/>
              <a:gd name="T4" fmla="*/ 2147483647 w 340"/>
              <a:gd name="T5" fmla="*/ 0 h 408"/>
              <a:gd name="T6" fmla="*/ 0 60000 65536"/>
              <a:gd name="T7" fmla="*/ 0 60000 65536"/>
              <a:gd name="T8" fmla="*/ 0 60000 65536"/>
              <a:gd name="T9" fmla="*/ 0 w 340"/>
              <a:gd name="T10" fmla="*/ 0 h 408"/>
              <a:gd name="T11" fmla="*/ 340 w 340"/>
              <a:gd name="T12" fmla="*/ 408 h 408"/>
            </a:gdLst>
            <a:ahLst/>
            <a:cxnLst>
              <a:cxn ang="T6">
                <a:pos x="T0" y="T1"/>
              </a:cxn>
              <a:cxn ang="T7">
                <a:pos x="T2" y="T3"/>
              </a:cxn>
              <a:cxn ang="T8">
                <a:pos x="T4" y="T5"/>
              </a:cxn>
            </a:cxnLst>
            <a:rect l="T9" t="T10" r="T11" b="T12"/>
            <a:pathLst>
              <a:path w="340" h="408">
                <a:moveTo>
                  <a:pt x="0" y="408"/>
                </a:moveTo>
                <a:lnTo>
                  <a:pt x="340" y="408"/>
                </a:lnTo>
                <a:lnTo>
                  <a:pt x="340" y="0"/>
                </a:lnTo>
              </a:path>
            </a:pathLst>
          </a:custGeom>
          <a:noFill/>
          <a:ln w="57150">
            <a:solidFill>
              <a:schemeClr val="tx1"/>
            </a:solidFill>
            <a:round/>
            <a:headEnd/>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514" name="Line 178"/>
          <p:cNvSpPr>
            <a:spLocks noChangeShapeType="1"/>
          </p:cNvSpPr>
          <p:nvPr/>
        </p:nvSpPr>
        <p:spPr bwMode="auto">
          <a:xfrm>
            <a:off x="5692510" y="3500438"/>
            <a:ext cx="233892" cy="0"/>
          </a:xfrm>
          <a:prstGeom prst="line">
            <a:avLst/>
          </a:prstGeom>
          <a:noFill/>
          <a:ln w="57150">
            <a:solidFill>
              <a:schemeClr val="tx1"/>
            </a:solidFill>
            <a:round/>
            <a:headEnd/>
            <a:tailEnd type="oval" w="sm" len="sm"/>
          </a:ln>
          <a:extLst>
            <a:ext uri="{909E8E84-426E-40DD-AFC4-6F175D3DCCD1}">
              <a14:hiddenFill xmlns:a14="http://schemas.microsoft.com/office/drawing/2010/main">
                <a:noFill/>
              </a14:hiddenFill>
            </a:ext>
          </a:extLst>
        </p:spPr>
        <p:txBody>
          <a:bodyPr/>
          <a:lstStyle/>
          <a:p>
            <a:endParaRPr lang="en-US"/>
          </a:p>
        </p:txBody>
      </p:sp>
      <p:sp>
        <p:nvSpPr>
          <p:cNvPr id="18515" name="Line 179"/>
          <p:cNvSpPr>
            <a:spLocks noChangeShapeType="1"/>
          </p:cNvSpPr>
          <p:nvPr/>
        </p:nvSpPr>
        <p:spPr bwMode="auto">
          <a:xfrm>
            <a:off x="5692510" y="2420938"/>
            <a:ext cx="233892" cy="0"/>
          </a:xfrm>
          <a:prstGeom prst="line">
            <a:avLst/>
          </a:prstGeom>
          <a:noFill/>
          <a:ln w="57150">
            <a:solidFill>
              <a:schemeClr val="tx1"/>
            </a:solidFill>
            <a:round/>
            <a:headEnd/>
            <a:tailEnd type="oval" w="sm" len="sm"/>
          </a:ln>
          <a:extLst>
            <a:ext uri="{909E8E84-426E-40DD-AFC4-6F175D3DCCD1}">
              <a14:hiddenFill xmlns:a14="http://schemas.microsoft.com/office/drawing/2010/main">
                <a:noFill/>
              </a14:hiddenFill>
            </a:ext>
          </a:extLst>
        </p:spPr>
        <p:txBody>
          <a:bodyPr/>
          <a:lstStyle/>
          <a:p>
            <a:endParaRPr lang="en-US"/>
          </a:p>
        </p:txBody>
      </p:sp>
      <p:sp>
        <p:nvSpPr>
          <p:cNvPr id="18516" name="Line 181"/>
          <p:cNvSpPr>
            <a:spLocks noChangeShapeType="1"/>
          </p:cNvSpPr>
          <p:nvPr/>
        </p:nvSpPr>
        <p:spPr bwMode="auto">
          <a:xfrm>
            <a:off x="7565364" y="3968750"/>
            <a:ext cx="390392" cy="0"/>
          </a:xfrm>
          <a:prstGeom prst="line">
            <a:avLst/>
          </a:prstGeom>
          <a:noFill/>
          <a:ln w="57150">
            <a:solidFill>
              <a:schemeClr val="tx1"/>
            </a:solidFill>
            <a:round/>
            <a:headEnd/>
            <a:tailEnd type="oval" w="sm" len="sm"/>
          </a:ln>
          <a:extLst>
            <a:ext uri="{909E8E84-426E-40DD-AFC4-6F175D3DCCD1}">
              <a14:hiddenFill xmlns:a14="http://schemas.microsoft.com/office/drawing/2010/main">
                <a:noFill/>
              </a14:hiddenFill>
            </a:ext>
          </a:extLst>
        </p:spPr>
        <p:txBody>
          <a:bodyPr/>
          <a:lstStyle/>
          <a:p>
            <a:endParaRPr lang="en-US"/>
          </a:p>
        </p:txBody>
      </p:sp>
      <p:sp>
        <p:nvSpPr>
          <p:cNvPr id="18517" name="Line 182"/>
          <p:cNvSpPr>
            <a:spLocks noChangeShapeType="1"/>
          </p:cNvSpPr>
          <p:nvPr/>
        </p:nvSpPr>
        <p:spPr bwMode="auto">
          <a:xfrm>
            <a:off x="7565364" y="2887663"/>
            <a:ext cx="390392" cy="0"/>
          </a:xfrm>
          <a:prstGeom prst="line">
            <a:avLst/>
          </a:prstGeom>
          <a:noFill/>
          <a:ln w="57150">
            <a:solidFill>
              <a:schemeClr val="tx1"/>
            </a:solidFill>
            <a:round/>
            <a:headEnd/>
            <a:tailEnd type="oval" w="sm" len="sm"/>
          </a:ln>
          <a:extLst>
            <a:ext uri="{909E8E84-426E-40DD-AFC4-6F175D3DCCD1}">
              <a14:hiddenFill xmlns:a14="http://schemas.microsoft.com/office/drawing/2010/main">
                <a:noFill/>
              </a14:hiddenFill>
            </a:ext>
          </a:extLst>
        </p:spPr>
        <p:txBody>
          <a:bodyPr/>
          <a:lstStyle/>
          <a:p>
            <a:endParaRPr lang="en-US"/>
          </a:p>
        </p:txBody>
      </p:sp>
      <p:sp>
        <p:nvSpPr>
          <p:cNvPr id="18518" name="Line 183"/>
          <p:cNvSpPr>
            <a:spLocks noChangeShapeType="1"/>
          </p:cNvSpPr>
          <p:nvPr/>
        </p:nvSpPr>
        <p:spPr bwMode="auto">
          <a:xfrm flipH="1" flipV="1">
            <a:off x="5926402" y="4832350"/>
            <a:ext cx="859896" cy="1588"/>
          </a:xfrm>
          <a:prstGeom prst="line">
            <a:avLst/>
          </a:prstGeom>
          <a:noFill/>
          <a:ln w="57150">
            <a:solidFill>
              <a:schemeClr val="tx1"/>
            </a:solidFill>
            <a:round/>
            <a:headEnd type="triangle" w="sm" len="sm"/>
            <a:tailEnd type="oval" w="sm" len="sm"/>
          </a:ln>
          <a:extLst>
            <a:ext uri="{909E8E84-426E-40DD-AFC4-6F175D3DCCD1}">
              <a14:hiddenFill xmlns:a14="http://schemas.microsoft.com/office/drawing/2010/main">
                <a:noFill/>
              </a14:hiddenFill>
            </a:ext>
          </a:extLst>
        </p:spPr>
        <p:txBody>
          <a:bodyPr/>
          <a:lstStyle/>
          <a:p>
            <a:endParaRPr lang="en-US"/>
          </a:p>
        </p:txBody>
      </p:sp>
      <p:sp>
        <p:nvSpPr>
          <p:cNvPr id="18519" name="Freeform 159"/>
          <p:cNvSpPr>
            <a:spLocks/>
          </p:cNvSpPr>
          <p:nvPr/>
        </p:nvSpPr>
        <p:spPr bwMode="auto">
          <a:xfrm>
            <a:off x="6473298" y="1808163"/>
            <a:ext cx="975122" cy="4032250"/>
          </a:xfrm>
          <a:custGeom>
            <a:avLst/>
            <a:gdLst>
              <a:gd name="T0" fmla="*/ 0 w 567"/>
              <a:gd name="T1" fmla="*/ 0 h 2245"/>
              <a:gd name="T2" fmla="*/ 0 w 567"/>
              <a:gd name="T3" fmla="*/ 2147483647 h 2245"/>
              <a:gd name="T4" fmla="*/ 2147483647 w 567"/>
              <a:gd name="T5" fmla="*/ 2147483647 h 2245"/>
              <a:gd name="T6" fmla="*/ 2147483647 w 567"/>
              <a:gd name="T7" fmla="*/ 2147483647 h 2245"/>
              <a:gd name="T8" fmla="*/ 0 60000 65536"/>
              <a:gd name="T9" fmla="*/ 0 60000 65536"/>
              <a:gd name="T10" fmla="*/ 0 60000 65536"/>
              <a:gd name="T11" fmla="*/ 0 60000 65536"/>
              <a:gd name="T12" fmla="*/ 0 w 567"/>
              <a:gd name="T13" fmla="*/ 0 h 2245"/>
              <a:gd name="T14" fmla="*/ 567 w 567"/>
              <a:gd name="T15" fmla="*/ 2245 h 2245"/>
            </a:gdLst>
            <a:ahLst/>
            <a:cxnLst>
              <a:cxn ang="T8">
                <a:pos x="T0" y="T1"/>
              </a:cxn>
              <a:cxn ang="T9">
                <a:pos x="T2" y="T3"/>
              </a:cxn>
              <a:cxn ang="T10">
                <a:pos x="T4" y="T5"/>
              </a:cxn>
              <a:cxn ang="T11">
                <a:pos x="T6" y="T7"/>
              </a:cxn>
            </a:cxnLst>
            <a:rect l="T12" t="T13" r="T14" b="T15"/>
            <a:pathLst>
              <a:path w="567" h="2245">
                <a:moveTo>
                  <a:pt x="0" y="0"/>
                </a:moveTo>
                <a:lnTo>
                  <a:pt x="0" y="2087"/>
                </a:lnTo>
                <a:lnTo>
                  <a:pt x="567" y="2087"/>
                </a:lnTo>
                <a:lnTo>
                  <a:pt x="567" y="2245"/>
                </a:lnTo>
              </a:path>
            </a:pathLst>
          </a:custGeom>
          <a:noFill/>
          <a:ln w="127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520" name="Line 184"/>
          <p:cNvSpPr>
            <a:spLocks noChangeShapeType="1"/>
          </p:cNvSpPr>
          <p:nvPr/>
        </p:nvSpPr>
        <p:spPr bwMode="auto">
          <a:xfrm flipH="1" flipV="1">
            <a:off x="7955758" y="5948366"/>
            <a:ext cx="546894" cy="1587"/>
          </a:xfrm>
          <a:prstGeom prst="line">
            <a:avLst/>
          </a:prstGeom>
          <a:noFill/>
          <a:ln w="57150">
            <a:solidFill>
              <a:schemeClr val="tx1"/>
            </a:solidFill>
            <a:round/>
            <a:headEnd type="triangle" w="sm" len="sm"/>
            <a:tailEnd type="oval" w="sm" len="sm"/>
          </a:ln>
          <a:extLst>
            <a:ext uri="{909E8E84-426E-40DD-AFC4-6F175D3DCCD1}">
              <a14:hiddenFill xmlns:a14="http://schemas.microsoft.com/office/drawing/2010/main">
                <a:noFill/>
              </a14:hiddenFill>
            </a:ext>
          </a:extLst>
        </p:spPr>
        <p:txBody>
          <a:bodyPr/>
          <a:lstStyle/>
          <a:p>
            <a:endParaRPr lang="en-US"/>
          </a:p>
        </p:txBody>
      </p:sp>
      <p:sp>
        <p:nvSpPr>
          <p:cNvPr id="18521" name="Line 186"/>
          <p:cNvSpPr>
            <a:spLocks noChangeShapeType="1"/>
          </p:cNvSpPr>
          <p:nvPr/>
        </p:nvSpPr>
        <p:spPr bwMode="auto">
          <a:xfrm flipH="1">
            <a:off x="6163735" y="4760913"/>
            <a:ext cx="39556" cy="14446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22" name="Text Box 187"/>
          <p:cNvSpPr txBox="1">
            <a:spLocks noChangeArrowheads="1"/>
          </p:cNvSpPr>
          <p:nvPr/>
        </p:nvSpPr>
        <p:spPr bwMode="auto">
          <a:xfrm>
            <a:off x="6046788" y="4473575"/>
            <a:ext cx="232172"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1400"/>
              <a:t>32</a:t>
            </a:r>
          </a:p>
        </p:txBody>
      </p:sp>
      <p:sp>
        <p:nvSpPr>
          <p:cNvPr id="18523" name="Line 188"/>
          <p:cNvSpPr>
            <a:spLocks noChangeShapeType="1"/>
          </p:cNvSpPr>
          <p:nvPr/>
        </p:nvSpPr>
        <p:spPr bwMode="auto">
          <a:xfrm flipH="1">
            <a:off x="8189648" y="5876928"/>
            <a:ext cx="39556" cy="14446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24" name="Text Box 189"/>
          <p:cNvSpPr txBox="1">
            <a:spLocks noChangeArrowheads="1"/>
          </p:cNvSpPr>
          <p:nvPr/>
        </p:nvSpPr>
        <p:spPr bwMode="auto">
          <a:xfrm>
            <a:off x="8072704" y="5589591"/>
            <a:ext cx="232172"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1400"/>
              <a:t>32</a:t>
            </a:r>
          </a:p>
        </p:txBody>
      </p:sp>
      <p:sp>
        <p:nvSpPr>
          <p:cNvPr id="18525" name="Text Box 191"/>
          <p:cNvSpPr txBox="1">
            <a:spLocks noChangeArrowheads="1"/>
          </p:cNvSpPr>
          <p:nvPr/>
        </p:nvSpPr>
        <p:spPr bwMode="auto">
          <a:xfrm>
            <a:off x="8229205" y="1738316"/>
            <a:ext cx="975121"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t>Tri-state</a:t>
            </a:r>
          </a:p>
          <a:p>
            <a:pPr algn="ctr" eaLnBrk="1" hangingPunct="1"/>
            <a:r>
              <a:rPr lang="en-US" altLang="en-US"/>
              <a:t>buffers</a:t>
            </a:r>
          </a:p>
        </p:txBody>
      </p:sp>
      <p:sp>
        <p:nvSpPr>
          <p:cNvPr id="18526" name="Text Box 93"/>
          <p:cNvSpPr txBox="1">
            <a:spLocks noChangeArrowheads="1"/>
          </p:cNvSpPr>
          <p:nvPr/>
        </p:nvSpPr>
        <p:spPr bwMode="auto">
          <a:xfrm>
            <a:off x="3033713" y="3067050"/>
            <a:ext cx="32676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1200"/>
              <a:t>WE</a:t>
            </a:r>
          </a:p>
        </p:txBody>
      </p:sp>
      <p:sp>
        <p:nvSpPr>
          <p:cNvPr id="18527" name="Text Box 93"/>
          <p:cNvSpPr txBox="1">
            <a:spLocks noChangeArrowheads="1"/>
          </p:cNvSpPr>
          <p:nvPr/>
        </p:nvSpPr>
        <p:spPr bwMode="auto">
          <a:xfrm>
            <a:off x="3033713" y="1981200"/>
            <a:ext cx="32676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1200"/>
              <a:t>WE</a:t>
            </a:r>
          </a:p>
        </p:txBody>
      </p:sp>
      <p:sp>
        <p:nvSpPr>
          <p:cNvPr id="18528" name="Text Box 93"/>
          <p:cNvSpPr txBox="1">
            <a:spLocks noChangeArrowheads="1"/>
          </p:cNvSpPr>
          <p:nvPr/>
        </p:nvSpPr>
        <p:spPr bwMode="auto">
          <a:xfrm>
            <a:off x="3033713" y="5056188"/>
            <a:ext cx="326760"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1200"/>
              <a:t>WE</a:t>
            </a:r>
          </a:p>
        </p:txBody>
      </p:sp>
      <p:sp>
        <p:nvSpPr>
          <p:cNvPr id="122" name="Freeform 121"/>
          <p:cNvSpPr/>
          <p:nvPr/>
        </p:nvSpPr>
        <p:spPr>
          <a:xfrm>
            <a:off x="3661439" y="2098676"/>
            <a:ext cx="753269" cy="3878263"/>
          </a:xfrm>
          <a:custGeom>
            <a:avLst/>
            <a:gdLst>
              <a:gd name="connsiteX0" fmla="*/ 497434 w 694944"/>
              <a:gd name="connsiteY0" fmla="*/ 0 h 3877056"/>
              <a:gd name="connsiteX1" fmla="*/ 694944 w 694944"/>
              <a:gd name="connsiteY1" fmla="*/ 0 h 3877056"/>
              <a:gd name="connsiteX2" fmla="*/ 694944 w 694944"/>
              <a:gd name="connsiteY2" fmla="*/ 3877056 h 3877056"/>
              <a:gd name="connsiteX3" fmla="*/ 0 w 694944"/>
              <a:gd name="connsiteY3" fmla="*/ 3877056 h 3877056"/>
            </a:gdLst>
            <a:ahLst/>
            <a:cxnLst>
              <a:cxn ang="0">
                <a:pos x="connsiteX0" y="connsiteY0"/>
              </a:cxn>
              <a:cxn ang="0">
                <a:pos x="connsiteX1" y="connsiteY1"/>
              </a:cxn>
              <a:cxn ang="0">
                <a:pos x="connsiteX2" y="connsiteY2"/>
              </a:cxn>
              <a:cxn ang="0">
                <a:pos x="connsiteX3" y="connsiteY3"/>
              </a:cxn>
            </a:cxnLst>
            <a:rect l="l" t="t" r="r" b="b"/>
            <a:pathLst>
              <a:path w="694944" h="3877056">
                <a:moveTo>
                  <a:pt x="497434" y="0"/>
                </a:moveTo>
                <a:lnTo>
                  <a:pt x="694944" y="0"/>
                </a:lnTo>
                <a:lnTo>
                  <a:pt x="694944" y="3877056"/>
                </a:lnTo>
                <a:lnTo>
                  <a:pt x="0" y="3877056"/>
                </a:lnTo>
              </a:path>
            </a:pathLst>
          </a:custGeom>
          <a:ln w="127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8530" name="Line 67"/>
          <p:cNvSpPr>
            <a:spLocks noChangeShapeType="1"/>
          </p:cNvSpPr>
          <p:nvPr/>
        </p:nvSpPr>
        <p:spPr bwMode="auto">
          <a:xfrm>
            <a:off x="4220370" y="3184525"/>
            <a:ext cx="194337" cy="0"/>
          </a:xfrm>
          <a:prstGeom prst="line">
            <a:avLst/>
          </a:prstGeom>
          <a:noFill/>
          <a:ln w="12700">
            <a:solidFill>
              <a:schemeClr val="tx1"/>
            </a:solidFill>
            <a:round/>
            <a:headEnd type="none" w="sm" len="sm"/>
            <a:tailEnd type="oval" w="sm" len="sm"/>
          </a:ln>
          <a:extLst>
            <a:ext uri="{909E8E84-426E-40DD-AFC4-6F175D3DCCD1}">
              <a14:hiddenFill xmlns:a14="http://schemas.microsoft.com/office/drawing/2010/main">
                <a:noFill/>
              </a14:hiddenFill>
            </a:ext>
          </a:extLst>
        </p:spPr>
        <p:txBody>
          <a:bodyPr/>
          <a:lstStyle/>
          <a:p>
            <a:endParaRPr lang="en-US"/>
          </a:p>
        </p:txBody>
      </p:sp>
      <p:sp>
        <p:nvSpPr>
          <p:cNvPr id="18531" name="Line 67"/>
          <p:cNvSpPr>
            <a:spLocks noChangeShapeType="1"/>
          </p:cNvSpPr>
          <p:nvPr/>
        </p:nvSpPr>
        <p:spPr bwMode="auto">
          <a:xfrm>
            <a:off x="4220370" y="5165725"/>
            <a:ext cx="194337" cy="0"/>
          </a:xfrm>
          <a:prstGeom prst="line">
            <a:avLst/>
          </a:prstGeom>
          <a:noFill/>
          <a:ln w="12700">
            <a:solidFill>
              <a:schemeClr val="tx1"/>
            </a:solidFill>
            <a:round/>
            <a:headEnd type="none" w="sm" len="sm"/>
            <a:tailEnd type="oval" w="sm" len="sm"/>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483262" y="1125538"/>
            <a:ext cx="8915400" cy="5143500"/>
          </a:xfrm>
        </p:spPr>
        <p:txBody>
          <a:bodyPr/>
          <a:lstStyle/>
          <a:p>
            <a:pPr eaLnBrk="1" hangingPunct="1"/>
            <a:r>
              <a:rPr lang="en-US" altLang="en-US"/>
              <a:t>Allow multiple sources to drive a single bus</a:t>
            </a:r>
          </a:p>
          <a:p>
            <a:pPr eaLnBrk="1" hangingPunct="1"/>
            <a:r>
              <a:rPr lang="en-US" altLang="en-US"/>
              <a:t>Two Inputs:</a:t>
            </a:r>
          </a:p>
          <a:p>
            <a:pPr lvl="1" eaLnBrk="1" hangingPunct="1"/>
            <a:r>
              <a:rPr lang="en-US" altLang="en-US"/>
              <a:t>Data_in</a:t>
            </a:r>
          </a:p>
          <a:p>
            <a:pPr lvl="1" eaLnBrk="1" hangingPunct="1"/>
            <a:r>
              <a:rPr lang="en-US" altLang="en-US">
                <a:solidFill>
                  <a:srgbClr val="FF0000"/>
                </a:solidFill>
              </a:rPr>
              <a:t>Enable </a:t>
            </a:r>
            <a:r>
              <a:rPr lang="en-US" altLang="en-US"/>
              <a:t>(to enable output)</a:t>
            </a:r>
          </a:p>
          <a:p>
            <a:pPr eaLnBrk="1" hangingPunct="1"/>
            <a:r>
              <a:rPr lang="en-US" altLang="en-US"/>
              <a:t>One Output: Data_out</a:t>
            </a:r>
          </a:p>
          <a:p>
            <a:pPr lvl="1" eaLnBrk="1" hangingPunct="1"/>
            <a:r>
              <a:rPr lang="en-US" altLang="en-US"/>
              <a:t>If (</a:t>
            </a:r>
            <a:r>
              <a:rPr lang="en-US" altLang="en-US">
                <a:solidFill>
                  <a:srgbClr val="FF0000"/>
                </a:solidFill>
              </a:rPr>
              <a:t>Enable</a:t>
            </a:r>
            <a:r>
              <a:rPr lang="en-US" altLang="en-US"/>
              <a:t>) Data_out = Data_in</a:t>
            </a:r>
          </a:p>
          <a:p>
            <a:pPr lvl="1" eaLnBrk="1" hangingPunct="1">
              <a:buFont typeface="Wingdings" pitchFamily="2" charset="2"/>
              <a:buNone/>
            </a:pPr>
            <a:r>
              <a:rPr lang="en-US" altLang="en-US"/>
              <a:t>	else Data_out = </a:t>
            </a:r>
            <a:r>
              <a:rPr lang="en-US" altLang="en-US">
                <a:solidFill>
                  <a:srgbClr val="FF0000"/>
                </a:solidFill>
              </a:rPr>
              <a:t>High Impedance </a:t>
            </a:r>
            <a:r>
              <a:rPr lang="en-US" altLang="en-US"/>
              <a:t>state (output is disconnected)</a:t>
            </a:r>
          </a:p>
          <a:p>
            <a:pPr eaLnBrk="1" hangingPunct="1">
              <a:spcBef>
                <a:spcPct val="150000"/>
              </a:spcBef>
            </a:pPr>
            <a:r>
              <a:rPr lang="en-US" altLang="en-US"/>
              <a:t>Tri-state buffers can be</a:t>
            </a:r>
          </a:p>
          <a:p>
            <a:pPr eaLnBrk="1" hangingPunct="1">
              <a:buFont typeface="Wingdings" pitchFamily="2" charset="2"/>
              <a:buNone/>
            </a:pPr>
            <a:r>
              <a:rPr lang="en-US" altLang="en-US"/>
              <a:t>	used to build multiplexors</a:t>
            </a:r>
          </a:p>
          <a:p>
            <a:pPr lvl="1" eaLnBrk="1" hangingPunct="1"/>
            <a:endParaRPr lang="en-US" altLang="en-US"/>
          </a:p>
        </p:txBody>
      </p:sp>
      <p:sp>
        <p:nvSpPr>
          <p:cNvPr id="19459" name="Rectangle 2"/>
          <p:cNvSpPr>
            <a:spLocks noGrp="1" noChangeArrowheads="1"/>
          </p:cNvSpPr>
          <p:nvPr>
            <p:ph type="title"/>
          </p:nvPr>
        </p:nvSpPr>
        <p:spPr/>
        <p:txBody>
          <a:bodyPr/>
          <a:lstStyle/>
          <a:p>
            <a:pPr eaLnBrk="1" hangingPunct="1"/>
            <a:r>
              <a:rPr lang="en-US" altLang="en-US"/>
              <a:t>Tri-State Buffers</a:t>
            </a:r>
          </a:p>
        </p:txBody>
      </p:sp>
      <p:grpSp>
        <p:nvGrpSpPr>
          <p:cNvPr id="19460" name="Group 35"/>
          <p:cNvGrpSpPr>
            <a:grpSpLocks/>
          </p:cNvGrpSpPr>
          <p:nvPr/>
        </p:nvGrpSpPr>
        <p:grpSpPr bwMode="auto">
          <a:xfrm>
            <a:off x="5186893" y="1808163"/>
            <a:ext cx="4017433" cy="1439862"/>
            <a:chOff x="3016" y="1139"/>
            <a:chExt cx="2336" cy="907"/>
          </a:xfrm>
        </p:grpSpPr>
        <p:sp>
          <p:nvSpPr>
            <p:cNvPr id="19477" name="AutoShape 4"/>
            <p:cNvSpPr>
              <a:spLocks noChangeArrowheads="1"/>
            </p:cNvSpPr>
            <p:nvPr/>
          </p:nvSpPr>
          <p:spPr bwMode="auto">
            <a:xfrm rot="5400000">
              <a:off x="3872" y="1519"/>
              <a:ext cx="601" cy="453"/>
            </a:xfrm>
            <a:prstGeom prst="triangle">
              <a:avLst>
                <a:gd name="adj" fmla="val 50000"/>
              </a:avLst>
            </a:prstGeom>
            <a:solidFill>
              <a:schemeClr val="bg1"/>
            </a:solidFill>
            <a:ln w="1905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9478" name="Line 5"/>
            <p:cNvSpPr>
              <a:spLocks noChangeShapeType="1"/>
            </p:cNvSpPr>
            <p:nvPr/>
          </p:nvSpPr>
          <p:spPr bwMode="auto">
            <a:xfrm>
              <a:off x="3606" y="1751"/>
              <a:ext cx="34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9" name="Line 6"/>
            <p:cNvSpPr>
              <a:spLocks noChangeShapeType="1"/>
            </p:cNvSpPr>
            <p:nvPr/>
          </p:nvSpPr>
          <p:spPr bwMode="auto">
            <a:xfrm>
              <a:off x="4377" y="1751"/>
              <a:ext cx="29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80" name="Line 7"/>
            <p:cNvSpPr>
              <a:spLocks noChangeShapeType="1"/>
            </p:cNvSpPr>
            <p:nvPr/>
          </p:nvSpPr>
          <p:spPr bwMode="auto">
            <a:xfrm>
              <a:off x="3946" y="1751"/>
              <a:ext cx="6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1" name="Line 8"/>
            <p:cNvSpPr>
              <a:spLocks noChangeShapeType="1"/>
            </p:cNvSpPr>
            <p:nvPr/>
          </p:nvSpPr>
          <p:spPr bwMode="auto">
            <a:xfrm flipV="1">
              <a:off x="4014" y="1638"/>
              <a:ext cx="136" cy="11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2" name="Line 9"/>
            <p:cNvSpPr>
              <a:spLocks noChangeShapeType="1"/>
            </p:cNvSpPr>
            <p:nvPr/>
          </p:nvSpPr>
          <p:spPr bwMode="auto">
            <a:xfrm>
              <a:off x="4173" y="1751"/>
              <a:ext cx="22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3" name="Line 10"/>
            <p:cNvSpPr>
              <a:spLocks noChangeShapeType="1"/>
            </p:cNvSpPr>
            <p:nvPr/>
          </p:nvSpPr>
          <p:spPr bwMode="auto">
            <a:xfrm>
              <a:off x="4150" y="1365"/>
              <a:ext cx="0" cy="205"/>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84" name="Text Box 11"/>
            <p:cNvSpPr txBox="1">
              <a:spLocks noChangeArrowheads="1"/>
            </p:cNvSpPr>
            <p:nvPr/>
          </p:nvSpPr>
          <p:spPr bwMode="auto">
            <a:xfrm>
              <a:off x="3016" y="1615"/>
              <a:ext cx="61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a:t>Data_in</a:t>
              </a:r>
            </a:p>
          </p:txBody>
        </p:sp>
        <p:sp>
          <p:nvSpPr>
            <p:cNvPr id="19485" name="Text Box 12"/>
            <p:cNvSpPr txBox="1">
              <a:spLocks noChangeArrowheads="1"/>
            </p:cNvSpPr>
            <p:nvPr/>
          </p:nvSpPr>
          <p:spPr bwMode="auto">
            <a:xfrm>
              <a:off x="4739" y="1615"/>
              <a:ext cx="61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a:t>Data_out</a:t>
              </a:r>
            </a:p>
          </p:txBody>
        </p:sp>
        <p:sp>
          <p:nvSpPr>
            <p:cNvPr id="19486" name="Text Box 13"/>
            <p:cNvSpPr txBox="1">
              <a:spLocks noChangeArrowheads="1"/>
            </p:cNvSpPr>
            <p:nvPr/>
          </p:nvSpPr>
          <p:spPr bwMode="auto">
            <a:xfrm>
              <a:off x="3832" y="1139"/>
              <a:ext cx="613"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a:solidFill>
                    <a:srgbClr val="FF0000"/>
                  </a:solidFill>
                </a:rPr>
                <a:t>Enable</a:t>
              </a:r>
            </a:p>
          </p:txBody>
        </p:sp>
      </p:grpSp>
      <p:grpSp>
        <p:nvGrpSpPr>
          <p:cNvPr id="19461" name="Group 36"/>
          <p:cNvGrpSpPr>
            <a:grpSpLocks/>
          </p:cNvGrpSpPr>
          <p:nvPr/>
        </p:nvGrpSpPr>
        <p:grpSpPr bwMode="auto">
          <a:xfrm>
            <a:off x="5654677" y="4807268"/>
            <a:ext cx="3238368" cy="1547812"/>
            <a:chOff x="3288" y="2863"/>
            <a:chExt cx="1883" cy="975"/>
          </a:xfrm>
        </p:grpSpPr>
        <p:sp>
          <p:nvSpPr>
            <p:cNvPr id="19462" name="Line 20"/>
            <p:cNvSpPr>
              <a:spLocks noChangeShapeType="1"/>
            </p:cNvSpPr>
            <p:nvPr/>
          </p:nvSpPr>
          <p:spPr bwMode="auto">
            <a:xfrm>
              <a:off x="4241" y="3567"/>
              <a:ext cx="0" cy="249"/>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3" name="AutoShape 16"/>
            <p:cNvSpPr>
              <a:spLocks noChangeArrowheads="1"/>
            </p:cNvSpPr>
            <p:nvPr/>
          </p:nvSpPr>
          <p:spPr bwMode="auto">
            <a:xfrm rot="5400000">
              <a:off x="4128" y="3431"/>
              <a:ext cx="227" cy="181"/>
            </a:xfrm>
            <a:prstGeom prst="triangle">
              <a:avLst>
                <a:gd name="adj" fmla="val 50000"/>
              </a:avLst>
            </a:prstGeom>
            <a:solidFill>
              <a:schemeClr val="bg1"/>
            </a:solidFill>
            <a:ln w="1905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9464" name="Line 18"/>
            <p:cNvSpPr>
              <a:spLocks noChangeShapeType="1"/>
            </p:cNvSpPr>
            <p:nvPr/>
          </p:nvSpPr>
          <p:spPr bwMode="auto">
            <a:xfrm>
              <a:off x="3811" y="2976"/>
              <a:ext cx="34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5" name="Line 19"/>
            <p:cNvSpPr>
              <a:spLocks noChangeShapeType="1"/>
            </p:cNvSpPr>
            <p:nvPr/>
          </p:nvSpPr>
          <p:spPr bwMode="auto">
            <a:xfrm>
              <a:off x="3811" y="3522"/>
              <a:ext cx="34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6" name="Line 21"/>
            <p:cNvSpPr>
              <a:spLocks noChangeShapeType="1"/>
            </p:cNvSpPr>
            <p:nvPr/>
          </p:nvSpPr>
          <p:spPr bwMode="auto">
            <a:xfrm>
              <a:off x="4241" y="3022"/>
              <a:ext cx="0" cy="9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7" name="AutoShape 22"/>
            <p:cNvSpPr>
              <a:spLocks noChangeArrowheads="1"/>
            </p:cNvSpPr>
            <p:nvPr/>
          </p:nvSpPr>
          <p:spPr bwMode="auto">
            <a:xfrm>
              <a:off x="4173" y="3157"/>
              <a:ext cx="136" cy="91"/>
            </a:xfrm>
            <a:prstGeom prst="triangle">
              <a:avLst>
                <a:gd name="adj" fmla="val 50000"/>
              </a:avLst>
            </a:prstGeom>
            <a:solidFill>
              <a:schemeClr val="bg1"/>
            </a:solidFill>
            <a:ln w="9525">
              <a:solidFill>
                <a:srgbClr val="FF0000"/>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9468" name="Oval 23"/>
            <p:cNvSpPr>
              <a:spLocks noChangeArrowheads="1"/>
            </p:cNvSpPr>
            <p:nvPr/>
          </p:nvSpPr>
          <p:spPr bwMode="auto">
            <a:xfrm>
              <a:off x="4218" y="3112"/>
              <a:ext cx="45" cy="45"/>
            </a:xfrm>
            <a:prstGeom prst="ellipse">
              <a:avLst/>
            </a:prstGeom>
            <a:solidFill>
              <a:schemeClr val="bg1"/>
            </a:solidFill>
            <a:ln w="9525">
              <a:solidFill>
                <a:srgbClr val="FF0000"/>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9469" name="AutoShape 15"/>
            <p:cNvSpPr>
              <a:spLocks noChangeArrowheads="1"/>
            </p:cNvSpPr>
            <p:nvPr/>
          </p:nvSpPr>
          <p:spPr bwMode="auto">
            <a:xfrm rot="5400000">
              <a:off x="4128" y="2886"/>
              <a:ext cx="227" cy="181"/>
            </a:xfrm>
            <a:prstGeom prst="triangle">
              <a:avLst>
                <a:gd name="adj" fmla="val 50000"/>
              </a:avLst>
            </a:prstGeom>
            <a:solidFill>
              <a:schemeClr val="bg1"/>
            </a:solidFill>
            <a:ln w="1905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9470" name="Freeform 27"/>
            <p:cNvSpPr>
              <a:spLocks/>
            </p:cNvSpPr>
            <p:nvPr/>
          </p:nvSpPr>
          <p:spPr bwMode="auto">
            <a:xfrm>
              <a:off x="3992" y="3249"/>
              <a:ext cx="249" cy="476"/>
            </a:xfrm>
            <a:custGeom>
              <a:avLst/>
              <a:gdLst>
                <a:gd name="T0" fmla="*/ 249 w 249"/>
                <a:gd name="T1" fmla="*/ 0 h 476"/>
                <a:gd name="T2" fmla="*/ 249 w 249"/>
                <a:gd name="T3" fmla="*/ 68 h 476"/>
                <a:gd name="T4" fmla="*/ 0 w 249"/>
                <a:gd name="T5" fmla="*/ 68 h 476"/>
                <a:gd name="T6" fmla="*/ 0 w 249"/>
                <a:gd name="T7" fmla="*/ 476 h 476"/>
                <a:gd name="T8" fmla="*/ 249 w 249"/>
                <a:gd name="T9" fmla="*/ 476 h 476"/>
                <a:gd name="T10" fmla="*/ 0 60000 65536"/>
                <a:gd name="T11" fmla="*/ 0 60000 65536"/>
                <a:gd name="T12" fmla="*/ 0 60000 65536"/>
                <a:gd name="T13" fmla="*/ 0 60000 65536"/>
                <a:gd name="T14" fmla="*/ 0 60000 65536"/>
                <a:gd name="T15" fmla="*/ 0 w 249"/>
                <a:gd name="T16" fmla="*/ 0 h 476"/>
                <a:gd name="T17" fmla="*/ 249 w 249"/>
                <a:gd name="T18" fmla="*/ 476 h 476"/>
              </a:gdLst>
              <a:ahLst/>
              <a:cxnLst>
                <a:cxn ang="T10">
                  <a:pos x="T0" y="T1"/>
                </a:cxn>
                <a:cxn ang="T11">
                  <a:pos x="T2" y="T3"/>
                </a:cxn>
                <a:cxn ang="T12">
                  <a:pos x="T4" y="T5"/>
                </a:cxn>
                <a:cxn ang="T13">
                  <a:pos x="T6" y="T7"/>
                </a:cxn>
                <a:cxn ang="T14">
                  <a:pos x="T8" y="T9"/>
                </a:cxn>
              </a:cxnLst>
              <a:rect l="T15" t="T16" r="T17" b="T18"/>
              <a:pathLst>
                <a:path w="249" h="476">
                  <a:moveTo>
                    <a:pt x="249" y="0"/>
                  </a:moveTo>
                  <a:lnTo>
                    <a:pt x="249" y="68"/>
                  </a:lnTo>
                  <a:lnTo>
                    <a:pt x="0" y="68"/>
                  </a:lnTo>
                  <a:lnTo>
                    <a:pt x="0" y="476"/>
                  </a:lnTo>
                  <a:lnTo>
                    <a:pt x="249" y="476"/>
                  </a:lnTo>
                </a:path>
              </a:pathLst>
            </a:custGeom>
            <a:noFill/>
            <a:ln w="9525">
              <a:solidFill>
                <a:srgbClr val="FF0000"/>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71" name="Freeform 28"/>
            <p:cNvSpPr>
              <a:spLocks/>
            </p:cNvSpPr>
            <p:nvPr/>
          </p:nvSpPr>
          <p:spPr bwMode="auto">
            <a:xfrm>
              <a:off x="4310" y="2977"/>
              <a:ext cx="91" cy="544"/>
            </a:xfrm>
            <a:custGeom>
              <a:avLst/>
              <a:gdLst>
                <a:gd name="T0" fmla="*/ 0 w 91"/>
                <a:gd name="T1" fmla="*/ 0 h 544"/>
                <a:gd name="T2" fmla="*/ 91 w 91"/>
                <a:gd name="T3" fmla="*/ 0 h 544"/>
                <a:gd name="T4" fmla="*/ 91 w 91"/>
                <a:gd name="T5" fmla="*/ 544 h 544"/>
                <a:gd name="T6" fmla="*/ 0 w 91"/>
                <a:gd name="T7" fmla="*/ 544 h 544"/>
                <a:gd name="T8" fmla="*/ 0 60000 65536"/>
                <a:gd name="T9" fmla="*/ 0 60000 65536"/>
                <a:gd name="T10" fmla="*/ 0 60000 65536"/>
                <a:gd name="T11" fmla="*/ 0 60000 65536"/>
                <a:gd name="T12" fmla="*/ 0 w 91"/>
                <a:gd name="T13" fmla="*/ 0 h 544"/>
                <a:gd name="T14" fmla="*/ 91 w 91"/>
                <a:gd name="T15" fmla="*/ 544 h 544"/>
              </a:gdLst>
              <a:ahLst/>
              <a:cxnLst>
                <a:cxn ang="T8">
                  <a:pos x="T0" y="T1"/>
                </a:cxn>
                <a:cxn ang="T9">
                  <a:pos x="T2" y="T3"/>
                </a:cxn>
                <a:cxn ang="T10">
                  <a:pos x="T4" y="T5"/>
                </a:cxn>
                <a:cxn ang="T11">
                  <a:pos x="T6" y="T7"/>
                </a:cxn>
              </a:cxnLst>
              <a:rect l="T12" t="T13" r="T14" b="T15"/>
              <a:pathLst>
                <a:path w="91" h="544">
                  <a:moveTo>
                    <a:pt x="0" y="0"/>
                  </a:moveTo>
                  <a:lnTo>
                    <a:pt x="91" y="0"/>
                  </a:lnTo>
                  <a:lnTo>
                    <a:pt x="91" y="544"/>
                  </a:lnTo>
                  <a:lnTo>
                    <a:pt x="0" y="544"/>
                  </a:ln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72" name="Line 29"/>
            <p:cNvSpPr>
              <a:spLocks noChangeShapeType="1"/>
            </p:cNvSpPr>
            <p:nvPr/>
          </p:nvSpPr>
          <p:spPr bwMode="auto">
            <a:xfrm>
              <a:off x="4400" y="3249"/>
              <a:ext cx="204" cy="0"/>
            </a:xfrm>
            <a:prstGeom prst="line">
              <a:avLst/>
            </a:prstGeom>
            <a:noFill/>
            <a:ln w="38100">
              <a:solidFill>
                <a:schemeClr val="tx1"/>
              </a:solidFill>
              <a:round/>
              <a:headEnd type="oval" w="sm" len="sm"/>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3" name="Text Box 30"/>
            <p:cNvSpPr txBox="1">
              <a:spLocks noChangeArrowheads="1"/>
            </p:cNvSpPr>
            <p:nvPr/>
          </p:nvSpPr>
          <p:spPr bwMode="auto">
            <a:xfrm>
              <a:off x="3288" y="2863"/>
              <a:ext cx="522"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a:t>Data_0</a:t>
              </a:r>
            </a:p>
          </p:txBody>
        </p:sp>
        <p:sp>
          <p:nvSpPr>
            <p:cNvPr id="19474" name="Text Box 31"/>
            <p:cNvSpPr txBox="1">
              <a:spLocks noChangeArrowheads="1"/>
            </p:cNvSpPr>
            <p:nvPr/>
          </p:nvSpPr>
          <p:spPr bwMode="auto">
            <a:xfrm>
              <a:off x="3288" y="3407"/>
              <a:ext cx="522"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a:t>Data_1</a:t>
              </a:r>
            </a:p>
          </p:txBody>
        </p:sp>
        <p:sp>
          <p:nvSpPr>
            <p:cNvPr id="19475" name="Text Box 32"/>
            <p:cNvSpPr txBox="1">
              <a:spLocks noChangeArrowheads="1"/>
            </p:cNvSpPr>
            <p:nvPr/>
          </p:nvSpPr>
          <p:spPr bwMode="auto">
            <a:xfrm>
              <a:off x="4649" y="3135"/>
              <a:ext cx="522"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a:t>Output</a:t>
              </a:r>
            </a:p>
          </p:txBody>
        </p:sp>
        <p:sp>
          <p:nvSpPr>
            <p:cNvPr id="19476" name="Text Box 33"/>
            <p:cNvSpPr txBox="1">
              <a:spLocks noChangeArrowheads="1"/>
            </p:cNvSpPr>
            <p:nvPr/>
          </p:nvSpPr>
          <p:spPr bwMode="auto">
            <a:xfrm>
              <a:off x="4309" y="3611"/>
              <a:ext cx="522"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a:solidFill>
                    <a:srgbClr val="FF0000"/>
                  </a:solidFill>
                </a:rPr>
                <a:t>Select</a:t>
              </a: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a:t>Building a Multifunction ALU</a:t>
            </a:r>
          </a:p>
        </p:txBody>
      </p:sp>
      <p:grpSp>
        <p:nvGrpSpPr>
          <p:cNvPr id="3" name="Group 2">
            <a:extLst>
              <a:ext uri="{FF2B5EF4-FFF2-40B4-BE49-F238E27FC236}">
                <a16:creationId xmlns:a16="http://schemas.microsoft.com/office/drawing/2014/main" id="{54059CF7-A01B-44A4-89E1-C54ED7F1514A}"/>
              </a:ext>
            </a:extLst>
          </p:cNvPr>
          <p:cNvGrpSpPr/>
          <p:nvPr/>
        </p:nvGrpSpPr>
        <p:grpSpPr>
          <a:xfrm>
            <a:off x="569646" y="960120"/>
            <a:ext cx="8791181" cy="5451156"/>
            <a:chOff x="569646" y="1123950"/>
            <a:chExt cx="8791181" cy="5451156"/>
          </a:xfrm>
        </p:grpSpPr>
        <p:sp>
          <p:nvSpPr>
            <p:cNvPr id="20562" name="Line 203"/>
            <p:cNvSpPr>
              <a:spLocks noChangeShapeType="1"/>
            </p:cNvSpPr>
            <p:nvPr/>
          </p:nvSpPr>
          <p:spPr bwMode="auto">
            <a:xfrm>
              <a:off x="7371027" y="3141663"/>
              <a:ext cx="390393"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15" name="Line 116">
              <a:extLst>
                <a:ext uri="{FF2B5EF4-FFF2-40B4-BE49-F238E27FC236}">
                  <a16:creationId xmlns:a16="http://schemas.microsoft.com/office/drawing/2014/main" id="{884785AC-AA75-433F-9A71-90D15C857393}"/>
                </a:ext>
              </a:extLst>
            </p:cNvPr>
            <p:cNvSpPr>
              <a:spLocks noChangeShapeType="1"/>
            </p:cNvSpPr>
            <p:nvPr/>
          </p:nvSpPr>
          <p:spPr bwMode="auto">
            <a:xfrm>
              <a:off x="4093103" y="5489712"/>
              <a:ext cx="939008" cy="0"/>
            </a:xfrm>
            <a:prstGeom prst="line">
              <a:avLst/>
            </a:prstGeom>
            <a:noFill/>
            <a:ln w="57150">
              <a:solidFill>
                <a:schemeClr val="tx1"/>
              </a:solidFill>
              <a:round/>
              <a:headEnd type="oval" w="sm" len="sm"/>
              <a:tailEnd type="none" w="med" len="med"/>
            </a:ln>
            <a:extLst>
              <a:ext uri="{909E8E84-426E-40DD-AFC4-6F175D3DCCD1}">
                <a14:hiddenFill xmlns:a14="http://schemas.microsoft.com/office/drawing/2010/main">
                  <a:noFill/>
                </a14:hiddenFill>
              </a:ext>
            </a:extLst>
          </p:spPr>
          <p:txBody>
            <a:bodyPr wrap="none"/>
            <a:lstStyle/>
            <a:p>
              <a:endParaRPr lang="en-US"/>
            </a:p>
          </p:txBody>
        </p:sp>
        <p:sp>
          <p:nvSpPr>
            <p:cNvPr id="116" name="Line 115">
              <a:extLst>
                <a:ext uri="{FF2B5EF4-FFF2-40B4-BE49-F238E27FC236}">
                  <a16:creationId xmlns:a16="http://schemas.microsoft.com/office/drawing/2014/main" id="{65CAA30D-720B-493A-9447-9EA34FD30B33}"/>
                </a:ext>
              </a:extLst>
            </p:cNvPr>
            <p:cNvSpPr>
              <a:spLocks noChangeShapeType="1"/>
            </p:cNvSpPr>
            <p:nvPr/>
          </p:nvSpPr>
          <p:spPr bwMode="auto">
            <a:xfrm>
              <a:off x="3625320" y="5294353"/>
              <a:ext cx="1406791" cy="0"/>
            </a:xfrm>
            <a:prstGeom prst="line">
              <a:avLst/>
            </a:prstGeom>
            <a:noFill/>
            <a:ln w="57150">
              <a:solidFill>
                <a:schemeClr val="tx1"/>
              </a:solidFill>
              <a:round/>
              <a:headEnd type="oval" w="sm" len="sm"/>
              <a:tailEnd type="none" w="med" len="med"/>
            </a:ln>
            <a:extLst>
              <a:ext uri="{909E8E84-426E-40DD-AFC4-6F175D3DCCD1}">
                <a14:hiddenFill xmlns:a14="http://schemas.microsoft.com/office/drawing/2010/main">
                  <a:noFill/>
                </a14:hiddenFill>
              </a:ext>
            </a:extLst>
          </p:spPr>
          <p:txBody>
            <a:bodyPr/>
            <a:lstStyle/>
            <a:p>
              <a:endParaRPr lang="en-US"/>
            </a:p>
          </p:txBody>
        </p:sp>
        <p:sp>
          <p:nvSpPr>
            <p:cNvPr id="20484" name="Freeform 188"/>
            <p:cNvSpPr>
              <a:spLocks/>
            </p:cNvSpPr>
            <p:nvPr/>
          </p:nvSpPr>
          <p:spPr bwMode="auto">
            <a:xfrm>
              <a:off x="6825854" y="3141663"/>
              <a:ext cx="271727" cy="323850"/>
            </a:xfrm>
            <a:custGeom>
              <a:avLst/>
              <a:gdLst>
                <a:gd name="T0" fmla="*/ 0 w 272"/>
                <a:gd name="T1" fmla="*/ 2147483647 h 204"/>
                <a:gd name="T2" fmla="*/ 0 w 272"/>
                <a:gd name="T3" fmla="*/ 0 h 204"/>
                <a:gd name="T4" fmla="*/ 2147483647 w 272"/>
                <a:gd name="T5" fmla="*/ 0 h 204"/>
                <a:gd name="T6" fmla="*/ 0 60000 65536"/>
                <a:gd name="T7" fmla="*/ 0 60000 65536"/>
                <a:gd name="T8" fmla="*/ 0 60000 65536"/>
                <a:gd name="T9" fmla="*/ 0 w 272"/>
                <a:gd name="T10" fmla="*/ 0 h 204"/>
                <a:gd name="T11" fmla="*/ 272 w 272"/>
                <a:gd name="T12" fmla="*/ 204 h 204"/>
              </a:gdLst>
              <a:ahLst/>
              <a:cxnLst>
                <a:cxn ang="T6">
                  <a:pos x="T0" y="T1"/>
                </a:cxn>
                <a:cxn ang="T7">
                  <a:pos x="T2" y="T3"/>
                </a:cxn>
                <a:cxn ang="T8">
                  <a:pos x="T4" y="T5"/>
                </a:cxn>
              </a:cxnLst>
              <a:rect l="T9" t="T10" r="T11" b="T12"/>
              <a:pathLst>
                <a:path w="272" h="204">
                  <a:moveTo>
                    <a:pt x="0" y="204"/>
                  </a:moveTo>
                  <a:lnTo>
                    <a:pt x="0" y="0"/>
                  </a:lnTo>
                  <a:lnTo>
                    <a:pt x="272" y="0"/>
                  </a:lnTo>
                </a:path>
              </a:pathLst>
            </a:custGeom>
            <a:noFill/>
            <a:ln w="9525">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485" name="Line 206"/>
            <p:cNvSpPr>
              <a:spLocks noChangeShapeType="1"/>
            </p:cNvSpPr>
            <p:nvPr/>
          </p:nvSpPr>
          <p:spPr bwMode="auto">
            <a:xfrm>
              <a:off x="8580042" y="4113213"/>
              <a:ext cx="0" cy="2159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86" name="Freeform 117"/>
            <p:cNvSpPr>
              <a:spLocks/>
            </p:cNvSpPr>
            <p:nvPr/>
          </p:nvSpPr>
          <p:spPr bwMode="auto">
            <a:xfrm>
              <a:off x="6473296" y="3787775"/>
              <a:ext cx="1286404" cy="1368425"/>
            </a:xfrm>
            <a:custGeom>
              <a:avLst/>
              <a:gdLst>
                <a:gd name="T0" fmla="*/ 0 w 771"/>
                <a:gd name="T1" fmla="*/ 2147483647 h 794"/>
                <a:gd name="T2" fmla="*/ 2147483647 w 771"/>
                <a:gd name="T3" fmla="*/ 2147483647 h 794"/>
                <a:gd name="T4" fmla="*/ 2147483647 w 771"/>
                <a:gd name="T5" fmla="*/ 0 h 794"/>
                <a:gd name="T6" fmla="*/ 2147483647 w 771"/>
                <a:gd name="T7" fmla="*/ 0 h 794"/>
                <a:gd name="T8" fmla="*/ 0 60000 65536"/>
                <a:gd name="T9" fmla="*/ 0 60000 65536"/>
                <a:gd name="T10" fmla="*/ 0 60000 65536"/>
                <a:gd name="T11" fmla="*/ 0 60000 65536"/>
                <a:gd name="T12" fmla="*/ 0 w 771"/>
                <a:gd name="T13" fmla="*/ 0 h 794"/>
                <a:gd name="T14" fmla="*/ 771 w 771"/>
                <a:gd name="T15" fmla="*/ 794 h 794"/>
              </a:gdLst>
              <a:ahLst/>
              <a:cxnLst>
                <a:cxn ang="T8">
                  <a:pos x="T0" y="T1"/>
                </a:cxn>
                <a:cxn ang="T9">
                  <a:pos x="T2" y="T3"/>
                </a:cxn>
                <a:cxn ang="T10">
                  <a:pos x="T4" y="T5"/>
                </a:cxn>
                <a:cxn ang="T11">
                  <a:pos x="T6" y="T7"/>
                </a:cxn>
              </a:cxnLst>
              <a:rect l="T12" t="T13" r="T14" b="T15"/>
              <a:pathLst>
                <a:path w="771" h="794">
                  <a:moveTo>
                    <a:pt x="0" y="794"/>
                  </a:moveTo>
                  <a:lnTo>
                    <a:pt x="226" y="794"/>
                  </a:lnTo>
                  <a:lnTo>
                    <a:pt x="226" y="0"/>
                  </a:lnTo>
                  <a:lnTo>
                    <a:pt x="771" y="0"/>
                  </a:lnTo>
                </a:path>
              </a:pathLst>
            </a:custGeom>
            <a:noFill/>
            <a:ln w="5715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20488" name="Group 62"/>
            <p:cNvGrpSpPr>
              <a:grpSpLocks/>
            </p:cNvGrpSpPr>
            <p:nvPr/>
          </p:nvGrpSpPr>
          <p:grpSpPr bwMode="auto">
            <a:xfrm>
              <a:off x="4839494" y="5212080"/>
              <a:ext cx="509058" cy="360363"/>
              <a:chOff x="3378" y="3158"/>
              <a:chExt cx="296" cy="227"/>
            </a:xfrm>
          </p:grpSpPr>
          <p:sp>
            <p:nvSpPr>
              <p:cNvPr id="20589" name="AutoShape 56"/>
              <p:cNvSpPr>
                <a:spLocks noChangeArrowheads="1"/>
              </p:cNvSpPr>
              <p:nvPr/>
            </p:nvSpPr>
            <p:spPr bwMode="auto">
              <a:xfrm flipH="1">
                <a:off x="3424" y="3158"/>
                <a:ext cx="250" cy="227"/>
              </a:xfrm>
              <a:prstGeom prst="moon">
                <a:avLst>
                  <a:gd name="adj" fmla="val 87500"/>
                </a:avLst>
              </a:prstGeom>
              <a:solidFill>
                <a:srgbClr val="FFFF99"/>
              </a:solidFill>
              <a:ln w="19050">
                <a:solidFill>
                  <a:schemeClr val="tx1"/>
                </a:solidFill>
                <a:miter lim="800000"/>
                <a:headEnd/>
                <a:tailEnd/>
              </a:ln>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90" name="Arc 57"/>
              <p:cNvSpPr>
                <a:spLocks/>
              </p:cNvSpPr>
              <p:nvPr/>
            </p:nvSpPr>
            <p:spPr bwMode="auto">
              <a:xfrm>
                <a:off x="3378" y="3158"/>
                <a:ext cx="46" cy="227"/>
              </a:xfrm>
              <a:custGeom>
                <a:avLst/>
                <a:gdLst>
                  <a:gd name="T0" fmla="*/ 0 w 21600"/>
                  <a:gd name="T1" fmla="*/ 0 h 42382"/>
                  <a:gd name="T2" fmla="*/ 0 w 21600"/>
                  <a:gd name="T3" fmla="*/ 0 h 42382"/>
                  <a:gd name="T4" fmla="*/ 0 w 21600"/>
                  <a:gd name="T5" fmla="*/ 0 h 42382"/>
                  <a:gd name="T6" fmla="*/ 0 60000 65536"/>
                  <a:gd name="T7" fmla="*/ 0 60000 65536"/>
                  <a:gd name="T8" fmla="*/ 0 60000 65536"/>
                  <a:gd name="T9" fmla="*/ 0 w 21600"/>
                  <a:gd name="T10" fmla="*/ 0 h 42382"/>
                  <a:gd name="T11" fmla="*/ 21600 w 21600"/>
                  <a:gd name="T12" fmla="*/ 42382 h 42382"/>
                </a:gdLst>
                <a:ahLst/>
                <a:cxnLst>
                  <a:cxn ang="T6">
                    <a:pos x="T0" y="T1"/>
                  </a:cxn>
                  <a:cxn ang="T7">
                    <a:pos x="T2" y="T3"/>
                  </a:cxn>
                  <a:cxn ang="T8">
                    <a:pos x="T4" y="T5"/>
                  </a:cxn>
                </a:cxnLst>
                <a:rect l="T9" t="T10" r="T11" b="T12"/>
                <a:pathLst>
                  <a:path w="21600" h="42382" fill="none" extrusionOk="0">
                    <a:moveTo>
                      <a:pt x="-1" y="0"/>
                    </a:moveTo>
                    <a:cubicBezTo>
                      <a:pt x="11929" y="0"/>
                      <a:pt x="21600" y="9670"/>
                      <a:pt x="21600" y="21600"/>
                    </a:cubicBezTo>
                    <a:cubicBezTo>
                      <a:pt x="21600" y="31261"/>
                      <a:pt x="15183" y="39748"/>
                      <a:pt x="5887" y="42381"/>
                    </a:cubicBezTo>
                  </a:path>
                  <a:path w="21600" h="42382" stroke="0" extrusionOk="0">
                    <a:moveTo>
                      <a:pt x="-1" y="0"/>
                    </a:moveTo>
                    <a:cubicBezTo>
                      <a:pt x="11929" y="0"/>
                      <a:pt x="21600" y="9670"/>
                      <a:pt x="21600" y="21600"/>
                    </a:cubicBezTo>
                    <a:cubicBezTo>
                      <a:pt x="21600" y="31261"/>
                      <a:pt x="15183" y="39748"/>
                      <a:pt x="5887" y="42381"/>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20489" name="AutoShape 64"/>
            <p:cNvSpPr>
              <a:spLocks noChangeArrowheads="1"/>
            </p:cNvSpPr>
            <p:nvPr/>
          </p:nvSpPr>
          <p:spPr bwMode="auto">
            <a:xfrm flipH="1">
              <a:off x="4918604" y="4800600"/>
              <a:ext cx="429948" cy="360362"/>
            </a:xfrm>
            <a:prstGeom prst="moon">
              <a:avLst>
                <a:gd name="adj" fmla="val 87500"/>
              </a:avLst>
            </a:prstGeom>
            <a:solidFill>
              <a:srgbClr val="FFFF99"/>
            </a:solidFill>
            <a:ln w="19050">
              <a:solidFill>
                <a:schemeClr val="tx1"/>
              </a:solidFill>
              <a:miter lim="800000"/>
              <a:headEnd/>
              <a:tailEnd/>
            </a:ln>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490" name="Line 77"/>
            <p:cNvSpPr>
              <a:spLocks noChangeShapeType="1"/>
            </p:cNvSpPr>
            <p:nvPr/>
          </p:nvSpPr>
          <p:spPr bwMode="auto">
            <a:xfrm flipV="1">
              <a:off x="6667633" y="3463925"/>
              <a:ext cx="1092067" cy="1588"/>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491" name="AutoShape 82"/>
            <p:cNvSpPr>
              <a:spLocks noChangeArrowheads="1"/>
            </p:cNvSpPr>
            <p:nvPr/>
          </p:nvSpPr>
          <p:spPr bwMode="auto">
            <a:xfrm>
              <a:off x="7759700" y="2600325"/>
              <a:ext cx="196056" cy="1368425"/>
            </a:xfrm>
            <a:prstGeom prst="roundRect">
              <a:avLst>
                <a:gd name="adj" fmla="val 50000"/>
              </a:avLst>
            </a:prstGeom>
            <a:solidFill>
              <a:srgbClr val="FFFF99"/>
            </a:solidFill>
            <a:ln w="19050">
              <a:solidFill>
                <a:schemeClr val="tx1"/>
              </a:solidFill>
              <a:round/>
              <a:headEnd/>
              <a:tailEnd/>
            </a:ln>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492" name="Rectangle 83"/>
            <p:cNvSpPr>
              <a:spLocks noChangeArrowheads="1"/>
            </p:cNvSpPr>
            <p:nvPr/>
          </p:nvSpPr>
          <p:spPr bwMode="auto">
            <a:xfrm>
              <a:off x="7759700" y="2708275"/>
              <a:ext cx="19605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0</a:t>
              </a:r>
            </a:p>
          </p:txBody>
        </p:sp>
        <p:sp>
          <p:nvSpPr>
            <p:cNvPr id="20493" name="Rectangle 84"/>
            <p:cNvSpPr>
              <a:spLocks noChangeArrowheads="1"/>
            </p:cNvSpPr>
            <p:nvPr/>
          </p:nvSpPr>
          <p:spPr bwMode="auto">
            <a:xfrm>
              <a:off x="7759700" y="3032125"/>
              <a:ext cx="19605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1</a:t>
              </a:r>
            </a:p>
          </p:txBody>
        </p:sp>
        <p:sp>
          <p:nvSpPr>
            <p:cNvPr id="20494" name="Line 89"/>
            <p:cNvSpPr>
              <a:spLocks noChangeShapeType="1"/>
            </p:cNvSpPr>
            <p:nvPr/>
          </p:nvSpPr>
          <p:spPr bwMode="auto">
            <a:xfrm>
              <a:off x="7955757" y="3284538"/>
              <a:ext cx="1092068"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495" name="Rectangle 90"/>
            <p:cNvSpPr>
              <a:spLocks noChangeArrowheads="1"/>
            </p:cNvSpPr>
            <p:nvPr/>
          </p:nvSpPr>
          <p:spPr bwMode="auto">
            <a:xfrm>
              <a:off x="7759700" y="3355975"/>
              <a:ext cx="19605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2</a:t>
              </a:r>
            </a:p>
          </p:txBody>
        </p:sp>
        <p:sp>
          <p:nvSpPr>
            <p:cNvPr id="20496" name="Rectangle 91"/>
            <p:cNvSpPr>
              <a:spLocks noChangeArrowheads="1"/>
            </p:cNvSpPr>
            <p:nvPr/>
          </p:nvSpPr>
          <p:spPr bwMode="auto">
            <a:xfrm>
              <a:off x="7759700" y="3681413"/>
              <a:ext cx="19605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3</a:t>
              </a:r>
            </a:p>
          </p:txBody>
        </p:sp>
        <p:sp>
          <p:nvSpPr>
            <p:cNvPr id="20497" name="Line 94"/>
            <p:cNvSpPr>
              <a:spLocks noChangeShapeType="1"/>
            </p:cNvSpPr>
            <p:nvPr/>
          </p:nvSpPr>
          <p:spPr bwMode="auto">
            <a:xfrm flipV="1">
              <a:off x="5343313" y="5394960"/>
              <a:ext cx="935567"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498" name="AutoShape 95"/>
            <p:cNvSpPr>
              <a:spLocks noChangeArrowheads="1"/>
            </p:cNvSpPr>
            <p:nvPr/>
          </p:nvSpPr>
          <p:spPr bwMode="auto">
            <a:xfrm>
              <a:off x="6289279" y="4404999"/>
              <a:ext cx="196056" cy="1584321"/>
            </a:xfrm>
            <a:prstGeom prst="roundRect">
              <a:avLst>
                <a:gd name="adj" fmla="val 50000"/>
              </a:avLst>
            </a:prstGeom>
            <a:solidFill>
              <a:srgbClr val="FFFF99"/>
            </a:solidFill>
            <a:ln w="19050">
              <a:solidFill>
                <a:schemeClr val="tx1"/>
              </a:solidFill>
              <a:round/>
              <a:headEnd/>
              <a:tailEnd/>
            </a:ln>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499" name="Rectangle 96"/>
            <p:cNvSpPr>
              <a:spLocks noChangeArrowheads="1"/>
            </p:cNvSpPr>
            <p:nvPr/>
          </p:nvSpPr>
          <p:spPr bwMode="auto">
            <a:xfrm>
              <a:off x="6289279" y="4471988"/>
              <a:ext cx="19605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0</a:t>
              </a:r>
            </a:p>
          </p:txBody>
        </p:sp>
        <p:sp>
          <p:nvSpPr>
            <p:cNvPr id="20500" name="Rectangle 97"/>
            <p:cNvSpPr>
              <a:spLocks noChangeArrowheads="1"/>
            </p:cNvSpPr>
            <p:nvPr/>
          </p:nvSpPr>
          <p:spPr bwMode="auto">
            <a:xfrm>
              <a:off x="6289279" y="4859020"/>
              <a:ext cx="19605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1</a:t>
              </a:r>
            </a:p>
          </p:txBody>
        </p:sp>
        <p:sp>
          <p:nvSpPr>
            <p:cNvPr id="20501" name="Line 99"/>
            <p:cNvSpPr>
              <a:spLocks noChangeShapeType="1"/>
            </p:cNvSpPr>
            <p:nvPr/>
          </p:nvSpPr>
          <p:spPr bwMode="auto">
            <a:xfrm>
              <a:off x="5336434" y="4579938"/>
              <a:ext cx="942446"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502" name="Rectangle 101"/>
            <p:cNvSpPr>
              <a:spLocks noChangeArrowheads="1"/>
            </p:cNvSpPr>
            <p:nvPr/>
          </p:nvSpPr>
          <p:spPr bwMode="auto">
            <a:xfrm>
              <a:off x="6289279" y="5270500"/>
              <a:ext cx="19605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2</a:t>
              </a:r>
            </a:p>
          </p:txBody>
        </p:sp>
        <p:sp>
          <p:nvSpPr>
            <p:cNvPr id="20503" name="Rectangle 102"/>
            <p:cNvSpPr>
              <a:spLocks noChangeArrowheads="1"/>
            </p:cNvSpPr>
            <p:nvPr/>
          </p:nvSpPr>
          <p:spPr bwMode="auto">
            <a:xfrm>
              <a:off x="6289279" y="5681980"/>
              <a:ext cx="19605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dirty="0"/>
                <a:t>3</a:t>
              </a:r>
            </a:p>
          </p:txBody>
        </p:sp>
        <p:sp>
          <p:nvSpPr>
            <p:cNvPr id="20505" name="Oval 104"/>
            <p:cNvSpPr>
              <a:spLocks noChangeArrowheads="1"/>
            </p:cNvSpPr>
            <p:nvPr/>
          </p:nvSpPr>
          <p:spPr bwMode="auto">
            <a:xfrm>
              <a:off x="5352829" y="5749741"/>
              <a:ext cx="98182" cy="108000"/>
            </a:xfrm>
            <a:prstGeom prst="ellipse">
              <a:avLst/>
            </a:prstGeom>
            <a:solidFill>
              <a:srgbClr val="FFFF99"/>
            </a:solidFill>
            <a:ln w="19050">
              <a:solidFill>
                <a:schemeClr val="tx1"/>
              </a:solidFill>
              <a:round/>
              <a:headEnd/>
              <a:tailEnd/>
            </a:ln>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08" name="AutoShape 93"/>
            <p:cNvSpPr>
              <a:spLocks noChangeArrowheads="1"/>
            </p:cNvSpPr>
            <p:nvPr/>
          </p:nvSpPr>
          <p:spPr bwMode="auto">
            <a:xfrm>
              <a:off x="4918604" y="4400550"/>
              <a:ext cx="429948" cy="360363"/>
            </a:xfrm>
            <a:prstGeom prst="flowChartDelay">
              <a:avLst/>
            </a:prstGeom>
            <a:solidFill>
              <a:srgbClr val="FFFF99"/>
            </a:solidFill>
            <a:ln w="19050">
              <a:solidFill>
                <a:schemeClr val="tx1"/>
              </a:solidFill>
              <a:miter lim="800000"/>
              <a:headEnd/>
              <a:tailEnd/>
            </a:ln>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09" name="Line 108"/>
            <p:cNvSpPr>
              <a:spLocks noChangeShapeType="1"/>
            </p:cNvSpPr>
            <p:nvPr/>
          </p:nvSpPr>
          <p:spPr bwMode="auto">
            <a:xfrm>
              <a:off x="4093103" y="4663440"/>
              <a:ext cx="825500" cy="0"/>
            </a:xfrm>
            <a:prstGeom prst="line">
              <a:avLst/>
            </a:prstGeom>
            <a:noFill/>
            <a:ln w="57150">
              <a:solidFill>
                <a:schemeClr val="tx1"/>
              </a:solidFill>
              <a:round/>
              <a:headEnd type="oval" w="sm" len="sm"/>
              <a:tailEnd type="none" w="med" len="med"/>
            </a:ln>
            <a:extLst>
              <a:ext uri="{909E8E84-426E-40DD-AFC4-6F175D3DCCD1}">
                <a14:hiddenFill xmlns:a14="http://schemas.microsoft.com/office/drawing/2010/main">
                  <a:noFill/>
                </a14:hiddenFill>
              </a:ext>
            </a:extLst>
          </p:spPr>
          <p:txBody>
            <a:bodyPr wrap="none"/>
            <a:lstStyle/>
            <a:p>
              <a:endParaRPr lang="en-US"/>
            </a:p>
          </p:txBody>
        </p:sp>
        <p:sp>
          <p:nvSpPr>
            <p:cNvPr id="20510" name="Freeform 110"/>
            <p:cNvSpPr>
              <a:spLocks/>
            </p:cNvSpPr>
            <p:nvPr/>
          </p:nvSpPr>
          <p:spPr bwMode="auto">
            <a:xfrm>
              <a:off x="4093103" y="3721100"/>
              <a:ext cx="852607" cy="1971675"/>
            </a:xfrm>
            <a:custGeom>
              <a:avLst/>
              <a:gdLst>
                <a:gd name="T0" fmla="*/ 0 w 273"/>
                <a:gd name="T1" fmla="*/ 0 h 295"/>
                <a:gd name="T2" fmla="*/ 0 w 273"/>
                <a:gd name="T3" fmla="*/ 2147483647 h 295"/>
                <a:gd name="T4" fmla="*/ 2147483647 w 273"/>
                <a:gd name="T5" fmla="*/ 2147483647 h 295"/>
                <a:gd name="T6" fmla="*/ 0 60000 65536"/>
                <a:gd name="T7" fmla="*/ 0 60000 65536"/>
                <a:gd name="T8" fmla="*/ 0 60000 65536"/>
                <a:gd name="T9" fmla="*/ 0 w 273"/>
                <a:gd name="T10" fmla="*/ 0 h 295"/>
                <a:gd name="T11" fmla="*/ 273 w 273"/>
                <a:gd name="T12" fmla="*/ 295 h 295"/>
              </a:gdLst>
              <a:ahLst/>
              <a:cxnLst>
                <a:cxn ang="T6">
                  <a:pos x="T0" y="T1"/>
                </a:cxn>
                <a:cxn ang="T7">
                  <a:pos x="T2" y="T3"/>
                </a:cxn>
                <a:cxn ang="T8">
                  <a:pos x="T4" y="T5"/>
                </a:cxn>
              </a:cxnLst>
              <a:rect l="T9" t="T10" r="T11" b="T12"/>
              <a:pathLst>
                <a:path w="273" h="295">
                  <a:moveTo>
                    <a:pt x="0" y="0"/>
                  </a:moveTo>
                  <a:lnTo>
                    <a:pt x="0" y="295"/>
                  </a:lnTo>
                  <a:lnTo>
                    <a:pt x="273" y="295"/>
                  </a:lnTo>
                </a:path>
              </a:pathLst>
            </a:custGeom>
            <a:noFill/>
            <a:ln w="57150">
              <a:solidFill>
                <a:schemeClr val="tx1"/>
              </a:solidFill>
              <a:round/>
              <a:headEnd type="oval" w="sm" len="sm"/>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11" name="Line 111"/>
            <p:cNvSpPr>
              <a:spLocks noChangeShapeType="1"/>
            </p:cNvSpPr>
            <p:nvPr/>
          </p:nvSpPr>
          <p:spPr bwMode="auto">
            <a:xfrm>
              <a:off x="3625320" y="4467252"/>
              <a:ext cx="1298443" cy="0"/>
            </a:xfrm>
            <a:prstGeom prst="line">
              <a:avLst/>
            </a:prstGeom>
            <a:noFill/>
            <a:ln w="57150">
              <a:solidFill>
                <a:schemeClr val="tx1"/>
              </a:solidFill>
              <a:round/>
              <a:headEnd type="oval" w="sm" len="sm"/>
              <a:tailEnd type="none" w="med" len="med"/>
            </a:ln>
            <a:extLst>
              <a:ext uri="{909E8E84-426E-40DD-AFC4-6F175D3DCCD1}">
                <a14:hiddenFill xmlns:a14="http://schemas.microsoft.com/office/drawing/2010/main">
                  <a:noFill/>
                </a14:hiddenFill>
              </a:ext>
            </a:extLst>
          </p:spPr>
          <p:txBody>
            <a:bodyPr wrap="none"/>
            <a:lstStyle/>
            <a:p>
              <a:endParaRPr lang="en-US"/>
            </a:p>
          </p:txBody>
        </p:sp>
        <p:sp>
          <p:nvSpPr>
            <p:cNvPr id="20512" name="Freeform 113"/>
            <p:cNvSpPr>
              <a:spLocks/>
            </p:cNvSpPr>
            <p:nvPr/>
          </p:nvSpPr>
          <p:spPr bwMode="auto">
            <a:xfrm>
              <a:off x="3625321" y="3100388"/>
              <a:ext cx="1336293" cy="2797492"/>
            </a:xfrm>
            <a:custGeom>
              <a:avLst/>
              <a:gdLst>
                <a:gd name="T0" fmla="*/ 0 w 273"/>
                <a:gd name="T1" fmla="*/ 0 h 295"/>
                <a:gd name="T2" fmla="*/ 0 w 273"/>
                <a:gd name="T3" fmla="*/ 2147483647 h 295"/>
                <a:gd name="T4" fmla="*/ 2147483647 w 273"/>
                <a:gd name="T5" fmla="*/ 2147483647 h 295"/>
                <a:gd name="T6" fmla="*/ 0 60000 65536"/>
                <a:gd name="T7" fmla="*/ 0 60000 65536"/>
                <a:gd name="T8" fmla="*/ 0 60000 65536"/>
                <a:gd name="T9" fmla="*/ 0 w 273"/>
                <a:gd name="T10" fmla="*/ 0 h 295"/>
                <a:gd name="T11" fmla="*/ 273 w 273"/>
                <a:gd name="T12" fmla="*/ 295 h 295"/>
              </a:gdLst>
              <a:ahLst/>
              <a:cxnLst>
                <a:cxn ang="T6">
                  <a:pos x="T0" y="T1"/>
                </a:cxn>
                <a:cxn ang="T7">
                  <a:pos x="T2" y="T3"/>
                </a:cxn>
                <a:cxn ang="T8">
                  <a:pos x="T4" y="T5"/>
                </a:cxn>
              </a:cxnLst>
              <a:rect l="T9" t="T10" r="T11" b="T12"/>
              <a:pathLst>
                <a:path w="273" h="295">
                  <a:moveTo>
                    <a:pt x="0" y="0"/>
                  </a:moveTo>
                  <a:lnTo>
                    <a:pt x="0" y="295"/>
                  </a:lnTo>
                  <a:lnTo>
                    <a:pt x="273" y="295"/>
                  </a:lnTo>
                </a:path>
              </a:pathLst>
            </a:custGeom>
            <a:noFill/>
            <a:ln w="57150">
              <a:solidFill>
                <a:schemeClr val="tx1"/>
              </a:solidFill>
              <a:round/>
              <a:headEnd type="oval" w="sm" len="sm"/>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13" name="Line 115"/>
            <p:cNvSpPr>
              <a:spLocks noChangeShapeType="1"/>
            </p:cNvSpPr>
            <p:nvPr/>
          </p:nvSpPr>
          <p:spPr bwMode="auto">
            <a:xfrm>
              <a:off x="3625320" y="4876138"/>
              <a:ext cx="1327679" cy="0"/>
            </a:xfrm>
            <a:prstGeom prst="line">
              <a:avLst/>
            </a:prstGeom>
            <a:noFill/>
            <a:ln w="57150">
              <a:solidFill>
                <a:schemeClr val="tx1"/>
              </a:solidFill>
              <a:round/>
              <a:headEnd type="oval" w="sm" len="sm"/>
              <a:tailEnd type="none" w="med" len="med"/>
            </a:ln>
            <a:extLst>
              <a:ext uri="{909E8E84-426E-40DD-AFC4-6F175D3DCCD1}">
                <a14:hiddenFill xmlns:a14="http://schemas.microsoft.com/office/drawing/2010/main">
                  <a:noFill/>
                </a14:hiddenFill>
              </a:ext>
            </a:extLst>
          </p:spPr>
          <p:txBody>
            <a:bodyPr/>
            <a:lstStyle/>
            <a:p>
              <a:endParaRPr lang="en-US"/>
            </a:p>
          </p:txBody>
        </p:sp>
        <p:sp>
          <p:nvSpPr>
            <p:cNvPr id="20514" name="Line 116"/>
            <p:cNvSpPr>
              <a:spLocks noChangeShapeType="1"/>
            </p:cNvSpPr>
            <p:nvPr/>
          </p:nvSpPr>
          <p:spPr bwMode="auto">
            <a:xfrm>
              <a:off x="4093103" y="5082871"/>
              <a:ext cx="859895" cy="0"/>
            </a:xfrm>
            <a:prstGeom prst="line">
              <a:avLst/>
            </a:prstGeom>
            <a:noFill/>
            <a:ln w="57150">
              <a:solidFill>
                <a:schemeClr val="tx1"/>
              </a:solidFill>
              <a:round/>
              <a:headEnd type="oval" w="sm" len="sm"/>
              <a:tailEnd type="none" w="med" len="med"/>
            </a:ln>
            <a:extLst>
              <a:ext uri="{909E8E84-426E-40DD-AFC4-6F175D3DCCD1}">
                <a14:hiddenFill xmlns:a14="http://schemas.microsoft.com/office/drawing/2010/main">
                  <a:noFill/>
                </a14:hiddenFill>
              </a:ext>
            </a:extLst>
          </p:spPr>
          <p:txBody>
            <a:bodyPr wrap="none"/>
            <a:lstStyle/>
            <a:p>
              <a:endParaRPr lang="en-US"/>
            </a:p>
          </p:txBody>
        </p:sp>
        <p:sp>
          <p:nvSpPr>
            <p:cNvPr id="20515" name="Rectangle 118"/>
            <p:cNvSpPr>
              <a:spLocks noChangeArrowheads="1"/>
            </p:cNvSpPr>
            <p:nvPr/>
          </p:nvSpPr>
          <p:spPr bwMode="auto">
            <a:xfrm>
              <a:off x="3351875" y="4297044"/>
              <a:ext cx="3315758" cy="1822767"/>
            </a:xfrm>
            <a:prstGeom prst="rect">
              <a:avLst/>
            </a:prstGeom>
            <a:noFill/>
            <a:ln w="19050">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16" name="Rectangle 119"/>
            <p:cNvSpPr>
              <a:spLocks noChangeArrowheads="1"/>
            </p:cNvSpPr>
            <p:nvPr/>
          </p:nvSpPr>
          <p:spPr bwMode="auto">
            <a:xfrm>
              <a:off x="2027635" y="4969828"/>
              <a:ext cx="124684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lnSpc>
                  <a:spcPct val="130000"/>
                </a:lnSpc>
                <a:spcBef>
                  <a:spcPct val="0"/>
                </a:spcBef>
                <a:buFontTx/>
                <a:buNone/>
              </a:pPr>
              <a:r>
                <a:rPr lang="en-US" altLang="en-US" sz="1800" dirty="0"/>
                <a:t>Logic Unit</a:t>
              </a:r>
            </a:p>
          </p:txBody>
        </p:sp>
        <p:grpSp>
          <p:nvGrpSpPr>
            <p:cNvPr id="2" name="Group 1">
              <a:extLst>
                <a:ext uri="{FF2B5EF4-FFF2-40B4-BE49-F238E27FC236}">
                  <a16:creationId xmlns:a16="http://schemas.microsoft.com/office/drawing/2014/main" id="{3288A7CB-C8E1-4A23-9215-467D5A521EDC}"/>
                </a:ext>
              </a:extLst>
            </p:cNvPr>
            <p:cNvGrpSpPr/>
            <p:nvPr/>
          </p:nvGrpSpPr>
          <p:grpSpPr>
            <a:xfrm>
              <a:off x="2533254" y="5989320"/>
              <a:ext cx="3862652" cy="466725"/>
              <a:chOff x="2533254" y="5734050"/>
              <a:chExt cx="3862652" cy="466725"/>
            </a:xfrm>
          </p:grpSpPr>
          <p:sp>
            <p:nvSpPr>
              <p:cNvPr id="20517" name="Freeform 120"/>
              <p:cNvSpPr>
                <a:spLocks/>
              </p:cNvSpPr>
              <p:nvPr/>
            </p:nvSpPr>
            <p:spPr bwMode="auto">
              <a:xfrm>
                <a:off x="2533254" y="5734050"/>
                <a:ext cx="3862652" cy="395288"/>
              </a:xfrm>
              <a:custGeom>
                <a:avLst/>
                <a:gdLst>
                  <a:gd name="T0" fmla="*/ 0 w 2019"/>
                  <a:gd name="T1" fmla="*/ 2147483647 h 249"/>
                  <a:gd name="T2" fmla="*/ 2147483647 w 2019"/>
                  <a:gd name="T3" fmla="*/ 2147483647 h 249"/>
                  <a:gd name="T4" fmla="*/ 2147483647 w 2019"/>
                  <a:gd name="T5" fmla="*/ 0 h 249"/>
                  <a:gd name="T6" fmla="*/ 0 60000 65536"/>
                  <a:gd name="T7" fmla="*/ 0 60000 65536"/>
                  <a:gd name="T8" fmla="*/ 0 60000 65536"/>
                  <a:gd name="T9" fmla="*/ 0 w 2019"/>
                  <a:gd name="T10" fmla="*/ 0 h 249"/>
                  <a:gd name="T11" fmla="*/ 2019 w 2019"/>
                  <a:gd name="T12" fmla="*/ 249 h 249"/>
                </a:gdLst>
                <a:ahLst/>
                <a:cxnLst>
                  <a:cxn ang="T6">
                    <a:pos x="T0" y="T1"/>
                  </a:cxn>
                  <a:cxn ang="T7">
                    <a:pos x="T2" y="T3"/>
                  </a:cxn>
                  <a:cxn ang="T8">
                    <a:pos x="T4" y="T5"/>
                  </a:cxn>
                </a:cxnLst>
                <a:rect l="T9" t="T10" r="T11" b="T12"/>
                <a:pathLst>
                  <a:path w="2019" h="249">
                    <a:moveTo>
                      <a:pt x="0" y="249"/>
                    </a:moveTo>
                    <a:lnTo>
                      <a:pt x="2019" y="249"/>
                    </a:lnTo>
                    <a:lnTo>
                      <a:pt x="2019" y="0"/>
                    </a:lnTo>
                  </a:path>
                </a:pathLst>
              </a:custGeom>
              <a:noFill/>
              <a:ln w="19050">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20518" name="Group 121"/>
              <p:cNvGrpSpPr>
                <a:grpSpLocks/>
              </p:cNvGrpSpPr>
              <p:nvPr/>
            </p:nvGrpSpPr>
            <p:grpSpPr bwMode="auto">
              <a:xfrm>
                <a:off x="2806700" y="5840413"/>
                <a:ext cx="257969" cy="360362"/>
                <a:chOff x="3864" y="1956"/>
                <a:chExt cx="150" cy="227"/>
              </a:xfrm>
            </p:grpSpPr>
            <p:sp>
              <p:nvSpPr>
                <p:cNvPr id="20587" name="Rectangle 122"/>
                <p:cNvSpPr>
                  <a:spLocks noChangeArrowheads="1"/>
                </p:cNvSpPr>
                <p:nvPr/>
              </p:nvSpPr>
              <p:spPr bwMode="auto">
                <a:xfrm>
                  <a:off x="3864" y="1956"/>
                  <a:ext cx="15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solidFill>
                        <a:srgbClr val="FF0000"/>
                      </a:solidFill>
                    </a:rPr>
                    <a:t> 2</a:t>
                  </a:r>
                </a:p>
              </p:txBody>
            </p:sp>
            <p:sp>
              <p:nvSpPr>
                <p:cNvPr id="20588" name="Line 123"/>
                <p:cNvSpPr>
                  <a:spLocks noChangeShapeType="1"/>
                </p:cNvSpPr>
                <p:nvPr/>
              </p:nvSpPr>
              <p:spPr bwMode="auto">
                <a:xfrm flipH="1">
                  <a:off x="3901" y="2092"/>
                  <a:ext cx="68" cy="91"/>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grpSp>
        <p:sp>
          <p:nvSpPr>
            <p:cNvPr id="20519" name="Rectangle 124"/>
            <p:cNvSpPr>
              <a:spLocks noChangeArrowheads="1"/>
            </p:cNvSpPr>
            <p:nvPr/>
          </p:nvSpPr>
          <p:spPr bwMode="auto">
            <a:xfrm>
              <a:off x="1286404" y="5584507"/>
              <a:ext cx="1129904" cy="97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r">
                <a:spcBef>
                  <a:spcPct val="0"/>
                </a:spcBef>
                <a:buFontTx/>
                <a:buNone/>
              </a:pPr>
              <a:r>
                <a:rPr lang="en-US" altLang="en-US" sz="1600" dirty="0">
                  <a:solidFill>
                    <a:srgbClr val="FF0000"/>
                  </a:solidFill>
                </a:rPr>
                <a:t>AND = 00</a:t>
              </a:r>
            </a:p>
            <a:p>
              <a:pPr algn="r">
                <a:spcBef>
                  <a:spcPct val="0"/>
                </a:spcBef>
                <a:buFontTx/>
                <a:buNone/>
              </a:pPr>
              <a:r>
                <a:rPr lang="en-US" altLang="en-US" sz="1600" dirty="0">
                  <a:solidFill>
                    <a:srgbClr val="FF0000"/>
                  </a:solidFill>
                </a:rPr>
                <a:t>OR = 01</a:t>
              </a:r>
            </a:p>
            <a:p>
              <a:pPr algn="r">
                <a:spcBef>
                  <a:spcPct val="0"/>
                </a:spcBef>
                <a:buFontTx/>
                <a:buNone/>
              </a:pPr>
              <a:r>
                <a:rPr lang="en-US" altLang="en-US" sz="1600" dirty="0">
                  <a:solidFill>
                    <a:srgbClr val="FF0000"/>
                  </a:solidFill>
                </a:rPr>
                <a:t>XOR = 10</a:t>
              </a:r>
            </a:p>
            <a:p>
              <a:pPr algn="r">
                <a:spcBef>
                  <a:spcPct val="0"/>
                </a:spcBef>
                <a:buFontTx/>
                <a:buNone/>
              </a:pPr>
              <a:r>
                <a:rPr lang="en-US" altLang="en-US" sz="1600" dirty="0">
                  <a:solidFill>
                    <a:srgbClr val="FF0000"/>
                  </a:solidFill>
                </a:rPr>
                <a:t>NOR = 11</a:t>
              </a:r>
            </a:p>
          </p:txBody>
        </p:sp>
        <p:sp>
          <p:nvSpPr>
            <p:cNvPr id="20520" name="AutoShape 125"/>
            <p:cNvSpPr>
              <a:spLocks/>
            </p:cNvSpPr>
            <p:nvPr/>
          </p:nvSpPr>
          <p:spPr bwMode="auto">
            <a:xfrm flipH="1">
              <a:off x="1299421" y="5584507"/>
              <a:ext cx="116946" cy="973138"/>
            </a:xfrm>
            <a:prstGeom prst="rightBrace">
              <a:avLst>
                <a:gd name="adj1" fmla="val 75123"/>
                <a:gd name="adj2" fmla="val 4991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21" name="Rectangle 126"/>
            <p:cNvSpPr>
              <a:spLocks noChangeArrowheads="1"/>
            </p:cNvSpPr>
            <p:nvPr/>
          </p:nvSpPr>
          <p:spPr bwMode="auto">
            <a:xfrm rot="16200000">
              <a:off x="408153" y="5693613"/>
              <a:ext cx="1042987"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600" dirty="0"/>
                <a:t>Logical</a:t>
              </a:r>
            </a:p>
            <a:p>
              <a:pPr algn="ctr">
                <a:spcBef>
                  <a:spcPct val="0"/>
                </a:spcBef>
                <a:buFontTx/>
                <a:buNone/>
              </a:pPr>
              <a:r>
                <a:rPr lang="en-US" altLang="en-US" sz="1600" dirty="0"/>
                <a:t>Operation</a:t>
              </a:r>
            </a:p>
          </p:txBody>
        </p:sp>
        <p:sp>
          <p:nvSpPr>
            <p:cNvPr id="20522" name="Rectangle 127"/>
            <p:cNvSpPr>
              <a:spLocks noChangeArrowheads="1"/>
            </p:cNvSpPr>
            <p:nvPr/>
          </p:nvSpPr>
          <p:spPr bwMode="auto">
            <a:xfrm>
              <a:off x="5032111" y="1665288"/>
              <a:ext cx="1441185" cy="647700"/>
            </a:xfrm>
            <a:prstGeom prst="rect">
              <a:avLst/>
            </a:prstGeom>
            <a:solidFill>
              <a:srgbClr val="FFFF99"/>
            </a:solidFill>
            <a:ln w="19050">
              <a:solidFill>
                <a:schemeClr val="tx1"/>
              </a:solidFill>
              <a:miter lim="800000"/>
              <a:headEnd/>
              <a:tailEnd/>
            </a:ln>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800"/>
                <a:t>Shifter</a:t>
              </a:r>
            </a:p>
          </p:txBody>
        </p:sp>
        <p:sp>
          <p:nvSpPr>
            <p:cNvPr id="20523" name="Freeform 128"/>
            <p:cNvSpPr>
              <a:spLocks/>
            </p:cNvSpPr>
            <p:nvPr/>
          </p:nvSpPr>
          <p:spPr bwMode="auto">
            <a:xfrm flipV="1">
              <a:off x="6473296" y="1989138"/>
              <a:ext cx="1286404" cy="827087"/>
            </a:xfrm>
            <a:custGeom>
              <a:avLst/>
              <a:gdLst>
                <a:gd name="T0" fmla="*/ 0 w 771"/>
                <a:gd name="T1" fmla="*/ 2147483647 h 794"/>
                <a:gd name="T2" fmla="*/ 2147483647 w 771"/>
                <a:gd name="T3" fmla="*/ 2147483647 h 794"/>
                <a:gd name="T4" fmla="*/ 2147483647 w 771"/>
                <a:gd name="T5" fmla="*/ 0 h 794"/>
                <a:gd name="T6" fmla="*/ 2147483647 w 771"/>
                <a:gd name="T7" fmla="*/ 0 h 794"/>
                <a:gd name="T8" fmla="*/ 0 60000 65536"/>
                <a:gd name="T9" fmla="*/ 0 60000 65536"/>
                <a:gd name="T10" fmla="*/ 0 60000 65536"/>
                <a:gd name="T11" fmla="*/ 0 60000 65536"/>
                <a:gd name="T12" fmla="*/ 0 w 771"/>
                <a:gd name="T13" fmla="*/ 0 h 794"/>
                <a:gd name="T14" fmla="*/ 771 w 771"/>
                <a:gd name="T15" fmla="*/ 794 h 794"/>
              </a:gdLst>
              <a:ahLst/>
              <a:cxnLst>
                <a:cxn ang="T8">
                  <a:pos x="T0" y="T1"/>
                </a:cxn>
                <a:cxn ang="T9">
                  <a:pos x="T2" y="T3"/>
                </a:cxn>
                <a:cxn ang="T10">
                  <a:pos x="T4" y="T5"/>
                </a:cxn>
                <a:cxn ang="T11">
                  <a:pos x="T6" y="T7"/>
                </a:cxn>
              </a:cxnLst>
              <a:rect l="T12" t="T13" r="T14" b="T15"/>
              <a:pathLst>
                <a:path w="771" h="794">
                  <a:moveTo>
                    <a:pt x="0" y="794"/>
                  </a:moveTo>
                  <a:lnTo>
                    <a:pt x="226" y="794"/>
                  </a:lnTo>
                  <a:lnTo>
                    <a:pt x="226" y="0"/>
                  </a:lnTo>
                  <a:lnTo>
                    <a:pt x="771" y="0"/>
                  </a:lnTo>
                </a:path>
              </a:pathLst>
            </a:custGeom>
            <a:noFill/>
            <a:ln w="5715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24" name="Freeform 129"/>
            <p:cNvSpPr>
              <a:spLocks/>
            </p:cNvSpPr>
            <p:nvPr/>
          </p:nvSpPr>
          <p:spPr bwMode="auto">
            <a:xfrm flipV="1">
              <a:off x="2461023" y="1449388"/>
              <a:ext cx="3322638" cy="215900"/>
            </a:xfrm>
            <a:custGeom>
              <a:avLst/>
              <a:gdLst>
                <a:gd name="T0" fmla="*/ 0 w 2019"/>
                <a:gd name="T1" fmla="*/ 2147483647 h 249"/>
                <a:gd name="T2" fmla="*/ 2147483647 w 2019"/>
                <a:gd name="T3" fmla="*/ 2147483647 h 249"/>
                <a:gd name="T4" fmla="*/ 2147483647 w 2019"/>
                <a:gd name="T5" fmla="*/ 0 h 249"/>
                <a:gd name="T6" fmla="*/ 0 60000 65536"/>
                <a:gd name="T7" fmla="*/ 0 60000 65536"/>
                <a:gd name="T8" fmla="*/ 0 60000 65536"/>
                <a:gd name="T9" fmla="*/ 0 w 2019"/>
                <a:gd name="T10" fmla="*/ 0 h 249"/>
                <a:gd name="T11" fmla="*/ 2019 w 2019"/>
                <a:gd name="T12" fmla="*/ 249 h 249"/>
              </a:gdLst>
              <a:ahLst/>
              <a:cxnLst>
                <a:cxn ang="T6">
                  <a:pos x="T0" y="T1"/>
                </a:cxn>
                <a:cxn ang="T7">
                  <a:pos x="T2" y="T3"/>
                </a:cxn>
                <a:cxn ang="T8">
                  <a:pos x="T4" y="T5"/>
                </a:cxn>
              </a:cxnLst>
              <a:rect l="T9" t="T10" r="T11" b="T12"/>
              <a:pathLst>
                <a:path w="2019" h="249">
                  <a:moveTo>
                    <a:pt x="0" y="249"/>
                  </a:moveTo>
                  <a:lnTo>
                    <a:pt x="2019" y="249"/>
                  </a:lnTo>
                  <a:lnTo>
                    <a:pt x="2019" y="0"/>
                  </a:lnTo>
                </a:path>
              </a:pathLst>
            </a:custGeom>
            <a:noFill/>
            <a:ln w="19050">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20525" name="Group 130"/>
            <p:cNvGrpSpPr>
              <a:grpSpLocks/>
            </p:cNvGrpSpPr>
            <p:nvPr/>
          </p:nvGrpSpPr>
          <p:grpSpPr bwMode="auto">
            <a:xfrm>
              <a:off x="3016515" y="1160463"/>
              <a:ext cx="257969" cy="360362"/>
              <a:chOff x="3864" y="1956"/>
              <a:chExt cx="150" cy="227"/>
            </a:xfrm>
          </p:grpSpPr>
          <p:sp>
            <p:nvSpPr>
              <p:cNvPr id="20585" name="Rectangle 131"/>
              <p:cNvSpPr>
                <a:spLocks noChangeArrowheads="1"/>
              </p:cNvSpPr>
              <p:nvPr/>
            </p:nvSpPr>
            <p:spPr bwMode="auto">
              <a:xfrm>
                <a:off x="3864" y="1956"/>
                <a:ext cx="15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solidFill>
                      <a:srgbClr val="FF0000"/>
                    </a:solidFill>
                  </a:rPr>
                  <a:t> 2</a:t>
                </a:r>
              </a:p>
            </p:txBody>
          </p:sp>
          <p:sp>
            <p:nvSpPr>
              <p:cNvPr id="20586" name="Line 132"/>
              <p:cNvSpPr>
                <a:spLocks noChangeShapeType="1"/>
              </p:cNvSpPr>
              <p:nvPr/>
            </p:nvSpPr>
            <p:spPr bwMode="auto">
              <a:xfrm flipH="1">
                <a:off x="3901" y="2092"/>
                <a:ext cx="68" cy="91"/>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20526" name="Rectangle 133"/>
            <p:cNvSpPr>
              <a:spLocks noChangeArrowheads="1"/>
            </p:cNvSpPr>
            <p:nvPr/>
          </p:nvSpPr>
          <p:spPr bwMode="auto">
            <a:xfrm>
              <a:off x="1195256" y="1123950"/>
              <a:ext cx="1147101"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r">
                <a:spcBef>
                  <a:spcPct val="0"/>
                </a:spcBef>
                <a:buFontTx/>
                <a:buNone/>
              </a:pPr>
              <a:r>
                <a:rPr lang="en-US" altLang="en-US" sz="1600">
                  <a:solidFill>
                    <a:srgbClr val="FF0000"/>
                  </a:solidFill>
                </a:rPr>
                <a:t>SLL = 00</a:t>
              </a:r>
            </a:p>
            <a:p>
              <a:pPr algn="r">
                <a:spcBef>
                  <a:spcPct val="0"/>
                </a:spcBef>
                <a:buFontTx/>
                <a:buNone/>
              </a:pPr>
              <a:r>
                <a:rPr lang="en-US" altLang="en-US" sz="1600">
                  <a:solidFill>
                    <a:srgbClr val="FF0000"/>
                  </a:solidFill>
                </a:rPr>
                <a:t>SRL = 00</a:t>
              </a:r>
            </a:p>
            <a:p>
              <a:pPr algn="r">
                <a:spcBef>
                  <a:spcPct val="0"/>
                </a:spcBef>
                <a:buFontTx/>
                <a:buNone/>
              </a:pPr>
              <a:r>
                <a:rPr lang="en-US" altLang="en-US" sz="1600">
                  <a:solidFill>
                    <a:srgbClr val="FF0000"/>
                  </a:solidFill>
                </a:rPr>
                <a:t>SRA = 01</a:t>
              </a:r>
            </a:p>
            <a:p>
              <a:pPr algn="r">
                <a:spcBef>
                  <a:spcPct val="0"/>
                </a:spcBef>
                <a:buFontTx/>
                <a:buNone/>
              </a:pPr>
              <a:r>
                <a:rPr lang="en-US" altLang="en-US" sz="1600">
                  <a:solidFill>
                    <a:srgbClr val="FF0000"/>
                  </a:solidFill>
                </a:rPr>
                <a:t>ROR = 11</a:t>
              </a:r>
            </a:p>
          </p:txBody>
        </p:sp>
        <p:sp>
          <p:nvSpPr>
            <p:cNvPr id="20527" name="AutoShape 134"/>
            <p:cNvSpPr>
              <a:spLocks/>
            </p:cNvSpPr>
            <p:nvPr/>
          </p:nvSpPr>
          <p:spPr bwMode="auto">
            <a:xfrm flipH="1">
              <a:off x="1299421" y="1192213"/>
              <a:ext cx="128984" cy="1173162"/>
            </a:xfrm>
            <a:prstGeom prst="rightBrace">
              <a:avLst>
                <a:gd name="adj1" fmla="val 75132"/>
                <a:gd name="adj2" fmla="val 4991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28" name="Rectangle 135"/>
            <p:cNvSpPr>
              <a:spLocks noChangeArrowheads="1"/>
            </p:cNvSpPr>
            <p:nvPr/>
          </p:nvSpPr>
          <p:spPr bwMode="auto">
            <a:xfrm rot="16200000">
              <a:off x="345446" y="1425937"/>
              <a:ext cx="11684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600" dirty="0"/>
                <a:t>Shift/Rotate</a:t>
              </a:r>
            </a:p>
            <a:p>
              <a:pPr algn="ctr">
                <a:spcBef>
                  <a:spcPct val="0"/>
                </a:spcBef>
                <a:buFontTx/>
                <a:buNone/>
              </a:pPr>
              <a:r>
                <a:rPr lang="en-US" altLang="en-US" sz="1600" dirty="0"/>
                <a:t>Operation</a:t>
              </a:r>
            </a:p>
          </p:txBody>
        </p:sp>
        <p:sp>
          <p:nvSpPr>
            <p:cNvPr id="20529" name="Freeform 155"/>
            <p:cNvSpPr>
              <a:spLocks/>
            </p:cNvSpPr>
            <p:nvPr/>
          </p:nvSpPr>
          <p:spPr bwMode="auto">
            <a:xfrm flipV="1">
              <a:off x="3625321" y="1773238"/>
              <a:ext cx="1406790" cy="1327150"/>
            </a:xfrm>
            <a:custGeom>
              <a:avLst/>
              <a:gdLst>
                <a:gd name="T0" fmla="*/ 0 w 273"/>
                <a:gd name="T1" fmla="*/ 0 h 295"/>
                <a:gd name="T2" fmla="*/ 0 w 273"/>
                <a:gd name="T3" fmla="*/ 2147483647 h 295"/>
                <a:gd name="T4" fmla="*/ 2147483647 w 273"/>
                <a:gd name="T5" fmla="*/ 2147483647 h 295"/>
                <a:gd name="T6" fmla="*/ 0 60000 65536"/>
                <a:gd name="T7" fmla="*/ 0 60000 65536"/>
                <a:gd name="T8" fmla="*/ 0 60000 65536"/>
                <a:gd name="T9" fmla="*/ 0 w 273"/>
                <a:gd name="T10" fmla="*/ 0 h 295"/>
                <a:gd name="T11" fmla="*/ 273 w 273"/>
                <a:gd name="T12" fmla="*/ 295 h 295"/>
              </a:gdLst>
              <a:ahLst/>
              <a:cxnLst>
                <a:cxn ang="T6">
                  <a:pos x="T0" y="T1"/>
                </a:cxn>
                <a:cxn ang="T7">
                  <a:pos x="T2" y="T3"/>
                </a:cxn>
                <a:cxn ang="T8">
                  <a:pos x="T4" y="T5"/>
                </a:cxn>
              </a:cxnLst>
              <a:rect l="T9" t="T10" r="T11" b="T12"/>
              <a:pathLst>
                <a:path w="273" h="295">
                  <a:moveTo>
                    <a:pt x="0" y="0"/>
                  </a:moveTo>
                  <a:lnTo>
                    <a:pt x="0" y="295"/>
                  </a:lnTo>
                  <a:lnTo>
                    <a:pt x="273" y="295"/>
                  </a:lnTo>
                </a:path>
              </a:pathLst>
            </a:custGeom>
            <a:noFill/>
            <a:ln w="25400">
              <a:solidFill>
                <a:schemeClr val="tx1"/>
              </a:solidFill>
              <a:round/>
              <a:headEnd type="oval" w="sm" len="sm"/>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30" name="Line 63"/>
            <p:cNvSpPr>
              <a:spLocks noChangeShapeType="1"/>
            </p:cNvSpPr>
            <p:nvPr/>
          </p:nvSpPr>
          <p:spPr bwMode="auto">
            <a:xfrm>
              <a:off x="2533254" y="3716338"/>
              <a:ext cx="1950244"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31" name="Line 27"/>
            <p:cNvSpPr>
              <a:spLocks noChangeShapeType="1"/>
            </p:cNvSpPr>
            <p:nvPr/>
          </p:nvSpPr>
          <p:spPr bwMode="auto">
            <a:xfrm flipV="1">
              <a:off x="2533254" y="3103563"/>
              <a:ext cx="3470540" cy="158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532" name="Rectangle 37"/>
            <p:cNvSpPr>
              <a:spLocks noChangeArrowheads="1"/>
            </p:cNvSpPr>
            <p:nvPr/>
          </p:nvSpPr>
          <p:spPr bwMode="auto">
            <a:xfrm>
              <a:off x="2572808" y="2816225"/>
              <a:ext cx="27344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0"/>
                </a:spcBef>
                <a:buFontTx/>
                <a:buNone/>
              </a:pPr>
              <a:r>
                <a:rPr lang="en-US" altLang="en-US" sz="1600"/>
                <a:t>A</a:t>
              </a:r>
            </a:p>
          </p:txBody>
        </p:sp>
        <p:grpSp>
          <p:nvGrpSpPr>
            <p:cNvPr id="20533" name="Group 48"/>
            <p:cNvGrpSpPr>
              <a:grpSpLocks/>
            </p:cNvGrpSpPr>
            <p:nvPr/>
          </p:nvGrpSpPr>
          <p:grpSpPr bwMode="auto">
            <a:xfrm>
              <a:off x="2899569" y="2816225"/>
              <a:ext cx="257969" cy="360363"/>
              <a:chOff x="3864" y="1956"/>
              <a:chExt cx="150" cy="227"/>
            </a:xfrm>
          </p:grpSpPr>
          <p:sp>
            <p:nvSpPr>
              <p:cNvPr id="20583" name="Rectangle 35"/>
              <p:cNvSpPr>
                <a:spLocks noChangeArrowheads="1"/>
              </p:cNvSpPr>
              <p:nvPr/>
            </p:nvSpPr>
            <p:spPr bwMode="auto">
              <a:xfrm>
                <a:off x="3864" y="1956"/>
                <a:ext cx="15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 32</a:t>
                </a:r>
              </a:p>
            </p:txBody>
          </p:sp>
          <p:sp>
            <p:nvSpPr>
              <p:cNvPr id="20584" name="Line 38"/>
              <p:cNvSpPr>
                <a:spLocks noChangeShapeType="1"/>
              </p:cNvSpPr>
              <p:nvPr/>
            </p:nvSpPr>
            <p:spPr bwMode="auto">
              <a:xfrm flipH="1">
                <a:off x="3901" y="2092"/>
                <a:ext cx="68" cy="9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20534" name="Line 49"/>
            <p:cNvSpPr>
              <a:spLocks noChangeShapeType="1"/>
            </p:cNvSpPr>
            <p:nvPr/>
          </p:nvSpPr>
          <p:spPr bwMode="auto">
            <a:xfrm flipV="1">
              <a:off x="4911725" y="3822700"/>
              <a:ext cx="1092068" cy="1588"/>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nvGrpSpPr>
            <p:cNvPr id="20535" name="Group 50"/>
            <p:cNvGrpSpPr>
              <a:grpSpLocks/>
            </p:cNvGrpSpPr>
            <p:nvPr/>
          </p:nvGrpSpPr>
          <p:grpSpPr bwMode="auto">
            <a:xfrm>
              <a:off x="5551488" y="3535363"/>
              <a:ext cx="257969" cy="360362"/>
              <a:chOff x="3864" y="1956"/>
              <a:chExt cx="150" cy="227"/>
            </a:xfrm>
          </p:grpSpPr>
          <p:sp>
            <p:nvSpPr>
              <p:cNvPr id="20581" name="Rectangle 51"/>
              <p:cNvSpPr>
                <a:spLocks noChangeArrowheads="1"/>
              </p:cNvSpPr>
              <p:nvPr/>
            </p:nvSpPr>
            <p:spPr bwMode="auto">
              <a:xfrm>
                <a:off x="3864" y="1956"/>
                <a:ext cx="15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 32</a:t>
                </a:r>
              </a:p>
            </p:txBody>
          </p:sp>
          <p:sp>
            <p:nvSpPr>
              <p:cNvPr id="20582" name="Line 52"/>
              <p:cNvSpPr>
                <a:spLocks noChangeShapeType="1"/>
              </p:cNvSpPr>
              <p:nvPr/>
            </p:nvSpPr>
            <p:spPr bwMode="auto">
              <a:xfrm flipH="1">
                <a:off x="3901" y="2092"/>
                <a:ext cx="68" cy="9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20536" name="Rectangle 53"/>
            <p:cNvSpPr>
              <a:spLocks noChangeArrowheads="1"/>
            </p:cNvSpPr>
            <p:nvPr/>
          </p:nvSpPr>
          <p:spPr bwMode="auto">
            <a:xfrm>
              <a:off x="2572808" y="3429000"/>
              <a:ext cx="27344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0"/>
                </a:spcBef>
                <a:buFontTx/>
                <a:buNone/>
              </a:pPr>
              <a:r>
                <a:rPr lang="en-US" altLang="en-US" sz="1600"/>
                <a:t>B</a:t>
              </a:r>
            </a:p>
          </p:txBody>
        </p:sp>
        <p:grpSp>
          <p:nvGrpSpPr>
            <p:cNvPr id="20537" name="Group 69"/>
            <p:cNvGrpSpPr>
              <a:grpSpLocks/>
            </p:cNvGrpSpPr>
            <p:nvPr/>
          </p:nvGrpSpPr>
          <p:grpSpPr bwMode="auto">
            <a:xfrm>
              <a:off x="4402667" y="3644900"/>
              <a:ext cx="509058" cy="360363"/>
              <a:chOff x="2449" y="3226"/>
              <a:chExt cx="296" cy="227"/>
            </a:xfrm>
          </p:grpSpPr>
          <p:sp>
            <p:nvSpPr>
              <p:cNvPr id="20578" name="AutoShape 61"/>
              <p:cNvSpPr>
                <a:spLocks noChangeArrowheads="1"/>
              </p:cNvSpPr>
              <p:nvPr/>
            </p:nvSpPr>
            <p:spPr bwMode="auto">
              <a:xfrm flipH="1">
                <a:off x="2472" y="3226"/>
                <a:ext cx="204" cy="227"/>
              </a:xfrm>
              <a:prstGeom prst="moon">
                <a:avLst>
                  <a:gd name="adj" fmla="val 87500"/>
                </a:avLst>
              </a:prstGeom>
              <a:solidFill>
                <a:schemeClr val="bg1"/>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79" name="AutoShape 67"/>
              <p:cNvSpPr>
                <a:spLocks noChangeArrowheads="1"/>
              </p:cNvSpPr>
              <p:nvPr/>
            </p:nvSpPr>
            <p:spPr bwMode="auto">
              <a:xfrm flipH="1">
                <a:off x="2495" y="3226"/>
                <a:ext cx="250" cy="227"/>
              </a:xfrm>
              <a:prstGeom prst="moon">
                <a:avLst>
                  <a:gd name="adj" fmla="val 87500"/>
                </a:avLst>
              </a:prstGeom>
              <a:solidFill>
                <a:srgbClr val="FFFF99"/>
              </a:solidFill>
              <a:ln w="19050">
                <a:solidFill>
                  <a:schemeClr val="tx1"/>
                </a:solidFill>
                <a:miter lim="800000"/>
                <a:headEnd/>
                <a:tailEnd/>
              </a:ln>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80" name="Arc 68"/>
              <p:cNvSpPr>
                <a:spLocks/>
              </p:cNvSpPr>
              <p:nvPr/>
            </p:nvSpPr>
            <p:spPr bwMode="auto">
              <a:xfrm>
                <a:off x="2449" y="3226"/>
                <a:ext cx="46" cy="227"/>
              </a:xfrm>
              <a:custGeom>
                <a:avLst/>
                <a:gdLst>
                  <a:gd name="T0" fmla="*/ 0 w 21600"/>
                  <a:gd name="T1" fmla="*/ 0 h 42382"/>
                  <a:gd name="T2" fmla="*/ 0 w 21600"/>
                  <a:gd name="T3" fmla="*/ 0 h 42382"/>
                  <a:gd name="T4" fmla="*/ 0 w 21600"/>
                  <a:gd name="T5" fmla="*/ 0 h 42382"/>
                  <a:gd name="T6" fmla="*/ 0 60000 65536"/>
                  <a:gd name="T7" fmla="*/ 0 60000 65536"/>
                  <a:gd name="T8" fmla="*/ 0 60000 65536"/>
                  <a:gd name="T9" fmla="*/ 0 w 21600"/>
                  <a:gd name="T10" fmla="*/ 0 h 42382"/>
                  <a:gd name="T11" fmla="*/ 21600 w 21600"/>
                  <a:gd name="T12" fmla="*/ 42382 h 42382"/>
                </a:gdLst>
                <a:ahLst/>
                <a:cxnLst>
                  <a:cxn ang="T6">
                    <a:pos x="T0" y="T1"/>
                  </a:cxn>
                  <a:cxn ang="T7">
                    <a:pos x="T2" y="T3"/>
                  </a:cxn>
                  <a:cxn ang="T8">
                    <a:pos x="T4" y="T5"/>
                  </a:cxn>
                </a:cxnLst>
                <a:rect l="T9" t="T10" r="T11" b="T12"/>
                <a:pathLst>
                  <a:path w="21600" h="42382" fill="none" extrusionOk="0">
                    <a:moveTo>
                      <a:pt x="-1" y="0"/>
                    </a:moveTo>
                    <a:cubicBezTo>
                      <a:pt x="11929" y="0"/>
                      <a:pt x="21600" y="9670"/>
                      <a:pt x="21600" y="21600"/>
                    </a:cubicBezTo>
                    <a:cubicBezTo>
                      <a:pt x="21600" y="31261"/>
                      <a:pt x="15183" y="39748"/>
                      <a:pt x="5887" y="42381"/>
                    </a:cubicBezTo>
                  </a:path>
                  <a:path w="21600" h="42382" stroke="0" extrusionOk="0">
                    <a:moveTo>
                      <a:pt x="-1" y="0"/>
                    </a:moveTo>
                    <a:cubicBezTo>
                      <a:pt x="11929" y="0"/>
                      <a:pt x="21600" y="9670"/>
                      <a:pt x="21600" y="21600"/>
                    </a:cubicBezTo>
                    <a:cubicBezTo>
                      <a:pt x="21600" y="31261"/>
                      <a:pt x="15183" y="39748"/>
                      <a:pt x="5887" y="42381"/>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20538" name="Group 71"/>
            <p:cNvGrpSpPr>
              <a:grpSpLocks/>
            </p:cNvGrpSpPr>
            <p:nvPr/>
          </p:nvGrpSpPr>
          <p:grpSpPr bwMode="auto">
            <a:xfrm>
              <a:off x="6003794" y="2887663"/>
              <a:ext cx="663840" cy="1152525"/>
              <a:chOff x="4127" y="2001"/>
              <a:chExt cx="386" cy="726"/>
            </a:xfrm>
          </p:grpSpPr>
          <p:sp>
            <p:nvSpPr>
              <p:cNvPr id="20576" name="Freeform 25"/>
              <p:cNvSpPr>
                <a:spLocks/>
              </p:cNvSpPr>
              <p:nvPr/>
            </p:nvSpPr>
            <p:spPr bwMode="auto">
              <a:xfrm rot="-5400000">
                <a:off x="3957" y="2171"/>
                <a:ext cx="726" cy="386"/>
              </a:xfrm>
              <a:custGeom>
                <a:avLst/>
                <a:gdLst>
                  <a:gd name="T0" fmla="*/ 0 w 768"/>
                  <a:gd name="T1" fmla="*/ 0 h 288"/>
                  <a:gd name="T2" fmla="*/ 56 w 768"/>
                  <a:gd name="T3" fmla="*/ 41837 h 288"/>
                  <a:gd name="T4" fmla="*/ 240 w 768"/>
                  <a:gd name="T5" fmla="*/ 41837 h 288"/>
                  <a:gd name="T6" fmla="*/ 295 w 768"/>
                  <a:gd name="T7" fmla="*/ 0 h 288"/>
                  <a:gd name="T8" fmla="*/ 184 w 768"/>
                  <a:gd name="T9" fmla="*/ 0 h 288"/>
                  <a:gd name="T10" fmla="*/ 147 w 768"/>
                  <a:gd name="T11" fmla="*/ 14017 h 288"/>
                  <a:gd name="T12" fmla="*/ 111 w 768"/>
                  <a:gd name="T13" fmla="*/ 0 h 288"/>
                  <a:gd name="T14" fmla="*/ 0 w 768"/>
                  <a:gd name="T15" fmla="*/ 0 h 288"/>
                  <a:gd name="T16" fmla="*/ 0 60000 65536"/>
                  <a:gd name="T17" fmla="*/ 0 60000 65536"/>
                  <a:gd name="T18" fmla="*/ 0 60000 65536"/>
                  <a:gd name="T19" fmla="*/ 0 60000 65536"/>
                  <a:gd name="T20" fmla="*/ 0 60000 65536"/>
                  <a:gd name="T21" fmla="*/ 0 60000 65536"/>
                  <a:gd name="T22" fmla="*/ 0 60000 65536"/>
                  <a:gd name="T23" fmla="*/ 0 60000 65536"/>
                  <a:gd name="T24" fmla="*/ 0 w 768"/>
                  <a:gd name="T25" fmla="*/ 0 h 288"/>
                  <a:gd name="T26" fmla="*/ 768 w 768"/>
                  <a:gd name="T27" fmla="*/ 288 h 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68" h="288">
                    <a:moveTo>
                      <a:pt x="0" y="0"/>
                    </a:moveTo>
                    <a:lnTo>
                      <a:pt x="144" y="288"/>
                    </a:lnTo>
                    <a:lnTo>
                      <a:pt x="624" y="288"/>
                    </a:lnTo>
                    <a:lnTo>
                      <a:pt x="768" y="0"/>
                    </a:lnTo>
                    <a:lnTo>
                      <a:pt x="480" y="0"/>
                    </a:lnTo>
                    <a:lnTo>
                      <a:pt x="384" y="96"/>
                    </a:lnTo>
                    <a:lnTo>
                      <a:pt x="288" y="0"/>
                    </a:lnTo>
                    <a:lnTo>
                      <a:pt x="0" y="0"/>
                    </a:lnTo>
                    <a:close/>
                  </a:path>
                </a:pathLst>
              </a:custGeom>
              <a:solidFill>
                <a:srgbClr val="FFFF99"/>
              </a:solidFill>
              <a:ln w="19050">
                <a:solidFill>
                  <a:schemeClr val="tx1"/>
                </a:solidFill>
                <a:round/>
                <a:headEnd/>
                <a:tailEnd/>
              </a:ln>
            </p:spPr>
            <p:txBody>
              <a:bodyPr/>
              <a:lstStyle/>
              <a:p>
                <a:endParaRPr lang="en-US"/>
              </a:p>
            </p:txBody>
          </p:sp>
          <p:sp>
            <p:nvSpPr>
              <p:cNvPr id="20577" name="Rectangle 26"/>
              <p:cNvSpPr>
                <a:spLocks noChangeArrowheads="1"/>
              </p:cNvSpPr>
              <p:nvPr/>
            </p:nvSpPr>
            <p:spPr bwMode="auto">
              <a:xfrm>
                <a:off x="4241" y="2115"/>
                <a:ext cx="221" cy="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lnSpc>
                    <a:spcPct val="80000"/>
                  </a:lnSpc>
                  <a:spcBef>
                    <a:spcPct val="0"/>
                  </a:spcBef>
                  <a:buFontTx/>
                  <a:buNone/>
                </a:pPr>
                <a:r>
                  <a:rPr lang="en-US" altLang="en-US" sz="1200" b="1"/>
                  <a:t>A</a:t>
                </a:r>
              </a:p>
              <a:p>
                <a:pPr algn="ctr">
                  <a:lnSpc>
                    <a:spcPct val="80000"/>
                  </a:lnSpc>
                  <a:spcBef>
                    <a:spcPct val="0"/>
                  </a:spcBef>
                  <a:buFontTx/>
                  <a:buNone/>
                </a:pPr>
                <a:r>
                  <a:rPr lang="en-US" altLang="en-US" sz="1200" b="1"/>
                  <a:t>d</a:t>
                </a:r>
              </a:p>
              <a:p>
                <a:pPr algn="ctr">
                  <a:lnSpc>
                    <a:spcPct val="80000"/>
                  </a:lnSpc>
                  <a:spcBef>
                    <a:spcPct val="0"/>
                  </a:spcBef>
                  <a:buFontTx/>
                  <a:buNone/>
                </a:pPr>
                <a:r>
                  <a:rPr lang="en-US" altLang="en-US" sz="1200" b="1"/>
                  <a:t>d</a:t>
                </a:r>
              </a:p>
              <a:p>
                <a:pPr algn="ctr">
                  <a:lnSpc>
                    <a:spcPct val="80000"/>
                  </a:lnSpc>
                  <a:spcBef>
                    <a:spcPct val="0"/>
                  </a:spcBef>
                  <a:buFontTx/>
                  <a:buNone/>
                </a:pPr>
                <a:r>
                  <a:rPr lang="en-US" altLang="en-US" sz="1200" b="1"/>
                  <a:t>e</a:t>
                </a:r>
              </a:p>
              <a:p>
                <a:pPr algn="ctr">
                  <a:lnSpc>
                    <a:spcPct val="80000"/>
                  </a:lnSpc>
                  <a:spcBef>
                    <a:spcPct val="0"/>
                  </a:spcBef>
                  <a:buFontTx/>
                  <a:buNone/>
                </a:pPr>
                <a:r>
                  <a:rPr lang="en-US" altLang="en-US" sz="1200" b="1"/>
                  <a:t>r</a:t>
                </a:r>
              </a:p>
            </p:txBody>
          </p:sp>
        </p:grpSp>
        <p:sp>
          <p:nvSpPr>
            <p:cNvPr id="20539" name="Freeform 70"/>
            <p:cNvSpPr>
              <a:spLocks/>
            </p:cNvSpPr>
            <p:nvPr/>
          </p:nvSpPr>
          <p:spPr bwMode="auto">
            <a:xfrm>
              <a:off x="3312319" y="2636838"/>
              <a:ext cx="3081867" cy="1295400"/>
            </a:xfrm>
            <a:custGeom>
              <a:avLst/>
              <a:gdLst>
                <a:gd name="T0" fmla="*/ 2147483647 w 1451"/>
                <a:gd name="T1" fmla="*/ 2147483647 h 839"/>
                <a:gd name="T2" fmla="*/ 2147483647 w 1451"/>
                <a:gd name="T3" fmla="*/ 0 h 839"/>
                <a:gd name="T4" fmla="*/ 0 w 1451"/>
                <a:gd name="T5" fmla="*/ 0 h 839"/>
                <a:gd name="T6" fmla="*/ 0 w 1451"/>
                <a:gd name="T7" fmla="*/ 2147483647 h 839"/>
                <a:gd name="T8" fmla="*/ 0 60000 65536"/>
                <a:gd name="T9" fmla="*/ 0 60000 65536"/>
                <a:gd name="T10" fmla="*/ 0 60000 65536"/>
                <a:gd name="T11" fmla="*/ 0 60000 65536"/>
                <a:gd name="T12" fmla="*/ 0 w 1451"/>
                <a:gd name="T13" fmla="*/ 0 h 839"/>
                <a:gd name="T14" fmla="*/ 1451 w 1451"/>
                <a:gd name="T15" fmla="*/ 839 h 839"/>
              </a:gdLst>
              <a:ahLst/>
              <a:cxnLst>
                <a:cxn ang="T8">
                  <a:pos x="T0" y="T1"/>
                </a:cxn>
                <a:cxn ang="T9">
                  <a:pos x="T2" y="T3"/>
                </a:cxn>
                <a:cxn ang="T10">
                  <a:pos x="T4" y="T5"/>
                </a:cxn>
                <a:cxn ang="T11">
                  <a:pos x="T6" y="T7"/>
                </a:cxn>
              </a:cxnLst>
              <a:rect l="T12" t="T13" r="T14" b="T15"/>
              <a:pathLst>
                <a:path w="1451" h="839">
                  <a:moveTo>
                    <a:pt x="1451" y="249"/>
                  </a:moveTo>
                  <a:lnTo>
                    <a:pt x="1451" y="0"/>
                  </a:lnTo>
                  <a:lnTo>
                    <a:pt x="0" y="0"/>
                  </a:lnTo>
                  <a:lnTo>
                    <a:pt x="0" y="839"/>
                  </a:lnTo>
                </a:path>
              </a:pathLst>
            </a:custGeom>
            <a:noFill/>
            <a:ln w="9525">
              <a:solidFill>
                <a:srgbClr val="FF0000"/>
              </a:solidFill>
              <a:round/>
              <a:headEnd type="triangle" w="med" len="med"/>
              <a:tailEnd type="oval"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40" name="Rectangle 72"/>
            <p:cNvSpPr>
              <a:spLocks noChangeArrowheads="1"/>
            </p:cNvSpPr>
            <p:nvPr/>
          </p:nvSpPr>
          <p:spPr bwMode="auto">
            <a:xfrm>
              <a:off x="6084623" y="2600325"/>
              <a:ext cx="273447"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600"/>
                <a:t>c</a:t>
              </a:r>
              <a:r>
                <a:rPr lang="en-US" altLang="en-US" sz="1600" baseline="-25000"/>
                <a:t>0</a:t>
              </a:r>
            </a:p>
          </p:txBody>
        </p:sp>
        <p:grpSp>
          <p:nvGrpSpPr>
            <p:cNvPr id="20541" name="Group 73"/>
            <p:cNvGrpSpPr>
              <a:grpSpLocks/>
            </p:cNvGrpSpPr>
            <p:nvPr/>
          </p:nvGrpSpPr>
          <p:grpSpPr bwMode="auto">
            <a:xfrm>
              <a:off x="2899569" y="3427413"/>
              <a:ext cx="257969" cy="360362"/>
              <a:chOff x="3864" y="1956"/>
              <a:chExt cx="150" cy="227"/>
            </a:xfrm>
          </p:grpSpPr>
          <p:sp>
            <p:nvSpPr>
              <p:cNvPr id="20574" name="Rectangle 74"/>
              <p:cNvSpPr>
                <a:spLocks noChangeArrowheads="1"/>
              </p:cNvSpPr>
              <p:nvPr/>
            </p:nvSpPr>
            <p:spPr bwMode="auto">
              <a:xfrm>
                <a:off x="3864" y="1956"/>
                <a:ext cx="15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 32</a:t>
                </a:r>
              </a:p>
            </p:txBody>
          </p:sp>
          <p:sp>
            <p:nvSpPr>
              <p:cNvPr id="20575" name="Line 75"/>
              <p:cNvSpPr>
                <a:spLocks noChangeShapeType="1"/>
              </p:cNvSpPr>
              <p:nvPr/>
            </p:nvSpPr>
            <p:spPr bwMode="auto">
              <a:xfrm flipH="1">
                <a:off x="3901" y="2092"/>
                <a:ext cx="68" cy="9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20542" name="Line 60"/>
            <p:cNvSpPr>
              <a:spLocks noChangeShapeType="1"/>
            </p:cNvSpPr>
            <p:nvPr/>
          </p:nvSpPr>
          <p:spPr bwMode="auto">
            <a:xfrm flipV="1">
              <a:off x="2534973" y="3933825"/>
              <a:ext cx="1950244"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43" name="Freeform 156"/>
            <p:cNvSpPr>
              <a:spLocks/>
            </p:cNvSpPr>
            <p:nvPr/>
          </p:nvSpPr>
          <p:spPr bwMode="auto">
            <a:xfrm>
              <a:off x="4082786" y="2205038"/>
              <a:ext cx="949325" cy="1516062"/>
            </a:xfrm>
            <a:custGeom>
              <a:avLst/>
              <a:gdLst>
                <a:gd name="T0" fmla="*/ 0 w 340"/>
                <a:gd name="T1" fmla="*/ 2147483647 h 454"/>
                <a:gd name="T2" fmla="*/ 0 w 340"/>
                <a:gd name="T3" fmla="*/ 0 h 454"/>
                <a:gd name="T4" fmla="*/ 2147483647 w 340"/>
                <a:gd name="T5" fmla="*/ 0 h 454"/>
                <a:gd name="T6" fmla="*/ 0 60000 65536"/>
                <a:gd name="T7" fmla="*/ 0 60000 65536"/>
                <a:gd name="T8" fmla="*/ 0 60000 65536"/>
                <a:gd name="T9" fmla="*/ 0 w 340"/>
                <a:gd name="T10" fmla="*/ 0 h 454"/>
                <a:gd name="T11" fmla="*/ 340 w 340"/>
                <a:gd name="T12" fmla="*/ 454 h 454"/>
              </a:gdLst>
              <a:ahLst/>
              <a:cxnLst>
                <a:cxn ang="T6">
                  <a:pos x="T0" y="T1"/>
                </a:cxn>
                <a:cxn ang="T7">
                  <a:pos x="T2" y="T3"/>
                </a:cxn>
                <a:cxn ang="T8">
                  <a:pos x="T4" y="T5"/>
                </a:cxn>
              </a:cxnLst>
              <a:rect l="T9" t="T10" r="T11" b="T12"/>
              <a:pathLst>
                <a:path w="340" h="454">
                  <a:moveTo>
                    <a:pt x="0" y="454"/>
                  </a:moveTo>
                  <a:lnTo>
                    <a:pt x="0" y="0"/>
                  </a:lnTo>
                  <a:lnTo>
                    <a:pt x="340" y="0"/>
                  </a:lnTo>
                </a:path>
              </a:pathLst>
            </a:custGeom>
            <a:noFill/>
            <a:ln w="5715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44" name="Rectangle 158"/>
            <p:cNvSpPr>
              <a:spLocks noChangeArrowheads="1"/>
            </p:cNvSpPr>
            <p:nvPr/>
          </p:nvSpPr>
          <p:spPr bwMode="auto">
            <a:xfrm>
              <a:off x="4497253" y="2260584"/>
              <a:ext cx="257969"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 32</a:t>
              </a:r>
            </a:p>
          </p:txBody>
        </p:sp>
        <p:sp>
          <p:nvSpPr>
            <p:cNvPr id="20571" name="Rectangle 163"/>
            <p:cNvSpPr>
              <a:spLocks noChangeArrowheads="1"/>
            </p:cNvSpPr>
            <p:nvPr/>
          </p:nvSpPr>
          <p:spPr bwMode="auto">
            <a:xfrm>
              <a:off x="935566" y="3679825"/>
              <a:ext cx="1365515"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r">
                <a:spcBef>
                  <a:spcPct val="0"/>
                </a:spcBef>
                <a:buFontTx/>
                <a:buNone/>
              </a:pPr>
              <a:r>
                <a:rPr lang="en-US" altLang="en-US" sz="1600" dirty="0">
                  <a:solidFill>
                    <a:srgbClr val="FF0000"/>
                  </a:solidFill>
                </a:rPr>
                <a:t>ADD = 0</a:t>
              </a:r>
            </a:p>
            <a:p>
              <a:pPr algn="r">
                <a:spcBef>
                  <a:spcPct val="0"/>
                </a:spcBef>
                <a:buFontTx/>
                <a:buNone/>
              </a:pPr>
              <a:r>
                <a:rPr lang="en-US" altLang="en-US" sz="1600" dirty="0">
                  <a:solidFill>
                    <a:srgbClr val="FF0000"/>
                  </a:solidFill>
                </a:rPr>
                <a:t>SUB = 1</a:t>
              </a:r>
            </a:p>
          </p:txBody>
        </p:sp>
        <p:sp>
          <p:nvSpPr>
            <p:cNvPr id="20572" name="AutoShape 164"/>
            <p:cNvSpPr>
              <a:spLocks/>
            </p:cNvSpPr>
            <p:nvPr/>
          </p:nvSpPr>
          <p:spPr bwMode="auto">
            <a:xfrm flipH="1">
              <a:off x="1299421" y="3752850"/>
              <a:ext cx="116946" cy="396875"/>
            </a:xfrm>
            <a:prstGeom prst="rightBrace">
              <a:avLst>
                <a:gd name="adj1" fmla="val 30637"/>
                <a:gd name="adj2" fmla="val 4991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73" name="Rectangle 165"/>
            <p:cNvSpPr>
              <a:spLocks noChangeArrowheads="1"/>
            </p:cNvSpPr>
            <p:nvPr/>
          </p:nvSpPr>
          <p:spPr bwMode="auto">
            <a:xfrm rot="16200000">
              <a:off x="408153" y="3591288"/>
              <a:ext cx="1042988"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600" dirty="0"/>
                <a:t>Arithmetic</a:t>
              </a:r>
            </a:p>
            <a:p>
              <a:pPr algn="ctr">
                <a:spcBef>
                  <a:spcPct val="0"/>
                </a:spcBef>
                <a:buFontTx/>
                <a:buNone/>
              </a:pPr>
              <a:r>
                <a:rPr lang="en-US" altLang="en-US" sz="1600" dirty="0"/>
                <a:t>Operation</a:t>
              </a:r>
            </a:p>
          </p:txBody>
        </p:sp>
        <p:sp>
          <p:nvSpPr>
            <p:cNvPr id="20546" name="Rectangle 166"/>
            <p:cNvSpPr>
              <a:spLocks noChangeArrowheads="1"/>
            </p:cNvSpPr>
            <p:nvPr/>
          </p:nvSpPr>
          <p:spPr bwMode="auto">
            <a:xfrm>
              <a:off x="7333192" y="5013325"/>
              <a:ext cx="1090348" cy="97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r">
                <a:spcBef>
                  <a:spcPct val="0"/>
                </a:spcBef>
                <a:buFontTx/>
                <a:buNone/>
              </a:pPr>
              <a:r>
                <a:rPr lang="en-US" altLang="en-US" sz="1600">
                  <a:solidFill>
                    <a:srgbClr val="FF0000"/>
                  </a:solidFill>
                </a:rPr>
                <a:t>Shift = 00</a:t>
              </a:r>
            </a:p>
            <a:p>
              <a:pPr algn="r">
                <a:spcBef>
                  <a:spcPct val="0"/>
                </a:spcBef>
                <a:buFontTx/>
                <a:buNone/>
              </a:pPr>
              <a:r>
                <a:rPr lang="en-US" altLang="en-US" sz="1600">
                  <a:solidFill>
                    <a:srgbClr val="FF0000"/>
                  </a:solidFill>
                </a:rPr>
                <a:t>SLT = 01</a:t>
              </a:r>
            </a:p>
            <a:p>
              <a:pPr algn="r">
                <a:spcBef>
                  <a:spcPct val="0"/>
                </a:spcBef>
                <a:buFontTx/>
                <a:buNone/>
              </a:pPr>
              <a:r>
                <a:rPr lang="en-US" altLang="en-US" sz="1600">
                  <a:solidFill>
                    <a:srgbClr val="FF0000"/>
                  </a:solidFill>
                </a:rPr>
                <a:t>Arith = 10</a:t>
              </a:r>
            </a:p>
            <a:p>
              <a:pPr algn="r">
                <a:spcBef>
                  <a:spcPct val="0"/>
                </a:spcBef>
                <a:buFontTx/>
                <a:buNone/>
              </a:pPr>
              <a:r>
                <a:rPr lang="en-US" altLang="en-US" sz="1600">
                  <a:solidFill>
                    <a:srgbClr val="FF0000"/>
                  </a:solidFill>
                </a:rPr>
                <a:t>Logic = 11</a:t>
              </a:r>
            </a:p>
          </p:txBody>
        </p:sp>
        <p:sp>
          <p:nvSpPr>
            <p:cNvPr id="20547" name="AutoShape 167"/>
            <p:cNvSpPr>
              <a:spLocks/>
            </p:cNvSpPr>
            <p:nvPr/>
          </p:nvSpPr>
          <p:spPr bwMode="auto">
            <a:xfrm flipH="1">
              <a:off x="7330440" y="5013325"/>
              <a:ext cx="116946" cy="973138"/>
            </a:xfrm>
            <a:prstGeom prst="rightBrace">
              <a:avLst>
                <a:gd name="adj1" fmla="val 75123"/>
                <a:gd name="adj2" fmla="val 4991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48" name="Rectangle 168"/>
            <p:cNvSpPr>
              <a:spLocks noChangeArrowheads="1"/>
            </p:cNvSpPr>
            <p:nvPr/>
          </p:nvSpPr>
          <p:spPr bwMode="auto">
            <a:xfrm>
              <a:off x="7333192" y="4400550"/>
              <a:ext cx="1090348"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600"/>
                <a:t>ALU</a:t>
              </a:r>
            </a:p>
            <a:p>
              <a:pPr algn="ctr">
                <a:spcBef>
                  <a:spcPct val="0"/>
                </a:spcBef>
                <a:buFontTx/>
                <a:buNone/>
              </a:pPr>
              <a:r>
                <a:rPr lang="en-US" altLang="en-US" sz="1600"/>
                <a:t>Selection</a:t>
              </a:r>
            </a:p>
          </p:txBody>
        </p:sp>
        <p:grpSp>
          <p:nvGrpSpPr>
            <p:cNvPr id="20549" name="Group 175"/>
            <p:cNvGrpSpPr>
              <a:grpSpLocks/>
            </p:cNvGrpSpPr>
            <p:nvPr/>
          </p:nvGrpSpPr>
          <p:grpSpPr bwMode="auto">
            <a:xfrm>
              <a:off x="8088181" y="2997200"/>
              <a:ext cx="257969" cy="360363"/>
              <a:chOff x="3864" y="1956"/>
              <a:chExt cx="150" cy="227"/>
            </a:xfrm>
          </p:grpSpPr>
          <p:sp>
            <p:nvSpPr>
              <p:cNvPr id="20569" name="Rectangle 176"/>
              <p:cNvSpPr>
                <a:spLocks noChangeArrowheads="1"/>
              </p:cNvSpPr>
              <p:nvPr/>
            </p:nvSpPr>
            <p:spPr bwMode="auto">
              <a:xfrm>
                <a:off x="3864" y="1956"/>
                <a:ext cx="15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 32</a:t>
                </a:r>
              </a:p>
            </p:txBody>
          </p:sp>
          <p:sp>
            <p:nvSpPr>
              <p:cNvPr id="20570" name="Line 177"/>
              <p:cNvSpPr>
                <a:spLocks noChangeShapeType="1"/>
              </p:cNvSpPr>
              <p:nvPr/>
            </p:nvSpPr>
            <p:spPr bwMode="auto">
              <a:xfrm flipH="1">
                <a:off x="3901" y="2092"/>
                <a:ext cx="68" cy="9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20550" name="Line 178"/>
            <p:cNvSpPr>
              <a:spLocks noChangeShapeType="1"/>
            </p:cNvSpPr>
            <p:nvPr/>
          </p:nvSpPr>
          <p:spPr bwMode="auto">
            <a:xfrm flipV="1">
              <a:off x="7878367" y="3968750"/>
              <a:ext cx="0" cy="360363"/>
            </a:xfrm>
            <a:prstGeom prst="line">
              <a:avLst/>
            </a:prstGeom>
            <a:noFill/>
            <a:ln w="190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551" name="Rectangle 180"/>
            <p:cNvSpPr>
              <a:spLocks noChangeArrowheads="1"/>
            </p:cNvSpPr>
            <p:nvPr/>
          </p:nvSpPr>
          <p:spPr bwMode="auto">
            <a:xfrm>
              <a:off x="7917921" y="4041775"/>
              <a:ext cx="19433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solidFill>
                    <a:srgbClr val="FF0000"/>
                  </a:solidFill>
                </a:rPr>
                <a:t> 2</a:t>
              </a:r>
            </a:p>
          </p:txBody>
        </p:sp>
        <p:sp>
          <p:nvSpPr>
            <p:cNvPr id="20552" name="Line 181"/>
            <p:cNvSpPr>
              <a:spLocks noChangeShapeType="1"/>
            </p:cNvSpPr>
            <p:nvPr/>
          </p:nvSpPr>
          <p:spPr bwMode="auto">
            <a:xfrm flipH="1">
              <a:off x="7838811" y="4149725"/>
              <a:ext cx="116946" cy="34925"/>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0553" name="Rectangle 184"/>
            <p:cNvSpPr>
              <a:spLocks noChangeArrowheads="1"/>
            </p:cNvSpPr>
            <p:nvPr/>
          </p:nvSpPr>
          <p:spPr bwMode="auto">
            <a:xfrm>
              <a:off x="3303714" y="1530324"/>
              <a:ext cx="121417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Shift Amount</a:t>
              </a:r>
            </a:p>
          </p:txBody>
        </p:sp>
        <p:sp>
          <p:nvSpPr>
            <p:cNvPr id="20554" name="Rectangle 189"/>
            <p:cNvSpPr>
              <a:spLocks noChangeArrowheads="1"/>
            </p:cNvSpPr>
            <p:nvPr/>
          </p:nvSpPr>
          <p:spPr bwMode="auto">
            <a:xfrm>
              <a:off x="8033148" y="2744788"/>
              <a:ext cx="113162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400"/>
                <a:t>ALU Result</a:t>
              </a:r>
            </a:p>
          </p:txBody>
        </p:sp>
        <p:sp>
          <p:nvSpPr>
            <p:cNvPr id="20555" name="Rectangle 193"/>
            <p:cNvSpPr>
              <a:spLocks noChangeArrowheads="1"/>
            </p:cNvSpPr>
            <p:nvPr/>
          </p:nvSpPr>
          <p:spPr bwMode="auto">
            <a:xfrm>
              <a:off x="4517888" y="1457298"/>
              <a:ext cx="276889"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5</a:t>
              </a:r>
            </a:p>
          </p:txBody>
        </p:sp>
        <p:sp>
          <p:nvSpPr>
            <p:cNvPr id="20556" name="Rectangle 194"/>
            <p:cNvSpPr>
              <a:spLocks noChangeArrowheads="1"/>
            </p:cNvSpPr>
            <p:nvPr/>
          </p:nvSpPr>
          <p:spPr bwMode="auto">
            <a:xfrm>
              <a:off x="6629798" y="2889250"/>
              <a:ext cx="42822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sign</a:t>
              </a:r>
            </a:p>
          </p:txBody>
        </p:sp>
        <p:sp>
          <p:nvSpPr>
            <p:cNvPr id="20557" name="Rectangle 195"/>
            <p:cNvSpPr>
              <a:spLocks noChangeArrowheads="1"/>
            </p:cNvSpPr>
            <p:nvPr/>
          </p:nvSpPr>
          <p:spPr bwMode="auto">
            <a:xfrm>
              <a:off x="7097581" y="2997200"/>
              <a:ext cx="349118" cy="287338"/>
            </a:xfrm>
            <a:prstGeom prst="rect">
              <a:avLst/>
            </a:prstGeom>
            <a:solidFill>
              <a:srgbClr val="FFFF99"/>
            </a:solidFill>
            <a:ln w="19050">
              <a:solidFill>
                <a:schemeClr val="tx1"/>
              </a:solidFill>
              <a:miter lim="800000"/>
              <a:headEnd/>
              <a:tailEnd/>
            </a:ln>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400" dirty="0"/>
                <a:t>SLT</a:t>
              </a:r>
            </a:p>
          </p:txBody>
        </p:sp>
        <p:sp>
          <p:nvSpPr>
            <p:cNvPr id="20558" name="AutoShape 198"/>
            <p:cNvSpPr>
              <a:spLocks noChangeArrowheads="1"/>
            </p:cNvSpPr>
            <p:nvPr/>
          </p:nvSpPr>
          <p:spPr bwMode="auto">
            <a:xfrm rot="5400000" flipH="1">
              <a:off x="8382464" y="3648141"/>
              <a:ext cx="396875" cy="390393"/>
            </a:xfrm>
            <a:prstGeom prst="moon">
              <a:avLst>
                <a:gd name="adj" fmla="val 87500"/>
              </a:avLst>
            </a:prstGeom>
            <a:solidFill>
              <a:srgbClr val="FFFF99"/>
            </a:solidFill>
            <a:ln w="19050">
              <a:solidFill>
                <a:schemeClr val="tx1"/>
              </a:solidFill>
              <a:miter lim="800000"/>
              <a:headEnd/>
              <a:tailEnd/>
            </a:ln>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59" name="Line 200"/>
            <p:cNvSpPr>
              <a:spLocks noChangeShapeType="1"/>
            </p:cNvSpPr>
            <p:nvPr/>
          </p:nvSpPr>
          <p:spPr bwMode="auto">
            <a:xfrm>
              <a:off x="8580042" y="3284538"/>
              <a:ext cx="0" cy="396875"/>
            </a:xfrm>
            <a:prstGeom prst="line">
              <a:avLst/>
            </a:prstGeom>
            <a:noFill/>
            <a:ln w="57150">
              <a:solidFill>
                <a:schemeClr val="tx1"/>
              </a:solidFill>
              <a:round/>
              <a:headEnd type="oval" w="sm" len="sm"/>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560" name="Oval 199"/>
            <p:cNvSpPr>
              <a:spLocks noChangeArrowheads="1"/>
            </p:cNvSpPr>
            <p:nvPr/>
          </p:nvSpPr>
          <p:spPr bwMode="auto">
            <a:xfrm>
              <a:off x="8542206" y="4041775"/>
              <a:ext cx="77390" cy="71438"/>
            </a:xfrm>
            <a:prstGeom prst="ellipse">
              <a:avLst/>
            </a:prstGeom>
            <a:solidFill>
              <a:srgbClr val="FFFF99"/>
            </a:solidFill>
            <a:ln w="19050">
              <a:solidFill>
                <a:schemeClr val="tx1"/>
              </a:solidFill>
              <a:round/>
              <a:headEnd/>
              <a:tailEnd/>
            </a:ln>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61" name="Rectangle 202"/>
            <p:cNvSpPr>
              <a:spLocks noChangeArrowheads="1"/>
            </p:cNvSpPr>
            <p:nvPr/>
          </p:nvSpPr>
          <p:spPr bwMode="auto">
            <a:xfrm>
              <a:off x="8619596" y="4113213"/>
              <a:ext cx="545175"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400">
                  <a:solidFill>
                    <a:srgbClr val="FF0000"/>
                  </a:solidFill>
                </a:rPr>
                <a:t>zero</a:t>
              </a:r>
            </a:p>
          </p:txBody>
        </p:sp>
        <p:sp>
          <p:nvSpPr>
            <p:cNvPr id="20563" name="Line 204"/>
            <p:cNvSpPr>
              <a:spLocks noChangeShapeType="1"/>
            </p:cNvSpPr>
            <p:nvPr/>
          </p:nvSpPr>
          <p:spPr bwMode="auto">
            <a:xfrm>
              <a:off x="6667633" y="3608388"/>
              <a:ext cx="617087" cy="0"/>
            </a:xfrm>
            <a:prstGeom prst="line">
              <a:avLst/>
            </a:prstGeom>
            <a:noFill/>
            <a:ln w="9525">
              <a:solidFill>
                <a:srgbClr val="FF0000"/>
              </a:solidFill>
              <a:round/>
              <a:headEnd/>
              <a:tailEnd type="oval" w="sm" len="sm"/>
            </a:ln>
            <a:extLst>
              <a:ext uri="{909E8E84-426E-40DD-AFC4-6F175D3DCCD1}">
                <a14:hiddenFill xmlns:a14="http://schemas.microsoft.com/office/drawing/2010/main">
                  <a:noFill/>
                </a14:hiddenFill>
              </a:ext>
            </a:extLst>
          </p:spPr>
          <p:txBody>
            <a:bodyPr/>
            <a:lstStyle/>
            <a:p>
              <a:endParaRPr lang="en-US"/>
            </a:p>
          </p:txBody>
        </p:sp>
        <p:sp>
          <p:nvSpPr>
            <p:cNvPr id="20564" name="Line 205"/>
            <p:cNvSpPr>
              <a:spLocks noChangeShapeType="1"/>
            </p:cNvSpPr>
            <p:nvPr/>
          </p:nvSpPr>
          <p:spPr bwMode="auto">
            <a:xfrm>
              <a:off x="7284720" y="3284538"/>
              <a:ext cx="0" cy="828675"/>
            </a:xfrm>
            <a:prstGeom prst="line">
              <a:avLst/>
            </a:prstGeom>
            <a:noFill/>
            <a:ln w="9525">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565" name="Rectangle 207"/>
            <p:cNvSpPr>
              <a:spLocks noChangeArrowheads="1"/>
            </p:cNvSpPr>
            <p:nvPr/>
          </p:nvSpPr>
          <p:spPr bwMode="auto">
            <a:xfrm>
              <a:off x="6942800" y="4113213"/>
              <a:ext cx="741230" cy="17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400">
                  <a:solidFill>
                    <a:srgbClr val="FF0000"/>
                  </a:solidFill>
                </a:rPr>
                <a:t>overflow</a:t>
              </a:r>
            </a:p>
          </p:txBody>
        </p:sp>
        <p:sp>
          <p:nvSpPr>
            <p:cNvPr id="20566" name="Rectangle 209"/>
            <p:cNvSpPr>
              <a:spLocks noChangeArrowheads="1"/>
            </p:cNvSpPr>
            <p:nvPr/>
          </p:nvSpPr>
          <p:spPr bwMode="auto">
            <a:xfrm>
              <a:off x="7207648" y="1268413"/>
              <a:ext cx="2153179" cy="8286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20" tIns="0" rIns="4572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600" dirty="0"/>
                <a:t>SLT: ALU does a SUB then check the sign and overflow </a:t>
              </a:r>
            </a:p>
          </p:txBody>
        </p:sp>
        <p:sp>
          <p:nvSpPr>
            <p:cNvPr id="20567" name="Line 159"/>
            <p:cNvSpPr>
              <a:spLocks noChangeShapeType="1"/>
            </p:cNvSpPr>
            <p:nvPr/>
          </p:nvSpPr>
          <p:spPr bwMode="auto">
            <a:xfrm flipH="1">
              <a:off x="4596998" y="2151045"/>
              <a:ext cx="79112" cy="109539"/>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0568" name="Line 159"/>
            <p:cNvSpPr>
              <a:spLocks noChangeShapeType="1"/>
            </p:cNvSpPr>
            <p:nvPr/>
          </p:nvSpPr>
          <p:spPr bwMode="auto">
            <a:xfrm flipH="1">
              <a:off x="4596998" y="1712889"/>
              <a:ext cx="79112" cy="109539"/>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1" name="AutoShape 64">
              <a:extLst>
                <a:ext uri="{FF2B5EF4-FFF2-40B4-BE49-F238E27FC236}">
                  <a16:creationId xmlns:a16="http://schemas.microsoft.com/office/drawing/2014/main" id="{521A0540-5EA9-489C-95A1-F8DE81770AF5}"/>
                </a:ext>
              </a:extLst>
            </p:cNvPr>
            <p:cNvSpPr>
              <a:spLocks noChangeArrowheads="1"/>
            </p:cNvSpPr>
            <p:nvPr/>
          </p:nvSpPr>
          <p:spPr bwMode="auto">
            <a:xfrm flipH="1">
              <a:off x="4911725" y="5623560"/>
              <a:ext cx="429948" cy="360362"/>
            </a:xfrm>
            <a:prstGeom prst="moon">
              <a:avLst>
                <a:gd name="adj" fmla="val 87500"/>
              </a:avLst>
            </a:prstGeom>
            <a:solidFill>
              <a:srgbClr val="FFFF99"/>
            </a:solidFill>
            <a:ln w="19050">
              <a:solidFill>
                <a:schemeClr val="tx1"/>
              </a:solidFill>
              <a:miter lim="800000"/>
              <a:headEnd/>
              <a:tailEnd/>
            </a:ln>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112" name="Line 94">
              <a:extLst>
                <a:ext uri="{FF2B5EF4-FFF2-40B4-BE49-F238E27FC236}">
                  <a16:creationId xmlns:a16="http://schemas.microsoft.com/office/drawing/2014/main" id="{412CFD45-58C0-43FC-B29B-A661D4932D08}"/>
                </a:ext>
              </a:extLst>
            </p:cNvPr>
            <p:cNvSpPr>
              <a:spLocks noChangeShapeType="1"/>
            </p:cNvSpPr>
            <p:nvPr/>
          </p:nvSpPr>
          <p:spPr bwMode="auto">
            <a:xfrm flipV="1">
              <a:off x="5451011" y="5805047"/>
              <a:ext cx="827869"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13" name="Line 99">
              <a:extLst>
                <a:ext uri="{FF2B5EF4-FFF2-40B4-BE49-F238E27FC236}">
                  <a16:creationId xmlns:a16="http://schemas.microsoft.com/office/drawing/2014/main" id="{15026180-C2AC-4F8D-8D19-EB1050717FCE}"/>
                </a:ext>
              </a:extLst>
            </p:cNvPr>
            <p:cNvSpPr>
              <a:spLocks noChangeShapeType="1"/>
            </p:cNvSpPr>
            <p:nvPr/>
          </p:nvSpPr>
          <p:spPr bwMode="auto">
            <a:xfrm>
              <a:off x="5336434" y="4981245"/>
              <a:ext cx="942446"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spTree>
    <p:extLst>
      <p:ext uri="{BB962C8B-B14F-4D97-AF65-F5344CB8AC3E}">
        <p14:creationId xmlns:p14="http://schemas.microsoft.com/office/powerpoint/2010/main" val="3128792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a:t>Instruction and Data Memories</a:t>
            </a:r>
          </a:p>
        </p:txBody>
      </p:sp>
      <p:sp>
        <p:nvSpPr>
          <p:cNvPr id="24579" name="Rectangle 3"/>
          <p:cNvSpPr>
            <a:spLocks noGrp="1" noChangeArrowheads="1"/>
          </p:cNvSpPr>
          <p:nvPr>
            <p:ph type="body" idx="1"/>
          </p:nvPr>
        </p:nvSpPr>
        <p:spPr/>
        <p:txBody>
          <a:bodyPr/>
          <a:lstStyle/>
          <a:p>
            <a:pPr eaLnBrk="1" hangingPunct="1">
              <a:spcBef>
                <a:spcPct val="35000"/>
              </a:spcBef>
            </a:pPr>
            <a:r>
              <a:rPr lang="en-US" altLang="en-US" dirty="0"/>
              <a:t>Instruction memory needs only provide read access</a:t>
            </a:r>
          </a:p>
          <a:p>
            <a:pPr lvl="1" eaLnBrk="1" hangingPunct="1">
              <a:spcBef>
                <a:spcPct val="35000"/>
              </a:spcBef>
            </a:pPr>
            <a:r>
              <a:rPr lang="en-US" altLang="en-US" dirty="0"/>
              <a:t>Because </a:t>
            </a:r>
            <a:r>
              <a:rPr lang="en-US" altLang="en-US" dirty="0" err="1"/>
              <a:t>datapath</a:t>
            </a:r>
            <a:r>
              <a:rPr lang="en-US" altLang="en-US" dirty="0"/>
              <a:t> does not write instructions</a:t>
            </a:r>
          </a:p>
          <a:p>
            <a:pPr lvl="1" eaLnBrk="1" hangingPunct="1">
              <a:spcBef>
                <a:spcPct val="35000"/>
              </a:spcBef>
            </a:pPr>
            <a:r>
              <a:rPr lang="en-US" altLang="en-US" dirty="0"/>
              <a:t>Behaves as combinational logic for read</a:t>
            </a:r>
          </a:p>
          <a:p>
            <a:pPr lvl="1" eaLnBrk="1" hangingPunct="1">
              <a:spcBef>
                <a:spcPct val="35000"/>
              </a:spcBef>
            </a:pPr>
            <a:r>
              <a:rPr lang="en-US" altLang="en-US" dirty="0">
                <a:solidFill>
                  <a:srgbClr val="FF0000"/>
                </a:solidFill>
              </a:rPr>
              <a:t>Address</a:t>
            </a:r>
            <a:r>
              <a:rPr lang="en-US" altLang="en-US" dirty="0"/>
              <a:t> selects </a:t>
            </a:r>
            <a:r>
              <a:rPr lang="en-US" altLang="en-US" dirty="0">
                <a:solidFill>
                  <a:srgbClr val="FF0000"/>
                </a:solidFill>
              </a:rPr>
              <a:t>Instruction</a:t>
            </a:r>
            <a:r>
              <a:rPr lang="en-US" altLang="en-US" dirty="0"/>
              <a:t> after </a:t>
            </a:r>
            <a:r>
              <a:rPr lang="en-US" altLang="en-US" dirty="0">
                <a:solidFill>
                  <a:srgbClr val="FF0000"/>
                </a:solidFill>
              </a:rPr>
              <a:t>access time</a:t>
            </a:r>
          </a:p>
          <a:p>
            <a:pPr eaLnBrk="1" hangingPunct="1">
              <a:spcBef>
                <a:spcPct val="35000"/>
              </a:spcBef>
            </a:pPr>
            <a:r>
              <a:rPr lang="en-US" altLang="en-US" dirty="0"/>
              <a:t>Data Memory is used for load and store</a:t>
            </a:r>
          </a:p>
          <a:p>
            <a:pPr lvl="1" eaLnBrk="1" hangingPunct="1">
              <a:spcBef>
                <a:spcPct val="35000"/>
              </a:spcBef>
            </a:pPr>
            <a:r>
              <a:rPr lang="en-US" altLang="en-US" dirty="0" err="1">
                <a:solidFill>
                  <a:srgbClr val="FF0000"/>
                </a:solidFill>
              </a:rPr>
              <a:t>MemRead</a:t>
            </a:r>
            <a:r>
              <a:rPr lang="en-US" altLang="en-US" dirty="0">
                <a:solidFill>
                  <a:srgbClr val="FF0000"/>
                </a:solidFill>
              </a:rPr>
              <a:t>:</a:t>
            </a:r>
            <a:r>
              <a:rPr lang="en-US" altLang="en-US" dirty="0"/>
              <a:t> enables output on </a:t>
            </a:r>
            <a:r>
              <a:rPr lang="en-US" altLang="en-US" dirty="0" err="1">
                <a:solidFill>
                  <a:srgbClr val="FF0000"/>
                </a:solidFill>
              </a:rPr>
              <a:t>Data_out</a:t>
            </a:r>
            <a:endParaRPr lang="en-US" altLang="en-US" dirty="0">
              <a:solidFill>
                <a:srgbClr val="FF0000"/>
              </a:solidFill>
            </a:endParaRPr>
          </a:p>
          <a:p>
            <a:pPr lvl="2" eaLnBrk="1" hangingPunct="1">
              <a:spcBef>
                <a:spcPct val="35000"/>
              </a:spcBef>
            </a:pPr>
            <a:r>
              <a:rPr lang="en-US" altLang="en-US" dirty="0">
                <a:solidFill>
                  <a:srgbClr val="FF0000"/>
                </a:solidFill>
              </a:rPr>
              <a:t>Address</a:t>
            </a:r>
            <a:r>
              <a:rPr lang="en-US" altLang="en-US" dirty="0"/>
              <a:t> selects the word to put on </a:t>
            </a:r>
            <a:r>
              <a:rPr lang="en-US" altLang="en-US" dirty="0" err="1">
                <a:solidFill>
                  <a:srgbClr val="FF0000"/>
                </a:solidFill>
              </a:rPr>
              <a:t>Data_out</a:t>
            </a:r>
            <a:endParaRPr lang="en-US" altLang="en-US" dirty="0">
              <a:solidFill>
                <a:srgbClr val="FF0000"/>
              </a:solidFill>
            </a:endParaRPr>
          </a:p>
          <a:p>
            <a:pPr lvl="1" eaLnBrk="1" hangingPunct="1">
              <a:spcBef>
                <a:spcPct val="35000"/>
              </a:spcBef>
            </a:pPr>
            <a:r>
              <a:rPr lang="en-US" altLang="en-US" dirty="0" err="1">
                <a:solidFill>
                  <a:srgbClr val="FF0000"/>
                </a:solidFill>
              </a:rPr>
              <a:t>MemWrite</a:t>
            </a:r>
            <a:r>
              <a:rPr lang="en-US" altLang="en-US" dirty="0">
                <a:solidFill>
                  <a:srgbClr val="FF0000"/>
                </a:solidFill>
              </a:rPr>
              <a:t>:</a:t>
            </a:r>
            <a:r>
              <a:rPr lang="en-US" altLang="en-US" dirty="0"/>
              <a:t> enables writing of </a:t>
            </a:r>
            <a:r>
              <a:rPr lang="en-US" altLang="en-US" dirty="0" err="1">
                <a:solidFill>
                  <a:srgbClr val="FF0000"/>
                </a:solidFill>
              </a:rPr>
              <a:t>Data_in</a:t>
            </a:r>
            <a:endParaRPr lang="en-US" altLang="en-US" dirty="0">
              <a:solidFill>
                <a:srgbClr val="FF0000"/>
              </a:solidFill>
            </a:endParaRPr>
          </a:p>
          <a:p>
            <a:pPr lvl="2" eaLnBrk="1" hangingPunct="1">
              <a:spcBef>
                <a:spcPct val="35000"/>
              </a:spcBef>
            </a:pPr>
            <a:r>
              <a:rPr lang="en-US" altLang="en-US" dirty="0">
                <a:solidFill>
                  <a:srgbClr val="FF0000"/>
                </a:solidFill>
              </a:rPr>
              <a:t>Address</a:t>
            </a:r>
            <a:r>
              <a:rPr lang="en-US" altLang="en-US" dirty="0"/>
              <a:t> selects the memory word to be written</a:t>
            </a:r>
          </a:p>
          <a:p>
            <a:pPr lvl="2" eaLnBrk="1" hangingPunct="1">
              <a:spcBef>
                <a:spcPct val="35000"/>
              </a:spcBef>
            </a:pPr>
            <a:r>
              <a:rPr lang="en-US" altLang="en-US" dirty="0"/>
              <a:t>The </a:t>
            </a:r>
            <a:r>
              <a:rPr lang="en-US" altLang="en-US" dirty="0">
                <a:solidFill>
                  <a:srgbClr val="FF0000"/>
                </a:solidFill>
              </a:rPr>
              <a:t>Clock</a:t>
            </a:r>
            <a:r>
              <a:rPr lang="en-US" altLang="en-US" dirty="0"/>
              <a:t> synchronizes the write operation</a:t>
            </a:r>
          </a:p>
          <a:p>
            <a:pPr eaLnBrk="1" hangingPunct="1">
              <a:spcBef>
                <a:spcPct val="35000"/>
              </a:spcBef>
            </a:pPr>
            <a:r>
              <a:rPr lang="en-US" altLang="en-US" dirty="0"/>
              <a:t>Separate instruction and data memories</a:t>
            </a:r>
          </a:p>
          <a:p>
            <a:pPr lvl="1" eaLnBrk="1" hangingPunct="1">
              <a:spcBef>
                <a:spcPct val="35000"/>
              </a:spcBef>
            </a:pPr>
            <a:r>
              <a:rPr lang="en-US" altLang="en-US" dirty="0"/>
              <a:t>Later, we will replace them with </a:t>
            </a:r>
            <a:r>
              <a:rPr lang="en-US" altLang="en-US" dirty="0">
                <a:solidFill>
                  <a:srgbClr val="FF0000"/>
                </a:solidFill>
              </a:rPr>
              <a:t>caches</a:t>
            </a:r>
          </a:p>
        </p:txBody>
      </p:sp>
      <p:grpSp>
        <p:nvGrpSpPr>
          <p:cNvPr id="24580" name="Group 36"/>
          <p:cNvGrpSpPr>
            <a:grpSpLocks/>
          </p:cNvGrpSpPr>
          <p:nvPr/>
        </p:nvGrpSpPr>
        <p:grpSpPr bwMode="auto">
          <a:xfrm>
            <a:off x="7346951" y="2057400"/>
            <a:ext cx="2013877" cy="3532188"/>
            <a:chOff x="4075" y="1296"/>
            <a:chExt cx="1171" cy="2225"/>
          </a:xfrm>
        </p:grpSpPr>
        <p:sp>
          <p:nvSpPr>
            <p:cNvPr id="24581" name="Line 5"/>
            <p:cNvSpPr>
              <a:spLocks noChangeShapeType="1"/>
            </p:cNvSpPr>
            <p:nvPr/>
          </p:nvSpPr>
          <p:spPr bwMode="auto">
            <a:xfrm flipV="1">
              <a:off x="4904" y="3225"/>
              <a:ext cx="0" cy="173"/>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4582" name="Rectangle 6"/>
            <p:cNvSpPr>
              <a:spLocks noChangeArrowheads="1"/>
            </p:cNvSpPr>
            <p:nvPr/>
          </p:nvSpPr>
          <p:spPr bwMode="auto">
            <a:xfrm>
              <a:off x="4745" y="3398"/>
              <a:ext cx="36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solidFill>
                    <a:srgbClr val="FF0000"/>
                  </a:solidFill>
                </a:rPr>
                <a:t>MemWrite</a:t>
              </a:r>
            </a:p>
          </p:txBody>
        </p:sp>
        <p:sp>
          <p:nvSpPr>
            <p:cNvPr id="24583" name="Line 7"/>
            <p:cNvSpPr>
              <a:spLocks noChangeShapeType="1"/>
            </p:cNvSpPr>
            <p:nvPr/>
          </p:nvSpPr>
          <p:spPr bwMode="auto">
            <a:xfrm flipV="1">
              <a:off x="4421" y="3225"/>
              <a:ext cx="0" cy="173"/>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4584" name="Rectangle 8"/>
            <p:cNvSpPr>
              <a:spLocks noChangeArrowheads="1"/>
            </p:cNvSpPr>
            <p:nvPr/>
          </p:nvSpPr>
          <p:spPr bwMode="auto">
            <a:xfrm>
              <a:off x="4236" y="3398"/>
              <a:ext cx="390"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solidFill>
                    <a:srgbClr val="FF0000"/>
                  </a:solidFill>
                </a:rPr>
                <a:t>MemRead</a:t>
              </a:r>
            </a:p>
          </p:txBody>
        </p:sp>
        <p:sp>
          <p:nvSpPr>
            <p:cNvPr id="24585" name="Text Box 9"/>
            <p:cNvSpPr txBox="1">
              <a:spLocks noChangeArrowheads="1"/>
            </p:cNvSpPr>
            <p:nvPr/>
          </p:nvSpPr>
          <p:spPr bwMode="auto">
            <a:xfrm>
              <a:off x="4288" y="2189"/>
              <a:ext cx="746" cy="1036"/>
            </a:xfrm>
            <a:prstGeom prst="rect">
              <a:avLst/>
            </a:prstGeom>
            <a:solidFill>
              <a:srgbClr val="CCCCFF"/>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600"/>
                <a:t>Data</a:t>
              </a:r>
            </a:p>
            <a:p>
              <a:pPr algn="ctr" eaLnBrk="1" hangingPunct="1"/>
              <a:r>
                <a:rPr lang="en-US" altLang="en-US" sz="1600"/>
                <a:t>Memory</a:t>
              </a:r>
            </a:p>
          </p:txBody>
        </p:sp>
        <p:sp>
          <p:nvSpPr>
            <p:cNvPr id="24586" name="Rectangle 10"/>
            <p:cNvSpPr>
              <a:spLocks noChangeArrowheads="1"/>
            </p:cNvSpPr>
            <p:nvPr/>
          </p:nvSpPr>
          <p:spPr bwMode="auto">
            <a:xfrm>
              <a:off x="4315" y="2621"/>
              <a:ext cx="36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Address</a:t>
              </a:r>
            </a:p>
          </p:txBody>
        </p:sp>
        <p:sp>
          <p:nvSpPr>
            <p:cNvPr id="24587" name="Rectangle 11"/>
            <p:cNvSpPr>
              <a:spLocks noChangeArrowheads="1"/>
            </p:cNvSpPr>
            <p:nvPr/>
          </p:nvSpPr>
          <p:spPr bwMode="auto">
            <a:xfrm>
              <a:off x="4315" y="2792"/>
              <a:ext cx="293"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Data_in</a:t>
              </a:r>
            </a:p>
          </p:txBody>
        </p:sp>
        <p:sp>
          <p:nvSpPr>
            <p:cNvPr id="24588" name="Line 12"/>
            <p:cNvSpPr>
              <a:spLocks noChangeShapeType="1"/>
            </p:cNvSpPr>
            <p:nvPr/>
          </p:nvSpPr>
          <p:spPr bwMode="auto">
            <a:xfrm>
              <a:off x="4076" y="2679"/>
              <a:ext cx="212"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4589" name="Rectangle 13"/>
            <p:cNvSpPr>
              <a:spLocks noChangeArrowheads="1"/>
            </p:cNvSpPr>
            <p:nvPr/>
          </p:nvSpPr>
          <p:spPr bwMode="auto">
            <a:xfrm>
              <a:off x="4672" y="2591"/>
              <a:ext cx="33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Data_out</a:t>
              </a:r>
            </a:p>
          </p:txBody>
        </p:sp>
        <p:sp>
          <p:nvSpPr>
            <p:cNvPr id="24590" name="Line 14"/>
            <p:cNvSpPr>
              <a:spLocks noChangeShapeType="1"/>
            </p:cNvSpPr>
            <p:nvPr/>
          </p:nvSpPr>
          <p:spPr bwMode="auto">
            <a:xfrm>
              <a:off x="4076" y="2880"/>
              <a:ext cx="212" cy="1"/>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4591" name="Line 15"/>
            <p:cNvSpPr>
              <a:spLocks noChangeShapeType="1"/>
            </p:cNvSpPr>
            <p:nvPr/>
          </p:nvSpPr>
          <p:spPr bwMode="auto">
            <a:xfrm>
              <a:off x="5033" y="2678"/>
              <a:ext cx="213"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4592" name="Line 16"/>
            <p:cNvSpPr>
              <a:spLocks noChangeShapeType="1"/>
            </p:cNvSpPr>
            <p:nvPr/>
          </p:nvSpPr>
          <p:spPr bwMode="auto">
            <a:xfrm flipH="1">
              <a:off x="4128" y="2649"/>
              <a:ext cx="26"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4593" name="Rectangle 17"/>
            <p:cNvSpPr>
              <a:spLocks noChangeArrowheads="1"/>
            </p:cNvSpPr>
            <p:nvPr/>
          </p:nvSpPr>
          <p:spPr bwMode="auto">
            <a:xfrm>
              <a:off x="4102" y="2534"/>
              <a:ext cx="10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24594" name="Line 18"/>
            <p:cNvSpPr>
              <a:spLocks noChangeShapeType="1"/>
            </p:cNvSpPr>
            <p:nvPr/>
          </p:nvSpPr>
          <p:spPr bwMode="auto">
            <a:xfrm flipH="1">
              <a:off x="4130" y="2851"/>
              <a:ext cx="26"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4595" name="Rectangle 19"/>
            <p:cNvSpPr>
              <a:spLocks noChangeArrowheads="1"/>
            </p:cNvSpPr>
            <p:nvPr/>
          </p:nvSpPr>
          <p:spPr bwMode="auto">
            <a:xfrm>
              <a:off x="4104" y="2736"/>
              <a:ext cx="10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24596" name="Line 20"/>
            <p:cNvSpPr>
              <a:spLocks noChangeShapeType="1"/>
            </p:cNvSpPr>
            <p:nvPr/>
          </p:nvSpPr>
          <p:spPr bwMode="auto">
            <a:xfrm flipH="1">
              <a:off x="5087" y="2649"/>
              <a:ext cx="27"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4597" name="Rectangle 21"/>
            <p:cNvSpPr>
              <a:spLocks noChangeArrowheads="1"/>
            </p:cNvSpPr>
            <p:nvPr/>
          </p:nvSpPr>
          <p:spPr bwMode="auto">
            <a:xfrm>
              <a:off x="5061" y="2534"/>
              <a:ext cx="10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24598" name="Line 22"/>
            <p:cNvSpPr>
              <a:spLocks noChangeShapeType="1"/>
            </p:cNvSpPr>
            <p:nvPr/>
          </p:nvSpPr>
          <p:spPr bwMode="auto">
            <a:xfrm flipV="1">
              <a:off x="4076" y="3110"/>
              <a:ext cx="212" cy="1"/>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4599" name="AutoShape 23"/>
            <p:cNvSpPr>
              <a:spLocks noChangeArrowheads="1"/>
            </p:cNvSpPr>
            <p:nvPr/>
          </p:nvSpPr>
          <p:spPr bwMode="auto">
            <a:xfrm rot="5400000">
              <a:off x="4257" y="3084"/>
              <a:ext cx="116" cy="54"/>
            </a:xfrm>
            <a:prstGeom prst="triangle">
              <a:avLst>
                <a:gd name="adj" fmla="val 50000"/>
              </a:avLst>
            </a:prstGeom>
            <a:solidFill>
              <a:srgbClr val="CCCCFF"/>
            </a:solidFill>
            <a:ln w="1905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24600" name="Rectangle 24"/>
            <p:cNvSpPr>
              <a:spLocks noChangeArrowheads="1"/>
            </p:cNvSpPr>
            <p:nvPr/>
          </p:nvSpPr>
          <p:spPr bwMode="auto">
            <a:xfrm>
              <a:off x="4369" y="3023"/>
              <a:ext cx="212"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Clock</a:t>
              </a:r>
            </a:p>
          </p:txBody>
        </p:sp>
        <p:grpSp>
          <p:nvGrpSpPr>
            <p:cNvPr id="24601" name="Group 25"/>
            <p:cNvGrpSpPr>
              <a:grpSpLocks/>
            </p:cNvGrpSpPr>
            <p:nvPr/>
          </p:nvGrpSpPr>
          <p:grpSpPr bwMode="auto">
            <a:xfrm>
              <a:off x="4075" y="1296"/>
              <a:ext cx="1171" cy="634"/>
              <a:chOff x="4415" y="2995"/>
              <a:chExt cx="1268" cy="634"/>
            </a:xfrm>
          </p:grpSpPr>
          <p:sp>
            <p:nvSpPr>
              <p:cNvPr id="24602" name="Rectangle 26"/>
              <p:cNvSpPr>
                <a:spLocks noChangeArrowheads="1"/>
              </p:cNvSpPr>
              <p:nvPr/>
            </p:nvSpPr>
            <p:spPr bwMode="auto">
              <a:xfrm>
                <a:off x="5482" y="2996"/>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24603" name="Rectangle 27"/>
              <p:cNvSpPr>
                <a:spLocks noChangeArrowheads="1"/>
              </p:cNvSpPr>
              <p:nvPr/>
            </p:nvSpPr>
            <p:spPr bwMode="auto">
              <a:xfrm>
                <a:off x="4646" y="2996"/>
                <a:ext cx="807" cy="633"/>
              </a:xfrm>
              <a:prstGeom prst="rect">
                <a:avLst/>
              </a:prstGeom>
              <a:solidFill>
                <a:srgbClr val="CCCCFF"/>
              </a:solidFill>
              <a:ln w="1905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24604" name="Text Box 28"/>
              <p:cNvSpPr txBox="1">
                <a:spLocks noChangeArrowheads="1"/>
              </p:cNvSpPr>
              <p:nvPr/>
            </p:nvSpPr>
            <p:spPr bwMode="auto">
              <a:xfrm>
                <a:off x="4674" y="3053"/>
                <a:ext cx="43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tLang="en-US" sz="1000"/>
                  <a:t>Address</a:t>
                </a:r>
              </a:p>
            </p:txBody>
          </p:sp>
          <p:sp>
            <p:nvSpPr>
              <p:cNvPr id="24605" name="Line 29"/>
              <p:cNvSpPr>
                <a:spLocks noChangeShapeType="1"/>
              </p:cNvSpPr>
              <p:nvPr/>
            </p:nvSpPr>
            <p:spPr bwMode="auto">
              <a:xfrm>
                <a:off x="4415" y="3139"/>
                <a:ext cx="230"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4606" name="Text Box 30"/>
              <p:cNvSpPr txBox="1">
                <a:spLocks noChangeArrowheads="1"/>
              </p:cNvSpPr>
              <p:nvPr/>
            </p:nvSpPr>
            <p:spPr bwMode="auto">
              <a:xfrm>
                <a:off x="4876" y="3053"/>
                <a:ext cx="54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spcBef>
                    <a:spcPct val="50000"/>
                  </a:spcBef>
                </a:pPr>
                <a:r>
                  <a:rPr lang="en-US" altLang="en-US" sz="1000"/>
                  <a:t>Instruction</a:t>
                </a:r>
              </a:p>
            </p:txBody>
          </p:sp>
          <p:sp>
            <p:nvSpPr>
              <p:cNvPr id="24607" name="Text Box 31"/>
              <p:cNvSpPr txBox="1">
                <a:spLocks noChangeArrowheads="1"/>
              </p:cNvSpPr>
              <p:nvPr/>
            </p:nvSpPr>
            <p:spPr bwMode="auto">
              <a:xfrm>
                <a:off x="4646" y="3197"/>
                <a:ext cx="778"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600"/>
                  <a:t>Instruction</a:t>
                </a:r>
              </a:p>
              <a:p>
                <a:pPr algn="ctr"/>
                <a:r>
                  <a:rPr lang="en-US" altLang="en-US" sz="1600"/>
                  <a:t>Memory</a:t>
                </a:r>
              </a:p>
            </p:txBody>
          </p:sp>
          <p:sp>
            <p:nvSpPr>
              <p:cNvPr id="24608" name="Line 32"/>
              <p:cNvSpPr>
                <a:spLocks noChangeShapeType="1"/>
              </p:cNvSpPr>
              <p:nvPr/>
            </p:nvSpPr>
            <p:spPr bwMode="auto">
              <a:xfrm>
                <a:off x="5452" y="3140"/>
                <a:ext cx="231"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4609" name="Line 33"/>
              <p:cNvSpPr>
                <a:spLocks noChangeShapeType="1"/>
              </p:cNvSpPr>
              <p:nvPr/>
            </p:nvSpPr>
            <p:spPr bwMode="auto">
              <a:xfrm flipH="1">
                <a:off x="5511" y="3111"/>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4610" name="Rectangle 34"/>
              <p:cNvSpPr>
                <a:spLocks noChangeArrowheads="1"/>
              </p:cNvSpPr>
              <p:nvPr/>
            </p:nvSpPr>
            <p:spPr bwMode="auto">
              <a:xfrm>
                <a:off x="4443" y="2995"/>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24611" name="Line 35"/>
              <p:cNvSpPr>
                <a:spLocks noChangeShapeType="1"/>
              </p:cNvSpPr>
              <p:nvPr/>
            </p:nvSpPr>
            <p:spPr bwMode="auto">
              <a:xfrm flipH="1">
                <a:off x="4471" y="3110"/>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gr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dirty="0"/>
              <a:t>Next . . .</a:t>
            </a:r>
          </a:p>
        </p:txBody>
      </p:sp>
      <p:sp>
        <p:nvSpPr>
          <p:cNvPr id="4099" name="Rectangle 3"/>
          <p:cNvSpPr>
            <a:spLocks noGrp="1" noChangeArrowheads="1"/>
          </p:cNvSpPr>
          <p:nvPr>
            <p:ph type="body" idx="1"/>
          </p:nvPr>
        </p:nvSpPr>
        <p:spPr>
          <a:xfrm>
            <a:off x="495300" y="1005840"/>
            <a:ext cx="8915400" cy="5166360"/>
          </a:xfrm>
        </p:spPr>
        <p:txBody>
          <a:bodyPr/>
          <a:lstStyle/>
          <a:p>
            <a:pPr eaLnBrk="1" hangingPunct="1">
              <a:lnSpc>
                <a:spcPct val="200000"/>
              </a:lnSpc>
              <a:spcBef>
                <a:spcPct val="100000"/>
              </a:spcBef>
            </a:pPr>
            <a:r>
              <a:rPr lang="en-US" altLang="en-US" dirty="0"/>
              <a:t>Designing a Processor: Step-by-Step</a:t>
            </a:r>
          </a:p>
          <a:p>
            <a:pPr eaLnBrk="1" hangingPunct="1">
              <a:lnSpc>
                <a:spcPct val="200000"/>
              </a:lnSpc>
              <a:spcBef>
                <a:spcPct val="100000"/>
              </a:spcBef>
            </a:pPr>
            <a:r>
              <a:rPr lang="en-US" altLang="en-US" dirty="0"/>
              <a:t>Datapath Components and Clocking</a:t>
            </a:r>
          </a:p>
          <a:p>
            <a:pPr eaLnBrk="1" hangingPunct="1">
              <a:lnSpc>
                <a:spcPct val="200000"/>
              </a:lnSpc>
              <a:spcBef>
                <a:spcPct val="100000"/>
              </a:spcBef>
            </a:pPr>
            <a:r>
              <a:rPr lang="en-US" altLang="en-US" b="1" dirty="0">
                <a:solidFill>
                  <a:srgbClr val="FF0000"/>
                </a:solidFill>
              </a:rPr>
              <a:t>Assembling an Adequate Datapath</a:t>
            </a:r>
          </a:p>
          <a:p>
            <a:pPr eaLnBrk="1" hangingPunct="1">
              <a:lnSpc>
                <a:spcPct val="200000"/>
              </a:lnSpc>
              <a:spcBef>
                <a:spcPct val="100000"/>
              </a:spcBef>
            </a:pPr>
            <a:r>
              <a:rPr lang="en-US" altLang="en-US" b="1" dirty="0">
                <a:solidFill>
                  <a:srgbClr val="FF0000"/>
                </a:solidFill>
              </a:rPr>
              <a:t>Controlling the Execution of Instructions</a:t>
            </a:r>
          </a:p>
          <a:p>
            <a:pPr eaLnBrk="1" hangingPunct="1">
              <a:lnSpc>
                <a:spcPct val="200000"/>
              </a:lnSpc>
              <a:spcBef>
                <a:spcPct val="100000"/>
              </a:spcBef>
            </a:pPr>
            <a:r>
              <a:rPr lang="en-US" altLang="en-US" dirty="0"/>
              <a:t>Main, ALU, and PC Control</a:t>
            </a:r>
          </a:p>
        </p:txBody>
      </p:sp>
    </p:spTree>
    <p:extLst>
      <p:ext uri="{BB962C8B-B14F-4D97-AF65-F5344CB8AC3E}">
        <p14:creationId xmlns:p14="http://schemas.microsoft.com/office/powerpoint/2010/main" val="311291485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495300" y="960120"/>
            <a:ext cx="8915400" cy="2950551"/>
          </a:xfrm>
        </p:spPr>
        <p:txBody>
          <a:bodyPr lIns="63500" tIns="25400" rIns="63500" bIns="25400">
            <a:spAutoFit/>
          </a:bodyPr>
          <a:lstStyle/>
          <a:p>
            <a:pPr eaLnBrk="1" hangingPunct="1"/>
            <a:r>
              <a:rPr lang="en-US" altLang="en-US" dirty="0"/>
              <a:t>We can now assemble the </a:t>
            </a:r>
            <a:r>
              <a:rPr lang="en-US" altLang="en-US" dirty="0" err="1"/>
              <a:t>datapath</a:t>
            </a:r>
            <a:r>
              <a:rPr lang="en-US" altLang="en-US" dirty="0"/>
              <a:t> from its components</a:t>
            </a:r>
          </a:p>
          <a:p>
            <a:pPr eaLnBrk="1" hangingPunct="1"/>
            <a:r>
              <a:rPr lang="en-US" altLang="en-US" dirty="0"/>
              <a:t>For instruction fetching, we need …</a:t>
            </a:r>
          </a:p>
          <a:p>
            <a:pPr lvl="1" eaLnBrk="1" hangingPunct="1"/>
            <a:r>
              <a:rPr lang="en-US" altLang="en-US" dirty="0"/>
              <a:t>Program Counter (PC) register</a:t>
            </a:r>
          </a:p>
          <a:p>
            <a:pPr lvl="1" eaLnBrk="1" hangingPunct="1"/>
            <a:r>
              <a:rPr lang="en-US" altLang="en-US" dirty="0"/>
              <a:t>Instruction Memory</a:t>
            </a:r>
          </a:p>
          <a:p>
            <a:pPr lvl="1" eaLnBrk="1" hangingPunct="1"/>
            <a:r>
              <a:rPr lang="en-US" altLang="en-US" dirty="0"/>
              <a:t>Adder for incrementing PC</a:t>
            </a:r>
          </a:p>
          <a:p>
            <a:pPr eaLnBrk="1" hangingPunct="1"/>
            <a:endParaRPr lang="en-US" altLang="en-US" dirty="0"/>
          </a:p>
        </p:txBody>
      </p:sp>
      <p:sp>
        <p:nvSpPr>
          <p:cNvPr id="29699" name="Rectangle 3"/>
          <p:cNvSpPr>
            <a:spLocks noGrp="1" noChangeArrowheads="1"/>
          </p:cNvSpPr>
          <p:nvPr>
            <p:ph type="title"/>
          </p:nvPr>
        </p:nvSpPr>
        <p:spPr/>
        <p:txBody>
          <a:bodyPr/>
          <a:lstStyle/>
          <a:p>
            <a:pPr eaLnBrk="1" hangingPunct="1"/>
            <a:r>
              <a:rPr lang="en-US" altLang="en-US" dirty="0"/>
              <a:t>Instruction Fetching Datapath</a:t>
            </a:r>
          </a:p>
        </p:txBody>
      </p:sp>
      <p:sp>
        <p:nvSpPr>
          <p:cNvPr id="847876" name="Rectangle 4"/>
          <p:cNvSpPr>
            <a:spLocks noChangeArrowheads="1"/>
          </p:cNvSpPr>
          <p:nvPr/>
        </p:nvSpPr>
        <p:spPr bwMode="auto">
          <a:xfrm>
            <a:off x="3080147" y="3703641"/>
            <a:ext cx="3081867" cy="935037"/>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buSzPct val="100000"/>
              <a:buFont typeface="Wingdings" pitchFamily="2" charset="2"/>
              <a:buNone/>
            </a:pPr>
            <a:r>
              <a:rPr lang="en-US" altLang="en-US"/>
              <a:t>The least significant 2 bits of the PC are </a:t>
            </a:r>
            <a:r>
              <a:rPr lang="en-US" altLang="en-US">
                <a:solidFill>
                  <a:srgbClr val="FF0000"/>
                </a:solidFill>
              </a:rPr>
              <a:t>‘00’</a:t>
            </a:r>
            <a:r>
              <a:rPr lang="en-US" altLang="en-US"/>
              <a:t> since PC is a </a:t>
            </a:r>
            <a:r>
              <a:rPr lang="en-US" altLang="en-US">
                <a:solidFill>
                  <a:srgbClr val="FF0000"/>
                </a:solidFill>
              </a:rPr>
              <a:t>multiple of 4</a:t>
            </a:r>
          </a:p>
        </p:txBody>
      </p:sp>
      <p:sp>
        <p:nvSpPr>
          <p:cNvPr id="847877" name="Rectangle 5"/>
          <p:cNvSpPr>
            <a:spLocks noChangeArrowheads="1"/>
          </p:cNvSpPr>
          <p:nvPr/>
        </p:nvSpPr>
        <p:spPr bwMode="auto">
          <a:xfrm>
            <a:off x="3821377" y="5014916"/>
            <a:ext cx="2332038" cy="935037"/>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dirty="0"/>
              <a:t>Datapath does not handle branch or jump instructions</a:t>
            </a:r>
          </a:p>
        </p:txBody>
      </p:sp>
      <p:grpSp>
        <p:nvGrpSpPr>
          <p:cNvPr id="29702" name="Group 8"/>
          <p:cNvGrpSpPr>
            <a:grpSpLocks/>
          </p:cNvGrpSpPr>
          <p:nvPr/>
        </p:nvGrpSpPr>
        <p:grpSpPr bwMode="auto">
          <a:xfrm>
            <a:off x="792825" y="3703638"/>
            <a:ext cx="2650198" cy="2286000"/>
            <a:chOff x="731838" y="3703638"/>
            <a:chExt cx="2446337" cy="2286000"/>
          </a:xfrm>
        </p:grpSpPr>
        <p:grpSp>
          <p:nvGrpSpPr>
            <p:cNvPr id="29732" name="Group 7"/>
            <p:cNvGrpSpPr>
              <a:grpSpLocks/>
            </p:cNvGrpSpPr>
            <p:nvPr/>
          </p:nvGrpSpPr>
          <p:grpSpPr bwMode="auto">
            <a:xfrm>
              <a:off x="731838" y="3703638"/>
              <a:ext cx="2446337" cy="2286000"/>
              <a:chOff x="499" y="2333"/>
              <a:chExt cx="1670" cy="1440"/>
            </a:xfrm>
          </p:grpSpPr>
          <p:sp>
            <p:nvSpPr>
              <p:cNvPr id="29737" name="Text Box 8"/>
              <p:cNvSpPr txBox="1">
                <a:spLocks noChangeArrowheads="1"/>
              </p:cNvSpPr>
              <p:nvPr/>
            </p:nvSpPr>
            <p:spPr bwMode="auto">
              <a:xfrm rot="-5400000">
                <a:off x="528" y="3284"/>
                <a:ext cx="519" cy="115"/>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200"/>
                  <a:t>PC</a:t>
                </a:r>
              </a:p>
            </p:txBody>
          </p:sp>
          <p:sp>
            <p:nvSpPr>
              <p:cNvPr id="29738" name="Freeform 9"/>
              <p:cNvSpPr>
                <a:spLocks/>
              </p:cNvSpPr>
              <p:nvPr/>
            </p:nvSpPr>
            <p:spPr bwMode="auto">
              <a:xfrm>
                <a:off x="527" y="2333"/>
                <a:ext cx="1095" cy="1008"/>
              </a:xfrm>
              <a:custGeom>
                <a:avLst/>
                <a:gdLst>
                  <a:gd name="T0" fmla="*/ 980 w 1095"/>
                  <a:gd name="T1" fmla="*/ 374 h 1008"/>
                  <a:gd name="T2" fmla="*/ 1095 w 1095"/>
                  <a:gd name="T3" fmla="*/ 374 h 1008"/>
                  <a:gd name="T4" fmla="*/ 1095 w 1095"/>
                  <a:gd name="T5" fmla="*/ 0 h 1008"/>
                  <a:gd name="T6" fmla="*/ 0 w 1095"/>
                  <a:gd name="T7" fmla="*/ 0 h 1008"/>
                  <a:gd name="T8" fmla="*/ 0 w 1095"/>
                  <a:gd name="T9" fmla="*/ 1008 h 1008"/>
                  <a:gd name="T10" fmla="*/ 202 w 1095"/>
                  <a:gd name="T11" fmla="*/ 1008 h 1008"/>
                  <a:gd name="T12" fmla="*/ 0 60000 65536"/>
                  <a:gd name="T13" fmla="*/ 0 60000 65536"/>
                  <a:gd name="T14" fmla="*/ 0 60000 65536"/>
                  <a:gd name="T15" fmla="*/ 0 60000 65536"/>
                  <a:gd name="T16" fmla="*/ 0 60000 65536"/>
                  <a:gd name="T17" fmla="*/ 0 60000 65536"/>
                  <a:gd name="T18" fmla="*/ 0 w 1095"/>
                  <a:gd name="T19" fmla="*/ 0 h 1008"/>
                  <a:gd name="T20" fmla="*/ 1095 w 1095"/>
                  <a:gd name="T21" fmla="*/ 1008 h 1008"/>
                </a:gdLst>
                <a:ahLst/>
                <a:cxnLst>
                  <a:cxn ang="T12">
                    <a:pos x="T0" y="T1"/>
                  </a:cxn>
                  <a:cxn ang="T13">
                    <a:pos x="T2" y="T3"/>
                  </a:cxn>
                  <a:cxn ang="T14">
                    <a:pos x="T4" y="T5"/>
                  </a:cxn>
                  <a:cxn ang="T15">
                    <a:pos x="T6" y="T7"/>
                  </a:cxn>
                  <a:cxn ang="T16">
                    <a:pos x="T8" y="T9"/>
                  </a:cxn>
                  <a:cxn ang="T17">
                    <a:pos x="T10" y="T11"/>
                  </a:cxn>
                </a:cxnLst>
                <a:rect l="T18" t="T19" r="T20" b="T21"/>
                <a:pathLst>
                  <a:path w="1095" h="1008">
                    <a:moveTo>
                      <a:pt x="980" y="374"/>
                    </a:moveTo>
                    <a:lnTo>
                      <a:pt x="1095" y="374"/>
                    </a:lnTo>
                    <a:lnTo>
                      <a:pt x="1095" y="0"/>
                    </a:lnTo>
                    <a:lnTo>
                      <a:pt x="0" y="0"/>
                    </a:lnTo>
                    <a:lnTo>
                      <a:pt x="0" y="1008"/>
                    </a:lnTo>
                    <a:lnTo>
                      <a:pt x="202" y="1008"/>
                    </a:lnTo>
                  </a:path>
                </a:pathLst>
              </a:custGeom>
              <a:noFill/>
              <a:ln w="5715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29739" name="Freeform 10"/>
              <p:cNvSpPr>
                <a:spLocks/>
              </p:cNvSpPr>
              <p:nvPr/>
            </p:nvSpPr>
            <p:spPr bwMode="auto">
              <a:xfrm>
                <a:off x="959" y="2880"/>
                <a:ext cx="260" cy="461"/>
              </a:xfrm>
              <a:custGeom>
                <a:avLst/>
                <a:gdLst>
                  <a:gd name="T0" fmla="*/ 0 w 231"/>
                  <a:gd name="T1" fmla="*/ 461 h 461"/>
                  <a:gd name="T2" fmla="*/ 0 w 231"/>
                  <a:gd name="T3" fmla="*/ 0 h 461"/>
                  <a:gd name="T4" fmla="*/ 595 w 231"/>
                  <a:gd name="T5" fmla="*/ 0 h 461"/>
                  <a:gd name="T6" fmla="*/ 0 60000 65536"/>
                  <a:gd name="T7" fmla="*/ 0 60000 65536"/>
                  <a:gd name="T8" fmla="*/ 0 60000 65536"/>
                  <a:gd name="T9" fmla="*/ 0 w 231"/>
                  <a:gd name="T10" fmla="*/ 0 h 461"/>
                  <a:gd name="T11" fmla="*/ 231 w 231"/>
                  <a:gd name="T12" fmla="*/ 461 h 461"/>
                </a:gdLst>
                <a:ahLst/>
                <a:cxnLst>
                  <a:cxn ang="T6">
                    <a:pos x="T0" y="T1"/>
                  </a:cxn>
                  <a:cxn ang="T7">
                    <a:pos x="T2" y="T3"/>
                  </a:cxn>
                  <a:cxn ang="T8">
                    <a:pos x="T4" y="T5"/>
                  </a:cxn>
                </a:cxnLst>
                <a:rect l="T9" t="T10" r="T11" b="T12"/>
                <a:pathLst>
                  <a:path w="231" h="461">
                    <a:moveTo>
                      <a:pt x="0" y="461"/>
                    </a:moveTo>
                    <a:lnTo>
                      <a:pt x="0" y="0"/>
                    </a:lnTo>
                    <a:lnTo>
                      <a:pt x="231" y="0"/>
                    </a:lnTo>
                  </a:path>
                </a:pathLst>
              </a:custGeom>
              <a:noFill/>
              <a:ln w="57150">
                <a:solidFill>
                  <a:schemeClr val="tx1"/>
                </a:solidFill>
                <a:round/>
                <a:headEnd type="oval" w="sm" len="sm"/>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29740" name="Rectangle 11"/>
              <p:cNvSpPr>
                <a:spLocks noChangeArrowheads="1"/>
              </p:cNvSpPr>
              <p:nvPr/>
            </p:nvSpPr>
            <p:spPr bwMode="auto">
              <a:xfrm>
                <a:off x="1940" y="3053"/>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29741" name="Rectangle 12"/>
              <p:cNvSpPr>
                <a:spLocks noChangeArrowheads="1"/>
              </p:cNvSpPr>
              <p:nvPr/>
            </p:nvSpPr>
            <p:spPr bwMode="auto">
              <a:xfrm>
                <a:off x="1219" y="3053"/>
                <a:ext cx="691" cy="720"/>
              </a:xfrm>
              <a:prstGeom prst="rect">
                <a:avLst/>
              </a:prstGeom>
              <a:solidFill>
                <a:srgbClr val="CCCCFF"/>
              </a:solidFill>
              <a:ln w="1905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29742" name="Text Box 13"/>
              <p:cNvSpPr txBox="1">
                <a:spLocks noChangeArrowheads="1"/>
              </p:cNvSpPr>
              <p:nvPr/>
            </p:nvSpPr>
            <p:spPr bwMode="auto">
              <a:xfrm>
                <a:off x="1276" y="3254"/>
                <a:ext cx="43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tLang="en-US" sz="1000"/>
                  <a:t>Address</a:t>
                </a:r>
              </a:p>
            </p:txBody>
          </p:sp>
          <p:sp>
            <p:nvSpPr>
              <p:cNvPr id="29743" name="Line 14"/>
              <p:cNvSpPr>
                <a:spLocks noChangeShapeType="1"/>
              </p:cNvSpPr>
              <p:nvPr/>
            </p:nvSpPr>
            <p:spPr bwMode="auto">
              <a:xfrm>
                <a:off x="844" y="3341"/>
                <a:ext cx="375" cy="1"/>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9744" name="Text Box 15"/>
              <p:cNvSpPr txBox="1">
                <a:spLocks noChangeArrowheads="1"/>
              </p:cNvSpPr>
              <p:nvPr/>
            </p:nvSpPr>
            <p:spPr bwMode="auto">
              <a:xfrm>
                <a:off x="1334" y="3110"/>
                <a:ext cx="54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spcBef>
                    <a:spcPct val="50000"/>
                  </a:spcBef>
                </a:pPr>
                <a:r>
                  <a:rPr lang="en-US" altLang="en-US" sz="1000"/>
                  <a:t>Instruction</a:t>
                </a:r>
              </a:p>
            </p:txBody>
          </p:sp>
          <p:sp>
            <p:nvSpPr>
              <p:cNvPr id="29745" name="Text Box 16"/>
              <p:cNvSpPr txBox="1">
                <a:spLocks noChangeArrowheads="1"/>
              </p:cNvSpPr>
              <p:nvPr/>
            </p:nvSpPr>
            <p:spPr bwMode="auto">
              <a:xfrm>
                <a:off x="1305" y="3456"/>
                <a:ext cx="547"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b="1"/>
                  <a:t>Instruction</a:t>
                </a:r>
              </a:p>
              <a:p>
                <a:r>
                  <a:rPr lang="en-US" altLang="en-US" sz="1200" b="1"/>
                  <a:t>Memory</a:t>
                </a:r>
              </a:p>
            </p:txBody>
          </p:sp>
          <p:sp>
            <p:nvSpPr>
              <p:cNvPr id="29746" name="Line 17"/>
              <p:cNvSpPr>
                <a:spLocks noChangeShapeType="1"/>
              </p:cNvSpPr>
              <p:nvPr/>
            </p:nvSpPr>
            <p:spPr bwMode="auto">
              <a:xfrm>
                <a:off x="1910" y="3197"/>
                <a:ext cx="259"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9747" name="Line 18"/>
              <p:cNvSpPr>
                <a:spLocks noChangeShapeType="1"/>
              </p:cNvSpPr>
              <p:nvPr/>
            </p:nvSpPr>
            <p:spPr bwMode="auto">
              <a:xfrm flipH="1">
                <a:off x="1968" y="3168"/>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9748" name="Rectangle 19"/>
              <p:cNvSpPr>
                <a:spLocks noChangeArrowheads="1"/>
              </p:cNvSpPr>
              <p:nvPr/>
            </p:nvSpPr>
            <p:spPr bwMode="auto">
              <a:xfrm>
                <a:off x="1017" y="3198"/>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29749" name="Line 20"/>
              <p:cNvSpPr>
                <a:spLocks noChangeShapeType="1"/>
              </p:cNvSpPr>
              <p:nvPr/>
            </p:nvSpPr>
            <p:spPr bwMode="auto">
              <a:xfrm flipH="1">
                <a:off x="1045" y="3313"/>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9750" name="Rectangle 21"/>
              <p:cNvSpPr>
                <a:spLocks noChangeArrowheads="1"/>
              </p:cNvSpPr>
              <p:nvPr/>
            </p:nvSpPr>
            <p:spPr bwMode="auto">
              <a:xfrm>
                <a:off x="557" y="2794"/>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29751" name="Line 22"/>
              <p:cNvSpPr>
                <a:spLocks noChangeShapeType="1"/>
              </p:cNvSpPr>
              <p:nvPr/>
            </p:nvSpPr>
            <p:spPr bwMode="auto">
              <a:xfrm flipH="1">
                <a:off x="499" y="2851"/>
                <a:ext cx="57" cy="3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9752" name="Line 23"/>
              <p:cNvSpPr>
                <a:spLocks noChangeShapeType="1"/>
              </p:cNvSpPr>
              <p:nvPr/>
            </p:nvSpPr>
            <p:spPr bwMode="auto">
              <a:xfrm>
                <a:off x="1017" y="2534"/>
                <a:ext cx="201"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9753" name="Rectangle 24"/>
              <p:cNvSpPr>
                <a:spLocks noChangeArrowheads="1"/>
              </p:cNvSpPr>
              <p:nvPr/>
            </p:nvSpPr>
            <p:spPr bwMode="auto">
              <a:xfrm>
                <a:off x="1017" y="2736"/>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29754" name="Line 25"/>
              <p:cNvSpPr>
                <a:spLocks noChangeShapeType="1"/>
              </p:cNvSpPr>
              <p:nvPr/>
            </p:nvSpPr>
            <p:spPr bwMode="auto">
              <a:xfrm flipH="1">
                <a:off x="1045" y="2851"/>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9755" name="Text Box 26"/>
              <p:cNvSpPr txBox="1">
                <a:spLocks noChangeArrowheads="1"/>
              </p:cNvSpPr>
              <p:nvPr/>
            </p:nvSpPr>
            <p:spPr bwMode="auto">
              <a:xfrm>
                <a:off x="931" y="2448"/>
                <a:ext cx="8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tLang="en-US" sz="1200" b="1"/>
                  <a:t>4</a:t>
                </a:r>
              </a:p>
            </p:txBody>
          </p:sp>
          <p:grpSp>
            <p:nvGrpSpPr>
              <p:cNvPr id="29756" name="Group 27"/>
              <p:cNvGrpSpPr>
                <a:grpSpLocks/>
              </p:cNvGrpSpPr>
              <p:nvPr/>
            </p:nvGrpSpPr>
            <p:grpSpPr bwMode="auto">
              <a:xfrm>
                <a:off x="1219" y="2449"/>
                <a:ext cx="288" cy="518"/>
                <a:chOff x="1449" y="2563"/>
                <a:chExt cx="288" cy="518"/>
              </a:xfrm>
            </p:grpSpPr>
            <p:sp>
              <p:nvSpPr>
                <p:cNvPr id="29758" name="Freeform 28"/>
                <p:cNvSpPr>
                  <a:spLocks/>
                </p:cNvSpPr>
                <p:nvPr/>
              </p:nvSpPr>
              <p:spPr bwMode="auto">
                <a:xfrm rot="-5400000">
                  <a:off x="1334" y="2678"/>
                  <a:ext cx="518" cy="288"/>
                </a:xfrm>
                <a:custGeom>
                  <a:avLst/>
                  <a:gdLst>
                    <a:gd name="T0" fmla="*/ 0 w 768"/>
                    <a:gd name="T1" fmla="*/ 0 h 288"/>
                    <a:gd name="T2" fmla="*/ 6 w 768"/>
                    <a:gd name="T3" fmla="*/ 288 h 288"/>
                    <a:gd name="T4" fmla="*/ 27 w 768"/>
                    <a:gd name="T5" fmla="*/ 288 h 288"/>
                    <a:gd name="T6" fmla="*/ 33 w 768"/>
                    <a:gd name="T7" fmla="*/ 0 h 288"/>
                    <a:gd name="T8" fmla="*/ 20 w 768"/>
                    <a:gd name="T9" fmla="*/ 0 h 288"/>
                    <a:gd name="T10" fmla="*/ 16 w 768"/>
                    <a:gd name="T11" fmla="*/ 96 h 288"/>
                    <a:gd name="T12" fmla="*/ 12 w 768"/>
                    <a:gd name="T13" fmla="*/ 0 h 288"/>
                    <a:gd name="T14" fmla="*/ 0 w 768"/>
                    <a:gd name="T15" fmla="*/ 0 h 288"/>
                    <a:gd name="T16" fmla="*/ 0 60000 65536"/>
                    <a:gd name="T17" fmla="*/ 0 60000 65536"/>
                    <a:gd name="T18" fmla="*/ 0 60000 65536"/>
                    <a:gd name="T19" fmla="*/ 0 60000 65536"/>
                    <a:gd name="T20" fmla="*/ 0 60000 65536"/>
                    <a:gd name="T21" fmla="*/ 0 60000 65536"/>
                    <a:gd name="T22" fmla="*/ 0 60000 65536"/>
                    <a:gd name="T23" fmla="*/ 0 60000 65536"/>
                    <a:gd name="T24" fmla="*/ 0 w 768"/>
                    <a:gd name="T25" fmla="*/ 0 h 288"/>
                    <a:gd name="T26" fmla="*/ 768 w 768"/>
                    <a:gd name="T27" fmla="*/ 288 h 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68" h="288">
                      <a:moveTo>
                        <a:pt x="0" y="0"/>
                      </a:moveTo>
                      <a:lnTo>
                        <a:pt x="144" y="288"/>
                      </a:lnTo>
                      <a:lnTo>
                        <a:pt x="624" y="288"/>
                      </a:lnTo>
                      <a:lnTo>
                        <a:pt x="768" y="0"/>
                      </a:lnTo>
                      <a:lnTo>
                        <a:pt x="480" y="0"/>
                      </a:lnTo>
                      <a:lnTo>
                        <a:pt x="384" y="96"/>
                      </a:lnTo>
                      <a:lnTo>
                        <a:pt x="288" y="0"/>
                      </a:lnTo>
                      <a:lnTo>
                        <a:pt x="0" y="0"/>
                      </a:lnTo>
                      <a:close/>
                    </a:path>
                  </a:pathLst>
                </a:custGeom>
                <a:solidFill>
                  <a:srgbClr val="FFFF99"/>
                </a:solidFill>
                <a:ln w="19050">
                  <a:solidFill>
                    <a:schemeClr val="tx1"/>
                  </a:solidFill>
                  <a:round/>
                  <a:headEnd/>
                  <a:tailEnd/>
                </a:ln>
              </p:spPr>
              <p:txBody>
                <a:bodyPr/>
                <a:lstStyle/>
                <a:p>
                  <a:endParaRPr lang="en-US"/>
                </a:p>
              </p:txBody>
            </p:sp>
            <p:sp>
              <p:nvSpPr>
                <p:cNvPr id="29759" name="Rectangle 29"/>
                <p:cNvSpPr>
                  <a:spLocks noChangeArrowheads="1"/>
                </p:cNvSpPr>
                <p:nvPr/>
              </p:nvSpPr>
              <p:spPr bwMode="auto">
                <a:xfrm>
                  <a:off x="1497" y="2646"/>
                  <a:ext cx="240" cy="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0000"/>
                    </a:lnSpc>
                  </a:pPr>
                  <a:r>
                    <a:rPr lang="en-US" altLang="en-US" sz="1400"/>
                    <a:t>A</a:t>
                  </a:r>
                </a:p>
                <a:p>
                  <a:pPr algn="ctr">
                    <a:lnSpc>
                      <a:spcPct val="80000"/>
                    </a:lnSpc>
                  </a:pPr>
                  <a:r>
                    <a:rPr lang="en-US" altLang="en-US" sz="1400"/>
                    <a:t>d</a:t>
                  </a:r>
                </a:p>
                <a:p>
                  <a:pPr algn="ctr">
                    <a:lnSpc>
                      <a:spcPct val="80000"/>
                    </a:lnSpc>
                  </a:pPr>
                  <a:r>
                    <a:rPr lang="en-US" altLang="en-US" sz="1400"/>
                    <a:t>d</a:t>
                  </a:r>
                </a:p>
              </p:txBody>
            </p:sp>
          </p:grpSp>
          <p:sp>
            <p:nvSpPr>
              <p:cNvPr id="29757" name="Rectangle 30"/>
              <p:cNvSpPr>
                <a:spLocks noChangeArrowheads="1"/>
              </p:cNvSpPr>
              <p:nvPr/>
            </p:nvSpPr>
            <p:spPr bwMode="auto">
              <a:xfrm>
                <a:off x="585" y="2390"/>
                <a:ext cx="31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b="1"/>
                  <a:t>next PC</a:t>
                </a:r>
              </a:p>
            </p:txBody>
          </p:sp>
        </p:grpSp>
        <p:grpSp>
          <p:nvGrpSpPr>
            <p:cNvPr id="29733" name="Group 7"/>
            <p:cNvGrpSpPr>
              <a:grpSpLocks/>
            </p:cNvGrpSpPr>
            <p:nvPr/>
          </p:nvGrpSpPr>
          <p:grpSpPr bwMode="auto">
            <a:xfrm>
              <a:off x="731838" y="5662910"/>
              <a:ext cx="463657" cy="208893"/>
              <a:chOff x="731838" y="5667327"/>
              <a:chExt cx="463657" cy="208893"/>
            </a:xfrm>
          </p:grpSpPr>
          <p:sp>
            <p:nvSpPr>
              <p:cNvPr id="3" name="Isosceles Triangle 2"/>
              <p:cNvSpPr/>
              <p:nvPr/>
            </p:nvSpPr>
            <p:spPr>
              <a:xfrm>
                <a:off x="1112838" y="5667030"/>
                <a:ext cx="82550" cy="49212"/>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6" name="Freeform 5"/>
              <p:cNvSpPr/>
              <p:nvPr/>
            </p:nvSpPr>
            <p:spPr>
              <a:xfrm>
                <a:off x="984250" y="5716242"/>
                <a:ext cx="169863" cy="77788"/>
              </a:xfrm>
              <a:custGeom>
                <a:avLst/>
                <a:gdLst>
                  <a:gd name="connsiteX0" fmla="*/ 234121 w 234121"/>
                  <a:gd name="connsiteY0" fmla="*/ 0 h 154609"/>
                  <a:gd name="connsiteX1" fmla="*/ 234121 w 234121"/>
                  <a:gd name="connsiteY1" fmla="*/ 154609 h 154609"/>
                  <a:gd name="connsiteX2" fmla="*/ 0 w 234121"/>
                  <a:gd name="connsiteY2" fmla="*/ 154609 h 154609"/>
                </a:gdLst>
                <a:ahLst/>
                <a:cxnLst>
                  <a:cxn ang="0">
                    <a:pos x="connsiteX0" y="connsiteY0"/>
                  </a:cxn>
                  <a:cxn ang="0">
                    <a:pos x="connsiteX1" y="connsiteY1"/>
                  </a:cxn>
                  <a:cxn ang="0">
                    <a:pos x="connsiteX2" y="connsiteY2"/>
                  </a:cxn>
                </a:cxnLst>
                <a:rect l="l" t="t" r="r" b="b"/>
                <a:pathLst>
                  <a:path w="234121" h="154609">
                    <a:moveTo>
                      <a:pt x="234121" y="0"/>
                    </a:moveTo>
                    <a:lnTo>
                      <a:pt x="234121" y="154609"/>
                    </a:lnTo>
                    <a:lnTo>
                      <a:pt x="0" y="154609"/>
                    </a:lnTo>
                  </a:path>
                </a:pathLst>
              </a:custGeom>
              <a:noFill/>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29736" name="TextBox 6"/>
              <p:cNvSpPr txBox="1">
                <a:spLocks noChangeArrowheads="1"/>
              </p:cNvSpPr>
              <p:nvPr/>
            </p:nvSpPr>
            <p:spPr bwMode="auto">
              <a:xfrm>
                <a:off x="731838" y="5691958"/>
                <a:ext cx="251958" cy="18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400"/>
                  <a:t>clk</a:t>
                </a:r>
              </a:p>
            </p:txBody>
          </p:sp>
        </p:grpSp>
      </p:grpSp>
      <p:grpSp>
        <p:nvGrpSpPr>
          <p:cNvPr id="5" name="Group 4"/>
          <p:cNvGrpSpPr>
            <a:grpSpLocks/>
          </p:cNvGrpSpPr>
          <p:nvPr/>
        </p:nvGrpSpPr>
        <p:grpSpPr bwMode="auto">
          <a:xfrm>
            <a:off x="6416545" y="2724150"/>
            <a:ext cx="2651919" cy="3265488"/>
            <a:chOff x="5922856" y="2724390"/>
            <a:chExt cx="2448032" cy="3265248"/>
          </a:xfrm>
        </p:grpSpPr>
        <p:sp>
          <p:nvSpPr>
            <p:cNvPr id="29705" name="Rectangle 6"/>
            <p:cNvSpPr>
              <a:spLocks noChangeArrowheads="1"/>
            </p:cNvSpPr>
            <p:nvPr/>
          </p:nvSpPr>
          <p:spPr bwMode="auto">
            <a:xfrm>
              <a:off x="5940425" y="2724390"/>
              <a:ext cx="2112963" cy="935038"/>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buSzPct val="100000"/>
                <a:buFont typeface="Wingdings" pitchFamily="2" charset="2"/>
                <a:buNone/>
              </a:pPr>
              <a:r>
                <a:rPr lang="en-US" altLang="en-US" dirty="0"/>
                <a:t>Improved </a:t>
              </a:r>
              <a:r>
                <a:rPr lang="en-US" altLang="en-US" dirty="0" err="1"/>
                <a:t>datapath</a:t>
              </a:r>
              <a:r>
                <a:rPr lang="en-US" altLang="en-US" dirty="0"/>
                <a:t> increments </a:t>
              </a:r>
              <a:r>
                <a:rPr lang="en-US" altLang="en-US" dirty="0">
                  <a:solidFill>
                    <a:srgbClr val="FF0000"/>
                  </a:solidFill>
                </a:rPr>
                <a:t>upper 30 bits</a:t>
              </a:r>
              <a:r>
                <a:rPr lang="en-US" altLang="en-US" dirty="0"/>
                <a:t> of PC </a:t>
              </a:r>
              <a:r>
                <a:rPr lang="en-US" altLang="en-US" dirty="0">
                  <a:solidFill>
                    <a:srgbClr val="FF0000"/>
                  </a:solidFill>
                </a:rPr>
                <a:t>by 1</a:t>
              </a:r>
            </a:p>
          </p:txBody>
        </p:sp>
        <p:grpSp>
          <p:nvGrpSpPr>
            <p:cNvPr id="29706" name="Group 56"/>
            <p:cNvGrpSpPr>
              <a:grpSpLocks/>
            </p:cNvGrpSpPr>
            <p:nvPr/>
          </p:nvGrpSpPr>
          <p:grpSpPr bwMode="auto">
            <a:xfrm>
              <a:off x="5922963" y="3840163"/>
              <a:ext cx="2447925" cy="2149475"/>
              <a:chOff x="3731" y="2419"/>
              <a:chExt cx="1542" cy="1354"/>
            </a:xfrm>
          </p:grpSpPr>
          <p:sp>
            <p:nvSpPr>
              <p:cNvPr id="29710" name="Rectangle 33"/>
              <p:cNvSpPr>
                <a:spLocks noChangeArrowheads="1"/>
              </p:cNvSpPr>
              <p:nvPr/>
            </p:nvSpPr>
            <p:spPr bwMode="auto">
              <a:xfrm>
                <a:off x="5062" y="3053"/>
                <a:ext cx="10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29711" name="Rectangle 34"/>
              <p:cNvSpPr>
                <a:spLocks noChangeArrowheads="1"/>
              </p:cNvSpPr>
              <p:nvPr/>
            </p:nvSpPr>
            <p:spPr bwMode="auto">
              <a:xfrm>
                <a:off x="4396" y="3053"/>
                <a:ext cx="638" cy="720"/>
              </a:xfrm>
              <a:prstGeom prst="rect">
                <a:avLst/>
              </a:prstGeom>
              <a:solidFill>
                <a:srgbClr val="CCCCFF"/>
              </a:solidFill>
              <a:ln w="1905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29712" name="Text Box 35"/>
              <p:cNvSpPr txBox="1">
                <a:spLocks noChangeArrowheads="1"/>
              </p:cNvSpPr>
              <p:nvPr/>
            </p:nvSpPr>
            <p:spPr bwMode="auto">
              <a:xfrm>
                <a:off x="4448" y="3254"/>
                <a:ext cx="39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tLang="en-US" sz="1000"/>
                  <a:t>Address</a:t>
                </a:r>
              </a:p>
            </p:txBody>
          </p:sp>
          <p:sp>
            <p:nvSpPr>
              <p:cNvPr id="29713" name="Line 36"/>
              <p:cNvSpPr>
                <a:spLocks noChangeShapeType="1"/>
              </p:cNvSpPr>
              <p:nvPr/>
            </p:nvSpPr>
            <p:spPr bwMode="auto">
              <a:xfrm>
                <a:off x="4050" y="3341"/>
                <a:ext cx="346" cy="1"/>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9714" name="Text Box 37"/>
              <p:cNvSpPr txBox="1">
                <a:spLocks noChangeArrowheads="1"/>
              </p:cNvSpPr>
              <p:nvPr/>
            </p:nvSpPr>
            <p:spPr bwMode="auto">
              <a:xfrm>
                <a:off x="4502" y="3110"/>
                <a:ext cx="50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spcBef>
                    <a:spcPct val="50000"/>
                  </a:spcBef>
                </a:pPr>
                <a:r>
                  <a:rPr lang="en-US" altLang="en-US" sz="1000"/>
                  <a:t>Instruction</a:t>
                </a:r>
              </a:p>
            </p:txBody>
          </p:sp>
          <p:sp>
            <p:nvSpPr>
              <p:cNvPr id="29715" name="Text Box 38"/>
              <p:cNvSpPr txBox="1">
                <a:spLocks noChangeArrowheads="1"/>
              </p:cNvSpPr>
              <p:nvPr/>
            </p:nvSpPr>
            <p:spPr bwMode="auto">
              <a:xfrm>
                <a:off x="4475" y="3456"/>
                <a:ext cx="505"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b="1"/>
                  <a:t>Instruction</a:t>
                </a:r>
              </a:p>
              <a:p>
                <a:r>
                  <a:rPr lang="en-US" altLang="en-US" sz="1200" b="1"/>
                  <a:t>Memory</a:t>
                </a:r>
              </a:p>
            </p:txBody>
          </p:sp>
          <p:sp>
            <p:nvSpPr>
              <p:cNvPr id="29716" name="Line 39"/>
              <p:cNvSpPr>
                <a:spLocks noChangeShapeType="1"/>
              </p:cNvSpPr>
              <p:nvPr/>
            </p:nvSpPr>
            <p:spPr bwMode="auto">
              <a:xfrm>
                <a:off x="5034" y="3197"/>
                <a:ext cx="239"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9717" name="Line 40"/>
              <p:cNvSpPr>
                <a:spLocks noChangeShapeType="1"/>
              </p:cNvSpPr>
              <p:nvPr/>
            </p:nvSpPr>
            <p:spPr bwMode="auto">
              <a:xfrm flipH="1">
                <a:off x="5087" y="3168"/>
                <a:ext cx="27"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9718" name="Rectangle 41"/>
              <p:cNvSpPr>
                <a:spLocks noChangeArrowheads="1"/>
              </p:cNvSpPr>
              <p:nvPr/>
            </p:nvSpPr>
            <p:spPr bwMode="auto">
              <a:xfrm>
                <a:off x="4209" y="3198"/>
                <a:ext cx="10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29719" name="Line 42"/>
              <p:cNvSpPr>
                <a:spLocks noChangeShapeType="1"/>
              </p:cNvSpPr>
              <p:nvPr/>
            </p:nvSpPr>
            <p:spPr bwMode="auto">
              <a:xfrm flipH="1">
                <a:off x="4235" y="3313"/>
                <a:ext cx="27"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9720" name="Rectangle 43"/>
              <p:cNvSpPr>
                <a:spLocks noChangeArrowheads="1"/>
              </p:cNvSpPr>
              <p:nvPr/>
            </p:nvSpPr>
            <p:spPr bwMode="auto">
              <a:xfrm>
                <a:off x="3785" y="2794"/>
                <a:ext cx="10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30</a:t>
                </a:r>
              </a:p>
            </p:txBody>
          </p:sp>
          <p:sp>
            <p:nvSpPr>
              <p:cNvPr id="29721" name="Line 44"/>
              <p:cNvSpPr>
                <a:spLocks noChangeShapeType="1"/>
              </p:cNvSpPr>
              <p:nvPr/>
            </p:nvSpPr>
            <p:spPr bwMode="auto">
              <a:xfrm flipH="1">
                <a:off x="3731" y="2851"/>
                <a:ext cx="53" cy="3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nvGrpSpPr>
              <p:cNvPr id="29722" name="Group 45"/>
              <p:cNvGrpSpPr>
                <a:grpSpLocks/>
              </p:cNvGrpSpPr>
              <p:nvPr/>
            </p:nvGrpSpPr>
            <p:grpSpPr bwMode="auto">
              <a:xfrm>
                <a:off x="3943" y="3082"/>
                <a:ext cx="107" cy="518"/>
                <a:chOff x="2572" y="3082"/>
                <a:chExt cx="115" cy="518"/>
              </a:xfrm>
            </p:grpSpPr>
            <p:sp>
              <p:nvSpPr>
                <p:cNvPr id="29730" name="Text Box 46"/>
                <p:cNvSpPr txBox="1">
                  <a:spLocks noChangeArrowheads="1"/>
                </p:cNvSpPr>
                <p:nvPr/>
              </p:nvSpPr>
              <p:spPr bwMode="auto">
                <a:xfrm rot="-5400000">
                  <a:off x="2413" y="3327"/>
                  <a:ext cx="433" cy="114"/>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200" b="1"/>
                    <a:t>PC</a:t>
                  </a:r>
                </a:p>
              </p:txBody>
            </p:sp>
            <p:sp>
              <p:nvSpPr>
                <p:cNvPr id="29731" name="Text Box 47"/>
                <p:cNvSpPr txBox="1">
                  <a:spLocks noChangeArrowheads="1"/>
                </p:cNvSpPr>
                <p:nvPr/>
              </p:nvSpPr>
              <p:spPr bwMode="auto">
                <a:xfrm rot="-5400000">
                  <a:off x="2587" y="3067"/>
                  <a:ext cx="86" cy="115"/>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800"/>
                    <a:t>00</a:t>
                  </a:r>
                </a:p>
              </p:txBody>
            </p:sp>
          </p:grpSp>
          <p:sp>
            <p:nvSpPr>
              <p:cNvPr id="29723" name="Line 48"/>
              <p:cNvSpPr>
                <a:spLocks noChangeShapeType="1"/>
              </p:cNvSpPr>
              <p:nvPr/>
            </p:nvSpPr>
            <p:spPr bwMode="auto">
              <a:xfrm flipV="1">
                <a:off x="4130" y="2880"/>
                <a:ext cx="0" cy="461"/>
              </a:xfrm>
              <a:prstGeom prst="line">
                <a:avLst/>
              </a:prstGeom>
              <a:noFill/>
              <a:ln w="57150">
                <a:solidFill>
                  <a:schemeClr val="tx1"/>
                </a:solidFill>
                <a:round/>
                <a:headEnd type="oval"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9724" name="Rectangle 49"/>
              <p:cNvSpPr>
                <a:spLocks noChangeArrowheads="1"/>
              </p:cNvSpPr>
              <p:nvPr/>
            </p:nvSpPr>
            <p:spPr bwMode="auto">
              <a:xfrm>
                <a:off x="4023" y="2650"/>
                <a:ext cx="213" cy="230"/>
              </a:xfrm>
              <a:prstGeom prst="rect">
                <a:avLst/>
              </a:prstGeom>
              <a:solidFill>
                <a:srgbClr val="FF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400"/>
                  <a:t> </a:t>
                </a:r>
                <a:r>
                  <a:rPr lang="en-US" altLang="en-US"/>
                  <a:t>+1</a:t>
                </a:r>
              </a:p>
            </p:txBody>
          </p:sp>
          <p:sp>
            <p:nvSpPr>
              <p:cNvPr id="29725" name="Rectangle 50"/>
              <p:cNvSpPr>
                <a:spLocks noChangeArrowheads="1"/>
              </p:cNvSpPr>
              <p:nvPr/>
            </p:nvSpPr>
            <p:spPr bwMode="auto">
              <a:xfrm>
                <a:off x="4158" y="2995"/>
                <a:ext cx="10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30</a:t>
                </a:r>
              </a:p>
            </p:txBody>
          </p:sp>
          <p:sp>
            <p:nvSpPr>
              <p:cNvPr id="29726" name="Line 51"/>
              <p:cNvSpPr>
                <a:spLocks noChangeShapeType="1"/>
              </p:cNvSpPr>
              <p:nvPr/>
            </p:nvSpPr>
            <p:spPr bwMode="auto">
              <a:xfrm flipH="1">
                <a:off x="4104" y="3052"/>
                <a:ext cx="53" cy="3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9727" name="Freeform 52"/>
              <p:cNvSpPr>
                <a:spLocks/>
              </p:cNvSpPr>
              <p:nvPr/>
            </p:nvSpPr>
            <p:spPr bwMode="auto">
              <a:xfrm>
                <a:off x="3757" y="2563"/>
                <a:ext cx="373" cy="778"/>
              </a:xfrm>
              <a:custGeom>
                <a:avLst/>
                <a:gdLst>
                  <a:gd name="T0" fmla="*/ 213 w 404"/>
                  <a:gd name="T1" fmla="*/ 87 h 778"/>
                  <a:gd name="T2" fmla="*/ 213 w 404"/>
                  <a:gd name="T3" fmla="*/ 0 h 778"/>
                  <a:gd name="T4" fmla="*/ 0 w 404"/>
                  <a:gd name="T5" fmla="*/ 0 h 778"/>
                  <a:gd name="T6" fmla="*/ 0 w 404"/>
                  <a:gd name="T7" fmla="*/ 778 h 778"/>
                  <a:gd name="T8" fmla="*/ 107 w 404"/>
                  <a:gd name="T9" fmla="*/ 778 h 778"/>
                  <a:gd name="T10" fmla="*/ 0 60000 65536"/>
                  <a:gd name="T11" fmla="*/ 0 60000 65536"/>
                  <a:gd name="T12" fmla="*/ 0 60000 65536"/>
                  <a:gd name="T13" fmla="*/ 0 60000 65536"/>
                  <a:gd name="T14" fmla="*/ 0 60000 65536"/>
                  <a:gd name="T15" fmla="*/ 0 w 404"/>
                  <a:gd name="T16" fmla="*/ 0 h 778"/>
                  <a:gd name="T17" fmla="*/ 404 w 404"/>
                  <a:gd name="T18" fmla="*/ 778 h 778"/>
                </a:gdLst>
                <a:ahLst/>
                <a:cxnLst>
                  <a:cxn ang="T10">
                    <a:pos x="T0" y="T1"/>
                  </a:cxn>
                  <a:cxn ang="T11">
                    <a:pos x="T2" y="T3"/>
                  </a:cxn>
                  <a:cxn ang="T12">
                    <a:pos x="T4" y="T5"/>
                  </a:cxn>
                  <a:cxn ang="T13">
                    <a:pos x="T6" y="T7"/>
                  </a:cxn>
                  <a:cxn ang="T14">
                    <a:pos x="T8" y="T9"/>
                  </a:cxn>
                </a:cxnLst>
                <a:rect l="T15" t="T16" r="T17" b="T18"/>
                <a:pathLst>
                  <a:path w="404" h="778">
                    <a:moveTo>
                      <a:pt x="404" y="87"/>
                    </a:moveTo>
                    <a:lnTo>
                      <a:pt x="404" y="0"/>
                    </a:lnTo>
                    <a:lnTo>
                      <a:pt x="0" y="0"/>
                    </a:lnTo>
                    <a:lnTo>
                      <a:pt x="0" y="778"/>
                    </a:lnTo>
                    <a:lnTo>
                      <a:pt x="202" y="778"/>
                    </a:lnTo>
                  </a:path>
                </a:pathLst>
              </a:custGeom>
              <a:noFill/>
              <a:ln w="5715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29728" name="Text Box 53"/>
              <p:cNvSpPr txBox="1">
                <a:spLocks noChangeArrowheads="1"/>
              </p:cNvSpPr>
              <p:nvPr/>
            </p:nvSpPr>
            <p:spPr bwMode="auto">
              <a:xfrm>
                <a:off x="4342" y="2505"/>
                <a:ext cx="806"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b="1" dirty="0">
                    <a:solidFill>
                      <a:srgbClr val="FF0000"/>
                    </a:solidFill>
                  </a:rPr>
                  <a:t>Improved</a:t>
                </a:r>
              </a:p>
              <a:p>
                <a:pPr algn="ctr"/>
                <a:r>
                  <a:rPr lang="en-US" altLang="en-US" b="1" dirty="0">
                    <a:solidFill>
                      <a:srgbClr val="FF0000"/>
                    </a:solidFill>
                  </a:rPr>
                  <a:t>Datapath</a:t>
                </a:r>
              </a:p>
            </p:txBody>
          </p:sp>
          <p:sp>
            <p:nvSpPr>
              <p:cNvPr id="29729" name="Rectangle 54"/>
              <p:cNvSpPr>
                <a:spLocks noChangeArrowheads="1"/>
              </p:cNvSpPr>
              <p:nvPr/>
            </p:nvSpPr>
            <p:spPr bwMode="auto">
              <a:xfrm>
                <a:off x="3784" y="2419"/>
                <a:ext cx="29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b="1"/>
                  <a:t>next PC</a:t>
                </a:r>
              </a:p>
            </p:txBody>
          </p:sp>
        </p:grpSp>
        <p:sp>
          <p:nvSpPr>
            <p:cNvPr id="61" name="Isosceles Triangle 60"/>
            <p:cNvSpPr/>
            <p:nvPr/>
          </p:nvSpPr>
          <p:spPr>
            <a:xfrm>
              <a:off x="6303873" y="5662637"/>
              <a:ext cx="82554" cy="49208"/>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62" name="Freeform 61"/>
            <p:cNvSpPr/>
            <p:nvPr/>
          </p:nvSpPr>
          <p:spPr>
            <a:xfrm>
              <a:off x="6175279" y="5711845"/>
              <a:ext cx="169870" cy="77782"/>
            </a:xfrm>
            <a:custGeom>
              <a:avLst/>
              <a:gdLst>
                <a:gd name="connsiteX0" fmla="*/ 234121 w 234121"/>
                <a:gd name="connsiteY0" fmla="*/ 0 h 154609"/>
                <a:gd name="connsiteX1" fmla="*/ 234121 w 234121"/>
                <a:gd name="connsiteY1" fmla="*/ 154609 h 154609"/>
                <a:gd name="connsiteX2" fmla="*/ 0 w 234121"/>
                <a:gd name="connsiteY2" fmla="*/ 154609 h 154609"/>
              </a:gdLst>
              <a:ahLst/>
              <a:cxnLst>
                <a:cxn ang="0">
                  <a:pos x="connsiteX0" y="connsiteY0"/>
                </a:cxn>
                <a:cxn ang="0">
                  <a:pos x="connsiteX1" y="connsiteY1"/>
                </a:cxn>
                <a:cxn ang="0">
                  <a:pos x="connsiteX2" y="connsiteY2"/>
                </a:cxn>
              </a:cxnLst>
              <a:rect l="l" t="t" r="r" b="b"/>
              <a:pathLst>
                <a:path w="234121" h="154609">
                  <a:moveTo>
                    <a:pt x="234121" y="0"/>
                  </a:moveTo>
                  <a:lnTo>
                    <a:pt x="234121" y="154609"/>
                  </a:lnTo>
                  <a:lnTo>
                    <a:pt x="0" y="154609"/>
                  </a:lnTo>
                </a:path>
              </a:pathLst>
            </a:custGeom>
            <a:noFill/>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29709" name="TextBox 62"/>
            <p:cNvSpPr txBox="1">
              <a:spLocks noChangeArrowheads="1"/>
            </p:cNvSpPr>
            <p:nvPr/>
          </p:nvSpPr>
          <p:spPr bwMode="auto">
            <a:xfrm>
              <a:off x="5922856" y="5687053"/>
              <a:ext cx="251958" cy="18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400"/>
                <a:t>clk</a:t>
              </a:r>
            </a:p>
          </p:txBody>
        </p:sp>
      </p:grpSp>
      <p:sp>
        <p:nvSpPr>
          <p:cNvPr id="847927" name="Text Box 55"/>
          <p:cNvSpPr txBox="1">
            <a:spLocks noChangeArrowheads="1"/>
          </p:cNvSpPr>
          <p:nvPr/>
        </p:nvSpPr>
        <p:spPr bwMode="auto">
          <a:xfrm rot="-5400000">
            <a:off x="1182028" y="4869790"/>
            <a:ext cx="136525" cy="182298"/>
          </a:xfrm>
          <a:prstGeom prst="rect">
            <a:avLst/>
          </a:prstGeom>
          <a:solidFill>
            <a:srgbClr val="99FF99"/>
          </a:solidFill>
          <a:ln w="19050">
            <a:solidFill>
              <a:srgbClr val="FF0000"/>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800">
                <a:solidFill>
                  <a:srgbClr val="FF0000"/>
                </a:solidFill>
              </a:rPr>
              <a:t>00</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47876"/>
                                        </p:tgtEl>
                                        <p:attrNameLst>
                                          <p:attrName>style.visibility</p:attrName>
                                        </p:attrNameLst>
                                      </p:cBhvr>
                                      <p:to>
                                        <p:strVal val="visible"/>
                                      </p:to>
                                    </p:set>
                                    <p:animEffect transition="in" filter="dissolve">
                                      <p:cBhvr>
                                        <p:cTn id="7" dur="500"/>
                                        <p:tgtEl>
                                          <p:spTgt spid="84787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47927"/>
                                        </p:tgtEl>
                                        <p:attrNameLst>
                                          <p:attrName>style.visibility</p:attrName>
                                        </p:attrNameLst>
                                      </p:cBhvr>
                                      <p:to>
                                        <p:strVal val="visible"/>
                                      </p:to>
                                    </p:set>
                                    <p:animEffect transition="in" filter="dissolve">
                                      <p:cBhvr>
                                        <p:cTn id="10" dur="500"/>
                                        <p:tgtEl>
                                          <p:spTgt spid="847927"/>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847877"/>
                                        </p:tgtEl>
                                        <p:attrNameLst>
                                          <p:attrName>style.visibility</p:attrName>
                                        </p:attrNameLst>
                                      </p:cBhvr>
                                      <p:to>
                                        <p:strVal val="visible"/>
                                      </p:to>
                                    </p:set>
                                    <p:animEffect transition="in" filter="dissolve">
                                      <p:cBhvr>
                                        <p:cTn id="15" dur="500"/>
                                        <p:tgtEl>
                                          <p:spTgt spid="84787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7876" grpId="0" animBg="1"/>
      <p:bldP spid="847877" grpId="0" animBg="1"/>
      <p:bldP spid="8479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dirty="0"/>
              <a:t>Presentation Outline</a:t>
            </a:r>
          </a:p>
        </p:txBody>
      </p:sp>
      <p:sp>
        <p:nvSpPr>
          <p:cNvPr id="4099" name="Rectangle 3"/>
          <p:cNvSpPr>
            <a:spLocks noGrp="1" noChangeArrowheads="1"/>
          </p:cNvSpPr>
          <p:nvPr>
            <p:ph type="body" idx="1"/>
          </p:nvPr>
        </p:nvSpPr>
        <p:spPr>
          <a:xfrm>
            <a:off x="495300" y="1005840"/>
            <a:ext cx="8915400" cy="5166360"/>
          </a:xfrm>
        </p:spPr>
        <p:txBody>
          <a:bodyPr/>
          <a:lstStyle/>
          <a:p>
            <a:pPr eaLnBrk="1" hangingPunct="1">
              <a:lnSpc>
                <a:spcPct val="200000"/>
              </a:lnSpc>
              <a:spcBef>
                <a:spcPct val="100000"/>
              </a:spcBef>
            </a:pPr>
            <a:r>
              <a:rPr lang="en-US" altLang="en-US" b="1" dirty="0">
                <a:solidFill>
                  <a:srgbClr val="FF0000"/>
                </a:solidFill>
              </a:rPr>
              <a:t>Designing a Processor: Step-by-Step</a:t>
            </a:r>
          </a:p>
          <a:p>
            <a:pPr eaLnBrk="1" hangingPunct="1">
              <a:lnSpc>
                <a:spcPct val="200000"/>
              </a:lnSpc>
              <a:spcBef>
                <a:spcPct val="100000"/>
              </a:spcBef>
            </a:pPr>
            <a:r>
              <a:rPr lang="en-US" altLang="en-US" dirty="0"/>
              <a:t>Datapath Components and Clocking</a:t>
            </a:r>
          </a:p>
          <a:p>
            <a:pPr eaLnBrk="1" hangingPunct="1">
              <a:lnSpc>
                <a:spcPct val="200000"/>
              </a:lnSpc>
              <a:spcBef>
                <a:spcPct val="100000"/>
              </a:spcBef>
            </a:pPr>
            <a:r>
              <a:rPr lang="en-US" altLang="en-US" dirty="0"/>
              <a:t>Assembling an Adequate Datapath</a:t>
            </a:r>
          </a:p>
          <a:p>
            <a:pPr eaLnBrk="1" hangingPunct="1">
              <a:lnSpc>
                <a:spcPct val="200000"/>
              </a:lnSpc>
              <a:spcBef>
                <a:spcPct val="100000"/>
              </a:spcBef>
            </a:pPr>
            <a:r>
              <a:rPr lang="en-US" altLang="en-US" dirty="0"/>
              <a:t>Controlling the Execution of Instructions</a:t>
            </a:r>
          </a:p>
          <a:p>
            <a:pPr eaLnBrk="1" hangingPunct="1">
              <a:lnSpc>
                <a:spcPct val="200000"/>
              </a:lnSpc>
              <a:spcBef>
                <a:spcPct val="100000"/>
              </a:spcBef>
            </a:pPr>
            <a:r>
              <a:rPr lang="en-US" altLang="en-US" dirty="0"/>
              <a:t>Main, ALU, and PC Control</a:t>
            </a:r>
          </a:p>
        </p:txBody>
      </p:sp>
    </p:spTree>
    <p:extLst>
      <p:ext uri="{BB962C8B-B14F-4D97-AF65-F5344CB8AC3E}">
        <p14:creationId xmlns:p14="http://schemas.microsoft.com/office/powerpoint/2010/main" val="311291485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dirty="0"/>
              <a:t>Datapath for R-type Instructions</a:t>
            </a:r>
          </a:p>
        </p:txBody>
      </p:sp>
      <p:sp>
        <p:nvSpPr>
          <p:cNvPr id="849923" name="Rectangle 3"/>
          <p:cNvSpPr>
            <a:spLocks noGrp="1" noChangeArrowheads="1"/>
          </p:cNvSpPr>
          <p:nvPr>
            <p:ph type="body" idx="1"/>
          </p:nvPr>
        </p:nvSpPr>
        <p:spPr>
          <a:xfrm>
            <a:off x="495300" y="5099050"/>
            <a:ext cx="8915400" cy="1187450"/>
          </a:xfrm>
        </p:spPr>
        <p:txBody>
          <a:bodyPr/>
          <a:lstStyle/>
          <a:p>
            <a:pPr marL="349250" indent="-349250" eaLnBrk="1" hangingPunct="1">
              <a:tabLst>
                <a:tab pos="4572000" algn="l"/>
              </a:tabLst>
            </a:pPr>
            <a:r>
              <a:rPr lang="en-US" altLang="en-US" sz="2000" dirty="0"/>
              <a:t>Control signals</a:t>
            </a:r>
          </a:p>
          <a:p>
            <a:pPr marL="739775" lvl="1" indent="-276225" eaLnBrk="1" hangingPunct="1">
              <a:tabLst>
                <a:tab pos="4572000" algn="l"/>
              </a:tabLst>
            </a:pPr>
            <a:r>
              <a:rPr lang="en-US" altLang="en-US" sz="1800" dirty="0" err="1">
                <a:solidFill>
                  <a:srgbClr val="FF0000"/>
                </a:solidFill>
              </a:rPr>
              <a:t>ALUOp</a:t>
            </a:r>
            <a:r>
              <a:rPr lang="en-US" altLang="en-US" sz="1800" dirty="0">
                <a:solidFill>
                  <a:srgbClr val="FF0000"/>
                </a:solidFill>
              </a:rPr>
              <a:t> </a:t>
            </a:r>
            <a:r>
              <a:rPr lang="en-US" altLang="en-US" sz="1800" dirty="0"/>
              <a:t>is the ALU operation as defined in the </a:t>
            </a:r>
            <a:r>
              <a:rPr lang="en-US" altLang="en-US" sz="1800" dirty="0" err="1">
                <a:solidFill>
                  <a:srgbClr val="FF0000"/>
                </a:solidFill>
              </a:rPr>
              <a:t>funct</a:t>
            </a:r>
            <a:r>
              <a:rPr lang="en-US" altLang="en-US" sz="1800" dirty="0"/>
              <a:t> field for R-type</a:t>
            </a:r>
          </a:p>
          <a:p>
            <a:pPr marL="739775" lvl="1" indent="-276225" eaLnBrk="1" hangingPunct="1">
              <a:tabLst>
                <a:tab pos="4572000" algn="l"/>
              </a:tabLst>
            </a:pPr>
            <a:r>
              <a:rPr lang="en-US" altLang="en-US" sz="1800" dirty="0" err="1">
                <a:solidFill>
                  <a:srgbClr val="FF0000"/>
                </a:solidFill>
              </a:rPr>
              <a:t>RegWr</a:t>
            </a:r>
            <a:r>
              <a:rPr lang="en-US" altLang="en-US" sz="1800" dirty="0"/>
              <a:t> is used to enable the writing of the ALU result</a:t>
            </a:r>
          </a:p>
        </p:txBody>
      </p:sp>
      <p:grpSp>
        <p:nvGrpSpPr>
          <p:cNvPr id="30724" name="Group 4"/>
          <p:cNvGrpSpPr>
            <a:grpSpLocks/>
          </p:cNvGrpSpPr>
          <p:nvPr/>
        </p:nvGrpSpPr>
        <p:grpSpPr bwMode="auto">
          <a:xfrm>
            <a:off x="1295004" y="1187768"/>
            <a:ext cx="7315994" cy="366712"/>
            <a:chOff x="1104" y="2938"/>
            <a:chExt cx="4608" cy="288"/>
          </a:xfrm>
        </p:grpSpPr>
        <p:sp>
          <p:nvSpPr>
            <p:cNvPr id="30804" name="Rectangle 5"/>
            <p:cNvSpPr>
              <a:spLocks noChangeArrowheads="1"/>
            </p:cNvSpPr>
            <p:nvPr/>
          </p:nvSpPr>
          <p:spPr bwMode="auto">
            <a:xfrm>
              <a:off x="1104" y="2938"/>
              <a:ext cx="864" cy="288"/>
            </a:xfrm>
            <a:prstGeom prst="rect">
              <a:avLst/>
            </a:prstGeom>
            <a:solidFill>
              <a:srgbClr val="BCCFFE"/>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a:t>Op</a:t>
              </a:r>
              <a:r>
                <a:rPr lang="en-US" altLang="en-US" sz="1600" baseline="30000"/>
                <a:t>6</a:t>
              </a:r>
            </a:p>
          </p:txBody>
        </p:sp>
        <p:sp>
          <p:nvSpPr>
            <p:cNvPr id="30805" name="Rectangle 6"/>
            <p:cNvSpPr>
              <a:spLocks noChangeArrowheads="1"/>
            </p:cNvSpPr>
            <p:nvPr/>
          </p:nvSpPr>
          <p:spPr bwMode="auto">
            <a:xfrm>
              <a:off x="1968" y="2938"/>
              <a:ext cx="720" cy="288"/>
            </a:xfrm>
            <a:prstGeom prst="rect">
              <a:avLst/>
            </a:prstGeom>
            <a:solidFill>
              <a:srgbClr val="F7A7EC"/>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a:t>Rs</a:t>
              </a:r>
              <a:r>
                <a:rPr lang="en-US" altLang="en-US" sz="1600" baseline="30000"/>
                <a:t>5</a:t>
              </a:r>
            </a:p>
          </p:txBody>
        </p:sp>
        <p:sp>
          <p:nvSpPr>
            <p:cNvPr id="30806" name="Rectangle 7"/>
            <p:cNvSpPr>
              <a:spLocks noChangeArrowheads="1"/>
            </p:cNvSpPr>
            <p:nvPr/>
          </p:nvSpPr>
          <p:spPr bwMode="auto">
            <a:xfrm>
              <a:off x="2688" y="2938"/>
              <a:ext cx="720" cy="288"/>
            </a:xfrm>
            <a:prstGeom prst="rect">
              <a:avLst/>
            </a:prstGeom>
            <a:solidFill>
              <a:srgbClr val="FF99FF"/>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a:t>Rt</a:t>
              </a:r>
              <a:r>
                <a:rPr lang="en-US" altLang="en-US" sz="1600" baseline="30000"/>
                <a:t>5</a:t>
              </a:r>
            </a:p>
          </p:txBody>
        </p:sp>
        <p:sp>
          <p:nvSpPr>
            <p:cNvPr id="30807" name="Rectangle 8"/>
            <p:cNvSpPr>
              <a:spLocks noChangeArrowheads="1"/>
            </p:cNvSpPr>
            <p:nvPr/>
          </p:nvSpPr>
          <p:spPr bwMode="auto">
            <a:xfrm>
              <a:off x="3408" y="2938"/>
              <a:ext cx="720" cy="288"/>
            </a:xfrm>
            <a:prstGeom prst="rect">
              <a:avLst/>
            </a:prstGeom>
            <a:solidFill>
              <a:srgbClr val="FF99FF"/>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a:t>Rd</a:t>
              </a:r>
              <a:r>
                <a:rPr lang="en-US" altLang="en-US" sz="1600" baseline="30000"/>
                <a:t>5</a:t>
              </a:r>
            </a:p>
          </p:txBody>
        </p:sp>
        <p:sp>
          <p:nvSpPr>
            <p:cNvPr id="30808" name="Rectangle 9"/>
            <p:cNvSpPr>
              <a:spLocks noChangeArrowheads="1"/>
            </p:cNvSpPr>
            <p:nvPr/>
          </p:nvSpPr>
          <p:spPr bwMode="auto">
            <a:xfrm>
              <a:off x="4848" y="2938"/>
              <a:ext cx="864" cy="288"/>
            </a:xfrm>
            <a:prstGeom prst="rect">
              <a:avLst/>
            </a:prstGeom>
            <a:solidFill>
              <a:srgbClr val="BCCFFE"/>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a:t>funct</a:t>
              </a:r>
              <a:r>
                <a:rPr lang="en-US" altLang="en-US" sz="1600" baseline="30000"/>
                <a:t>6</a:t>
              </a:r>
            </a:p>
          </p:txBody>
        </p:sp>
        <p:sp>
          <p:nvSpPr>
            <p:cNvPr id="30809" name="Rectangle 10"/>
            <p:cNvSpPr>
              <a:spLocks noChangeArrowheads="1"/>
            </p:cNvSpPr>
            <p:nvPr/>
          </p:nvSpPr>
          <p:spPr bwMode="auto">
            <a:xfrm>
              <a:off x="4128" y="2938"/>
              <a:ext cx="720" cy="288"/>
            </a:xfrm>
            <a:prstGeom prst="rect">
              <a:avLst/>
            </a:prstGeom>
            <a:solidFill>
              <a:srgbClr val="FFCC66"/>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a:t>sa</a:t>
              </a:r>
              <a:r>
                <a:rPr lang="en-US" altLang="en-US" sz="1600" baseline="30000"/>
                <a:t>5</a:t>
              </a:r>
            </a:p>
          </p:txBody>
        </p:sp>
      </p:grpSp>
      <p:grpSp>
        <p:nvGrpSpPr>
          <p:cNvPr id="5" name="Group 21"/>
          <p:cNvGrpSpPr>
            <a:grpSpLocks/>
          </p:cNvGrpSpPr>
          <p:nvPr/>
        </p:nvGrpSpPr>
        <p:grpSpPr bwMode="auto">
          <a:xfrm>
            <a:off x="6186093" y="2057403"/>
            <a:ext cx="732631" cy="411163"/>
            <a:chOff x="3897" y="1296"/>
            <a:chExt cx="461" cy="259"/>
          </a:xfrm>
        </p:grpSpPr>
        <p:sp>
          <p:nvSpPr>
            <p:cNvPr id="30801" name="Line 22"/>
            <p:cNvSpPr>
              <a:spLocks noChangeShapeType="1"/>
            </p:cNvSpPr>
            <p:nvPr/>
          </p:nvSpPr>
          <p:spPr bwMode="auto">
            <a:xfrm>
              <a:off x="4127" y="1412"/>
              <a:ext cx="0" cy="143"/>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0802" name="Rectangle 23"/>
            <p:cNvSpPr>
              <a:spLocks noChangeArrowheads="1"/>
            </p:cNvSpPr>
            <p:nvPr/>
          </p:nvSpPr>
          <p:spPr bwMode="auto">
            <a:xfrm>
              <a:off x="3897" y="1296"/>
              <a:ext cx="461"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ALUOp</a:t>
              </a:r>
              <a:endParaRPr lang="en-US" altLang="en-US" sz="1000" dirty="0">
                <a:solidFill>
                  <a:srgbClr val="FF0000"/>
                </a:solidFill>
              </a:endParaRPr>
            </a:p>
          </p:txBody>
        </p:sp>
        <p:sp>
          <p:nvSpPr>
            <p:cNvPr id="30803" name="Line 24"/>
            <p:cNvSpPr>
              <a:spLocks noChangeShapeType="1"/>
            </p:cNvSpPr>
            <p:nvPr/>
          </p:nvSpPr>
          <p:spPr bwMode="auto">
            <a:xfrm flipH="1">
              <a:off x="4098" y="1440"/>
              <a:ext cx="58" cy="29"/>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grpSp>
        <p:nvGrpSpPr>
          <p:cNvPr id="6" name="Group 25"/>
          <p:cNvGrpSpPr>
            <a:grpSpLocks/>
          </p:cNvGrpSpPr>
          <p:nvPr/>
        </p:nvGrpSpPr>
        <p:grpSpPr bwMode="auto">
          <a:xfrm>
            <a:off x="4639998" y="1874838"/>
            <a:ext cx="632883" cy="412750"/>
            <a:chOff x="2923" y="1181"/>
            <a:chExt cx="398" cy="260"/>
          </a:xfrm>
        </p:grpSpPr>
        <p:sp>
          <p:nvSpPr>
            <p:cNvPr id="30799" name="Line 26"/>
            <p:cNvSpPr>
              <a:spLocks noChangeShapeType="1"/>
            </p:cNvSpPr>
            <p:nvPr/>
          </p:nvSpPr>
          <p:spPr bwMode="auto">
            <a:xfrm>
              <a:off x="3125" y="1297"/>
              <a:ext cx="0" cy="144"/>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0800" name="Rectangle 27"/>
            <p:cNvSpPr>
              <a:spLocks noChangeArrowheads="1"/>
            </p:cNvSpPr>
            <p:nvPr/>
          </p:nvSpPr>
          <p:spPr bwMode="auto">
            <a:xfrm>
              <a:off x="2923" y="1181"/>
              <a:ext cx="39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RegWr</a:t>
              </a:r>
              <a:endParaRPr lang="en-US" altLang="en-US" sz="1000" dirty="0">
                <a:solidFill>
                  <a:srgbClr val="FF0000"/>
                </a:solidFill>
              </a:endParaRPr>
            </a:p>
          </p:txBody>
        </p:sp>
      </p:grpSp>
      <p:grpSp>
        <p:nvGrpSpPr>
          <p:cNvPr id="18" name="Group 17"/>
          <p:cNvGrpSpPr>
            <a:grpSpLocks/>
          </p:cNvGrpSpPr>
          <p:nvPr/>
        </p:nvGrpSpPr>
        <p:grpSpPr bwMode="auto">
          <a:xfrm>
            <a:off x="5272881" y="2335216"/>
            <a:ext cx="2559050" cy="1506537"/>
            <a:chOff x="4867275" y="2335213"/>
            <a:chExt cx="2362200" cy="1506537"/>
          </a:xfrm>
        </p:grpSpPr>
        <p:grpSp>
          <p:nvGrpSpPr>
            <p:cNvPr id="30784" name="Group 11"/>
            <p:cNvGrpSpPr>
              <a:grpSpLocks/>
            </p:cNvGrpSpPr>
            <p:nvPr/>
          </p:nvGrpSpPr>
          <p:grpSpPr bwMode="auto">
            <a:xfrm>
              <a:off x="5076825" y="2335213"/>
              <a:ext cx="1139825" cy="1189037"/>
              <a:chOff x="3465" y="1471"/>
              <a:chExt cx="777" cy="749"/>
            </a:xfrm>
          </p:grpSpPr>
          <p:sp>
            <p:nvSpPr>
              <p:cNvPr id="30790" name="Freeform 12"/>
              <p:cNvSpPr>
                <a:spLocks/>
              </p:cNvSpPr>
              <p:nvPr/>
            </p:nvSpPr>
            <p:spPr bwMode="auto">
              <a:xfrm rot="-5400000">
                <a:off x="3723" y="1702"/>
                <a:ext cx="749" cy="288"/>
              </a:xfrm>
              <a:custGeom>
                <a:avLst/>
                <a:gdLst>
                  <a:gd name="T0" fmla="*/ 0 w 768"/>
                  <a:gd name="T1" fmla="*/ 0 h 288"/>
                  <a:gd name="T2" fmla="*/ 119 w 768"/>
                  <a:gd name="T3" fmla="*/ 288 h 288"/>
                  <a:gd name="T4" fmla="*/ 511 w 768"/>
                  <a:gd name="T5" fmla="*/ 288 h 288"/>
                  <a:gd name="T6" fmla="*/ 628 w 768"/>
                  <a:gd name="T7" fmla="*/ 0 h 288"/>
                  <a:gd name="T8" fmla="*/ 393 w 768"/>
                  <a:gd name="T9" fmla="*/ 0 h 288"/>
                  <a:gd name="T10" fmla="*/ 315 w 768"/>
                  <a:gd name="T11" fmla="*/ 96 h 288"/>
                  <a:gd name="T12" fmla="*/ 236 w 768"/>
                  <a:gd name="T13" fmla="*/ 0 h 288"/>
                  <a:gd name="T14" fmla="*/ 0 w 768"/>
                  <a:gd name="T15" fmla="*/ 0 h 288"/>
                  <a:gd name="T16" fmla="*/ 0 60000 65536"/>
                  <a:gd name="T17" fmla="*/ 0 60000 65536"/>
                  <a:gd name="T18" fmla="*/ 0 60000 65536"/>
                  <a:gd name="T19" fmla="*/ 0 60000 65536"/>
                  <a:gd name="T20" fmla="*/ 0 60000 65536"/>
                  <a:gd name="T21" fmla="*/ 0 60000 65536"/>
                  <a:gd name="T22" fmla="*/ 0 60000 65536"/>
                  <a:gd name="T23" fmla="*/ 0 60000 65536"/>
                  <a:gd name="T24" fmla="*/ 0 w 768"/>
                  <a:gd name="T25" fmla="*/ 0 h 288"/>
                  <a:gd name="T26" fmla="*/ 768 w 768"/>
                  <a:gd name="T27" fmla="*/ 288 h 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68" h="288">
                    <a:moveTo>
                      <a:pt x="0" y="0"/>
                    </a:moveTo>
                    <a:lnTo>
                      <a:pt x="144" y="288"/>
                    </a:lnTo>
                    <a:lnTo>
                      <a:pt x="624" y="288"/>
                    </a:lnTo>
                    <a:lnTo>
                      <a:pt x="768" y="0"/>
                    </a:lnTo>
                    <a:lnTo>
                      <a:pt x="480" y="0"/>
                    </a:lnTo>
                    <a:lnTo>
                      <a:pt x="384" y="96"/>
                    </a:lnTo>
                    <a:lnTo>
                      <a:pt x="288" y="0"/>
                    </a:lnTo>
                    <a:lnTo>
                      <a:pt x="0" y="0"/>
                    </a:lnTo>
                    <a:close/>
                  </a:path>
                </a:pathLst>
              </a:custGeom>
              <a:solidFill>
                <a:srgbClr val="FFFF99"/>
              </a:solidFill>
              <a:ln w="19050">
                <a:solidFill>
                  <a:schemeClr val="tx1"/>
                </a:solidFill>
                <a:round/>
                <a:headEnd/>
                <a:tailEnd/>
              </a:ln>
            </p:spPr>
            <p:txBody>
              <a:bodyPr/>
              <a:lstStyle/>
              <a:p>
                <a:endParaRPr lang="en-US"/>
              </a:p>
            </p:txBody>
          </p:sp>
          <p:sp>
            <p:nvSpPr>
              <p:cNvPr id="30791" name="Rectangle 13"/>
              <p:cNvSpPr>
                <a:spLocks noChangeArrowheads="1"/>
              </p:cNvSpPr>
              <p:nvPr/>
            </p:nvSpPr>
            <p:spPr bwMode="auto">
              <a:xfrm>
                <a:off x="4002" y="1611"/>
                <a:ext cx="240" cy="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0000"/>
                  </a:lnSpc>
                </a:pPr>
                <a:r>
                  <a:rPr lang="en-US" altLang="en-US" sz="1400"/>
                  <a:t>A</a:t>
                </a:r>
              </a:p>
              <a:p>
                <a:pPr algn="ctr">
                  <a:lnSpc>
                    <a:spcPct val="80000"/>
                  </a:lnSpc>
                </a:pPr>
                <a:r>
                  <a:rPr lang="en-US" altLang="en-US" sz="1400"/>
                  <a:t>L</a:t>
                </a:r>
              </a:p>
              <a:p>
                <a:pPr algn="ctr">
                  <a:lnSpc>
                    <a:spcPct val="80000"/>
                  </a:lnSpc>
                </a:pPr>
                <a:r>
                  <a:rPr lang="en-US" altLang="en-US" sz="1400"/>
                  <a:t>U</a:t>
                </a:r>
              </a:p>
            </p:txBody>
          </p:sp>
          <p:grpSp>
            <p:nvGrpSpPr>
              <p:cNvPr id="30792" name="Group 14"/>
              <p:cNvGrpSpPr>
                <a:grpSpLocks/>
              </p:cNvGrpSpPr>
              <p:nvPr/>
            </p:nvGrpSpPr>
            <p:grpSpPr bwMode="auto">
              <a:xfrm>
                <a:off x="3465" y="1471"/>
                <a:ext cx="489" cy="634"/>
                <a:chOff x="3465" y="1471"/>
                <a:chExt cx="489" cy="634"/>
              </a:xfrm>
            </p:grpSpPr>
            <p:sp>
              <p:nvSpPr>
                <p:cNvPr id="30793" name="Freeform 15"/>
                <p:cNvSpPr>
                  <a:spLocks/>
                </p:cNvSpPr>
                <p:nvPr/>
              </p:nvSpPr>
              <p:spPr bwMode="auto">
                <a:xfrm>
                  <a:off x="3465" y="1960"/>
                  <a:ext cx="489" cy="115"/>
                </a:xfrm>
                <a:custGeom>
                  <a:avLst/>
                  <a:gdLst>
                    <a:gd name="T0" fmla="*/ 0 w 489"/>
                    <a:gd name="T1" fmla="*/ 0 h 115"/>
                    <a:gd name="T2" fmla="*/ 230 w 489"/>
                    <a:gd name="T3" fmla="*/ 0 h 115"/>
                    <a:gd name="T4" fmla="*/ 230 w 489"/>
                    <a:gd name="T5" fmla="*/ 115 h 115"/>
                    <a:gd name="T6" fmla="*/ 489 w 489"/>
                    <a:gd name="T7" fmla="*/ 115 h 115"/>
                    <a:gd name="T8" fmla="*/ 0 60000 65536"/>
                    <a:gd name="T9" fmla="*/ 0 60000 65536"/>
                    <a:gd name="T10" fmla="*/ 0 60000 65536"/>
                    <a:gd name="T11" fmla="*/ 0 60000 65536"/>
                    <a:gd name="T12" fmla="*/ 0 w 489"/>
                    <a:gd name="T13" fmla="*/ 0 h 115"/>
                    <a:gd name="T14" fmla="*/ 489 w 489"/>
                    <a:gd name="T15" fmla="*/ 115 h 115"/>
                  </a:gdLst>
                  <a:ahLst/>
                  <a:cxnLst>
                    <a:cxn ang="T8">
                      <a:pos x="T0" y="T1"/>
                    </a:cxn>
                    <a:cxn ang="T9">
                      <a:pos x="T2" y="T3"/>
                    </a:cxn>
                    <a:cxn ang="T10">
                      <a:pos x="T4" y="T5"/>
                    </a:cxn>
                    <a:cxn ang="T11">
                      <a:pos x="T6" y="T7"/>
                    </a:cxn>
                  </a:cxnLst>
                  <a:rect l="T12" t="T13" r="T14" b="T15"/>
                  <a:pathLst>
                    <a:path w="489" h="115">
                      <a:moveTo>
                        <a:pt x="0" y="0"/>
                      </a:moveTo>
                      <a:lnTo>
                        <a:pt x="230" y="0"/>
                      </a:lnTo>
                      <a:lnTo>
                        <a:pt x="230" y="115"/>
                      </a:lnTo>
                      <a:lnTo>
                        <a:pt x="489" y="115"/>
                      </a:lnTo>
                    </a:path>
                  </a:pathLst>
                </a:custGeom>
                <a:noFill/>
                <a:ln w="5715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0794" name="Freeform 16"/>
                <p:cNvSpPr>
                  <a:spLocks/>
                </p:cNvSpPr>
                <p:nvPr/>
              </p:nvSpPr>
              <p:spPr bwMode="auto">
                <a:xfrm>
                  <a:off x="3465" y="1615"/>
                  <a:ext cx="489" cy="86"/>
                </a:xfrm>
                <a:custGeom>
                  <a:avLst/>
                  <a:gdLst>
                    <a:gd name="T0" fmla="*/ 0 w 489"/>
                    <a:gd name="T1" fmla="*/ 86 h 86"/>
                    <a:gd name="T2" fmla="*/ 230 w 489"/>
                    <a:gd name="T3" fmla="*/ 86 h 86"/>
                    <a:gd name="T4" fmla="*/ 230 w 489"/>
                    <a:gd name="T5" fmla="*/ 0 h 86"/>
                    <a:gd name="T6" fmla="*/ 489 w 489"/>
                    <a:gd name="T7" fmla="*/ 0 h 86"/>
                    <a:gd name="T8" fmla="*/ 0 60000 65536"/>
                    <a:gd name="T9" fmla="*/ 0 60000 65536"/>
                    <a:gd name="T10" fmla="*/ 0 60000 65536"/>
                    <a:gd name="T11" fmla="*/ 0 60000 65536"/>
                    <a:gd name="T12" fmla="*/ 0 w 489"/>
                    <a:gd name="T13" fmla="*/ 0 h 86"/>
                    <a:gd name="T14" fmla="*/ 489 w 489"/>
                    <a:gd name="T15" fmla="*/ 86 h 86"/>
                  </a:gdLst>
                  <a:ahLst/>
                  <a:cxnLst>
                    <a:cxn ang="T8">
                      <a:pos x="T0" y="T1"/>
                    </a:cxn>
                    <a:cxn ang="T9">
                      <a:pos x="T2" y="T3"/>
                    </a:cxn>
                    <a:cxn ang="T10">
                      <a:pos x="T4" y="T5"/>
                    </a:cxn>
                    <a:cxn ang="T11">
                      <a:pos x="T6" y="T7"/>
                    </a:cxn>
                  </a:cxnLst>
                  <a:rect l="T12" t="T13" r="T14" b="T15"/>
                  <a:pathLst>
                    <a:path w="489" h="86">
                      <a:moveTo>
                        <a:pt x="0" y="86"/>
                      </a:moveTo>
                      <a:lnTo>
                        <a:pt x="230" y="86"/>
                      </a:lnTo>
                      <a:lnTo>
                        <a:pt x="230" y="0"/>
                      </a:lnTo>
                      <a:lnTo>
                        <a:pt x="489" y="0"/>
                      </a:lnTo>
                    </a:path>
                  </a:pathLst>
                </a:custGeom>
                <a:noFill/>
                <a:ln w="5715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0795" name="Rectangle 17"/>
                <p:cNvSpPr>
                  <a:spLocks noChangeArrowheads="1"/>
                </p:cNvSpPr>
                <p:nvPr/>
              </p:nvSpPr>
              <p:spPr bwMode="auto">
                <a:xfrm>
                  <a:off x="3724" y="1932"/>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0796" name="Line 18"/>
                <p:cNvSpPr>
                  <a:spLocks noChangeShapeType="1"/>
                </p:cNvSpPr>
                <p:nvPr/>
              </p:nvSpPr>
              <p:spPr bwMode="auto">
                <a:xfrm flipH="1">
                  <a:off x="3752" y="2047"/>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0797" name="Rectangle 19"/>
                <p:cNvSpPr>
                  <a:spLocks noChangeArrowheads="1"/>
                </p:cNvSpPr>
                <p:nvPr/>
              </p:nvSpPr>
              <p:spPr bwMode="auto">
                <a:xfrm>
                  <a:off x="3725" y="1471"/>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0798" name="Line 20"/>
                <p:cNvSpPr>
                  <a:spLocks noChangeShapeType="1"/>
                </p:cNvSpPr>
                <p:nvPr/>
              </p:nvSpPr>
              <p:spPr bwMode="auto">
                <a:xfrm flipH="1">
                  <a:off x="3753" y="1586"/>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grpSp>
        <p:grpSp>
          <p:nvGrpSpPr>
            <p:cNvPr id="30785" name="Group 74"/>
            <p:cNvGrpSpPr>
              <a:grpSpLocks/>
            </p:cNvGrpSpPr>
            <p:nvPr/>
          </p:nvGrpSpPr>
          <p:grpSpPr bwMode="auto">
            <a:xfrm>
              <a:off x="4867275" y="2701925"/>
              <a:ext cx="2362200" cy="1139825"/>
              <a:chOff x="3321" y="1702"/>
              <a:chExt cx="1613" cy="718"/>
            </a:xfrm>
          </p:grpSpPr>
          <p:sp>
            <p:nvSpPr>
              <p:cNvPr id="30786" name="Rectangle 75"/>
              <p:cNvSpPr>
                <a:spLocks noChangeArrowheads="1"/>
              </p:cNvSpPr>
              <p:nvPr/>
            </p:nvSpPr>
            <p:spPr bwMode="auto">
              <a:xfrm>
                <a:off x="4502" y="2019"/>
                <a:ext cx="432"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ALU result</a:t>
                </a:r>
              </a:p>
            </p:txBody>
          </p:sp>
          <p:sp>
            <p:nvSpPr>
              <p:cNvPr id="30787" name="Rectangle 76"/>
              <p:cNvSpPr>
                <a:spLocks noChangeArrowheads="1"/>
              </p:cNvSpPr>
              <p:nvPr/>
            </p:nvSpPr>
            <p:spPr bwMode="auto">
              <a:xfrm>
                <a:off x="4272" y="1702"/>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0788" name="Line 77"/>
              <p:cNvSpPr>
                <a:spLocks noChangeShapeType="1"/>
              </p:cNvSpPr>
              <p:nvPr/>
            </p:nvSpPr>
            <p:spPr bwMode="auto">
              <a:xfrm flipH="1">
                <a:off x="4300" y="1817"/>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0789" name="Freeform 78"/>
              <p:cNvSpPr>
                <a:spLocks/>
              </p:cNvSpPr>
              <p:nvPr/>
            </p:nvSpPr>
            <p:spPr bwMode="auto">
              <a:xfrm>
                <a:off x="3321" y="1844"/>
                <a:ext cx="1123" cy="576"/>
              </a:xfrm>
              <a:custGeom>
                <a:avLst/>
                <a:gdLst>
                  <a:gd name="T0" fmla="*/ 921 w 1123"/>
                  <a:gd name="T1" fmla="*/ 0 h 576"/>
                  <a:gd name="T2" fmla="*/ 1123 w 1123"/>
                  <a:gd name="T3" fmla="*/ 0 h 576"/>
                  <a:gd name="T4" fmla="*/ 1123 w 1123"/>
                  <a:gd name="T5" fmla="*/ 576 h 576"/>
                  <a:gd name="T6" fmla="*/ 0 w 1123"/>
                  <a:gd name="T7" fmla="*/ 576 h 576"/>
                  <a:gd name="T8" fmla="*/ 0 w 1123"/>
                  <a:gd name="T9" fmla="*/ 403 h 576"/>
                  <a:gd name="T10" fmla="*/ 0 60000 65536"/>
                  <a:gd name="T11" fmla="*/ 0 60000 65536"/>
                  <a:gd name="T12" fmla="*/ 0 60000 65536"/>
                  <a:gd name="T13" fmla="*/ 0 60000 65536"/>
                  <a:gd name="T14" fmla="*/ 0 60000 65536"/>
                  <a:gd name="T15" fmla="*/ 0 w 1123"/>
                  <a:gd name="T16" fmla="*/ 0 h 576"/>
                  <a:gd name="T17" fmla="*/ 1123 w 1123"/>
                  <a:gd name="T18" fmla="*/ 576 h 576"/>
                </a:gdLst>
                <a:ahLst/>
                <a:cxnLst>
                  <a:cxn ang="T10">
                    <a:pos x="T0" y="T1"/>
                  </a:cxn>
                  <a:cxn ang="T11">
                    <a:pos x="T2" y="T3"/>
                  </a:cxn>
                  <a:cxn ang="T12">
                    <a:pos x="T4" y="T5"/>
                  </a:cxn>
                  <a:cxn ang="T13">
                    <a:pos x="T6" y="T7"/>
                  </a:cxn>
                  <a:cxn ang="T14">
                    <a:pos x="T8" y="T9"/>
                  </a:cxn>
                </a:cxnLst>
                <a:rect l="T15" t="T16" r="T17" b="T18"/>
                <a:pathLst>
                  <a:path w="1123" h="576">
                    <a:moveTo>
                      <a:pt x="921" y="0"/>
                    </a:moveTo>
                    <a:lnTo>
                      <a:pt x="1123" y="0"/>
                    </a:lnTo>
                    <a:lnTo>
                      <a:pt x="1123" y="576"/>
                    </a:lnTo>
                    <a:lnTo>
                      <a:pt x="0" y="576"/>
                    </a:lnTo>
                    <a:lnTo>
                      <a:pt x="0" y="403"/>
                    </a:lnTo>
                  </a:path>
                </a:pathLst>
              </a:custGeom>
              <a:noFill/>
              <a:ln w="5715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sp>
        <p:nvSpPr>
          <p:cNvPr id="849999" name="Text Box 79"/>
          <p:cNvSpPr txBox="1">
            <a:spLocks noChangeArrowheads="1"/>
          </p:cNvSpPr>
          <p:nvPr/>
        </p:nvSpPr>
        <p:spPr bwMode="auto">
          <a:xfrm>
            <a:off x="1248569" y="4062413"/>
            <a:ext cx="2973520" cy="83185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a:t>Rs and Rt fields select two registers to read. Rd field selects register to write</a:t>
            </a:r>
          </a:p>
        </p:txBody>
      </p:sp>
      <p:sp>
        <p:nvSpPr>
          <p:cNvPr id="850001" name="Text Box 81"/>
          <p:cNvSpPr txBox="1">
            <a:spLocks noChangeArrowheads="1"/>
          </p:cNvSpPr>
          <p:nvPr/>
        </p:nvSpPr>
        <p:spPr bwMode="auto">
          <a:xfrm>
            <a:off x="4609043" y="4065588"/>
            <a:ext cx="4151577" cy="58420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a:t>BusA &amp; BusB provide data input to ALU. ALU result is connected to BusW</a:t>
            </a:r>
          </a:p>
        </p:txBody>
      </p:sp>
      <p:grpSp>
        <p:nvGrpSpPr>
          <p:cNvPr id="30730" name="Group 36"/>
          <p:cNvGrpSpPr>
            <a:grpSpLocks/>
          </p:cNvGrpSpPr>
          <p:nvPr/>
        </p:nvGrpSpPr>
        <p:grpSpPr bwMode="auto">
          <a:xfrm>
            <a:off x="1248569" y="1920878"/>
            <a:ext cx="2559050" cy="1649413"/>
            <a:chOff x="787" y="1210"/>
            <a:chExt cx="1612" cy="1039"/>
          </a:xfrm>
        </p:grpSpPr>
        <p:sp>
          <p:nvSpPr>
            <p:cNvPr id="30763" name="Rectangle 37"/>
            <p:cNvSpPr>
              <a:spLocks noChangeArrowheads="1"/>
            </p:cNvSpPr>
            <p:nvPr/>
          </p:nvSpPr>
          <p:spPr bwMode="auto">
            <a:xfrm>
              <a:off x="2228" y="1673"/>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0764" name="Rectangle 38"/>
            <p:cNvSpPr>
              <a:spLocks noChangeArrowheads="1"/>
            </p:cNvSpPr>
            <p:nvPr/>
          </p:nvSpPr>
          <p:spPr bwMode="auto">
            <a:xfrm>
              <a:off x="1507" y="1442"/>
              <a:ext cx="691" cy="807"/>
            </a:xfrm>
            <a:prstGeom prst="rect">
              <a:avLst/>
            </a:prstGeom>
            <a:solidFill>
              <a:srgbClr val="CCCCFF"/>
            </a:solidFill>
            <a:ln w="1905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0765" name="Text Box 39"/>
            <p:cNvSpPr txBox="1">
              <a:spLocks noChangeArrowheads="1"/>
            </p:cNvSpPr>
            <p:nvPr/>
          </p:nvSpPr>
          <p:spPr bwMode="auto">
            <a:xfrm>
              <a:off x="1564" y="1902"/>
              <a:ext cx="43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tLang="en-US" sz="1000"/>
                <a:t>Address</a:t>
              </a:r>
            </a:p>
          </p:txBody>
        </p:sp>
        <p:sp>
          <p:nvSpPr>
            <p:cNvPr id="30766" name="Line 40"/>
            <p:cNvSpPr>
              <a:spLocks noChangeShapeType="1"/>
            </p:cNvSpPr>
            <p:nvPr/>
          </p:nvSpPr>
          <p:spPr bwMode="auto">
            <a:xfrm>
              <a:off x="1132" y="1988"/>
              <a:ext cx="375" cy="1"/>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0767" name="Text Box 41"/>
            <p:cNvSpPr txBox="1">
              <a:spLocks noChangeArrowheads="1"/>
            </p:cNvSpPr>
            <p:nvPr/>
          </p:nvSpPr>
          <p:spPr bwMode="auto">
            <a:xfrm>
              <a:off x="1622" y="1730"/>
              <a:ext cx="54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spcBef>
                  <a:spcPct val="50000"/>
                </a:spcBef>
              </a:pPr>
              <a:r>
                <a:rPr lang="en-US" altLang="en-US" sz="1000"/>
                <a:t>Instruction</a:t>
              </a:r>
            </a:p>
          </p:txBody>
        </p:sp>
        <p:sp>
          <p:nvSpPr>
            <p:cNvPr id="30768" name="Text Box 42"/>
            <p:cNvSpPr txBox="1">
              <a:spLocks noChangeArrowheads="1"/>
            </p:cNvSpPr>
            <p:nvPr/>
          </p:nvSpPr>
          <p:spPr bwMode="auto">
            <a:xfrm>
              <a:off x="1593" y="1442"/>
              <a:ext cx="547"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b="1"/>
                <a:t>Instruction</a:t>
              </a:r>
            </a:p>
            <a:p>
              <a:r>
                <a:rPr lang="en-US" altLang="en-US" sz="1200" b="1"/>
                <a:t>Memory</a:t>
              </a:r>
            </a:p>
          </p:txBody>
        </p:sp>
        <p:sp>
          <p:nvSpPr>
            <p:cNvPr id="30769" name="Line 43"/>
            <p:cNvSpPr>
              <a:spLocks noChangeShapeType="1"/>
            </p:cNvSpPr>
            <p:nvPr/>
          </p:nvSpPr>
          <p:spPr bwMode="auto">
            <a:xfrm>
              <a:off x="2198" y="1816"/>
              <a:ext cx="201" cy="0"/>
            </a:xfrm>
            <a:prstGeom prst="line">
              <a:avLst/>
            </a:prstGeom>
            <a:noFill/>
            <a:ln w="57150">
              <a:solidFill>
                <a:schemeClr val="tx1"/>
              </a:solidFill>
              <a:round/>
              <a:headEnd/>
              <a:tailEnd type="oval" w="sm" len="sm"/>
            </a:ln>
            <a:extLst>
              <a:ext uri="{909E8E84-426E-40DD-AFC4-6F175D3DCCD1}">
                <a14:hiddenFill xmlns:a14="http://schemas.microsoft.com/office/drawing/2010/main">
                  <a:noFill/>
                </a14:hiddenFill>
              </a:ext>
            </a:extLst>
          </p:spPr>
          <p:txBody>
            <a:bodyPr wrap="none"/>
            <a:lstStyle/>
            <a:p>
              <a:endParaRPr lang="en-US"/>
            </a:p>
          </p:txBody>
        </p:sp>
        <p:sp>
          <p:nvSpPr>
            <p:cNvPr id="30770" name="Line 44"/>
            <p:cNvSpPr>
              <a:spLocks noChangeShapeType="1"/>
            </p:cNvSpPr>
            <p:nvPr/>
          </p:nvSpPr>
          <p:spPr bwMode="auto">
            <a:xfrm flipH="1">
              <a:off x="2256" y="1788"/>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0771" name="Rectangle 45"/>
            <p:cNvSpPr>
              <a:spLocks noChangeArrowheads="1"/>
            </p:cNvSpPr>
            <p:nvPr/>
          </p:nvSpPr>
          <p:spPr bwMode="auto">
            <a:xfrm>
              <a:off x="1305" y="1845"/>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0772" name="Line 46"/>
            <p:cNvSpPr>
              <a:spLocks noChangeShapeType="1"/>
            </p:cNvSpPr>
            <p:nvPr/>
          </p:nvSpPr>
          <p:spPr bwMode="auto">
            <a:xfrm flipH="1">
              <a:off x="1333" y="1960"/>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0773" name="Rectangle 47"/>
            <p:cNvSpPr>
              <a:spLocks noChangeArrowheads="1"/>
            </p:cNvSpPr>
            <p:nvPr/>
          </p:nvSpPr>
          <p:spPr bwMode="auto">
            <a:xfrm>
              <a:off x="845" y="1441"/>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30</a:t>
              </a:r>
            </a:p>
          </p:txBody>
        </p:sp>
        <p:sp>
          <p:nvSpPr>
            <p:cNvPr id="30774" name="Line 48"/>
            <p:cNvSpPr>
              <a:spLocks noChangeShapeType="1"/>
            </p:cNvSpPr>
            <p:nvPr/>
          </p:nvSpPr>
          <p:spPr bwMode="auto">
            <a:xfrm flipH="1">
              <a:off x="787" y="1498"/>
              <a:ext cx="57" cy="3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nvGrpSpPr>
            <p:cNvPr id="30775" name="Group 49"/>
            <p:cNvGrpSpPr>
              <a:grpSpLocks/>
            </p:cNvGrpSpPr>
            <p:nvPr/>
          </p:nvGrpSpPr>
          <p:grpSpPr bwMode="auto">
            <a:xfrm>
              <a:off x="1017" y="1729"/>
              <a:ext cx="116" cy="519"/>
              <a:chOff x="2572" y="3082"/>
              <a:chExt cx="116" cy="519"/>
            </a:xfrm>
          </p:grpSpPr>
          <p:sp>
            <p:nvSpPr>
              <p:cNvPr id="30782" name="Text Box 50"/>
              <p:cNvSpPr txBox="1">
                <a:spLocks noChangeArrowheads="1"/>
              </p:cNvSpPr>
              <p:nvPr/>
            </p:nvSpPr>
            <p:spPr bwMode="auto">
              <a:xfrm rot="-5400000">
                <a:off x="2413" y="3327"/>
                <a:ext cx="433" cy="115"/>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200"/>
                  <a:t>PC</a:t>
                </a:r>
              </a:p>
            </p:txBody>
          </p:sp>
          <p:sp>
            <p:nvSpPr>
              <p:cNvPr id="30783" name="Text Box 51"/>
              <p:cNvSpPr txBox="1">
                <a:spLocks noChangeArrowheads="1"/>
              </p:cNvSpPr>
              <p:nvPr/>
            </p:nvSpPr>
            <p:spPr bwMode="auto">
              <a:xfrm rot="-5400000">
                <a:off x="2587" y="3067"/>
                <a:ext cx="86" cy="116"/>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800"/>
                  <a:t>00</a:t>
                </a:r>
              </a:p>
            </p:txBody>
          </p:sp>
        </p:grpSp>
        <p:sp>
          <p:nvSpPr>
            <p:cNvPr id="30776" name="Line 52"/>
            <p:cNvSpPr>
              <a:spLocks noChangeShapeType="1"/>
            </p:cNvSpPr>
            <p:nvPr/>
          </p:nvSpPr>
          <p:spPr bwMode="auto">
            <a:xfrm flipV="1">
              <a:off x="1219" y="1527"/>
              <a:ext cx="0" cy="461"/>
            </a:xfrm>
            <a:prstGeom prst="line">
              <a:avLst/>
            </a:prstGeom>
            <a:noFill/>
            <a:ln w="57150">
              <a:solidFill>
                <a:schemeClr val="tx1"/>
              </a:solidFill>
              <a:round/>
              <a:headEnd type="oval"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0777" name="Rectangle 53"/>
            <p:cNvSpPr>
              <a:spLocks noChangeArrowheads="1"/>
            </p:cNvSpPr>
            <p:nvPr/>
          </p:nvSpPr>
          <p:spPr bwMode="auto">
            <a:xfrm>
              <a:off x="1103" y="1297"/>
              <a:ext cx="231" cy="230"/>
            </a:xfrm>
            <a:prstGeom prst="rect">
              <a:avLst/>
            </a:prstGeom>
            <a:solidFill>
              <a:srgbClr val="FF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400"/>
                <a:t> </a:t>
              </a:r>
              <a:r>
                <a:rPr lang="en-US" altLang="en-US"/>
                <a:t>+1</a:t>
              </a:r>
            </a:p>
          </p:txBody>
        </p:sp>
        <p:sp>
          <p:nvSpPr>
            <p:cNvPr id="30778" name="Rectangle 54"/>
            <p:cNvSpPr>
              <a:spLocks noChangeArrowheads="1"/>
            </p:cNvSpPr>
            <p:nvPr/>
          </p:nvSpPr>
          <p:spPr bwMode="auto">
            <a:xfrm>
              <a:off x="1249" y="1642"/>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30</a:t>
              </a:r>
            </a:p>
          </p:txBody>
        </p:sp>
        <p:sp>
          <p:nvSpPr>
            <p:cNvPr id="30779" name="Line 55"/>
            <p:cNvSpPr>
              <a:spLocks noChangeShapeType="1"/>
            </p:cNvSpPr>
            <p:nvPr/>
          </p:nvSpPr>
          <p:spPr bwMode="auto">
            <a:xfrm flipH="1">
              <a:off x="1191" y="1699"/>
              <a:ext cx="57" cy="3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0780" name="Freeform 56"/>
            <p:cNvSpPr>
              <a:spLocks/>
            </p:cNvSpPr>
            <p:nvPr/>
          </p:nvSpPr>
          <p:spPr bwMode="auto">
            <a:xfrm>
              <a:off x="815" y="1210"/>
              <a:ext cx="404" cy="778"/>
            </a:xfrm>
            <a:custGeom>
              <a:avLst/>
              <a:gdLst>
                <a:gd name="T0" fmla="*/ 404 w 404"/>
                <a:gd name="T1" fmla="*/ 87 h 778"/>
                <a:gd name="T2" fmla="*/ 404 w 404"/>
                <a:gd name="T3" fmla="*/ 0 h 778"/>
                <a:gd name="T4" fmla="*/ 0 w 404"/>
                <a:gd name="T5" fmla="*/ 0 h 778"/>
                <a:gd name="T6" fmla="*/ 0 w 404"/>
                <a:gd name="T7" fmla="*/ 778 h 778"/>
                <a:gd name="T8" fmla="*/ 202 w 404"/>
                <a:gd name="T9" fmla="*/ 778 h 778"/>
                <a:gd name="T10" fmla="*/ 0 60000 65536"/>
                <a:gd name="T11" fmla="*/ 0 60000 65536"/>
                <a:gd name="T12" fmla="*/ 0 60000 65536"/>
                <a:gd name="T13" fmla="*/ 0 60000 65536"/>
                <a:gd name="T14" fmla="*/ 0 60000 65536"/>
                <a:gd name="T15" fmla="*/ 0 w 404"/>
                <a:gd name="T16" fmla="*/ 0 h 778"/>
                <a:gd name="T17" fmla="*/ 404 w 404"/>
                <a:gd name="T18" fmla="*/ 778 h 778"/>
              </a:gdLst>
              <a:ahLst/>
              <a:cxnLst>
                <a:cxn ang="T10">
                  <a:pos x="T0" y="T1"/>
                </a:cxn>
                <a:cxn ang="T11">
                  <a:pos x="T2" y="T3"/>
                </a:cxn>
                <a:cxn ang="T12">
                  <a:pos x="T4" y="T5"/>
                </a:cxn>
                <a:cxn ang="T13">
                  <a:pos x="T6" y="T7"/>
                </a:cxn>
                <a:cxn ang="T14">
                  <a:pos x="T8" y="T9"/>
                </a:cxn>
              </a:cxnLst>
              <a:rect l="T15" t="T16" r="T17" b="T18"/>
              <a:pathLst>
                <a:path w="404" h="778">
                  <a:moveTo>
                    <a:pt x="404" y="87"/>
                  </a:moveTo>
                  <a:lnTo>
                    <a:pt x="404" y="0"/>
                  </a:lnTo>
                  <a:lnTo>
                    <a:pt x="0" y="0"/>
                  </a:lnTo>
                  <a:lnTo>
                    <a:pt x="0" y="778"/>
                  </a:lnTo>
                  <a:lnTo>
                    <a:pt x="202" y="778"/>
                  </a:lnTo>
                </a:path>
              </a:pathLst>
            </a:custGeom>
            <a:noFill/>
            <a:ln w="5715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0781" name="Line 57"/>
            <p:cNvSpPr>
              <a:spLocks noChangeShapeType="1"/>
            </p:cNvSpPr>
            <p:nvPr/>
          </p:nvSpPr>
          <p:spPr bwMode="auto">
            <a:xfrm flipH="1">
              <a:off x="2399" y="1413"/>
              <a:ext cx="0" cy="83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2" name="Isosceles Triangle 1"/>
          <p:cNvSpPr/>
          <p:nvPr/>
        </p:nvSpPr>
        <p:spPr>
          <a:xfrm>
            <a:off x="1659601" y="3511550"/>
            <a:ext cx="92869" cy="57150"/>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grpSp>
        <p:nvGrpSpPr>
          <p:cNvPr id="17" name="Group 16"/>
          <p:cNvGrpSpPr>
            <a:grpSpLocks/>
          </p:cNvGrpSpPr>
          <p:nvPr/>
        </p:nvGrpSpPr>
        <p:grpSpPr bwMode="auto">
          <a:xfrm>
            <a:off x="3807620" y="2289178"/>
            <a:ext cx="1693995" cy="1279525"/>
            <a:chOff x="3514725" y="2289175"/>
            <a:chExt cx="1563688" cy="1279525"/>
          </a:xfrm>
        </p:grpSpPr>
        <p:grpSp>
          <p:nvGrpSpPr>
            <p:cNvPr id="30738" name="Group 28"/>
            <p:cNvGrpSpPr>
              <a:grpSpLocks/>
            </p:cNvGrpSpPr>
            <p:nvPr/>
          </p:nvGrpSpPr>
          <p:grpSpPr bwMode="auto">
            <a:xfrm>
              <a:off x="4065588" y="2289175"/>
              <a:ext cx="1012825" cy="1279525"/>
              <a:chOff x="2774" y="1442"/>
              <a:chExt cx="692" cy="806"/>
            </a:xfrm>
          </p:grpSpPr>
          <p:sp>
            <p:nvSpPr>
              <p:cNvPr id="30756" name="Text Box 29"/>
              <p:cNvSpPr txBox="1">
                <a:spLocks noChangeArrowheads="1"/>
              </p:cNvSpPr>
              <p:nvPr/>
            </p:nvSpPr>
            <p:spPr bwMode="auto">
              <a:xfrm>
                <a:off x="2774" y="1442"/>
                <a:ext cx="692" cy="806"/>
              </a:xfrm>
              <a:prstGeom prst="rect">
                <a:avLst/>
              </a:prstGeom>
              <a:solidFill>
                <a:srgbClr val="99FF99"/>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200" b="1"/>
                  <a:t>Registers</a:t>
                </a:r>
              </a:p>
            </p:txBody>
          </p:sp>
          <p:sp>
            <p:nvSpPr>
              <p:cNvPr id="30757" name="Rectangle 30"/>
              <p:cNvSpPr>
                <a:spLocks noChangeArrowheads="1"/>
              </p:cNvSpPr>
              <p:nvPr/>
            </p:nvSpPr>
            <p:spPr bwMode="auto">
              <a:xfrm>
                <a:off x="2774" y="1644"/>
                <a:ext cx="28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 RA</a:t>
                </a:r>
              </a:p>
            </p:txBody>
          </p:sp>
          <p:sp>
            <p:nvSpPr>
              <p:cNvPr id="30758" name="Rectangle 31"/>
              <p:cNvSpPr>
                <a:spLocks noChangeArrowheads="1"/>
              </p:cNvSpPr>
              <p:nvPr/>
            </p:nvSpPr>
            <p:spPr bwMode="auto">
              <a:xfrm>
                <a:off x="2803" y="1815"/>
                <a:ext cx="25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RB</a:t>
                </a:r>
              </a:p>
            </p:txBody>
          </p:sp>
          <p:sp>
            <p:nvSpPr>
              <p:cNvPr id="30759" name="Rectangle 32"/>
              <p:cNvSpPr>
                <a:spLocks noChangeArrowheads="1"/>
              </p:cNvSpPr>
              <p:nvPr/>
            </p:nvSpPr>
            <p:spPr bwMode="auto">
              <a:xfrm>
                <a:off x="3177" y="1643"/>
                <a:ext cx="2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BusA</a:t>
                </a:r>
              </a:p>
            </p:txBody>
          </p:sp>
          <p:sp>
            <p:nvSpPr>
              <p:cNvPr id="30760" name="Rectangle 33"/>
              <p:cNvSpPr>
                <a:spLocks noChangeArrowheads="1"/>
              </p:cNvSpPr>
              <p:nvPr/>
            </p:nvSpPr>
            <p:spPr bwMode="auto">
              <a:xfrm>
                <a:off x="3177" y="1903"/>
                <a:ext cx="2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BusB</a:t>
                </a:r>
              </a:p>
            </p:txBody>
          </p:sp>
          <p:sp>
            <p:nvSpPr>
              <p:cNvPr id="30761" name="Rectangle 34"/>
              <p:cNvSpPr>
                <a:spLocks noChangeArrowheads="1"/>
              </p:cNvSpPr>
              <p:nvPr/>
            </p:nvSpPr>
            <p:spPr bwMode="auto">
              <a:xfrm>
                <a:off x="2803" y="2017"/>
                <a:ext cx="25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RW</a:t>
                </a:r>
              </a:p>
            </p:txBody>
          </p:sp>
          <p:sp>
            <p:nvSpPr>
              <p:cNvPr id="30762" name="Rectangle 35"/>
              <p:cNvSpPr>
                <a:spLocks noChangeArrowheads="1"/>
              </p:cNvSpPr>
              <p:nvPr/>
            </p:nvSpPr>
            <p:spPr bwMode="auto">
              <a:xfrm>
                <a:off x="3177" y="2104"/>
                <a:ext cx="2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BusW</a:t>
                </a:r>
              </a:p>
            </p:txBody>
          </p:sp>
        </p:grpSp>
        <p:grpSp>
          <p:nvGrpSpPr>
            <p:cNvPr id="30739" name="Group 58"/>
            <p:cNvGrpSpPr>
              <a:grpSpLocks/>
            </p:cNvGrpSpPr>
            <p:nvPr/>
          </p:nvGrpSpPr>
          <p:grpSpPr bwMode="auto">
            <a:xfrm>
              <a:off x="3514725" y="2517775"/>
              <a:ext cx="550863" cy="547688"/>
              <a:chOff x="2399" y="1586"/>
              <a:chExt cx="375" cy="345"/>
            </a:xfrm>
          </p:grpSpPr>
          <p:sp>
            <p:nvSpPr>
              <p:cNvPr id="30747" name="Line 59"/>
              <p:cNvSpPr>
                <a:spLocks noChangeShapeType="1"/>
              </p:cNvSpPr>
              <p:nvPr/>
            </p:nvSpPr>
            <p:spPr bwMode="auto">
              <a:xfrm>
                <a:off x="2399" y="1701"/>
                <a:ext cx="375"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0748" name="Line 60"/>
              <p:cNvSpPr>
                <a:spLocks noChangeShapeType="1"/>
              </p:cNvSpPr>
              <p:nvPr/>
            </p:nvSpPr>
            <p:spPr bwMode="auto">
              <a:xfrm>
                <a:off x="2399" y="1903"/>
                <a:ext cx="375"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nvGrpSpPr>
              <p:cNvPr id="30749" name="Group 61"/>
              <p:cNvGrpSpPr>
                <a:grpSpLocks/>
              </p:cNvGrpSpPr>
              <p:nvPr/>
            </p:nvGrpSpPr>
            <p:grpSpPr bwMode="auto">
              <a:xfrm>
                <a:off x="2486" y="1586"/>
                <a:ext cx="230" cy="345"/>
                <a:chOff x="2486" y="1586"/>
                <a:chExt cx="230" cy="345"/>
              </a:xfrm>
            </p:grpSpPr>
            <p:sp>
              <p:nvSpPr>
                <p:cNvPr id="30750" name="Line 62"/>
                <p:cNvSpPr>
                  <a:spLocks noChangeShapeType="1"/>
                </p:cNvSpPr>
                <p:nvPr/>
              </p:nvSpPr>
              <p:spPr bwMode="auto">
                <a:xfrm flipH="1">
                  <a:off x="2659" y="1672"/>
                  <a:ext cx="29" cy="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0751" name="Rectangle 63"/>
                <p:cNvSpPr>
                  <a:spLocks noChangeArrowheads="1"/>
                </p:cNvSpPr>
                <p:nvPr/>
              </p:nvSpPr>
              <p:spPr bwMode="auto">
                <a:xfrm>
                  <a:off x="2630" y="1586"/>
                  <a:ext cx="8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30752" name="Rectangle 64"/>
                <p:cNvSpPr>
                  <a:spLocks noChangeArrowheads="1"/>
                </p:cNvSpPr>
                <p:nvPr/>
              </p:nvSpPr>
              <p:spPr bwMode="auto">
                <a:xfrm>
                  <a:off x="2486" y="1586"/>
                  <a:ext cx="115"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Rs</a:t>
                  </a:r>
                </a:p>
              </p:txBody>
            </p:sp>
            <p:sp>
              <p:nvSpPr>
                <p:cNvPr id="30753" name="Line 65"/>
                <p:cNvSpPr>
                  <a:spLocks noChangeShapeType="1"/>
                </p:cNvSpPr>
                <p:nvPr/>
              </p:nvSpPr>
              <p:spPr bwMode="auto">
                <a:xfrm flipH="1">
                  <a:off x="2659" y="1873"/>
                  <a:ext cx="29" cy="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0754" name="Rectangle 66"/>
                <p:cNvSpPr>
                  <a:spLocks noChangeArrowheads="1"/>
                </p:cNvSpPr>
                <p:nvPr/>
              </p:nvSpPr>
              <p:spPr bwMode="auto">
                <a:xfrm>
                  <a:off x="2630" y="1787"/>
                  <a:ext cx="8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30755" name="Rectangle 67"/>
                <p:cNvSpPr>
                  <a:spLocks noChangeArrowheads="1"/>
                </p:cNvSpPr>
                <p:nvPr/>
              </p:nvSpPr>
              <p:spPr bwMode="auto">
                <a:xfrm>
                  <a:off x="2486" y="1787"/>
                  <a:ext cx="115"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Rt</a:t>
                  </a:r>
                </a:p>
              </p:txBody>
            </p:sp>
          </p:grpSp>
        </p:grpSp>
        <p:grpSp>
          <p:nvGrpSpPr>
            <p:cNvPr id="30740" name="Group 68"/>
            <p:cNvGrpSpPr>
              <a:grpSpLocks/>
            </p:cNvGrpSpPr>
            <p:nvPr/>
          </p:nvGrpSpPr>
          <p:grpSpPr bwMode="auto">
            <a:xfrm>
              <a:off x="3514725" y="3155950"/>
              <a:ext cx="550863" cy="228600"/>
              <a:chOff x="2399" y="1988"/>
              <a:chExt cx="375" cy="144"/>
            </a:xfrm>
          </p:grpSpPr>
          <p:sp>
            <p:nvSpPr>
              <p:cNvPr id="30742" name="Line 69"/>
              <p:cNvSpPr>
                <a:spLocks noChangeShapeType="1"/>
              </p:cNvSpPr>
              <p:nvPr/>
            </p:nvSpPr>
            <p:spPr bwMode="auto">
              <a:xfrm>
                <a:off x="2399" y="2104"/>
                <a:ext cx="375"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nvGrpSpPr>
              <p:cNvPr id="30743" name="Group 70"/>
              <p:cNvGrpSpPr>
                <a:grpSpLocks/>
              </p:cNvGrpSpPr>
              <p:nvPr/>
            </p:nvGrpSpPr>
            <p:grpSpPr bwMode="auto">
              <a:xfrm>
                <a:off x="2486" y="1988"/>
                <a:ext cx="230" cy="144"/>
                <a:chOff x="2486" y="1988"/>
                <a:chExt cx="230" cy="144"/>
              </a:xfrm>
            </p:grpSpPr>
            <p:sp>
              <p:nvSpPr>
                <p:cNvPr id="30744" name="Line 71"/>
                <p:cNvSpPr>
                  <a:spLocks noChangeShapeType="1"/>
                </p:cNvSpPr>
                <p:nvPr/>
              </p:nvSpPr>
              <p:spPr bwMode="auto">
                <a:xfrm flipH="1">
                  <a:off x="2659" y="2074"/>
                  <a:ext cx="29" cy="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0745" name="Rectangle 72"/>
                <p:cNvSpPr>
                  <a:spLocks noChangeArrowheads="1"/>
                </p:cNvSpPr>
                <p:nvPr/>
              </p:nvSpPr>
              <p:spPr bwMode="auto">
                <a:xfrm>
                  <a:off x="2630" y="1988"/>
                  <a:ext cx="8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30746" name="Rectangle 73"/>
                <p:cNvSpPr>
                  <a:spLocks noChangeArrowheads="1"/>
                </p:cNvSpPr>
                <p:nvPr/>
              </p:nvSpPr>
              <p:spPr bwMode="auto">
                <a:xfrm>
                  <a:off x="2486" y="1988"/>
                  <a:ext cx="115"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Rd</a:t>
                  </a:r>
                </a:p>
              </p:txBody>
            </p:sp>
          </p:grpSp>
        </p:grpSp>
        <p:sp>
          <p:nvSpPr>
            <p:cNvPr id="84" name="Isosceles Triangle 83"/>
            <p:cNvSpPr/>
            <p:nvPr/>
          </p:nvSpPr>
          <p:spPr>
            <a:xfrm>
              <a:off x="4211638" y="3511550"/>
              <a:ext cx="85725" cy="57150"/>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grpSp>
      <p:grpSp>
        <p:nvGrpSpPr>
          <p:cNvPr id="15" name="Group 14"/>
          <p:cNvGrpSpPr>
            <a:grpSpLocks/>
          </p:cNvGrpSpPr>
          <p:nvPr/>
        </p:nvGrpSpPr>
        <p:grpSpPr bwMode="auto">
          <a:xfrm>
            <a:off x="1246851" y="3565526"/>
            <a:ext cx="3365632" cy="231775"/>
            <a:chOff x="1151569" y="3564835"/>
            <a:chExt cx="3106796" cy="232078"/>
          </a:xfrm>
        </p:grpSpPr>
        <p:sp>
          <p:nvSpPr>
            <p:cNvPr id="8" name="Freeform 7"/>
            <p:cNvSpPr/>
            <p:nvPr/>
          </p:nvSpPr>
          <p:spPr>
            <a:xfrm>
              <a:off x="1403986" y="3564835"/>
              <a:ext cx="2854379" cy="154189"/>
            </a:xfrm>
            <a:custGeom>
              <a:avLst/>
              <a:gdLst>
                <a:gd name="connsiteX0" fmla="*/ 291548 w 291548"/>
                <a:gd name="connsiteY0" fmla="*/ 0 h 154608"/>
                <a:gd name="connsiteX1" fmla="*/ 291548 w 291548"/>
                <a:gd name="connsiteY1" fmla="*/ 154608 h 154608"/>
                <a:gd name="connsiteX2" fmla="*/ 0 w 291548"/>
                <a:gd name="connsiteY2" fmla="*/ 154608 h 154608"/>
              </a:gdLst>
              <a:ahLst/>
              <a:cxnLst>
                <a:cxn ang="0">
                  <a:pos x="connsiteX0" y="connsiteY0"/>
                </a:cxn>
                <a:cxn ang="0">
                  <a:pos x="connsiteX1" y="connsiteY1"/>
                </a:cxn>
                <a:cxn ang="0">
                  <a:pos x="connsiteX2" y="connsiteY2"/>
                </a:cxn>
              </a:cxnLst>
              <a:rect l="l" t="t" r="r" b="b"/>
              <a:pathLst>
                <a:path w="291548" h="154608">
                  <a:moveTo>
                    <a:pt x="291548" y="0"/>
                  </a:moveTo>
                  <a:lnTo>
                    <a:pt x="291548" y="154608"/>
                  </a:lnTo>
                  <a:lnTo>
                    <a:pt x="0" y="154608"/>
                  </a:lnTo>
                </a:path>
              </a:pathLst>
            </a:custGeom>
            <a:noFill/>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cxnSp>
          <p:nvCxnSpPr>
            <p:cNvPr id="11" name="Straight Connector 10"/>
            <p:cNvCxnSpPr/>
            <p:nvPr/>
          </p:nvCxnSpPr>
          <p:spPr>
            <a:xfrm>
              <a:off x="1577027" y="3564835"/>
              <a:ext cx="0" cy="151010"/>
            </a:xfrm>
            <a:prstGeom prst="line">
              <a:avLst/>
            </a:prstGeom>
            <a:ln w="12700">
              <a:tailEnd type="oval" w="sm" len="sm"/>
            </a:ln>
          </p:spPr>
          <p:style>
            <a:lnRef idx="1">
              <a:schemeClr val="dk1"/>
            </a:lnRef>
            <a:fillRef idx="0">
              <a:schemeClr val="dk1"/>
            </a:fillRef>
            <a:effectRef idx="0">
              <a:schemeClr val="dk1"/>
            </a:effectRef>
            <a:fontRef idx="minor">
              <a:schemeClr val="tx1"/>
            </a:fontRef>
          </p:style>
        </p:cxnSp>
        <p:sp>
          <p:nvSpPr>
            <p:cNvPr id="30737" name="TextBox 12"/>
            <p:cNvSpPr txBox="1">
              <a:spLocks noChangeArrowheads="1"/>
            </p:cNvSpPr>
            <p:nvPr/>
          </p:nvSpPr>
          <p:spPr bwMode="auto">
            <a:xfrm>
              <a:off x="1151569" y="3612247"/>
              <a:ext cx="25204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400"/>
                <a:t>clk</a:t>
              </a:r>
            </a:p>
          </p:txBody>
        </p:sp>
      </p:grpSp>
      <p:sp>
        <p:nvSpPr>
          <p:cNvPr id="93" name="Text Box 81"/>
          <p:cNvSpPr txBox="1">
            <a:spLocks noChangeArrowheads="1"/>
          </p:cNvSpPr>
          <p:nvPr/>
        </p:nvSpPr>
        <p:spPr bwMode="auto">
          <a:xfrm>
            <a:off x="4609043" y="4872358"/>
            <a:ext cx="4151577" cy="339725"/>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a:t>Same clock updates PC and Rd register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9" presetClass="entr" presetSubtype="0" fill="hold" grpId="0" nodeType="withEffect">
                                  <p:stCondLst>
                                    <p:cond delay="0"/>
                                  </p:stCondLst>
                                  <p:childTnLst>
                                    <p:set>
                                      <p:cBhvr>
                                        <p:cTn id="8" dur="1" fill="hold">
                                          <p:stCondLst>
                                            <p:cond delay="0"/>
                                          </p:stCondLst>
                                        </p:cTn>
                                        <p:tgtEl>
                                          <p:spTgt spid="849999"/>
                                        </p:tgtEl>
                                        <p:attrNameLst>
                                          <p:attrName>style.visibility</p:attrName>
                                        </p:attrNameLst>
                                      </p:cBhvr>
                                      <p:to>
                                        <p:strVal val="visible"/>
                                      </p:to>
                                    </p:set>
                                    <p:animEffect transition="in" filter="dissolve">
                                      <p:cBhvr>
                                        <p:cTn id="9" dur="500"/>
                                        <p:tgtEl>
                                          <p:spTgt spid="849999"/>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18"/>
                                        </p:tgtEl>
                                        <p:attrNameLst>
                                          <p:attrName>style.visibility</p:attrName>
                                        </p:attrNameLst>
                                      </p:cBhvr>
                                      <p:to>
                                        <p:strVal val="visible"/>
                                      </p:to>
                                    </p:set>
                                  </p:childTnLst>
                                </p:cTn>
                              </p:par>
                              <p:par>
                                <p:cTn id="14" presetID="9" presetClass="entr" presetSubtype="0" fill="hold" grpId="0" nodeType="withEffect">
                                  <p:stCondLst>
                                    <p:cond delay="0"/>
                                  </p:stCondLst>
                                  <p:childTnLst>
                                    <p:set>
                                      <p:cBhvr>
                                        <p:cTn id="15" dur="1" fill="hold">
                                          <p:stCondLst>
                                            <p:cond delay="0"/>
                                          </p:stCondLst>
                                        </p:cTn>
                                        <p:tgtEl>
                                          <p:spTgt spid="850001"/>
                                        </p:tgtEl>
                                        <p:attrNameLst>
                                          <p:attrName>style.visibility</p:attrName>
                                        </p:attrNameLst>
                                      </p:cBhvr>
                                      <p:to>
                                        <p:strVal val="visible"/>
                                      </p:to>
                                    </p:set>
                                    <p:animEffect transition="in" filter="dissolve">
                                      <p:cBhvr>
                                        <p:cTn id="16" dur="500"/>
                                        <p:tgtEl>
                                          <p:spTgt spid="85000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9" presetClass="entr" presetSubtype="0" fill="hold" grpId="0" nodeType="withEffect">
                                  <p:stCondLst>
                                    <p:cond delay="0"/>
                                  </p:stCondLst>
                                  <p:childTnLst>
                                    <p:set>
                                      <p:cBhvr>
                                        <p:cTn id="22" dur="1" fill="hold">
                                          <p:stCondLst>
                                            <p:cond delay="0"/>
                                          </p:stCondLst>
                                        </p:cTn>
                                        <p:tgtEl>
                                          <p:spTgt spid="93"/>
                                        </p:tgtEl>
                                        <p:attrNameLst>
                                          <p:attrName>style.visibility</p:attrName>
                                        </p:attrNameLst>
                                      </p:cBhvr>
                                      <p:to>
                                        <p:strVal val="visible"/>
                                      </p:to>
                                    </p:set>
                                    <p:animEffect transition="in" filter="dissolve">
                                      <p:cBhvr>
                                        <p:cTn id="23" dur="500"/>
                                        <p:tgtEl>
                                          <p:spTgt spid="9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5"/>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849923">
                                            <p:txEl>
                                              <p:pRg st="0" end="0"/>
                                            </p:txEl>
                                          </p:spTgt>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849923">
                                            <p:txEl>
                                              <p:pRg st="1" end="1"/>
                                            </p:txEl>
                                          </p:spTgt>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8499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23" grpId="0" build="p"/>
      <p:bldP spid="849999" grpId="0" animBg="1"/>
      <p:bldP spid="850001" grpId="0" animBg="1"/>
      <p:bldP spid="9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lIns="0" rIns="0"/>
          <a:lstStyle/>
          <a:p>
            <a:pPr eaLnBrk="1" hangingPunct="1"/>
            <a:r>
              <a:rPr lang="en-US" altLang="en-US" dirty="0"/>
              <a:t>Datapath for I-type ALU Instructions</a:t>
            </a:r>
          </a:p>
        </p:txBody>
      </p:sp>
      <p:sp>
        <p:nvSpPr>
          <p:cNvPr id="850947" name="Rectangle 3"/>
          <p:cNvSpPr>
            <a:spLocks noGrp="1" noChangeArrowheads="1"/>
          </p:cNvSpPr>
          <p:nvPr>
            <p:ph type="body" idx="1"/>
          </p:nvPr>
        </p:nvSpPr>
        <p:spPr>
          <a:xfrm>
            <a:off x="495300" y="4684398"/>
            <a:ext cx="8915400" cy="1762125"/>
          </a:xfrm>
        </p:spPr>
        <p:txBody>
          <a:bodyPr lIns="0" rIns="0"/>
          <a:lstStyle/>
          <a:p>
            <a:pPr marL="349250" indent="-349250" eaLnBrk="1" hangingPunct="1">
              <a:spcBef>
                <a:spcPct val="50000"/>
              </a:spcBef>
              <a:tabLst>
                <a:tab pos="4114800" algn="l"/>
              </a:tabLst>
            </a:pPr>
            <a:r>
              <a:rPr lang="en-US" altLang="en-US" sz="2000" dirty="0"/>
              <a:t>Control signals</a:t>
            </a:r>
          </a:p>
          <a:p>
            <a:pPr marL="739775" lvl="1" indent="-276225" eaLnBrk="1" hangingPunct="1">
              <a:spcBef>
                <a:spcPct val="50000"/>
              </a:spcBef>
              <a:tabLst>
                <a:tab pos="4114800" algn="l"/>
              </a:tabLst>
            </a:pPr>
            <a:r>
              <a:rPr lang="en-US" altLang="en-US" sz="1800" dirty="0" err="1">
                <a:solidFill>
                  <a:srgbClr val="FF0000"/>
                </a:solidFill>
              </a:rPr>
              <a:t>ALUOp</a:t>
            </a:r>
            <a:r>
              <a:rPr lang="en-US" altLang="en-US" sz="1800" dirty="0">
                <a:solidFill>
                  <a:srgbClr val="FF0000"/>
                </a:solidFill>
              </a:rPr>
              <a:t> </a:t>
            </a:r>
            <a:r>
              <a:rPr lang="en-US" altLang="en-US" sz="1800" dirty="0"/>
              <a:t>is derived from the </a:t>
            </a:r>
            <a:r>
              <a:rPr lang="en-US" altLang="en-US" sz="1800" dirty="0">
                <a:solidFill>
                  <a:srgbClr val="FF0000"/>
                </a:solidFill>
              </a:rPr>
              <a:t>Op</a:t>
            </a:r>
            <a:r>
              <a:rPr lang="en-US" altLang="en-US" sz="1800" dirty="0"/>
              <a:t> field for I-type instructions</a:t>
            </a:r>
          </a:p>
          <a:p>
            <a:pPr marL="739775" lvl="1" indent="-276225" eaLnBrk="1" hangingPunct="1">
              <a:spcBef>
                <a:spcPct val="50000"/>
              </a:spcBef>
              <a:tabLst>
                <a:tab pos="4114800" algn="l"/>
              </a:tabLst>
            </a:pPr>
            <a:r>
              <a:rPr lang="en-US" altLang="en-US" sz="1800" dirty="0" err="1">
                <a:solidFill>
                  <a:srgbClr val="FF0000"/>
                </a:solidFill>
              </a:rPr>
              <a:t>RegWr</a:t>
            </a:r>
            <a:r>
              <a:rPr lang="en-US" altLang="en-US" sz="1800" dirty="0"/>
              <a:t> is used to enable the writing of the </a:t>
            </a:r>
            <a:r>
              <a:rPr lang="en-US" altLang="en-US" sz="1800" dirty="0">
                <a:solidFill>
                  <a:srgbClr val="FF0000"/>
                </a:solidFill>
              </a:rPr>
              <a:t>ALU result</a:t>
            </a:r>
          </a:p>
          <a:p>
            <a:pPr marL="739775" lvl="1" indent="-276225" eaLnBrk="1" hangingPunct="1">
              <a:spcBef>
                <a:spcPct val="50000"/>
              </a:spcBef>
              <a:tabLst>
                <a:tab pos="4114800" algn="l"/>
              </a:tabLst>
            </a:pPr>
            <a:r>
              <a:rPr lang="en-US" altLang="en-US" sz="1800" dirty="0" err="1">
                <a:solidFill>
                  <a:srgbClr val="FF0000"/>
                </a:solidFill>
              </a:rPr>
              <a:t>ExtOp</a:t>
            </a:r>
            <a:r>
              <a:rPr lang="en-US" altLang="en-US" sz="1800" dirty="0">
                <a:solidFill>
                  <a:srgbClr val="FF0000"/>
                </a:solidFill>
              </a:rPr>
              <a:t> </a:t>
            </a:r>
            <a:r>
              <a:rPr lang="en-US" altLang="en-US" sz="1800" dirty="0"/>
              <a:t>is used to control the extension of the 16-bit immediate</a:t>
            </a:r>
          </a:p>
        </p:txBody>
      </p:sp>
      <p:grpSp>
        <p:nvGrpSpPr>
          <p:cNvPr id="31748" name="Group 4"/>
          <p:cNvGrpSpPr>
            <a:grpSpLocks/>
          </p:cNvGrpSpPr>
          <p:nvPr/>
        </p:nvGrpSpPr>
        <p:grpSpPr bwMode="auto">
          <a:xfrm>
            <a:off x="1095508" y="1097280"/>
            <a:ext cx="7315994" cy="366712"/>
            <a:chOff x="1104" y="3283"/>
            <a:chExt cx="4608" cy="288"/>
          </a:xfrm>
        </p:grpSpPr>
        <p:sp>
          <p:nvSpPr>
            <p:cNvPr id="31840" name="Rectangle 5"/>
            <p:cNvSpPr>
              <a:spLocks noChangeArrowheads="1"/>
            </p:cNvSpPr>
            <p:nvPr/>
          </p:nvSpPr>
          <p:spPr bwMode="auto">
            <a:xfrm>
              <a:off x="1104" y="3283"/>
              <a:ext cx="864" cy="288"/>
            </a:xfrm>
            <a:prstGeom prst="rect">
              <a:avLst/>
            </a:prstGeom>
            <a:solidFill>
              <a:srgbClr val="BCCFFE"/>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a:t>Op</a:t>
              </a:r>
              <a:r>
                <a:rPr lang="en-US" altLang="en-US" sz="1600" baseline="30000"/>
                <a:t>6</a:t>
              </a:r>
            </a:p>
          </p:txBody>
        </p:sp>
        <p:sp>
          <p:nvSpPr>
            <p:cNvPr id="31841" name="Rectangle 6"/>
            <p:cNvSpPr>
              <a:spLocks noChangeArrowheads="1"/>
            </p:cNvSpPr>
            <p:nvPr/>
          </p:nvSpPr>
          <p:spPr bwMode="auto">
            <a:xfrm>
              <a:off x="1968" y="3283"/>
              <a:ext cx="720" cy="288"/>
            </a:xfrm>
            <a:prstGeom prst="rect">
              <a:avLst/>
            </a:prstGeom>
            <a:solidFill>
              <a:srgbClr val="F7A7EC"/>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a:t>Rs</a:t>
              </a:r>
              <a:r>
                <a:rPr lang="en-US" altLang="en-US" sz="1600" baseline="30000"/>
                <a:t>5</a:t>
              </a:r>
            </a:p>
          </p:txBody>
        </p:sp>
        <p:sp>
          <p:nvSpPr>
            <p:cNvPr id="31842" name="Rectangle 7"/>
            <p:cNvSpPr>
              <a:spLocks noChangeArrowheads="1"/>
            </p:cNvSpPr>
            <p:nvPr/>
          </p:nvSpPr>
          <p:spPr bwMode="auto">
            <a:xfrm>
              <a:off x="2688" y="3283"/>
              <a:ext cx="720" cy="288"/>
            </a:xfrm>
            <a:prstGeom prst="rect">
              <a:avLst/>
            </a:prstGeom>
            <a:solidFill>
              <a:srgbClr val="FF99FF"/>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a:t>Rt</a:t>
              </a:r>
              <a:r>
                <a:rPr lang="en-US" altLang="en-US" sz="1600" baseline="30000"/>
                <a:t>5</a:t>
              </a:r>
            </a:p>
          </p:txBody>
        </p:sp>
        <p:sp>
          <p:nvSpPr>
            <p:cNvPr id="31843" name="Rectangle 8"/>
            <p:cNvSpPr>
              <a:spLocks noChangeArrowheads="1"/>
            </p:cNvSpPr>
            <p:nvPr/>
          </p:nvSpPr>
          <p:spPr bwMode="auto">
            <a:xfrm>
              <a:off x="3408" y="3283"/>
              <a:ext cx="2304" cy="288"/>
            </a:xfrm>
            <a:prstGeom prst="rect">
              <a:avLst/>
            </a:prstGeom>
            <a:solidFill>
              <a:srgbClr val="FFCC66"/>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a:t>immediate</a:t>
              </a:r>
              <a:r>
                <a:rPr lang="en-US" altLang="en-US" sz="1600" baseline="30000"/>
                <a:t>16</a:t>
              </a:r>
            </a:p>
          </p:txBody>
        </p:sp>
      </p:grpSp>
      <p:grpSp>
        <p:nvGrpSpPr>
          <p:cNvPr id="3" name="Group 9"/>
          <p:cNvGrpSpPr>
            <a:grpSpLocks/>
          </p:cNvGrpSpPr>
          <p:nvPr/>
        </p:nvGrpSpPr>
        <p:grpSpPr bwMode="auto">
          <a:xfrm>
            <a:off x="5988316" y="1955800"/>
            <a:ext cx="732631" cy="414338"/>
            <a:chOff x="3869" y="1296"/>
            <a:chExt cx="461" cy="261"/>
          </a:xfrm>
        </p:grpSpPr>
        <p:sp>
          <p:nvSpPr>
            <p:cNvPr id="31837" name="Rectangle 10"/>
            <p:cNvSpPr>
              <a:spLocks noChangeArrowheads="1"/>
            </p:cNvSpPr>
            <p:nvPr/>
          </p:nvSpPr>
          <p:spPr bwMode="auto">
            <a:xfrm>
              <a:off x="3869" y="1296"/>
              <a:ext cx="461"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ALUOp</a:t>
              </a:r>
              <a:endParaRPr lang="en-US" altLang="en-US" sz="1000" dirty="0">
                <a:solidFill>
                  <a:srgbClr val="FF0000"/>
                </a:solidFill>
              </a:endParaRPr>
            </a:p>
          </p:txBody>
        </p:sp>
        <p:sp>
          <p:nvSpPr>
            <p:cNvPr id="31838" name="Line 11"/>
            <p:cNvSpPr>
              <a:spLocks noChangeShapeType="1"/>
            </p:cNvSpPr>
            <p:nvPr/>
          </p:nvSpPr>
          <p:spPr bwMode="auto">
            <a:xfrm>
              <a:off x="4099" y="1414"/>
              <a:ext cx="0" cy="143"/>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1839" name="Line 12"/>
            <p:cNvSpPr>
              <a:spLocks noChangeShapeType="1"/>
            </p:cNvSpPr>
            <p:nvPr/>
          </p:nvSpPr>
          <p:spPr bwMode="auto">
            <a:xfrm flipH="1">
              <a:off x="4070" y="1441"/>
              <a:ext cx="58" cy="29"/>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grpSp>
        <p:nvGrpSpPr>
          <p:cNvPr id="4" name="Group 13"/>
          <p:cNvGrpSpPr>
            <a:grpSpLocks/>
          </p:cNvGrpSpPr>
          <p:nvPr/>
        </p:nvGrpSpPr>
        <p:grpSpPr bwMode="auto">
          <a:xfrm>
            <a:off x="4442224" y="1773238"/>
            <a:ext cx="632883" cy="412750"/>
            <a:chOff x="2895" y="1181"/>
            <a:chExt cx="398" cy="260"/>
          </a:xfrm>
        </p:grpSpPr>
        <p:sp>
          <p:nvSpPr>
            <p:cNvPr id="31835" name="Line 14"/>
            <p:cNvSpPr>
              <a:spLocks noChangeShapeType="1"/>
            </p:cNvSpPr>
            <p:nvPr/>
          </p:nvSpPr>
          <p:spPr bwMode="auto">
            <a:xfrm>
              <a:off x="3097" y="1297"/>
              <a:ext cx="0" cy="144"/>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1836" name="Rectangle 15"/>
            <p:cNvSpPr>
              <a:spLocks noChangeArrowheads="1"/>
            </p:cNvSpPr>
            <p:nvPr/>
          </p:nvSpPr>
          <p:spPr bwMode="auto">
            <a:xfrm>
              <a:off x="2895" y="1181"/>
              <a:ext cx="39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RegWr</a:t>
              </a:r>
              <a:endParaRPr lang="en-US" altLang="en-US" sz="1000" dirty="0">
                <a:solidFill>
                  <a:srgbClr val="FF0000"/>
                </a:solidFill>
              </a:endParaRPr>
            </a:p>
          </p:txBody>
        </p:sp>
      </p:grpSp>
      <p:grpSp>
        <p:nvGrpSpPr>
          <p:cNvPr id="31751" name="Group 16"/>
          <p:cNvGrpSpPr>
            <a:grpSpLocks/>
          </p:cNvGrpSpPr>
          <p:nvPr/>
        </p:nvGrpSpPr>
        <p:grpSpPr bwMode="auto">
          <a:xfrm>
            <a:off x="1052513" y="1819278"/>
            <a:ext cx="2559050" cy="2195513"/>
            <a:chOff x="759" y="1210"/>
            <a:chExt cx="1612" cy="1383"/>
          </a:xfrm>
        </p:grpSpPr>
        <p:sp>
          <p:nvSpPr>
            <p:cNvPr id="31814" name="Rectangle 17"/>
            <p:cNvSpPr>
              <a:spLocks noChangeArrowheads="1"/>
            </p:cNvSpPr>
            <p:nvPr/>
          </p:nvSpPr>
          <p:spPr bwMode="auto">
            <a:xfrm>
              <a:off x="2200" y="1673"/>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1815" name="Rectangle 18"/>
            <p:cNvSpPr>
              <a:spLocks noChangeArrowheads="1"/>
            </p:cNvSpPr>
            <p:nvPr/>
          </p:nvSpPr>
          <p:spPr bwMode="auto">
            <a:xfrm>
              <a:off x="1479" y="1442"/>
              <a:ext cx="691" cy="807"/>
            </a:xfrm>
            <a:prstGeom prst="rect">
              <a:avLst/>
            </a:prstGeom>
            <a:solidFill>
              <a:srgbClr val="CCCCFF"/>
            </a:solidFill>
            <a:ln w="1905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1816" name="Text Box 19"/>
            <p:cNvSpPr txBox="1">
              <a:spLocks noChangeArrowheads="1"/>
            </p:cNvSpPr>
            <p:nvPr/>
          </p:nvSpPr>
          <p:spPr bwMode="auto">
            <a:xfrm>
              <a:off x="1536" y="1902"/>
              <a:ext cx="43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tLang="en-US" sz="1000"/>
                <a:t>Address</a:t>
              </a:r>
            </a:p>
          </p:txBody>
        </p:sp>
        <p:sp>
          <p:nvSpPr>
            <p:cNvPr id="31817" name="Line 20"/>
            <p:cNvSpPr>
              <a:spLocks noChangeShapeType="1"/>
            </p:cNvSpPr>
            <p:nvPr/>
          </p:nvSpPr>
          <p:spPr bwMode="auto">
            <a:xfrm>
              <a:off x="1104" y="1988"/>
              <a:ext cx="375" cy="1"/>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1818" name="Text Box 21"/>
            <p:cNvSpPr txBox="1">
              <a:spLocks noChangeArrowheads="1"/>
            </p:cNvSpPr>
            <p:nvPr/>
          </p:nvSpPr>
          <p:spPr bwMode="auto">
            <a:xfrm>
              <a:off x="1594" y="1730"/>
              <a:ext cx="54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spcBef>
                  <a:spcPct val="50000"/>
                </a:spcBef>
              </a:pPr>
              <a:r>
                <a:rPr lang="en-US" altLang="en-US" sz="1000"/>
                <a:t>Instruction</a:t>
              </a:r>
            </a:p>
          </p:txBody>
        </p:sp>
        <p:sp>
          <p:nvSpPr>
            <p:cNvPr id="31819" name="Text Box 22"/>
            <p:cNvSpPr txBox="1">
              <a:spLocks noChangeArrowheads="1"/>
            </p:cNvSpPr>
            <p:nvPr/>
          </p:nvSpPr>
          <p:spPr bwMode="auto">
            <a:xfrm>
              <a:off x="1565" y="1442"/>
              <a:ext cx="547"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b="1"/>
                <a:t>Instruction</a:t>
              </a:r>
            </a:p>
            <a:p>
              <a:r>
                <a:rPr lang="en-US" altLang="en-US" sz="1200" b="1"/>
                <a:t>Memory</a:t>
              </a:r>
            </a:p>
          </p:txBody>
        </p:sp>
        <p:sp>
          <p:nvSpPr>
            <p:cNvPr id="31820" name="Line 23"/>
            <p:cNvSpPr>
              <a:spLocks noChangeShapeType="1"/>
            </p:cNvSpPr>
            <p:nvPr/>
          </p:nvSpPr>
          <p:spPr bwMode="auto">
            <a:xfrm>
              <a:off x="2170" y="1816"/>
              <a:ext cx="201" cy="0"/>
            </a:xfrm>
            <a:prstGeom prst="line">
              <a:avLst/>
            </a:prstGeom>
            <a:noFill/>
            <a:ln w="57150">
              <a:solidFill>
                <a:schemeClr val="tx1"/>
              </a:solidFill>
              <a:round/>
              <a:headEnd/>
              <a:tailEnd type="oval" w="sm" len="sm"/>
            </a:ln>
            <a:extLst>
              <a:ext uri="{909E8E84-426E-40DD-AFC4-6F175D3DCCD1}">
                <a14:hiddenFill xmlns:a14="http://schemas.microsoft.com/office/drawing/2010/main">
                  <a:noFill/>
                </a14:hiddenFill>
              </a:ext>
            </a:extLst>
          </p:spPr>
          <p:txBody>
            <a:bodyPr wrap="none"/>
            <a:lstStyle/>
            <a:p>
              <a:endParaRPr lang="en-US"/>
            </a:p>
          </p:txBody>
        </p:sp>
        <p:sp>
          <p:nvSpPr>
            <p:cNvPr id="31821" name="Line 24"/>
            <p:cNvSpPr>
              <a:spLocks noChangeShapeType="1"/>
            </p:cNvSpPr>
            <p:nvPr/>
          </p:nvSpPr>
          <p:spPr bwMode="auto">
            <a:xfrm flipH="1">
              <a:off x="2228" y="1788"/>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1822" name="Rectangle 25"/>
            <p:cNvSpPr>
              <a:spLocks noChangeArrowheads="1"/>
            </p:cNvSpPr>
            <p:nvPr/>
          </p:nvSpPr>
          <p:spPr bwMode="auto">
            <a:xfrm>
              <a:off x="1277" y="1845"/>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1823" name="Line 26"/>
            <p:cNvSpPr>
              <a:spLocks noChangeShapeType="1"/>
            </p:cNvSpPr>
            <p:nvPr/>
          </p:nvSpPr>
          <p:spPr bwMode="auto">
            <a:xfrm flipH="1">
              <a:off x="1305" y="1960"/>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1824" name="Rectangle 27"/>
            <p:cNvSpPr>
              <a:spLocks noChangeArrowheads="1"/>
            </p:cNvSpPr>
            <p:nvPr/>
          </p:nvSpPr>
          <p:spPr bwMode="auto">
            <a:xfrm>
              <a:off x="817" y="1441"/>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30</a:t>
              </a:r>
            </a:p>
          </p:txBody>
        </p:sp>
        <p:sp>
          <p:nvSpPr>
            <p:cNvPr id="31825" name="Line 28"/>
            <p:cNvSpPr>
              <a:spLocks noChangeShapeType="1"/>
            </p:cNvSpPr>
            <p:nvPr/>
          </p:nvSpPr>
          <p:spPr bwMode="auto">
            <a:xfrm flipH="1">
              <a:off x="759" y="1498"/>
              <a:ext cx="57" cy="3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nvGrpSpPr>
            <p:cNvPr id="31826" name="Group 29"/>
            <p:cNvGrpSpPr>
              <a:grpSpLocks/>
            </p:cNvGrpSpPr>
            <p:nvPr/>
          </p:nvGrpSpPr>
          <p:grpSpPr bwMode="auto">
            <a:xfrm>
              <a:off x="989" y="1729"/>
              <a:ext cx="115" cy="519"/>
              <a:chOff x="2572" y="3082"/>
              <a:chExt cx="115" cy="519"/>
            </a:xfrm>
          </p:grpSpPr>
          <p:sp>
            <p:nvSpPr>
              <p:cNvPr id="31833" name="Text Box 30"/>
              <p:cNvSpPr txBox="1">
                <a:spLocks noChangeArrowheads="1"/>
              </p:cNvSpPr>
              <p:nvPr/>
            </p:nvSpPr>
            <p:spPr bwMode="auto">
              <a:xfrm rot="-5400000">
                <a:off x="2413" y="3327"/>
                <a:ext cx="433" cy="115"/>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200"/>
                  <a:t>PC</a:t>
                </a:r>
              </a:p>
            </p:txBody>
          </p:sp>
          <p:sp>
            <p:nvSpPr>
              <p:cNvPr id="31834" name="Text Box 31"/>
              <p:cNvSpPr txBox="1">
                <a:spLocks noChangeArrowheads="1"/>
              </p:cNvSpPr>
              <p:nvPr/>
            </p:nvSpPr>
            <p:spPr bwMode="auto">
              <a:xfrm rot="-5400000">
                <a:off x="2587" y="3067"/>
                <a:ext cx="86" cy="115"/>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800"/>
                  <a:t>00</a:t>
                </a:r>
              </a:p>
            </p:txBody>
          </p:sp>
        </p:grpSp>
        <p:sp>
          <p:nvSpPr>
            <p:cNvPr id="31827" name="Line 32"/>
            <p:cNvSpPr>
              <a:spLocks noChangeShapeType="1"/>
            </p:cNvSpPr>
            <p:nvPr/>
          </p:nvSpPr>
          <p:spPr bwMode="auto">
            <a:xfrm flipV="1">
              <a:off x="1191" y="1527"/>
              <a:ext cx="0" cy="461"/>
            </a:xfrm>
            <a:prstGeom prst="line">
              <a:avLst/>
            </a:prstGeom>
            <a:noFill/>
            <a:ln w="57150">
              <a:solidFill>
                <a:schemeClr val="tx1"/>
              </a:solidFill>
              <a:round/>
              <a:headEnd type="oval"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1828" name="Rectangle 33"/>
            <p:cNvSpPr>
              <a:spLocks noChangeArrowheads="1"/>
            </p:cNvSpPr>
            <p:nvPr/>
          </p:nvSpPr>
          <p:spPr bwMode="auto">
            <a:xfrm>
              <a:off x="1075" y="1297"/>
              <a:ext cx="231" cy="230"/>
            </a:xfrm>
            <a:prstGeom prst="rect">
              <a:avLst/>
            </a:prstGeom>
            <a:solidFill>
              <a:srgbClr val="FF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400"/>
                <a:t> </a:t>
              </a:r>
              <a:r>
                <a:rPr lang="en-US" altLang="en-US"/>
                <a:t>+1</a:t>
              </a:r>
            </a:p>
          </p:txBody>
        </p:sp>
        <p:sp>
          <p:nvSpPr>
            <p:cNvPr id="31829" name="Rectangle 34"/>
            <p:cNvSpPr>
              <a:spLocks noChangeArrowheads="1"/>
            </p:cNvSpPr>
            <p:nvPr/>
          </p:nvSpPr>
          <p:spPr bwMode="auto">
            <a:xfrm>
              <a:off x="1221" y="1642"/>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30</a:t>
              </a:r>
            </a:p>
          </p:txBody>
        </p:sp>
        <p:sp>
          <p:nvSpPr>
            <p:cNvPr id="31830" name="Line 35"/>
            <p:cNvSpPr>
              <a:spLocks noChangeShapeType="1"/>
            </p:cNvSpPr>
            <p:nvPr/>
          </p:nvSpPr>
          <p:spPr bwMode="auto">
            <a:xfrm flipH="1">
              <a:off x="1163" y="1699"/>
              <a:ext cx="57" cy="3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1831" name="Freeform 36"/>
            <p:cNvSpPr>
              <a:spLocks/>
            </p:cNvSpPr>
            <p:nvPr/>
          </p:nvSpPr>
          <p:spPr bwMode="auto">
            <a:xfrm>
              <a:off x="787" y="1210"/>
              <a:ext cx="404" cy="778"/>
            </a:xfrm>
            <a:custGeom>
              <a:avLst/>
              <a:gdLst>
                <a:gd name="T0" fmla="*/ 404 w 404"/>
                <a:gd name="T1" fmla="*/ 87 h 778"/>
                <a:gd name="T2" fmla="*/ 404 w 404"/>
                <a:gd name="T3" fmla="*/ 0 h 778"/>
                <a:gd name="T4" fmla="*/ 0 w 404"/>
                <a:gd name="T5" fmla="*/ 0 h 778"/>
                <a:gd name="T6" fmla="*/ 0 w 404"/>
                <a:gd name="T7" fmla="*/ 778 h 778"/>
                <a:gd name="T8" fmla="*/ 202 w 404"/>
                <a:gd name="T9" fmla="*/ 778 h 778"/>
                <a:gd name="T10" fmla="*/ 0 60000 65536"/>
                <a:gd name="T11" fmla="*/ 0 60000 65536"/>
                <a:gd name="T12" fmla="*/ 0 60000 65536"/>
                <a:gd name="T13" fmla="*/ 0 60000 65536"/>
                <a:gd name="T14" fmla="*/ 0 60000 65536"/>
                <a:gd name="T15" fmla="*/ 0 w 404"/>
                <a:gd name="T16" fmla="*/ 0 h 778"/>
                <a:gd name="T17" fmla="*/ 404 w 404"/>
                <a:gd name="T18" fmla="*/ 778 h 778"/>
              </a:gdLst>
              <a:ahLst/>
              <a:cxnLst>
                <a:cxn ang="T10">
                  <a:pos x="T0" y="T1"/>
                </a:cxn>
                <a:cxn ang="T11">
                  <a:pos x="T2" y="T3"/>
                </a:cxn>
                <a:cxn ang="T12">
                  <a:pos x="T4" y="T5"/>
                </a:cxn>
                <a:cxn ang="T13">
                  <a:pos x="T6" y="T7"/>
                </a:cxn>
                <a:cxn ang="T14">
                  <a:pos x="T8" y="T9"/>
                </a:cxn>
              </a:cxnLst>
              <a:rect l="T15" t="T16" r="T17" b="T18"/>
              <a:pathLst>
                <a:path w="404" h="778">
                  <a:moveTo>
                    <a:pt x="404" y="87"/>
                  </a:moveTo>
                  <a:lnTo>
                    <a:pt x="404" y="0"/>
                  </a:lnTo>
                  <a:lnTo>
                    <a:pt x="0" y="0"/>
                  </a:lnTo>
                  <a:lnTo>
                    <a:pt x="0" y="778"/>
                  </a:lnTo>
                  <a:lnTo>
                    <a:pt x="202" y="778"/>
                  </a:lnTo>
                </a:path>
              </a:pathLst>
            </a:custGeom>
            <a:noFill/>
            <a:ln w="5715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1832" name="Line 37"/>
            <p:cNvSpPr>
              <a:spLocks noChangeShapeType="1"/>
            </p:cNvSpPr>
            <p:nvPr/>
          </p:nvSpPr>
          <p:spPr bwMode="auto">
            <a:xfrm flipH="1">
              <a:off x="2371" y="1439"/>
              <a:ext cx="0" cy="1154"/>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grpSp>
        <p:nvGrpSpPr>
          <p:cNvPr id="13" name="Group 12"/>
          <p:cNvGrpSpPr>
            <a:grpSpLocks/>
          </p:cNvGrpSpPr>
          <p:nvPr/>
        </p:nvGrpSpPr>
        <p:grpSpPr bwMode="auto">
          <a:xfrm>
            <a:off x="3611564" y="2187578"/>
            <a:ext cx="1693995" cy="1279525"/>
            <a:chOff x="3333750" y="2187575"/>
            <a:chExt cx="1563688" cy="1279525"/>
          </a:xfrm>
        </p:grpSpPr>
        <p:sp>
          <p:nvSpPr>
            <p:cNvPr id="31794" name="Line 40"/>
            <p:cNvSpPr>
              <a:spLocks noChangeShapeType="1"/>
            </p:cNvSpPr>
            <p:nvPr/>
          </p:nvSpPr>
          <p:spPr bwMode="auto">
            <a:xfrm>
              <a:off x="3586163" y="2916238"/>
              <a:ext cx="296075" cy="317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1795" name="Line 43"/>
            <p:cNvSpPr>
              <a:spLocks noChangeShapeType="1"/>
            </p:cNvSpPr>
            <p:nvPr/>
          </p:nvSpPr>
          <p:spPr bwMode="auto">
            <a:xfrm flipH="1">
              <a:off x="3713681" y="2871788"/>
              <a:ext cx="42506" cy="920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1796" name="Rectangle 44"/>
            <p:cNvSpPr>
              <a:spLocks noChangeArrowheads="1"/>
            </p:cNvSpPr>
            <p:nvPr/>
          </p:nvSpPr>
          <p:spPr bwMode="auto">
            <a:xfrm>
              <a:off x="3671175" y="2735263"/>
              <a:ext cx="126052"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grpSp>
          <p:nvGrpSpPr>
            <p:cNvPr id="31797" name="Group 46"/>
            <p:cNvGrpSpPr>
              <a:grpSpLocks/>
            </p:cNvGrpSpPr>
            <p:nvPr/>
          </p:nvGrpSpPr>
          <p:grpSpPr bwMode="auto">
            <a:xfrm>
              <a:off x="3883312" y="2187575"/>
              <a:ext cx="1014126" cy="1279525"/>
              <a:chOff x="2746" y="1442"/>
              <a:chExt cx="692" cy="806"/>
            </a:xfrm>
          </p:grpSpPr>
          <p:sp>
            <p:nvSpPr>
              <p:cNvPr id="31807" name="Text Box 47"/>
              <p:cNvSpPr txBox="1">
                <a:spLocks noChangeArrowheads="1"/>
              </p:cNvSpPr>
              <p:nvPr/>
            </p:nvSpPr>
            <p:spPr bwMode="auto">
              <a:xfrm>
                <a:off x="2746" y="1442"/>
                <a:ext cx="692" cy="806"/>
              </a:xfrm>
              <a:prstGeom prst="rect">
                <a:avLst/>
              </a:prstGeom>
              <a:solidFill>
                <a:srgbClr val="99FF99"/>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200" b="1"/>
                  <a:t>Registers</a:t>
                </a:r>
              </a:p>
            </p:txBody>
          </p:sp>
          <p:sp>
            <p:nvSpPr>
              <p:cNvPr id="31808" name="Rectangle 48"/>
              <p:cNvSpPr>
                <a:spLocks noChangeArrowheads="1"/>
              </p:cNvSpPr>
              <p:nvPr/>
            </p:nvSpPr>
            <p:spPr bwMode="auto">
              <a:xfrm>
                <a:off x="2746" y="1644"/>
                <a:ext cx="28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 RA</a:t>
                </a:r>
              </a:p>
            </p:txBody>
          </p:sp>
          <p:sp>
            <p:nvSpPr>
              <p:cNvPr id="31809" name="Rectangle 49"/>
              <p:cNvSpPr>
                <a:spLocks noChangeArrowheads="1"/>
              </p:cNvSpPr>
              <p:nvPr/>
            </p:nvSpPr>
            <p:spPr bwMode="auto">
              <a:xfrm>
                <a:off x="2775" y="1815"/>
                <a:ext cx="25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RB</a:t>
                </a:r>
              </a:p>
            </p:txBody>
          </p:sp>
          <p:sp>
            <p:nvSpPr>
              <p:cNvPr id="31810" name="Rectangle 50"/>
              <p:cNvSpPr>
                <a:spLocks noChangeArrowheads="1"/>
              </p:cNvSpPr>
              <p:nvPr/>
            </p:nvSpPr>
            <p:spPr bwMode="auto">
              <a:xfrm>
                <a:off x="3149" y="1643"/>
                <a:ext cx="2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BusA</a:t>
                </a:r>
              </a:p>
            </p:txBody>
          </p:sp>
          <p:sp>
            <p:nvSpPr>
              <p:cNvPr id="31811" name="Rectangle 51"/>
              <p:cNvSpPr>
                <a:spLocks noChangeArrowheads="1"/>
              </p:cNvSpPr>
              <p:nvPr/>
            </p:nvSpPr>
            <p:spPr bwMode="auto">
              <a:xfrm>
                <a:off x="3149" y="1903"/>
                <a:ext cx="2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BusB</a:t>
                </a:r>
              </a:p>
            </p:txBody>
          </p:sp>
          <p:sp>
            <p:nvSpPr>
              <p:cNvPr id="31812" name="Rectangle 52"/>
              <p:cNvSpPr>
                <a:spLocks noChangeArrowheads="1"/>
              </p:cNvSpPr>
              <p:nvPr/>
            </p:nvSpPr>
            <p:spPr bwMode="auto">
              <a:xfrm>
                <a:off x="2775" y="2017"/>
                <a:ext cx="25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RW</a:t>
                </a:r>
              </a:p>
            </p:txBody>
          </p:sp>
          <p:sp>
            <p:nvSpPr>
              <p:cNvPr id="31813" name="Rectangle 53"/>
              <p:cNvSpPr>
                <a:spLocks noChangeArrowheads="1"/>
              </p:cNvSpPr>
              <p:nvPr/>
            </p:nvSpPr>
            <p:spPr bwMode="auto">
              <a:xfrm>
                <a:off x="3149" y="2104"/>
                <a:ext cx="2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BusW</a:t>
                </a:r>
              </a:p>
            </p:txBody>
          </p:sp>
        </p:grpSp>
        <p:grpSp>
          <p:nvGrpSpPr>
            <p:cNvPr id="31798" name="Group 54"/>
            <p:cNvGrpSpPr>
              <a:grpSpLocks/>
            </p:cNvGrpSpPr>
            <p:nvPr/>
          </p:nvGrpSpPr>
          <p:grpSpPr bwMode="auto">
            <a:xfrm>
              <a:off x="3333750" y="2416175"/>
              <a:ext cx="549562" cy="866775"/>
              <a:chOff x="2371" y="1586"/>
              <a:chExt cx="375" cy="546"/>
            </a:xfrm>
          </p:grpSpPr>
          <p:sp>
            <p:nvSpPr>
              <p:cNvPr id="31799" name="Line 55"/>
              <p:cNvSpPr>
                <a:spLocks noChangeShapeType="1"/>
              </p:cNvSpPr>
              <p:nvPr/>
            </p:nvSpPr>
            <p:spPr bwMode="auto">
              <a:xfrm>
                <a:off x="2371" y="1701"/>
                <a:ext cx="375"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1800" name="Line 56"/>
              <p:cNvSpPr>
                <a:spLocks noChangeShapeType="1"/>
              </p:cNvSpPr>
              <p:nvPr/>
            </p:nvSpPr>
            <p:spPr bwMode="auto">
              <a:xfrm>
                <a:off x="2371" y="2104"/>
                <a:ext cx="375"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1801" name="Line 57"/>
              <p:cNvSpPr>
                <a:spLocks noChangeShapeType="1"/>
              </p:cNvSpPr>
              <p:nvPr/>
            </p:nvSpPr>
            <p:spPr bwMode="auto">
              <a:xfrm flipH="1">
                <a:off x="2631" y="1672"/>
                <a:ext cx="29" cy="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1802" name="Rectangle 58"/>
              <p:cNvSpPr>
                <a:spLocks noChangeArrowheads="1"/>
              </p:cNvSpPr>
              <p:nvPr/>
            </p:nvSpPr>
            <p:spPr bwMode="auto">
              <a:xfrm>
                <a:off x="2602" y="1586"/>
                <a:ext cx="8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31803" name="Rectangle 59"/>
              <p:cNvSpPr>
                <a:spLocks noChangeArrowheads="1"/>
              </p:cNvSpPr>
              <p:nvPr/>
            </p:nvSpPr>
            <p:spPr bwMode="auto">
              <a:xfrm>
                <a:off x="2458" y="1586"/>
                <a:ext cx="115"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Rs</a:t>
                </a:r>
              </a:p>
            </p:txBody>
          </p:sp>
          <p:sp>
            <p:nvSpPr>
              <p:cNvPr id="31804" name="Line 60"/>
              <p:cNvSpPr>
                <a:spLocks noChangeShapeType="1"/>
              </p:cNvSpPr>
              <p:nvPr/>
            </p:nvSpPr>
            <p:spPr bwMode="auto">
              <a:xfrm flipH="1">
                <a:off x="2631" y="2074"/>
                <a:ext cx="29" cy="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1805" name="Rectangle 61"/>
              <p:cNvSpPr>
                <a:spLocks noChangeArrowheads="1"/>
              </p:cNvSpPr>
              <p:nvPr/>
            </p:nvSpPr>
            <p:spPr bwMode="auto">
              <a:xfrm>
                <a:off x="2602" y="1988"/>
                <a:ext cx="8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31806" name="Rectangle 62"/>
              <p:cNvSpPr>
                <a:spLocks noChangeArrowheads="1"/>
              </p:cNvSpPr>
              <p:nvPr/>
            </p:nvSpPr>
            <p:spPr bwMode="auto">
              <a:xfrm>
                <a:off x="2458" y="1988"/>
                <a:ext cx="115"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Rt</a:t>
                </a:r>
              </a:p>
            </p:txBody>
          </p:sp>
        </p:grpSp>
      </p:grpSp>
      <p:grpSp>
        <p:nvGrpSpPr>
          <p:cNvPr id="11" name="Group 63"/>
          <p:cNvGrpSpPr>
            <a:grpSpLocks/>
          </p:cNvGrpSpPr>
          <p:nvPr/>
        </p:nvGrpSpPr>
        <p:grpSpPr bwMode="auto">
          <a:xfrm>
            <a:off x="4524774" y="3511552"/>
            <a:ext cx="457465" cy="320675"/>
            <a:chOff x="2947" y="2276"/>
            <a:chExt cx="288" cy="202"/>
          </a:xfrm>
        </p:grpSpPr>
        <p:sp>
          <p:nvSpPr>
            <p:cNvPr id="31792" name="Line 64"/>
            <p:cNvSpPr>
              <a:spLocks noChangeShapeType="1"/>
            </p:cNvSpPr>
            <p:nvPr/>
          </p:nvSpPr>
          <p:spPr bwMode="auto">
            <a:xfrm>
              <a:off x="3091" y="2391"/>
              <a:ext cx="0" cy="8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1793" name="Rectangle 65"/>
            <p:cNvSpPr>
              <a:spLocks noChangeArrowheads="1"/>
            </p:cNvSpPr>
            <p:nvPr/>
          </p:nvSpPr>
          <p:spPr bwMode="auto">
            <a:xfrm>
              <a:off x="2947" y="2276"/>
              <a:ext cx="28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ExtOp</a:t>
              </a:r>
            </a:p>
          </p:txBody>
        </p:sp>
      </p:grpSp>
      <p:grpSp>
        <p:nvGrpSpPr>
          <p:cNvPr id="14" name="Group 13"/>
          <p:cNvGrpSpPr>
            <a:grpSpLocks/>
          </p:cNvGrpSpPr>
          <p:nvPr/>
        </p:nvGrpSpPr>
        <p:grpSpPr bwMode="auto">
          <a:xfrm>
            <a:off x="3611562" y="2233616"/>
            <a:ext cx="4024313" cy="1963737"/>
            <a:chOff x="3333750" y="2233613"/>
            <a:chExt cx="3714750" cy="1963737"/>
          </a:xfrm>
        </p:grpSpPr>
        <p:sp>
          <p:nvSpPr>
            <p:cNvPr id="31765" name="Line 39"/>
            <p:cNvSpPr>
              <a:spLocks noChangeShapeType="1"/>
            </p:cNvSpPr>
            <p:nvPr/>
          </p:nvSpPr>
          <p:spPr bwMode="auto">
            <a:xfrm>
              <a:off x="4895050" y="3009901"/>
              <a:ext cx="296075"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1766" name="Line 41"/>
            <p:cNvSpPr>
              <a:spLocks noChangeShapeType="1"/>
            </p:cNvSpPr>
            <p:nvPr/>
          </p:nvSpPr>
          <p:spPr bwMode="auto">
            <a:xfrm flipH="1">
              <a:off x="4936090" y="2963863"/>
              <a:ext cx="42506" cy="920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1767" name="Rectangle 42"/>
            <p:cNvSpPr>
              <a:spLocks noChangeArrowheads="1"/>
            </p:cNvSpPr>
            <p:nvPr/>
          </p:nvSpPr>
          <p:spPr bwMode="auto">
            <a:xfrm>
              <a:off x="4895050" y="2781301"/>
              <a:ext cx="16709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grpSp>
          <p:nvGrpSpPr>
            <p:cNvPr id="31768" name="Group 66"/>
            <p:cNvGrpSpPr>
              <a:grpSpLocks/>
            </p:cNvGrpSpPr>
            <p:nvPr/>
          </p:nvGrpSpPr>
          <p:grpSpPr bwMode="auto">
            <a:xfrm>
              <a:off x="3333750" y="2233613"/>
              <a:ext cx="3714750" cy="1963737"/>
              <a:chOff x="2371" y="1471"/>
              <a:chExt cx="2535" cy="1237"/>
            </a:xfrm>
          </p:grpSpPr>
          <p:grpSp>
            <p:nvGrpSpPr>
              <p:cNvPr id="31769" name="Group 67"/>
              <p:cNvGrpSpPr>
                <a:grpSpLocks/>
              </p:cNvGrpSpPr>
              <p:nvPr/>
            </p:nvGrpSpPr>
            <p:grpSpPr bwMode="auto">
              <a:xfrm>
                <a:off x="3725" y="1932"/>
                <a:ext cx="114" cy="173"/>
                <a:chOff x="3725" y="1932"/>
                <a:chExt cx="114" cy="173"/>
              </a:xfrm>
            </p:grpSpPr>
            <p:sp>
              <p:nvSpPr>
                <p:cNvPr id="31790" name="Rectangle 68"/>
                <p:cNvSpPr>
                  <a:spLocks noChangeArrowheads="1"/>
                </p:cNvSpPr>
                <p:nvPr/>
              </p:nvSpPr>
              <p:spPr bwMode="auto">
                <a:xfrm>
                  <a:off x="3725" y="1932"/>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1791" name="Line 69"/>
                <p:cNvSpPr>
                  <a:spLocks noChangeShapeType="1"/>
                </p:cNvSpPr>
                <p:nvPr/>
              </p:nvSpPr>
              <p:spPr bwMode="auto">
                <a:xfrm flipH="1">
                  <a:off x="3753" y="2047"/>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grpSp>
            <p:nvGrpSpPr>
              <p:cNvPr id="31770" name="Group 70"/>
              <p:cNvGrpSpPr>
                <a:grpSpLocks/>
              </p:cNvGrpSpPr>
              <p:nvPr/>
            </p:nvGrpSpPr>
            <p:grpSpPr bwMode="auto">
              <a:xfrm>
                <a:off x="2371" y="1471"/>
                <a:ext cx="2535" cy="1237"/>
                <a:chOff x="2371" y="1471"/>
                <a:chExt cx="2535" cy="1237"/>
              </a:xfrm>
            </p:grpSpPr>
            <p:grpSp>
              <p:nvGrpSpPr>
                <p:cNvPr id="31771" name="Group 71"/>
                <p:cNvGrpSpPr>
                  <a:grpSpLocks/>
                </p:cNvGrpSpPr>
                <p:nvPr/>
              </p:nvGrpSpPr>
              <p:grpSpPr bwMode="auto">
                <a:xfrm>
                  <a:off x="3293" y="1702"/>
                  <a:ext cx="1613" cy="718"/>
                  <a:chOff x="3293" y="1702"/>
                  <a:chExt cx="1613" cy="718"/>
                </a:xfrm>
              </p:grpSpPr>
              <p:sp>
                <p:nvSpPr>
                  <p:cNvPr id="31786" name="Rectangle 72"/>
                  <p:cNvSpPr>
                    <a:spLocks noChangeArrowheads="1"/>
                  </p:cNvSpPr>
                  <p:nvPr/>
                </p:nvSpPr>
                <p:spPr bwMode="auto">
                  <a:xfrm>
                    <a:off x="4474" y="2019"/>
                    <a:ext cx="432"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ALU result</a:t>
                    </a:r>
                  </a:p>
                </p:txBody>
              </p:sp>
              <p:sp>
                <p:nvSpPr>
                  <p:cNvPr id="31787" name="Rectangle 73"/>
                  <p:cNvSpPr>
                    <a:spLocks noChangeArrowheads="1"/>
                  </p:cNvSpPr>
                  <p:nvPr/>
                </p:nvSpPr>
                <p:spPr bwMode="auto">
                  <a:xfrm>
                    <a:off x="4244" y="1702"/>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1788" name="Line 74"/>
                  <p:cNvSpPr>
                    <a:spLocks noChangeShapeType="1"/>
                  </p:cNvSpPr>
                  <p:nvPr/>
                </p:nvSpPr>
                <p:spPr bwMode="auto">
                  <a:xfrm flipH="1">
                    <a:off x="4272" y="1817"/>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1789" name="Freeform 75"/>
                  <p:cNvSpPr>
                    <a:spLocks/>
                  </p:cNvSpPr>
                  <p:nvPr/>
                </p:nvSpPr>
                <p:spPr bwMode="auto">
                  <a:xfrm>
                    <a:off x="3293" y="1844"/>
                    <a:ext cx="1123" cy="576"/>
                  </a:xfrm>
                  <a:custGeom>
                    <a:avLst/>
                    <a:gdLst>
                      <a:gd name="T0" fmla="*/ 921 w 1123"/>
                      <a:gd name="T1" fmla="*/ 0 h 576"/>
                      <a:gd name="T2" fmla="*/ 1123 w 1123"/>
                      <a:gd name="T3" fmla="*/ 0 h 576"/>
                      <a:gd name="T4" fmla="*/ 1123 w 1123"/>
                      <a:gd name="T5" fmla="*/ 576 h 576"/>
                      <a:gd name="T6" fmla="*/ 0 w 1123"/>
                      <a:gd name="T7" fmla="*/ 576 h 576"/>
                      <a:gd name="T8" fmla="*/ 0 w 1123"/>
                      <a:gd name="T9" fmla="*/ 403 h 576"/>
                      <a:gd name="T10" fmla="*/ 0 60000 65536"/>
                      <a:gd name="T11" fmla="*/ 0 60000 65536"/>
                      <a:gd name="T12" fmla="*/ 0 60000 65536"/>
                      <a:gd name="T13" fmla="*/ 0 60000 65536"/>
                      <a:gd name="T14" fmla="*/ 0 60000 65536"/>
                      <a:gd name="T15" fmla="*/ 0 w 1123"/>
                      <a:gd name="T16" fmla="*/ 0 h 576"/>
                      <a:gd name="T17" fmla="*/ 1123 w 1123"/>
                      <a:gd name="T18" fmla="*/ 576 h 576"/>
                    </a:gdLst>
                    <a:ahLst/>
                    <a:cxnLst>
                      <a:cxn ang="T10">
                        <a:pos x="T0" y="T1"/>
                      </a:cxn>
                      <a:cxn ang="T11">
                        <a:pos x="T2" y="T3"/>
                      </a:cxn>
                      <a:cxn ang="T12">
                        <a:pos x="T4" y="T5"/>
                      </a:cxn>
                      <a:cxn ang="T13">
                        <a:pos x="T6" y="T7"/>
                      </a:cxn>
                      <a:cxn ang="T14">
                        <a:pos x="T8" y="T9"/>
                      </a:cxn>
                    </a:cxnLst>
                    <a:rect l="T15" t="T16" r="T17" b="T18"/>
                    <a:pathLst>
                      <a:path w="1123" h="576">
                        <a:moveTo>
                          <a:pt x="921" y="0"/>
                        </a:moveTo>
                        <a:lnTo>
                          <a:pt x="1123" y="0"/>
                        </a:lnTo>
                        <a:lnTo>
                          <a:pt x="1123" y="576"/>
                        </a:lnTo>
                        <a:lnTo>
                          <a:pt x="0" y="576"/>
                        </a:lnTo>
                        <a:lnTo>
                          <a:pt x="0" y="403"/>
                        </a:lnTo>
                      </a:path>
                    </a:pathLst>
                  </a:custGeom>
                  <a:noFill/>
                  <a:ln w="5715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nvGrpSpPr>
                <p:cNvPr id="31772" name="Group 76"/>
                <p:cNvGrpSpPr>
                  <a:grpSpLocks/>
                </p:cNvGrpSpPr>
                <p:nvPr/>
              </p:nvGrpSpPr>
              <p:grpSpPr bwMode="auto">
                <a:xfrm>
                  <a:off x="3437" y="1471"/>
                  <a:ext cx="489" cy="230"/>
                  <a:chOff x="3437" y="1471"/>
                  <a:chExt cx="489" cy="230"/>
                </a:xfrm>
              </p:grpSpPr>
              <p:sp>
                <p:nvSpPr>
                  <p:cNvPr id="31783" name="Freeform 77"/>
                  <p:cNvSpPr>
                    <a:spLocks/>
                  </p:cNvSpPr>
                  <p:nvPr/>
                </p:nvSpPr>
                <p:spPr bwMode="auto">
                  <a:xfrm>
                    <a:off x="3437" y="1615"/>
                    <a:ext cx="489" cy="86"/>
                  </a:xfrm>
                  <a:custGeom>
                    <a:avLst/>
                    <a:gdLst>
                      <a:gd name="T0" fmla="*/ 0 w 489"/>
                      <a:gd name="T1" fmla="*/ 86 h 86"/>
                      <a:gd name="T2" fmla="*/ 230 w 489"/>
                      <a:gd name="T3" fmla="*/ 86 h 86"/>
                      <a:gd name="T4" fmla="*/ 230 w 489"/>
                      <a:gd name="T5" fmla="*/ 0 h 86"/>
                      <a:gd name="T6" fmla="*/ 489 w 489"/>
                      <a:gd name="T7" fmla="*/ 0 h 86"/>
                      <a:gd name="T8" fmla="*/ 0 60000 65536"/>
                      <a:gd name="T9" fmla="*/ 0 60000 65536"/>
                      <a:gd name="T10" fmla="*/ 0 60000 65536"/>
                      <a:gd name="T11" fmla="*/ 0 60000 65536"/>
                      <a:gd name="T12" fmla="*/ 0 w 489"/>
                      <a:gd name="T13" fmla="*/ 0 h 86"/>
                      <a:gd name="T14" fmla="*/ 489 w 489"/>
                      <a:gd name="T15" fmla="*/ 86 h 86"/>
                    </a:gdLst>
                    <a:ahLst/>
                    <a:cxnLst>
                      <a:cxn ang="T8">
                        <a:pos x="T0" y="T1"/>
                      </a:cxn>
                      <a:cxn ang="T9">
                        <a:pos x="T2" y="T3"/>
                      </a:cxn>
                      <a:cxn ang="T10">
                        <a:pos x="T4" y="T5"/>
                      </a:cxn>
                      <a:cxn ang="T11">
                        <a:pos x="T6" y="T7"/>
                      </a:cxn>
                    </a:cxnLst>
                    <a:rect l="T12" t="T13" r="T14" b="T15"/>
                    <a:pathLst>
                      <a:path w="489" h="86">
                        <a:moveTo>
                          <a:pt x="0" y="86"/>
                        </a:moveTo>
                        <a:lnTo>
                          <a:pt x="230" y="86"/>
                        </a:lnTo>
                        <a:lnTo>
                          <a:pt x="230" y="0"/>
                        </a:lnTo>
                        <a:lnTo>
                          <a:pt x="489" y="0"/>
                        </a:lnTo>
                      </a:path>
                    </a:pathLst>
                  </a:custGeom>
                  <a:noFill/>
                  <a:ln w="5715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1784" name="Rectangle 78"/>
                  <p:cNvSpPr>
                    <a:spLocks noChangeArrowheads="1"/>
                  </p:cNvSpPr>
                  <p:nvPr/>
                </p:nvSpPr>
                <p:spPr bwMode="auto">
                  <a:xfrm>
                    <a:off x="3726" y="1471"/>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1785" name="Line 79"/>
                  <p:cNvSpPr>
                    <a:spLocks noChangeShapeType="1"/>
                  </p:cNvSpPr>
                  <p:nvPr/>
                </p:nvSpPr>
                <p:spPr bwMode="auto">
                  <a:xfrm flipH="1">
                    <a:off x="3754" y="1586"/>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grpSp>
              <p:nvGrpSpPr>
                <p:cNvPr id="31773" name="Group 80"/>
                <p:cNvGrpSpPr>
                  <a:grpSpLocks/>
                </p:cNvGrpSpPr>
                <p:nvPr/>
              </p:nvGrpSpPr>
              <p:grpSpPr bwMode="auto">
                <a:xfrm>
                  <a:off x="3926" y="1471"/>
                  <a:ext cx="288" cy="749"/>
                  <a:chOff x="3926" y="1471"/>
                  <a:chExt cx="288" cy="749"/>
                </a:xfrm>
              </p:grpSpPr>
              <p:sp>
                <p:nvSpPr>
                  <p:cNvPr id="31781" name="Freeform 81"/>
                  <p:cNvSpPr>
                    <a:spLocks/>
                  </p:cNvSpPr>
                  <p:nvPr/>
                </p:nvSpPr>
                <p:spPr bwMode="auto">
                  <a:xfrm rot="-5400000">
                    <a:off x="3695" y="1702"/>
                    <a:ext cx="749" cy="288"/>
                  </a:xfrm>
                  <a:custGeom>
                    <a:avLst/>
                    <a:gdLst>
                      <a:gd name="T0" fmla="*/ 0 w 768"/>
                      <a:gd name="T1" fmla="*/ 0 h 288"/>
                      <a:gd name="T2" fmla="*/ 119 w 768"/>
                      <a:gd name="T3" fmla="*/ 288 h 288"/>
                      <a:gd name="T4" fmla="*/ 511 w 768"/>
                      <a:gd name="T5" fmla="*/ 288 h 288"/>
                      <a:gd name="T6" fmla="*/ 628 w 768"/>
                      <a:gd name="T7" fmla="*/ 0 h 288"/>
                      <a:gd name="T8" fmla="*/ 393 w 768"/>
                      <a:gd name="T9" fmla="*/ 0 h 288"/>
                      <a:gd name="T10" fmla="*/ 315 w 768"/>
                      <a:gd name="T11" fmla="*/ 96 h 288"/>
                      <a:gd name="T12" fmla="*/ 236 w 768"/>
                      <a:gd name="T13" fmla="*/ 0 h 288"/>
                      <a:gd name="T14" fmla="*/ 0 w 768"/>
                      <a:gd name="T15" fmla="*/ 0 h 288"/>
                      <a:gd name="T16" fmla="*/ 0 60000 65536"/>
                      <a:gd name="T17" fmla="*/ 0 60000 65536"/>
                      <a:gd name="T18" fmla="*/ 0 60000 65536"/>
                      <a:gd name="T19" fmla="*/ 0 60000 65536"/>
                      <a:gd name="T20" fmla="*/ 0 60000 65536"/>
                      <a:gd name="T21" fmla="*/ 0 60000 65536"/>
                      <a:gd name="T22" fmla="*/ 0 60000 65536"/>
                      <a:gd name="T23" fmla="*/ 0 60000 65536"/>
                      <a:gd name="T24" fmla="*/ 0 w 768"/>
                      <a:gd name="T25" fmla="*/ 0 h 288"/>
                      <a:gd name="T26" fmla="*/ 768 w 768"/>
                      <a:gd name="T27" fmla="*/ 288 h 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68" h="288">
                        <a:moveTo>
                          <a:pt x="0" y="0"/>
                        </a:moveTo>
                        <a:lnTo>
                          <a:pt x="144" y="288"/>
                        </a:lnTo>
                        <a:lnTo>
                          <a:pt x="624" y="288"/>
                        </a:lnTo>
                        <a:lnTo>
                          <a:pt x="768" y="0"/>
                        </a:lnTo>
                        <a:lnTo>
                          <a:pt x="480" y="0"/>
                        </a:lnTo>
                        <a:lnTo>
                          <a:pt x="384" y="96"/>
                        </a:lnTo>
                        <a:lnTo>
                          <a:pt x="288" y="0"/>
                        </a:lnTo>
                        <a:lnTo>
                          <a:pt x="0" y="0"/>
                        </a:lnTo>
                        <a:close/>
                      </a:path>
                    </a:pathLst>
                  </a:custGeom>
                  <a:solidFill>
                    <a:srgbClr val="FFFF99"/>
                  </a:solidFill>
                  <a:ln w="19050">
                    <a:solidFill>
                      <a:schemeClr val="tx1"/>
                    </a:solidFill>
                    <a:round/>
                    <a:headEnd/>
                    <a:tailEnd/>
                  </a:ln>
                </p:spPr>
                <p:txBody>
                  <a:bodyPr/>
                  <a:lstStyle/>
                  <a:p>
                    <a:endParaRPr lang="en-US"/>
                  </a:p>
                </p:txBody>
              </p:sp>
              <p:sp>
                <p:nvSpPr>
                  <p:cNvPr id="31782" name="Rectangle 82"/>
                  <p:cNvSpPr>
                    <a:spLocks noChangeArrowheads="1"/>
                  </p:cNvSpPr>
                  <p:nvPr/>
                </p:nvSpPr>
                <p:spPr bwMode="auto">
                  <a:xfrm>
                    <a:off x="3974" y="1611"/>
                    <a:ext cx="240" cy="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0000"/>
                      </a:lnSpc>
                    </a:pPr>
                    <a:r>
                      <a:rPr lang="en-US" altLang="en-US" sz="1400"/>
                      <a:t>A</a:t>
                    </a:r>
                  </a:p>
                  <a:p>
                    <a:pPr algn="ctr">
                      <a:lnSpc>
                        <a:spcPct val="80000"/>
                      </a:lnSpc>
                    </a:pPr>
                    <a:r>
                      <a:rPr lang="en-US" altLang="en-US" sz="1400"/>
                      <a:t>L</a:t>
                    </a:r>
                  </a:p>
                  <a:p>
                    <a:pPr algn="ctr">
                      <a:lnSpc>
                        <a:spcPct val="80000"/>
                      </a:lnSpc>
                    </a:pPr>
                    <a:r>
                      <a:rPr lang="en-US" altLang="en-US" sz="1400"/>
                      <a:t>U</a:t>
                    </a:r>
                  </a:p>
                </p:txBody>
              </p:sp>
            </p:grpSp>
            <p:sp>
              <p:nvSpPr>
                <p:cNvPr id="31774" name="Freeform 83"/>
                <p:cNvSpPr>
                  <a:spLocks/>
                </p:cNvSpPr>
                <p:nvPr/>
              </p:nvSpPr>
              <p:spPr bwMode="auto">
                <a:xfrm>
                  <a:off x="2371" y="2506"/>
                  <a:ext cx="374" cy="87"/>
                </a:xfrm>
                <a:custGeom>
                  <a:avLst/>
                  <a:gdLst>
                    <a:gd name="T0" fmla="*/ 0 w 374"/>
                    <a:gd name="T1" fmla="*/ 0 h 87"/>
                    <a:gd name="T2" fmla="*/ 0 w 374"/>
                    <a:gd name="T3" fmla="*/ 87 h 87"/>
                    <a:gd name="T4" fmla="*/ 374 w 374"/>
                    <a:gd name="T5" fmla="*/ 87 h 87"/>
                    <a:gd name="T6" fmla="*/ 0 60000 65536"/>
                    <a:gd name="T7" fmla="*/ 0 60000 65536"/>
                    <a:gd name="T8" fmla="*/ 0 60000 65536"/>
                    <a:gd name="T9" fmla="*/ 0 w 374"/>
                    <a:gd name="T10" fmla="*/ 0 h 87"/>
                    <a:gd name="T11" fmla="*/ 374 w 374"/>
                    <a:gd name="T12" fmla="*/ 87 h 87"/>
                  </a:gdLst>
                  <a:ahLst/>
                  <a:cxnLst>
                    <a:cxn ang="T6">
                      <a:pos x="T0" y="T1"/>
                    </a:cxn>
                    <a:cxn ang="T7">
                      <a:pos x="T2" y="T3"/>
                    </a:cxn>
                    <a:cxn ang="T8">
                      <a:pos x="T4" y="T5"/>
                    </a:cxn>
                  </a:cxnLst>
                  <a:rect l="T9" t="T10" r="T11" b="T12"/>
                  <a:pathLst>
                    <a:path w="374" h="87">
                      <a:moveTo>
                        <a:pt x="0" y="0"/>
                      </a:moveTo>
                      <a:lnTo>
                        <a:pt x="0" y="87"/>
                      </a:lnTo>
                      <a:lnTo>
                        <a:pt x="374" y="87"/>
                      </a:lnTo>
                    </a:path>
                  </a:pathLst>
                </a:custGeom>
                <a:noFill/>
                <a:ln w="381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1775" name="Freeform 84"/>
                <p:cNvSpPr>
                  <a:spLocks/>
                </p:cNvSpPr>
                <p:nvPr/>
              </p:nvSpPr>
              <p:spPr bwMode="auto">
                <a:xfrm>
                  <a:off x="3437" y="2074"/>
                  <a:ext cx="489" cy="519"/>
                </a:xfrm>
                <a:custGeom>
                  <a:avLst/>
                  <a:gdLst>
                    <a:gd name="T0" fmla="*/ 0 w 489"/>
                    <a:gd name="T1" fmla="*/ 519 h 519"/>
                    <a:gd name="T2" fmla="*/ 230 w 489"/>
                    <a:gd name="T3" fmla="*/ 519 h 519"/>
                    <a:gd name="T4" fmla="*/ 230 w 489"/>
                    <a:gd name="T5" fmla="*/ 0 h 519"/>
                    <a:gd name="T6" fmla="*/ 489 w 489"/>
                    <a:gd name="T7" fmla="*/ 0 h 519"/>
                    <a:gd name="T8" fmla="*/ 0 60000 65536"/>
                    <a:gd name="T9" fmla="*/ 0 60000 65536"/>
                    <a:gd name="T10" fmla="*/ 0 60000 65536"/>
                    <a:gd name="T11" fmla="*/ 0 60000 65536"/>
                    <a:gd name="T12" fmla="*/ 0 w 489"/>
                    <a:gd name="T13" fmla="*/ 0 h 519"/>
                    <a:gd name="T14" fmla="*/ 489 w 489"/>
                    <a:gd name="T15" fmla="*/ 519 h 519"/>
                  </a:gdLst>
                  <a:ahLst/>
                  <a:cxnLst>
                    <a:cxn ang="T8">
                      <a:pos x="T0" y="T1"/>
                    </a:cxn>
                    <a:cxn ang="T9">
                      <a:pos x="T2" y="T3"/>
                    </a:cxn>
                    <a:cxn ang="T10">
                      <a:pos x="T4" y="T5"/>
                    </a:cxn>
                    <a:cxn ang="T11">
                      <a:pos x="T6" y="T7"/>
                    </a:cxn>
                  </a:cxnLst>
                  <a:rect l="T12" t="T13" r="T14" b="T15"/>
                  <a:pathLst>
                    <a:path w="489" h="519">
                      <a:moveTo>
                        <a:pt x="0" y="519"/>
                      </a:moveTo>
                      <a:lnTo>
                        <a:pt x="230" y="519"/>
                      </a:lnTo>
                      <a:lnTo>
                        <a:pt x="230" y="0"/>
                      </a:lnTo>
                      <a:lnTo>
                        <a:pt x="489" y="0"/>
                      </a:lnTo>
                    </a:path>
                  </a:pathLst>
                </a:custGeom>
                <a:noFill/>
                <a:ln w="5715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grpSp>
              <p:nvGrpSpPr>
                <p:cNvPr id="31776" name="Group 85"/>
                <p:cNvGrpSpPr>
                  <a:grpSpLocks/>
                </p:cNvGrpSpPr>
                <p:nvPr/>
              </p:nvGrpSpPr>
              <p:grpSpPr bwMode="auto">
                <a:xfrm>
                  <a:off x="2745" y="2477"/>
                  <a:ext cx="691" cy="231"/>
                  <a:chOff x="3350" y="2159"/>
                  <a:chExt cx="403" cy="231"/>
                </a:xfrm>
              </p:grpSpPr>
              <p:sp>
                <p:nvSpPr>
                  <p:cNvPr id="31779" name="Oval 86"/>
                  <p:cNvSpPr>
                    <a:spLocks noChangeArrowheads="1"/>
                  </p:cNvSpPr>
                  <p:nvPr/>
                </p:nvSpPr>
                <p:spPr bwMode="auto">
                  <a:xfrm>
                    <a:off x="3350" y="2159"/>
                    <a:ext cx="403" cy="231"/>
                  </a:xfrm>
                  <a:prstGeom prst="ellipse">
                    <a:avLst/>
                  </a:prstGeom>
                  <a:solidFill>
                    <a:srgbClr val="FFFF99"/>
                  </a:solidFill>
                  <a:ln w="19050">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1780" name="Rectangle 87"/>
                  <p:cNvSpPr>
                    <a:spLocks noChangeArrowheads="1"/>
                  </p:cNvSpPr>
                  <p:nvPr/>
                </p:nvSpPr>
                <p:spPr bwMode="auto">
                  <a:xfrm>
                    <a:off x="3350" y="2189"/>
                    <a:ext cx="403"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0000"/>
                      </a:lnSpc>
                    </a:pPr>
                    <a:r>
                      <a:rPr lang="en-US" altLang="en-US" sz="1400" dirty="0"/>
                      <a:t>Extender</a:t>
                    </a:r>
                  </a:p>
                </p:txBody>
              </p:sp>
            </p:grpSp>
            <p:sp>
              <p:nvSpPr>
                <p:cNvPr id="31777" name="Line 88"/>
                <p:cNvSpPr>
                  <a:spLocks noChangeShapeType="1"/>
                </p:cNvSpPr>
                <p:nvPr/>
              </p:nvSpPr>
              <p:spPr bwMode="auto">
                <a:xfrm flipH="1">
                  <a:off x="2602" y="2564"/>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1778" name="Rectangle 89"/>
                <p:cNvSpPr>
                  <a:spLocks noChangeArrowheads="1"/>
                </p:cNvSpPr>
                <p:nvPr/>
              </p:nvSpPr>
              <p:spPr bwMode="auto">
                <a:xfrm>
                  <a:off x="2458" y="2477"/>
                  <a:ext cx="28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Imm16</a:t>
                  </a:r>
                </a:p>
              </p:txBody>
            </p:sp>
          </p:grpSp>
        </p:grpSp>
      </p:grpSp>
      <p:sp>
        <p:nvSpPr>
          <p:cNvPr id="851034" name="Text Box 90"/>
          <p:cNvSpPr txBox="1">
            <a:spLocks noChangeArrowheads="1"/>
          </p:cNvSpPr>
          <p:nvPr/>
        </p:nvSpPr>
        <p:spPr bwMode="auto">
          <a:xfrm>
            <a:off x="4204893" y="4399280"/>
            <a:ext cx="4688152" cy="58420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a:t>Second ALU input comes from the extended immediate. RB and BusB are not used</a:t>
            </a:r>
          </a:p>
        </p:txBody>
      </p:sp>
      <p:sp>
        <p:nvSpPr>
          <p:cNvPr id="851035" name="Text Box 91"/>
          <p:cNvSpPr txBox="1">
            <a:spLocks noChangeArrowheads="1"/>
          </p:cNvSpPr>
          <p:nvPr/>
        </p:nvSpPr>
        <p:spPr bwMode="auto">
          <a:xfrm>
            <a:off x="7149176" y="3452813"/>
            <a:ext cx="1743869" cy="83185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a:t>Same clock edge updates PC and Rt</a:t>
            </a:r>
          </a:p>
        </p:txBody>
      </p:sp>
      <p:sp>
        <p:nvSpPr>
          <p:cNvPr id="851036" name="Text Box 92"/>
          <p:cNvSpPr txBox="1">
            <a:spLocks noChangeArrowheads="1"/>
          </p:cNvSpPr>
          <p:nvPr/>
        </p:nvSpPr>
        <p:spPr bwMode="auto">
          <a:xfrm>
            <a:off x="1145381" y="3832225"/>
            <a:ext cx="1946804" cy="58420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dirty="0" err="1"/>
              <a:t>Rt</a:t>
            </a:r>
            <a:r>
              <a:rPr lang="en-US" altLang="en-US" sz="1600" dirty="0"/>
              <a:t> selects register to write, not Rd</a:t>
            </a:r>
          </a:p>
        </p:txBody>
      </p:sp>
      <p:grpSp>
        <p:nvGrpSpPr>
          <p:cNvPr id="9" name="Group 8"/>
          <p:cNvGrpSpPr>
            <a:grpSpLocks/>
          </p:cNvGrpSpPr>
          <p:nvPr/>
        </p:nvGrpSpPr>
        <p:grpSpPr bwMode="auto">
          <a:xfrm>
            <a:off x="1054233" y="3419475"/>
            <a:ext cx="3413786" cy="279400"/>
            <a:chOff x="972991" y="3419665"/>
            <a:chExt cx="3151869" cy="279702"/>
          </a:xfrm>
        </p:grpSpPr>
        <p:grpSp>
          <p:nvGrpSpPr>
            <p:cNvPr id="31759" name="Group 92"/>
            <p:cNvGrpSpPr>
              <a:grpSpLocks/>
            </p:cNvGrpSpPr>
            <p:nvPr/>
          </p:nvGrpSpPr>
          <p:grpSpPr bwMode="auto">
            <a:xfrm>
              <a:off x="972991" y="3467289"/>
              <a:ext cx="3106796" cy="232078"/>
              <a:chOff x="1151569" y="3564835"/>
              <a:chExt cx="3106796" cy="232078"/>
            </a:xfrm>
          </p:grpSpPr>
          <p:sp>
            <p:nvSpPr>
              <p:cNvPr id="94" name="Freeform 93"/>
              <p:cNvSpPr/>
              <p:nvPr/>
            </p:nvSpPr>
            <p:spPr>
              <a:xfrm>
                <a:off x="1404036" y="3564887"/>
                <a:ext cx="2854943" cy="154155"/>
              </a:xfrm>
              <a:custGeom>
                <a:avLst/>
                <a:gdLst>
                  <a:gd name="connsiteX0" fmla="*/ 291548 w 291548"/>
                  <a:gd name="connsiteY0" fmla="*/ 0 h 154608"/>
                  <a:gd name="connsiteX1" fmla="*/ 291548 w 291548"/>
                  <a:gd name="connsiteY1" fmla="*/ 154608 h 154608"/>
                  <a:gd name="connsiteX2" fmla="*/ 0 w 291548"/>
                  <a:gd name="connsiteY2" fmla="*/ 154608 h 154608"/>
                </a:gdLst>
                <a:ahLst/>
                <a:cxnLst>
                  <a:cxn ang="0">
                    <a:pos x="connsiteX0" y="connsiteY0"/>
                  </a:cxn>
                  <a:cxn ang="0">
                    <a:pos x="connsiteX1" y="connsiteY1"/>
                  </a:cxn>
                  <a:cxn ang="0">
                    <a:pos x="connsiteX2" y="connsiteY2"/>
                  </a:cxn>
                </a:cxnLst>
                <a:rect l="l" t="t" r="r" b="b"/>
                <a:pathLst>
                  <a:path w="291548" h="154608">
                    <a:moveTo>
                      <a:pt x="291548" y="0"/>
                    </a:moveTo>
                    <a:lnTo>
                      <a:pt x="291548" y="154608"/>
                    </a:lnTo>
                    <a:lnTo>
                      <a:pt x="0" y="154608"/>
                    </a:lnTo>
                  </a:path>
                </a:pathLst>
              </a:custGeom>
              <a:noFill/>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cxnSp>
            <p:nvCxnSpPr>
              <p:cNvPr id="95" name="Straight Connector 94"/>
              <p:cNvCxnSpPr/>
              <p:nvPr/>
            </p:nvCxnSpPr>
            <p:spPr>
              <a:xfrm>
                <a:off x="1577111" y="3564887"/>
                <a:ext cx="0" cy="150976"/>
              </a:xfrm>
              <a:prstGeom prst="line">
                <a:avLst/>
              </a:prstGeom>
              <a:ln w="12700">
                <a:tailEnd type="oval" w="sm" len="sm"/>
              </a:ln>
            </p:spPr>
            <p:style>
              <a:lnRef idx="1">
                <a:schemeClr val="dk1"/>
              </a:lnRef>
              <a:fillRef idx="0">
                <a:schemeClr val="dk1"/>
              </a:fillRef>
              <a:effectRef idx="0">
                <a:schemeClr val="dk1"/>
              </a:effectRef>
              <a:fontRef idx="minor">
                <a:schemeClr val="tx1"/>
              </a:fontRef>
            </p:style>
          </p:cxnSp>
          <p:sp>
            <p:nvSpPr>
              <p:cNvPr id="31764" name="TextBox 95"/>
              <p:cNvSpPr txBox="1">
                <a:spLocks noChangeArrowheads="1"/>
              </p:cNvSpPr>
              <p:nvPr/>
            </p:nvSpPr>
            <p:spPr bwMode="auto">
              <a:xfrm>
                <a:off x="1151569" y="3612247"/>
                <a:ext cx="25204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400"/>
                  <a:t>clk</a:t>
                </a:r>
              </a:p>
            </p:txBody>
          </p:sp>
        </p:grpSp>
        <p:sp>
          <p:nvSpPr>
            <p:cNvPr id="2" name="Isosceles Triangle 1"/>
            <p:cNvSpPr/>
            <p:nvPr/>
          </p:nvSpPr>
          <p:spPr>
            <a:xfrm>
              <a:off x="1354073" y="3419665"/>
              <a:ext cx="87331" cy="46088"/>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98" name="Isosceles Triangle 97"/>
            <p:cNvSpPr/>
            <p:nvPr/>
          </p:nvSpPr>
          <p:spPr>
            <a:xfrm>
              <a:off x="4037529" y="3421255"/>
              <a:ext cx="87331" cy="46087"/>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9" presetClass="entr" presetSubtype="0" fill="hold" grpId="0" nodeType="withEffect">
                                  <p:stCondLst>
                                    <p:cond delay="0"/>
                                  </p:stCondLst>
                                  <p:childTnLst>
                                    <p:set>
                                      <p:cBhvr>
                                        <p:cTn id="8" dur="1" fill="hold">
                                          <p:stCondLst>
                                            <p:cond delay="0"/>
                                          </p:stCondLst>
                                        </p:cTn>
                                        <p:tgtEl>
                                          <p:spTgt spid="851036"/>
                                        </p:tgtEl>
                                        <p:attrNameLst>
                                          <p:attrName>style.visibility</p:attrName>
                                        </p:attrNameLst>
                                      </p:cBhvr>
                                      <p:to>
                                        <p:strVal val="visible"/>
                                      </p:to>
                                    </p:set>
                                    <p:animEffect transition="in" filter="dissolve">
                                      <p:cBhvr>
                                        <p:cTn id="9" dur="500"/>
                                        <p:tgtEl>
                                          <p:spTgt spid="85103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childTnLst>
                                </p:cTn>
                              </p:par>
                              <p:par>
                                <p:cTn id="14" presetID="9" presetClass="entr" presetSubtype="0" fill="hold" grpId="0" nodeType="withEffect">
                                  <p:stCondLst>
                                    <p:cond delay="0"/>
                                  </p:stCondLst>
                                  <p:childTnLst>
                                    <p:set>
                                      <p:cBhvr>
                                        <p:cTn id="15" dur="1" fill="hold">
                                          <p:stCondLst>
                                            <p:cond delay="0"/>
                                          </p:stCondLst>
                                        </p:cTn>
                                        <p:tgtEl>
                                          <p:spTgt spid="851034"/>
                                        </p:tgtEl>
                                        <p:attrNameLst>
                                          <p:attrName>style.visibility</p:attrName>
                                        </p:attrNameLst>
                                      </p:cBhvr>
                                      <p:to>
                                        <p:strVal val="visible"/>
                                      </p:to>
                                    </p:set>
                                    <p:animEffect transition="in" filter="dissolve">
                                      <p:cBhvr>
                                        <p:cTn id="16" dur="500"/>
                                        <p:tgtEl>
                                          <p:spTgt spid="85103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9" presetClass="entr" presetSubtype="0" fill="hold" grpId="0" nodeType="withEffect">
                                  <p:stCondLst>
                                    <p:cond delay="0"/>
                                  </p:stCondLst>
                                  <p:childTnLst>
                                    <p:set>
                                      <p:cBhvr>
                                        <p:cTn id="22" dur="1" fill="hold">
                                          <p:stCondLst>
                                            <p:cond delay="0"/>
                                          </p:stCondLst>
                                        </p:cTn>
                                        <p:tgtEl>
                                          <p:spTgt spid="851035"/>
                                        </p:tgtEl>
                                        <p:attrNameLst>
                                          <p:attrName>style.visibility</p:attrName>
                                        </p:attrNameLst>
                                      </p:cBhvr>
                                      <p:to>
                                        <p:strVal val="visible"/>
                                      </p:to>
                                    </p:set>
                                    <p:animEffect transition="in" filter="dissolve">
                                      <p:cBhvr>
                                        <p:cTn id="23" dur="500"/>
                                        <p:tgtEl>
                                          <p:spTgt spid="85103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3"/>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11"/>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850947">
                                            <p:txEl>
                                              <p:pRg st="0" end="0"/>
                                            </p:txEl>
                                          </p:spTgt>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850947">
                                            <p:txEl>
                                              <p:pRg st="1" end="1"/>
                                            </p:txEl>
                                          </p:spTgt>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850947">
                                            <p:txEl>
                                              <p:pRg st="2" end="2"/>
                                            </p:txEl>
                                          </p:spTgt>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8509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947" grpId="0" build="p"/>
      <p:bldP spid="851034" grpId="0" animBg="1"/>
      <p:bldP spid="851035" grpId="0" animBg="1"/>
      <p:bldP spid="85103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a:t>Combining R-type &amp; I-type Datapaths</a:t>
            </a:r>
          </a:p>
        </p:txBody>
      </p:sp>
      <p:sp>
        <p:nvSpPr>
          <p:cNvPr id="851971" name="Rectangle 3"/>
          <p:cNvSpPr>
            <a:spLocks noChangeArrowheads="1"/>
          </p:cNvSpPr>
          <p:nvPr/>
        </p:nvSpPr>
        <p:spPr bwMode="auto">
          <a:xfrm>
            <a:off x="662122" y="3794760"/>
            <a:ext cx="8519848" cy="2557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9250" indent="-349250" eaLnBrk="0" hangingPunct="0">
              <a:tabLst>
                <a:tab pos="4114800" algn="l"/>
              </a:tabLst>
              <a:defRPr>
                <a:solidFill>
                  <a:schemeClr val="tx1"/>
                </a:solidFill>
                <a:latin typeface="Arial" charset="0"/>
                <a:cs typeface="Arial" charset="0"/>
              </a:defRPr>
            </a:lvl1pPr>
            <a:lvl2pPr marL="739775" indent="-276225" eaLnBrk="0" hangingPunct="0">
              <a:tabLst>
                <a:tab pos="4114800" algn="l"/>
              </a:tabLst>
              <a:defRPr>
                <a:solidFill>
                  <a:schemeClr val="tx1"/>
                </a:solidFill>
                <a:latin typeface="Arial" charset="0"/>
                <a:cs typeface="Arial" charset="0"/>
              </a:defRPr>
            </a:lvl2pPr>
            <a:lvl3pPr marL="1143000" indent="-228600" eaLnBrk="0" hangingPunct="0">
              <a:tabLst>
                <a:tab pos="4114800" algn="l"/>
              </a:tabLst>
              <a:defRPr>
                <a:solidFill>
                  <a:schemeClr val="tx1"/>
                </a:solidFill>
                <a:latin typeface="Arial" charset="0"/>
                <a:cs typeface="Arial" charset="0"/>
              </a:defRPr>
            </a:lvl3pPr>
            <a:lvl4pPr marL="1600200" indent="-228600" eaLnBrk="0" hangingPunct="0">
              <a:tabLst>
                <a:tab pos="4114800" algn="l"/>
              </a:tabLst>
              <a:defRPr>
                <a:solidFill>
                  <a:schemeClr val="tx1"/>
                </a:solidFill>
                <a:latin typeface="Arial" charset="0"/>
                <a:cs typeface="Arial" charset="0"/>
              </a:defRPr>
            </a:lvl4pPr>
            <a:lvl5pPr marL="2057400" indent="-228600" eaLnBrk="0" hangingPunct="0">
              <a:tabLst>
                <a:tab pos="41148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41148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41148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41148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4114800" algn="l"/>
              </a:tabLst>
              <a:defRPr>
                <a:solidFill>
                  <a:schemeClr val="tx1"/>
                </a:solidFill>
                <a:latin typeface="Arial" charset="0"/>
                <a:cs typeface="Arial" charset="0"/>
              </a:defRPr>
            </a:lvl9pPr>
          </a:lstStyle>
          <a:p>
            <a:pPr eaLnBrk="1" hangingPunct="1">
              <a:lnSpc>
                <a:spcPct val="110000"/>
              </a:lnSpc>
              <a:spcBef>
                <a:spcPct val="40000"/>
              </a:spcBef>
              <a:buFont typeface="Wingdings" pitchFamily="2" charset="2"/>
              <a:buChar char="v"/>
            </a:pPr>
            <a:r>
              <a:rPr lang="en-US" altLang="en-US" sz="2000" dirty="0"/>
              <a:t>Control signals</a:t>
            </a:r>
          </a:p>
          <a:p>
            <a:pPr lvl="1" eaLnBrk="1" hangingPunct="1">
              <a:lnSpc>
                <a:spcPct val="110000"/>
              </a:lnSpc>
              <a:spcBef>
                <a:spcPct val="40000"/>
              </a:spcBef>
              <a:buFont typeface="Wingdings" pitchFamily="2" charset="2"/>
              <a:buChar char="²"/>
            </a:pPr>
            <a:r>
              <a:rPr lang="en-US" altLang="en-US" dirty="0" err="1">
                <a:solidFill>
                  <a:srgbClr val="FF0000"/>
                </a:solidFill>
              </a:rPr>
              <a:t>ALUOp</a:t>
            </a:r>
            <a:r>
              <a:rPr lang="en-US" altLang="en-US" dirty="0">
                <a:solidFill>
                  <a:srgbClr val="FF0000"/>
                </a:solidFill>
              </a:rPr>
              <a:t> </a:t>
            </a:r>
            <a:r>
              <a:rPr lang="en-US" altLang="en-US" dirty="0"/>
              <a:t>is derived from either the </a:t>
            </a:r>
            <a:r>
              <a:rPr lang="en-US" altLang="en-US" dirty="0">
                <a:solidFill>
                  <a:srgbClr val="FF0000"/>
                </a:solidFill>
              </a:rPr>
              <a:t>Op</a:t>
            </a:r>
            <a:r>
              <a:rPr lang="en-US" altLang="en-US" dirty="0"/>
              <a:t> or the </a:t>
            </a:r>
            <a:r>
              <a:rPr lang="en-US" altLang="en-US" dirty="0" err="1">
                <a:solidFill>
                  <a:srgbClr val="FF0000"/>
                </a:solidFill>
              </a:rPr>
              <a:t>funct</a:t>
            </a:r>
            <a:r>
              <a:rPr lang="en-US" altLang="en-US" dirty="0"/>
              <a:t> field</a:t>
            </a:r>
          </a:p>
          <a:p>
            <a:pPr lvl="1" eaLnBrk="1" hangingPunct="1">
              <a:lnSpc>
                <a:spcPct val="110000"/>
              </a:lnSpc>
              <a:spcBef>
                <a:spcPct val="40000"/>
              </a:spcBef>
              <a:buFont typeface="Wingdings" pitchFamily="2" charset="2"/>
              <a:buChar char="²"/>
            </a:pPr>
            <a:r>
              <a:rPr lang="en-US" altLang="en-US" dirty="0" err="1">
                <a:solidFill>
                  <a:srgbClr val="FF0000"/>
                </a:solidFill>
              </a:rPr>
              <a:t>RegWr</a:t>
            </a:r>
            <a:r>
              <a:rPr lang="en-US" altLang="en-US" dirty="0"/>
              <a:t> enables the writing of the </a:t>
            </a:r>
            <a:r>
              <a:rPr lang="en-US" altLang="en-US" dirty="0">
                <a:solidFill>
                  <a:srgbClr val="FF0000"/>
                </a:solidFill>
              </a:rPr>
              <a:t>ALU result</a:t>
            </a:r>
          </a:p>
          <a:p>
            <a:pPr lvl="1" eaLnBrk="1" hangingPunct="1">
              <a:lnSpc>
                <a:spcPct val="110000"/>
              </a:lnSpc>
              <a:spcBef>
                <a:spcPct val="40000"/>
              </a:spcBef>
              <a:buFont typeface="Wingdings" pitchFamily="2" charset="2"/>
              <a:buChar char="²"/>
            </a:pPr>
            <a:r>
              <a:rPr lang="en-US" altLang="en-US" dirty="0" err="1">
                <a:solidFill>
                  <a:srgbClr val="FF0000"/>
                </a:solidFill>
              </a:rPr>
              <a:t>ExtOp</a:t>
            </a:r>
            <a:r>
              <a:rPr lang="en-US" altLang="en-US" dirty="0">
                <a:solidFill>
                  <a:srgbClr val="FF0000"/>
                </a:solidFill>
              </a:rPr>
              <a:t> </a:t>
            </a:r>
            <a:r>
              <a:rPr lang="en-US" altLang="en-US" dirty="0"/>
              <a:t>controls the extension of the 16-bit immediate</a:t>
            </a:r>
          </a:p>
          <a:p>
            <a:pPr lvl="1" eaLnBrk="1" hangingPunct="1">
              <a:lnSpc>
                <a:spcPct val="110000"/>
              </a:lnSpc>
              <a:spcBef>
                <a:spcPct val="40000"/>
              </a:spcBef>
              <a:buFont typeface="Wingdings" pitchFamily="2" charset="2"/>
              <a:buChar char="²"/>
            </a:pPr>
            <a:r>
              <a:rPr lang="en-US" altLang="en-US" dirty="0" err="1">
                <a:solidFill>
                  <a:srgbClr val="FF0000"/>
                </a:solidFill>
              </a:rPr>
              <a:t>RegDst</a:t>
            </a:r>
            <a:r>
              <a:rPr lang="en-US" altLang="en-US" dirty="0"/>
              <a:t> selects the register destination as either </a:t>
            </a:r>
            <a:r>
              <a:rPr lang="en-US" altLang="en-US" dirty="0" err="1">
                <a:solidFill>
                  <a:srgbClr val="FF0000"/>
                </a:solidFill>
              </a:rPr>
              <a:t>Rt</a:t>
            </a:r>
            <a:r>
              <a:rPr lang="en-US" altLang="en-US" dirty="0"/>
              <a:t> or </a:t>
            </a:r>
            <a:r>
              <a:rPr lang="en-US" altLang="en-US" dirty="0">
                <a:solidFill>
                  <a:srgbClr val="FF0000"/>
                </a:solidFill>
              </a:rPr>
              <a:t>Rd</a:t>
            </a:r>
          </a:p>
          <a:p>
            <a:pPr lvl="1" eaLnBrk="1" hangingPunct="1">
              <a:lnSpc>
                <a:spcPct val="110000"/>
              </a:lnSpc>
              <a:spcBef>
                <a:spcPct val="40000"/>
              </a:spcBef>
              <a:buFont typeface="Wingdings" pitchFamily="2" charset="2"/>
              <a:buChar char="²"/>
            </a:pPr>
            <a:r>
              <a:rPr lang="en-US" altLang="en-US" dirty="0" err="1">
                <a:solidFill>
                  <a:srgbClr val="FF0000"/>
                </a:solidFill>
              </a:rPr>
              <a:t>ALUSrc</a:t>
            </a:r>
            <a:r>
              <a:rPr lang="en-US" altLang="en-US" dirty="0">
                <a:solidFill>
                  <a:srgbClr val="FF0000"/>
                </a:solidFill>
              </a:rPr>
              <a:t> </a:t>
            </a:r>
            <a:r>
              <a:rPr lang="en-US" altLang="en-US" dirty="0"/>
              <a:t>selects the 2</a:t>
            </a:r>
            <a:r>
              <a:rPr lang="en-US" altLang="en-US" baseline="30000" dirty="0"/>
              <a:t>nd</a:t>
            </a:r>
            <a:r>
              <a:rPr lang="en-US" altLang="en-US" dirty="0"/>
              <a:t> ALU source as </a:t>
            </a:r>
            <a:r>
              <a:rPr lang="en-US" altLang="en-US" dirty="0" err="1">
                <a:solidFill>
                  <a:srgbClr val="FF0000"/>
                </a:solidFill>
              </a:rPr>
              <a:t>BusB</a:t>
            </a:r>
            <a:r>
              <a:rPr lang="en-US" altLang="en-US" dirty="0"/>
              <a:t> or </a:t>
            </a:r>
            <a:r>
              <a:rPr lang="en-US" altLang="en-US" dirty="0">
                <a:solidFill>
                  <a:srgbClr val="FF0000"/>
                </a:solidFill>
              </a:rPr>
              <a:t>extended immediate</a:t>
            </a:r>
          </a:p>
        </p:txBody>
      </p:sp>
      <p:sp>
        <p:nvSpPr>
          <p:cNvPr id="851972" name="Text Box 4"/>
          <p:cNvSpPr txBox="1">
            <a:spLocks noChangeArrowheads="1"/>
          </p:cNvSpPr>
          <p:nvPr/>
        </p:nvSpPr>
        <p:spPr bwMode="auto">
          <a:xfrm>
            <a:off x="7367587" y="1322070"/>
            <a:ext cx="2043113" cy="58420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a:t>A mux selects RW as either Rt or Rd</a:t>
            </a:r>
          </a:p>
        </p:txBody>
      </p:sp>
      <p:sp>
        <p:nvSpPr>
          <p:cNvPr id="851973" name="Text Box 5"/>
          <p:cNvSpPr txBox="1">
            <a:spLocks noChangeArrowheads="1"/>
          </p:cNvSpPr>
          <p:nvPr/>
        </p:nvSpPr>
        <p:spPr bwMode="auto">
          <a:xfrm>
            <a:off x="7376189" y="2098359"/>
            <a:ext cx="2024194" cy="1323439"/>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a:t>Another mux selects 2</a:t>
            </a:r>
            <a:r>
              <a:rPr lang="en-US" altLang="en-US" sz="1600" baseline="30000"/>
              <a:t>nd</a:t>
            </a:r>
            <a:r>
              <a:rPr lang="en-US" altLang="en-US" sz="1600"/>
              <a:t> ALU input as either data on BusB or the extended immediate</a:t>
            </a:r>
          </a:p>
        </p:txBody>
      </p:sp>
      <p:grpSp>
        <p:nvGrpSpPr>
          <p:cNvPr id="2" name="Group 6"/>
          <p:cNvGrpSpPr>
            <a:grpSpLocks/>
          </p:cNvGrpSpPr>
          <p:nvPr/>
        </p:nvGrpSpPr>
        <p:grpSpPr bwMode="auto">
          <a:xfrm>
            <a:off x="6096664" y="1372870"/>
            <a:ext cx="730911" cy="412750"/>
            <a:chOff x="3840" y="980"/>
            <a:chExt cx="461" cy="260"/>
          </a:xfrm>
        </p:grpSpPr>
        <p:sp>
          <p:nvSpPr>
            <p:cNvPr id="32868" name="Line 7"/>
            <p:cNvSpPr>
              <a:spLocks noChangeShapeType="1"/>
            </p:cNvSpPr>
            <p:nvPr/>
          </p:nvSpPr>
          <p:spPr bwMode="auto">
            <a:xfrm>
              <a:off x="4099" y="1097"/>
              <a:ext cx="0" cy="143"/>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2869" name="Rectangle 8"/>
            <p:cNvSpPr>
              <a:spLocks noChangeArrowheads="1"/>
            </p:cNvSpPr>
            <p:nvPr/>
          </p:nvSpPr>
          <p:spPr bwMode="auto">
            <a:xfrm>
              <a:off x="3840" y="980"/>
              <a:ext cx="461"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ALUOp</a:t>
              </a:r>
              <a:endParaRPr lang="en-US" altLang="en-US" sz="1000" dirty="0">
                <a:solidFill>
                  <a:srgbClr val="FF0000"/>
                </a:solidFill>
              </a:endParaRPr>
            </a:p>
          </p:txBody>
        </p:sp>
        <p:sp>
          <p:nvSpPr>
            <p:cNvPr id="32870" name="Line 9"/>
            <p:cNvSpPr>
              <a:spLocks noChangeShapeType="1"/>
            </p:cNvSpPr>
            <p:nvPr/>
          </p:nvSpPr>
          <p:spPr bwMode="auto">
            <a:xfrm flipH="1">
              <a:off x="4070" y="1124"/>
              <a:ext cx="58" cy="29"/>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grpSp>
        <p:nvGrpSpPr>
          <p:cNvPr id="3" name="Group 10"/>
          <p:cNvGrpSpPr>
            <a:grpSpLocks/>
          </p:cNvGrpSpPr>
          <p:nvPr/>
        </p:nvGrpSpPr>
        <p:grpSpPr bwMode="auto">
          <a:xfrm>
            <a:off x="4550569" y="1188720"/>
            <a:ext cx="631164" cy="412750"/>
            <a:chOff x="2866" y="864"/>
            <a:chExt cx="398" cy="260"/>
          </a:xfrm>
        </p:grpSpPr>
        <p:sp>
          <p:nvSpPr>
            <p:cNvPr id="32866" name="Line 11"/>
            <p:cNvSpPr>
              <a:spLocks noChangeShapeType="1"/>
            </p:cNvSpPr>
            <p:nvPr/>
          </p:nvSpPr>
          <p:spPr bwMode="auto">
            <a:xfrm>
              <a:off x="3068" y="980"/>
              <a:ext cx="0" cy="144"/>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2867" name="Rectangle 12"/>
            <p:cNvSpPr>
              <a:spLocks noChangeArrowheads="1"/>
            </p:cNvSpPr>
            <p:nvPr/>
          </p:nvSpPr>
          <p:spPr bwMode="auto">
            <a:xfrm>
              <a:off x="2866" y="864"/>
              <a:ext cx="39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RegWr</a:t>
              </a:r>
              <a:endParaRPr lang="en-US" altLang="en-US" sz="1000" dirty="0">
                <a:solidFill>
                  <a:srgbClr val="FF0000"/>
                </a:solidFill>
              </a:endParaRPr>
            </a:p>
          </p:txBody>
        </p:sp>
      </p:grpSp>
      <p:grpSp>
        <p:nvGrpSpPr>
          <p:cNvPr id="4" name="Group 13"/>
          <p:cNvGrpSpPr>
            <a:grpSpLocks/>
          </p:cNvGrpSpPr>
          <p:nvPr/>
        </p:nvGrpSpPr>
        <p:grpSpPr bwMode="auto">
          <a:xfrm>
            <a:off x="4633120" y="2927036"/>
            <a:ext cx="455745" cy="320675"/>
            <a:chOff x="2918" y="1959"/>
            <a:chExt cx="288" cy="202"/>
          </a:xfrm>
        </p:grpSpPr>
        <p:sp>
          <p:nvSpPr>
            <p:cNvPr id="32864" name="Line 14"/>
            <p:cNvSpPr>
              <a:spLocks noChangeShapeType="1"/>
            </p:cNvSpPr>
            <p:nvPr/>
          </p:nvSpPr>
          <p:spPr bwMode="auto">
            <a:xfrm>
              <a:off x="3062" y="2074"/>
              <a:ext cx="0" cy="8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2865" name="Rectangle 15"/>
            <p:cNvSpPr>
              <a:spLocks noChangeArrowheads="1"/>
            </p:cNvSpPr>
            <p:nvPr/>
          </p:nvSpPr>
          <p:spPr bwMode="auto">
            <a:xfrm>
              <a:off x="2918" y="1959"/>
              <a:ext cx="28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ExtOp</a:t>
              </a:r>
            </a:p>
          </p:txBody>
        </p:sp>
      </p:grpSp>
      <p:grpSp>
        <p:nvGrpSpPr>
          <p:cNvPr id="32777" name="Group 16"/>
          <p:cNvGrpSpPr>
            <a:grpSpLocks/>
          </p:cNvGrpSpPr>
          <p:nvPr/>
        </p:nvGrpSpPr>
        <p:grpSpPr bwMode="auto">
          <a:xfrm>
            <a:off x="1159139" y="1234761"/>
            <a:ext cx="5806017" cy="2378075"/>
            <a:chOff x="730" y="893"/>
            <a:chExt cx="3657" cy="1498"/>
          </a:xfrm>
        </p:grpSpPr>
        <p:sp>
          <p:nvSpPr>
            <p:cNvPr id="32801" name="Freeform 17"/>
            <p:cNvSpPr>
              <a:spLocks/>
            </p:cNvSpPr>
            <p:nvPr/>
          </p:nvSpPr>
          <p:spPr bwMode="auto">
            <a:xfrm>
              <a:off x="3408" y="1799"/>
              <a:ext cx="259" cy="477"/>
            </a:xfrm>
            <a:custGeom>
              <a:avLst/>
              <a:gdLst>
                <a:gd name="T0" fmla="*/ 259 w 259"/>
                <a:gd name="T1" fmla="*/ 0 h 375"/>
                <a:gd name="T2" fmla="*/ 86 w 259"/>
                <a:gd name="T3" fmla="*/ 0 h 375"/>
                <a:gd name="T4" fmla="*/ 86 w 259"/>
                <a:gd name="T5" fmla="*/ 1589 h 375"/>
                <a:gd name="T6" fmla="*/ 0 w 259"/>
                <a:gd name="T7" fmla="*/ 1589 h 375"/>
                <a:gd name="T8" fmla="*/ 0 60000 65536"/>
                <a:gd name="T9" fmla="*/ 0 60000 65536"/>
                <a:gd name="T10" fmla="*/ 0 60000 65536"/>
                <a:gd name="T11" fmla="*/ 0 60000 65536"/>
                <a:gd name="T12" fmla="*/ 0 w 259"/>
                <a:gd name="T13" fmla="*/ 0 h 375"/>
                <a:gd name="T14" fmla="*/ 259 w 259"/>
                <a:gd name="T15" fmla="*/ 375 h 375"/>
              </a:gdLst>
              <a:ahLst/>
              <a:cxnLst>
                <a:cxn ang="T8">
                  <a:pos x="T0" y="T1"/>
                </a:cxn>
                <a:cxn ang="T9">
                  <a:pos x="T2" y="T3"/>
                </a:cxn>
                <a:cxn ang="T10">
                  <a:pos x="T4" y="T5"/>
                </a:cxn>
                <a:cxn ang="T11">
                  <a:pos x="T6" y="T7"/>
                </a:cxn>
              </a:cxnLst>
              <a:rect l="T12" t="T13" r="T14" b="T15"/>
              <a:pathLst>
                <a:path w="259" h="375">
                  <a:moveTo>
                    <a:pt x="259" y="0"/>
                  </a:moveTo>
                  <a:lnTo>
                    <a:pt x="86" y="0"/>
                  </a:lnTo>
                  <a:lnTo>
                    <a:pt x="86" y="375"/>
                  </a:lnTo>
                  <a:lnTo>
                    <a:pt x="0" y="375"/>
                  </a:lnTo>
                </a:path>
              </a:pathLst>
            </a:custGeom>
            <a:noFill/>
            <a:ln w="57150">
              <a:solidFill>
                <a:schemeClr val="tx1"/>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2802" name="Freeform 18"/>
            <p:cNvSpPr>
              <a:spLocks/>
            </p:cNvSpPr>
            <p:nvPr/>
          </p:nvSpPr>
          <p:spPr bwMode="auto">
            <a:xfrm>
              <a:off x="3264" y="1527"/>
              <a:ext cx="1123" cy="576"/>
            </a:xfrm>
            <a:custGeom>
              <a:avLst/>
              <a:gdLst>
                <a:gd name="T0" fmla="*/ 921 w 1123"/>
                <a:gd name="T1" fmla="*/ 0 h 576"/>
                <a:gd name="T2" fmla="*/ 1123 w 1123"/>
                <a:gd name="T3" fmla="*/ 0 h 576"/>
                <a:gd name="T4" fmla="*/ 1123 w 1123"/>
                <a:gd name="T5" fmla="*/ 576 h 576"/>
                <a:gd name="T6" fmla="*/ 0 w 1123"/>
                <a:gd name="T7" fmla="*/ 576 h 576"/>
                <a:gd name="T8" fmla="*/ 0 w 1123"/>
                <a:gd name="T9" fmla="*/ 403 h 576"/>
                <a:gd name="T10" fmla="*/ 0 60000 65536"/>
                <a:gd name="T11" fmla="*/ 0 60000 65536"/>
                <a:gd name="T12" fmla="*/ 0 60000 65536"/>
                <a:gd name="T13" fmla="*/ 0 60000 65536"/>
                <a:gd name="T14" fmla="*/ 0 60000 65536"/>
                <a:gd name="T15" fmla="*/ 0 w 1123"/>
                <a:gd name="T16" fmla="*/ 0 h 576"/>
                <a:gd name="T17" fmla="*/ 1123 w 1123"/>
                <a:gd name="T18" fmla="*/ 576 h 576"/>
              </a:gdLst>
              <a:ahLst/>
              <a:cxnLst>
                <a:cxn ang="T10">
                  <a:pos x="T0" y="T1"/>
                </a:cxn>
                <a:cxn ang="T11">
                  <a:pos x="T2" y="T3"/>
                </a:cxn>
                <a:cxn ang="T12">
                  <a:pos x="T4" y="T5"/>
                </a:cxn>
                <a:cxn ang="T13">
                  <a:pos x="T6" y="T7"/>
                </a:cxn>
                <a:cxn ang="T14">
                  <a:pos x="T8" y="T9"/>
                </a:cxn>
              </a:cxnLst>
              <a:rect l="T15" t="T16" r="T17" b="T18"/>
              <a:pathLst>
                <a:path w="1123" h="576">
                  <a:moveTo>
                    <a:pt x="921" y="0"/>
                  </a:moveTo>
                  <a:lnTo>
                    <a:pt x="1123" y="0"/>
                  </a:lnTo>
                  <a:lnTo>
                    <a:pt x="1123" y="576"/>
                  </a:lnTo>
                  <a:lnTo>
                    <a:pt x="0" y="576"/>
                  </a:lnTo>
                  <a:lnTo>
                    <a:pt x="0" y="403"/>
                  </a:lnTo>
                </a:path>
              </a:pathLst>
            </a:custGeom>
            <a:noFill/>
            <a:ln w="5715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2803" name="Freeform 19"/>
            <p:cNvSpPr>
              <a:spLocks/>
            </p:cNvSpPr>
            <p:nvPr/>
          </p:nvSpPr>
          <p:spPr bwMode="auto">
            <a:xfrm>
              <a:off x="2342" y="2189"/>
              <a:ext cx="374" cy="87"/>
            </a:xfrm>
            <a:custGeom>
              <a:avLst/>
              <a:gdLst>
                <a:gd name="T0" fmla="*/ 0 w 374"/>
                <a:gd name="T1" fmla="*/ 0 h 87"/>
                <a:gd name="T2" fmla="*/ 0 w 374"/>
                <a:gd name="T3" fmla="*/ 87 h 87"/>
                <a:gd name="T4" fmla="*/ 374 w 374"/>
                <a:gd name="T5" fmla="*/ 87 h 87"/>
                <a:gd name="T6" fmla="*/ 0 60000 65536"/>
                <a:gd name="T7" fmla="*/ 0 60000 65536"/>
                <a:gd name="T8" fmla="*/ 0 60000 65536"/>
                <a:gd name="T9" fmla="*/ 0 w 374"/>
                <a:gd name="T10" fmla="*/ 0 h 87"/>
                <a:gd name="T11" fmla="*/ 374 w 374"/>
                <a:gd name="T12" fmla="*/ 87 h 87"/>
              </a:gdLst>
              <a:ahLst/>
              <a:cxnLst>
                <a:cxn ang="T6">
                  <a:pos x="T0" y="T1"/>
                </a:cxn>
                <a:cxn ang="T7">
                  <a:pos x="T2" y="T3"/>
                </a:cxn>
                <a:cxn ang="T8">
                  <a:pos x="T4" y="T5"/>
                </a:cxn>
              </a:cxnLst>
              <a:rect l="T9" t="T10" r="T11" b="T12"/>
              <a:pathLst>
                <a:path w="374" h="87">
                  <a:moveTo>
                    <a:pt x="0" y="0"/>
                  </a:moveTo>
                  <a:lnTo>
                    <a:pt x="0" y="87"/>
                  </a:lnTo>
                  <a:lnTo>
                    <a:pt x="374" y="87"/>
                  </a:lnTo>
                </a:path>
              </a:pathLst>
            </a:custGeom>
            <a:noFill/>
            <a:ln w="381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2804" name="Freeform 20"/>
            <p:cNvSpPr>
              <a:spLocks/>
            </p:cNvSpPr>
            <p:nvPr/>
          </p:nvSpPr>
          <p:spPr bwMode="auto">
            <a:xfrm>
              <a:off x="3408" y="1298"/>
              <a:ext cx="518" cy="85"/>
            </a:xfrm>
            <a:custGeom>
              <a:avLst/>
              <a:gdLst>
                <a:gd name="T0" fmla="*/ 0 w 489"/>
                <a:gd name="T1" fmla="*/ 78 h 86"/>
                <a:gd name="T2" fmla="*/ 363 w 489"/>
                <a:gd name="T3" fmla="*/ 78 h 86"/>
                <a:gd name="T4" fmla="*/ 363 w 489"/>
                <a:gd name="T5" fmla="*/ 0 h 86"/>
                <a:gd name="T6" fmla="*/ 778 w 489"/>
                <a:gd name="T7" fmla="*/ 0 h 86"/>
                <a:gd name="T8" fmla="*/ 0 60000 65536"/>
                <a:gd name="T9" fmla="*/ 0 60000 65536"/>
                <a:gd name="T10" fmla="*/ 0 60000 65536"/>
                <a:gd name="T11" fmla="*/ 0 60000 65536"/>
                <a:gd name="T12" fmla="*/ 0 w 489"/>
                <a:gd name="T13" fmla="*/ 0 h 86"/>
                <a:gd name="T14" fmla="*/ 489 w 489"/>
                <a:gd name="T15" fmla="*/ 86 h 86"/>
              </a:gdLst>
              <a:ahLst/>
              <a:cxnLst>
                <a:cxn ang="T8">
                  <a:pos x="T0" y="T1"/>
                </a:cxn>
                <a:cxn ang="T9">
                  <a:pos x="T2" y="T3"/>
                </a:cxn>
                <a:cxn ang="T10">
                  <a:pos x="T4" y="T5"/>
                </a:cxn>
                <a:cxn ang="T11">
                  <a:pos x="T6" y="T7"/>
                </a:cxn>
              </a:cxnLst>
              <a:rect l="T12" t="T13" r="T14" b="T15"/>
              <a:pathLst>
                <a:path w="489" h="86">
                  <a:moveTo>
                    <a:pt x="0" y="86"/>
                  </a:moveTo>
                  <a:lnTo>
                    <a:pt x="230" y="86"/>
                  </a:lnTo>
                  <a:lnTo>
                    <a:pt x="230" y="0"/>
                  </a:lnTo>
                  <a:lnTo>
                    <a:pt x="489" y="0"/>
                  </a:lnTo>
                </a:path>
              </a:pathLst>
            </a:custGeom>
            <a:noFill/>
            <a:ln w="5715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2805" name="Freeform 21"/>
            <p:cNvSpPr>
              <a:spLocks/>
            </p:cNvSpPr>
            <p:nvPr/>
          </p:nvSpPr>
          <p:spPr bwMode="auto">
            <a:xfrm rot="-5400000">
              <a:off x="3695" y="1385"/>
              <a:ext cx="749" cy="288"/>
            </a:xfrm>
            <a:custGeom>
              <a:avLst/>
              <a:gdLst>
                <a:gd name="T0" fmla="*/ 0 w 768"/>
                <a:gd name="T1" fmla="*/ 0 h 288"/>
                <a:gd name="T2" fmla="*/ 119 w 768"/>
                <a:gd name="T3" fmla="*/ 288 h 288"/>
                <a:gd name="T4" fmla="*/ 511 w 768"/>
                <a:gd name="T5" fmla="*/ 288 h 288"/>
                <a:gd name="T6" fmla="*/ 628 w 768"/>
                <a:gd name="T7" fmla="*/ 0 h 288"/>
                <a:gd name="T8" fmla="*/ 393 w 768"/>
                <a:gd name="T9" fmla="*/ 0 h 288"/>
                <a:gd name="T10" fmla="*/ 315 w 768"/>
                <a:gd name="T11" fmla="*/ 96 h 288"/>
                <a:gd name="T12" fmla="*/ 236 w 768"/>
                <a:gd name="T13" fmla="*/ 0 h 288"/>
                <a:gd name="T14" fmla="*/ 0 w 768"/>
                <a:gd name="T15" fmla="*/ 0 h 288"/>
                <a:gd name="T16" fmla="*/ 0 60000 65536"/>
                <a:gd name="T17" fmla="*/ 0 60000 65536"/>
                <a:gd name="T18" fmla="*/ 0 60000 65536"/>
                <a:gd name="T19" fmla="*/ 0 60000 65536"/>
                <a:gd name="T20" fmla="*/ 0 60000 65536"/>
                <a:gd name="T21" fmla="*/ 0 60000 65536"/>
                <a:gd name="T22" fmla="*/ 0 60000 65536"/>
                <a:gd name="T23" fmla="*/ 0 60000 65536"/>
                <a:gd name="T24" fmla="*/ 0 w 768"/>
                <a:gd name="T25" fmla="*/ 0 h 288"/>
                <a:gd name="T26" fmla="*/ 768 w 768"/>
                <a:gd name="T27" fmla="*/ 288 h 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68" h="288">
                  <a:moveTo>
                    <a:pt x="0" y="0"/>
                  </a:moveTo>
                  <a:lnTo>
                    <a:pt x="144" y="288"/>
                  </a:lnTo>
                  <a:lnTo>
                    <a:pt x="624" y="288"/>
                  </a:lnTo>
                  <a:lnTo>
                    <a:pt x="768" y="0"/>
                  </a:lnTo>
                  <a:lnTo>
                    <a:pt x="480" y="0"/>
                  </a:lnTo>
                  <a:lnTo>
                    <a:pt x="384" y="96"/>
                  </a:lnTo>
                  <a:lnTo>
                    <a:pt x="288" y="0"/>
                  </a:lnTo>
                  <a:lnTo>
                    <a:pt x="0" y="0"/>
                  </a:lnTo>
                  <a:close/>
                </a:path>
              </a:pathLst>
            </a:custGeom>
            <a:solidFill>
              <a:srgbClr val="FFFF99"/>
            </a:solidFill>
            <a:ln w="19050">
              <a:solidFill>
                <a:schemeClr val="tx1"/>
              </a:solidFill>
              <a:round/>
              <a:headEnd/>
              <a:tailEnd/>
            </a:ln>
          </p:spPr>
          <p:txBody>
            <a:bodyPr/>
            <a:lstStyle/>
            <a:p>
              <a:endParaRPr lang="en-US"/>
            </a:p>
          </p:txBody>
        </p:sp>
        <p:sp>
          <p:nvSpPr>
            <p:cNvPr id="32806" name="Rectangle 22"/>
            <p:cNvSpPr>
              <a:spLocks noChangeArrowheads="1"/>
            </p:cNvSpPr>
            <p:nvPr/>
          </p:nvSpPr>
          <p:spPr bwMode="auto">
            <a:xfrm>
              <a:off x="3974" y="1294"/>
              <a:ext cx="240" cy="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0000"/>
                </a:lnSpc>
              </a:pPr>
              <a:r>
                <a:rPr lang="en-US" altLang="en-US" sz="1400"/>
                <a:t>A</a:t>
              </a:r>
            </a:p>
            <a:p>
              <a:pPr algn="ctr">
                <a:lnSpc>
                  <a:spcPct val="80000"/>
                </a:lnSpc>
              </a:pPr>
              <a:r>
                <a:rPr lang="en-US" altLang="en-US" sz="1400"/>
                <a:t>L</a:t>
              </a:r>
            </a:p>
            <a:p>
              <a:pPr algn="ctr">
                <a:lnSpc>
                  <a:spcPct val="80000"/>
                </a:lnSpc>
              </a:pPr>
              <a:r>
                <a:rPr lang="en-US" altLang="en-US" sz="1400"/>
                <a:t>U</a:t>
              </a:r>
            </a:p>
          </p:txBody>
        </p:sp>
        <p:sp>
          <p:nvSpPr>
            <p:cNvPr id="32807" name="Rectangle 23"/>
            <p:cNvSpPr>
              <a:spLocks noChangeArrowheads="1"/>
            </p:cNvSpPr>
            <p:nvPr/>
          </p:nvSpPr>
          <p:spPr bwMode="auto">
            <a:xfrm>
              <a:off x="3955" y="2131"/>
              <a:ext cx="43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ALU result</a:t>
              </a:r>
            </a:p>
          </p:txBody>
        </p:sp>
        <p:sp>
          <p:nvSpPr>
            <p:cNvPr id="32808" name="Rectangle 24"/>
            <p:cNvSpPr>
              <a:spLocks noChangeArrowheads="1"/>
            </p:cNvSpPr>
            <p:nvPr/>
          </p:nvSpPr>
          <p:spPr bwMode="auto">
            <a:xfrm>
              <a:off x="3726" y="1154"/>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2809" name="Line 25"/>
            <p:cNvSpPr>
              <a:spLocks noChangeShapeType="1"/>
            </p:cNvSpPr>
            <p:nvPr/>
          </p:nvSpPr>
          <p:spPr bwMode="auto">
            <a:xfrm flipH="1">
              <a:off x="3754" y="1269"/>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2810" name="Rectangle 26"/>
            <p:cNvSpPr>
              <a:spLocks noChangeArrowheads="1"/>
            </p:cNvSpPr>
            <p:nvPr/>
          </p:nvSpPr>
          <p:spPr bwMode="auto">
            <a:xfrm>
              <a:off x="4244" y="1385"/>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2811" name="Line 27"/>
            <p:cNvSpPr>
              <a:spLocks noChangeShapeType="1"/>
            </p:cNvSpPr>
            <p:nvPr/>
          </p:nvSpPr>
          <p:spPr bwMode="auto">
            <a:xfrm flipH="1">
              <a:off x="4272" y="1500"/>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2812" name="Text Box 28"/>
            <p:cNvSpPr txBox="1">
              <a:spLocks noChangeArrowheads="1"/>
            </p:cNvSpPr>
            <p:nvPr/>
          </p:nvSpPr>
          <p:spPr bwMode="auto">
            <a:xfrm>
              <a:off x="2717" y="1125"/>
              <a:ext cx="692" cy="806"/>
            </a:xfrm>
            <a:prstGeom prst="rect">
              <a:avLst/>
            </a:prstGeom>
            <a:solidFill>
              <a:srgbClr val="99FF99"/>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200" b="1"/>
                <a:t>Registers</a:t>
              </a:r>
            </a:p>
          </p:txBody>
        </p:sp>
        <p:sp>
          <p:nvSpPr>
            <p:cNvPr id="32813" name="Rectangle 29"/>
            <p:cNvSpPr>
              <a:spLocks noChangeArrowheads="1"/>
            </p:cNvSpPr>
            <p:nvPr/>
          </p:nvSpPr>
          <p:spPr bwMode="auto">
            <a:xfrm>
              <a:off x="2717" y="1327"/>
              <a:ext cx="28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 RA</a:t>
              </a:r>
            </a:p>
          </p:txBody>
        </p:sp>
        <p:sp>
          <p:nvSpPr>
            <p:cNvPr id="32814" name="Rectangle 30"/>
            <p:cNvSpPr>
              <a:spLocks noChangeArrowheads="1"/>
            </p:cNvSpPr>
            <p:nvPr/>
          </p:nvSpPr>
          <p:spPr bwMode="auto">
            <a:xfrm>
              <a:off x="2746" y="1498"/>
              <a:ext cx="25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RB</a:t>
              </a:r>
            </a:p>
          </p:txBody>
        </p:sp>
        <p:sp>
          <p:nvSpPr>
            <p:cNvPr id="32815" name="Rectangle 31"/>
            <p:cNvSpPr>
              <a:spLocks noChangeArrowheads="1"/>
            </p:cNvSpPr>
            <p:nvPr/>
          </p:nvSpPr>
          <p:spPr bwMode="auto">
            <a:xfrm>
              <a:off x="3120" y="1326"/>
              <a:ext cx="2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BusA</a:t>
              </a:r>
            </a:p>
          </p:txBody>
        </p:sp>
        <p:sp>
          <p:nvSpPr>
            <p:cNvPr id="32816" name="Line 32"/>
            <p:cNvSpPr>
              <a:spLocks noChangeShapeType="1"/>
            </p:cNvSpPr>
            <p:nvPr/>
          </p:nvSpPr>
          <p:spPr bwMode="auto">
            <a:xfrm>
              <a:off x="3408" y="1612"/>
              <a:ext cx="259" cy="1"/>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2817" name="Rectangle 33"/>
            <p:cNvSpPr>
              <a:spLocks noChangeArrowheads="1"/>
            </p:cNvSpPr>
            <p:nvPr/>
          </p:nvSpPr>
          <p:spPr bwMode="auto">
            <a:xfrm>
              <a:off x="3120" y="1556"/>
              <a:ext cx="2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BusB</a:t>
              </a:r>
            </a:p>
          </p:txBody>
        </p:sp>
        <p:sp>
          <p:nvSpPr>
            <p:cNvPr id="32818" name="Line 34"/>
            <p:cNvSpPr>
              <a:spLocks noChangeShapeType="1"/>
            </p:cNvSpPr>
            <p:nvPr/>
          </p:nvSpPr>
          <p:spPr bwMode="auto">
            <a:xfrm>
              <a:off x="2342" y="1384"/>
              <a:ext cx="375"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2819" name="Line 35"/>
            <p:cNvSpPr>
              <a:spLocks noChangeShapeType="1"/>
            </p:cNvSpPr>
            <p:nvPr/>
          </p:nvSpPr>
          <p:spPr bwMode="auto">
            <a:xfrm>
              <a:off x="2342" y="1584"/>
              <a:ext cx="37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2820" name="Line 36"/>
            <p:cNvSpPr>
              <a:spLocks noChangeShapeType="1"/>
            </p:cNvSpPr>
            <p:nvPr/>
          </p:nvSpPr>
          <p:spPr bwMode="auto">
            <a:xfrm>
              <a:off x="2630" y="1791"/>
              <a:ext cx="87"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2821" name="Rectangle 37"/>
            <p:cNvSpPr>
              <a:spLocks noChangeArrowheads="1"/>
            </p:cNvSpPr>
            <p:nvPr/>
          </p:nvSpPr>
          <p:spPr bwMode="auto">
            <a:xfrm>
              <a:off x="2746" y="1731"/>
              <a:ext cx="259"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RW</a:t>
              </a:r>
            </a:p>
          </p:txBody>
        </p:sp>
        <p:sp>
          <p:nvSpPr>
            <p:cNvPr id="32822" name="Line 38"/>
            <p:cNvSpPr>
              <a:spLocks noChangeShapeType="1"/>
            </p:cNvSpPr>
            <p:nvPr/>
          </p:nvSpPr>
          <p:spPr bwMode="auto">
            <a:xfrm flipH="1">
              <a:off x="2602" y="1355"/>
              <a:ext cx="29" cy="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2823" name="Rectangle 39"/>
            <p:cNvSpPr>
              <a:spLocks noChangeArrowheads="1"/>
            </p:cNvSpPr>
            <p:nvPr/>
          </p:nvSpPr>
          <p:spPr bwMode="auto">
            <a:xfrm>
              <a:off x="2573" y="1269"/>
              <a:ext cx="8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32824" name="Line 40"/>
            <p:cNvSpPr>
              <a:spLocks noChangeShapeType="1"/>
            </p:cNvSpPr>
            <p:nvPr/>
          </p:nvSpPr>
          <p:spPr bwMode="auto">
            <a:xfrm flipH="1">
              <a:off x="3465" y="1584"/>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2825" name="Rectangle 41"/>
            <p:cNvSpPr>
              <a:spLocks noChangeArrowheads="1"/>
            </p:cNvSpPr>
            <p:nvPr/>
          </p:nvSpPr>
          <p:spPr bwMode="auto">
            <a:xfrm>
              <a:off x="3437" y="1469"/>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2826" name="Rectangle 42"/>
            <p:cNvSpPr>
              <a:spLocks noChangeArrowheads="1"/>
            </p:cNvSpPr>
            <p:nvPr/>
          </p:nvSpPr>
          <p:spPr bwMode="auto">
            <a:xfrm>
              <a:off x="3120" y="1787"/>
              <a:ext cx="2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BusW</a:t>
              </a:r>
            </a:p>
          </p:txBody>
        </p:sp>
        <p:sp>
          <p:nvSpPr>
            <p:cNvPr id="32827" name="Rectangle 43"/>
            <p:cNvSpPr>
              <a:spLocks noChangeArrowheads="1"/>
            </p:cNvSpPr>
            <p:nvPr/>
          </p:nvSpPr>
          <p:spPr bwMode="auto">
            <a:xfrm>
              <a:off x="2171" y="1356"/>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2828" name="Rectangle 44"/>
            <p:cNvSpPr>
              <a:spLocks noChangeArrowheads="1"/>
            </p:cNvSpPr>
            <p:nvPr/>
          </p:nvSpPr>
          <p:spPr bwMode="auto">
            <a:xfrm>
              <a:off x="1450" y="1125"/>
              <a:ext cx="691" cy="807"/>
            </a:xfrm>
            <a:prstGeom prst="rect">
              <a:avLst/>
            </a:prstGeom>
            <a:solidFill>
              <a:srgbClr val="CCCCFF"/>
            </a:solidFill>
            <a:ln w="1905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2829" name="Text Box 45"/>
            <p:cNvSpPr txBox="1">
              <a:spLocks noChangeArrowheads="1"/>
            </p:cNvSpPr>
            <p:nvPr/>
          </p:nvSpPr>
          <p:spPr bwMode="auto">
            <a:xfrm>
              <a:off x="1507" y="1585"/>
              <a:ext cx="43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tLang="en-US" sz="1000"/>
                <a:t>Address</a:t>
              </a:r>
            </a:p>
          </p:txBody>
        </p:sp>
        <p:sp>
          <p:nvSpPr>
            <p:cNvPr id="32830" name="Line 46"/>
            <p:cNvSpPr>
              <a:spLocks noChangeShapeType="1"/>
            </p:cNvSpPr>
            <p:nvPr/>
          </p:nvSpPr>
          <p:spPr bwMode="auto">
            <a:xfrm>
              <a:off x="1075" y="1671"/>
              <a:ext cx="375" cy="1"/>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2831" name="Text Box 47"/>
            <p:cNvSpPr txBox="1">
              <a:spLocks noChangeArrowheads="1"/>
            </p:cNvSpPr>
            <p:nvPr/>
          </p:nvSpPr>
          <p:spPr bwMode="auto">
            <a:xfrm>
              <a:off x="1565" y="1413"/>
              <a:ext cx="54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spcBef>
                  <a:spcPct val="50000"/>
                </a:spcBef>
              </a:pPr>
              <a:r>
                <a:rPr lang="en-US" altLang="en-US" sz="1000"/>
                <a:t>Instruction</a:t>
              </a:r>
            </a:p>
          </p:txBody>
        </p:sp>
        <p:sp>
          <p:nvSpPr>
            <p:cNvPr id="32832" name="Text Box 48"/>
            <p:cNvSpPr txBox="1">
              <a:spLocks noChangeArrowheads="1"/>
            </p:cNvSpPr>
            <p:nvPr/>
          </p:nvSpPr>
          <p:spPr bwMode="auto">
            <a:xfrm>
              <a:off x="1536" y="1125"/>
              <a:ext cx="547"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b="1"/>
                <a:t>Instruction</a:t>
              </a:r>
            </a:p>
            <a:p>
              <a:r>
                <a:rPr lang="en-US" altLang="en-US" sz="1200" b="1"/>
                <a:t>Memory</a:t>
              </a:r>
            </a:p>
          </p:txBody>
        </p:sp>
        <p:sp>
          <p:nvSpPr>
            <p:cNvPr id="32833" name="Line 49"/>
            <p:cNvSpPr>
              <a:spLocks noChangeShapeType="1"/>
            </p:cNvSpPr>
            <p:nvPr/>
          </p:nvSpPr>
          <p:spPr bwMode="auto">
            <a:xfrm>
              <a:off x="2141" y="1499"/>
              <a:ext cx="201" cy="0"/>
            </a:xfrm>
            <a:prstGeom prst="line">
              <a:avLst/>
            </a:prstGeom>
            <a:noFill/>
            <a:ln w="57150">
              <a:solidFill>
                <a:schemeClr val="tx1"/>
              </a:solidFill>
              <a:round/>
              <a:headEnd/>
              <a:tailEnd type="oval" w="sm" len="sm"/>
            </a:ln>
            <a:extLst>
              <a:ext uri="{909E8E84-426E-40DD-AFC4-6F175D3DCCD1}">
                <a14:hiddenFill xmlns:a14="http://schemas.microsoft.com/office/drawing/2010/main">
                  <a:noFill/>
                </a14:hiddenFill>
              </a:ext>
            </a:extLst>
          </p:spPr>
          <p:txBody>
            <a:bodyPr wrap="none"/>
            <a:lstStyle/>
            <a:p>
              <a:endParaRPr lang="en-US"/>
            </a:p>
          </p:txBody>
        </p:sp>
        <p:sp>
          <p:nvSpPr>
            <p:cNvPr id="32834" name="Line 50"/>
            <p:cNvSpPr>
              <a:spLocks noChangeShapeType="1"/>
            </p:cNvSpPr>
            <p:nvPr/>
          </p:nvSpPr>
          <p:spPr bwMode="auto">
            <a:xfrm flipH="1">
              <a:off x="2199" y="1471"/>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2835" name="Rectangle 51"/>
            <p:cNvSpPr>
              <a:spLocks noChangeArrowheads="1"/>
            </p:cNvSpPr>
            <p:nvPr/>
          </p:nvSpPr>
          <p:spPr bwMode="auto">
            <a:xfrm>
              <a:off x="1248" y="1528"/>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2836" name="Line 52"/>
            <p:cNvSpPr>
              <a:spLocks noChangeShapeType="1"/>
            </p:cNvSpPr>
            <p:nvPr/>
          </p:nvSpPr>
          <p:spPr bwMode="auto">
            <a:xfrm flipH="1">
              <a:off x="1276" y="1643"/>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2837" name="Rectangle 53"/>
            <p:cNvSpPr>
              <a:spLocks noChangeArrowheads="1"/>
            </p:cNvSpPr>
            <p:nvPr/>
          </p:nvSpPr>
          <p:spPr bwMode="auto">
            <a:xfrm>
              <a:off x="788" y="1124"/>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30</a:t>
              </a:r>
            </a:p>
          </p:txBody>
        </p:sp>
        <p:sp>
          <p:nvSpPr>
            <p:cNvPr id="32838" name="Line 54"/>
            <p:cNvSpPr>
              <a:spLocks noChangeShapeType="1"/>
            </p:cNvSpPr>
            <p:nvPr/>
          </p:nvSpPr>
          <p:spPr bwMode="auto">
            <a:xfrm flipH="1">
              <a:off x="730" y="1181"/>
              <a:ext cx="57" cy="3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nvGrpSpPr>
            <p:cNvPr id="32839" name="Group 55"/>
            <p:cNvGrpSpPr>
              <a:grpSpLocks/>
            </p:cNvGrpSpPr>
            <p:nvPr/>
          </p:nvGrpSpPr>
          <p:grpSpPr bwMode="auto">
            <a:xfrm>
              <a:off x="960" y="1412"/>
              <a:ext cx="115" cy="519"/>
              <a:chOff x="2572" y="3082"/>
              <a:chExt cx="115" cy="519"/>
            </a:xfrm>
          </p:grpSpPr>
          <p:sp>
            <p:nvSpPr>
              <p:cNvPr id="32862" name="Text Box 56"/>
              <p:cNvSpPr txBox="1">
                <a:spLocks noChangeArrowheads="1"/>
              </p:cNvSpPr>
              <p:nvPr/>
            </p:nvSpPr>
            <p:spPr bwMode="auto">
              <a:xfrm rot="-5400000">
                <a:off x="2413" y="3327"/>
                <a:ext cx="433" cy="115"/>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200"/>
                  <a:t>PC</a:t>
                </a:r>
              </a:p>
            </p:txBody>
          </p:sp>
          <p:sp>
            <p:nvSpPr>
              <p:cNvPr id="32863" name="Text Box 57"/>
              <p:cNvSpPr txBox="1">
                <a:spLocks noChangeArrowheads="1"/>
              </p:cNvSpPr>
              <p:nvPr/>
            </p:nvSpPr>
            <p:spPr bwMode="auto">
              <a:xfrm rot="-5400000">
                <a:off x="2587" y="3067"/>
                <a:ext cx="86" cy="115"/>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800"/>
                  <a:t>00</a:t>
                </a:r>
              </a:p>
            </p:txBody>
          </p:sp>
        </p:grpSp>
        <p:sp>
          <p:nvSpPr>
            <p:cNvPr id="32840" name="Line 58"/>
            <p:cNvSpPr>
              <a:spLocks noChangeShapeType="1"/>
            </p:cNvSpPr>
            <p:nvPr/>
          </p:nvSpPr>
          <p:spPr bwMode="auto">
            <a:xfrm flipV="1">
              <a:off x="1162" y="1210"/>
              <a:ext cx="0" cy="461"/>
            </a:xfrm>
            <a:prstGeom prst="line">
              <a:avLst/>
            </a:prstGeom>
            <a:noFill/>
            <a:ln w="57150">
              <a:solidFill>
                <a:schemeClr val="tx1"/>
              </a:solidFill>
              <a:round/>
              <a:headEnd type="oval"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2841" name="Rectangle 59"/>
            <p:cNvSpPr>
              <a:spLocks noChangeArrowheads="1"/>
            </p:cNvSpPr>
            <p:nvPr/>
          </p:nvSpPr>
          <p:spPr bwMode="auto">
            <a:xfrm>
              <a:off x="1046" y="980"/>
              <a:ext cx="231" cy="230"/>
            </a:xfrm>
            <a:prstGeom prst="rect">
              <a:avLst/>
            </a:prstGeom>
            <a:solidFill>
              <a:srgbClr val="FF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400"/>
                <a:t> </a:t>
              </a:r>
              <a:r>
                <a:rPr lang="en-US" altLang="en-US"/>
                <a:t>+1</a:t>
              </a:r>
            </a:p>
          </p:txBody>
        </p:sp>
        <p:sp>
          <p:nvSpPr>
            <p:cNvPr id="32842" name="Rectangle 60"/>
            <p:cNvSpPr>
              <a:spLocks noChangeArrowheads="1"/>
            </p:cNvSpPr>
            <p:nvPr/>
          </p:nvSpPr>
          <p:spPr bwMode="auto">
            <a:xfrm>
              <a:off x="1192" y="1325"/>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30</a:t>
              </a:r>
            </a:p>
          </p:txBody>
        </p:sp>
        <p:sp>
          <p:nvSpPr>
            <p:cNvPr id="32843" name="Line 61"/>
            <p:cNvSpPr>
              <a:spLocks noChangeShapeType="1"/>
            </p:cNvSpPr>
            <p:nvPr/>
          </p:nvSpPr>
          <p:spPr bwMode="auto">
            <a:xfrm flipH="1">
              <a:off x="1134" y="1382"/>
              <a:ext cx="57" cy="3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2844" name="Freeform 62"/>
            <p:cNvSpPr>
              <a:spLocks/>
            </p:cNvSpPr>
            <p:nvPr/>
          </p:nvSpPr>
          <p:spPr bwMode="auto">
            <a:xfrm>
              <a:off x="758" y="893"/>
              <a:ext cx="404" cy="778"/>
            </a:xfrm>
            <a:custGeom>
              <a:avLst/>
              <a:gdLst>
                <a:gd name="T0" fmla="*/ 404 w 404"/>
                <a:gd name="T1" fmla="*/ 87 h 778"/>
                <a:gd name="T2" fmla="*/ 404 w 404"/>
                <a:gd name="T3" fmla="*/ 0 h 778"/>
                <a:gd name="T4" fmla="*/ 0 w 404"/>
                <a:gd name="T5" fmla="*/ 0 h 778"/>
                <a:gd name="T6" fmla="*/ 0 w 404"/>
                <a:gd name="T7" fmla="*/ 778 h 778"/>
                <a:gd name="T8" fmla="*/ 202 w 404"/>
                <a:gd name="T9" fmla="*/ 778 h 778"/>
                <a:gd name="T10" fmla="*/ 0 60000 65536"/>
                <a:gd name="T11" fmla="*/ 0 60000 65536"/>
                <a:gd name="T12" fmla="*/ 0 60000 65536"/>
                <a:gd name="T13" fmla="*/ 0 60000 65536"/>
                <a:gd name="T14" fmla="*/ 0 60000 65536"/>
                <a:gd name="T15" fmla="*/ 0 w 404"/>
                <a:gd name="T16" fmla="*/ 0 h 778"/>
                <a:gd name="T17" fmla="*/ 404 w 404"/>
                <a:gd name="T18" fmla="*/ 778 h 778"/>
              </a:gdLst>
              <a:ahLst/>
              <a:cxnLst>
                <a:cxn ang="T10">
                  <a:pos x="T0" y="T1"/>
                </a:cxn>
                <a:cxn ang="T11">
                  <a:pos x="T2" y="T3"/>
                </a:cxn>
                <a:cxn ang="T12">
                  <a:pos x="T4" y="T5"/>
                </a:cxn>
                <a:cxn ang="T13">
                  <a:pos x="T6" y="T7"/>
                </a:cxn>
                <a:cxn ang="T14">
                  <a:pos x="T8" y="T9"/>
                </a:cxn>
              </a:cxnLst>
              <a:rect l="T15" t="T16" r="T17" b="T18"/>
              <a:pathLst>
                <a:path w="404" h="778">
                  <a:moveTo>
                    <a:pt x="404" y="87"/>
                  </a:moveTo>
                  <a:lnTo>
                    <a:pt x="404" y="0"/>
                  </a:lnTo>
                  <a:lnTo>
                    <a:pt x="0" y="0"/>
                  </a:lnTo>
                  <a:lnTo>
                    <a:pt x="0" y="778"/>
                  </a:lnTo>
                  <a:lnTo>
                    <a:pt x="202" y="778"/>
                  </a:lnTo>
                </a:path>
              </a:pathLst>
            </a:custGeom>
            <a:noFill/>
            <a:ln w="5715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2845" name="Line 63"/>
            <p:cNvSpPr>
              <a:spLocks noChangeShapeType="1"/>
            </p:cNvSpPr>
            <p:nvPr/>
          </p:nvSpPr>
          <p:spPr bwMode="auto">
            <a:xfrm flipH="1">
              <a:off x="2342" y="1122"/>
              <a:ext cx="0" cy="1154"/>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2846" name="Rectangle 64"/>
            <p:cNvSpPr>
              <a:spLocks noChangeArrowheads="1"/>
            </p:cNvSpPr>
            <p:nvPr/>
          </p:nvSpPr>
          <p:spPr bwMode="auto">
            <a:xfrm>
              <a:off x="2429" y="1269"/>
              <a:ext cx="115"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Rs</a:t>
              </a:r>
            </a:p>
          </p:txBody>
        </p:sp>
        <p:sp>
          <p:nvSpPr>
            <p:cNvPr id="32847" name="Line 65"/>
            <p:cNvSpPr>
              <a:spLocks noChangeShapeType="1"/>
            </p:cNvSpPr>
            <p:nvPr/>
          </p:nvSpPr>
          <p:spPr bwMode="auto">
            <a:xfrm flipH="1">
              <a:off x="2602" y="1556"/>
              <a:ext cx="29" cy="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2848" name="Rectangle 66"/>
            <p:cNvSpPr>
              <a:spLocks noChangeArrowheads="1"/>
            </p:cNvSpPr>
            <p:nvPr/>
          </p:nvSpPr>
          <p:spPr bwMode="auto">
            <a:xfrm>
              <a:off x="2573" y="1470"/>
              <a:ext cx="8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32849" name="Rectangle 67"/>
            <p:cNvSpPr>
              <a:spLocks noChangeArrowheads="1"/>
            </p:cNvSpPr>
            <p:nvPr/>
          </p:nvSpPr>
          <p:spPr bwMode="auto">
            <a:xfrm>
              <a:off x="2382" y="1877"/>
              <a:ext cx="115"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Rd</a:t>
              </a:r>
            </a:p>
          </p:txBody>
        </p:sp>
        <p:grpSp>
          <p:nvGrpSpPr>
            <p:cNvPr id="32850" name="Group 68"/>
            <p:cNvGrpSpPr>
              <a:grpSpLocks/>
            </p:cNvGrpSpPr>
            <p:nvPr/>
          </p:nvGrpSpPr>
          <p:grpSpPr bwMode="auto">
            <a:xfrm>
              <a:off x="2716" y="2160"/>
              <a:ext cx="691" cy="231"/>
              <a:chOff x="3350" y="2159"/>
              <a:chExt cx="403" cy="231"/>
            </a:xfrm>
          </p:grpSpPr>
          <p:sp>
            <p:nvSpPr>
              <p:cNvPr id="32860" name="Oval 69"/>
              <p:cNvSpPr>
                <a:spLocks noChangeArrowheads="1"/>
              </p:cNvSpPr>
              <p:nvPr/>
            </p:nvSpPr>
            <p:spPr bwMode="auto">
              <a:xfrm>
                <a:off x="3350" y="2159"/>
                <a:ext cx="403" cy="231"/>
              </a:xfrm>
              <a:prstGeom prst="ellipse">
                <a:avLst/>
              </a:prstGeom>
              <a:solidFill>
                <a:srgbClr val="FFFF99"/>
              </a:solidFill>
              <a:ln w="19050">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2861" name="Rectangle 70"/>
              <p:cNvSpPr>
                <a:spLocks noChangeArrowheads="1"/>
              </p:cNvSpPr>
              <p:nvPr/>
            </p:nvSpPr>
            <p:spPr bwMode="auto">
              <a:xfrm>
                <a:off x="3350" y="2189"/>
                <a:ext cx="403"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0000"/>
                  </a:lnSpc>
                </a:pPr>
                <a:r>
                  <a:rPr lang="en-US" altLang="en-US" sz="1400"/>
                  <a:t>Extender</a:t>
                </a:r>
              </a:p>
            </p:txBody>
          </p:sp>
        </p:grpSp>
        <p:sp>
          <p:nvSpPr>
            <p:cNvPr id="32851" name="Line 71"/>
            <p:cNvSpPr>
              <a:spLocks noChangeShapeType="1"/>
            </p:cNvSpPr>
            <p:nvPr/>
          </p:nvSpPr>
          <p:spPr bwMode="auto">
            <a:xfrm flipH="1">
              <a:off x="2573" y="2247"/>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2852" name="Rectangle 72"/>
            <p:cNvSpPr>
              <a:spLocks noChangeArrowheads="1"/>
            </p:cNvSpPr>
            <p:nvPr/>
          </p:nvSpPr>
          <p:spPr bwMode="auto">
            <a:xfrm>
              <a:off x="2429" y="2304"/>
              <a:ext cx="28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Imm16</a:t>
              </a:r>
            </a:p>
          </p:txBody>
        </p:sp>
        <p:sp>
          <p:nvSpPr>
            <p:cNvPr id="32853" name="Rectangle 73"/>
            <p:cNvSpPr>
              <a:spLocks noChangeArrowheads="1"/>
            </p:cNvSpPr>
            <p:nvPr/>
          </p:nvSpPr>
          <p:spPr bwMode="auto">
            <a:xfrm>
              <a:off x="2429" y="1469"/>
              <a:ext cx="115"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Rt</a:t>
              </a:r>
            </a:p>
          </p:txBody>
        </p:sp>
        <p:sp>
          <p:nvSpPr>
            <p:cNvPr id="32854" name="Line 74"/>
            <p:cNvSpPr>
              <a:spLocks noChangeShapeType="1"/>
            </p:cNvSpPr>
            <p:nvPr/>
          </p:nvSpPr>
          <p:spPr bwMode="auto">
            <a:xfrm flipV="1">
              <a:off x="3782" y="1725"/>
              <a:ext cx="144"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2855" name="Line 75"/>
            <p:cNvSpPr>
              <a:spLocks noChangeShapeType="1"/>
            </p:cNvSpPr>
            <p:nvPr/>
          </p:nvSpPr>
          <p:spPr bwMode="auto">
            <a:xfrm flipH="1">
              <a:off x="3465" y="1899"/>
              <a:ext cx="58" cy="3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2856" name="Rectangle 76"/>
            <p:cNvSpPr>
              <a:spLocks noChangeArrowheads="1"/>
            </p:cNvSpPr>
            <p:nvPr/>
          </p:nvSpPr>
          <p:spPr bwMode="auto">
            <a:xfrm>
              <a:off x="3523" y="1870"/>
              <a:ext cx="115"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2857" name="Line 77"/>
            <p:cNvSpPr>
              <a:spLocks noChangeShapeType="1"/>
            </p:cNvSpPr>
            <p:nvPr/>
          </p:nvSpPr>
          <p:spPr bwMode="auto">
            <a:xfrm>
              <a:off x="2342" y="1841"/>
              <a:ext cx="173"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2858" name="Line 78"/>
            <p:cNvSpPr>
              <a:spLocks noChangeShapeType="1"/>
            </p:cNvSpPr>
            <p:nvPr/>
          </p:nvSpPr>
          <p:spPr bwMode="auto">
            <a:xfrm flipH="1">
              <a:off x="2400" y="1811"/>
              <a:ext cx="29" cy="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2859" name="Freeform 80"/>
            <p:cNvSpPr>
              <a:spLocks/>
            </p:cNvSpPr>
            <p:nvPr/>
          </p:nvSpPr>
          <p:spPr bwMode="auto">
            <a:xfrm>
              <a:off x="2428" y="1584"/>
              <a:ext cx="87" cy="153"/>
            </a:xfrm>
            <a:custGeom>
              <a:avLst/>
              <a:gdLst>
                <a:gd name="T0" fmla="*/ 0 w 87"/>
                <a:gd name="T1" fmla="*/ 0 h 87"/>
                <a:gd name="T2" fmla="*/ 0 w 87"/>
                <a:gd name="T3" fmla="*/ 4590 h 87"/>
                <a:gd name="T4" fmla="*/ 87 w 87"/>
                <a:gd name="T5" fmla="*/ 4590 h 87"/>
                <a:gd name="T6" fmla="*/ 0 60000 65536"/>
                <a:gd name="T7" fmla="*/ 0 60000 65536"/>
                <a:gd name="T8" fmla="*/ 0 60000 65536"/>
                <a:gd name="T9" fmla="*/ 0 w 87"/>
                <a:gd name="T10" fmla="*/ 0 h 87"/>
                <a:gd name="T11" fmla="*/ 87 w 87"/>
                <a:gd name="T12" fmla="*/ 87 h 87"/>
              </a:gdLst>
              <a:ahLst/>
              <a:cxnLst>
                <a:cxn ang="T6">
                  <a:pos x="T0" y="T1"/>
                </a:cxn>
                <a:cxn ang="T7">
                  <a:pos x="T2" y="T3"/>
                </a:cxn>
                <a:cxn ang="T8">
                  <a:pos x="T4" y="T5"/>
                </a:cxn>
              </a:cxnLst>
              <a:rect l="T9" t="T10" r="T11" b="T12"/>
              <a:pathLst>
                <a:path w="87" h="87">
                  <a:moveTo>
                    <a:pt x="0" y="0"/>
                  </a:moveTo>
                  <a:lnTo>
                    <a:pt x="0" y="87"/>
                  </a:lnTo>
                  <a:lnTo>
                    <a:pt x="87" y="87"/>
                  </a:lnTo>
                </a:path>
              </a:pathLst>
            </a:custGeom>
            <a:noFill/>
            <a:ln w="28575">
              <a:solidFill>
                <a:schemeClr val="tx1"/>
              </a:solidFill>
              <a:round/>
              <a:headEnd type="oval" w="sm" len="sm"/>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nvGrpSpPr>
          <p:cNvPr id="9" name="Group 86"/>
          <p:cNvGrpSpPr>
            <a:grpSpLocks/>
          </p:cNvGrpSpPr>
          <p:nvPr/>
        </p:nvGrpSpPr>
        <p:grpSpPr bwMode="auto">
          <a:xfrm>
            <a:off x="3854055" y="2847661"/>
            <a:ext cx="457465" cy="274637"/>
            <a:chOff x="2428" y="2045"/>
            <a:chExt cx="288" cy="173"/>
          </a:xfrm>
        </p:grpSpPr>
        <p:sp>
          <p:nvSpPr>
            <p:cNvPr id="32799" name="Line 87"/>
            <p:cNvSpPr>
              <a:spLocks noChangeShapeType="1"/>
            </p:cNvSpPr>
            <p:nvPr/>
          </p:nvSpPr>
          <p:spPr bwMode="auto">
            <a:xfrm flipV="1">
              <a:off x="2572" y="2045"/>
              <a:ext cx="0" cy="8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2800" name="Rectangle 88"/>
            <p:cNvSpPr>
              <a:spLocks noChangeArrowheads="1"/>
            </p:cNvSpPr>
            <p:nvPr/>
          </p:nvSpPr>
          <p:spPr bwMode="auto">
            <a:xfrm>
              <a:off x="2428" y="2103"/>
              <a:ext cx="28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RegDst</a:t>
              </a:r>
            </a:p>
          </p:txBody>
        </p:sp>
      </p:grpSp>
      <p:grpSp>
        <p:nvGrpSpPr>
          <p:cNvPr id="10" name="Group 89"/>
          <p:cNvGrpSpPr>
            <a:grpSpLocks/>
          </p:cNvGrpSpPr>
          <p:nvPr/>
        </p:nvGrpSpPr>
        <p:grpSpPr bwMode="auto">
          <a:xfrm>
            <a:off x="5690793" y="2788920"/>
            <a:ext cx="510778" cy="344488"/>
            <a:chOff x="3599" y="1884"/>
            <a:chExt cx="288" cy="187"/>
          </a:xfrm>
        </p:grpSpPr>
        <p:sp>
          <p:nvSpPr>
            <p:cNvPr id="32797" name="Line 90"/>
            <p:cNvSpPr>
              <a:spLocks noChangeShapeType="1"/>
            </p:cNvSpPr>
            <p:nvPr/>
          </p:nvSpPr>
          <p:spPr bwMode="auto">
            <a:xfrm flipV="1">
              <a:off x="3724" y="1884"/>
              <a:ext cx="2" cy="74"/>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2798" name="Rectangle 91"/>
            <p:cNvSpPr>
              <a:spLocks noChangeArrowheads="1"/>
            </p:cNvSpPr>
            <p:nvPr/>
          </p:nvSpPr>
          <p:spPr bwMode="auto">
            <a:xfrm>
              <a:off x="3599" y="1956"/>
              <a:ext cx="28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ALUSrc</a:t>
              </a:r>
            </a:p>
          </p:txBody>
        </p:sp>
      </p:grpSp>
      <p:grpSp>
        <p:nvGrpSpPr>
          <p:cNvPr id="11" name="Group 92"/>
          <p:cNvGrpSpPr>
            <a:grpSpLocks/>
          </p:cNvGrpSpPr>
          <p:nvPr/>
        </p:nvGrpSpPr>
        <p:grpSpPr bwMode="auto">
          <a:xfrm>
            <a:off x="5821497" y="2290445"/>
            <a:ext cx="182298" cy="495300"/>
            <a:chOff x="2515" y="1642"/>
            <a:chExt cx="115" cy="403"/>
          </a:xfrm>
        </p:grpSpPr>
        <p:sp>
          <p:nvSpPr>
            <p:cNvPr id="32793" name="AutoShape 93"/>
            <p:cNvSpPr>
              <a:spLocks noChangeArrowheads="1"/>
            </p:cNvSpPr>
            <p:nvPr/>
          </p:nvSpPr>
          <p:spPr bwMode="auto">
            <a:xfrm rot="-5400000">
              <a:off x="2371" y="1786"/>
              <a:ext cx="403" cy="115"/>
            </a:xfrm>
            <a:prstGeom prst="roundRect">
              <a:avLst>
                <a:gd name="adj" fmla="val 50000"/>
              </a:avLst>
            </a:prstGeom>
            <a:solidFill>
              <a:srgbClr val="FFFF99"/>
            </a:solidFill>
            <a:ln w="19050">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2794" name="Rectangle 94"/>
            <p:cNvSpPr>
              <a:spLocks noChangeArrowheads="1"/>
            </p:cNvSpPr>
            <p:nvPr/>
          </p:nvSpPr>
          <p:spPr bwMode="auto">
            <a:xfrm flipH="1">
              <a:off x="2515" y="1642"/>
              <a:ext cx="115"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70000"/>
                </a:lnSpc>
              </a:pPr>
              <a:endParaRPr lang="en-US" altLang="en-US" sz="1000" b="1">
                <a:latin typeface="Courier New" pitchFamily="49" charset="0"/>
                <a:cs typeface="Courier New" pitchFamily="49" charset="0"/>
              </a:endParaRPr>
            </a:p>
          </p:txBody>
        </p:sp>
        <p:sp>
          <p:nvSpPr>
            <p:cNvPr id="32795" name="Rectangle 95"/>
            <p:cNvSpPr>
              <a:spLocks noChangeArrowheads="1"/>
            </p:cNvSpPr>
            <p:nvPr/>
          </p:nvSpPr>
          <p:spPr bwMode="auto">
            <a:xfrm flipH="1">
              <a:off x="2515" y="1655"/>
              <a:ext cx="115"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0</a:t>
              </a:r>
            </a:p>
          </p:txBody>
        </p:sp>
        <p:sp>
          <p:nvSpPr>
            <p:cNvPr id="32796" name="Rectangle 96"/>
            <p:cNvSpPr>
              <a:spLocks noChangeArrowheads="1"/>
            </p:cNvSpPr>
            <p:nvPr/>
          </p:nvSpPr>
          <p:spPr bwMode="auto">
            <a:xfrm flipH="1">
              <a:off x="2515" y="1861"/>
              <a:ext cx="115"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1</a:t>
              </a:r>
            </a:p>
          </p:txBody>
        </p:sp>
      </p:grpSp>
      <p:grpSp>
        <p:nvGrpSpPr>
          <p:cNvPr id="32781" name="Group 100"/>
          <p:cNvGrpSpPr>
            <a:grpSpLocks/>
          </p:cNvGrpSpPr>
          <p:nvPr/>
        </p:nvGrpSpPr>
        <p:grpSpPr bwMode="auto">
          <a:xfrm>
            <a:off x="1159141" y="2839723"/>
            <a:ext cx="3413787" cy="360363"/>
            <a:chOff x="972991" y="3419665"/>
            <a:chExt cx="3151869" cy="360995"/>
          </a:xfrm>
        </p:grpSpPr>
        <p:grpSp>
          <p:nvGrpSpPr>
            <p:cNvPr id="32787" name="Group 101"/>
            <p:cNvGrpSpPr>
              <a:grpSpLocks/>
            </p:cNvGrpSpPr>
            <p:nvPr/>
          </p:nvGrpSpPr>
          <p:grpSpPr bwMode="auto">
            <a:xfrm>
              <a:off x="972991" y="3467288"/>
              <a:ext cx="3106796" cy="313372"/>
              <a:chOff x="1151569" y="3564834"/>
              <a:chExt cx="3106796" cy="313372"/>
            </a:xfrm>
          </p:grpSpPr>
          <p:sp>
            <p:nvSpPr>
              <p:cNvPr id="105" name="Freeform 104"/>
              <p:cNvSpPr/>
              <p:nvPr/>
            </p:nvSpPr>
            <p:spPr>
              <a:xfrm>
                <a:off x="1404037" y="3564919"/>
                <a:ext cx="2854942" cy="313287"/>
              </a:xfrm>
              <a:custGeom>
                <a:avLst/>
                <a:gdLst>
                  <a:gd name="connsiteX0" fmla="*/ 291548 w 291548"/>
                  <a:gd name="connsiteY0" fmla="*/ 0 h 154608"/>
                  <a:gd name="connsiteX1" fmla="*/ 291548 w 291548"/>
                  <a:gd name="connsiteY1" fmla="*/ 154608 h 154608"/>
                  <a:gd name="connsiteX2" fmla="*/ 0 w 291548"/>
                  <a:gd name="connsiteY2" fmla="*/ 154608 h 154608"/>
                </a:gdLst>
                <a:ahLst/>
                <a:cxnLst>
                  <a:cxn ang="0">
                    <a:pos x="connsiteX0" y="connsiteY0"/>
                  </a:cxn>
                  <a:cxn ang="0">
                    <a:pos x="connsiteX1" y="connsiteY1"/>
                  </a:cxn>
                  <a:cxn ang="0">
                    <a:pos x="connsiteX2" y="connsiteY2"/>
                  </a:cxn>
                </a:cxnLst>
                <a:rect l="l" t="t" r="r" b="b"/>
                <a:pathLst>
                  <a:path w="291548" h="154608">
                    <a:moveTo>
                      <a:pt x="291548" y="0"/>
                    </a:moveTo>
                    <a:lnTo>
                      <a:pt x="291548" y="154608"/>
                    </a:lnTo>
                    <a:lnTo>
                      <a:pt x="0" y="154608"/>
                    </a:lnTo>
                  </a:path>
                </a:pathLst>
              </a:custGeom>
              <a:noFill/>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cxnSp>
            <p:nvCxnSpPr>
              <p:cNvPr id="106" name="Straight Connector 105"/>
              <p:cNvCxnSpPr/>
              <p:nvPr/>
            </p:nvCxnSpPr>
            <p:spPr>
              <a:xfrm flipH="1">
                <a:off x="1573935" y="3564919"/>
                <a:ext cx="3176" cy="313287"/>
              </a:xfrm>
              <a:prstGeom prst="line">
                <a:avLst/>
              </a:prstGeom>
              <a:ln w="12700">
                <a:tailEnd type="oval" w="sm" len="sm"/>
              </a:ln>
            </p:spPr>
            <p:style>
              <a:lnRef idx="1">
                <a:schemeClr val="dk1"/>
              </a:lnRef>
              <a:fillRef idx="0">
                <a:schemeClr val="dk1"/>
              </a:fillRef>
              <a:effectRef idx="0">
                <a:schemeClr val="dk1"/>
              </a:effectRef>
              <a:fontRef idx="minor">
                <a:schemeClr val="tx1"/>
              </a:fontRef>
            </p:style>
          </p:cxnSp>
          <p:sp>
            <p:nvSpPr>
              <p:cNvPr id="32792" name="TextBox 106"/>
              <p:cNvSpPr txBox="1">
                <a:spLocks noChangeArrowheads="1"/>
              </p:cNvSpPr>
              <p:nvPr/>
            </p:nvSpPr>
            <p:spPr bwMode="auto">
              <a:xfrm>
                <a:off x="1151569" y="3612247"/>
                <a:ext cx="25204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400"/>
                  <a:t>clk</a:t>
                </a:r>
              </a:p>
            </p:txBody>
          </p:sp>
        </p:grpSp>
        <p:sp>
          <p:nvSpPr>
            <p:cNvPr id="103" name="Isosceles Triangle 102"/>
            <p:cNvSpPr/>
            <p:nvPr/>
          </p:nvSpPr>
          <p:spPr>
            <a:xfrm>
              <a:off x="1354073" y="3419665"/>
              <a:ext cx="87332" cy="46119"/>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104" name="Isosceles Triangle 103"/>
            <p:cNvSpPr/>
            <p:nvPr/>
          </p:nvSpPr>
          <p:spPr>
            <a:xfrm>
              <a:off x="4037528" y="3421256"/>
              <a:ext cx="87332" cy="46118"/>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grpSp>
      <p:grpSp>
        <p:nvGrpSpPr>
          <p:cNvPr id="8" name="Group 81"/>
          <p:cNvGrpSpPr>
            <a:grpSpLocks/>
          </p:cNvGrpSpPr>
          <p:nvPr/>
        </p:nvGrpSpPr>
        <p:grpSpPr bwMode="auto">
          <a:xfrm>
            <a:off x="3993358" y="2477773"/>
            <a:ext cx="182298" cy="365125"/>
            <a:chOff x="2515" y="1642"/>
            <a:chExt cx="115" cy="403"/>
          </a:xfrm>
        </p:grpSpPr>
        <p:sp>
          <p:nvSpPr>
            <p:cNvPr id="32783" name="AutoShape 82"/>
            <p:cNvSpPr>
              <a:spLocks noChangeArrowheads="1"/>
            </p:cNvSpPr>
            <p:nvPr/>
          </p:nvSpPr>
          <p:spPr bwMode="auto">
            <a:xfrm rot="-5400000">
              <a:off x="2371" y="1786"/>
              <a:ext cx="403" cy="115"/>
            </a:xfrm>
            <a:prstGeom prst="roundRect">
              <a:avLst>
                <a:gd name="adj" fmla="val 50000"/>
              </a:avLst>
            </a:prstGeom>
            <a:solidFill>
              <a:srgbClr val="FFFF99"/>
            </a:solidFill>
            <a:ln w="19050">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2784" name="Rectangle 83"/>
            <p:cNvSpPr>
              <a:spLocks noChangeArrowheads="1"/>
            </p:cNvSpPr>
            <p:nvPr/>
          </p:nvSpPr>
          <p:spPr bwMode="auto">
            <a:xfrm flipH="1">
              <a:off x="2515" y="1642"/>
              <a:ext cx="11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70000"/>
                </a:lnSpc>
              </a:pPr>
              <a:endParaRPr lang="en-US" altLang="en-US" sz="1000" b="1">
                <a:latin typeface="Courier New" pitchFamily="49" charset="0"/>
                <a:cs typeface="Courier New" pitchFamily="49" charset="0"/>
              </a:endParaRPr>
            </a:p>
          </p:txBody>
        </p:sp>
        <p:sp>
          <p:nvSpPr>
            <p:cNvPr id="32785" name="Rectangle 84"/>
            <p:cNvSpPr>
              <a:spLocks noChangeArrowheads="1"/>
            </p:cNvSpPr>
            <p:nvPr/>
          </p:nvSpPr>
          <p:spPr bwMode="auto">
            <a:xfrm flipH="1">
              <a:off x="2515" y="1655"/>
              <a:ext cx="115"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0</a:t>
              </a:r>
            </a:p>
          </p:txBody>
        </p:sp>
        <p:sp>
          <p:nvSpPr>
            <p:cNvPr id="32786" name="Rectangle 85"/>
            <p:cNvSpPr>
              <a:spLocks noChangeArrowheads="1"/>
            </p:cNvSpPr>
            <p:nvPr/>
          </p:nvSpPr>
          <p:spPr bwMode="auto">
            <a:xfrm flipH="1">
              <a:off x="2515" y="1843"/>
              <a:ext cx="115"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1</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51972"/>
                                        </p:tgtEl>
                                        <p:attrNameLst>
                                          <p:attrName>style.visibility</p:attrName>
                                        </p:attrNameLst>
                                      </p:cBhvr>
                                      <p:to>
                                        <p:strVal val="visible"/>
                                      </p:to>
                                    </p:set>
                                    <p:animEffect transition="in" filter="dissolve">
                                      <p:cBhvr>
                                        <p:cTn id="7" dur="500"/>
                                        <p:tgtEl>
                                          <p:spTgt spid="851972"/>
                                        </p:tgtEl>
                                      </p:cBhvr>
                                    </p:animEffect>
                                  </p:childTnLst>
                                </p:cTn>
                              </p:par>
                              <p:par>
                                <p:cTn id="8" presetID="9"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dissolve">
                                      <p:cBhvr>
                                        <p:cTn id="10" dur="500"/>
                                        <p:tgtEl>
                                          <p:spTgt spid="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851973"/>
                                        </p:tgtEl>
                                        <p:attrNameLst>
                                          <p:attrName>style.visibility</p:attrName>
                                        </p:attrNameLst>
                                      </p:cBhvr>
                                      <p:to>
                                        <p:strVal val="visible"/>
                                      </p:to>
                                    </p:set>
                                    <p:animEffect transition="in" filter="dissolve">
                                      <p:cBhvr>
                                        <p:cTn id="15" dur="500"/>
                                        <p:tgtEl>
                                          <p:spTgt spid="851973"/>
                                        </p:tgtEl>
                                      </p:cBhvr>
                                    </p:animEffect>
                                  </p:childTnLst>
                                </p:cTn>
                              </p:par>
                              <p:par>
                                <p:cTn id="16" presetID="9" presetClass="entr" presetSubtype="0"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dissolve">
                                      <p:cBhvr>
                                        <p:cTn id="18" dur="500"/>
                                        <p:tgtEl>
                                          <p:spTgt spid="11"/>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nodeType="clickEffect">
                                  <p:stCondLst>
                                    <p:cond delay="0"/>
                                  </p:stCondLst>
                                  <p:childTnLst>
                                    <p:set>
                                      <p:cBhvr>
                                        <p:cTn id="22" dur="1" fill="hold">
                                          <p:stCondLst>
                                            <p:cond delay="0"/>
                                          </p:stCondLst>
                                        </p:cTn>
                                        <p:tgtEl>
                                          <p:spTgt spid="851971">
                                            <p:txEl>
                                              <p:pRg st="0" end="0"/>
                                            </p:txEl>
                                          </p:spTgt>
                                        </p:tgtEl>
                                        <p:attrNameLst>
                                          <p:attrName>style.visibility</p:attrName>
                                        </p:attrNameLst>
                                      </p:cBhvr>
                                      <p:to>
                                        <p:strVal val="visible"/>
                                      </p:to>
                                    </p:set>
                                    <p:animEffect transition="in" filter="dissolve">
                                      <p:cBhvr>
                                        <p:cTn id="23" dur="500"/>
                                        <p:tgtEl>
                                          <p:spTgt spid="851971">
                                            <p:txEl>
                                              <p:pRg st="0" end="0"/>
                                            </p:txEl>
                                          </p:spTgt>
                                        </p:tgtEl>
                                      </p:cBhvr>
                                    </p:animEffect>
                                  </p:childTnLst>
                                </p:cTn>
                              </p:par>
                              <p:par>
                                <p:cTn id="24" presetID="9" presetClass="entr" presetSubtype="0" fill="hold" nodeType="withEffect">
                                  <p:stCondLst>
                                    <p:cond delay="0"/>
                                  </p:stCondLst>
                                  <p:childTnLst>
                                    <p:set>
                                      <p:cBhvr>
                                        <p:cTn id="25" dur="1" fill="hold">
                                          <p:stCondLst>
                                            <p:cond delay="0"/>
                                          </p:stCondLst>
                                        </p:cTn>
                                        <p:tgtEl>
                                          <p:spTgt spid="851971">
                                            <p:txEl>
                                              <p:pRg st="1" end="1"/>
                                            </p:txEl>
                                          </p:spTgt>
                                        </p:tgtEl>
                                        <p:attrNameLst>
                                          <p:attrName>style.visibility</p:attrName>
                                        </p:attrNameLst>
                                      </p:cBhvr>
                                      <p:to>
                                        <p:strVal val="visible"/>
                                      </p:to>
                                    </p:set>
                                    <p:animEffect transition="in" filter="dissolve">
                                      <p:cBhvr>
                                        <p:cTn id="26" dur="500"/>
                                        <p:tgtEl>
                                          <p:spTgt spid="851971">
                                            <p:txEl>
                                              <p:pRg st="1" end="1"/>
                                            </p:txEl>
                                          </p:spTgt>
                                        </p:tgtEl>
                                      </p:cBhvr>
                                    </p:animEffect>
                                  </p:childTnLst>
                                </p:cTn>
                              </p:par>
                              <p:par>
                                <p:cTn id="27" presetID="9" presetClass="entr" presetSubtype="0" fill="hold" nodeType="with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dissolve">
                                      <p:cBhvr>
                                        <p:cTn id="29" dur="500"/>
                                        <p:tgtEl>
                                          <p:spTgt spid="2"/>
                                        </p:tgtEl>
                                      </p:cBhvr>
                                    </p:animEffect>
                                  </p:childTnLst>
                                </p:cTn>
                              </p:par>
                              <p:par>
                                <p:cTn id="30" presetID="9" presetClass="entr" presetSubtype="0" fill="hold" nodeType="withEffect">
                                  <p:stCondLst>
                                    <p:cond delay="0"/>
                                  </p:stCondLst>
                                  <p:childTnLst>
                                    <p:set>
                                      <p:cBhvr>
                                        <p:cTn id="31" dur="1" fill="hold">
                                          <p:stCondLst>
                                            <p:cond delay="0"/>
                                          </p:stCondLst>
                                        </p:cTn>
                                        <p:tgtEl>
                                          <p:spTgt spid="851971">
                                            <p:txEl>
                                              <p:pRg st="2" end="2"/>
                                            </p:txEl>
                                          </p:spTgt>
                                        </p:tgtEl>
                                        <p:attrNameLst>
                                          <p:attrName>style.visibility</p:attrName>
                                        </p:attrNameLst>
                                      </p:cBhvr>
                                      <p:to>
                                        <p:strVal val="visible"/>
                                      </p:to>
                                    </p:set>
                                    <p:animEffect transition="in" filter="dissolve">
                                      <p:cBhvr>
                                        <p:cTn id="32" dur="500"/>
                                        <p:tgtEl>
                                          <p:spTgt spid="851971">
                                            <p:txEl>
                                              <p:pRg st="2" end="2"/>
                                            </p:txEl>
                                          </p:spTgt>
                                        </p:tgtEl>
                                      </p:cBhvr>
                                    </p:animEffect>
                                  </p:childTnLst>
                                </p:cTn>
                              </p:par>
                              <p:par>
                                <p:cTn id="33" presetID="9" presetClass="entr" presetSubtype="0" fill="hold" nodeType="with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dissolve">
                                      <p:cBhvr>
                                        <p:cTn id="35" dur="500"/>
                                        <p:tgtEl>
                                          <p:spTgt spid="3"/>
                                        </p:tgtEl>
                                      </p:cBhvr>
                                    </p:animEffect>
                                  </p:childTnLst>
                                </p:cTn>
                              </p:par>
                              <p:par>
                                <p:cTn id="36" presetID="9" presetClass="entr" presetSubtype="0" fill="hold" nodeType="withEffect">
                                  <p:stCondLst>
                                    <p:cond delay="0"/>
                                  </p:stCondLst>
                                  <p:childTnLst>
                                    <p:set>
                                      <p:cBhvr>
                                        <p:cTn id="37" dur="1" fill="hold">
                                          <p:stCondLst>
                                            <p:cond delay="0"/>
                                          </p:stCondLst>
                                        </p:cTn>
                                        <p:tgtEl>
                                          <p:spTgt spid="851971">
                                            <p:txEl>
                                              <p:pRg st="3" end="3"/>
                                            </p:txEl>
                                          </p:spTgt>
                                        </p:tgtEl>
                                        <p:attrNameLst>
                                          <p:attrName>style.visibility</p:attrName>
                                        </p:attrNameLst>
                                      </p:cBhvr>
                                      <p:to>
                                        <p:strVal val="visible"/>
                                      </p:to>
                                    </p:set>
                                    <p:animEffect transition="in" filter="dissolve">
                                      <p:cBhvr>
                                        <p:cTn id="38" dur="500"/>
                                        <p:tgtEl>
                                          <p:spTgt spid="851971">
                                            <p:txEl>
                                              <p:pRg st="3" end="3"/>
                                            </p:txEl>
                                          </p:spTgt>
                                        </p:tgtEl>
                                      </p:cBhvr>
                                    </p:animEffect>
                                  </p:childTnLst>
                                </p:cTn>
                              </p:par>
                              <p:par>
                                <p:cTn id="39" presetID="9" presetClass="entr" presetSubtype="0" fill="hold" nodeType="with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dissolve">
                                      <p:cBhvr>
                                        <p:cTn id="41" dur="500"/>
                                        <p:tgtEl>
                                          <p:spTgt spid="4"/>
                                        </p:tgtEl>
                                      </p:cBhvr>
                                    </p:animEffect>
                                  </p:childTnLst>
                                </p:cTn>
                              </p:par>
                              <p:par>
                                <p:cTn id="42" presetID="9" presetClass="entr" presetSubtype="0" fill="hold" nodeType="withEffect">
                                  <p:stCondLst>
                                    <p:cond delay="0"/>
                                  </p:stCondLst>
                                  <p:childTnLst>
                                    <p:set>
                                      <p:cBhvr>
                                        <p:cTn id="43" dur="1" fill="hold">
                                          <p:stCondLst>
                                            <p:cond delay="0"/>
                                          </p:stCondLst>
                                        </p:cTn>
                                        <p:tgtEl>
                                          <p:spTgt spid="851971">
                                            <p:txEl>
                                              <p:pRg st="4" end="4"/>
                                            </p:txEl>
                                          </p:spTgt>
                                        </p:tgtEl>
                                        <p:attrNameLst>
                                          <p:attrName>style.visibility</p:attrName>
                                        </p:attrNameLst>
                                      </p:cBhvr>
                                      <p:to>
                                        <p:strVal val="visible"/>
                                      </p:to>
                                    </p:set>
                                    <p:animEffect transition="in" filter="dissolve">
                                      <p:cBhvr>
                                        <p:cTn id="44" dur="500"/>
                                        <p:tgtEl>
                                          <p:spTgt spid="851971">
                                            <p:txEl>
                                              <p:pRg st="4" end="4"/>
                                            </p:txEl>
                                          </p:spTgt>
                                        </p:tgtEl>
                                      </p:cBhvr>
                                    </p:animEffect>
                                  </p:childTnLst>
                                </p:cTn>
                              </p:par>
                              <p:par>
                                <p:cTn id="45" presetID="9" presetClass="entr" presetSubtype="0" fill="hold" nodeType="with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dissolve">
                                      <p:cBhvr>
                                        <p:cTn id="47" dur="500"/>
                                        <p:tgtEl>
                                          <p:spTgt spid="9"/>
                                        </p:tgtEl>
                                      </p:cBhvr>
                                    </p:animEffect>
                                  </p:childTnLst>
                                </p:cTn>
                              </p:par>
                              <p:par>
                                <p:cTn id="48" presetID="9" presetClass="entr" presetSubtype="0" fill="hold" nodeType="withEffect">
                                  <p:stCondLst>
                                    <p:cond delay="0"/>
                                  </p:stCondLst>
                                  <p:childTnLst>
                                    <p:set>
                                      <p:cBhvr>
                                        <p:cTn id="49" dur="1" fill="hold">
                                          <p:stCondLst>
                                            <p:cond delay="0"/>
                                          </p:stCondLst>
                                        </p:cTn>
                                        <p:tgtEl>
                                          <p:spTgt spid="851971">
                                            <p:txEl>
                                              <p:pRg st="5" end="5"/>
                                            </p:txEl>
                                          </p:spTgt>
                                        </p:tgtEl>
                                        <p:attrNameLst>
                                          <p:attrName>style.visibility</p:attrName>
                                        </p:attrNameLst>
                                      </p:cBhvr>
                                      <p:to>
                                        <p:strVal val="visible"/>
                                      </p:to>
                                    </p:set>
                                    <p:animEffect transition="in" filter="dissolve">
                                      <p:cBhvr>
                                        <p:cTn id="50" dur="500"/>
                                        <p:tgtEl>
                                          <p:spTgt spid="851971">
                                            <p:txEl>
                                              <p:pRg st="5" end="5"/>
                                            </p:txEl>
                                          </p:spTgt>
                                        </p:tgtEl>
                                      </p:cBhvr>
                                    </p:animEffect>
                                  </p:childTnLst>
                                </p:cTn>
                              </p:par>
                              <p:par>
                                <p:cTn id="51" presetID="9" presetClass="entr" presetSubtype="0" fill="hold" nodeType="with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dissolve">
                                      <p:cBhvr>
                                        <p:cTn id="5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1972" grpId="0" animBg="1"/>
      <p:bldP spid="85197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a:t>Controlling ALU Instructions</a:t>
            </a:r>
          </a:p>
        </p:txBody>
      </p:sp>
      <p:sp>
        <p:nvSpPr>
          <p:cNvPr id="33795" name="Text Box 4"/>
          <p:cNvSpPr txBox="1">
            <a:spLocks noChangeArrowheads="1"/>
          </p:cNvSpPr>
          <p:nvPr/>
        </p:nvSpPr>
        <p:spPr bwMode="auto">
          <a:xfrm>
            <a:off x="7077632" y="1325883"/>
            <a:ext cx="2481660" cy="2066925"/>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dirty="0"/>
              <a:t>For R-type ALU instructions, </a:t>
            </a:r>
            <a:r>
              <a:rPr lang="en-US" altLang="en-US" sz="1600" dirty="0" err="1">
                <a:solidFill>
                  <a:srgbClr val="FF0000"/>
                </a:solidFill>
              </a:rPr>
              <a:t>RegDst</a:t>
            </a:r>
            <a:r>
              <a:rPr lang="en-US" altLang="en-US" sz="1600" dirty="0">
                <a:solidFill>
                  <a:srgbClr val="FF0000"/>
                </a:solidFill>
              </a:rPr>
              <a:t> is ‘1’</a:t>
            </a:r>
            <a:r>
              <a:rPr lang="en-US" altLang="en-US" sz="1600" dirty="0"/>
              <a:t> to select Rd on RW and </a:t>
            </a:r>
            <a:r>
              <a:rPr lang="en-US" altLang="en-US" sz="1600" dirty="0" err="1">
                <a:solidFill>
                  <a:srgbClr val="FF0000"/>
                </a:solidFill>
              </a:rPr>
              <a:t>ALUSrc</a:t>
            </a:r>
            <a:r>
              <a:rPr lang="en-US" altLang="en-US" sz="1600" dirty="0">
                <a:solidFill>
                  <a:srgbClr val="FF0000"/>
                </a:solidFill>
              </a:rPr>
              <a:t> is ‘0’</a:t>
            </a:r>
            <a:r>
              <a:rPr lang="en-US" altLang="en-US" sz="1600" dirty="0"/>
              <a:t> to select </a:t>
            </a:r>
            <a:r>
              <a:rPr lang="en-US" altLang="en-US" sz="1600" dirty="0" err="1"/>
              <a:t>BusB</a:t>
            </a:r>
            <a:r>
              <a:rPr lang="en-US" altLang="en-US" sz="1600" dirty="0"/>
              <a:t> as second ALU input. The active part of </a:t>
            </a:r>
            <a:r>
              <a:rPr lang="en-US" altLang="en-US" sz="1600" dirty="0" err="1"/>
              <a:t>datapath</a:t>
            </a:r>
            <a:r>
              <a:rPr lang="en-US" altLang="en-US" sz="1600" dirty="0"/>
              <a:t> is shown in </a:t>
            </a:r>
            <a:r>
              <a:rPr lang="en-US" altLang="en-US" sz="1600" b="1" dirty="0">
                <a:solidFill>
                  <a:srgbClr val="008000"/>
                </a:solidFill>
              </a:rPr>
              <a:t>green</a:t>
            </a:r>
            <a:r>
              <a:rPr lang="en-US" altLang="en-US" sz="1600" dirty="0"/>
              <a:t> </a:t>
            </a:r>
          </a:p>
        </p:txBody>
      </p:sp>
      <p:sp>
        <p:nvSpPr>
          <p:cNvPr id="881669" name="Text Box 5"/>
          <p:cNvSpPr txBox="1">
            <a:spLocks noChangeArrowheads="1"/>
          </p:cNvSpPr>
          <p:nvPr/>
        </p:nvSpPr>
        <p:spPr bwMode="auto">
          <a:xfrm>
            <a:off x="7077632" y="3997961"/>
            <a:ext cx="2481660" cy="2062103"/>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dirty="0"/>
              <a:t>For I-type ALU instructions, </a:t>
            </a:r>
            <a:r>
              <a:rPr lang="en-US" altLang="en-US" sz="1600" dirty="0" err="1">
                <a:solidFill>
                  <a:srgbClr val="FF0000"/>
                </a:solidFill>
              </a:rPr>
              <a:t>RegDst</a:t>
            </a:r>
            <a:r>
              <a:rPr lang="en-US" altLang="en-US" sz="1600" dirty="0">
                <a:solidFill>
                  <a:srgbClr val="FF0000"/>
                </a:solidFill>
              </a:rPr>
              <a:t> is ‘0’</a:t>
            </a:r>
            <a:r>
              <a:rPr lang="en-US" altLang="en-US" sz="1600" dirty="0"/>
              <a:t> to select </a:t>
            </a:r>
            <a:r>
              <a:rPr lang="en-US" altLang="en-US" sz="1600" dirty="0" err="1"/>
              <a:t>Rt</a:t>
            </a:r>
            <a:r>
              <a:rPr lang="en-US" altLang="en-US" sz="1600" dirty="0"/>
              <a:t> on RW and </a:t>
            </a:r>
            <a:r>
              <a:rPr lang="en-US" altLang="en-US" sz="1600" dirty="0" err="1">
                <a:solidFill>
                  <a:srgbClr val="FF0000"/>
                </a:solidFill>
              </a:rPr>
              <a:t>ALUSrc</a:t>
            </a:r>
            <a:r>
              <a:rPr lang="en-US" altLang="en-US" sz="1600" dirty="0">
                <a:solidFill>
                  <a:srgbClr val="FF0000"/>
                </a:solidFill>
              </a:rPr>
              <a:t> is ‘1’</a:t>
            </a:r>
            <a:r>
              <a:rPr lang="en-US" altLang="en-US" sz="1600" dirty="0"/>
              <a:t> to select Extended immediate as second ALU input. The active part of </a:t>
            </a:r>
            <a:r>
              <a:rPr lang="en-US" altLang="en-US" sz="1600" dirty="0" err="1"/>
              <a:t>datapath</a:t>
            </a:r>
            <a:r>
              <a:rPr lang="en-US" altLang="en-US" sz="1600" dirty="0"/>
              <a:t> is shown in </a:t>
            </a:r>
            <a:r>
              <a:rPr lang="en-US" altLang="en-US" sz="1600" b="1" dirty="0">
                <a:solidFill>
                  <a:srgbClr val="008000"/>
                </a:solidFill>
              </a:rPr>
              <a:t>green</a:t>
            </a:r>
            <a:r>
              <a:rPr lang="en-US" altLang="en-US" sz="1600" dirty="0"/>
              <a:t> </a:t>
            </a:r>
          </a:p>
        </p:txBody>
      </p:sp>
      <p:grpSp>
        <p:nvGrpSpPr>
          <p:cNvPr id="33797" name="Group 88"/>
          <p:cNvGrpSpPr>
            <a:grpSpLocks/>
          </p:cNvGrpSpPr>
          <p:nvPr/>
        </p:nvGrpSpPr>
        <p:grpSpPr bwMode="auto">
          <a:xfrm>
            <a:off x="467783" y="1097280"/>
            <a:ext cx="6289279" cy="2424112"/>
            <a:chOff x="470" y="778"/>
            <a:chExt cx="3657" cy="1527"/>
          </a:xfrm>
        </p:grpSpPr>
        <p:sp>
          <p:nvSpPr>
            <p:cNvPr id="33908" name="Freeform 89"/>
            <p:cNvSpPr>
              <a:spLocks/>
            </p:cNvSpPr>
            <p:nvPr/>
          </p:nvSpPr>
          <p:spPr bwMode="auto">
            <a:xfrm>
              <a:off x="3148" y="1689"/>
              <a:ext cx="259" cy="501"/>
            </a:xfrm>
            <a:custGeom>
              <a:avLst/>
              <a:gdLst>
                <a:gd name="T0" fmla="*/ 259 w 259"/>
                <a:gd name="T1" fmla="*/ 0 h 375"/>
                <a:gd name="T2" fmla="*/ 86 w 259"/>
                <a:gd name="T3" fmla="*/ 0 h 375"/>
                <a:gd name="T4" fmla="*/ 86 w 259"/>
                <a:gd name="T5" fmla="*/ 2131 h 375"/>
                <a:gd name="T6" fmla="*/ 0 w 259"/>
                <a:gd name="T7" fmla="*/ 2131 h 375"/>
                <a:gd name="T8" fmla="*/ 0 60000 65536"/>
                <a:gd name="T9" fmla="*/ 0 60000 65536"/>
                <a:gd name="T10" fmla="*/ 0 60000 65536"/>
                <a:gd name="T11" fmla="*/ 0 60000 65536"/>
                <a:gd name="T12" fmla="*/ 0 w 259"/>
                <a:gd name="T13" fmla="*/ 0 h 375"/>
                <a:gd name="T14" fmla="*/ 259 w 259"/>
                <a:gd name="T15" fmla="*/ 375 h 375"/>
              </a:gdLst>
              <a:ahLst/>
              <a:cxnLst>
                <a:cxn ang="T8">
                  <a:pos x="T0" y="T1"/>
                </a:cxn>
                <a:cxn ang="T9">
                  <a:pos x="T2" y="T3"/>
                </a:cxn>
                <a:cxn ang="T10">
                  <a:pos x="T4" y="T5"/>
                </a:cxn>
                <a:cxn ang="T11">
                  <a:pos x="T6" y="T7"/>
                </a:cxn>
              </a:cxnLst>
              <a:rect l="T12" t="T13" r="T14" b="T15"/>
              <a:pathLst>
                <a:path w="259" h="375">
                  <a:moveTo>
                    <a:pt x="259" y="0"/>
                  </a:moveTo>
                  <a:lnTo>
                    <a:pt x="86" y="0"/>
                  </a:lnTo>
                  <a:lnTo>
                    <a:pt x="86" y="375"/>
                  </a:lnTo>
                  <a:lnTo>
                    <a:pt x="0" y="375"/>
                  </a:lnTo>
                </a:path>
              </a:pathLst>
            </a:custGeom>
            <a:noFill/>
            <a:ln w="57150">
              <a:solidFill>
                <a:srgbClr val="DDDDDD"/>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3909" name="Freeform 90"/>
            <p:cNvSpPr>
              <a:spLocks/>
            </p:cNvSpPr>
            <p:nvPr/>
          </p:nvSpPr>
          <p:spPr bwMode="auto">
            <a:xfrm>
              <a:off x="3004" y="1441"/>
              <a:ext cx="1123" cy="576"/>
            </a:xfrm>
            <a:custGeom>
              <a:avLst/>
              <a:gdLst>
                <a:gd name="T0" fmla="*/ 921 w 1123"/>
                <a:gd name="T1" fmla="*/ 0 h 576"/>
                <a:gd name="T2" fmla="*/ 1123 w 1123"/>
                <a:gd name="T3" fmla="*/ 0 h 576"/>
                <a:gd name="T4" fmla="*/ 1123 w 1123"/>
                <a:gd name="T5" fmla="*/ 576 h 576"/>
                <a:gd name="T6" fmla="*/ 0 w 1123"/>
                <a:gd name="T7" fmla="*/ 576 h 576"/>
                <a:gd name="T8" fmla="*/ 0 w 1123"/>
                <a:gd name="T9" fmla="*/ 403 h 576"/>
                <a:gd name="T10" fmla="*/ 0 60000 65536"/>
                <a:gd name="T11" fmla="*/ 0 60000 65536"/>
                <a:gd name="T12" fmla="*/ 0 60000 65536"/>
                <a:gd name="T13" fmla="*/ 0 60000 65536"/>
                <a:gd name="T14" fmla="*/ 0 60000 65536"/>
                <a:gd name="T15" fmla="*/ 0 w 1123"/>
                <a:gd name="T16" fmla="*/ 0 h 576"/>
                <a:gd name="T17" fmla="*/ 1123 w 1123"/>
                <a:gd name="T18" fmla="*/ 576 h 576"/>
              </a:gdLst>
              <a:ahLst/>
              <a:cxnLst>
                <a:cxn ang="T10">
                  <a:pos x="T0" y="T1"/>
                </a:cxn>
                <a:cxn ang="T11">
                  <a:pos x="T2" y="T3"/>
                </a:cxn>
                <a:cxn ang="T12">
                  <a:pos x="T4" y="T5"/>
                </a:cxn>
                <a:cxn ang="T13">
                  <a:pos x="T6" y="T7"/>
                </a:cxn>
                <a:cxn ang="T14">
                  <a:pos x="T8" y="T9"/>
                </a:cxn>
              </a:cxnLst>
              <a:rect l="T15" t="T16" r="T17" b="T18"/>
              <a:pathLst>
                <a:path w="1123" h="576">
                  <a:moveTo>
                    <a:pt x="921" y="0"/>
                  </a:moveTo>
                  <a:lnTo>
                    <a:pt x="1123" y="0"/>
                  </a:lnTo>
                  <a:lnTo>
                    <a:pt x="1123" y="576"/>
                  </a:lnTo>
                  <a:lnTo>
                    <a:pt x="0" y="576"/>
                  </a:lnTo>
                  <a:lnTo>
                    <a:pt x="0" y="403"/>
                  </a:lnTo>
                </a:path>
              </a:pathLst>
            </a:custGeom>
            <a:noFill/>
            <a:ln w="57150">
              <a:solidFill>
                <a:srgbClr val="0066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3910" name="Freeform 91"/>
            <p:cNvSpPr>
              <a:spLocks/>
            </p:cNvSpPr>
            <p:nvPr/>
          </p:nvSpPr>
          <p:spPr bwMode="auto">
            <a:xfrm>
              <a:off x="2082" y="2103"/>
              <a:ext cx="374" cy="87"/>
            </a:xfrm>
            <a:custGeom>
              <a:avLst/>
              <a:gdLst>
                <a:gd name="T0" fmla="*/ 0 w 374"/>
                <a:gd name="T1" fmla="*/ 0 h 87"/>
                <a:gd name="T2" fmla="*/ 0 w 374"/>
                <a:gd name="T3" fmla="*/ 87 h 87"/>
                <a:gd name="T4" fmla="*/ 374 w 374"/>
                <a:gd name="T5" fmla="*/ 87 h 87"/>
                <a:gd name="T6" fmla="*/ 0 60000 65536"/>
                <a:gd name="T7" fmla="*/ 0 60000 65536"/>
                <a:gd name="T8" fmla="*/ 0 60000 65536"/>
                <a:gd name="T9" fmla="*/ 0 w 374"/>
                <a:gd name="T10" fmla="*/ 0 h 87"/>
                <a:gd name="T11" fmla="*/ 374 w 374"/>
                <a:gd name="T12" fmla="*/ 87 h 87"/>
              </a:gdLst>
              <a:ahLst/>
              <a:cxnLst>
                <a:cxn ang="T6">
                  <a:pos x="T0" y="T1"/>
                </a:cxn>
                <a:cxn ang="T7">
                  <a:pos x="T2" y="T3"/>
                </a:cxn>
                <a:cxn ang="T8">
                  <a:pos x="T4" y="T5"/>
                </a:cxn>
              </a:cxnLst>
              <a:rect l="T9" t="T10" r="T11" b="T12"/>
              <a:pathLst>
                <a:path w="374" h="87">
                  <a:moveTo>
                    <a:pt x="0" y="0"/>
                  </a:moveTo>
                  <a:lnTo>
                    <a:pt x="0" y="87"/>
                  </a:lnTo>
                  <a:lnTo>
                    <a:pt x="374" y="87"/>
                  </a:lnTo>
                </a:path>
              </a:pathLst>
            </a:custGeom>
            <a:noFill/>
            <a:ln w="38100">
              <a:solidFill>
                <a:srgbClr val="DDDDDD"/>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3911" name="Freeform 92"/>
            <p:cNvSpPr>
              <a:spLocks/>
            </p:cNvSpPr>
            <p:nvPr/>
          </p:nvSpPr>
          <p:spPr bwMode="auto">
            <a:xfrm>
              <a:off x="3148" y="1212"/>
              <a:ext cx="518" cy="85"/>
            </a:xfrm>
            <a:custGeom>
              <a:avLst/>
              <a:gdLst>
                <a:gd name="T0" fmla="*/ 0 w 489"/>
                <a:gd name="T1" fmla="*/ 78 h 86"/>
                <a:gd name="T2" fmla="*/ 363 w 489"/>
                <a:gd name="T3" fmla="*/ 78 h 86"/>
                <a:gd name="T4" fmla="*/ 363 w 489"/>
                <a:gd name="T5" fmla="*/ 0 h 86"/>
                <a:gd name="T6" fmla="*/ 778 w 489"/>
                <a:gd name="T7" fmla="*/ 0 h 86"/>
                <a:gd name="T8" fmla="*/ 0 60000 65536"/>
                <a:gd name="T9" fmla="*/ 0 60000 65536"/>
                <a:gd name="T10" fmla="*/ 0 60000 65536"/>
                <a:gd name="T11" fmla="*/ 0 60000 65536"/>
                <a:gd name="T12" fmla="*/ 0 w 489"/>
                <a:gd name="T13" fmla="*/ 0 h 86"/>
                <a:gd name="T14" fmla="*/ 489 w 489"/>
                <a:gd name="T15" fmla="*/ 86 h 86"/>
              </a:gdLst>
              <a:ahLst/>
              <a:cxnLst>
                <a:cxn ang="T8">
                  <a:pos x="T0" y="T1"/>
                </a:cxn>
                <a:cxn ang="T9">
                  <a:pos x="T2" y="T3"/>
                </a:cxn>
                <a:cxn ang="T10">
                  <a:pos x="T4" y="T5"/>
                </a:cxn>
                <a:cxn ang="T11">
                  <a:pos x="T6" y="T7"/>
                </a:cxn>
              </a:cxnLst>
              <a:rect l="T12" t="T13" r="T14" b="T15"/>
              <a:pathLst>
                <a:path w="489" h="86">
                  <a:moveTo>
                    <a:pt x="0" y="86"/>
                  </a:moveTo>
                  <a:lnTo>
                    <a:pt x="230" y="86"/>
                  </a:lnTo>
                  <a:lnTo>
                    <a:pt x="230" y="0"/>
                  </a:lnTo>
                  <a:lnTo>
                    <a:pt x="489" y="0"/>
                  </a:lnTo>
                </a:path>
              </a:pathLst>
            </a:custGeom>
            <a:noFill/>
            <a:ln w="57150">
              <a:solidFill>
                <a:srgbClr val="0066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3912" name="Freeform 93"/>
            <p:cNvSpPr>
              <a:spLocks/>
            </p:cNvSpPr>
            <p:nvPr/>
          </p:nvSpPr>
          <p:spPr bwMode="auto">
            <a:xfrm rot="-5400000">
              <a:off x="3435" y="1299"/>
              <a:ext cx="749" cy="288"/>
            </a:xfrm>
            <a:custGeom>
              <a:avLst/>
              <a:gdLst>
                <a:gd name="T0" fmla="*/ 0 w 768"/>
                <a:gd name="T1" fmla="*/ 0 h 288"/>
                <a:gd name="T2" fmla="*/ 119 w 768"/>
                <a:gd name="T3" fmla="*/ 288 h 288"/>
                <a:gd name="T4" fmla="*/ 511 w 768"/>
                <a:gd name="T5" fmla="*/ 288 h 288"/>
                <a:gd name="T6" fmla="*/ 628 w 768"/>
                <a:gd name="T7" fmla="*/ 0 h 288"/>
                <a:gd name="T8" fmla="*/ 393 w 768"/>
                <a:gd name="T9" fmla="*/ 0 h 288"/>
                <a:gd name="T10" fmla="*/ 315 w 768"/>
                <a:gd name="T11" fmla="*/ 96 h 288"/>
                <a:gd name="T12" fmla="*/ 236 w 768"/>
                <a:gd name="T13" fmla="*/ 0 h 288"/>
                <a:gd name="T14" fmla="*/ 0 w 768"/>
                <a:gd name="T15" fmla="*/ 0 h 288"/>
                <a:gd name="T16" fmla="*/ 0 60000 65536"/>
                <a:gd name="T17" fmla="*/ 0 60000 65536"/>
                <a:gd name="T18" fmla="*/ 0 60000 65536"/>
                <a:gd name="T19" fmla="*/ 0 60000 65536"/>
                <a:gd name="T20" fmla="*/ 0 60000 65536"/>
                <a:gd name="T21" fmla="*/ 0 60000 65536"/>
                <a:gd name="T22" fmla="*/ 0 60000 65536"/>
                <a:gd name="T23" fmla="*/ 0 60000 65536"/>
                <a:gd name="T24" fmla="*/ 0 w 768"/>
                <a:gd name="T25" fmla="*/ 0 h 288"/>
                <a:gd name="T26" fmla="*/ 768 w 768"/>
                <a:gd name="T27" fmla="*/ 288 h 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68" h="288">
                  <a:moveTo>
                    <a:pt x="0" y="0"/>
                  </a:moveTo>
                  <a:lnTo>
                    <a:pt x="144" y="288"/>
                  </a:lnTo>
                  <a:lnTo>
                    <a:pt x="624" y="288"/>
                  </a:lnTo>
                  <a:lnTo>
                    <a:pt x="768" y="0"/>
                  </a:lnTo>
                  <a:lnTo>
                    <a:pt x="480" y="0"/>
                  </a:lnTo>
                  <a:lnTo>
                    <a:pt x="384" y="96"/>
                  </a:lnTo>
                  <a:lnTo>
                    <a:pt x="288" y="0"/>
                  </a:lnTo>
                  <a:lnTo>
                    <a:pt x="0" y="0"/>
                  </a:lnTo>
                  <a:close/>
                </a:path>
              </a:pathLst>
            </a:custGeom>
            <a:solidFill>
              <a:srgbClr val="FFFF99"/>
            </a:solidFill>
            <a:ln w="19050">
              <a:solidFill>
                <a:schemeClr val="tx1"/>
              </a:solidFill>
              <a:round/>
              <a:headEnd/>
              <a:tailEnd/>
            </a:ln>
          </p:spPr>
          <p:txBody>
            <a:bodyPr/>
            <a:lstStyle/>
            <a:p>
              <a:endParaRPr lang="en-US"/>
            </a:p>
          </p:txBody>
        </p:sp>
        <p:sp>
          <p:nvSpPr>
            <p:cNvPr id="33913" name="Rectangle 94"/>
            <p:cNvSpPr>
              <a:spLocks noChangeArrowheads="1"/>
            </p:cNvSpPr>
            <p:nvPr/>
          </p:nvSpPr>
          <p:spPr bwMode="auto">
            <a:xfrm>
              <a:off x="3714" y="1208"/>
              <a:ext cx="240" cy="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0000"/>
                </a:lnSpc>
              </a:pPr>
              <a:r>
                <a:rPr lang="en-US" altLang="en-US" sz="1400"/>
                <a:t>A</a:t>
              </a:r>
            </a:p>
            <a:p>
              <a:pPr algn="ctr">
                <a:lnSpc>
                  <a:spcPct val="80000"/>
                </a:lnSpc>
              </a:pPr>
              <a:r>
                <a:rPr lang="en-US" altLang="en-US" sz="1400"/>
                <a:t>L</a:t>
              </a:r>
            </a:p>
            <a:p>
              <a:pPr algn="ctr">
                <a:lnSpc>
                  <a:spcPct val="80000"/>
                </a:lnSpc>
              </a:pPr>
              <a:r>
                <a:rPr lang="en-US" altLang="en-US" sz="1400"/>
                <a:t>U</a:t>
              </a:r>
            </a:p>
          </p:txBody>
        </p:sp>
        <p:sp>
          <p:nvSpPr>
            <p:cNvPr id="33914" name="Line 95"/>
            <p:cNvSpPr>
              <a:spLocks noChangeShapeType="1"/>
            </p:cNvSpPr>
            <p:nvPr/>
          </p:nvSpPr>
          <p:spPr bwMode="auto">
            <a:xfrm>
              <a:off x="3839" y="1011"/>
              <a:ext cx="0" cy="143"/>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915" name="Rectangle 96"/>
            <p:cNvSpPr>
              <a:spLocks noChangeArrowheads="1"/>
            </p:cNvSpPr>
            <p:nvPr/>
          </p:nvSpPr>
          <p:spPr bwMode="auto">
            <a:xfrm>
              <a:off x="3580" y="894"/>
              <a:ext cx="461"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ALUOp</a:t>
              </a:r>
              <a:endParaRPr lang="en-US" altLang="en-US" sz="1000" dirty="0">
                <a:solidFill>
                  <a:srgbClr val="FF0000"/>
                </a:solidFill>
              </a:endParaRPr>
            </a:p>
          </p:txBody>
        </p:sp>
        <p:sp>
          <p:nvSpPr>
            <p:cNvPr id="33916" name="Rectangle 97"/>
            <p:cNvSpPr>
              <a:spLocks noChangeArrowheads="1"/>
            </p:cNvSpPr>
            <p:nvPr/>
          </p:nvSpPr>
          <p:spPr bwMode="auto">
            <a:xfrm>
              <a:off x="3695" y="2045"/>
              <a:ext cx="43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ALU result</a:t>
              </a:r>
            </a:p>
          </p:txBody>
        </p:sp>
        <p:sp>
          <p:nvSpPr>
            <p:cNvPr id="33917" name="Rectangle 98"/>
            <p:cNvSpPr>
              <a:spLocks noChangeArrowheads="1"/>
            </p:cNvSpPr>
            <p:nvPr/>
          </p:nvSpPr>
          <p:spPr bwMode="auto">
            <a:xfrm>
              <a:off x="3466" y="1068"/>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3918" name="Line 99"/>
            <p:cNvSpPr>
              <a:spLocks noChangeShapeType="1"/>
            </p:cNvSpPr>
            <p:nvPr/>
          </p:nvSpPr>
          <p:spPr bwMode="auto">
            <a:xfrm flipH="1">
              <a:off x="3494" y="1183"/>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919" name="Rectangle 100"/>
            <p:cNvSpPr>
              <a:spLocks noChangeArrowheads="1"/>
            </p:cNvSpPr>
            <p:nvPr/>
          </p:nvSpPr>
          <p:spPr bwMode="auto">
            <a:xfrm>
              <a:off x="3984" y="1299"/>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3920" name="Line 101"/>
            <p:cNvSpPr>
              <a:spLocks noChangeShapeType="1"/>
            </p:cNvSpPr>
            <p:nvPr/>
          </p:nvSpPr>
          <p:spPr bwMode="auto">
            <a:xfrm flipH="1">
              <a:off x="4012" y="1414"/>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921" name="Line 102"/>
            <p:cNvSpPr>
              <a:spLocks noChangeShapeType="1"/>
            </p:cNvSpPr>
            <p:nvPr/>
          </p:nvSpPr>
          <p:spPr bwMode="auto">
            <a:xfrm flipH="1">
              <a:off x="3810" y="1038"/>
              <a:ext cx="58" cy="29"/>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922" name="Text Box 103"/>
            <p:cNvSpPr txBox="1">
              <a:spLocks noChangeArrowheads="1"/>
            </p:cNvSpPr>
            <p:nvPr/>
          </p:nvSpPr>
          <p:spPr bwMode="auto">
            <a:xfrm>
              <a:off x="2457" y="1039"/>
              <a:ext cx="692" cy="806"/>
            </a:xfrm>
            <a:prstGeom prst="rect">
              <a:avLst/>
            </a:prstGeom>
            <a:solidFill>
              <a:srgbClr val="99FF99"/>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200" b="1"/>
                <a:t>Registers</a:t>
              </a:r>
            </a:p>
          </p:txBody>
        </p:sp>
        <p:sp>
          <p:nvSpPr>
            <p:cNvPr id="33923" name="Rectangle 104"/>
            <p:cNvSpPr>
              <a:spLocks noChangeArrowheads="1"/>
            </p:cNvSpPr>
            <p:nvPr/>
          </p:nvSpPr>
          <p:spPr bwMode="auto">
            <a:xfrm>
              <a:off x="2457" y="1241"/>
              <a:ext cx="28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 RA</a:t>
              </a:r>
            </a:p>
          </p:txBody>
        </p:sp>
        <p:sp>
          <p:nvSpPr>
            <p:cNvPr id="33924" name="Rectangle 105"/>
            <p:cNvSpPr>
              <a:spLocks noChangeArrowheads="1"/>
            </p:cNvSpPr>
            <p:nvPr/>
          </p:nvSpPr>
          <p:spPr bwMode="auto">
            <a:xfrm>
              <a:off x="2486" y="1412"/>
              <a:ext cx="25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RB</a:t>
              </a:r>
            </a:p>
          </p:txBody>
        </p:sp>
        <p:sp>
          <p:nvSpPr>
            <p:cNvPr id="33925" name="Rectangle 106"/>
            <p:cNvSpPr>
              <a:spLocks noChangeArrowheads="1"/>
            </p:cNvSpPr>
            <p:nvPr/>
          </p:nvSpPr>
          <p:spPr bwMode="auto">
            <a:xfrm>
              <a:off x="2860" y="1240"/>
              <a:ext cx="2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BusA</a:t>
              </a:r>
            </a:p>
          </p:txBody>
        </p:sp>
        <p:sp>
          <p:nvSpPr>
            <p:cNvPr id="33926" name="Line 107"/>
            <p:cNvSpPr>
              <a:spLocks noChangeShapeType="1"/>
            </p:cNvSpPr>
            <p:nvPr/>
          </p:nvSpPr>
          <p:spPr bwMode="auto">
            <a:xfrm>
              <a:off x="2808" y="894"/>
              <a:ext cx="0" cy="144"/>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927" name="Rectangle 108"/>
            <p:cNvSpPr>
              <a:spLocks noChangeArrowheads="1"/>
            </p:cNvSpPr>
            <p:nvPr/>
          </p:nvSpPr>
          <p:spPr bwMode="auto">
            <a:xfrm>
              <a:off x="2573" y="778"/>
              <a:ext cx="48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RegWr</a:t>
              </a:r>
              <a:r>
                <a:rPr lang="en-US" altLang="en-US" sz="1000" dirty="0">
                  <a:solidFill>
                    <a:srgbClr val="FF0000"/>
                  </a:solidFill>
                </a:rPr>
                <a:t> = 1</a:t>
              </a:r>
            </a:p>
          </p:txBody>
        </p:sp>
        <p:sp>
          <p:nvSpPr>
            <p:cNvPr id="33928" name="Line 109"/>
            <p:cNvSpPr>
              <a:spLocks noChangeShapeType="1"/>
            </p:cNvSpPr>
            <p:nvPr/>
          </p:nvSpPr>
          <p:spPr bwMode="auto">
            <a:xfrm>
              <a:off x="3148" y="1526"/>
              <a:ext cx="259" cy="1"/>
            </a:xfrm>
            <a:prstGeom prst="line">
              <a:avLst/>
            </a:prstGeom>
            <a:noFill/>
            <a:ln w="57150">
              <a:solidFill>
                <a:srgbClr val="0066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929" name="Rectangle 110"/>
            <p:cNvSpPr>
              <a:spLocks noChangeArrowheads="1"/>
            </p:cNvSpPr>
            <p:nvPr/>
          </p:nvSpPr>
          <p:spPr bwMode="auto">
            <a:xfrm>
              <a:off x="2860" y="1470"/>
              <a:ext cx="2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BusB</a:t>
              </a:r>
            </a:p>
          </p:txBody>
        </p:sp>
        <p:sp>
          <p:nvSpPr>
            <p:cNvPr id="33930" name="Line 111"/>
            <p:cNvSpPr>
              <a:spLocks noChangeShapeType="1"/>
            </p:cNvSpPr>
            <p:nvPr/>
          </p:nvSpPr>
          <p:spPr bwMode="auto">
            <a:xfrm>
              <a:off x="2082" y="1298"/>
              <a:ext cx="375" cy="0"/>
            </a:xfrm>
            <a:prstGeom prst="line">
              <a:avLst/>
            </a:prstGeom>
            <a:noFill/>
            <a:ln w="28575">
              <a:solidFill>
                <a:srgbClr val="0066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931" name="Line 112"/>
            <p:cNvSpPr>
              <a:spLocks noChangeShapeType="1"/>
            </p:cNvSpPr>
            <p:nvPr/>
          </p:nvSpPr>
          <p:spPr bwMode="auto">
            <a:xfrm>
              <a:off x="2370" y="1686"/>
              <a:ext cx="87" cy="0"/>
            </a:xfrm>
            <a:prstGeom prst="line">
              <a:avLst/>
            </a:prstGeom>
            <a:noFill/>
            <a:ln w="28575">
              <a:solidFill>
                <a:srgbClr val="0066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932" name="Rectangle 113"/>
            <p:cNvSpPr>
              <a:spLocks noChangeArrowheads="1"/>
            </p:cNvSpPr>
            <p:nvPr/>
          </p:nvSpPr>
          <p:spPr bwMode="auto">
            <a:xfrm>
              <a:off x="2486" y="1626"/>
              <a:ext cx="259"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RW</a:t>
              </a:r>
            </a:p>
          </p:txBody>
        </p:sp>
        <p:sp>
          <p:nvSpPr>
            <p:cNvPr id="33933" name="Line 114"/>
            <p:cNvSpPr>
              <a:spLocks noChangeShapeType="1"/>
            </p:cNvSpPr>
            <p:nvPr/>
          </p:nvSpPr>
          <p:spPr bwMode="auto">
            <a:xfrm flipH="1">
              <a:off x="2342" y="1269"/>
              <a:ext cx="29" cy="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934" name="Rectangle 115"/>
            <p:cNvSpPr>
              <a:spLocks noChangeArrowheads="1"/>
            </p:cNvSpPr>
            <p:nvPr/>
          </p:nvSpPr>
          <p:spPr bwMode="auto">
            <a:xfrm>
              <a:off x="2313" y="1183"/>
              <a:ext cx="8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33935" name="Line 116"/>
            <p:cNvSpPr>
              <a:spLocks noChangeShapeType="1"/>
            </p:cNvSpPr>
            <p:nvPr/>
          </p:nvSpPr>
          <p:spPr bwMode="auto">
            <a:xfrm flipH="1">
              <a:off x="3205" y="1498"/>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936" name="Rectangle 117"/>
            <p:cNvSpPr>
              <a:spLocks noChangeArrowheads="1"/>
            </p:cNvSpPr>
            <p:nvPr/>
          </p:nvSpPr>
          <p:spPr bwMode="auto">
            <a:xfrm>
              <a:off x="3177" y="1383"/>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3937" name="Rectangle 118"/>
            <p:cNvSpPr>
              <a:spLocks noChangeArrowheads="1"/>
            </p:cNvSpPr>
            <p:nvPr/>
          </p:nvSpPr>
          <p:spPr bwMode="auto">
            <a:xfrm>
              <a:off x="2860" y="1701"/>
              <a:ext cx="2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BusW</a:t>
              </a:r>
            </a:p>
          </p:txBody>
        </p:sp>
        <p:sp>
          <p:nvSpPr>
            <p:cNvPr id="33938" name="Rectangle 119"/>
            <p:cNvSpPr>
              <a:spLocks noChangeArrowheads="1"/>
            </p:cNvSpPr>
            <p:nvPr/>
          </p:nvSpPr>
          <p:spPr bwMode="auto">
            <a:xfrm>
              <a:off x="1911" y="1270"/>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3939" name="Rectangle 120"/>
            <p:cNvSpPr>
              <a:spLocks noChangeArrowheads="1"/>
            </p:cNvSpPr>
            <p:nvPr/>
          </p:nvSpPr>
          <p:spPr bwMode="auto">
            <a:xfrm>
              <a:off x="1190" y="1039"/>
              <a:ext cx="691" cy="807"/>
            </a:xfrm>
            <a:prstGeom prst="rect">
              <a:avLst/>
            </a:prstGeom>
            <a:solidFill>
              <a:srgbClr val="CCCCFF"/>
            </a:solidFill>
            <a:ln w="1905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3940" name="Text Box 121"/>
            <p:cNvSpPr txBox="1">
              <a:spLocks noChangeArrowheads="1"/>
            </p:cNvSpPr>
            <p:nvPr/>
          </p:nvSpPr>
          <p:spPr bwMode="auto">
            <a:xfrm>
              <a:off x="1247" y="1499"/>
              <a:ext cx="43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tLang="en-US" sz="1000"/>
                <a:t>Address</a:t>
              </a:r>
            </a:p>
          </p:txBody>
        </p:sp>
        <p:sp>
          <p:nvSpPr>
            <p:cNvPr id="33941" name="Text Box 122"/>
            <p:cNvSpPr txBox="1">
              <a:spLocks noChangeArrowheads="1"/>
            </p:cNvSpPr>
            <p:nvPr/>
          </p:nvSpPr>
          <p:spPr bwMode="auto">
            <a:xfrm>
              <a:off x="1305" y="1327"/>
              <a:ext cx="54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spcBef>
                  <a:spcPct val="50000"/>
                </a:spcBef>
              </a:pPr>
              <a:r>
                <a:rPr lang="en-US" altLang="en-US" sz="1000"/>
                <a:t>Instruction</a:t>
              </a:r>
            </a:p>
          </p:txBody>
        </p:sp>
        <p:sp>
          <p:nvSpPr>
            <p:cNvPr id="33942" name="Text Box 123"/>
            <p:cNvSpPr txBox="1">
              <a:spLocks noChangeArrowheads="1"/>
            </p:cNvSpPr>
            <p:nvPr/>
          </p:nvSpPr>
          <p:spPr bwMode="auto">
            <a:xfrm>
              <a:off x="1276" y="1039"/>
              <a:ext cx="547"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b="1"/>
                <a:t>Instruction</a:t>
              </a:r>
            </a:p>
            <a:p>
              <a:r>
                <a:rPr lang="en-US" altLang="en-US" sz="1200" b="1"/>
                <a:t>Memory</a:t>
              </a:r>
            </a:p>
          </p:txBody>
        </p:sp>
        <p:sp>
          <p:nvSpPr>
            <p:cNvPr id="33943" name="Line 124"/>
            <p:cNvSpPr>
              <a:spLocks noChangeShapeType="1"/>
            </p:cNvSpPr>
            <p:nvPr/>
          </p:nvSpPr>
          <p:spPr bwMode="auto">
            <a:xfrm>
              <a:off x="1881" y="1413"/>
              <a:ext cx="201" cy="0"/>
            </a:xfrm>
            <a:prstGeom prst="line">
              <a:avLst/>
            </a:prstGeom>
            <a:noFill/>
            <a:ln w="57150">
              <a:solidFill>
                <a:srgbClr val="006600"/>
              </a:solidFill>
              <a:round/>
              <a:headEnd/>
              <a:tailEnd type="oval" w="sm" len="sm"/>
            </a:ln>
            <a:extLst>
              <a:ext uri="{909E8E84-426E-40DD-AFC4-6F175D3DCCD1}">
                <a14:hiddenFill xmlns:a14="http://schemas.microsoft.com/office/drawing/2010/main">
                  <a:noFill/>
                </a14:hiddenFill>
              </a:ext>
            </a:extLst>
          </p:spPr>
          <p:txBody>
            <a:bodyPr wrap="none"/>
            <a:lstStyle/>
            <a:p>
              <a:endParaRPr lang="en-US"/>
            </a:p>
          </p:txBody>
        </p:sp>
        <p:sp>
          <p:nvSpPr>
            <p:cNvPr id="33944" name="Line 125"/>
            <p:cNvSpPr>
              <a:spLocks noChangeShapeType="1"/>
            </p:cNvSpPr>
            <p:nvPr/>
          </p:nvSpPr>
          <p:spPr bwMode="auto">
            <a:xfrm flipH="1">
              <a:off x="1939" y="1385"/>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945" name="Rectangle 126"/>
            <p:cNvSpPr>
              <a:spLocks noChangeArrowheads="1"/>
            </p:cNvSpPr>
            <p:nvPr/>
          </p:nvSpPr>
          <p:spPr bwMode="auto">
            <a:xfrm>
              <a:off x="988" y="1442"/>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3946" name="Line 127"/>
            <p:cNvSpPr>
              <a:spLocks noChangeShapeType="1"/>
            </p:cNvSpPr>
            <p:nvPr/>
          </p:nvSpPr>
          <p:spPr bwMode="auto">
            <a:xfrm flipH="1">
              <a:off x="1016" y="1557"/>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947" name="Rectangle 128"/>
            <p:cNvSpPr>
              <a:spLocks noChangeArrowheads="1"/>
            </p:cNvSpPr>
            <p:nvPr/>
          </p:nvSpPr>
          <p:spPr bwMode="auto">
            <a:xfrm>
              <a:off x="528" y="1038"/>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30</a:t>
              </a:r>
            </a:p>
          </p:txBody>
        </p:sp>
        <p:sp>
          <p:nvSpPr>
            <p:cNvPr id="33948" name="Line 129"/>
            <p:cNvSpPr>
              <a:spLocks noChangeShapeType="1"/>
            </p:cNvSpPr>
            <p:nvPr/>
          </p:nvSpPr>
          <p:spPr bwMode="auto">
            <a:xfrm flipH="1">
              <a:off x="470" y="1095"/>
              <a:ext cx="57" cy="3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nvGrpSpPr>
            <p:cNvPr id="33949" name="Group 130"/>
            <p:cNvGrpSpPr>
              <a:grpSpLocks/>
            </p:cNvGrpSpPr>
            <p:nvPr/>
          </p:nvGrpSpPr>
          <p:grpSpPr bwMode="auto">
            <a:xfrm>
              <a:off x="700" y="1326"/>
              <a:ext cx="115" cy="519"/>
              <a:chOff x="2572" y="3082"/>
              <a:chExt cx="115" cy="519"/>
            </a:xfrm>
          </p:grpSpPr>
          <p:sp>
            <p:nvSpPr>
              <p:cNvPr id="33982" name="Text Box 131"/>
              <p:cNvSpPr txBox="1">
                <a:spLocks noChangeArrowheads="1"/>
              </p:cNvSpPr>
              <p:nvPr/>
            </p:nvSpPr>
            <p:spPr bwMode="auto">
              <a:xfrm rot="-5400000">
                <a:off x="2413" y="3327"/>
                <a:ext cx="433" cy="115"/>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200"/>
                  <a:t>PC</a:t>
                </a:r>
              </a:p>
            </p:txBody>
          </p:sp>
          <p:sp>
            <p:nvSpPr>
              <p:cNvPr id="33983" name="Text Box 132"/>
              <p:cNvSpPr txBox="1">
                <a:spLocks noChangeArrowheads="1"/>
              </p:cNvSpPr>
              <p:nvPr/>
            </p:nvSpPr>
            <p:spPr bwMode="auto">
              <a:xfrm rot="-5400000">
                <a:off x="2587" y="3067"/>
                <a:ext cx="86" cy="115"/>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800"/>
                  <a:t>00</a:t>
                </a:r>
              </a:p>
            </p:txBody>
          </p:sp>
        </p:grpSp>
        <p:sp>
          <p:nvSpPr>
            <p:cNvPr id="33950" name="Line 133"/>
            <p:cNvSpPr>
              <a:spLocks noChangeShapeType="1"/>
            </p:cNvSpPr>
            <p:nvPr/>
          </p:nvSpPr>
          <p:spPr bwMode="auto">
            <a:xfrm flipV="1">
              <a:off x="902" y="1124"/>
              <a:ext cx="0" cy="461"/>
            </a:xfrm>
            <a:prstGeom prst="line">
              <a:avLst/>
            </a:prstGeom>
            <a:noFill/>
            <a:ln w="57150">
              <a:solidFill>
                <a:srgbClr val="006600"/>
              </a:solidFill>
              <a:round/>
              <a:headEnd type="oval"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951" name="Rectangle 134"/>
            <p:cNvSpPr>
              <a:spLocks noChangeArrowheads="1"/>
            </p:cNvSpPr>
            <p:nvPr/>
          </p:nvSpPr>
          <p:spPr bwMode="auto">
            <a:xfrm>
              <a:off x="786" y="894"/>
              <a:ext cx="231" cy="230"/>
            </a:xfrm>
            <a:prstGeom prst="rect">
              <a:avLst/>
            </a:prstGeom>
            <a:solidFill>
              <a:srgbClr val="FF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400"/>
                <a:t> </a:t>
              </a:r>
              <a:r>
                <a:rPr lang="en-US" altLang="en-US"/>
                <a:t>+1</a:t>
              </a:r>
            </a:p>
          </p:txBody>
        </p:sp>
        <p:sp>
          <p:nvSpPr>
            <p:cNvPr id="33952" name="Rectangle 135"/>
            <p:cNvSpPr>
              <a:spLocks noChangeArrowheads="1"/>
            </p:cNvSpPr>
            <p:nvPr/>
          </p:nvSpPr>
          <p:spPr bwMode="auto">
            <a:xfrm>
              <a:off x="932" y="1239"/>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30</a:t>
              </a:r>
            </a:p>
          </p:txBody>
        </p:sp>
        <p:sp>
          <p:nvSpPr>
            <p:cNvPr id="33953" name="Line 136"/>
            <p:cNvSpPr>
              <a:spLocks noChangeShapeType="1"/>
            </p:cNvSpPr>
            <p:nvPr/>
          </p:nvSpPr>
          <p:spPr bwMode="auto">
            <a:xfrm flipH="1">
              <a:off x="874" y="1296"/>
              <a:ext cx="57" cy="3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954" name="Freeform 137"/>
            <p:cNvSpPr>
              <a:spLocks/>
            </p:cNvSpPr>
            <p:nvPr/>
          </p:nvSpPr>
          <p:spPr bwMode="auto">
            <a:xfrm>
              <a:off x="498" y="807"/>
              <a:ext cx="404" cy="778"/>
            </a:xfrm>
            <a:custGeom>
              <a:avLst/>
              <a:gdLst>
                <a:gd name="T0" fmla="*/ 404 w 404"/>
                <a:gd name="T1" fmla="*/ 87 h 778"/>
                <a:gd name="T2" fmla="*/ 404 w 404"/>
                <a:gd name="T3" fmla="*/ 0 h 778"/>
                <a:gd name="T4" fmla="*/ 0 w 404"/>
                <a:gd name="T5" fmla="*/ 0 h 778"/>
                <a:gd name="T6" fmla="*/ 0 w 404"/>
                <a:gd name="T7" fmla="*/ 778 h 778"/>
                <a:gd name="T8" fmla="*/ 202 w 404"/>
                <a:gd name="T9" fmla="*/ 778 h 778"/>
                <a:gd name="T10" fmla="*/ 0 60000 65536"/>
                <a:gd name="T11" fmla="*/ 0 60000 65536"/>
                <a:gd name="T12" fmla="*/ 0 60000 65536"/>
                <a:gd name="T13" fmla="*/ 0 60000 65536"/>
                <a:gd name="T14" fmla="*/ 0 60000 65536"/>
                <a:gd name="T15" fmla="*/ 0 w 404"/>
                <a:gd name="T16" fmla="*/ 0 h 778"/>
                <a:gd name="T17" fmla="*/ 404 w 404"/>
                <a:gd name="T18" fmla="*/ 778 h 778"/>
              </a:gdLst>
              <a:ahLst/>
              <a:cxnLst>
                <a:cxn ang="T10">
                  <a:pos x="T0" y="T1"/>
                </a:cxn>
                <a:cxn ang="T11">
                  <a:pos x="T2" y="T3"/>
                </a:cxn>
                <a:cxn ang="T12">
                  <a:pos x="T4" y="T5"/>
                </a:cxn>
                <a:cxn ang="T13">
                  <a:pos x="T6" y="T7"/>
                </a:cxn>
                <a:cxn ang="T14">
                  <a:pos x="T8" y="T9"/>
                </a:cxn>
              </a:cxnLst>
              <a:rect l="T15" t="T16" r="T17" b="T18"/>
              <a:pathLst>
                <a:path w="404" h="778">
                  <a:moveTo>
                    <a:pt x="404" y="87"/>
                  </a:moveTo>
                  <a:lnTo>
                    <a:pt x="404" y="0"/>
                  </a:lnTo>
                  <a:lnTo>
                    <a:pt x="0" y="0"/>
                  </a:lnTo>
                  <a:lnTo>
                    <a:pt x="0" y="778"/>
                  </a:lnTo>
                  <a:lnTo>
                    <a:pt x="202" y="778"/>
                  </a:lnTo>
                </a:path>
              </a:pathLst>
            </a:custGeom>
            <a:noFill/>
            <a:ln w="57150">
              <a:solidFill>
                <a:srgbClr val="0066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3955" name="Line 138"/>
            <p:cNvSpPr>
              <a:spLocks noChangeShapeType="1"/>
            </p:cNvSpPr>
            <p:nvPr/>
          </p:nvSpPr>
          <p:spPr bwMode="auto">
            <a:xfrm flipH="1">
              <a:off x="2082" y="1036"/>
              <a:ext cx="0" cy="1154"/>
            </a:xfrm>
            <a:prstGeom prst="line">
              <a:avLst/>
            </a:prstGeom>
            <a:noFill/>
            <a:ln w="57150">
              <a:solidFill>
                <a:srgbClr val="006600"/>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956" name="Rectangle 139"/>
            <p:cNvSpPr>
              <a:spLocks noChangeArrowheads="1"/>
            </p:cNvSpPr>
            <p:nvPr/>
          </p:nvSpPr>
          <p:spPr bwMode="auto">
            <a:xfrm>
              <a:off x="2169" y="1183"/>
              <a:ext cx="115"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Rs</a:t>
              </a:r>
            </a:p>
          </p:txBody>
        </p:sp>
        <p:sp>
          <p:nvSpPr>
            <p:cNvPr id="33957" name="Line 140"/>
            <p:cNvSpPr>
              <a:spLocks noChangeShapeType="1"/>
            </p:cNvSpPr>
            <p:nvPr/>
          </p:nvSpPr>
          <p:spPr bwMode="auto">
            <a:xfrm flipH="1">
              <a:off x="2342" y="1470"/>
              <a:ext cx="29" cy="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958" name="Rectangle 141"/>
            <p:cNvSpPr>
              <a:spLocks noChangeArrowheads="1"/>
            </p:cNvSpPr>
            <p:nvPr/>
          </p:nvSpPr>
          <p:spPr bwMode="auto">
            <a:xfrm>
              <a:off x="2313" y="1384"/>
              <a:ext cx="8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33959" name="Rectangle 142"/>
            <p:cNvSpPr>
              <a:spLocks noChangeArrowheads="1"/>
            </p:cNvSpPr>
            <p:nvPr/>
          </p:nvSpPr>
          <p:spPr bwMode="auto">
            <a:xfrm>
              <a:off x="2111" y="1656"/>
              <a:ext cx="115"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Rd</a:t>
              </a:r>
            </a:p>
          </p:txBody>
        </p:sp>
        <p:sp>
          <p:nvSpPr>
            <p:cNvPr id="33960" name="Oval 143"/>
            <p:cNvSpPr>
              <a:spLocks noChangeArrowheads="1"/>
            </p:cNvSpPr>
            <p:nvPr/>
          </p:nvSpPr>
          <p:spPr bwMode="auto">
            <a:xfrm>
              <a:off x="2456" y="2074"/>
              <a:ext cx="691" cy="231"/>
            </a:xfrm>
            <a:prstGeom prst="ellipse">
              <a:avLst/>
            </a:prstGeom>
            <a:solidFill>
              <a:srgbClr val="FFFF99"/>
            </a:solidFill>
            <a:ln w="19050">
              <a:solidFill>
                <a:srgbClr val="DDDDDD"/>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3961" name="Rectangle 144"/>
            <p:cNvSpPr>
              <a:spLocks noChangeArrowheads="1"/>
            </p:cNvSpPr>
            <p:nvPr/>
          </p:nvSpPr>
          <p:spPr bwMode="auto">
            <a:xfrm>
              <a:off x="2456" y="2104"/>
              <a:ext cx="69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0000"/>
                </a:lnSpc>
              </a:pPr>
              <a:r>
                <a:rPr lang="en-US" altLang="en-US" sz="1400">
                  <a:solidFill>
                    <a:srgbClr val="808080"/>
                  </a:solidFill>
                </a:rPr>
                <a:t>Extender</a:t>
              </a:r>
            </a:p>
          </p:txBody>
        </p:sp>
        <p:sp>
          <p:nvSpPr>
            <p:cNvPr id="33962" name="Line 146"/>
            <p:cNvSpPr>
              <a:spLocks noChangeShapeType="1"/>
            </p:cNvSpPr>
            <p:nvPr/>
          </p:nvSpPr>
          <p:spPr bwMode="auto">
            <a:xfrm>
              <a:off x="2802" y="1988"/>
              <a:ext cx="0" cy="8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963" name="Rectangle 147"/>
            <p:cNvSpPr>
              <a:spLocks noChangeArrowheads="1"/>
            </p:cNvSpPr>
            <p:nvPr/>
          </p:nvSpPr>
          <p:spPr bwMode="auto">
            <a:xfrm>
              <a:off x="2658" y="1873"/>
              <a:ext cx="28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ExtOp</a:t>
              </a:r>
            </a:p>
          </p:txBody>
        </p:sp>
        <p:sp>
          <p:nvSpPr>
            <p:cNvPr id="33964" name="Rectangle 148"/>
            <p:cNvSpPr>
              <a:spLocks noChangeArrowheads="1"/>
            </p:cNvSpPr>
            <p:nvPr/>
          </p:nvSpPr>
          <p:spPr bwMode="auto">
            <a:xfrm>
              <a:off x="2169" y="2218"/>
              <a:ext cx="28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Imm16</a:t>
              </a:r>
            </a:p>
          </p:txBody>
        </p:sp>
        <p:sp>
          <p:nvSpPr>
            <p:cNvPr id="33965" name="Rectangle 149"/>
            <p:cNvSpPr>
              <a:spLocks noChangeArrowheads="1"/>
            </p:cNvSpPr>
            <p:nvPr/>
          </p:nvSpPr>
          <p:spPr bwMode="auto">
            <a:xfrm>
              <a:off x="2169" y="1383"/>
              <a:ext cx="115"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Rt</a:t>
              </a:r>
            </a:p>
          </p:txBody>
        </p:sp>
        <p:sp>
          <p:nvSpPr>
            <p:cNvPr id="33966" name="Line 150"/>
            <p:cNvSpPr>
              <a:spLocks noChangeShapeType="1"/>
            </p:cNvSpPr>
            <p:nvPr/>
          </p:nvSpPr>
          <p:spPr bwMode="auto">
            <a:xfrm flipV="1">
              <a:off x="3522" y="1671"/>
              <a:ext cx="144" cy="0"/>
            </a:xfrm>
            <a:prstGeom prst="line">
              <a:avLst/>
            </a:prstGeom>
            <a:noFill/>
            <a:ln w="57150">
              <a:solidFill>
                <a:srgbClr val="0066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nvGrpSpPr>
            <p:cNvPr id="33967" name="Group 153"/>
            <p:cNvGrpSpPr>
              <a:grpSpLocks/>
            </p:cNvGrpSpPr>
            <p:nvPr/>
          </p:nvGrpSpPr>
          <p:grpSpPr bwMode="auto">
            <a:xfrm>
              <a:off x="2254" y="1556"/>
              <a:ext cx="116" cy="279"/>
              <a:chOff x="2514" y="1642"/>
              <a:chExt cx="116" cy="279"/>
            </a:xfrm>
          </p:grpSpPr>
          <p:sp>
            <p:nvSpPr>
              <p:cNvPr id="33978" name="AutoShape 154"/>
              <p:cNvSpPr>
                <a:spLocks noChangeArrowheads="1"/>
              </p:cNvSpPr>
              <p:nvPr/>
            </p:nvSpPr>
            <p:spPr bwMode="auto">
              <a:xfrm rot="-5400000">
                <a:off x="2433" y="1724"/>
                <a:ext cx="278" cy="115"/>
              </a:xfrm>
              <a:prstGeom prst="roundRect">
                <a:avLst>
                  <a:gd name="adj" fmla="val 50000"/>
                </a:avLst>
              </a:prstGeom>
              <a:solidFill>
                <a:srgbClr val="FFFF99"/>
              </a:solidFill>
              <a:ln w="19050">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3979" name="Rectangle 155"/>
              <p:cNvSpPr>
                <a:spLocks noChangeArrowheads="1"/>
              </p:cNvSpPr>
              <p:nvPr/>
            </p:nvSpPr>
            <p:spPr bwMode="auto">
              <a:xfrm flipH="1">
                <a:off x="2515" y="1642"/>
                <a:ext cx="115"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70000"/>
                  </a:lnSpc>
                </a:pPr>
                <a:endParaRPr lang="en-US" altLang="en-US" sz="1000" b="1">
                  <a:latin typeface="Courier New" pitchFamily="49" charset="0"/>
                  <a:cs typeface="Courier New" pitchFamily="49" charset="0"/>
                </a:endParaRPr>
              </a:p>
            </p:txBody>
          </p:sp>
          <p:sp>
            <p:nvSpPr>
              <p:cNvPr id="33980" name="Rectangle 156"/>
              <p:cNvSpPr>
                <a:spLocks noChangeArrowheads="1"/>
              </p:cNvSpPr>
              <p:nvPr/>
            </p:nvSpPr>
            <p:spPr bwMode="auto">
              <a:xfrm flipH="1">
                <a:off x="2515" y="1655"/>
                <a:ext cx="115"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0</a:t>
                </a:r>
              </a:p>
            </p:txBody>
          </p:sp>
          <p:sp>
            <p:nvSpPr>
              <p:cNvPr id="33981" name="Rectangle 157"/>
              <p:cNvSpPr>
                <a:spLocks noChangeArrowheads="1"/>
              </p:cNvSpPr>
              <p:nvPr/>
            </p:nvSpPr>
            <p:spPr bwMode="auto">
              <a:xfrm flipH="1">
                <a:off x="2515" y="1792"/>
                <a:ext cx="115"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1</a:t>
                </a:r>
              </a:p>
            </p:txBody>
          </p:sp>
        </p:grpSp>
        <p:sp>
          <p:nvSpPr>
            <p:cNvPr id="33968" name="Line 158"/>
            <p:cNvSpPr>
              <a:spLocks noChangeShapeType="1"/>
            </p:cNvSpPr>
            <p:nvPr/>
          </p:nvSpPr>
          <p:spPr bwMode="auto">
            <a:xfrm>
              <a:off x="2082" y="1772"/>
              <a:ext cx="173" cy="0"/>
            </a:xfrm>
            <a:prstGeom prst="line">
              <a:avLst/>
            </a:prstGeom>
            <a:noFill/>
            <a:ln w="28575">
              <a:solidFill>
                <a:srgbClr val="0066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969" name="Line 159"/>
            <p:cNvSpPr>
              <a:spLocks noChangeShapeType="1"/>
            </p:cNvSpPr>
            <p:nvPr/>
          </p:nvSpPr>
          <p:spPr bwMode="auto">
            <a:xfrm flipH="1">
              <a:off x="2140" y="1742"/>
              <a:ext cx="29" cy="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970" name="Freeform 161"/>
            <p:cNvSpPr>
              <a:spLocks/>
            </p:cNvSpPr>
            <p:nvPr/>
          </p:nvSpPr>
          <p:spPr bwMode="auto">
            <a:xfrm>
              <a:off x="2168" y="1498"/>
              <a:ext cx="87" cy="116"/>
            </a:xfrm>
            <a:custGeom>
              <a:avLst/>
              <a:gdLst>
                <a:gd name="T0" fmla="*/ 0 w 87"/>
                <a:gd name="T1" fmla="*/ 0 h 87"/>
                <a:gd name="T2" fmla="*/ 0 w 87"/>
                <a:gd name="T3" fmla="*/ 873 h 87"/>
                <a:gd name="T4" fmla="*/ 87 w 87"/>
                <a:gd name="T5" fmla="*/ 873 h 87"/>
                <a:gd name="T6" fmla="*/ 0 60000 65536"/>
                <a:gd name="T7" fmla="*/ 0 60000 65536"/>
                <a:gd name="T8" fmla="*/ 0 60000 65536"/>
                <a:gd name="T9" fmla="*/ 0 w 87"/>
                <a:gd name="T10" fmla="*/ 0 h 87"/>
                <a:gd name="T11" fmla="*/ 87 w 87"/>
                <a:gd name="T12" fmla="*/ 87 h 87"/>
              </a:gdLst>
              <a:ahLst/>
              <a:cxnLst>
                <a:cxn ang="T6">
                  <a:pos x="T0" y="T1"/>
                </a:cxn>
                <a:cxn ang="T7">
                  <a:pos x="T2" y="T3"/>
                </a:cxn>
                <a:cxn ang="T8">
                  <a:pos x="T4" y="T5"/>
                </a:cxn>
              </a:cxnLst>
              <a:rect l="T9" t="T10" r="T11" b="T12"/>
              <a:pathLst>
                <a:path w="87" h="87">
                  <a:moveTo>
                    <a:pt x="0" y="0"/>
                  </a:moveTo>
                  <a:lnTo>
                    <a:pt x="0" y="87"/>
                  </a:lnTo>
                  <a:lnTo>
                    <a:pt x="87" y="87"/>
                  </a:lnTo>
                </a:path>
              </a:pathLst>
            </a:custGeom>
            <a:noFill/>
            <a:ln w="28575">
              <a:solidFill>
                <a:srgbClr val="DDDDDD"/>
              </a:solidFill>
              <a:round/>
              <a:headEnd type="oval" w="sm" len="sm"/>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grpSp>
          <p:nvGrpSpPr>
            <p:cNvPr id="33971" name="Group 162"/>
            <p:cNvGrpSpPr>
              <a:grpSpLocks/>
            </p:cNvGrpSpPr>
            <p:nvPr/>
          </p:nvGrpSpPr>
          <p:grpSpPr bwMode="auto">
            <a:xfrm>
              <a:off x="3405" y="1469"/>
              <a:ext cx="117" cy="403"/>
              <a:chOff x="2513" y="1642"/>
              <a:chExt cx="117" cy="403"/>
            </a:xfrm>
          </p:grpSpPr>
          <p:sp>
            <p:nvSpPr>
              <p:cNvPr id="33974" name="AutoShape 163"/>
              <p:cNvSpPr>
                <a:spLocks noChangeArrowheads="1"/>
              </p:cNvSpPr>
              <p:nvPr/>
            </p:nvSpPr>
            <p:spPr bwMode="auto">
              <a:xfrm rot="-5400000">
                <a:off x="2428" y="1729"/>
                <a:ext cx="289" cy="115"/>
              </a:xfrm>
              <a:prstGeom prst="roundRect">
                <a:avLst>
                  <a:gd name="adj" fmla="val 50000"/>
                </a:avLst>
              </a:prstGeom>
              <a:solidFill>
                <a:srgbClr val="FFFF99"/>
              </a:solidFill>
              <a:ln w="19050">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3975" name="Rectangle 164"/>
              <p:cNvSpPr>
                <a:spLocks noChangeArrowheads="1"/>
              </p:cNvSpPr>
              <p:nvPr/>
            </p:nvSpPr>
            <p:spPr bwMode="auto">
              <a:xfrm flipH="1">
                <a:off x="2515" y="1642"/>
                <a:ext cx="115"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70000"/>
                  </a:lnSpc>
                </a:pPr>
                <a:endParaRPr lang="en-US" altLang="en-US" sz="1000" b="1">
                  <a:latin typeface="Courier New" pitchFamily="49" charset="0"/>
                  <a:cs typeface="Courier New" pitchFamily="49" charset="0"/>
                </a:endParaRPr>
              </a:p>
            </p:txBody>
          </p:sp>
          <p:sp>
            <p:nvSpPr>
              <p:cNvPr id="33976" name="Rectangle 165"/>
              <p:cNvSpPr>
                <a:spLocks noChangeArrowheads="1"/>
              </p:cNvSpPr>
              <p:nvPr/>
            </p:nvSpPr>
            <p:spPr bwMode="auto">
              <a:xfrm flipH="1">
                <a:off x="2515" y="1655"/>
                <a:ext cx="115"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0</a:t>
                </a:r>
              </a:p>
            </p:txBody>
          </p:sp>
          <p:sp>
            <p:nvSpPr>
              <p:cNvPr id="33977" name="Rectangle 166"/>
              <p:cNvSpPr>
                <a:spLocks noChangeArrowheads="1"/>
              </p:cNvSpPr>
              <p:nvPr/>
            </p:nvSpPr>
            <p:spPr bwMode="auto">
              <a:xfrm flipH="1">
                <a:off x="2513" y="1813"/>
                <a:ext cx="115"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1</a:t>
                </a:r>
              </a:p>
            </p:txBody>
          </p:sp>
        </p:grpSp>
        <p:sp>
          <p:nvSpPr>
            <p:cNvPr id="33972" name="Line 167"/>
            <p:cNvSpPr>
              <a:spLocks noChangeShapeType="1"/>
            </p:cNvSpPr>
            <p:nvPr/>
          </p:nvSpPr>
          <p:spPr bwMode="auto">
            <a:xfrm>
              <a:off x="815" y="1585"/>
              <a:ext cx="375" cy="1"/>
            </a:xfrm>
            <a:prstGeom prst="line">
              <a:avLst/>
            </a:prstGeom>
            <a:noFill/>
            <a:ln w="57150">
              <a:solidFill>
                <a:srgbClr val="0066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973" name="Line 168"/>
            <p:cNvSpPr>
              <a:spLocks noChangeShapeType="1"/>
            </p:cNvSpPr>
            <p:nvPr/>
          </p:nvSpPr>
          <p:spPr bwMode="auto">
            <a:xfrm>
              <a:off x="2082" y="1498"/>
              <a:ext cx="374" cy="0"/>
            </a:xfrm>
            <a:prstGeom prst="line">
              <a:avLst/>
            </a:prstGeom>
            <a:noFill/>
            <a:ln w="28575">
              <a:solidFill>
                <a:srgbClr val="0066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grpSp>
        <p:nvGrpSpPr>
          <p:cNvPr id="10" name="Group 169"/>
          <p:cNvGrpSpPr>
            <a:grpSpLocks/>
          </p:cNvGrpSpPr>
          <p:nvPr/>
        </p:nvGrpSpPr>
        <p:grpSpPr bwMode="auto">
          <a:xfrm>
            <a:off x="3291683" y="2543495"/>
            <a:ext cx="693077" cy="517525"/>
            <a:chOff x="2112" y="1689"/>
            <a:chExt cx="403" cy="326"/>
          </a:xfrm>
        </p:grpSpPr>
        <p:sp>
          <p:nvSpPr>
            <p:cNvPr id="33905" name="Line 170"/>
            <p:cNvSpPr>
              <a:spLocks noChangeShapeType="1"/>
            </p:cNvSpPr>
            <p:nvPr/>
          </p:nvSpPr>
          <p:spPr bwMode="auto">
            <a:xfrm flipV="1">
              <a:off x="2312" y="1844"/>
              <a:ext cx="0" cy="8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906" name="Rectangle 171"/>
            <p:cNvSpPr>
              <a:spLocks noChangeArrowheads="1"/>
            </p:cNvSpPr>
            <p:nvPr/>
          </p:nvSpPr>
          <p:spPr bwMode="auto">
            <a:xfrm>
              <a:off x="2112" y="1901"/>
              <a:ext cx="403"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RegDst = 1</a:t>
              </a:r>
            </a:p>
          </p:txBody>
        </p:sp>
        <p:sp>
          <p:nvSpPr>
            <p:cNvPr id="33907" name="Line 172"/>
            <p:cNvSpPr>
              <a:spLocks noChangeShapeType="1"/>
            </p:cNvSpPr>
            <p:nvPr/>
          </p:nvSpPr>
          <p:spPr bwMode="auto">
            <a:xfrm flipH="1">
              <a:off x="2256" y="1689"/>
              <a:ext cx="115" cy="77"/>
            </a:xfrm>
            <a:prstGeom prst="line">
              <a:avLst/>
            </a:prstGeom>
            <a:noFill/>
            <a:ln w="28575">
              <a:solidFill>
                <a:srgbClr val="006600"/>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grpSp>
        <p:nvGrpSpPr>
          <p:cNvPr id="11" name="Group 173"/>
          <p:cNvGrpSpPr>
            <a:grpSpLocks/>
          </p:cNvGrpSpPr>
          <p:nvPr/>
        </p:nvGrpSpPr>
        <p:grpSpPr bwMode="auto">
          <a:xfrm>
            <a:off x="5322756" y="2284730"/>
            <a:ext cx="794544" cy="704850"/>
            <a:chOff x="3293" y="1526"/>
            <a:chExt cx="462" cy="444"/>
          </a:xfrm>
        </p:grpSpPr>
        <p:sp>
          <p:nvSpPr>
            <p:cNvPr id="33902" name="Line 174"/>
            <p:cNvSpPr>
              <a:spLocks noChangeShapeType="1"/>
            </p:cNvSpPr>
            <p:nvPr/>
          </p:nvSpPr>
          <p:spPr bwMode="auto">
            <a:xfrm flipV="1">
              <a:off x="3466" y="1762"/>
              <a:ext cx="0" cy="8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903" name="Rectangle 175"/>
            <p:cNvSpPr>
              <a:spLocks noChangeArrowheads="1"/>
            </p:cNvSpPr>
            <p:nvPr/>
          </p:nvSpPr>
          <p:spPr bwMode="auto">
            <a:xfrm>
              <a:off x="3293" y="1856"/>
              <a:ext cx="46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ALUSrc = 0</a:t>
              </a:r>
            </a:p>
          </p:txBody>
        </p:sp>
        <p:sp>
          <p:nvSpPr>
            <p:cNvPr id="33904" name="Line 176"/>
            <p:cNvSpPr>
              <a:spLocks noChangeShapeType="1"/>
            </p:cNvSpPr>
            <p:nvPr/>
          </p:nvSpPr>
          <p:spPr bwMode="auto">
            <a:xfrm>
              <a:off x="3408" y="1526"/>
              <a:ext cx="115" cy="144"/>
            </a:xfrm>
            <a:prstGeom prst="line">
              <a:avLst/>
            </a:prstGeom>
            <a:noFill/>
            <a:ln w="57150">
              <a:solidFill>
                <a:srgbClr val="006600"/>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grpSp>
        <p:nvGrpSpPr>
          <p:cNvPr id="33800" name="Group 2"/>
          <p:cNvGrpSpPr>
            <a:grpSpLocks/>
          </p:cNvGrpSpPr>
          <p:nvPr/>
        </p:nvGrpSpPr>
        <p:grpSpPr bwMode="auto">
          <a:xfrm>
            <a:off x="605368" y="2746695"/>
            <a:ext cx="3630481" cy="339725"/>
            <a:chOff x="559017" y="2813326"/>
            <a:chExt cx="3351712" cy="340846"/>
          </a:xfrm>
        </p:grpSpPr>
        <p:sp>
          <p:nvSpPr>
            <p:cNvPr id="188" name="Freeform 187"/>
            <p:cNvSpPr/>
            <p:nvPr/>
          </p:nvSpPr>
          <p:spPr>
            <a:xfrm>
              <a:off x="698738" y="2853145"/>
              <a:ext cx="3165946" cy="301027"/>
            </a:xfrm>
            <a:custGeom>
              <a:avLst/>
              <a:gdLst>
                <a:gd name="connsiteX0" fmla="*/ 291548 w 291548"/>
                <a:gd name="connsiteY0" fmla="*/ 0 h 154608"/>
                <a:gd name="connsiteX1" fmla="*/ 291548 w 291548"/>
                <a:gd name="connsiteY1" fmla="*/ 154608 h 154608"/>
                <a:gd name="connsiteX2" fmla="*/ 0 w 291548"/>
                <a:gd name="connsiteY2" fmla="*/ 154608 h 154608"/>
              </a:gdLst>
              <a:ahLst/>
              <a:cxnLst>
                <a:cxn ang="0">
                  <a:pos x="connsiteX0" y="connsiteY0"/>
                </a:cxn>
                <a:cxn ang="0">
                  <a:pos x="connsiteX1" y="connsiteY1"/>
                </a:cxn>
                <a:cxn ang="0">
                  <a:pos x="connsiteX2" y="connsiteY2"/>
                </a:cxn>
              </a:cxnLst>
              <a:rect l="l" t="t" r="r" b="b"/>
              <a:pathLst>
                <a:path w="291548" h="154608">
                  <a:moveTo>
                    <a:pt x="291548" y="0"/>
                  </a:moveTo>
                  <a:lnTo>
                    <a:pt x="291548" y="154608"/>
                  </a:lnTo>
                  <a:lnTo>
                    <a:pt x="0" y="154608"/>
                  </a:lnTo>
                </a:path>
              </a:pathLst>
            </a:custGeom>
            <a:noFill/>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cxnSp>
          <p:nvCxnSpPr>
            <p:cNvPr id="189" name="Straight Connector 188"/>
            <p:cNvCxnSpPr/>
            <p:nvPr/>
          </p:nvCxnSpPr>
          <p:spPr>
            <a:xfrm flipH="1">
              <a:off x="886091" y="2861108"/>
              <a:ext cx="3175" cy="293064"/>
            </a:xfrm>
            <a:prstGeom prst="line">
              <a:avLst/>
            </a:prstGeom>
            <a:ln w="12700">
              <a:tailEnd type="oval" w="sm" len="sm"/>
            </a:ln>
          </p:spPr>
          <p:style>
            <a:lnRef idx="1">
              <a:schemeClr val="dk1"/>
            </a:lnRef>
            <a:fillRef idx="0">
              <a:schemeClr val="dk1"/>
            </a:fillRef>
            <a:effectRef idx="0">
              <a:schemeClr val="dk1"/>
            </a:effectRef>
            <a:fontRef idx="minor">
              <a:schemeClr val="tx1"/>
            </a:fontRef>
          </p:style>
        </p:cxnSp>
        <p:sp>
          <p:nvSpPr>
            <p:cNvPr id="33899" name="TextBox 189"/>
            <p:cNvSpPr txBox="1">
              <a:spLocks noChangeArrowheads="1"/>
            </p:cNvSpPr>
            <p:nvPr/>
          </p:nvSpPr>
          <p:spPr bwMode="auto">
            <a:xfrm>
              <a:off x="559017" y="2941731"/>
              <a:ext cx="27957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400"/>
                <a:t>clk</a:t>
              </a:r>
            </a:p>
          </p:txBody>
        </p:sp>
        <p:sp>
          <p:nvSpPr>
            <p:cNvPr id="186" name="Isosceles Triangle 185"/>
            <p:cNvSpPr/>
            <p:nvPr/>
          </p:nvSpPr>
          <p:spPr>
            <a:xfrm>
              <a:off x="847985" y="2813326"/>
              <a:ext cx="87326" cy="46190"/>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187" name="Isosceles Triangle 186"/>
            <p:cNvSpPr/>
            <p:nvPr/>
          </p:nvSpPr>
          <p:spPr>
            <a:xfrm>
              <a:off x="3823403" y="2814919"/>
              <a:ext cx="87326" cy="46189"/>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grpSp>
      <p:grpSp>
        <p:nvGrpSpPr>
          <p:cNvPr id="7" name="Group 6"/>
          <p:cNvGrpSpPr>
            <a:grpSpLocks/>
          </p:cNvGrpSpPr>
          <p:nvPr/>
        </p:nvGrpSpPr>
        <p:grpSpPr bwMode="auto">
          <a:xfrm>
            <a:off x="467783" y="3878898"/>
            <a:ext cx="6289279" cy="2424112"/>
            <a:chOff x="431800" y="3716338"/>
            <a:chExt cx="5805488" cy="2424112"/>
          </a:xfrm>
        </p:grpSpPr>
        <p:grpSp>
          <p:nvGrpSpPr>
            <p:cNvPr id="33810" name="Group 5"/>
            <p:cNvGrpSpPr>
              <a:grpSpLocks/>
            </p:cNvGrpSpPr>
            <p:nvPr/>
          </p:nvGrpSpPr>
          <p:grpSpPr bwMode="auto">
            <a:xfrm>
              <a:off x="528799" y="5411785"/>
              <a:ext cx="3331977" cy="315915"/>
              <a:chOff x="528799" y="5411785"/>
              <a:chExt cx="3331977" cy="315915"/>
            </a:xfrm>
          </p:grpSpPr>
          <p:sp>
            <p:nvSpPr>
              <p:cNvPr id="194" name="Freeform 193"/>
              <p:cNvSpPr/>
              <p:nvPr/>
            </p:nvSpPr>
            <p:spPr>
              <a:xfrm>
                <a:off x="695325" y="5411788"/>
                <a:ext cx="3165475" cy="315912"/>
              </a:xfrm>
              <a:custGeom>
                <a:avLst/>
                <a:gdLst>
                  <a:gd name="connsiteX0" fmla="*/ 291548 w 291548"/>
                  <a:gd name="connsiteY0" fmla="*/ 0 h 154608"/>
                  <a:gd name="connsiteX1" fmla="*/ 291548 w 291548"/>
                  <a:gd name="connsiteY1" fmla="*/ 154608 h 154608"/>
                  <a:gd name="connsiteX2" fmla="*/ 0 w 291548"/>
                  <a:gd name="connsiteY2" fmla="*/ 154608 h 154608"/>
                </a:gdLst>
                <a:ahLst/>
                <a:cxnLst>
                  <a:cxn ang="0">
                    <a:pos x="connsiteX0" y="connsiteY0"/>
                  </a:cxn>
                  <a:cxn ang="0">
                    <a:pos x="connsiteX1" y="connsiteY1"/>
                  </a:cxn>
                  <a:cxn ang="0">
                    <a:pos x="connsiteX2" y="connsiteY2"/>
                  </a:cxn>
                </a:cxnLst>
                <a:rect l="l" t="t" r="r" b="b"/>
                <a:pathLst>
                  <a:path w="291548" h="154608">
                    <a:moveTo>
                      <a:pt x="291548" y="0"/>
                    </a:moveTo>
                    <a:lnTo>
                      <a:pt x="291548" y="154608"/>
                    </a:lnTo>
                    <a:lnTo>
                      <a:pt x="0" y="154608"/>
                    </a:lnTo>
                  </a:path>
                </a:pathLst>
              </a:custGeom>
              <a:noFill/>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33895" name="TextBox 195"/>
              <p:cNvSpPr txBox="1">
                <a:spLocks noChangeArrowheads="1"/>
              </p:cNvSpPr>
              <p:nvPr/>
            </p:nvSpPr>
            <p:spPr bwMode="auto">
              <a:xfrm>
                <a:off x="528799" y="5505455"/>
                <a:ext cx="27957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400"/>
                  <a:t>clk</a:t>
                </a:r>
              </a:p>
            </p:txBody>
          </p:sp>
          <p:cxnSp>
            <p:nvCxnSpPr>
              <p:cNvPr id="195" name="Straight Connector 194"/>
              <p:cNvCxnSpPr/>
              <p:nvPr/>
            </p:nvCxnSpPr>
            <p:spPr>
              <a:xfrm>
                <a:off x="885825" y="5411788"/>
                <a:ext cx="0" cy="315912"/>
              </a:xfrm>
              <a:prstGeom prst="line">
                <a:avLst/>
              </a:prstGeom>
              <a:ln w="12700">
                <a:tailEnd type="oval" w="sm" len="sm"/>
              </a:ln>
            </p:spPr>
            <p:style>
              <a:lnRef idx="1">
                <a:schemeClr val="dk1"/>
              </a:lnRef>
              <a:fillRef idx="0">
                <a:schemeClr val="dk1"/>
              </a:fillRef>
              <a:effectRef idx="0">
                <a:schemeClr val="dk1"/>
              </a:effectRef>
              <a:fontRef idx="minor">
                <a:schemeClr val="tx1"/>
              </a:fontRef>
            </p:style>
          </p:cxnSp>
        </p:grpSp>
        <p:grpSp>
          <p:nvGrpSpPr>
            <p:cNvPr id="33811" name="Group 6"/>
            <p:cNvGrpSpPr>
              <a:grpSpLocks/>
            </p:cNvGrpSpPr>
            <p:nvPr/>
          </p:nvGrpSpPr>
          <p:grpSpPr bwMode="auto">
            <a:xfrm>
              <a:off x="431800" y="3716338"/>
              <a:ext cx="5805488" cy="2424112"/>
              <a:chOff x="470" y="2390"/>
              <a:chExt cx="3657" cy="1527"/>
            </a:xfrm>
          </p:grpSpPr>
          <p:sp>
            <p:nvSpPr>
              <p:cNvPr id="33814" name="Line 7"/>
              <p:cNvSpPr>
                <a:spLocks noChangeShapeType="1"/>
              </p:cNvSpPr>
              <p:nvPr/>
            </p:nvSpPr>
            <p:spPr bwMode="auto">
              <a:xfrm>
                <a:off x="2082" y="3380"/>
                <a:ext cx="173" cy="0"/>
              </a:xfrm>
              <a:prstGeom prst="line">
                <a:avLst/>
              </a:prstGeom>
              <a:noFill/>
              <a:ln w="28575">
                <a:solidFill>
                  <a:srgbClr val="DDDDDD"/>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815" name="Freeform 8"/>
              <p:cNvSpPr>
                <a:spLocks/>
              </p:cNvSpPr>
              <p:nvPr/>
            </p:nvSpPr>
            <p:spPr bwMode="auto">
              <a:xfrm>
                <a:off x="3148" y="3341"/>
                <a:ext cx="259" cy="461"/>
              </a:xfrm>
              <a:custGeom>
                <a:avLst/>
                <a:gdLst>
                  <a:gd name="T0" fmla="*/ 259 w 259"/>
                  <a:gd name="T1" fmla="*/ 0 h 375"/>
                  <a:gd name="T2" fmla="*/ 86 w 259"/>
                  <a:gd name="T3" fmla="*/ 0 h 375"/>
                  <a:gd name="T4" fmla="*/ 86 w 259"/>
                  <a:gd name="T5" fmla="*/ 1296 h 375"/>
                  <a:gd name="T6" fmla="*/ 0 w 259"/>
                  <a:gd name="T7" fmla="*/ 1296 h 375"/>
                  <a:gd name="T8" fmla="*/ 0 60000 65536"/>
                  <a:gd name="T9" fmla="*/ 0 60000 65536"/>
                  <a:gd name="T10" fmla="*/ 0 60000 65536"/>
                  <a:gd name="T11" fmla="*/ 0 60000 65536"/>
                  <a:gd name="T12" fmla="*/ 0 w 259"/>
                  <a:gd name="T13" fmla="*/ 0 h 375"/>
                  <a:gd name="T14" fmla="*/ 259 w 259"/>
                  <a:gd name="T15" fmla="*/ 375 h 375"/>
                </a:gdLst>
                <a:ahLst/>
                <a:cxnLst>
                  <a:cxn ang="T8">
                    <a:pos x="T0" y="T1"/>
                  </a:cxn>
                  <a:cxn ang="T9">
                    <a:pos x="T2" y="T3"/>
                  </a:cxn>
                  <a:cxn ang="T10">
                    <a:pos x="T4" y="T5"/>
                  </a:cxn>
                  <a:cxn ang="T11">
                    <a:pos x="T6" y="T7"/>
                  </a:cxn>
                </a:cxnLst>
                <a:rect l="T12" t="T13" r="T14" b="T15"/>
                <a:pathLst>
                  <a:path w="259" h="375">
                    <a:moveTo>
                      <a:pt x="259" y="0"/>
                    </a:moveTo>
                    <a:lnTo>
                      <a:pt x="86" y="0"/>
                    </a:lnTo>
                    <a:lnTo>
                      <a:pt x="86" y="375"/>
                    </a:lnTo>
                    <a:lnTo>
                      <a:pt x="0" y="375"/>
                    </a:lnTo>
                  </a:path>
                </a:pathLst>
              </a:custGeom>
              <a:noFill/>
              <a:ln w="57150">
                <a:solidFill>
                  <a:srgbClr val="006600"/>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3816" name="Freeform 9"/>
              <p:cNvSpPr>
                <a:spLocks/>
              </p:cNvSpPr>
              <p:nvPr/>
            </p:nvSpPr>
            <p:spPr bwMode="auto">
              <a:xfrm>
                <a:off x="3004" y="3053"/>
                <a:ext cx="1123" cy="576"/>
              </a:xfrm>
              <a:custGeom>
                <a:avLst/>
                <a:gdLst>
                  <a:gd name="T0" fmla="*/ 921 w 1123"/>
                  <a:gd name="T1" fmla="*/ 0 h 576"/>
                  <a:gd name="T2" fmla="*/ 1123 w 1123"/>
                  <a:gd name="T3" fmla="*/ 0 h 576"/>
                  <a:gd name="T4" fmla="*/ 1123 w 1123"/>
                  <a:gd name="T5" fmla="*/ 576 h 576"/>
                  <a:gd name="T6" fmla="*/ 0 w 1123"/>
                  <a:gd name="T7" fmla="*/ 576 h 576"/>
                  <a:gd name="T8" fmla="*/ 0 w 1123"/>
                  <a:gd name="T9" fmla="*/ 403 h 576"/>
                  <a:gd name="T10" fmla="*/ 0 60000 65536"/>
                  <a:gd name="T11" fmla="*/ 0 60000 65536"/>
                  <a:gd name="T12" fmla="*/ 0 60000 65536"/>
                  <a:gd name="T13" fmla="*/ 0 60000 65536"/>
                  <a:gd name="T14" fmla="*/ 0 60000 65536"/>
                  <a:gd name="T15" fmla="*/ 0 w 1123"/>
                  <a:gd name="T16" fmla="*/ 0 h 576"/>
                  <a:gd name="T17" fmla="*/ 1123 w 1123"/>
                  <a:gd name="T18" fmla="*/ 576 h 576"/>
                </a:gdLst>
                <a:ahLst/>
                <a:cxnLst>
                  <a:cxn ang="T10">
                    <a:pos x="T0" y="T1"/>
                  </a:cxn>
                  <a:cxn ang="T11">
                    <a:pos x="T2" y="T3"/>
                  </a:cxn>
                  <a:cxn ang="T12">
                    <a:pos x="T4" y="T5"/>
                  </a:cxn>
                  <a:cxn ang="T13">
                    <a:pos x="T6" y="T7"/>
                  </a:cxn>
                  <a:cxn ang="T14">
                    <a:pos x="T8" y="T9"/>
                  </a:cxn>
                </a:cxnLst>
                <a:rect l="T15" t="T16" r="T17" b="T18"/>
                <a:pathLst>
                  <a:path w="1123" h="576">
                    <a:moveTo>
                      <a:pt x="921" y="0"/>
                    </a:moveTo>
                    <a:lnTo>
                      <a:pt x="1123" y="0"/>
                    </a:lnTo>
                    <a:lnTo>
                      <a:pt x="1123" y="576"/>
                    </a:lnTo>
                    <a:lnTo>
                      <a:pt x="0" y="576"/>
                    </a:lnTo>
                    <a:lnTo>
                      <a:pt x="0" y="403"/>
                    </a:lnTo>
                  </a:path>
                </a:pathLst>
              </a:custGeom>
              <a:noFill/>
              <a:ln w="57150">
                <a:solidFill>
                  <a:srgbClr val="0066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3817" name="Freeform 10"/>
              <p:cNvSpPr>
                <a:spLocks/>
              </p:cNvSpPr>
              <p:nvPr/>
            </p:nvSpPr>
            <p:spPr bwMode="auto">
              <a:xfrm>
                <a:off x="2082" y="3715"/>
                <a:ext cx="374" cy="87"/>
              </a:xfrm>
              <a:custGeom>
                <a:avLst/>
                <a:gdLst>
                  <a:gd name="T0" fmla="*/ 0 w 374"/>
                  <a:gd name="T1" fmla="*/ 0 h 87"/>
                  <a:gd name="T2" fmla="*/ 0 w 374"/>
                  <a:gd name="T3" fmla="*/ 87 h 87"/>
                  <a:gd name="T4" fmla="*/ 374 w 374"/>
                  <a:gd name="T5" fmla="*/ 87 h 87"/>
                  <a:gd name="T6" fmla="*/ 0 60000 65536"/>
                  <a:gd name="T7" fmla="*/ 0 60000 65536"/>
                  <a:gd name="T8" fmla="*/ 0 60000 65536"/>
                  <a:gd name="T9" fmla="*/ 0 w 374"/>
                  <a:gd name="T10" fmla="*/ 0 h 87"/>
                  <a:gd name="T11" fmla="*/ 374 w 374"/>
                  <a:gd name="T12" fmla="*/ 87 h 87"/>
                </a:gdLst>
                <a:ahLst/>
                <a:cxnLst>
                  <a:cxn ang="T6">
                    <a:pos x="T0" y="T1"/>
                  </a:cxn>
                  <a:cxn ang="T7">
                    <a:pos x="T2" y="T3"/>
                  </a:cxn>
                  <a:cxn ang="T8">
                    <a:pos x="T4" y="T5"/>
                  </a:cxn>
                </a:cxnLst>
                <a:rect l="T9" t="T10" r="T11" b="T12"/>
                <a:pathLst>
                  <a:path w="374" h="87">
                    <a:moveTo>
                      <a:pt x="0" y="0"/>
                    </a:moveTo>
                    <a:lnTo>
                      <a:pt x="0" y="87"/>
                    </a:lnTo>
                    <a:lnTo>
                      <a:pt x="374" y="87"/>
                    </a:lnTo>
                  </a:path>
                </a:pathLst>
              </a:custGeom>
              <a:noFill/>
              <a:ln w="38100">
                <a:solidFill>
                  <a:srgbClr val="0066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3818" name="Freeform 11"/>
              <p:cNvSpPr>
                <a:spLocks/>
              </p:cNvSpPr>
              <p:nvPr/>
            </p:nvSpPr>
            <p:spPr bwMode="auto">
              <a:xfrm>
                <a:off x="3148" y="2824"/>
                <a:ext cx="518" cy="85"/>
              </a:xfrm>
              <a:custGeom>
                <a:avLst/>
                <a:gdLst>
                  <a:gd name="T0" fmla="*/ 0 w 489"/>
                  <a:gd name="T1" fmla="*/ 78 h 86"/>
                  <a:gd name="T2" fmla="*/ 363 w 489"/>
                  <a:gd name="T3" fmla="*/ 78 h 86"/>
                  <a:gd name="T4" fmla="*/ 363 w 489"/>
                  <a:gd name="T5" fmla="*/ 0 h 86"/>
                  <a:gd name="T6" fmla="*/ 778 w 489"/>
                  <a:gd name="T7" fmla="*/ 0 h 86"/>
                  <a:gd name="T8" fmla="*/ 0 60000 65536"/>
                  <a:gd name="T9" fmla="*/ 0 60000 65536"/>
                  <a:gd name="T10" fmla="*/ 0 60000 65536"/>
                  <a:gd name="T11" fmla="*/ 0 60000 65536"/>
                  <a:gd name="T12" fmla="*/ 0 w 489"/>
                  <a:gd name="T13" fmla="*/ 0 h 86"/>
                  <a:gd name="T14" fmla="*/ 489 w 489"/>
                  <a:gd name="T15" fmla="*/ 86 h 86"/>
                </a:gdLst>
                <a:ahLst/>
                <a:cxnLst>
                  <a:cxn ang="T8">
                    <a:pos x="T0" y="T1"/>
                  </a:cxn>
                  <a:cxn ang="T9">
                    <a:pos x="T2" y="T3"/>
                  </a:cxn>
                  <a:cxn ang="T10">
                    <a:pos x="T4" y="T5"/>
                  </a:cxn>
                  <a:cxn ang="T11">
                    <a:pos x="T6" y="T7"/>
                  </a:cxn>
                </a:cxnLst>
                <a:rect l="T12" t="T13" r="T14" b="T15"/>
                <a:pathLst>
                  <a:path w="489" h="86">
                    <a:moveTo>
                      <a:pt x="0" y="86"/>
                    </a:moveTo>
                    <a:lnTo>
                      <a:pt x="230" y="86"/>
                    </a:lnTo>
                    <a:lnTo>
                      <a:pt x="230" y="0"/>
                    </a:lnTo>
                    <a:lnTo>
                      <a:pt x="489" y="0"/>
                    </a:lnTo>
                  </a:path>
                </a:pathLst>
              </a:custGeom>
              <a:noFill/>
              <a:ln w="57150">
                <a:solidFill>
                  <a:srgbClr val="0066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3819" name="Freeform 12"/>
              <p:cNvSpPr>
                <a:spLocks/>
              </p:cNvSpPr>
              <p:nvPr/>
            </p:nvSpPr>
            <p:spPr bwMode="auto">
              <a:xfrm rot="-5400000">
                <a:off x="3435" y="2911"/>
                <a:ext cx="749" cy="288"/>
              </a:xfrm>
              <a:custGeom>
                <a:avLst/>
                <a:gdLst>
                  <a:gd name="T0" fmla="*/ 0 w 768"/>
                  <a:gd name="T1" fmla="*/ 0 h 288"/>
                  <a:gd name="T2" fmla="*/ 119 w 768"/>
                  <a:gd name="T3" fmla="*/ 288 h 288"/>
                  <a:gd name="T4" fmla="*/ 511 w 768"/>
                  <a:gd name="T5" fmla="*/ 288 h 288"/>
                  <a:gd name="T6" fmla="*/ 628 w 768"/>
                  <a:gd name="T7" fmla="*/ 0 h 288"/>
                  <a:gd name="T8" fmla="*/ 393 w 768"/>
                  <a:gd name="T9" fmla="*/ 0 h 288"/>
                  <a:gd name="T10" fmla="*/ 315 w 768"/>
                  <a:gd name="T11" fmla="*/ 96 h 288"/>
                  <a:gd name="T12" fmla="*/ 236 w 768"/>
                  <a:gd name="T13" fmla="*/ 0 h 288"/>
                  <a:gd name="T14" fmla="*/ 0 w 768"/>
                  <a:gd name="T15" fmla="*/ 0 h 288"/>
                  <a:gd name="T16" fmla="*/ 0 60000 65536"/>
                  <a:gd name="T17" fmla="*/ 0 60000 65536"/>
                  <a:gd name="T18" fmla="*/ 0 60000 65536"/>
                  <a:gd name="T19" fmla="*/ 0 60000 65536"/>
                  <a:gd name="T20" fmla="*/ 0 60000 65536"/>
                  <a:gd name="T21" fmla="*/ 0 60000 65536"/>
                  <a:gd name="T22" fmla="*/ 0 60000 65536"/>
                  <a:gd name="T23" fmla="*/ 0 60000 65536"/>
                  <a:gd name="T24" fmla="*/ 0 w 768"/>
                  <a:gd name="T25" fmla="*/ 0 h 288"/>
                  <a:gd name="T26" fmla="*/ 768 w 768"/>
                  <a:gd name="T27" fmla="*/ 288 h 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68" h="288">
                    <a:moveTo>
                      <a:pt x="0" y="0"/>
                    </a:moveTo>
                    <a:lnTo>
                      <a:pt x="144" y="288"/>
                    </a:lnTo>
                    <a:lnTo>
                      <a:pt x="624" y="288"/>
                    </a:lnTo>
                    <a:lnTo>
                      <a:pt x="768" y="0"/>
                    </a:lnTo>
                    <a:lnTo>
                      <a:pt x="480" y="0"/>
                    </a:lnTo>
                    <a:lnTo>
                      <a:pt x="384" y="96"/>
                    </a:lnTo>
                    <a:lnTo>
                      <a:pt x="288" y="0"/>
                    </a:lnTo>
                    <a:lnTo>
                      <a:pt x="0" y="0"/>
                    </a:lnTo>
                    <a:close/>
                  </a:path>
                </a:pathLst>
              </a:custGeom>
              <a:solidFill>
                <a:srgbClr val="FFFF99"/>
              </a:solidFill>
              <a:ln w="19050">
                <a:solidFill>
                  <a:schemeClr val="tx1"/>
                </a:solidFill>
                <a:round/>
                <a:headEnd/>
                <a:tailEnd/>
              </a:ln>
            </p:spPr>
            <p:txBody>
              <a:bodyPr/>
              <a:lstStyle/>
              <a:p>
                <a:endParaRPr lang="en-US"/>
              </a:p>
            </p:txBody>
          </p:sp>
          <p:sp>
            <p:nvSpPr>
              <p:cNvPr id="33820" name="Rectangle 13"/>
              <p:cNvSpPr>
                <a:spLocks noChangeArrowheads="1"/>
              </p:cNvSpPr>
              <p:nvPr/>
            </p:nvSpPr>
            <p:spPr bwMode="auto">
              <a:xfrm>
                <a:off x="3714" y="2820"/>
                <a:ext cx="240" cy="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0000"/>
                  </a:lnSpc>
                </a:pPr>
                <a:r>
                  <a:rPr lang="en-US" altLang="en-US" sz="1400"/>
                  <a:t>A</a:t>
                </a:r>
              </a:p>
              <a:p>
                <a:pPr algn="ctr">
                  <a:lnSpc>
                    <a:spcPct val="80000"/>
                  </a:lnSpc>
                </a:pPr>
                <a:r>
                  <a:rPr lang="en-US" altLang="en-US" sz="1400"/>
                  <a:t>L</a:t>
                </a:r>
              </a:p>
              <a:p>
                <a:pPr algn="ctr">
                  <a:lnSpc>
                    <a:spcPct val="80000"/>
                  </a:lnSpc>
                </a:pPr>
                <a:r>
                  <a:rPr lang="en-US" altLang="en-US" sz="1400"/>
                  <a:t>U</a:t>
                </a:r>
              </a:p>
            </p:txBody>
          </p:sp>
          <p:sp>
            <p:nvSpPr>
              <p:cNvPr id="33821" name="Line 14"/>
              <p:cNvSpPr>
                <a:spLocks noChangeShapeType="1"/>
              </p:cNvSpPr>
              <p:nvPr/>
            </p:nvSpPr>
            <p:spPr bwMode="auto">
              <a:xfrm>
                <a:off x="3839" y="2623"/>
                <a:ext cx="0" cy="143"/>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822" name="Rectangle 15"/>
              <p:cNvSpPr>
                <a:spLocks noChangeArrowheads="1"/>
              </p:cNvSpPr>
              <p:nvPr/>
            </p:nvSpPr>
            <p:spPr bwMode="auto">
              <a:xfrm>
                <a:off x="3580" y="2506"/>
                <a:ext cx="461"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ALUOp</a:t>
                </a:r>
                <a:endParaRPr lang="en-US" altLang="en-US" sz="1000" dirty="0">
                  <a:solidFill>
                    <a:srgbClr val="FF0000"/>
                  </a:solidFill>
                </a:endParaRPr>
              </a:p>
            </p:txBody>
          </p:sp>
          <p:sp>
            <p:nvSpPr>
              <p:cNvPr id="33823" name="Rectangle 16"/>
              <p:cNvSpPr>
                <a:spLocks noChangeArrowheads="1"/>
              </p:cNvSpPr>
              <p:nvPr/>
            </p:nvSpPr>
            <p:spPr bwMode="auto">
              <a:xfrm>
                <a:off x="3695" y="3657"/>
                <a:ext cx="43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ALU result</a:t>
                </a:r>
              </a:p>
            </p:txBody>
          </p:sp>
          <p:sp>
            <p:nvSpPr>
              <p:cNvPr id="33824" name="Rectangle 17"/>
              <p:cNvSpPr>
                <a:spLocks noChangeArrowheads="1"/>
              </p:cNvSpPr>
              <p:nvPr/>
            </p:nvSpPr>
            <p:spPr bwMode="auto">
              <a:xfrm>
                <a:off x="3466" y="2680"/>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3825" name="Line 18"/>
              <p:cNvSpPr>
                <a:spLocks noChangeShapeType="1"/>
              </p:cNvSpPr>
              <p:nvPr/>
            </p:nvSpPr>
            <p:spPr bwMode="auto">
              <a:xfrm flipH="1">
                <a:off x="3494" y="2795"/>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826" name="Rectangle 19"/>
              <p:cNvSpPr>
                <a:spLocks noChangeArrowheads="1"/>
              </p:cNvSpPr>
              <p:nvPr/>
            </p:nvSpPr>
            <p:spPr bwMode="auto">
              <a:xfrm>
                <a:off x="3984" y="2911"/>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3827" name="Line 20"/>
              <p:cNvSpPr>
                <a:spLocks noChangeShapeType="1"/>
              </p:cNvSpPr>
              <p:nvPr/>
            </p:nvSpPr>
            <p:spPr bwMode="auto">
              <a:xfrm flipH="1">
                <a:off x="4012" y="3026"/>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828" name="Line 21"/>
              <p:cNvSpPr>
                <a:spLocks noChangeShapeType="1"/>
              </p:cNvSpPr>
              <p:nvPr/>
            </p:nvSpPr>
            <p:spPr bwMode="auto">
              <a:xfrm flipH="1">
                <a:off x="3810" y="2650"/>
                <a:ext cx="58" cy="29"/>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829" name="Text Box 22"/>
              <p:cNvSpPr txBox="1">
                <a:spLocks noChangeArrowheads="1"/>
              </p:cNvSpPr>
              <p:nvPr/>
            </p:nvSpPr>
            <p:spPr bwMode="auto">
              <a:xfrm>
                <a:off x="2457" y="2651"/>
                <a:ext cx="692" cy="806"/>
              </a:xfrm>
              <a:prstGeom prst="rect">
                <a:avLst/>
              </a:prstGeom>
              <a:solidFill>
                <a:srgbClr val="99FF99"/>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200" b="1"/>
                  <a:t>Registers</a:t>
                </a:r>
              </a:p>
            </p:txBody>
          </p:sp>
          <p:sp>
            <p:nvSpPr>
              <p:cNvPr id="33830" name="Rectangle 23"/>
              <p:cNvSpPr>
                <a:spLocks noChangeArrowheads="1"/>
              </p:cNvSpPr>
              <p:nvPr/>
            </p:nvSpPr>
            <p:spPr bwMode="auto">
              <a:xfrm>
                <a:off x="2457" y="2853"/>
                <a:ext cx="28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 RA</a:t>
                </a:r>
              </a:p>
            </p:txBody>
          </p:sp>
          <p:sp>
            <p:nvSpPr>
              <p:cNvPr id="33831" name="Rectangle 24"/>
              <p:cNvSpPr>
                <a:spLocks noChangeArrowheads="1"/>
              </p:cNvSpPr>
              <p:nvPr/>
            </p:nvSpPr>
            <p:spPr bwMode="auto">
              <a:xfrm>
                <a:off x="2486" y="3024"/>
                <a:ext cx="25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RB</a:t>
                </a:r>
              </a:p>
            </p:txBody>
          </p:sp>
          <p:sp>
            <p:nvSpPr>
              <p:cNvPr id="33832" name="Rectangle 25"/>
              <p:cNvSpPr>
                <a:spLocks noChangeArrowheads="1"/>
              </p:cNvSpPr>
              <p:nvPr/>
            </p:nvSpPr>
            <p:spPr bwMode="auto">
              <a:xfrm>
                <a:off x="2860" y="2852"/>
                <a:ext cx="2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BusA</a:t>
                </a:r>
              </a:p>
            </p:txBody>
          </p:sp>
          <p:sp>
            <p:nvSpPr>
              <p:cNvPr id="33833" name="Line 26"/>
              <p:cNvSpPr>
                <a:spLocks noChangeShapeType="1"/>
              </p:cNvSpPr>
              <p:nvPr/>
            </p:nvSpPr>
            <p:spPr bwMode="auto">
              <a:xfrm>
                <a:off x="2808" y="2506"/>
                <a:ext cx="0" cy="144"/>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834" name="Rectangle 27"/>
              <p:cNvSpPr>
                <a:spLocks noChangeArrowheads="1"/>
              </p:cNvSpPr>
              <p:nvPr/>
            </p:nvSpPr>
            <p:spPr bwMode="auto">
              <a:xfrm>
                <a:off x="2573" y="2390"/>
                <a:ext cx="48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RegWr</a:t>
                </a:r>
                <a:r>
                  <a:rPr lang="en-US" altLang="en-US" sz="1000" dirty="0">
                    <a:solidFill>
                      <a:srgbClr val="FF0000"/>
                    </a:solidFill>
                  </a:rPr>
                  <a:t> = 1</a:t>
                </a:r>
              </a:p>
            </p:txBody>
          </p:sp>
          <p:sp>
            <p:nvSpPr>
              <p:cNvPr id="33835" name="Line 28"/>
              <p:cNvSpPr>
                <a:spLocks noChangeShapeType="1"/>
              </p:cNvSpPr>
              <p:nvPr/>
            </p:nvSpPr>
            <p:spPr bwMode="auto">
              <a:xfrm>
                <a:off x="3148" y="3138"/>
                <a:ext cx="259" cy="1"/>
              </a:xfrm>
              <a:prstGeom prst="line">
                <a:avLst/>
              </a:prstGeom>
              <a:noFill/>
              <a:ln w="57150">
                <a:solidFill>
                  <a:srgbClr val="DDDDDD"/>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836" name="Rectangle 29"/>
              <p:cNvSpPr>
                <a:spLocks noChangeArrowheads="1"/>
              </p:cNvSpPr>
              <p:nvPr/>
            </p:nvSpPr>
            <p:spPr bwMode="auto">
              <a:xfrm>
                <a:off x="2860" y="3082"/>
                <a:ext cx="2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BusB</a:t>
                </a:r>
              </a:p>
            </p:txBody>
          </p:sp>
          <p:sp>
            <p:nvSpPr>
              <p:cNvPr id="33837" name="Line 30"/>
              <p:cNvSpPr>
                <a:spLocks noChangeShapeType="1"/>
              </p:cNvSpPr>
              <p:nvPr/>
            </p:nvSpPr>
            <p:spPr bwMode="auto">
              <a:xfrm>
                <a:off x="2082" y="2910"/>
                <a:ext cx="375" cy="0"/>
              </a:xfrm>
              <a:prstGeom prst="line">
                <a:avLst/>
              </a:prstGeom>
              <a:noFill/>
              <a:ln w="28575">
                <a:solidFill>
                  <a:srgbClr val="0066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838" name="Line 31"/>
              <p:cNvSpPr>
                <a:spLocks noChangeShapeType="1"/>
              </p:cNvSpPr>
              <p:nvPr/>
            </p:nvSpPr>
            <p:spPr bwMode="auto">
              <a:xfrm>
                <a:off x="2170" y="3110"/>
                <a:ext cx="286" cy="0"/>
              </a:xfrm>
              <a:prstGeom prst="line">
                <a:avLst/>
              </a:prstGeom>
              <a:noFill/>
              <a:ln w="28575">
                <a:solidFill>
                  <a:srgbClr val="DDDDDD"/>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839" name="Line 32"/>
              <p:cNvSpPr>
                <a:spLocks noChangeShapeType="1"/>
              </p:cNvSpPr>
              <p:nvPr/>
            </p:nvSpPr>
            <p:spPr bwMode="auto">
              <a:xfrm>
                <a:off x="2370" y="3308"/>
                <a:ext cx="87" cy="0"/>
              </a:xfrm>
              <a:prstGeom prst="line">
                <a:avLst/>
              </a:prstGeom>
              <a:noFill/>
              <a:ln w="28575">
                <a:solidFill>
                  <a:srgbClr val="0066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840" name="Rectangle 33"/>
              <p:cNvSpPr>
                <a:spLocks noChangeArrowheads="1"/>
              </p:cNvSpPr>
              <p:nvPr/>
            </p:nvSpPr>
            <p:spPr bwMode="auto">
              <a:xfrm>
                <a:off x="2486" y="3248"/>
                <a:ext cx="259"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RW</a:t>
                </a:r>
              </a:p>
            </p:txBody>
          </p:sp>
          <p:sp>
            <p:nvSpPr>
              <p:cNvPr id="33841" name="Line 34"/>
              <p:cNvSpPr>
                <a:spLocks noChangeShapeType="1"/>
              </p:cNvSpPr>
              <p:nvPr/>
            </p:nvSpPr>
            <p:spPr bwMode="auto">
              <a:xfrm flipH="1">
                <a:off x="2342" y="2881"/>
                <a:ext cx="29" cy="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842" name="Rectangle 35"/>
              <p:cNvSpPr>
                <a:spLocks noChangeArrowheads="1"/>
              </p:cNvSpPr>
              <p:nvPr/>
            </p:nvSpPr>
            <p:spPr bwMode="auto">
              <a:xfrm>
                <a:off x="2313" y="2795"/>
                <a:ext cx="8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33843" name="Line 36"/>
              <p:cNvSpPr>
                <a:spLocks noChangeShapeType="1"/>
              </p:cNvSpPr>
              <p:nvPr/>
            </p:nvSpPr>
            <p:spPr bwMode="auto">
              <a:xfrm flipH="1">
                <a:off x="3205" y="3110"/>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844" name="Rectangle 37"/>
              <p:cNvSpPr>
                <a:spLocks noChangeArrowheads="1"/>
              </p:cNvSpPr>
              <p:nvPr/>
            </p:nvSpPr>
            <p:spPr bwMode="auto">
              <a:xfrm>
                <a:off x="3177" y="2995"/>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3845" name="Rectangle 38"/>
              <p:cNvSpPr>
                <a:spLocks noChangeArrowheads="1"/>
              </p:cNvSpPr>
              <p:nvPr/>
            </p:nvSpPr>
            <p:spPr bwMode="auto">
              <a:xfrm>
                <a:off x="2860" y="3313"/>
                <a:ext cx="2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BusW</a:t>
                </a:r>
              </a:p>
            </p:txBody>
          </p:sp>
          <p:sp>
            <p:nvSpPr>
              <p:cNvPr id="33846" name="Rectangle 39"/>
              <p:cNvSpPr>
                <a:spLocks noChangeArrowheads="1"/>
              </p:cNvSpPr>
              <p:nvPr/>
            </p:nvSpPr>
            <p:spPr bwMode="auto">
              <a:xfrm>
                <a:off x="1911" y="2882"/>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3847" name="Rectangle 40"/>
              <p:cNvSpPr>
                <a:spLocks noChangeArrowheads="1"/>
              </p:cNvSpPr>
              <p:nvPr/>
            </p:nvSpPr>
            <p:spPr bwMode="auto">
              <a:xfrm>
                <a:off x="1190" y="2651"/>
                <a:ext cx="691" cy="807"/>
              </a:xfrm>
              <a:prstGeom prst="rect">
                <a:avLst/>
              </a:prstGeom>
              <a:solidFill>
                <a:srgbClr val="CCCCFF"/>
              </a:solidFill>
              <a:ln w="1905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3848" name="Text Box 41"/>
              <p:cNvSpPr txBox="1">
                <a:spLocks noChangeArrowheads="1"/>
              </p:cNvSpPr>
              <p:nvPr/>
            </p:nvSpPr>
            <p:spPr bwMode="auto">
              <a:xfrm>
                <a:off x="1247" y="3111"/>
                <a:ext cx="43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tLang="en-US" sz="1000"/>
                  <a:t>Address</a:t>
                </a:r>
              </a:p>
            </p:txBody>
          </p:sp>
          <p:sp>
            <p:nvSpPr>
              <p:cNvPr id="33849" name="Text Box 42"/>
              <p:cNvSpPr txBox="1">
                <a:spLocks noChangeArrowheads="1"/>
              </p:cNvSpPr>
              <p:nvPr/>
            </p:nvSpPr>
            <p:spPr bwMode="auto">
              <a:xfrm>
                <a:off x="1305" y="2939"/>
                <a:ext cx="54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spcBef>
                    <a:spcPct val="50000"/>
                  </a:spcBef>
                </a:pPr>
                <a:r>
                  <a:rPr lang="en-US" altLang="en-US" sz="1000"/>
                  <a:t>Instruction</a:t>
                </a:r>
              </a:p>
            </p:txBody>
          </p:sp>
          <p:sp>
            <p:nvSpPr>
              <p:cNvPr id="33850" name="Text Box 43"/>
              <p:cNvSpPr txBox="1">
                <a:spLocks noChangeArrowheads="1"/>
              </p:cNvSpPr>
              <p:nvPr/>
            </p:nvSpPr>
            <p:spPr bwMode="auto">
              <a:xfrm>
                <a:off x="1276" y="2651"/>
                <a:ext cx="547"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b="1"/>
                  <a:t>Instruction</a:t>
                </a:r>
              </a:p>
              <a:p>
                <a:r>
                  <a:rPr lang="en-US" altLang="en-US" sz="1200" b="1"/>
                  <a:t>Memory</a:t>
                </a:r>
              </a:p>
            </p:txBody>
          </p:sp>
          <p:sp>
            <p:nvSpPr>
              <p:cNvPr id="33851" name="Line 44"/>
              <p:cNvSpPr>
                <a:spLocks noChangeShapeType="1"/>
              </p:cNvSpPr>
              <p:nvPr/>
            </p:nvSpPr>
            <p:spPr bwMode="auto">
              <a:xfrm>
                <a:off x="1881" y="3025"/>
                <a:ext cx="201" cy="0"/>
              </a:xfrm>
              <a:prstGeom prst="line">
                <a:avLst/>
              </a:prstGeom>
              <a:noFill/>
              <a:ln w="57150">
                <a:solidFill>
                  <a:srgbClr val="006600"/>
                </a:solidFill>
                <a:round/>
                <a:headEnd/>
                <a:tailEnd type="oval" w="sm" len="sm"/>
              </a:ln>
              <a:extLst>
                <a:ext uri="{909E8E84-426E-40DD-AFC4-6F175D3DCCD1}">
                  <a14:hiddenFill xmlns:a14="http://schemas.microsoft.com/office/drawing/2010/main">
                    <a:noFill/>
                  </a14:hiddenFill>
                </a:ext>
              </a:extLst>
            </p:spPr>
            <p:txBody>
              <a:bodyPr wrap="none"/>
              <a:lstStyle/>
              <a:p>
                <a:endParaRPr lang="en-US"/>
              </a:p>
            </p:txBody>
          </p:sp>
          <p:sp>
            <p:nvSpPr>
              <p:cNvPr id="33852" name="Line 45"/>
              <p:cNvSpPr>
                <a:spLocks noChangeShapeType="1"/>
              </p:cNvSpPr>
              <p:nvPr/>
            </p:nvSpPr>
            <p:spPr bwMode="auto">
              <a:xfrm flipH="1">
                <a:off x="1939" y="2997"/>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853" name="Rectangle 46"/>
              <p:cNvSpPr>
                <a:spLocks noChangeArrowheads="1"/>
              </p:cNvSpPr>
              <p:nvPr/>
            </p:nvSpPr>
            <p:spPr bwMode="auto">
              <a:xfrm>
                <a:off x="988" y="3054"/>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3854" name="Line 47"/>
              <p:cNvSpPr>
                <a:spLocks noChangeShapeType="1"/>
              </p:cNvSpPr>
              <p:nvPr/>
            </p:nvSpPr>
            <p:spPr bwMode="auto">
              <a:xfrm flipH="1">
                <a:off x="1016" y="3169"/>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855" name="Rectangle 48"/>
              <p:cNvSpPr>
                <a:spLocks noChangeArrowheads="1"/>
              </p:cNvSpPr>
              <p:nvPr/>
            </p:nvSpPr>
            <p:spPr bwMode="auto">
              <a:xfrm>
                <a:off x="528" y="2650"/>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30</a:t>
                </a:r>
              </a:p>
            </p:txBody>
          </p:sp>
          <p:sp>
            <p:nvSpPr>
              <p:cNvPr id="33856" name="Line 49"/>
              <p:cNvSpPr>
                <a:spLocks noChangeShapeType="1"/>
              </p:cNvSpPr>
              <p:nvPr/>
            </p:nvSpPr>
            <p:spPr bwMode="auto">
              <a:xfrm flipH="1">
                <a:off x="470" y="2707"/>
                <a:ext cx="57" cy="3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nvGrpSpPr>
              <p:cNvPr id="33857" name="Group 50"/>
              <p:cNvGrpSpPr>
                <a:grpSpLocks/>
              </p:cNvGrpSpPr>
              <p:nvPr/>
            </p:nvGrpSpPr>
            <p:grpSpPr bwMode="auto">
              <a:xfrm>
                <a:off x="700" y="2938"/>
                <a:ext cx="115" cy="519"/>
                <a:chOff x="2572" y="3082"/>
                <a:chExt cx="115" cy="519"/>
              </a:xfrm>
            </p:grpSpPr>
            <p:sp>
              <p:nvSpPr>
                <p:cNvPr id="33892" name="Text Box 51"/>
                <p:cNvSpPr txBox="1">
                  <a:spLocks noChangeArrowheads="1"/>
                </p:cNvSpPr>
                <p:nvPr/>
              </p:nvSpPr>
              <p:spPr bwMode="auto">
                <a:xfrm rot="-5400000">
                  <a:off x="2413" y="3327"/>
                  <a:ext cx="433" cy="115"/>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200"/>
                    <a:t>PC</a:t>
                  </a:r>
                </a:p>
              </p:txBody>
            </p:sp>
            <p:sp>
              <p:nvSpPr>
                <p:cNvPr id="33893" name="Text Box 52"/>
                <p:cNvSpPr txBox="1">
                  <a:spLocks noChangeArrowheads="1"/>
                </p:cNvSpPr>
                <p:nvPr/>
              </p:nvSpPr>
              <p:spPr bwMode="auto">
                <a:xfrm rot="-5400000">
                  <a:off x="2587" y="3067"/>
                  <a:ext cx="86" cy="115"/>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800"/>
                    <a:t>00</a:t>
                  </a:r>
                </a:p>
              </p:txBody>
            </p:sp>
          </p:grpSp>
          <p:sp>
            <p:nvSpPr>
              <p:cNvPr id="33858" name="Line 53"/>
              <p:cNvSpPr>
                <a:spLocks noChangeShapeType="1"/>
              </p:cNvSpPr>
              <p:nvPr/>
            </p:nvSpPr>
            <p:spPr bwMode="auto">
              <a:xfrm flipV="1">
                <a:off x="902" y="2736"/>
                <a:ext cx="0" cy="461"/>
              </a:xfrm>
              <a:prstGeom prst="line">
                <a:avLst/>
              </a:prstGeom>
              <a:noFill/>
              <a:ln w="57150">
                <a:solidFill>
                  <a:srgbClr val="006600"/>
                </a:solidFill>
                <a:round/>
                <a:headEnd type="oval"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859" name="Rectangle 54"/>
              <p:cNvSpPr>
                <a:spLocks noChangeArrowheads="1"/>
              </p:cNvSpPr>
              <p:nvPr/>
            </p:nvSpPr>
            <p:spPr bwMode="auto">
              <a:xfrm>
                <a:off x="786" y="2506"/>
                <a:ext cx="231" cy="230"/>
              </a:xfrm>
              <a:prstGeom prst="rect">
                <a:avLst/>
              </a:prstGeom>
              <a:solidFill>
                <a:srgbClr val="FF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400"/>
                  <a:t> </a:t>
                </a:r>
                <a:r>
                  <a:rPr lang="en-US" altLang="en-US"/>
                  <a:t>+1</a:t>
                </a:r>
              </a:p>
            </p:txBody>
          </p:sp>
          <p:sp>
            <p:nvSpPr>
              <p:cNvPr id="33860" name="Rectangle 55"/>
              <p:cNvSpPr>
                <a:spLocks noChangeArrowheads="1"/>
              </p:cNvSpPr>
              <p:nvPr/>
            </p:nvSpPr>
            <p:spPr bwMode="auto">
              <a:xfrm>
                <a:off x="932" y="2851"/>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30</a:t>
                </a:r>
              </a:p>
            </p:txBody>
          </p:sp>
          <p:sp>
            <p:nvSpPr>
              <p:cNvPr id="33861" name="Line 56"/>
              <p:cNvSpPr>
                <a:spLocks noChangeShapeType="1"/>
              </p:cNvSpPr>
              <p:nvPr/>
            </p:nvSpPr>
            <p:spPr bwMode="auto">
              <a:xfrm flipH="1">
                <a:off x="874" y="2908"/>
                <a:ext cx="57" cy="3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862" name="Freeform 57"/>
              <p:cNvSpPr>
                <a:spLocks/>
              </p:cNvSpPr>
              <p:nvPr/>
            </p:nvSpPr>
            <p:spPr bwMode="auto">
              <a:xfrm>
                <a:off x="498" y="2419"/>
                <a:ext cx="404" cy="778"/>
              </a:xfrm>
              <a:custGeom>
                <a:avLst/>
                <a:gdLst>
                  <a:gd name="T0" fmla="*/ 404 w 404"/>
                  <a:gd name="T1" fmla="*/ 87 h 778"/>
                  <a:gd name="T2" fmla="*/ 404 w 404"/>
                  <a:gd name="T3" fmla="*/ 0 h 778"/>
                  <a:gd name="T4" fmla="*/ 0 w 404"/>
                  <a:gd name="T5" fmla="*/ 0 h 778"/>
                  <a:gd name="T6" fmla="*/ 0 w 404"/>
                  <a:gd name="T7" fmla="*/ 778 h 778"/>
                  <a:gd name="T8" fmla="*/ 202 w 404"/>
                  <a:gd name="T9" fmla="*/ 778 h 778"/>
                  <a:gd name="T10" fmla="*/ 0 60000 65536"/>
                  <a:gd name="T11" fmla="*/ 0 60000 65536"/>
                  <a:gd name="T12" fmla="*/ 0 60000 65536"/>
                  <a:gd name="T13" fmla="*/ 0 60000 65536"/>
                  <a:gd name="T14" fmla="*/ 0 60000 65536"/>
                  <a:gd name="T15" fmla="*/ 0 w 404"/>
                  <a:gd name="T16" fmla="*/ 0 h 778"/>
                  <a:gd name="T17" fmla="*/ 404 w 404"/>
                  <a:gd name="T18" fmla="*/ 778 h 778"/>
                </a:gdLst>
                <a:ahLst/>
                <a:cxnLst>
                  <a:cxn ang="T10">
                    <a:pos x="T0" y="T1"/>
                  </a:cxn>
                  <a:cxn ang="T11">
                    <a:pos x="T2" y="T3"/>
                  </a:cxn>
                  <a:cxn ang="T12">
                    <a:pos x="T4" y="T5"/>
                  </a:cxn>
                  <a:cxn ang="T13">
                    <a:pos x="T6" y="T7"/>
                  </a:cxn>
                  <a:cxn ang="T14">
                    <a:pos x="T8" y="T9"/>
                  </a:cxn>
                </a:cxnLst>
                <a:rect l="T15" t="T16" r="T17" b="T18"/>
                <a:pathLst>
                  <a:path w="404" h="778">
                    <a:moveTo>
                      <a:pt x="404" y="87"/>
                    </a:moveTo>
                    <a:lnTo>
                      <a:pt x="404" y="0"/>
                    </a:lnTo>
                    <a:lnTo>
                      <a:pt x="0" y="0"/>
                    </a:lnTo>
                    <a:lnTo>
                      <a:pt x="0" y="778"/>
                    </a:lnTo>
                    <a:lnTo>
                      <a:pt x="202" y="778"/>
                    </a:lnTo>
                  </a:path>
                </a:pathLst>
              </a:custGeom>
              <a:noFill/>
              <a:ln w="57150">
                <a:solidFill>
                  <a:srgbClr val="0066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3863" name="Line 58"/>
              <p:cNvSpPr>
                <a:spLocks noChangeShapeType="1"/>
              </p:cNvSpPr>
              <p:nvPr/>
            </p:nvSpPr>
            <p:spPr bwMode="auto">
              <a:xfrm flipH="1">
                <a:off x="2082" y="2648"/>
                <a:ext cx="0" cy="1154"/>
              </a:xfrm>
              <a:prstGeom prst="line">
                <a:avLst/>
              </a:prstGeom>
              <a:noFill/>
              <a:ln w="57150">
                <a:solidFill>
                  <a:srgbClr val="006600"/>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864" name="Rectangle 59"/>
              <p:cNvSpPr>
                <a:spLocks noChangeArrowheads="1"/>
              </p:cNvSpPr>
              <p:nvPr/>
            </p:nvSpPr>
            <p:spPr bwMode="auto">
              <a:xfrm>
                <a:off x="2169" y="2795"/>
                <a:ext cx="115"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Rs</a:t>
                </a:r>
              </a:p>
            </p:txBody>
          </p:sp>
          <p:sp>
            <p:nvSpPr>
              <p:cNvPr id="33865" name="Line 60"/>
              <p:cNvSpPr>
                <a:spLocks noChangeShapeType="1"/>
              </p:cNvSpPr>
              <p:nvPr/>
            </p:nvSpPr>
            <p:spPr bwMode="auto">
              <a:xfrm flipH="1">
                <a:off x="2342" y="3082"/>
                <a:ext cx="29" cy="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866" name="Rectangle 61"/>
              <p:cNvSpPr>
                <a:spLocks noChangeArrowheads="1"/>
              </p:cNvSpPr>
              <p:nvPr/>
            </p:nvSpPr>
            <p:spPr bwMode="auto">
              <a:xfrm>
                <a:off x="2313" y="2996"/>
                <a:ext cx="8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33867" name="Rectangle 62"/>
              <p:cNvSpPr>
                <a:spLocks noChangeArrowheads="1"/>
              </p:cNvSpPr>
              <p:nvPr/>
            </p:nvSpPr>
            <p:spPr bwMode="auto">
              <a:xfrm>
                <a:off x="2111" y="3264"/>
                <a:ext cx="115"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Rd</a:t>
                </a:r>
              </a:p>
            </p:txBody>
          </p:sp>
          <p:sp>
            <p:nvSpPr>
              <p:cNvPr id="33868" name="Oval 63"/>
              <p:cNvSpPr>
                <a:spLocks noChangeArrowheads="1"/>
              </p:cNvSpPr>
              <p:nvPr/>
            </p:nvSpPr>
            <p:spPr bwMode="auto">
              <a:xfrm>
                <a:off x="2456" y="3686"/>
                <a:ext cx="691" cy="231"/>
              </a:xfrm>
              <a:prstGeom prst="ellipse">
                <a:avLst/>
              </a:prstGeom>
              <a:solidFill>
                <a:srgbClr val="FFFF99"/>
              </a:solidFill>
              <a:ln w="19050">
                <a:solidFill>
                  <a:srgbClr val="006600"/>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3869" name="Rectangle 64"/>
              <p:cNvSpPr>
                <a:spLocks noChangeArrowheads="1"/>
              </p:cNvSpPr>
              <p:nvPr/>
            </p:nvSpPr>
            <p:spPr bwMode="auto">
              <a:xfrm>
                <a:off x="2456" y="3716"/>
                <a:ext cx="69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0000"/>
                  </a:lnSpc>
                </a:pPr>
                <a:r>
                  <a:rPr lang="en-US" altLang="en-US" sz="1400">
                    <a:solidFill>
                      <a:srgbClr val="006600"/>
                    </a:solidFill>
                  </a:rPr>
                  <a:t>Extender</a:t>
                </a:r>
              </a:p>
            </p:txBody>
          </p:sp>
          <p:sp>
            <p:nvSpPr>
              <p:cNvPr id="33870" name="Line 65"/>
              <p:cNvSpPr>
                <a:spLocks noChangeShapeType="1"/>
              </p:cNvSpPr>
              <p:nvPr/>
            </p:nvSpPr>
            <p:spPr bwMode="auto">
              <a:xfrm flipH="1">
                <a:off x="2313" y="3773"/>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871" name="Line 66"/>
              <p:cNvSpPr>
                <a:spLocks noChangeShapeType="1"/>
              </p:cNvSpPr>
              <p:nvPr/>
            </p:nvSpPr>
            <p:spPr bwMode="auto">
              <a:xfrm>
                <a:off x="2802" y="3600"/>
                <a:ext cx="0" cy="8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872" name="Rectangle 67"/>
              <p:cNvSpPr>
                <a:spLocks noChangeArrowheads="1"/>
              </p:cNvSpPr>
              <p:nvPr/>
            </p:nvSpPr>
            <p:spPr bwMode="auto">
              <a:xfrm>
                <a:off x="2658" y="3485"/>
                <a:ext cx="28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ExtOp</a:t>
                </a:r>
              </a:p>
            </p:txBody>
          </p:sp>
          <p:sp>
            <p:nvSpPr>
              <p:cNvPr id="33873" name="Rectangle 68"/>
              <p:cNvSpPr>
                <a:spLocks noChangeArrowheads="1"/>
              </p:cNvSpPr>
              <p:nvPr/>
            </p:nvSpPr>
            <p:spPr bwMode="auto">
              <a:xfrm>
                <a:off x="2169" y="3830"/>
                <a:ext cx="28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Imm16</a:t>
                </a:r>
              </a:p>
            </p:txBody>
          </p:sp>
          <p:sp>
            <p:nvSpPr>
              <p:cNvPr id="33874" name="Rectangle 69"/>
              <p:cNvSpPr>
                <a:spLocks noChangeArrowheads="1"/>
              </p:cNvSpPr>
              <p:nvPr/>
            </p:nvSpPr>
            <p:spPr bwMode="auto">
              <a:xfrm>
                <a:off x="2169" y="2995"/>
                <a:ext cx="115"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Rt</a:t>
                </a:r>
              </a:p>
            </p:txBody>
          </p:sp>
          <p:sp>
            <p:nvSpPr>
              <p:cNvPr id="33875" name="Line 71"/>
              <p:cNvSpPr>
                <a:spLocks noChangeShapeType="1"/>
              </p:cNvSpPr>
              <p:nvPr/>
            </p:nvSpPr>
            <p:spPr bwMode="auto">
              <a:xfrm flipH="1">
                <a:off x="3205" y="3715"/>
                <a:ext cx="58" cy="3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876" name="Rectangle 72"/>
              <p:cNvSpPr>
                <a:spLocks noChangeArrowheads="1"/>
              </p:cNvSpPr>
              <p:nvPr/>
            </p:nvSpPr>
            <p:spPr bwMode="auto">
              <a:xfrm>
                <a:off x="3263" y="3686"/>
                <a:ext cx="115"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grpSp>
            <p:nvGrpSpPr>
              <p:cNvPr id="33877" name="Group 73"/>
              <p:cNvGrpSpPr>
                <a:grpSpLocks/>
              </p:cNvGrpSpPr>
              <p:nvPr/>
            </p:nvGrpSpPr>
            <p:grpSpPr bwMode="auto">
              <a:xfrm>
                <a:off x="2255" y="3168"/>
                <a:ext cx="115" cy="262"/>
                <a:chOff x="2515" y="1642"/>
                <a:chExt cx="115" cy="262"/>
              </a:xfrm>
            </p:grpSpPr>
            <p:sp>
              <p:nvSpPr>
                <p:cNvPr id="33888" name="AutoShape 74"/>
                <p:cNvSpPr>
                  <a:spLocks noChangeArrowheads="1"/>
                </p:cNvSpPr>
                <p:nvPr/>
              </p:nvSpPr>
              <p:spPr bwMode="auto">
                <a:xfrm rot="-5400000">
                  <a:off x="2445" y="1712"/>
                  <a:ext cx="255" cy="115"/>
                </a:xfrm>
                <a:prstGeom prst="roundRect">
                  <a:avLst>
                    <a:gd name="adj" fmla="val 50000"/>
                  </a:avLst>
                </a:prstGeom>
                <a:solidFill>
                  <a:srgbClr val="FFFF99"/>
                </a:solidFill>
                <a:ln w="19050">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3889" name="Rectangle 75"/>
                <p:cNvSpPr>
                  <a:spLocks noChangeArrowheads="1"/>
                </p:cNvSpPr>
                <p:nvPr/>
              </p:nvSpPr>
              <p:spPr bwMode="auto">
                <a:xfrm flipH="1">
                  <a:off x="2515" y="1642"/>
                  <a:ext cx="115"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70000"/>
                    </a:lnSpc>
                  </a:pPr>
                  <a:endParaRPr lang="en-US" altLang="en-US" sz="1000" b="1">
                    <a:latin typeface="Courier New" pitchFamily="49" charset="0"/>
                    <a:cs typeface="Courier New" pitchFamily="49" charset="0"/>
                  </a:endParaRPr>
                </a:p>
              </p:txBody>
            </p:sp>
            <p:sp>
              <p:nvSpPr>
                <p:cNvPr id="33890" name="Rectangle 76"/>
                <p:cNvSpPr>
                  <a:spLocks noChangeArrowheads="1"/>
                </p:cNvSpPr>
                <p:nvPr/>
              </p:nvSpPr>
              <p:spPr bwMode="auto">
                <a:xfrm flipH="1">
                  <a:off x="2515" y="1655"/>
                  <a:ext cx="11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0</a:t>
                  </a:r>
                </a:p>
              </p:txBody>
            </p:sp>
            <p:sp>
              <p:nvSpPr>
                <p:cNvPr id="33891" name="Rectangle 77"/>
                <p:cNvSpPr>
                  <a:spLocks noChangeArrowheads="1"/>
                </p:cNvSpPr>
                <p:nvPr/>
              </p:nvSpPr>
              <p:spPr bwMode="auto">
                <a:xfrm flipH="1">
                  <a:off x="2515" y="1778"/>
                  <a:ext cx="115"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1</a:t>
                  </a:r>
                </a:p>
              </p:txBody>
            </p:sp>
          </p:grpSp>
          <p:sp>
            <p:nvSpPr>
              <p:cNvPr id="33878" name="Line 78"/>
              <p:cNvSpPr>
                <a:spLocks noChangeShapeType="1"/>
              </p:cNvSpPr>
              <p:nvPr/>
            </p:nvSpPr>
            <p:spPr bwMode="auto">
              <a:xfrm flipH="1">
                <a:off x="2140" y="3350"/>
                <a:ext cx="29" cy="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879" name="Freeform 80"/>
              <p:cNvSpPr>
                <a:spLocks/>
              </p:cNvSpPr>
              <p:nvPr/>
            </p:nvSpPr>
            <p:spPr bwMode="auto">
              <a:xfrm>
                <a:off x="2168" y="3110"/>
                <a:ext cx="87" cy="116"/>
              </a:xfrm>
              <a:custGeom>
                <a:avLst/>
                <a:gdLst>
                  <a:gd name="T0" fmla="*/ 0 w 87"/>
                  <a:gd name="T1" fmla="*/ 0 h 87"/>
                  <a:gd name="T2" fmla="*/ 0 w 87"/>
                  <a:gd name="T3" fmla="*/ 873 h 87"/>
                  <a:gd name="T4" fmla="*/ 87 w 87"/>
                  <a:gd name="T5" fmla="*/ 873 h 87"/>
                  <a:gd name="T6" fmla="*/ 0 60000 65536"/>
                  <a:gd name="T7" fmla="*/ 0 60000 65536"/>
                  <a:gd name="T8" fmla="*/ 0 60000 65536"/>
                  <a:gd name="T9" fmla="*/ 0 w 87"/>
                  <a:gd name="T10" fmla="*/ 0 h 87"/>
                  <a:gd name="T11" fmla="*/ 87 w 87"/>
                  <a:gd name="T12" fmla="*/ 87 h 87"/>
                </a:gdLst>
                <a:ahLst/>
                <a:cxnLst>
                  <a:cxn ang="T6">
                    <a:pos x="T0" y="T1"/>
                  </a:cxn>
                  <a:cxn ang="T7">
                    <a:pos x="T2" y="T3"/>
                  </a:cxn>
                  <a:cxn ang="T8">
                    <a:pos x="T4" y="T5"/>
                  </a:cxn>
                </a:cxnLst>
                <a:rect l="T9" t="T10" r="T11" b="T12"/>
                <a:pathLst>
                  <a:path w="87" h="87">
                    <a:moveTo>
                      <a:pt x="0" y="0"/>
                    </a:moveTo>
                    <a:lnTo>
                      <a:pt x="0" y="87"/>
                    </a:lnTo>
                    <a:lnTo>
                      <a:pt x="87" y="87"/>
                    </a:lnTo>
                  </a:path>
                </a:pathLst>
              </a:custGeom>
              <a:noFill/>
              <a:ln w="28575">
                <a:solidFill>
                  <a:srgbClr val="006600"/>
                </a:solidFill>
                <a:round/>
                <a:headEnd type="oval" w="sm" len="sm"/>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grpSp>
            <p:nvGrpSpPr>
              <p:cNvPr id="33880" name="Group 81"/>
              <p:cNvGrpSpPr>
                <a:grpSpLocks/>
              </p:cNvGrpSpPr>
              <p:nvPr/>
            </p:nvGrpSpPr>
            <p:grpSpPr bwMode="auto">
              <a:xfrm>
                <a:off x="3407" y="3081"/>
                <a:ext cx="119" cy="403"/>
                <a:chOff x="2515" y="1642"/>
                <a:chExt cx="119" cy="403"/>
              </a:xfrm>
            </p:grpSpPr>
            <p:sp>
              <p:nvSpPr>
                <p:cNvPr id="33884" name="AutoShape 82"/>
                <p:cNvSpPr>
                  <a:spLocks noChangeArrowheads="1"/>
                </p:cNvSpPr>
                <p:nvPr/>
              </p:nvSpPr>
              <p:spPr bwMode="auto">
                <a:xfrm rot="-5400000">
                  <a:off x="2431" y="1727"/>
                  <a:ext cx="284" cy="115"/>
                </a:xfrm>
                <a:prstGeom prst="roundRect">
                  <a:avLst>
                    <a:gd name="adj" fmla="val 50000"/>
                  </a:avLst>
                </a:prstGeom>
                <a:solidFill>
                  <a:srgbClr val="FFFF99"/>
                </a:solidFill>
                <a:ln w="19050">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3885" name="Rectangle 83"/>
                <p:cNvSpPr>
                  <a:spLocks noChangeArrowheads="1"/>
                </p:cNvSpPr>
                <p:nvPr/>
              </p:nvSpPr>
              <p:spPr bwMode="auto">
                <a:xfrm flipH="1">
                  <a:off x="2515" y="1642"/>
                  <a:ext cx="115"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70000"/>
                    </a:lnSpc>
                  </a:pPr>
                  <a:endParaRPr lang="en-US" altLang="en-US" sz="1000" b="1">
                    <a:latin typeface="Courier New" pitchFamily="49" charset="0"/>
                    <a:cs typeface="Courier New" pitchFamily="49" charset="0"/>
                  </a:endParaRPr>
                </a:p>
              </p:txBody>
            </p:sp>
            <p:sp>
              <p:nvSpPr>
                <p:cNvPr id="33886" name="Rectangle 84"/>
                <p:cNvSpPr>
                  <a:spLocks noChangeArrowheads="1"/>
                </p:cNvSpPr>
                <p:nvPr/>
              </p:nvSpPr>
              <p:spPr bwMode="auto">
                <a:xfrm flipH="1">
                  <a:off x="2515" y="1655"/>
                  <a:ext cx="115"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0</a:t>
                  </a:r>
                </a:p>
              </p:txBody>
            </p:sp>
            <p:sp>
              <p:nvSpPr>
                <p:cNvPr id="33887" name="Rectangle 85"/>
                <p:cNvSpPr>
                  <a:spLocks noChangeArrowheads="1"/>
                </p:cNvSpPr>
                <p:nvPr/>
              </p:nvSpPr>
              <p:spPr bwMode="auto">
                <a:xfrm flipH="1">
                  <a:off x="2519" y="1808"/>
                  <a:ext cx="115"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1</a:t>
                  </a:r>
                </a:p>
              </p:txBody>
            </p:sp>
          </p:grpSp>
          <p:sp>
            <p:nvSpPr>
              <p:cNvPr id="33881" name="Line 86"/>
              <p:cNvSpPr>
                <a:spLocks noChangeShapeType="1"/>
              </p:cNvSpPr>
              <p:nvPr/>
            </p:nvSpPr>
            <p:spPr bwMode="auto">
              <a:xfrm>
                <a:off x="815" y="3197"/>
                <a:ext cx="375" cy="1"/>
              </a:xfrm>
              <a:prstGeom prst="line">
                <a:avLst/>
              </a:prstGeom>
              <a:noFill/>
              <a:ln w="57150">
                <a:solidFill>
                  <a:srgbClr val="0066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882" name="Line 87"/>
              <p:cNvSpPr>
                <a:spLocks noChangeShapeType="1"/>
              </p:cNvSpPr>
              <p:nvPr/>
            </p:nvSpPr>
            <p:spPr bwMode="auto">
              <a:xfrm>
                <a:off x="2083" y="3110"/>
                <a:ext cx="87" cy="0"/>
              </a:xfrm>
              <a:prstGeom prst="line">
                <a:avLst/>
              </a:prstGeom>
              <a:noFill/>
              <a:ln w="28575">
                <a:solidFill>
                  <a:srgbClr val="006600"/>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3883" name="Line 70"/>
              <p:cNvSpPr>
                <a:spLocks noChangeShapeType="1"/>
              </p:cNvSpPr>
              <p:nvPr/>
            </p:nvSpPr>
            <p:spPr bwMode="auto">
              <a:xfrm flipV="1">
                <a:off x="3520" y="3231"/>
                <a:ext cx="144" cy="0"/>
              </a:xfrm>
              <a:prstGeom prst="line">
                <a:avLst/>
              </a:prstGeom>
              <a:noFill/>
              <a:ln w="57150">
                <a:solidFill>
                  <a:srgbClr val="0066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sp>
          <p:nvSpPr>
            <p:cNvPr id="197" name="Isosceles Triangle 196"/>
            <p:cNvSpPr/>
            <p:nvPr/>
          </p:nvSpPr>
          <p:spPr>
            <a:xfrm>
              <a:off x="844550" y="5364163"/>
              <a:ext cx="87313" cy="46037"/>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198" name="Isosceles Triangle 197"/>
            <p:cNvSpPr/>
            <p:nvPr/>
          </p:nvSpPr>
          <p:spPr>
            <a:xfrm>
              <a:off x="3819525" y="5365750"/>
              <a:ext cx="87313" cy="46038"/>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grpSp>
      <p:grpSp>
        <p:nvGrpSpPr>
          <p:cNvPr id="12" name="Group 177"/>
          <p:cNvGrpSpPr>
            <a:grpSpLocks/>
          </p:cNvGrpSpPr>
          <p:nvPr/>
        </p:nvGrpSpPr>
        <p:grpSpPr bwMode="auto">
          <a:xfrm>
            <a:off x="3308881" y="5204460"/>
            <a:ext cx="693077" cy="630238"/>
            <a:chOff x="2122" y="3226"/>
            <a:chExt cx="403" cy="397"/>
          </a:xfrm>
        </p:grpSpPr>
        <p:sp>
          <p:nvSpPr>
            <p:cNvPr id="33807" name="Line 178"/>
            <p:cNvSpPr>
              <a:spLocks noChangeShapeType="1"/>
            </p:cNvSpPr>
            <p:nvPr/>
          </p:nvSpPr>
          <p:spPr bwMode="auto">
            <a:xfrm flipV="1">
              <a:off x="2313" y="3431"/>
              <a:ext cx="0" cy="8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808" name="Rectangle 179"/>
            <p:cNvSpPr>
              <a:spLocks noChangeArrowheads="1"/>
            </p:cNvSpPr>
            <p:nvPr/>
          </p:nvSpPr>
          <p:spPr bwMode="auto">
            <a:xfrm>
              <a:off x="2122" y="3509"/>
              <a:ext cx="403"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RegDst = 0</a:t>
              </a:r>
            </a:p>
          </p:txBody>
        </p:sp>
        <p:sp>
          <p:nvSpPr>
            <p:cNvPr id="33809" name="Line 180"/>
            <p:cNvSpPr>
              <a:spLocks noChangeShapeType="1"/>
            </p:cNvSpPr>
            <p:nvPr/>
          </p:nvSpPr>
          <p:spPr bwMode="auto">
            <a:xfrm flipH="1" flipV="1">
              <a:off x="2256" y="3226"/>
              <a:ext cx="114" cy="78"/>
            </a:xfrm>
            <a:prstGeom prst="line">
              <a:avLst/>
            </a:prstGeom>
            <a:noFill/>
            <a:ln w="28575">
              <a:solidFill>
                <a:srgbClr val="006600"/>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grpSp>
        <p:nvGrpSpPr>
          <p:cNvPr id="13" name="Group 181"/>
          <p:cNvGrpSpPr>
            <a:grpSpLocks/>
          </p:cNvGrpSpPr>
          <p:nvPr/>
        </p:nvGrpSpPr>
        <p:grpSpPr bwMode="auto">
          <a:xfrm>
            <a:off x="5319318" y="5212401"/>
            <a:ext cx="794544" cy="554037"/>
            <a:chOff x="3294" y="3304"/>
            <a:chExt cx="462" cy="349"/>
          </a:xfrm>
        </p:grpSpPr>
        <p:sp>
          <p:nvSpPr>
            <p:cNvPr id="33804" name="Line 182"/>
            <p:cNvSpPr>
              <a:spLocks noChangeShapeType="1"/>
            </p:cNvSpPr>
            <p:nvPr/>
          </p:nvSpPr>
          <p:spPr bwMode="auto">
            <a:xfrm flipV="1">
              <a:off x="3469" y="3441"/>
              <a:ext cx="0" cy="8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805" name="Rectangle 183"/>
            <p:cNvSpPr>
              <a:spLocks noChangeArrowheads="1"/>
            </p:cNvSpPr>
            <p:nvPr/>
          </p:nvSpPr>
          <p:spPr bwMode="auto">
            <a:xfrm>
              <a:off x="3294" y="3539"/>
              <a:ext cx="46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ALUSrc = 1</a:t>
              </a:r>
            </a:p>
          </p:txBody>
        </p:sp>
        <p:sp>
          <p:nvSpPr>
            <p:cNvPr id="33806" name="Line 184"/>
            <p:cNvSpPr>
              <a:spLocks noChangeShapeType="1"/>
            </p:cNvSpPr>
            <p:nvPr/>
          </p:nvSpPr>
          <p:spPr bwMode="auto">
            <a:xfrm flipV="1">
              <a:off x="3408" y="3304"/>
              <a:ext cx="121" cy="110"/>
            </a:xfrm>
            <a:prstGeom prst="line">
              <a:avLst/>
            </a:prstGeom>
            <a:noFill/>
            <a:ln w="57150">
              <a:solidFill>
                <a:srgbClr val="006600"/>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9" presetClass="entr" presetSubtype="0" fill="hold" grpId="0" nodeType="withEffect">
                                  <p:stCondLst>
                                    <p:cond delay="0"/>
                                  </p:stCondLst>
                                  <p:childTnLst>
                                    <p:set>
                                      <p:cBhvr>
                                        <p:cTn id="18" dur="1" fill="hold">
                                          <p:stCondLst>
                                            <p:cond delay="0"/>
                                          </p:stCondLst>
                                        </p:cTn>
                                        <p:tgtEl>
                                          <p:spTgt spid="881669"/>
                                        </p:tgtEl>
                                        <p:attrNameLst>
                                          <p:attrName>style.visibility</p:attrName>
                                        </p:attrNameLst>
                                      </p:cBhvr>
                                      <p:to>
                                        <p:strVal val="visible"/>
                                      </p:to>
                                    </p:set>
                                    <p:animEffect transition="in" filter="dissolve">
                                      <p:cBhvr>
                                        <p:cTn id="19" dur="500"/>
                                        <p:tgtEl>
                                          <p:spTgt spid="88166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dissolve">
                                      <p:cBhvr>
                                        <p:cTn id="24" dur="500"/>
                                        <p:tgtEl>
                                          <p:spTgt spid="1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dissolve">
                                      <p:cBhvr>
                                        <p:cTn id="2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166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a:t>Details of the Extender</a:t>
            </a:r>
          </a:p>
        </p:txBody>
      </p:sp>
      <p:sp>
        <p:nvSpPr>
          <p:cNvPr id="34819" name="Rectangle 3"/>
          <p:cNvSpPr>
            <a:spLocks noGrp="1" noChangeArrowheads="1"/>
          </p:cNvSpPr>
          <p:nvPr>
            <p:ph type="body" idx="1"/>
          </p:nvPr>
        </p:nvSpPr>
        <p:spPr>
          <a:xfrm>
            <a:off x="495300" y="960123"/>
            <a:ext cx="8915400" cy="2970213"/>
          </a:xfrm>
        </p:spPr>
        <p:txBody>
          <a:bodyPr/>
          <a:lstStyle/>
          <a:p>
            <a:pPr eaLnBrk="1" hangingPunct="1"/>
            <a:r>
              <a:rPr lang="en-US" altLang="en-US" dirty="0"/>
              <a:t>Two types of extensions</a:t>
            </a:r>
          </a:p>
          <a:p>
            <a:pPr lvl="1" eaLnBrk="1" hangingPunct="1"/>
            <a:r>
              <a:rPr lang="en-US" altLang="en-US" dirty="0"/>
              <a:t>Zero-extension for unsigned constants</a:t>
            </a:r>
          </a:p>
          <a:p>
            <a:pPr lvl="1" eaLnBrk="1" hangingPunct="1"/>
            <a:r>
              <a:rPr lang="en-US" altLang="en-US" dirty="0"/>
              <a:t>Sign-extension for signed constants</a:t>
            </a:r>
          </a:p>
          <a:p>
            <a:pPr eaLnBrk="1" hangingPunct="1"/>
            <a:r>
              <a:rPr lang="en-US" altLang="en-US" dirty="0"/>
              <a:t>Control signal </a:t>
            </a:r>
            <a:r>
              <a:rPr lang="en-US" altLang="en-US" dirty="0" err="1">
                <a:solidFill>
                  <a:srgbClr val="FF0000"/>
                </a:solidFill>
              </a:rPr>
              <a:t>ExtOp</a:t>
            </a:r>
            <a:r>
              <a:rPr lang="en-US" altLang="en-US" dirty="0"/>
              <a:t> indicates type of extension</a:t>
            </a:r>
          </a:p>
          <a:p>
            <a:pPr eaLnBrk="1" hangingPunct="1"/>
            <a:r>
              <a:rPr lang="en-US" altLang="en-US" dirty="0"/>
              <a:t>Extender Implementation: wiring and </a:t>
            </a:r>
            <a:r>
              <a:rPr lang="en-US" altLang="en-US" dirty="0">
                <a:solidFill>
                  <a:srgbClr val="FF0000"/>
                </a:solidFill>
              </a:rPr>
              <a:t>one AND </a:t>
            </a:r>
            <a:r>
              <a:rPr lang="en-US" altLang="en-US" dirty="0"/>
              <a:t>gate</a:t>
            </a:r>
          </a:p>
        </p:txBody>
      </p:sp>
      <p:sp>
        <p:nvSpPr>
          <p:cNvPr id="907274" name="Text Box 10"/>
          <p:cNvSpPr txBox="1">
            <a:spLocks noChangeArrowheads="1"/>
          </p:cNvSpPr>
          <p:nvPr/>
        </p:nvSpPr>
        <p:spPr bwMode="auto">
          <a:xfrm>
            <a:off x="1012959" y="3815718"/>
            <a:ext cx="3276203" cy="504825"/>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tabLst>
                <a:tab pos="1162050" algn="l"/>
              </a:tabLst>
              <a:defRPr>
                <a:solidFill>
                  <a:schemeClr val="tx1"/>
                </a:solidFill>
                <a:latin typeface="Arial" charset="0"/>
                <a:cs typeface="Arial" charset="0"/>
              </a:defRPr>
            </a:lvl1pPr>
            <a:lvl2pPr marL="742950" indent="-285750" eaLnBrk="0" hangingPunct="0">
              <a:tabLst>
                <a:tab pos="1162050" algn="l"/>
              </a:tabLst>
              <a:defRPr>
                <a:solidFill>
                  <a:schemeClr val="tx1"/>
                </a:solidFill>
                <a:latin typeface="Arial" charset="0"/>
                <a:cs typeface="Arial" charset="0"/>
              </a:defRPr>
            </a:lvl2pPr>
            <a:lvl3pPr marL="1143000" indent="-228600" eaLnBrk="0" hangingPunct="0">
              <a:tabLst>
                <a:tab pos="1162050" algn="l"/>
              </a:tabLst>
              <a:defRPr>
                <a:solidFill>
                  <a:schemeClr val="tx1"/>
                </a:solidFill>
                <a:latin typeface="Arial" charset="0"/>
                <a:cs typeface="Arial" charset="0"/>
              </a:defRPr>
            </a:lvl3pPr>
            <a:lvl4pPr marL="1600200" indent="-228600" eaLnBrk="0" hangingPunct="0">
              <a:tabLst>
                <a:tab pos="1162050" algn="l"/>
              </a:tabLst>
              <a:defRPr>
                <a:solidFill>
                  <a:schemeClr val="tx1"/>
                </a:solidFill>
                <a:latin typeface="Arial" charset="0"/>
                <a:cs typeface="Arial" charset="0"/>
              </a:defRPr>
            </a:lvl4pPr>
            <a:lvl5pPr marL="2057400" indent="-228600" eaLnBrk="0" hangingPunct="0">
              <a:tabLst>
                <a:tab pos="11620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11620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11620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11620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1162050" algn="l"/>
              </a:tabLst>
              <a:defRPr>
                <a:solidFill>
                  <a:schemeClr val="tx1"/>
                </a:solidFill>
                <a:latin typeface="Arial" charset="0"/>
                <a:cs typeface="Arial" charset="0"/>
              </a:defRPr>
            </a:lvl9pPr>
          </a:lstStyle>
          <a:p>
            <a:pPr eaLnBrk="1" hangingPunct="1">
              <a:lnSpc>
                <a:spcPct val="110000"/>
              </a:lnSpc>
            </a:pPr>
            <a:r>
              <a:rPr lang="en-US" altLang="en-US"/>
              <a:t>ExtOp = 0	</a:t>
            </a:r>
            <a:r>
              <a:rPr lang="en-US" altLang="en-US">
                <a:sym typeface="Symbol" pitchFamily="18" charset="2"/>
              </a:rPr>
              <a:t> </a:t>
            </a:r>
            <a:r>
              <a:rPr lang="en-US" altLang="en-US"/>
              <a:t>Upper16 = 0</a:t>
            </a:r>
          </a:p>
        </p:txBody>
      </p:sp>
      <p:sp>
        <p:nvSpPr>
          <p:cNvPr id="907292" name="Text Box 28"/>
          <p:cNvSpPr txBox="1">
            <a:spLocks noChangeArrowheads="1"/>
          </p:cNvSpPr>
          <p:nvPr/>
        </p:nvSpPr>
        <p:spPr bwMode="auto">
          <a:xfrm>
            <a:off x="6903245" y="4355465"/>
            <a:ext cx="2261527" cy="107950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tabLst>
                <a:tab pos="1162050" algn="l"/>
              </a:tabLst>
              <a:defRPr>
                <a:solidFill>
                  <a:schemeClr val="tx1"/>
                </a:solidFill>
                <a:latin typeface="Arial" charset="0"/>
                <a:cs typeface="Arial" charset="0"/>
              </a:defRPr>
            </a:lvl1pPr>
            <a:lvl2pPr marL="742950" indent="-285750" eaLnBrk="0" hangingPunct="0">
              <a:tabLst>
                <a:tab pos="1162050" algn="l"/>
              </a:tabLst>
              <a:defRPr>
                <a:solidFill>
                  <a:schemeClr val="tx1"/>
                </a:solidFill>
                <a:latin typeface="Arial" charset="0"/>
                <a:cs typeface="Arial" charset="0"/>
              </a:defRPr>
            </a:lvl2pPr>
            <a:lvl3pPr marL="1143000" indent="-228600" eaLnBrk="0" hangingPunct="0">
              <a:tabLst>
                <a:tab pos="1162050" algn="l"/>
              </a:tabLst>
              <a:defRPr>
                <a:solidFill>
                  <a:schemeClr val="tx1"/>
                </a:solidFill>
                <a:latin typeface="Arial" charset="0"/>
                <a:cs typeface="Arial" charset="0"/>
              </a:defRPr>
            </a:lvl3pPr>
            <a:lvl4pPr marL="1600200" indent="-228600" eaLnBrk="0" hangingPunct="0">
              <a:tabLst>
                <a:tab pos="1162050" algn="l"/>
              </a:tabLst>
              <a:defRPr>
                <a:solidFill>
                  <a:schemeClr val="tx1"/>
                </a:solidFill>
                <a:latin typeface="Arial" charset="0"/>
                <a:cs typeface="Arial" charset="0"/>
              </a:defRPr>
            </a:lvl4pPr>
            <a:lvl5pPr marL="2057400" indent="-228600" eaLnBrk="0" hangingPunct="0">
              <a:tabLst>
                <a:tab pos="11620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11620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11620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11620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1162050" algn="l"/>
              </a:tabLst>
              <a:defRPr>
                <a:solidFill>
                  <a:schemeClr val="tx1"/>
                </a:solidFill>
                <a:latin typeface="Arial" charset="0"/>
                <a:cs typeface="Arial" charset="0"/>
              </a:defRPr>
            </a:lvl9pPr>
          </a:lstStyle>
          <a:p>
            <a:pPr eaLnBrk="1" hangingPunct="1">
              <a:lnSpc>
                <a:spcPct val="140000"/>
              </a:lnSpc>
            </a:pPr>
            <a:r>
              <a:rPr lang="en-US" altLang="en-US"/>
              <a:t>ExtOp = 1	</a:t>
            </a:r>
            <a:r>
              <a:rPr lang="en-US" altLang="en-US">
                <a:sym typeface="Symbol" pitchFamily="18" charset="2"/>
              </a:rPr>
              <a:t></a:t>
            </a:r>
          </a:p>
          <a:p>
            <a:pPr eaLnBrk="1" hangingPunct="1">
              <a:lnSpc>
                <a:spcPct val="140000"/>
              </a:lnSpc>
            </a:pPr>
            <a:r>
              <a:rPr lang="en-US" altLang="en-US"/>
              <a:t>Upper16 = sign bit</a:t>
            </a:r>
          </a:p>
        </p:txBody>
      </p:sp>
      <p:grpSp>
        <p:nvGrpSpPr>
          <p:cNvPr id="34822" name="Group 34"/>
          <p:cNvGrpSpPr>
            <a:grpSpLocks/>
          </p:cNvGrpSpPr>
          <p:nvPr/>
        </p:nvGrpSpPr>
        <p:grpSpPr bwMode="auto">
          <a:xfrm>
            <a:off x="1245131" y="3996690"/>
            <a:ext cx="5424223" cy="2266950"/>
            <a:chOff x="724" y="2433"/>
            <a:chExt cx="3154" cy="1428"/>
          </a:xfrm>
        </p:grpSpPr>
        <p:sp>
          <p:nvSpPr>
            <p:cNvPr id="34823" name="Text Box 19"/>
            <p:cNvSpPr txBox="1">
              <a:spLocks noChangeArrowheads="1"/>
            </p:cNvSpPr>
            <p:nvPr/>
          </p:nvSpPr>
          <p:spPr bwMode="auto">
            <a:xfrm flipV="1">
              <a:off x="2834" y="2568"/>
              <a:ext cx="205" cy="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t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30000"/>
                </a:lnSpc>
              </a:pPr>
              <a:r>
                <a:rPr lang="en-US" altLang="en-US" sz="2400" b="1"/>
                <a:t>.</a:t>
              </a:r>
            </a:p>
            <a:p>
              <a:pPr algn="ctr" eaLnBrk="1" hangingPunct="1">
                <a:lnSpc>
                  <a:spcPct val="30000"/>
                </a:lnSpc>
              </a:pPr>
              <a:r>
                <a:rPr lang="en-US" altLang="en-US" sz="2400" b="1"/>
                <a:t>.</a:t>
              </a:r>
            </a:p>
            <a:p>
              <a:pPr algn="ctr" eaLnBrk="1" hangingPunct="1">
                <a:lnSpc>
                  <a:spcPct val="30000"/>
                </a:lnSpc>
              </a:pPr>
              <a:r>
                <a:rPr lang="en-US" altLang="en-US" sz="2400" b="1"/>
                <a:t>.</a:t>
              </a:r>
            </a:p>
          </p:txBody>
        </p:sp>
        <p:sp>
          <p:nvSpPr>
            <p:cNvPr id="34824" name="Freeform 5"/>
            <p:cNvSpPr>
              <a:spLocks/>
            </p:cNvSpPr>
            <p:nvPr/>
          </p:nvSpPr>
          <p:spPr bwMode="auto">
            <a:xfrm flipV="1">
              <a:off x="1746" y="3090"/>
              <a:ext cx="499" cy="204"/>
            </a:xfrm>
            <a:custGeom>
              <a:avLst/>
              <a:gdLst>
                <a:gd name="T0" fmla="*/ 0 w 499"/>
                <a:gd name="T1" fmla="*/ 0 h 522"/>
                <a:gd name="T2" fmla="*/ 0 w 499"/>
                <a:gd name="T3" fmla="*/ 0 h 522"/>
                <a:gd name="T4" fmla="*/ 499 w 499"/>
                <a:gd name="T5" fmla="*/ 0 h 522"/>
                <a:gd name="T6" fmla="*/ 0 60000 65536"/>
                <a:gd name="T7" fmla="*/ 0 60000 65536"/>
                <a:gd name="T8" fmla="*/ 0 60000 65536"/>
                <a:gd name="T9" fmla="*/ 0 w 499"/>
                <a:gd name="T10" fmla="*/ 0 h 522"/>
                <a:gd name="T11" fmla="*/ 499 w 499"/>
                <a:gd name="T12" fmla="*/ 522 h 522"/>
              </a:gdLst>
              <a:ahLst/>
              <a:cxnLst>
                <a:cxn ang="T6">
                  <a:pos x="T0" y="T1"/>
                </a:cxn>
                <a:cxn ang="T7">
                  <a:pos x="T2" y="T3"/>
                </a:cxn>
                <a:cxn ang="T8">
                  <a:pos x="T4" y="T5"/>
                </a:cxn>
              </a:cxnLst>
              <a:rect l="T9" t="T10" r="T11" b="T12"/>
              <a:pathLst>
                <a:path w="499" h="522">
                  <a:moveTo>
                    <a:pt x="0" y="0"/>
                  </a:moveTo>
                  <a:lnTo>
                    <a:pt x="0" y="522"/>
                  </a:lnTo>
                  <a:lnTo>
                    <a:pt x="499" y="522"/>
                  </a:lnTo>
                </a:path>
              </a:pathLst>
            </a:custGeom>
            <a:noFill/>
            <a:ln w="9525">
              <a:solidFill>
                <a:schemeClr val="tx1"/>
              </a:solidFill>
              <a:round/>
              <a:headEnd type="oval" w="sm" len="sm"/>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825" name="AutoShape 6"/>
            <p:cNvSpPr>
              <a:spLocks noChangeArrowheads="1"/>
            </p:cNvSpPr>
            <p:nvPr/>
          </p:nvSpPr>
          <p:spPr bwMode="auto">
            <a:xfrm>
              <a:off x="2245" y="2863"/>
              <a:ext cx="317" cy="273"/>
            </a:xfrm>
            <a:prstGeom prst="flowChartDelay">
              <a:avLst/>
            </a:prstGeom>
            <a:solidFill>
              <a:srgbClr val="FFFF66"/>
            </a:solidFill>
            <a:ln w="1905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4826" name="Line 7"/>
            <p:cNvSpPr>
              <a:spLocks noChangeShapeType="1"/>
            </p:cNvSpPr>
            <p:nvPr/>
          </p:nvSpPr>
          <p:spPr bwMode="auto">
            <a:xfrm flipV="1">
              <a:off x="1201" y="2909"/>
              <a:ext cx="1044"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27" name="Text Box 9"/>
            <p:cNvSpPr txBox="1">
              <a:spLocks noChangeArrowheads="1"/>
            </p:cNvSpPr>
            <p:nvPr/>
          </p:nvSpPr>
          <p:spPr bwMode="auto">
            <a:xfrm>
              <a:off x="724" y="2795"/>
              <a:ext cx="56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a:solidFill>
                    <a:srgbClr val="FF0000"/>
                  </a:solidFill>
                </a:rPr>
                <a:t>ExtOp</a:t>
              </a:r>
            </a:p>
          </p:txBody>
        </p:sp>
        <p:sp>
          <p:nvSpPr>
            <p:cNvPr id="34828" name="AutoShape 14"/>
            <p:cNvSpPr>
              <a:spLocks/>
            </p:cNvSpPr>
            <p:nvPr/>
          </p:nvSpPr>
          <p:spPr bwMode="auto">
            <a:xfrm>
              <a:off x="3130" y="2455"/>
              <a:ext cx="113" cy="544"/>
            </a:xfrm>
            <a:prstGeom prst="rightBrace">
              <a:avLst>
                <a:gd name="adj1" fmla="val 40118"/>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4829" name="Text Box 15"/>
            <p:cNvSpPr txBox="1">
              <a:spLocks noChangeArrowheads="1"/>
            </p:cNvSpPr>
            <p:nvPr/>
          </p:nvSpPr>
          <p:spPr bwMode="auto">
            <a:xfrm>
              <a:off x="3265" y="2433"/>
              <a:ext cx="613" cy="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10000"/>
                </a:lnSpc>
              </a:pPr>
              <a:r>
                <a:rPr lang="en-US" altLang="en-US" sz="2000"/>
                <a:t>Upper</a:t>
              </a:r>
            </a:p>
            <a:p>
              <a:pPr algn="ctr" eaLnBrk="1" hangingPunct="1">
                <a:lnSpc>
                  <a:spcPct val="110000"/>
                </a:lnSpc>
              </a:pPr>
              <a:r>
                <a:rPr lang="en-US" altLang="en-US" sz="2000"/>
                <a:t>16 bits</a:t>
              </a:r>
            </a:p>
          </p:txBody>
        </p:sp>
        <p:sp>
          <p:nvSpPr>
            <p:cNvPr id="34830" name="Line 8"/>
            <p:cNvSpPr>
              <a:spLocks noChangeShapeType="1"/>
            </p:cNvSpPr>
            <p:nvPr/>
          </p:nvSpPr>
          <p:spPr bwMode="auto">
            <a:xfrm>
              <a:off x="2562" y="2999"/>
              <a:ext cx="499"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31" name="Freeform 13"/>
            <p:cNvSpPr>
              <a:spLocks/>
            </p:cNvSpPr>
            <p:nvPr/>
          </p:nvSpPr>
          <p:spPr bwMode="auto">
            <a:xfrm flipV="1">
              <a:off x="2812" y="2455"/>
              <a:ext cx="249" cy="544"/>
            </a:xfrm>
            <a:custGeom>
              <a:avLst/>
              <a:gdLst>
                <a:gd name="T0" fmla="*/ 0 w 499"/>
                <a:gd name="T1" fmla="*/ 0 h 522"/>
                <a:gd name="T2" fmla="*/ 0 w 499"/>
                <a:gd name="T3" fmla="*/ 726 h 522"/>
                <a:gd name="T4" fmla="*/ 1 w 499"/>
                <a:gd name="T5" fmla="*/ 726 h 522"/>
                <a:gd name="T6" fmla="*/ 0 60000 65536"/>
                <a:gd name="T7" fmla="*/ 0 60000 65536"/>
                <a:gd name="T8" fmla="*/ 0 60000 65536"/>
                <a:gd name="T9" fmla="*/ 0 w 499"/>
                <a:gd name="T10" fmla="*/ 0 h 522"/>
                <a:gd name="T11" fmla="*/ 499 w 499"/>
                <a:gd name="T12" fmla="*/ 522 h 522"/>
              </a:gdLst>
              <a:ahLst/>
              <a:cxnLst>
                <a:cxn ang="T6">
                  <a:pos x="T0" y="T1"/>
                </a:cxn>
                <a:cxn ang="T7">
                  <a:pos x="T2" y="T3"/>
                </a:cxn>
                <a:cxn ang="T8">
                  <a:pos x="T4" y="T5"/>
                </a:cxn>
              </a:cxnLst>
              <a:rect l="T9" t="T10" r="T11" b="T12"/>
              <a:pathLst>
                <a:path w="499" h="522">
                  <a:moveTo>
                    <a:pt x="0" y="0"/>
                  </a:moveTo>
                  <a:lnTo>
                    <a:pt x="0" y="522"/>
                  </a:lnTo>
                  <a:lnTo>
                    <a:pt x="499" y="522"/>
                  </a:lnTo>
                </a:path>
              </a:pathLst>
            </a:custGeom>
            <a:noFill/>
            <a:ln w="9525">
              <a:solidFill>
                <a:schemeClr val="tx1"/>
              </a:solidFill>
              <a:round/>
              <a:headEnd type="oval" w="sm" len="sm"/>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832" name="AutoShape 17"/>
            <p:cNvSpPr>
              <a:spLocks/>
            </p:cNvSpPr>
            <p:nvPr/>
          </p:nvSpPr>
          <p:spPr bwMode="auto">
            <a:xfrm>
              <a:off x="3129" y="3294"/>
              <a:ext cx="113" cy="544"/>
            </a:xfrm>
            <a:prstGeom prst="rightBrace">
              <a:avLst>
                <a:gd name="adj1" fmla="val 40118"/>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4833" name="Text Box 18"/>
            <p:cNvSpPr txBox="1">
              <a:spLocks noChangeArrowheads="1"/>
            </p:cNvSpPr>
            <p:nvPr/>
          </p:nvSpPr>
          <p:spPr bwMode="auto">
            <a:xfrm>
              <a:off x="3264" y="3272"/>
              <a:ext cx="613" cy="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10000"/>
                </a:lnSpc>
              </a:pPr>
              <a:r>
                <a:rPr lang="en-US" altLang="en-US" sz="2000"/>
                <a:t>Lower</a:t>
              </a:r>
            </a:p>
            <a:p>
              <a:pPr algn="ctr" eaLnBrk="1" hangingPunct="1">
                <a:lnSpc>
                  <a:spcPct val="110000"/>
                </a:lnSpc>
              </a:pPr>
              <a:r>
                <a:rPr lang="en-US" altLang="en-US" sz="2000"/>
                <a:t>16 bits</a:t>
              </a:r>
            </a:p>
          </p:txBody>
        </p:sp>
        <p:sp>
          <p:nvSpPr>
            <p:cNvPr id="34834" name="Line 16"/>
            <p:cNvSpPr>
              <a:spLocks noChangeShapeType="1"/>
            </p:cNvSpPr>
            <p:nvPr/>
          </p:nvSpPr>
          <p:spPr bwMode="auto">
            <a:xfrm>
              <a:off x="1496" y="3294"/>
              <a:ext cx="156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35" name="Line 20"/>
            <p:cNvSpPr>
              <a:spLocks noChangeShapeType="1"/>
            </p:cNvSpPr>
            <p:nvPr/>
          </p:nvSpPr>
          <p:spPr bwMode="auto">
            <a:xfrm>
              <a:off x="1496" y="3838"/>
              <a:ext cx="156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36" name="Line 21"/>
            <p:cNvSpPr>
              <a:spLocks noChangeShapeType="1"/>
            </p:cNvSpPr>
            <p:nvPr/>
          </p:nvSpPr>
          <p:spPr bwMode="auto">
            <a:xfrm>
              <a:off x="1496" y="3770"/>
              <a:ext cx="156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37" name="Line 22"/>
            <p:cNvSpPr>
              <a:spLocks noChangeShapeType="1"/>
            </p:cNvSpPr>
            <p:nvPr/>
          </p:nvSpPr>
          <p:spPr bwMode="auto">
            <a:xfrm>
              <a:off x="1496" y="3362"/>
              <a:ext cx="156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38" name="Text Box 23"/>
            <p:cNvSpPr txBox="1">
              <a:spLocks noChangeArrowheads="1"/>
            </p:cNvSpPr>
            <p:nvPr/>
          </p:nvSpPr>
          <p:spPr bwMode="auto">
            <a:xfrm flipV="1">
              <a:off x="2222" y="3407"/>
              <a:ext cx="205" cy="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t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30000"/>
                </a:lnSpc>
              </a:pPr>
              <a:r>
                <a:rPr lang="en-US" altLang="en-US" sz="2400" b="1"/>
                <a:t>.</a:t>
              </a:r>
            </a:p>
            <a:p>
              <a:pPr algn="ctr" eaLnBrk="1" hangingPunct="1">
                <a:lnSpc>
                  <a:spcPct val="30000"/>
                </a:lnSpc>
              </a:pPr>
              <a:r>
                <a:rPr lang="en-US" altLang="en-US" sz="2400" b="1"/>
                <a:t>.</a:t>
              </a:r>
            </a:p>
            <a:p>
              <a:pPr algn="ctr" eaLnBrk="1" hangingPunct="1">
                <a:lnSpc>
                  <a:spcPct val="30000"/>
                </a:lnSpc>
              </a:pPr>
              <a:r>
                <a:rPr lang="en-US" altLang="en-US" sz="2400" b="1"/>
                <a:t>.</a:t>
              </a:r>
            </a:p>
          </p:txBody>
        </p:sp>
        <p:sp>
          <p:nvSpPr>
            <p:cNvPr id="34839" name="AutoShape 24"/>
            <p:cNvSpPr>
              <a:spLocks/>
            </p:cNvSpPr>
            <p:nvPr/>
          </p:nvSpPr>
          <p:spPr bwMode="auto">
            <a:xfrm flipH="1">
              <a:off x="1338" y="3294"/>
              <a:ext cx="113" cy="544"/>
            </a:xfrm>
            <a:prstGeom prst="rightBrace">
              <a:avLst>
                <a:gd name="adj1" fmla="val 40118"/>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4840" name="Text Box 25"/>
            <p:cNvSpPr txBox="1">
              <a:spLocks noChangeArrowheads="1"/>
            </p:cNvSpPr>
            <p:nvPr/>
          </p:nvSpPr>
          <p:spPr bwMode="auto">
            <a:xfrm>
              <a:off x="725" y="3272"/>
              <a:ext cx="567" cy="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0" r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10000"/>
                </a:lnSpc>
              </a:pPr>
              <a:r>
                <a:rPr lang="en-US" altLang="en-US" sz="2000"/>
                <a:t>Imm16</a:t>
              </a:r>
            </a:p>
          </p:txBody>
        </p:sp>
        <p:sp>
          <p:nvSpPr>
            <p:cNvPr id="34841" name="Line 32"/>
            <p:cNvSpPr>
              <a:spLocks noChangeShapeType="1"/>
            </p:cNvSpPr>
            <p:nvPr/>
          </p:nvSpPr>
          <p:spPr bwMode="auto">
            <a:xfrm>
              <a:off x="2812" y="2931"/>
              <a:ext cx="249" cy="0"/>
            </a:xfrm>
            <a:prstGeom prst="line">
              <a:avLst/>
            </a:prstGeom>
            <a:noFill/>
            <a:ln w="9525">
              <a:solidFill>
                <a:schemeClr val="tx1"/>
              </a:solidFill>
              <a:round/>
              <a:headEnd type="oval" w="sm" len="sm"/>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42" name="Line 33"/>
            <p:cNvSpPr>
              <a:spLocks noChangeShapeType="1"/>
            </p:cNvSpPr>
            <p:nvPr/>
          </p:nvSpPr>
          <p:spPr bwMode="auto">
            <a:xfrm>
              <a:off x="2812" y="2523"/>
              <a:ext cx="249" cy="0"/>
            </a:xfrm>
            <a:prstGeom prst="line">
              <a:avLst/>
            </a:prstGeom>
            <a:noFill/>
            <a:ln w="9525">
              <a:solidFill>
                <a:schemeClr val="tx1"/>
              </a:solidFill>
              <a:round/>
              <a:headEnd type="oval" w="sm" len="sm"/>
              <a:tailEnd type="triangle" w="med" len="me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07274"/>
                                        </p:tgtEl>
                                        <p:attrNameLst>
                                          <p:attrName>style.visibility</p:attrName>
                                        </p:attrNameLst>
                                      </p:cBhvr>
                                      <p:to>
                                        <p:strVal val="visible"/>
                                      </p:to>
                                    </p:set>
                                    <p:animEffect transition="in" filter="dissolve">
                                      <p:cBhvr>
                                        <p:cTn id="7" dur="500"/>
                                        <p:tgtEl>
                                          <p:spTgt spid="9072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07292"/>
                                        </p:tgtEl>
                                        <p:attrNameLst>
                                          <p:attrName>style.visibility</p:attrName>
                                        </p:attrNameLst>
                                      </p:cBhvr>
                                      <p:to>
                                        <p:strVal val="visible"/>
                                      </p:to>
                                    </p:set>
                                    <p:animEffect transition="in" filter="dissolve">
                                      <p:cBhvr>
                                        <p:cTn id="12" dur="500"/>
                                        <p:tgtEl>
                                          <p:spTgt spid="907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7274" grpId="0" animBg="1"/>
      <p:bldP spid="90729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4019" name="Rectangle 3"/>
          <p:cNvSpPr>
            <a:spLocks noChangeArrowheads="1"/>
          </p:cNvSpPr>
          <p:nvPr/>
        </p:nvSpPr>
        <p:spPr bwMode="auto">
          <a:xfrm>
            <a:off x="624285" y="4861560"/>
            <a:ext cx="8696986"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9250" indent="-349250" eaLnBrk="0" hangingPunct="0">
              <a:tabLst>
                <a:tab pos="4114800" algn="l"/>
              </a:tabLst>
              <a:defRPr>
                <a:solidFill>
                  <a:schemeClr val="tx1"/>
                </a:solidFill>
                <a:latin typeface="Arial" charset="0"/>
                <a:cs typeface="Arial" charset="0"/>
              </a:defRPr>
            </a:lvl1pPr>
            <a:lvl2pPr marL="739775" indent="-276225" eaLnBrk="0" hangingPunct="0">
              <a:tabLst>
                <a:tab pos="4114800" algn="l"/>
              </a:tabLst>
              <a:defRPr>
                <a:solidFill>
                  <a:schemeClr val="tx1"/>
                </a:solidFill>
                <a:latin typeface="Arial" charset="0"/>
                <a:cs typeface="Arial" charset="0"/>
              </a:defRPr>
            </a:lvl2pPr>
            <a:lvl3pPr marL="1143000" indent="-228600" eaLnBrk="0" hangingPunct="0">
              <a:tabLst>
                <a:tab pos="4114800" algn="l"/>
              </a:tabLst>
              <a:defRPr>
                <a:solidFill>
                  <a:schemeClr val="tx1"/>
                </a:solidFill>
                <a:latin typeface="Arial" charset="0"/>
                <a:cs typeface="Arial" charset="0"/>
              </a:defRPr>
            </a:lvl3pPr>
            <a:lvl4pPr marL="1600200" indent="-228600" eaLnBrk="0" hangingPunct="0">
              <a:tabLst>
                <a:tab pos="4114800" algn="l"/>
              </a:tabLst>
              <a:defRPr>
                <a:solidFill>
                  <a:schemeClr val="tx1"/>
                </a:solidFill>
                <a:latin typeface="Arial" charset="0"/>
                <a:cs typeface="Arial" charset="0"/>
              </a:defRPr>
            </a:lvl4pPr>
            <a:lvl5pPr marL="2057400" indent="-228600" eaLnBrk="0" hangingPunct="0">
              <a:tabLst>
                <a:tab pos="41148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41148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41148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41148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4114800" algn="l"/>
              </a:tabLst>
              <a:defRPr>
                <a:solidFill>
                  <a:schemeClr val="tx1"/>
                </a:solidFill>
                <a:latin typeface="Arial" charset="0"/>
                <a:cs typeface="Arial" charset="0"/>
              </a:defRPr>
            </a:lvl9pPr>
          </a:lstStyle>
          <a:p>
            <a:pPr eaLnBrk="1" hangingPunct="1">
              <a:spcBef>
                <a:spcPct val="40000"/>
              </a:spcBef>
              <a:buFont typeface="Wingdings" pitchFamily="2" charset="2"/>
              <a:buChar char="v"/>
            </a:pPr>
            <a:r>
              <a:rPr lang="en-US" altLang="en-US" sz="2000" dirty="0"/>
              <a:t>Additional Control signals</a:t>
            </a:r>
          </a:p>
          <a:p>
            <a:pPr lvl="1" eaLnBrk="1" hangingPunct="1">
              <a:spcBef>
                <a:spcPct val="40000"/>
              </a:spcBef>
              <a:buFont typeface="Wingdings" pitchFamily="2" charset="2"/>
              <a:buChar char="²"/>
            </a:pPr>
            <a:r>
              <a:rPr lang="en-US" altLang="en-US" dirty="0" err="1">
                <a:solidFill>
                  <a:srgbClr val="FF0000"/>
                </a:solidFill>
              </a:rPr>
              <a:t>MemRd</a:t>
            </a:r>
            <a:r>
              <a:rPr lang="en-US" altLang="en-US" dirty="0"/>
              <a:t> for load instructions</a:t>
            </a:r>
          </a:p>
          <a:p>
            <a:pPr lvl="1" eaLnBrk="1" hangingPunct="1">
              <a:spcBef>
                <a:spcPct val="40000"/>
              </a:spcBef>
              <a:buFont typeface="Wingdings" pitchFamily="2" charset="2"/>
              <a:buChar char="²"/>
            </a:pPr>
            <a:r>
              <a:rPr lang="en-US" altLang="en-US" dirty="0" err="1">
                <a:solidFill>
                  <a:srgbClr val="FF0000"/>
                </a:solidFill>
              </a:rPr>
              <a:t>MemWr</a:t>
            </a:r>
            <a:r>
              <a:rPr lang="en-US" altLang="en-US" dirty="0"/>
              <a:t> for store instructions</a:t>
            </a:r>
            <a:endParaRPr lang="en-US" altLang="en-US" dirty="0">
              <a:solidFill>
                <a:srgbClr val="FF0000"/>
              </a:solidFill>
            </a:endParaRPr>
          </a:p>
          <a:p>
            <a:pPr lvl="1" eaLnBrk="1" hangingPunct="1">
              <a:spcBef>
                <a:spcPct val="40000"/>
              </a:spcBef>
              <a:buFont typeface="Wingdings" pitchFamily="2" charset="2"/>
              <a:buChar char="²"/>
            </a:pPr>
            <a:r>
              <a:rPr lang="en-US" altLang="en-US" dirty="0" err="1">
                <a:solidFill>
                  <a:srgbClr val="FF0000"/>
                </a:solidFill>
              </a:rPr>
              <a:t>WBdata</a:t>
            </a:r>
            <a:r>
              <a:rPr lang="en-US" altLang="en-US" dirty="0">
                <a:solidFill>
                  <a:srgbClr val="FF0000"/>
                </a:solidFill>
              </a:rPr>
              <a:t> </a:t>
            </a:r>
            <a:r>
              <a:rPr lang="en-US" altLang="en-US" dirty="0"/>
              <a:t>selects data on </a:t>
            </a:r>
            <a:r>
              <a:rPr lang="en-US" altLang="en-US" dirty="0" err="1"/>
              <a:t>BusW</a:t>
            </a:r>
            <a:r>
              <a:rPr lang="en-US" altLang="en-US" dirty="0"/>
              <a:t> as </a:t>
            </a:r>
            <a:r>
              <a:rPr lang="en-US" altLang="en-US" dirty="0">
                <a:solidFill>
                  <a:srgbClr val="FF0000"/>
                </a:solidFill>
              </a:rPr>
              <a:t>ALU result</a:t>
            </a:r>
            <a:r>
              <a:rPr lang="en-US" altLang="en-US" dirty="0"/>
              <a:t> or </a:t>
            </a:r>
            <a:r>
              <a:rPr lang="en-US" altLang="en-US" dirty="0">
                <a:solidFill>
                  <a:srgbClr val="FF0000"/>
                </a:solidFill>
              </a:rPr>
              <a:t>Memory </a:t>
            </a:r>
            <a:r>
              <a:rPr lang="en-US" altLang="en-US" dirty="0" err="1">
                <a:solidFill>
                  <a:srgbClr val="FF0000"/>
                </a:solidFill>
              </a:rPr>
              <a:t>Data_out</a:t>
            </a:r>
            <a:endParaRPr lang="en-US" altLang="en-US" dirty="0">
              <a:solidFill>
                <a:srgbClr val="FF0000"/>
              </a:solidFill>
            </a:endParaRPr>
          </a:p>
        </p:txBody>
      </p:sp>
      <p:sp>
        <p:nvSpPr>
          <p:cNvPr id="854018" name="Text Box 2"/>
          <p:cNvSpPr txBox="1">
            <a:spLocks noChangeArrowheads="1"/>
          </p:cNvSpPr>
          <p:nvPr/>
        </p:nvSpPr>
        <p:spPr bwMode="auto">
          <a:xfrm>
            <a:off x="5364031" y="5068891"/>
            <a:ext cx="3914246" cy="600075"/>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a:t>BusB is connected to Data_in of Data Memory for store instructions</a:t>
            </a:r>
          </a:p>
        </p:txBody>
      </p:sp>
      <p:sp>
        <p:nvSpPr>
          <p:cNvPr id="35844" name="Rectangle 4"/>
          <p:cNvSpPr>
            <a:spLocks noGrp="1" noChangeArrowheads="1"/>
          </p:cNvSpPr>
          <p:nvPr>
            <p:ph type="title"/>
          </p:nvPr>
        </p:nvSpPr>
        <p:spPr/>
        <p:txBody>
          <a:bodyPr/>
          <a:lstStyle/>
          <a:p>
            <a:pPr eaLnBrk="1" hangingPunct="1"/>
            <a:r>
              <a:rPr lang="en-US" altLang="en-US" dirty="0"/>
              <a:t>Adding Data Memory to Datapath</a:t>
            </a:r>
          </a:p>
        </p:txBody>
      </p:sp>
      <p:sp>
        <p:nvSpPr>
          <p:cNvPr id="35845" name="Rectangle 5"/>
          <p:cNvSpPr>
            <a:spLocks noGrp="1" noChangeArrowheads="1"/>
          </p:cNvSpPr>
          <p:nvPr>
            <p:ph type="body" idx="1"/>
          </p:nvPr>
        </p:nvSpPr>
        <p:spPr>
          <a:xfrm>
            <a:off x="495300" y="960123"/>
            <a:ext cx="8915400" cy="555625"/>
          </a:xfrm>
        </p:spPr>
        <p:txBody>
          <a:bodyPr/>
          <a:lstStyle/>
          <a:p>
            <a:pPr eaLnBrk="1" hangingPunct="1"/>
            <a:r>
              <a:rPr lang="en-US" altLang="en-US" dirty="0"/>
              <a:t>A </a:t>
            </a:r>
            <a:r>
              <a:rPr lang="en-US" altLang="en-US" dirty="0">
                <a:solidFill>
                  <a:srgbClr val="FF0000"/>
                </a:solidFill>
              </a:rPr>
              <a:t>data memory</a:t>
            </a:r>
            <a:r>
              <a:rPr lang="en-US" altLang="en-US" dirty="0"/>
              <a:t> is added for </a:t>
            </a:r>
            <a:r>
              <a:rPr lang="en-US" altLang="en-US" dirty="0">
                <a:solidFill>
                  <a:srgbClr val="FF0000"/>
                </a:solidFill>
              </a:rPr>
              <a:t>load</a:t>
            </a:r>
            <a:r>
              <a:rPr lang="en-US" altLang="en-US" dirty="0"/>
              <a:t> and </a:t>
            </a:r>
            <a:r>
              <a:rPr lang="en-US" altLang="en-US" dirty="0">
                <a:solidFill>
                  <a:srgbClr val="FF0000"/>
                </a:solidFill>
              </a:rPr>
              <a:t>store</a:t>
            </a:r>
            <a:r>
              <a:rPr lang="en-US" altLang="en-US" dirty="0"/>
              <a:t> instructions</a:t>
            </a:r>
          </a:p>
        </p:txBody>
      </p:sp>
      <p:sp>
        <p:nvSpPr>
          <p:cNvPr id="854022" name="Text Box 6"/>
          <p:cNvSpPr txBox="1">
            <a:spLocks noChangeArrowheads="1"/>
          </p:cNvSpPr>
          <p:nvPr/>
        </p:nvSpPr>
        <p:spPr bwMode="auto">
          <a:xfrm>
            <a:off x="5364033" y="4325941"/>
            <a:ext cx="3917685" cy="600075"/>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a:t>A 3</a:t>
            </a:r>
            <a:r>
              <a:rPr lang="en-US" altLang="en-US" sz="1600" baseline="30000"/>
              <a:t>rd</a:t>
            </a:r>
            <a:r>
              <a:rPr lang="en-US" altLang="en-US" sz="1600"/>
              <a:t> mux selects data on BusW as either ALU result or memory data_out</a:t>
            </a:r>
          </a:p>
        </p:txBody>
      </p:sp>
      <p:grpSp>
        <p:nvGrpSpPr>
          <p:cNvPr id="35847" name="Group 7"/>
          <p:cNvGrpSpPr>
            <a:grpSpLocks/>
          </p:cNvGrpSpPr>
          <p:nvPr/>
        </p:nvGrpSpPr>
        <p:grpSpPr bwMode="auto">
          <a:xfrm>
            <a:off x="7101021" y="2427290"/>
            <a:ext cx="1098946" cy="1279525"/>
            <a:chOff x="4473" y="1613"/>
            <a:chExt cx="692" cy="806"/>
          </a:xfrm>
        </p:grpSpPr>
        <p:sp>
          <p:nvSpPr>
            <p:cNvPr id="35971" name="Text Box 8"/>
            <p:cNvSpPr txBox="1">
              <a:spLocks noChangeArrowheads="1"/>
            </p:cNvSpPr>
            <p:nvPr/>
          </p:nvSpPr>
          <p:spPr bwMode="auto">
            <a:xfrm>
              <a:off x="4473" y="1613"/>
              <a:ext cx="692" cy="806"/>
            </a:xfrm>
            <a:prstGeom prst="rect">
              <a:avLst/>
            </a:prstGeom>
            <a:solidFill>
              <a:srgbClr val="CCCCFF"/>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200" b="1"/>
                <a:t>Data</a:t>
              </a:r>
            </a:p>
            <a:p>
              <a:pPr algn="ctr" eaLnBrk="1" hangingPunct="1"/>
              <a:r>
                <a:rPr lang="en-US" altLang="en-US" sz="1200" b="1"/>
                <a:t>Memory</a:t>
              </a:r>
            </a:p>
          </p:txBody>
        </p:sp>
        <p:sp>
          <p:nvSpPr>
            <p:cNvPr id="35972" name="Rectangle 9"/>
            <p:cNvSpPr>
              <a:spLocks noChangeArrowheads="1"/>
            </p:cNvSpPr>
            <p:nvPr/>
          </p:nvSpPr>
          <p:spPr bwMode="auto">
            <a:xfrm>
              <a:off x="4473" y="1901"/>
              <a:ext cx="39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 Address</a:t>
              </a:r>
            </a:p>
          </p:txBody>
        </p:sp>
        <p:sp>
          <p:nvSpPr>
            <p:cNvPr id="35973" name="Rectangle 10"/>
            <p:cNvSpPr>
              <a:spLocks noChangeArrowheads="1"/>
            </p:cNvSpPr>
            <p:nvPr/>
          </p:nvSpPr>
          <p:spPr bwMode="auto">
            <a:xfrm>
              <a:off x="4502" y="2130"/>
              <a:ext cx="288"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Data_in</a:t>
              </a:r>
            </a:p>
          </p:txBody>
        </p:sp>
        <p:sp>
          <p:nvSpPr>
            <p:cNvPr id="35974" name="Rectangle 11"/>
            <p:cNvSpPr>
              <a:spLocks noChangeArrowheads="1"/>
            </p:cNvSpPr>
            <p:nvPr/>
          </p:nvSpPr>
          <p:spPr bwMode="auto">
            <a:xfrm>
              <a:off x="4703" y="2015"/>
              <a:ext cx="432"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Data_out</a:t>
              </a:r>
            </a:p>
          </p:txBody>
        </p:sp>
      </p:grpSp>
      <p:grpSp>
        <p:nvGrpSpPr>
          <p:cNvPr id="3" name="Group 12"/>
          <p:cNvGrpSpPr>
            <a:grpSpLocks/>
          </p:cNvGrpSpPr>
          <p:nvPr/>
        </p:nvGrpSpPr>
        <p:grpSpPr bwMode="auto">
          <a:xfrm>
            <a:off x="5180012" y="3113087"/>
            <a:ext cx="1921008" cy="731838"/>
            <a:chOff x="3263" y="2045"/>
            <a:chExt cx="1210" cy="461"/>
          </a:xfrm>
        </p:grpSpPr>
        <p:grpSp>
          <p:nvGrpSpPr>
            <p:cNvPr id="35967" name="Group 13"/>
            <p:cNvGrpSpPr>
              <a:grpSpLocks/>
            </p:cNvGrpSpPr>
            <p:nvPr/>
          </p:nvGrpSpPr>
          <p:grpSpPr bwMode="auto">
            <a:xfrm>
              <a:off x="4156" y="2333"/>
              <a:ext cx="114" cy="173"/>
              <a:chOff x="4387" y="2650"/>
              <a:chExt cx="114" cy="173"/>
            </a:xfrm>
          </p:grpSpPr>
          <p:sp>
            <p:nvSpPr>
              <p:cNvPr id="35969" name="Line 14"/>
              <p:cNvSpPr>
                <a:spLocks noChangeShapeType="1"/>
              </p:cNvSpPr>
              <p:nvPr/>
            </p:nvSpPr>
            <p:spPr bwMode="auto">
              <a:xfrm flipH="1">
                <a:off x="4417" y="2765"/>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5970" name="Rectangle 15"/>
              <p:cNvSpPr>
                <a:spLocks noChangeArrowheads="1"/>
              </p:cNvSpPr>
              <p:nvPr/>
            </p:nvSpPr>
            <p:spPr bwMode="auto">
              <a:xfrm>
                <a:off x="4387" y="2650"/>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grpSp>
        <p:sp>
          <p:nvSpPr>
            <p:cNvPr id="35968" name="Freeform 16"/>
            <p:cNvSpPr>
              <a:spLocks/>
            </p:cNvSpPr>
            <p:nvPr/>
          </p:nvSpPr>
          <p:spPr bwMode="auto">
            <a:xfrm>
              <a:off x="3263" y="2045"/>
              <a:ext cx="1210" cy="432"/>
            </a:xfrm>
            <a:custGeom>
              <a:avLst/>
              <a:gdLst>
                <a:gd name="T0" fmla="*/ 0 w 1210"/>
                <a:gd name="T1" fmla="*/ 0 h 432"/>
                <a:gd name="T2" fmla="*/ 0 w 1210"/>
                <a:gd name="T3" fmla="*/ 432 h 432"/>
                <a:gd name="T4" fmla="*/ 1037 w 1210"/>
                <a:gd name="T5" fmla="*/ 432 h 432"/>
                <a:gd name="T6" fmla="*/ 1037 w 1210"/>
                <a:gd name="T7" fmla="*/ 173 h 432"/>
                <a:gd name="T8" fmla="*/ 1181 w 1210"/>
                <a:gd name="T9" fmla="*/ 173 h 432"/>
                <a:gd name="T10" fmla="*/ 1210 w 1210"/>
                <a:gd name="T11" fmla="*/ 173 h 432"/>
                <a:gd name="T12" fmla="*/ 0 60000 65536"/>
                <a:gd name="T13" fmla="*/ 0 60000 65536"/>
                <a:gd name="T14" fmla="*/ 0 60000 65536"/>
                <a:gd name="T15" fmla="*/ 0 60000 65536"/>
                <a:gd name="T16" fmla="*/ 0 60000 65536"/>
                <a:gd name="T17" fmla="*/ 0 60000 65536"/>
                <a:gd name="T18" fmla="*/ 0 w 1210"/>
                <a:gd name="T19" fmla="*/ 0 h 432"/>
                <a:gd name="T20" fmla="*/ 1210 w 1210"/>
                <a:gd name="T21" fmla="*/ 432 h 432"/>
              </a:gdLst>
              <a:ahLst/>
              <a:cxnLst>
                <a:cxn ang="T12">
                  <a:pos x="T0" y="T1"/>
                </a:cxn>
                <a:cxn ang="T13">
                  <a:pos x="T2" y="T3"/>
                </a:cxn>
                <a:cxn ang="T14">
                  <a:pos x="T4" y="T5"/>
                </a:cxn>
                <a:cxn ang="T15">
                  <a:pos x="T6" y="T7"/>
                </a:cxn>
                <a:cxn ang="T16">
                  <a:pos x="T8" y="T9"/>
                </a:cxn>
                <a:cxn ang="T17">
                  <a:pos x="T10" y="T11"/>
                </a:cxn>
              </a:cxnLst>
              <a:rect l="T18" t="T19" r="T20" b="T21"/>
              <a:pathLst>
                <a:path w="1210" h="432">
                  <a:moveTo>
                    <a:pt x="0" y="0"/>
                  </a:moveTo>
                  <a:lnTo>
                    <a:pt x="0" y="432"/>
                  </a:lnTo>
                  <a:lnTo>
                    <a:pt x="1037" y="432"/>
                  </a:lnTo>
                  <a:lnTo>
                    <a:pt x="1037" y="173"/>
                  </a:lnTo>
                  <a:lnTo>
                    <a:pt x="1181" y="173"/>
                  </a:lnTo>
                  <a:lnTo>
                    <a:pt x="1210" y="173"/>
                  </a:lnTo>
                </a:path>
              </a:pathLst>
            </a:custGeom>
            <a:noFill/>
            <a:ln w="57150">
              <a:solidFill>
                <a:schemeClr val="tx1"/>
              </a:solidFill>
              <a:round/>
              <a:headEnd type="oval" w="sm" len="sm"/>
              <a:tailEnd type="triangle" w="sm" len="sm"/>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nvGrpSpPr>
          <p:cNvPr id="35849" name="Group 17"/>
          <p:cNvGrpSpPr>
            <a:grpSpLocks/>
          </p:cNvGrpSpPr>
          <p:nvPr/>
        </p:nvGrpSpPr>
        <p:grpSpPr bwMode="auto">
          <a:xfrm>
            <a:off x="792824" y="1600203"/>
            <a:ext cx="6308196" cy="2428875"/>
            <a:chOff x="499" y="1092"/>
            <a:chExt cx="3975" cy="1530"/>
          </a:xfrm>
        </p:grpSpPr>
        <p:sp>
          <p:nvSpPr>
            <p:cNvPr id="35887" name="Line 19"/>
            <p:cNvSpPr>
              <a:spLocks noChangeShapeType="1"/>
            </p:cNvSpPr>
            <p:nvPr/>
          </p:nvSpPr>
          <p:spPr bwMode="auto">
            <a:xfrm flipV="1">
              <a:off x="4128" y="1958"/>
              <a:ext cx="346" cy="0"/>
            </a:xfrm>
            <a:prstGeom prst="line">
              <a:avLst/>
            </a:prstGeom>
            <a:noFill/>
            <a:ln w="5715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nvGrpSpPr>
            <p:cNvPr id="35888" name="Group 20"/>
            <p:cNvGrpSpPr>
              <a:grpSpLocks/>
            </p:cNvGrpSpPr>
            <p:nvPr/>
          </p:nvGrpSpPr>
          <p:grpSpPr bwMode="auto">
            <a:xfrm>
              <a:off x="4158" y="1814"/>
              <a:ext cx="114" cy="173"/>
              <a:chOff x="4273" y="2390"/>
              <a:chExt cx="114" cy="173"/>
            </a:xfrm>
          </p:grpSpPr>
          <p:sp>
            <p:nvSpPr>
              <p:cNvPr id="35965" name="Line 21"/>
              <p:cNvSpPr>
                <a:spLocks noChangeShapeType="1"/>
              </p:cNvSpPr>
              <p:nvPr/>
            </p:nvSpPr>
            <p:spPr bwMode="auto">
              <a:xfrm flipH="1">
                <a:off x="4301" y="2505"/>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5966" name="Rectangle 22"/>
              <p:cNvSpPr>
                <a:spLocks noChangeArrowheads="1"/>
              </p:cNvSpPr>
              <p:nvPr/>
            </p:nvSpPr>
            <p:spPr bwMode="auto">
              <a:xfrm>
                <a:off x="4273" y="2390"/>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grpSp>
        <p:sp>
          <p:nvSpPr>
            <p:cNvPr id="35889" name="Freeform 23"/>
            <p:cNvSpPr>
              <a:spLocks/>
            </p:cNvSpPr>
            <p:nvPr/>
          </p:nvSpPr>
          <p:spPr bwMode="auto">
            <a:xfrm rot="-5400000">
              <a:off x="3609" y="1816"/>
              <a:ext cx="749" cy="288"/>
            </a:xfrm>
            <a:custGeom>
              <a:avLst/>
              <a:gdLst>
                <a:gd name="T0" fmla="*/ 0 w 768"/>
                <a:gd name="T1" fmla="*/ 0 h 288"/>
                <a:gd name="T2" fmla="*/ 119 w 768"/>
                <a:gd name="T3" fmla="*/ 288 h 288"/>
                <a:gd name="T4" fmla="*/ 511 w 768"/>
                <a:gd name="T5" fmla="*/ 288 h 288"/>
                <a:gd name="T6" fmla="*/ 628 w 768"/>
                <a:gd name="T7" fmla="*/ 0 h 288"/>
                <a:gd name="T8" fmla="*/ 393 w 768"/>
                <a:gd name="T9" fmla="*/ 0 h 288"/>
                <a:gd name="T10" fmla="*/ 315 w 768"/>
                <a:gd name="T11" fmla="*/ 96 h 288"/>
                <a:gd name="T12" fmla="*/ 236 w 768"/>
                <a:gd name="T13" fmla="*/ 0 h 288"/>
                <a:gd name="T14" fmla="*/ 0 w 768"/>
                <a:gd name="T15" fmla="*/ 0 h 288"/>
                <a:gd name="T16" fmla="*/ 0 60000 65536"/>
                <a:gd name="T17" fmla="*/ 0 60000 65536"/>
                <a:gd name="T18" fmla="*/ 0 60000 65536"/>
                <a:gd name="T19" fmla="*/ 0 60000 65536"/>
                <a:gd name="T20" fmla="*/ 0 60000 65536"/>
                <a:gd name="T21" fmla="*/ 0 60000 65536"/>
                <a:gd name="T22" fmla="*/ 0 60000 65536"/>
                <a:gd name="T23" fmla="*/ 0 60000 65536"/>
                <a:gd name="T24" fmla="*/ 0 w 768"/>
                <a:gd name="T25" fmla="*/ 0 h 288"/>
                <a:gd name="T26" fmla="*/ 768 w 768"/>
                <a:gd name="T27" fmla="*/ 288 h 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68" h="288">
                  <a:moveTo>
                    <a:pt x="0" y="0"/>
                  </a:moveTo>
                  <a:lnTo>
                    <a:pt x="144" y="288"/>
                  </a:lnTo>
                  <a:lnTo>
                    <a:pt x="624" y="288"/>
                  </a:lnTo>
                  <a:lnTo>
                    <a:pt x="768" y="0"/>
                  </a:lnTo>
                  <a:lnTo>
                    <a:pt x="480" y="0"/>
                  </a:lnTo>
                  <a:lnTo>
                    <a:pt x="384" y="96"/>
                  </a:lnTo>
                  <a:lnTo>
                    <a:pt x="288" y="0"/>
                  </a:lnTo>
                  <a:lnTo>
                    <a:pt x="0" y="0"/>
                  </a:lnTo>
                  <a:close/>
                </a:path>
              </a:pathLst>
            </a:custGeom>
            <a:solidFill>
              <a:srgbClr val="FFFF99"/>
            </a:solidFill>
            <a:ln w="19050">
              <a:solidFill>
                <a:schemeClr val="tx1"/>
              </a:solidFill>
              <a:round/>
              <a:headEnd/>
              <a:tailEnd/>
            </a:ln>
          </p:spPr>
          <p:txBody>
            <a:bodyPr/>
            <a:lstStyle/>
            <a:p>
              <a:endParaRPr lang="en-US"/>
            </a:p>
          </p:txBody>
        </p:sp>
        <p:sp>
          <p:nvSpPr>
            <p:cNvPr id="35890" name="Rectangle 24"/>
            <p:cNvSpPr>
              <a:spLocks noChangeArrowheads="1"/>
            </p:cNvSpPr>
            <p:nvPr/>
          </p:nvSpPr>
          <p:spPr bwMode="auto">
            <a:xfrm>
              <a:off x="3888" y="1725"/>
              <a:ext cx="240" cy="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0000"/>
                </a:lnSpc>
              </a:pPr>
              <a:r>
                <a:rPr lang="en-US" altLang="en-US" sz="1400"/>
                <a:t>A</a:t>
              </a:r>
            </a:p>
            <a:p>
              <a:pPr algn="ctr">
                <a:lnSpc>
                  <a:spcPct val="80000"/>
                </a:lnSpc>
              </a:pPr>
              <a:r>
                <a:rPr lang="en-US" altLang="en-US" sz="1400"/>
                <a:t>L</a:t>
              </a:r>
            </a:p>
            <a:p>
              <a:pPr algn="ctr">
                <a:lnSpc>
                  <a:spcPct val="80000"/>
                </a:lnSpc>
              </a:pPr>
              <a:r>
                <a:rPr lang="en-US" altLang="en-US" sz="1400"/>
                <a:t>U</a:t>
              </a:r>
            </a:p>
          </p:txBody>
        </p:sp>
        <p:sp>
          <p:nvSpPr>
            <p:cNvPr id="35891" name="Line 25"/>
            <p:cNvSpPr>
              <a:spLocks noChangeShapeType="1"/>
            </p:cNvSpPr>
            <p:nvPr/>
          </p:nvSpPr>
          <p:spPr bwMode="auto">
            <a:xfrm>
              <a:off x="4013" y="1210"/>
              <a:ext cx="0" cy="461"/>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892" name="Rectangle 26"/>
            <p:cNvSpPr>
              <a:spLocks noChangeArrowheads="1"/>
            </p:cNvSpPr>
            <p:nvPr/>
          </p:nvSpPr>
          <p:spPr bwMode="auto">
            <a:xfrm>
              <a:off x="3754" y="1094"/>
              <a:ext cx="461"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ALUOp</a:t>
              </a:r>
              <a:endParaRPr lang="en-US" altLang="en-US" sz="1000" dirty="0">
                <a:solidFill>
                  <a:srgbClr val="FF0000"/>
                </a:solidFill>
              </a:endParaRPr>
            </a:p>
          </p:txBody>
        </p:sp>
        <p:sp>
          <p:nvSpPr>
            <p:cNvPr id="35893" name="Rectangle 27"/>
            <p:cNvSpPr>
              <a:spLocks noChangeArrowheads="1"/>
            </p:cNvSpPr>
            <p:nvPr/>
          </p:nvSpPr>
          <p:spPr bwMode="auto">
            <a:xfrm>
              <a:off x="3466" y="1585"/>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5894" name="Line 28"/>
            <p:cNvSpPr>
              <a:spLocks noChangeShapeType="1"/>
            </p:cNvSpPr>
            <p:nvPr/>
          </p:nvSpPr>
          <p:spPr bwMode="auto">
            <a:xfrm flipH="1">
              <a:off x="3494" y="1700"/>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5895" name="Line 29"/>
            <p:cNvSpPr>
              <a:spLocks noChangeShapeType="1"/>
            </p:cNvSpPr>
            <p:nvPr/>
          </p:nvSpPr>
          <p:spPr bwMode="auto">
            <a:xfrm flipV="1">
              <a:off x="3178" y="2044"/>
              <a:ext cx="403" cy="1"/>
            </a:xfrm>
            <a:prstGeom prst="line">
              <a:avLst/>
            </a:prstGeom>
            <a:noFill/>
            <a:ln w="5715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35896" name="Line 30"/>
            <p:cNvSpPr>
              <a:spLocks noChangeShapeType="1"/>
            </p:cNvSpPr>
            <p:nvPr/>
          </p:nvSpPr>
          <p:spPr bwMode="auto">
            <a:xfrm flipV="1">
              <a:off x="3696" y="2187"/>
              <a:ext cx="144" cy="0"/>
            </a:xfrm>
            <a:prstGeom prst="line">
              <a:avLst/>
            </a:prstGeom>
            <a:noFill/>
            <a:ln w="5715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35897" name="Freeform 31"/>
            <p:cNvSpPr>
              <a:spLocks/>
            </p:cNvSpPr>
            <p:nvPr/>
          </p:nvSpPr>
          <p:spPr bwMode="auto">
            <a:xfrm flipV="1">
              <a:off x="2083" y="1382"/>
              <a:ext cx="650" cy="87"/>
            </a:xfrm>
            <a:custGeom>
              <a:avLst/>
              <a:gdLst>
                <a:gd name="T0" fmla="*/ 0 w 374"/>
                <a:gd name="T1" fmla="*/ 0 h 87"/>
                <a:gd name="T2" fmla="*/ 0 w 374"/>
                <a:gd name="T3" fmla="*/ 87 h 87"/>
                <a:gd name="T4" fmla="*/ 11907 w 374"/>
                <a:gd name="T5" fmla="*/ 87 h 87"/>
                <a:gd name="T6" fmla="*/ 0 60000 65536"/>
                <a:gd name="T7" fmla="*/ 0 60000 65536"/>
                <a:gd name="T8" fmla="*/ 0 60000 65536"/>
                <a:gd name="T9" fmla="*/ 0 w 374"/>
                <a:gd name="T10" fmla="*/ 0 h 87"/>
                <a:gd name="T11" fmla="*/ 374 w 374"/>
                <a:gd name="T12" fmla="*/ 87 h 87"/>
              </a:gdLst>
              <a:ahLst/>
              <a:cxnLst>
                <a:cxn ang="T6">
                  <a:pos x="T0" y="T1"/>
                </a:cxn>
                <a:cxn ang="T7">
                  <a:pos x="T2" y="T3"/>
                </a:cxn>
                <a:cxn ang="T8">
                  <a:pos x="T4" y="T5"/>
                </a:cxn>
              </a:cxnLst>
              <a:rect l="T9" t="T10" r="T11" b="T12"/>
              <a:pathLst>
                <a:path w="374" h="87">
                  <a:moveTo>
                    <a:pt x="0" y="0"/>
                  </a:moveTo>
                  <a:lnTo>
                    <a:pt x="0" y="87"/>
                  </a:lnTo>
                  <a:lnTo>
                    <a:pt x="374" y="87"/>
                  </a:lnTo>
                </a:path>
              </a:pathLst>
            </a:custGeom>
            <a:noFill/>
            <a:ln w="381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5898" name="Text Box 32"/>
            <p:cNvSpPr txBox="1">
              <a:spLocks noChangeArrowheads="1"/>
            </p:cNvSpPr>
            <p:nvPr/>
          </p:nvSpPr>
          <p:spPr bwMode="auto">
            <a:xfrm>
              <a:off x="2486" y="1556"/>
              <a:ext cx="692" cy="806"/>
            </a:xfrm>
            <a:prstGeom prst="rect">
              <a:avLst/>
            </a:prstGeom>
            <a:solidFill>
              <a:srgbClr val="99FF99"/>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sz="1200" b="1"/>
            </a:p>
            <a:p>
              <a:pPr algn="ctr" eaLnBrk="1" hangingPunct="1"/>
              <a:endParaRPr lang="en-US" altLang="en-US" sz="1200" b="1"/>
            </a:p>
            <a:p>
              <a:pPr algn="ctr" eaLnBrk="1" hangingPunct="1"/>
              <a:r>
                <a:rPr lang="en-US" altLang="en-US" sz="1200" b="1"/>
                <a:t>Registers</a:t>
              </a:r>
            </a:p>
          </p:txBody>
        </p:sp>
        <p:sp>
          <p:nvSpPr>
            <p:cNvPr id="35899" name="Rectangle 33"/>
            <p:cNvSpPr>
              <a:spLocks noChangeArrowheads="1"/>
            </p:cNvSpPr>
            <p:nvPr/>
          </p:nvSpPr>
          <p:spPr bwMode="auto">
            <a:xfrm>
              <a:off x="2486" y="1671"/>
              <a:ext cx="28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 RA</a:t>
              </a:r>
            </a:p>
          </p:txBody>
        </p:sp>
        <p:sp>
          <p:nvSpPr>
            <p:cNvPr id="35900" name="Rectangle 34"/>
            <p:cNvSpPr>
              <a:spLocks noChangeArrowheads="1"/>
            </p:cNvSpPr>
            <p:nvPr/>
          </p:nvSpPr>
          <p:spPr bwMode="auto">
            <a:xfrm>
              <a:off x="2515" y="1929"/>
              <a:ext cx="25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RB</a:t>
              </a:r>
            </a:p>
          </p:txBody>
        </p:sp>
        <p:sp>
          <p:nvSpPr>
            <p:cNvPr id="35901" name="Rectangle 35"/>
            <p:cNvSpPr>
              <a:spLocks noChangeArrowheads="1"/>
            </p:cNvSpPr>
            <p:nvPr/>
          </p:nvSpPr>
          <p:spPr bwMode="auto">
            <a:xfrm>
              <a:off x="2890" y="1670"/>
              <a:ext cx="2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BusA</a:t>
              </a:r>
            </a:p>
          </p:txBody>
        </p:sp>
        <p:sp>
          <p:nvSpPr>
            <p:cNvPr id="35902" name="Line 36"/>
            <p:cNvSpPr>
              <a:spLocks noChangeShapeType="1"/>
            </p:cNvSpPr>
            <p:nvPr/>
          </p:nvSpPr>
          <p:spPr bwMode="auto">
            <a:xfrm flipV="1">
              <a:off x="2806" y="2368"/>
              <a:ext cx="0" cy="85"/>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903" name="Rectangle 37"/>
            <p:cNvSpPr>
              <a:spLocks noChangeArrowheads="1"/>
            </p:cNvSpPr>
            <p:nvPr/>
          </p:nvSpPr>
          <p:spPr bwMode="auto">
            <a:xfrm>
              <a:off x="2694" y="2455"/>
              <a:ext cx="221" cy="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Reg</a:t>
              </a:r>
              <a:endParaRPr lang="en-US" altLang="en-US" sz="1000" dirty="0">
                <a:solidFill>
                  <a:srgbClr val="FF0000"/>
                </a:solidFill>
              </a:endParaRPr>
            </a:p>
            <a:p>
              <a:pPr algn="ctr"/>
              <a:r>
                <a:rPr lang="en-US" altLang="en-US" sz="1000" dirty="0" err="1">
                  <a:solidFill>
                    <a:srgbClr val="FF0000"/>
                  </a:solidFill>
                </a:rPr>
                <a:t>Wr</a:t>
              </a:r>
              <a:endParaRPr lang="en-US" altLang="en-US" sz="1000" dirty="0">
                <a:solidFill>
                  <a:srgbClr val="FF0000"/>
                </a:solidFill>
              </a:endParaRPr>
            </a:p>
          </p:txBody>
        </p:sp>
        <p:sp>
          <p:nvSpPr>
            <p:cNvPr id="35904" name="Rectangle 38"/>
            <p:cNvSpPr>
              <a:spLocks noChangeArrowheads="1"/>
            </p:cNvSpPr>
            <p:nvPr/>
          </p:nvSpPr>
          <p:spPr bwMode="auto">
            <a:xfrm>
              <a:off x="2890" y="1987"/>
              <a:ext cx="2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BusB</a:t>
              </a:r>
            </a:p>
          </p:txBody>
        </p:sp>
        <p:sp>
          <p:nvSpPr>
            <p:cNvPr id="35905" name="Line 39"/>
            <p:cNvSpPr>
              <a:spLocks noChangeShapeType="1"/>
            </p:cNvSpPr>
            <p:nvPr/>
          </p:nvSpPr>
          <p:spPr bwMode="auto">
            <a:xfrm>
              <a:off x="2083" y="1728"/>
              <a:ext cx="403"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906" name="Line 40"/>
            <p:cNvSpPr>
              <a:spLocks noChangeShapeType="1"/>
            </p:cNvSpPr>
            <p:nvPr/>
          </p:nvSpPr>
          <p:spPr bwMode="auto">
            <a:xfrm flipV="1">
              <a:off x="2083" y="2015"/>
              <a:ext cx="402" cy="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907" name="Line 41"/>
            <p:cNvSpPr>
              <a:spLocks noChangeShapeType="1"/>
            </p:cNvSpPr>
            <p:nvPr/>
          </p:nvSpPr>
          <p:spPr bwMode="auto">
            <a:xfrm>
              <a:off x="2399" y="2209"/>
              <a:ext cx="87"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908" name="Rectangle 42"/>
            <p:cNvSpPr>
              <a:spLocks noChangeArrowheads="1"/>
            </p:cNvSpPr>
            <p:nvPr/>
          </p:nvSpPr>
          <p:spPr bwMode="auto">
            <a:xfrm>
              <a:off x="2515" y="2149"/>
              <a:ext cx="259"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RW</a:t>
              </a:r>
            </a:p>
          </p:txBody>
        </p:sp>
        <p:sp>
          <p:nvSpPr>
            <p:cNvPr id="35909" name="Line 43"/>
            <p:cNvSpPr>
              <a:spLocks noChangeShapeType="1"/>
            </p:cNvSpPr>
            <p:nvPr/>
          </p:nvSpPr>
          <p:spPr bwMode="auto">
            <a:xfrm flipH="1">
              <a:off x="2371" y="1699"/>
              <a:ext cx="29" cy="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5910" name="Rectangle 44"/>
            <p:cNvSpPr>
              <a:spLocks noChangeArrowheads="1"/>
            </p:cNvSpPr>
            <p:nvPr/>
          </p:nvSpPr>
          <p:spPr bwMode="auto">
            <a:xfrm>
              <a:off x="2342" y="1613"/>
              <a:ext cx="8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35911" name="Rectangle 45"/>
            <p:cNvSpPr>
              <a:spLocks noChangeArrowheads="1"/>
            </p:cNvSpPr>
            <p:nvPr/>
          </p:nvSpPr>
          <p:spPr bwMode="auto">
            <a:xfrm>
              <a:off x="2890" y="2218"/>
              <a:ext cx="2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BusW</a:t>
              </a:r>
            </a:p>
          </p:txBody>
        </p:sp>
        <p:sp>
          <p:nvSpPr>
            <p:cNvPr id="35912" name="Rectangle 46"/>
            <p:cNvSpPr>
              <a:spLocks noChangeArrowheads="1"/>
            </p:cNvSpPr>
            <p:nvPr/>
          </p:nvSpPr>
          <p:spPr bwMode="auto">
            <a:xfrm>
              <a:off x="1940" y="1787"/>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5913" name="Rectangle 47"/>
            <p:cNvSpPr>
              <a:spLocks noChangeArrowheads="1"/>
            </p:cNvSpPr>
            <p:nvPr/>
          </p:nvSpPr>
          <p:spPr bwMode="auto">
            <a:xfrm>
              <a:off x="1219" y="1556"/>
              <a:ext cx="691" cy="807"/>
            </a:xfrm>
            <a:prstGeom prst="rect">
              <a:avLst/>
            </a:prstGeom>
            <a:solidFill>
              <a:srgbClr val="CCCCFF"/>
            </a:solidFill>
            <a:ln w="1905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5914" name="Text Box 48"/>
            <p:cNvSpPr txBox="1">
              <a:spLocks noChangeArrowheads="1"/>
            </p:cNvSpPr>
            <p:nvPr/>
          </p:nvSpPr>
          <p:spPr bwMode="auto">
            <a:xfrm>
              <a:off x="1276" y="2016"/>
              <a:ext cx="43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tLang="en-US" sz="1000"/>
                <a:t>Address</a:t>
              </a:r>
            </a:p>
          </p:txBody>
        </p:sp>
        <p:sp>
          <p:nvSpPr>
            <p:cNvPr id="35915" name="Line 49"/>
            <p:cNvSpPr>
              <a:spLocks noChangeShapeType="1"/>
            </p:cNvSpPr>
            <p:nvPr/>
          </p:nvSpPr>
          <p:spPr bwMode="auto">
            <a:xfrm>
              <a:off x="844" y="2102"/>
              <a:ext cx="375" cy="1"/>
            </a:xfrm>
            <a:prstGeom prst="line">
              <a:avLst/>
            </a:prstGeom>
            <a:noFill/>
            <a:ln w="5715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35916" name="Text Box 50"/>
            <p:cNvSpPr txBox="1">
              <a:spLocks noChangeArrowheads="1"/>
            </p:cNvSpPr>
            <p:nvPr/>
          </p:nvSpPr>
          <p:spPr bwMode="auto">
            <a:xfrm>
              <a:off x="1334" y="1844"/>
              <a:ext cx="54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spcBef>
                  <a:spcPct val="50000"/>
                </a:spcBef>
              </a:pPr>
              <a:r>
                <a:rPr lang="en-US" altLang="en-US" sz="1000"/>
                <a:t>Instruction</a:t>
              </a:r>
            </a:p>
          </p:txBody>
        </p:sp>
        <p:sp>
          <p:nvSpPr>
            <p:cNvPr id="35917" name="Text Box 51"/>
            <p:cNvSpPr txBox="1">
              <a:spLocks noChangeArrowheads="1"/>
            </p:cNvSpPr>
            <p:nvPr/>
          </p:nvSpPr>
          <p:spPr bwMode="auto">
            <a:xfrm>
              <a:off x="1305" y="1556"/>
              <a:ext cx="547"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b="1"/>
                <a:t>Instruction</a:t>
              </a:r>
            </a:p>
            <a:p>
              <a:r>
                <a:rPr lang="en-US" altLang="en-US" sz="1200" b="1"/>
                <a:t>Memory</a:t>
              </a:r>
            </a:p>
          </p:txBody>
        </p:sp>
        <p:sp>
          <p:nvSpPr>
            <p:cNvPr id="35918" name="Line 52"/>
            <p:cNvSpPr>
              <a:spLocks noChangeShapeType="1"/>
            </p:cNvSpPr>
            <p:nvPr/>
          </p:nvSpPr>
          <p:spPr bwMode="auto">
            <a:xfrm>
              <a:off x="1910" y="1930"/>
              <a:ext cx="173" cy="0"/>
            </a:xfrm>
            <a:prstGeom prst="line">
              <a:avLst/>
            </a:prstGeom>
            <a:noFill/>
            <a:ln w="57150">
              <a:solidFill>
                <a:schemeClr val="tx1"/>
              </a:solidFill>
              <a:round/>
              <a:headEnd/>
              <a:tailEnd type="oval" w="sm" len="sm"/>
            </a:ln>
            <a:extLst>
              <a:ext uri="{909E8E84-426E-40DD-AFC4-6F175D3DCCD1}">
                <a14:hiddenFill xmlns:a14="http://schemas.microsoft.com/office/drawing/2010/main">
                  <a:noFill/>
                </a14:hiddenFill>
              </a:ext>
            </a:extLst>
          </p:spPr>
          <p:txBody>
            <a:bodyPr wrap="none"/>
            <a:lstStyle/>
            <a:p>
              <a:endParaRPr lang="en-US"/>
            </a:p>
          </p:txBody>
        </p:sp>
        <p:sp>
          <p:nvSpPr>
            <p:cNvPr id="35919" name="Line 53"/>
            <p:cNvSpPr>
              <a:spLocks noChangeShapeType="1"/>
            </p:cNvSpPr>
            <p:nvPr/>
          </p:nvSpPr>
          <p:spPr bwMode="auto">
            <a:xfrm flipH="1">
              <a:off x="1968" y="1902"/>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5920" name="Rectangle 54"/>
            <p:cNvSpPr>
              <a:spLocks noChangeArrowheads="1"/>
            </p:cNvSpPr>
            <p:nvPr/>
          </p:nvSpPr>
          <p:spPr bwMode="auto">
            <a:xfrm>
              <a:off x="1017" y="1959"/>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5921" name="Line 55"/>
            <p:cNvSpPr>
              <a:spLocks noChangeShapeType="1"/>
            </p:cNvSpPr>
            <p:nvPr/>
          </p:nvSpPr>
          <p:spPr bwMode="auto">
            <a:xfrm flipH="1">
              <a:off x="1045" y="2074"/>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5922" name="Rectangle 56"/>
            <p:cNvSpPr>
              <a:spLocks noChangeArrowheads="1"/>
            </p:cNvSpPr>
            <p:nvPr/>
          </p:nvSpPr>
          <p:spPr bwMode="auto">
            <a:xfrm>
              <a:off x="557" y="1555"/>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30</a:t>
              </a:r>
            </a:p>
          </p:txBody>
        </p:sp>
        <p:sp>
          <p:nvSpPr>
            <p:cNvPr id="35923" name="Line 57"/>
            <p:cNvSpPr>
              <a:spLocks noChangeShapeType="1"/>
            </p:cNvSpPr>
            <p:nvPr/>
          </p:nvSpPr>
          <p:spPr bwMode="auto">
            <a:xfrm flipH="1">
              <a:off x="499" y="1612"/>
              <a:ext cx="57" cy="3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nvGrpSpPr>
            <p:cNvPr id="35924" name="Group 58"/>
            <p:cNvGrpSpPr>
              <a:grpSpLocks/>
            </p:cNvGrpSpPr>
            <p:nvPr/>
          </p:nvGrpSpPr>
          <p:grpSpPr bwMode="auto">
            <a:xfrm>
              <a:off x="729" y="1843"/>
              <a:ext cx="116" cy="519"/>
              <a:chOff x="2572" y="3082"/>
              <a:chExt cx="116" cy="519"/>
            </a:xfrm>
          </p:grpSpPr>
          <p:sp>
            <p:nvSpPr>
              <p:cNvPr id="35963" name="Text Box 59"/>
              <p:cNvSpPr txBox="1">
                <a:spLocks noChangeArrowheads="1"/>
              </p:cNvSpPr>
              <p:nvPr/>
            </p:nvSpPr>
            <p:spPr bwMode="auto">
              <a:xfrm rot="-5400000">
                <a:off x="2413" y="3327"/>
                <a:ext cx="433" cy="116"/>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200"/>
                  <a:t>PC</a:t>
                </a:r>
              </a:p>
            </p:txBody>
          </p:sp>
          <p:sp>
            <p:nvSpPr>
              <p:cNvPr id="35964" name="Text Box 60"/>
              <p:cNvSpPr txBox="1">
                <a:spLocks noChangeArrowheads="1"/>
              </p:cNvSpPr>
              <p:nvPr/>
            </p:nvSpPr>
            <p:spPr bwMode="auto">
              <a:xfrm rot="-5400000">
                <a:off x="2587" y="3067"/>
                <a:ext cx="86" cy="115"/>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800"/>
                  <a:t>00</a:t>
                </a:r>
              </a:p>
            </p:txBody>
          </p:sp>
        </p:grpSp>
        <p:sp>
          <p:nvSpPr>
            <p:cNvPr id="35925" name="Line 61"/>
            <p:cNvSpPr>
              <a:spLocks noChangeShapeType="1"/>
            </p:cNvSpPr>
            <p:nvPr/>
          </p:nvSpPr>
          <p:spPr bwMode="auto">
            <a:xfrm flipV="1">
              <a:off x="931" y="1641"/>
              <a:ext cx="0" cy="461"/>
            </a:xfrm>
            <a:prstGeom prst="line">
              <a:avLst/>
            </a:prstGeom>
            <a:noFill/>
            <a:ln w="57150">
              <a:solidFill>
                <a:schemeClr val="tx1"/>
              </a:solidFill>
              <a:round/>
              <a:headEnd type="oval"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35926" name="Rectangle 62"/>
            <p:cNvSpPr>
              <a:spLocks noChangeArrowheads="1"/>
            </p:cNvSpPr>
            <p:nvPr/>
          </p:nvSpPr>
          <p:spPr bwMode="auto">
            <a:xfrm>
              <a:off x="815" y="1411"/>
              <a:ext cx="231" cy="230"/>
            </a:xfrm>
            <a:prstGeom prst="rect">
              <a:avLst/>
            </a:prstGeom>
            <a:solidFill>
              <a:srgbClr val="FF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400"/>
                <a:t> </a:t>
              </a:r>
              <a:r>
                <a:rPr lang="en-US" altLang="en-US"/>
                <a:t>+1</a:t>
              </a:r>
            </a:p>
          </p:txBody>
        </p:sp>
        <p:sp>
          <p:nvSpPr>
            <p:cNvPr id="35927" name="Rectangle 63"/>
            <p:cNvSpPr>
              <a:spLocks noChangeArrowheads="1"/>
            </p:cNvSpPr>
            <p:nvPr/>
          </p:nvSpPr>
          <p:spPr bwMode="auto">
            <a:xfrm>
              <a:off x="961" y="1756"/>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30</a:t>
              </a:r>
            </a:p>
          </p:txBody>
        </p:sp>
        <p:sp>
          <p:nvSpPr>
            <p:cNvPr id="35928" name="Line 64"/>
            <p:cNvSpPr>
              <a:spLocks noChangeShapeType="1"/>
            </p:cNvSpPr>
            <p:nvPr/>
          </p:nvSpPr>
          <p:spPr bwMode="auto">
            <a:xfrm flipH="1">
              <a:off x="903" y="1813"/>
              <a:ext cx="57" cy="3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5929" name="Freeform 65"/>
            <p:cNvSpPr>
              <a:spLocks/>
            </p:cNvSpPr>
            <p:nvPr/>
          </p:nvSpPr>
          <p:spPr bwMode="auto">
            <a:xfrm>
              <a:off x="527" y="1324"/>
              <a:ext cx="404" cy="778"/>
            </a:xfrm>
            <a:custGeom>
              <a:avLst/>
              <a:gdLst>
                <a:gd name="T0" fmla="*/ 404 w 404"/>
                <a:gd name="T1" fmla="*/ 87 h 778"/>
                <a:gd name="T2" fmla="*/ 404 w 404"/>
                <a:gd name="T3" fmla="*/ 0 h 778"/>
                <a:gd name="T4" fmla="*/ 0 w 404"/>
                <a:gd name="T5" fmla="*/ 0 h 778"/>
                <a:gd name="T6" fmla="*/ 0 w 404"/>
                <a:gd name="T7" fmla="*/ 778 h 778"/>
                <a:gd name="T8" fmla="*/ 202 w 404"/>
                <a:gd name="T9" fmla="*/ 778 h 778"/>
                <a:gd name="T10" fmla="*/ 0 60000 65536"/>
                <a:gd name="T11" fmla="*/ 0 60000 65536"/>
                <a:gd name="T12" fmla="*/ 0 60000 65536"/>
                <a:gd name="T13" fmla="*/ 0 60000 65536"/>
                <a:gd name="T14" fmla="*/ 0 60000 65536"/>
                <a:gd name="T15" fmla="*/ 0 w 404"/>
                <a:gd name="T16" fmla="*/ 0 h 778"/>
                <a:gd name="T17" fmla="*/ 404 w 404"/>
                <a:gd name="T18" fmla="*/ 778 h 778"/>
              </a:gdLst>
              <a:ahLst/>
              <a:cxnLst>
                <a:cxn ang="T10">
                  <a:pos x="T0" y="T1"/>
                </a:cxn>
                <a:cxn ang="T11">
                  <a:pos x="T2" y="T3"/>
                </a:cxn>
                <a:cxn ang="T12">
                  <a:pos x="T4" y="T5"/>
                </a:cxn>
                <a:cxn ang="T13">
                  <a:pos x="T6" y="T7"/>
                </a:cxn>
                <a:cxn ang="T14">
                  <a:pos x="T8" y="T9"/>
                </a:cxn>
              </a:cxnLst>
              <a:rect l="T15" t="T16" r="T17" b="T18"/>
              <a:pathLst>
                <a:path w="404" h="778">
                  <a:moveTo>
                    <a:pt x="404" y="87"/>
                  </a:moveTo>
                  <a:lnTo>
                    <a:pt x="404" y="0"/>
                  </a:lnTo>
                  <a:lnTo>
                    <a:pt x="0" y="0"/>
                  </a:lnTo>
                  <a:lnTo>
                    <a:pt x="0" y="778"/>
                  </a:lnTo>
                  <a:lnTo>
                    <a:pt x="202" y="778"/>
                  </a:lnTo>
                </a:path>
              </a:pathLst>
            </a:custGeom>
            <a:noFill/>
            <a:ln w="57150">
              <a:solidFill>
                <a:schemeClr val="tx1"/>
              </a:solidFill>
              <a:round/>
              <a:headEnd/>
              <a:tailEnd type="triangle" w="sm" len="sm"/>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5930" name="Line 66"/>
            <p:cNvSpPr>
              <a:spLocks noChangeShapeType="1"/>
            </p:cNvSpPr>
            <p:nvPr/>
          </p:nvSpPr>
          <p:spPr bwMode="auto">
            <a:xfrm flipH="1">
              <a:off x="2083" y="1379"/>
              <a:ext cx="0" cy="896"/>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5931" name="Rectangle 67"/>
            <p:cNvSpPr>
              <a:spLocks noChangeArrowheads="1"/>
            </p:cNvSpPr>
            <p:nvPr/>
          </p:nvSpPr>
          <p:spPr bwMode="auto">
            <a:xfrm>
              <a:off x="2198" y="1613"/>
              <a:ext cx="115"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Rs</a:t>
              </a:r>
            </a:p>
          </p:txBody>
        </p:sp>
        <p:sp>
          <p:nvSpPr>
            <p:cNvPr id="35932" name="Line 68"/>
            <p:cNvSpPr>
              <a:spLocks noChangeShapeType="1"/>
            </p:cNvSpPr>
            <p:nvPr/>
          </p:nvSpPr>
          <p:spPr bwMode="auto">
            <a:xfrm flipH="1">
              <a:off x="2371" y="1987"/>
              <a:ext cx="29" cy="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5933" name="Rectangle 69"/>
            <p:cNvSpPr>
              <a:spLocks noChangeArrowheads="1"/>
            </p:cNvSpPr>
            <p:nvPr/>
          </p:nvSpPr>
          <p:spPr bwMode="auto">
            <a:xfrm>
              <a:off x="2342" y="1901"/>
              <a:ext cx="8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35934" name="Rectangle 70"/>
            <p:cNvSpPr>
              <a:spLocks noChangeArrowheads="1"/>
            </p:cNvSpPr>
            <p:nvPr/>
          </p:nvSpPr>
          <p:spPr bwMode="auto">
            <a:xfrm>
              <a:off x="2140" y="2152"/>
              <a:ext cx="115"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Rd</a:t>
              </a:r>
            </a:p>
          </p:txBody>
        </p:sp>
        <p:grpSp>
          <p:nvGrpSpPr>
            <p:cNvPr id="35935" name="Group 71"/>
            <p:cNvGrpSpPr>
              <a:grpSpLocks/>
            </p:cNvGrpSpPr>
            <p:nvPr/>
          </p:nvGrpSpPr>
          <p:grpSpPr bwMode="auto">
            <a:xfrm>
              <a:off x="2733" y="1296"/>
              <a:ext cx="181" cy="174"/>
              <a:chOff x="3509" y="2188"/>
              <a:chExt cx="106" cy="174"/>
            </a:xfrm>
          </p:grpSpPr>
          <p:sp>
            <p:nvSpPr>
              <p:cNvPr id="35961" name="Oval 72"/>
              <p:cNvSpPr>
                <a:spLocks noChangeArrowheads="1"/>
              </p:cNvSpPr>
              <p:nvPr/>
            </p:nvSpPr>
            <p:spPr bwMode="auto">
              <a:xfrm>
                <a:off x="3509" y="2188"/>
                <a:ext cx="106" cy="173"/>
              </a:xfrm>
              <a:prstGeom prst="ellipse">
                <a:avLst/>
              </a:prstGeom>
              <a:solidFill>
                <a:srgbClr val="FFFF99"/>
              </a:solidFill>
              <a:ln w="19050">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5962" name="Rectangle 73"/>
              <p:cNvSpPr>
                <a:spLocks noChangeArrowheads="1"/>
              </p:cNvSpPr>
              <p:nvPr/>
            </p:nvSpPr>
            <p:spPr bwMode="auto">
              <a:xfrm>
                <a:off x="3509" y="2188"/>
                <a:ext cx="106"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0000"/>
                  </a:lnSpc>
                </a:pPr>
                <a:r>
                  <a:rPr lang="en-US" altLang="en-US" sz="1400"/>
                  <a:t>E</a:t>
                </a:r>
              </a:p>
            </p:txBody>
          </p:sp>
        </p:grpSp>
        <p:sp>
          <p:nvSpPr>
            <p:cNvPr id="35936" name="Line 74"/>
            <p:cNvSpPr>
              <a:spLocks noChangeShapeType="1"/>
            </p:cNvSpPr>
            <p:nvPr/>
          </p:nvSpPr>
          <p:spPr bwMode="auto">
            <a:xfrm flipH="1">
              <a:off x="2342" y="1354"/>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5937" name="Line 75"/>
            <p:cNvSpPr>
              <a:spLocks noChangeShapeType="1"/>
            </p:cNvSpPr>
            <p:nvPr/>
          </p:nvSpPr>
          <p:spPr bwMode="auto">
            <a:xfrm>
              <a:off x="2826" y="1207"/>
              <a:ext cx="0" cy="8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938" name="Rectangle 76"/>
            <p:cNvSpPr>
              <a:spLocks noChangeArrowheads="1"/>
            </p:cNvSpPr>
            <p:nvPr/>
          </p:nvSpPr>
          <p:spPr bwMode="auto">
            <a:xfrm>
              <a:off x="2688" y="1092"/>
              <a:ext cx="28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ExtOp</a:t>
              </a:r>
            </a:p>
          </p:txBody>
        </p:sp>
        <p:sp>
          <p:nvSpPr>
            <p:cNvPr id="35939" name="Rectangle 77"/>
            <p:cNvSpPr>
              <a:spLocks noChangeArrowheads="1"/>
            </p:cNvSpPr>
            <p:nvPr/>
          </p:nvSpPr>
          <p:spPr bwMode="auto">
            <a:xfrm>
              <a:off x="2169" y="1267"/>
              <a:ext cx="28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Imm16</a:t>
              </a:r>
            </a:p>
          </p:txBody>
        </p:sp>
        <p:sp>
          <p:nvSpPr>
            <p:cNvPr id="35940" name="Rectangle 78"/>
            <p:cNvSpPr>
              <a:spLocks noChangeArrowheads="1"/>
            </p:cNvSpPr>
            <p:nvPr/>
          </p:nvSpPr>
          <p:spPr bwMode="auto">
            <a:xfrm>
              <a:off x="2198" y="1900"/>
              <a:ext cx="115"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Rt</a:t>
              </a:r>
            </a:p>
          </p:txBody>
        </p:sp>
        <p:grpSp>
          <p:nvGrpSpPr>
            <p:cNvPr id="35941" name="Group 79"/>
            <p:cNvGrpSpPr>
              <a:grpSpLocks/>
            </p:cNvGrpSpPr>
            <p:nvPr/>
          </p:nvGrpSpPr>
          <p:grpSpPr bwMode="auto">
            <a:xfrm>
              <a:off x="2283" y="2073"/>
              <a:ext cx="116" cy="261"/>
              <a:chOff x="2514" y="1642"/>
              <a:chExt cx="116" cy="261"/>
            </a:xfrm>
          </p:grpSpPr>
          <p:sp>
            <p:nvSpPr>
              <p:cNvPr id="35957" name="AutoShape 80"/>
              <p:cNvSpPr>
                <a:spLocks noChangeArrowheads="1"/>
              </p:cNvSpPr>
              <p:nvPr/>
            </p:nvSpPr>
            <p:spPr bwMode="auto">
              <a:xfrm rot="-5400000">
                <a:off x="2442" y="1715"/>
                <a:ext cx="261" cy="115"/>
              </a:xfrm>
              <a:prstGeom prst="roundRect">
                <a:avLst>
                  <a:gd name="adj" fmla="val 50000"/>
                </a:avLst>
              </a:prstGeom>
              <a:solidFill>
                <a:srgbClr val="FFFF99"/>
              </a:solidFill>
              <a:ln w="19050">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5958" name="Rectangle 81"/>
              <p:cNvSpPr>
                <a:spLocks noChangeArrowheads="1"/>
              </p:cNvSpPr>
              <p:nvPr/>
            </p:nvSpPr>
            <p:spPr bwMode="auto">
              <a:xfrm flipH="1">
                <a:off x="2515" y="1642"/>
                <a:ext cx="115" cy="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70000"/>
                  </a:lnSpc>
                </a:pPr>
                <a:endParaRPr lang="en-US" altLang="en-US" sz="1000" b="1">
                  <a:latin typeface="Courier New" pitchFamily="49" charset="0"/>
                  <a:cs typeface="Courier New" pitchFamily="49" charset="0"/>
                </a:endParaRPr>
              </a:p>
            </p:txBody>
          </p:sp>
          <p:sp>
            <p:nvSpPr>
              <p:cNvPr id="35959" name="Rectangle 82"/>
              <p:cNvSpPr>
                <a:spLocks noChangeArrowheads="1"/>
              </p:cNvSpPr>
              <p:nvPr/>
            </p:nvSpPr>
            <p:spPr bwMode="auto">
              <a:xfrm flipH="1">
                <a:off x="2515" y="1655"/>
                <a:ext cx="115"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0</a:t>
                </a:r>
              </a:p>
            </p:txBody>
          </p:sp>
          <p:sp>
            <p:nvSpPr>
              <p:cNvPr id="35960" name="Rectangle 83"/>
              <p:cNvSpPr>
                <a:spLocks noChangeArrowheads="1"/>
              </p:cNvSpPr>
              <p:nvPr/>
            </p:nvSpPr>
            <p:spPr bwMode="auto">
              <a:xfrm flipH="1">
                <a:off x="2514" y="1774"/>
                <a:ext cx="115"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1</a:t>
                </a:r>
              </a:p>
            </p:txBody>
          </p:sp>
        </p:grpSp>
        <p:sp>
          <p:nvSpPr>
            <p:cNvPr id="35942" name="Line 84"/>
            <p:cNvSpPr>
              <a:spLocks noChangeShapeType="1"/>
            </p:cNvSpPr>
            <p:nvPr/>
          </p:nvSpPr>
          <p:spPr bwMode="auto">
            <a:xfrm flipH="1">
              <a:off x="2169" y="2238"/>
              <a:ext cx="29" cy="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5943" name="Freeform 86"/>
            <p:cNvSpPr>
              <a:spLocks/>
            </p:cNvSpPr>
            <p:nvPr/>
          </p:nvSpPr>
          <p:spPr bwMode="auto">
            <a:xfrm>
              <a:off x="2197" y="2015"/>
              <a:ext cx="87" cy="116"/>
            </a:xfrm>
            <a:custGeom>
              <a:avLst/>
              <a:gdLst>
                <a:gd name="T0" fmla="*/ 0 w 87"/>
                <a:gd name="T1" fmla="*/ 0 h 87"/>
                <a:gd name="T2" fmla="*/ 0 w 87"/>
                <a:gd name="T3" fmla="*/ 873 h 87"/>
                <a:gd name="T4" fmla="*/ 87 w 87"/>
                <a:gd name="T5" fmla="*/ 873 h 87"/>
                <a:gd name="T6" fmla="*/ 0 60000 65536"/>
                <a:gd name="T7" fmla="*/ 0 60000 65536"/>
                <a:gd name="T8" fmla="*/ 0 60000 65536"/>
                <a:gd name="T9" fmla="*/ 0 w 87"/>
                <a:gd name="T10" fmla="*/ 0 h 87"/>
                <a:gd name="T11" fmla="*/ 87 w 87"/>
                <a:gd name="T12" fmla="*/ 87 h 87"/>
              </a:gdLst>
              <a:ahLst/>
              <a:cxnLst>
                <a:cxn ang="T6">
                  <a:pos x="T0" y="T1"/>
                </a:cxn>
                <a:cxn ang="T7">
                  <a:pos x="T2" y="T3"/>
                </a:cxn>
                <a:cxn ang="T8">
                  <a:pos x="T4" y="T5"/>
                </a:cxn>
              </a:cxnLst>
              <a:rect l="T9" t="T10" r="T11" b="T12"/>
              <a:pathLst>
                <a:path w="87" h="87">
                  <a:moveTo>
                    <a:pt x="0" y="0"/>
                  </a:moveTo>
                  <a:lnTo>
                    <a:pt x="0" y="87"/>
                  </a:lnTo>
                  <a:lnTo>
                    <a:pt x="87" y="87"/>
                  </a:lnTo>
                </a:path>
              </a:pathLst>
            </a:custGeom>
            <a:noFill/>
            <a:ln w="28575">
              <a:solidFill>
                <a:schemeClr val="tx1"/>
              </a:solidFill>
              <a:round/>
              <a:headEnd type="oval" w="sm" len="sm"/>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5944" name="Line 87"/>
            <p:cNvSpPr>
              <a:spLocks noChangeShapeType="1"/>
            </p:cNvSpPr>
            <p:nvPr/>
          </p:nvSpPr>
          <p:spPr bwMode="auto">
            <a:xfrm flipV="1">
              <a:off x="2341" y="2334"/>
              <a:ext cx="0" cy="8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945" name="Rectangle 88"/>
            <p:cNvSpPr>
              <a:spLocks noChangeArrowheads="1"/>
            </p:cNvSpPr>
            <p:nvPr/>
          </p:nvSpPr>
          <p:spPr bwMode="auto">
            <a:xfrm>
              <a:off x="2145" y="2411"/>
              <a:ext cx="398"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RegDst</a:t>
              </a:r>
            </a:p>
          </p:txBody>
        </p:sp>
        <p:sp>
          <p:nvSpPr>
            <p:cNvPr id="35946" name="Rectangle 89"/>
            <p:cNvSpPr>
              <a:spLocks noChangeArrowheads="1"/>
            </p:cNvSpPr>
            <p:nvPr/>
          </p:nvSpPr>
          <p:spPr bwMode="auto">
            <a:xfrm>
              <a:off x="3495" y="1267"/>
              <a:ext cx="28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ALUSrc</a:t>
              </a:r>
            </a:p>
          </p:txBody>
        </p:sp>
        <p:grpSp>
          <p:nvGrpSpPr>
            <p:cNvPr id="35947" name="Group 90"/>
            <p:cNvGrpSpPr>
              <a:grpSpLocks/>
            </p:cNvGrpSpPr>
            <p:nvPr/>
          </p:nvGrpSpPr>
          <p:grpSpPr bwMode="auto">
            <a:xfrm>
              <a:off x="3579" y="1986"/>
              <a:ext cx="117" cy="373"/>
              <a:chOff x="2513" y="1642"/>
              <a:chExt cx="117" cy="373"/>
            </a:xfrm>
          </p:grpSpPr>
          <p:sp>
            <p:nvSpPr>
              <p:cNvPr id="35953" name="AutoShape 91"/>
              <p:cNvSpPr>
                <a:spLocks noChangeArrowheads="1"/>
              </p:cNvSpPr>
              <p:nvPr/>
            </p:nvSpPr>
            <p:spPr bwMode="auto">
              <a:xfrm rot="-5400000">
                <a:off x="2386" y="1771"/>
                <a:ext cx="372" cy="115"/>
              </a:xfrm>
              <a:prstGeom prst="roundRect">
                <a:avLst>
                  <a:gd name="adj" fmla="val 50000"/>
                </a:avLst>
              </a:prstGeom>
              <a:solidFill>
                <a:srgbClr val="FFFF99"/>
              </a:solidFill>
              <a:ln w="19050">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5954" name="Rectangle 92"/>
              <p:cNvSpPr>
                <a:spLocks noChangeArrowheads="1"/>
              </p:cNvSpPr>
              <p:nvPr/>
            </p:nvSpPr>
            <p:spPr bwMode="auto">
              <a:xfrm flipH="1">
                <a:off x="2515" y="1642"/>
                <a:ext cx="115"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70000"/>
                  </a:lnSpc>
                </a:pPr>
                <a:endParaRPr lang="en-US" altLang="en-US" sz="1000" b="1">
                  <a:latin typeface="Courier New" pitchFamily="49" charset="0"/>
                  <a:cs typeface="Courier New" pitchFamily="49" charset="0"/>
                </a:endParaRPr>
              </a:p>
            </p:txBody>
          </p:sp>
          <p:sp>
            <p:nvSpPr>
              <p:cNvPr id="35955" name="Rectangle 93"/>
              <p:cNvSpPr>
                <a:spLocks noChangeArrowheads="1"/>
              </p:cNvSpPr>
              <p:nvPr/>
            </p:nvSpPr>
            <p:spPr bwMode="auto">
              <a:xfrm flipH="1">
                <a:off x="2515" y="1655"/>
                <a:ext cx="11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0</a:t>
                </a:r>
              </a:p>
            </p:txBody>
          </p:sp>
          <p:sp>
            <p:nvSpPr>
              <p:cNvPr id="35956" name="Rectangle 94"/>
              <p:cNvSpPr>
                <a:spLocks noChangeArrowheads="1"/>
              </p:cNvSpPr>
              <p:nvPr/>
            </p:nvSpPr>
            <p:spPr bwMode="auto">
              <a:xfrm flipH="1">
                <a:off x="2513" y="1894"/>
                <a:ext cx="115"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1</a:t>
                </a:r>
              </a:p>
            </p:txBody>
          </p:sp>
        </p:grpSp>
        <p:sp>
          <p:nvSpPr>
            <p:cNvPr id="35948" name="Line 95"/>
            <p:cNvSpPr>
              <a:spLocks noChangeShapeType="1"/>
            </p:cNvSpPr>
            <p:nvPr/>
          </p:nvSpPr>
          <p:spPr bwMode="auto">
            <a:xfrm flipV="1">
              <a:off x="3178" y="1728"/>
              <a:ext cx="662" cy="0"/>
            </a:xfrm>
            <a:prstGeom prst="line">
              <a:avLst/>
            </a:prstGeom>
            <a:noFill/>
            <a:ln w="5715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35949" name="Line 96"/>
            <p:cNvSpPr>
              <a:spLocks noChangeShapeType="1"/>
            </p:cNvSpPr>
            <p:nvPr/>
          </p:nvSpPr>
          <p:spPr bwMode="auto">
            <a:xfrm flipH="1">
              <a:off x="3265" y="1353"/>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5950" name="Rectangle 97"/>
            <p:cNvSpPr>
              <a:spLocks noChangeArrowheads="1"/>
            </p:cNvSpPr>
            <p:nvPr/>
          </p:nvSpPr>
          <p:spPr bwMode="auto">
            <a:xfrm>
              <a:off x="3237" y="1238"/>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5951" name="Freeform 98"/>
            <p:cNvSpPr>
              <a:spLocks/>
            </p:cNvSpPr>
            <p:nvPr/>
          </p:nvSpPr>
          <p:spPr bwMode="auto">
            <a:xfrm>
              <a:off x="2083" y="2211"/>
              <a:ext cx="200" cy="57"/>
            </a:xfrm>
            <a:custGeom>
              <a:avLst/>
              <a:gdLst>
                <a:gd name="T0" fmla="*/ 0 w 374"/>
                <a:gd name="T1" fmla="*/ 0 h 87"/>
                <a:gd name="T2" fmla="*/ 0 w 374"/>
                <a:gd name="T3" fmla="*/ 3 h 87"/>
                <a:gd name="T4" fmla="*/ 3 w 374"/>
                <a:gd name="T5" fmla="*/ 3 h 87"/>
                <a:gd name="T6" fmla="*/ 0 60000 65536"/>
                <a:gd name="T7" fmla="*/ 0 60000 65536"/>
                <a:gd name="T8" fmla="*/ 0 60000 65536"/>
                <a:gd name="T9" fmla="*/ 0 w 374"/>
                <a:gd name="T10" fmla="*/ 0 h 87"/>
                <a:gd name="T11" fmla="*/ 374 w 374"/>
                <a:gd name="T12" fmla="*/ 87 h 87"/>
              </a:gdLst>
              <a:ahLst/>
              <a:cxnLst>
                <a:cxn ang="T6">
                  <a:pos x="T0" y="T1"/>
                </a:cxn>
                <a:cxn ang="T7">
                  <a:pos x="T2" y="T3"/>
                </a:cxn>
                <a:cxn ang="T8">
                  <a:pos x="T4" y="T5"/>
                </a:cxn>
              </a:cxnLst>
              <a:rect l="T9" t="T10" r="T11" b="T12"/>
              <a:pathLst>
                <a:path w="374" h="87">
                  <a:moveTo>
                    <a:pt x="0" y="0"/>
                  </a:moveTo>
                  <a:lnTo>
                    <a:pt x="0" y="87"/>
                  </a:lnTo>
                  <a:lnTo>
                    <a:pt x="374" y="87"/>
                  </a:lnTo>
                </a:path>
              </a:pathLst>
            </a:custGeom>
            <a:noFill/>
            <a:ln w="2857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5952" name="Line 99"/>
            <p:cNvSpPr>
              <a:spLocks noChangeShapeType="1"/>
            </p:cNvSpPr>
            <p:nvPr/>
          </p:nvSpPr>
          <p:spPr bwMode="auto">
            <a:xfrm flipH="1">
              <a:off x="3637" y="1411"/>
              <a:ext cx="1" cy="576"/>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grpSp>
        <p:nvGrpSpPr>
          <p:cNvPr id="11" name="Group 100"/>
          <p:cNvGrpSpPr>
            <a:grpSpLocks/>
          </p:cNvGrpSpPr>
          <p:nvPr/>
        </p:nvGrpSpPr>
        <p:grpSpPr bwMode="auto">
          <a:xfrm>
            <a:off x="6925603" y="1603377"/>
            <a:ext cx="632883" cy="822325"/>
            <a:chOff x="4363" y="1094"/>
            <a:chExt cx="398" cy="518"/>
          </a:xfrm>
        </p:grpSpPr>
        <p:sp>
          <p:nvSpPr>
            <p:cNvPr id="35885" name="Rectangle 101"/>
            <p:cNvSpPr>
              <a:spLocks noChangeArrowheads="1"/>
            </p:cNvSpPr>
            <p:nvPr/>
          </p:nvSpPr>
          <p:spPr bwMode="auto">
            <a:xfrm>
              <a:off x="4363" y="1094"/>
              <a:ext cx="39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dirty="0" err="1">
                  <a:solidFill>
                    <a:srgbClr val="FF0000"/>
                  </a:solidFill>
                </a:rPr>
                <a:t>MemRd</a:t>
              </a:r>
              <a:endParaRPr lang="en-US" altLang="en-US" sz="1000" dirty="0">
                <a:solidFill>
                  <a:srgbClr val="FF0000"/>
                </a:solidFill>
              </a:endParaRPr>
            </a:p>
          </p:txBody>
        </p:sp>
        <p:sp>
          <p:nvSpPr>
            <p:cNvPr id="35886" name="Line 102"/>
            <p:cNvSpPr>
              <a:spLocks noChangeShapeType="1"/>
            </p:cNvSpPr>
            <p:nvPr/>
          </p:nvSpPr>
          <p:spPr bwMode="auto">
            <a:xfrm>
              <a:off x="4559" y="1238"/>
              <a:ext cx="0" cy="374"/>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grpSp>
        <p:nvGrpSpPr>
          <p:cNvPr id="12" name="Group 103"/>
          <p:cNvGrpSpPr>
            <a:grpSpLocks/>
          </p:cNvGrpSpPr>
          <p:nvPr/>
        </p:nvGrpSpPr>
        <p:grpSpPr bwMode="auto">
          <a:xfrm>
            <a:off x="7704667" y="1603377"/>
            <a:ext cx="631164" cy="822325"/>
            <a:chOff x="4853" y="1094"/>
            <a:chExt cx="398" cy="518"/>
          </a:xfrm>
        </p:grpSpPr>
        <p:sp>
          <p:nvSpPr>
            <p:cNvPr id="35883" name="Rectangle 104"/>
            <p:cNvSpPr>
              <a:spLocks noChangeArrowheads="1"/>
            </p:cNvSpPr>
            <p:nvPr/>
          </p:nvSpPr>
          <p:spPr bwMode="auto">
            <a:xfrm>
              <a:off x="4853" y="1094"/>
              <a:ext cx="39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dirty="0" err="1">
                  <a:solidFill>
                    <a:srgbClr val="FF0000"/>
                  </a:solidFill>
                </a:rPr>
                <a:t>MemWr</a:t>
              </a:r>
              <a:endParaRPr lang="en-US" altLang="en-US" sz="1000" dirty="0">
                <a:solidFill>
                  <a:srgbClr val="FF0000"/>
                </a:solidFill>
              </a:endParaRPr>
            </a:p>
          </p:txBody>
        </p:sp>
        <p:sp>
          <p:nvSpPr>
            <p:cNvPr id="35884" name="Line 105"/>
            <p:cNvSpPr>
              <a:spLocks noChangeShapeType="1"/>
            </p:cNvSpPr>
            <p:nvPr/>
          </p:nvSpPr>
          <p:spPr bwMode="auto">
            <a:xfrm>
              <a:off x="5049" y="1238"/>
              <a:ext cx="0" cy="374"/>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grpSp>
        <p:nvGrpSpPr>
          <p:cNvPr id="13" name="Group 106"/>
          <p:cNvGrpSpPr>
            <a:grpSpLocks/>
          </p:cNvGrpSpPr>
          <p:nvPr/>
        </p:nvGrpSpPr>
        <p:grpSpPr bwMode="auto">
          <a:xfrm>
            <a:off x="4815418" y="2016128"/>
            <a:ext cx="4160177" cy="1965325"/>
            <a:chOff x="3033" y="1354"/>
            <a:chExt cx="2621" cy="1238"/>
          </a:xfrm>
        </p:grpSpPr>
        <p:grpSp>
          <p:nvGrpSpPr>
            <p:cNvPr id="35866" name="Group 107"/>
            <p:cNvGrpSpPr>
              <a:grpSpLocks/>
            </p:cNvGrpSpPr>
            <p:nvPr/>
          </p:nvGrpSpPr>
          <p:grpSpPr bwMode="auto">
            <a:xfrm>
              <a:off x="5539" y="1816"/>
              <a:ext cx="114" cy="173"/>
              <a:chOff x="4244" y="2392"/>
              <a:chExt cx="114" cy="173"/>
            </a:xfrm>
          </p:grpSpPr>
          <p:sp>
            <p:nvSpPr>
              <p:cNvPr id="35881" name="Rectangle 108"/>
              <p:cNvSpPr>
                <a:spLocks noChangeArrowheads="1"/>
              </p:cNvSpPr>
              <p:nvPr/>
            </p:nvSpPr>
            <p:spPr bwMode="auto">
              <a:xfrm>
                <a:off x="4244" y="2392"/>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5882" name="Line 109"/>
              <p:cNvSpPr>
                <a:spLocks noChangeShapeType="1"/>
              </p:cNvSpPr>
              <p:nvPr/>
            </p:nvSpPr>
            <p:spPr bwMode="auto">
              <a:xfrm flipH="1">
                <a:off x="4272" y="2507"/>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grpSp>
          <p:nvGrpSpPr>
            <p:cNvPr id="35867" name="Group 110"/>
            <p:cNvGrpSpPr>
              <a:grpSpLocks/>
            </p:cNvGrpSpPr>
            <p:nvPr/>
          </p:nvGrpSpPr>
          <p:grpSpPr bwMode="auto">
            <a:xfrm>
              <a:off x="3033" y="1354"/>
              <a:ext cx="2621" cy="1238"/>
              <a:chOff x="3033" y="1354"/>
              <a:chExt cx="2621" cy="1238"/>
            </a:xfrm>
          </p:grpSpPr>
          <p:sp>
            <p:nvSpPr>
              <p:cNvPr id="35868" name="Rectangle 111"/>
              <p:cNvSpPr>
                <a:spLocks noChangeArrowheads="1"/>
              </p:cNvSpPr>
              <p:nvPr/>
            </p:nvSpPr>
            <p:spPr bwMode="auto">
              <a:xfrm>
                <a:off x="4588" y="1354"/>
                <a:ext cx="43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t>ALU result</a:t>
                </a:r>
              </a:p>
            </p:txBody>
          </p:sp>
          <p:grpSp>
            <p:nvGrpSpPr>
              <p:cNvPr id="35869" name="Group 112"/>
              <p:cNvGrpSpPr>
                <a:grpSpLocks/>
              </p:cNvGrpSpPr>
              <p:nvPr/>
            </p:nvGrpSpPr>
            <p:grpSpPr bwMode="auto">
              <a:xfrm>
                <a:off x="3033" y="1498"/>
                <a:ext cx="2621" cy="1094"/>
                <a:chOff x="3033" y="1498"/>
                <a:chExt cx="2621" cy="1094"/>
              </a:xfrm>
            </p:grpSpPr>
            <p:sp>
              <p:nvSpPr>
                <p:cNvPr id="35870" name="Line 113"/>
                <p:cNvSpPr>
                  <a:spLocks noChangeShapeType="1"/>
                </p:cNvSpPr>
                <p:nvPr/>
              </p:nvSpPr>
              <p:spPr bwMode="auto">
                <a:xfrm>
                  <a:off x="5164" y="2102"/>
                  <a:ext cx="259" cy="0"/>
                </a:xfrm>
                <a:prstGeom prst="line">
                  <a:avLst/>
                </a:prstGeom>
                <a:noFill/>
                <a:ln w="5715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nvGrpSpPr>
                <p:cNvPr id="35871" name="Group 114"/>
                <p:cNvGrpSpPr>
                  <a:grpSpLocks/>
                </p:cNvGrpSpPr>
                <p:nvPr/>
              </p:nvGrpSpPr>
              <p:grpSpPr bwMode="auto">
                <a:xfrm>
                  <a:off x="5194" y="1958"/>
                  <a:ext cx="114" cy="173"/>
                  <a:chOff x="5281" y="2534"/>
                  <a:chExt cx="114" cy="173"/>
                </a:xfrm>
              </p:grpSpPr>
              <p:sp>
                <p:nvSpPr>
                  <p:cNvPr id="35879" name="Line 115"/>
                  <p:cNvSpPr>
                    <a:spLocks noChangeShapeType="1"/>
                  </p:cNvSpPr>
                  <p:nvPr/>
                </p:nvSpPr>
                <p:spPr bwMode="auto">
                  <a:xfrm flipH="1">
                    <a:off x="5309" y="2649"/>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5880" name="Rectangle 116"/>
                  <p:cNvSpPr>
                    <a:spLocks noChangeArrowheads="1"/>
                  </p:cNvSpPr>
                  <p:nvPr/>
                </p:nvSpPr>
                <p:spPr bwMode="auto">
                  <a:xfrm>
                    <a:off x="5281" y="2534"/>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grpSp>
            <p:grpSp>
              <p:nvGrpSpPr>
                <p:cNvPr id="35872" name="Group 117"/>
                <p:cNvGrpSpPr>
                  <a:grpSpLocks/>
                </p:cNvGrpSpPr>
                <p:nvPr/>
              </p:nvGrpSpPr>
              <p:grpSpPr bwMode="auto">
                <a:xfrm>
                  <a:off x="5423" y="1757"/>
                  <a:ext cx="116" cy="403"/>
                  <a:chOff x="2514" y="1642"/>
                  <a:chExt cx="116" cy="403"/>
                </a:xfrm>
              </p:grpSpPr>
              <p:sp>
                <p:nvSpPr>
                  <p:cNvPr id="35875" name="AutoShape 118"/>
                  <p:cNvSpPr>
                    <a:spLocks noChangeArrowheads="1"/>
                  </p:cNvSpPr>
                  <p:nvPr/>
                </p:nvSpPr>
                <p:spPr bwMode="auto">
                  <a:xfrm rot="-5400000">
                    <a:off x="2371" y="1786"/>
                    <a:ext cx="402" cy="115"/>
                  </a:xfrm>
                  <a:prstGeom prst="roundRect">
                    <a:avLst>
                      <a:gd name="adj" fmla="val 50000"/>
                    </a:avLst>
                  </a:prstGeom>
                  <a:solidFill>
                    <a:srgbClr val="FFFF99"/>
                  </a:solidFill>
                  <a:ln w="19050">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5876" name="Rectangle 119"/>
                  <p:cNvSpPr>
                    <a:spLocks noChangeArrowheads="1"/>
                  </p:cNvSpPr>
                  <p:nvPr/>
                </p:nvSpPr>
                <p:spPr bwMode="auto">
                  <a:xfrm flipH="1">
                    <a:off x="2515" y="1642"/>
                    <a:ext cx="115"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70000"/>
                      </a:lnSpc>
                    </a:pPr>
                    <a:endParaRPr lang="en-US" altLang="en-US" sz="1000" b="1">
                      <a:latin typeface="Courier New" pitchFamily="49" charset="0"/>
                      <a:cs typeface="Courier New" pitchFamily="49" charset="0"/>
                    </a:endParaRPr>
                  </a:p>
                </p:txBody>
              </p:sp>
              <p:sp>
                <p:nvSpPr>
                  <p:cNvPr id="35877" name="Rectangle 120"/>
                  <p:cNvSpPr>
                    <a:spLocks noChangeArrowheads="1"/>
                  </p:cNvSpPr>
                  <p:nvPr/>
                </p:nvSpPr>
                <p:spPr bwMode="auto">
                  <a:xfrm flipH="1">
                    <a:off x="2515" y="1660"/>
                    <a:ext cx="115"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0</a:t>
                    </a:r>
                  </a:p>
                </p:txBody>
              </p:sp>
              <p:sp>
                <p:nvSpPr>
                  <p:cNvPr id="35878" name="Rectangle 121"/>
                  <p:cNvSpPr>
                    <a:spLocks noChangeArrowheads="1"/>
                  </p:cNvSpPr>
                  <p:nvPr/>
                </p:nvSpPr>
                <p:spPr bwMode="auto">
                  <a:xfrm flipH="1">
                    <a:off x="2515" y="1933"/>
                    <a:ext cx="115"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1</a:t>
                    </a:r>
                  </a:p>
                </p:txBody>
              </p:sp>
            </p:grpSp>
            <p:sp>
              <p:nvSpPr>
                <p:cNvPr id="35873" name="Freeform 122"/>
                <p:cNvSpPr>
                  <a:spLocks/>
                </p:cNvSpPr>
                <p:nvPr/>
              </p:nvSpPr>
              <p:spPr bwMode="auto">
                <a:xfrm>
                  <a:off x="4301" y="1498"/>
                  <a:ext cx="1123" cy="461"/>
                </a:xfrm>
                <a:custGeom>
                  <a:avLst/>
                  <a:gdLst>
                    <a:gd name="T0" fmla="*/ 0 w 1123"/>
                    <a:gd name="T1" fmla="*/ 466 h 460"/>
                    <a:gd name="T2" fmla="*/ 0 w 1123"/>
                    <a:gd name="T3" fmla="*/ 0 h 460"/>
                    <a:gd name="T4" fmla="*/ 950 w 1123"/>
                    <a:gd name="T5" fmla="*/ 0 h 460"/>
                    <a:gd name="T6" fmla="*/ 950 w 1123"/>
                    <a:gd name="T7" fmla="*/ 322 h 460"/>
                    <a:gd name="T8" fmla="*/ 1123 w 1123"/>
                    <a:gd name="T9" fmla="*/ 322 h 460"/>
                    <a:gd name="T10" fmla="*/ 0 60000 65536"/>
                    <a:gd name="T11" fmla="*/ 0 60000 65536"/>
                    <a:gd name="T12" fmla="*/ 0 60000 65536"/>
                    <a:gd name="T13" fmla="*/ 0 60000 65536"/>
                    <a:gd name="T14" fmla="*/ 0 60000 65536"/>
                    <a:gd name="T15" fmla="*/ 0 w 1123"/>
                    <a:gd name="T16" fmla="*/ 0 h 460"/>
                    <a:gd name="T17" fmla="*/ 1123 w 1123"/>
                    <a:gd name="T18" fmla="*/ 460 h 460"/>
                  </a:gdLst>
                  <a:ahLst/>
                  <a:cxnLst>
                    <a:cxn ang="T10">
                      <a:pos x="T0" y="T1"/>
                    </a:cxn>
                    <a:cxn ang="T11">
                      <a:pos x="T2" y="T3"/>
                    </a:cxn>
                    <a:cxn ang="T12">
                      <a:pos x="T4" y="T5"/>
                    </a:cxn>
                    <a:cxn ang="T13">
                      <a:pos x="T6" y="T7"/>
                    </a:cxn>
                    <a:cxn ang="T14">
                      <a:pos x="T8" y="T9"/>
                    </a:cxn>
                  </a:cxnLst>
                  <a:rect l="T15" t="T16" r="T17" b="T18"/>
                  <a:pathLst>
                    <a:path w="1123" h="460">
                      <a:moveTo>
                        <a:pt x="0" y="460"/>
                      </a:moveTo>
                      <a:lnTo>
                        <a:pt x="0" y="0"/>
                      </a:lnTo>
                      <a:lnTo>
                        <a:pt x="950" y="0"/>
                      </a:lnTo>
                      <a:lnTo>
                        <a:pt x="950" y="316"/>
                      </a:lnTo>
                      <a:lnTo>
                        <a:pt x="1123" y="316"/>
                      </a:lnTo>
                    </a:path>
                  </a:pathLst>
                </a:custGeom>
                <a:noFill/>
                <a:ln w="57150">
                  <a:solidFill>
                    <a:schemeClr val="tx1"/>
                  </a:solidFill>
                  <a:round/>
                  <a:headEnd type="oval" w="sm" len="sm"/>
                  <a:tailEnd type="triangle" w="sm" len="sm"/>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5874" name="Freeform 123"/>
                <p:cNvSpPr>
                  <a:spLocks/>
                </p:cNvSpPr>
                <p:nvPr/>
              </p:nvSpPr>
              <p:spPr bwMode="auto">
                <a:xfrm>
                  <a:off x="3033" y="1958"/>
                  <a:ext cx="2621" cy="634"/>
                </a:xfrm>
                <a:custGeom>
                  <a:avLst/>
                  <a:gdLst>
                    <a:gd name="T0" fmla="*/ 2506 w 2621"/>
                    <a:gd name="T1" fmla="*/ 0 h 634"/>
                    <a:gd name="T2" fmla="*/ 2621 w 2621"/>
                    <a:gd name="T3" fmla="*/ 0 h 634"/>
                    <a:gd name="T4" fmla="*/ 2621 w 2621"/>
                    <a:gd name="T5" fmla="*/ 634 h 634"/>
                    <a:gd name="T6" fmla="*/ 0 w 2621"/>
                    <a:gd name="T7" fmla="*/ 634 h 634"/>
                    <a:gd name="T8" fmla="*/ 0 w 2621"/>
                    <a:gd name="T9" fmla="*/ 404 h 634"/>
                    <a:gd name="T10" fmla="*/ 0 60000 65536"/>
                    <a:gd name="T11" fmla="*/ 0 60000 65536"/>
                    <a:gd name="T12" fmla="*/ 0 60000 65536"/>
                    <a:gd name="T13" fmla="*/ 0 60000 65536"/>
                    <a:gd name="T14" fmla="*/ 0 60000 65536"/>
                    <a:gd name="T15" fmla="*/ 0 w 2621"/>
                    <a:gd name="T16" fmla="*/ 0 h 634"/>
                    <a:gd name="T17" fmla="*/ 2621 w 2621"/>
                    <a:gd name="T18" fmla="*/ 634 h 634"/>
                  </a:gdLst>
                  <a:ahLst/>
                  <a:cxnLst>
                    <a:cxn ang="T10">
                      <a:pos x="T0" y="T1"/>
                    </a:cxn>
                    <a:cxn ang="T11">
                      <a:pos x="T2" y="T3"/>
                    </a:cxn>
                    <a:cxn ang="T12">
                      <a:pos x="T4" y="T5"/>
                    </a:cxn>
                    <a:cxn ang="T13">
                      <a:pos x="T6" y="T7"/>
                    </a:cxn>
                    <a:cxn ang="T14">
                      <a:pos x="T8" y="T9"/>
                    </a:cxn>
                  </a:cxnLst>
                  <a:rect l="T15" t="T16" r="T17" b="T18"/>
                  <a:pathLst>
                    <a:path w="2621" h="634">
                      <a:moveTo>
                        <a:pt x="2506" y="0"/>
                      </a:moveTo>
                      <a:lnTo>
                        <a:pt x="2621" y="0"/>
                      </a:lnTo>
                      <a:lnTo>
                        <a:pt x="2621" y="634"/>
                      </a:lnTo>
                      <a:lnTo>
                        <a:pt x="0" y="634"/>
                      </a:lnTo>
                      <a:lnTo>
                        <a:pt x="0" y="404"/>
                      </a:lnTo>
                    </a:path>
                  </a:pathLst>
                </a:custGeom>
                <a:noFill/>
                <a:ln w="57150">
                  <a:solidFill>
                    <a:schemeClr val="tx1"/>
                  </a:solidFill>
                  <a:round/>
                  <a:headEnd/>
                  <a:tailEnd type="triangle" w="sm" len="sm"/>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grpSp>
      <p:grpSp>
        <p:nvGrpSpPr>
          <p:cNvPr id="19" name="Group 124"/>
          <p:cNvGrpSpPr>
            <a:grpSpLocks/>
          </p:cNvGrpSpPr>
          <p:nvPr/>
        </p:nvGrpSpPr>
        <p:grpSpPr bwMode="auto">
          <a:xfrm>
            <a:off x="8346151" y="1924053"/>
            <a:ext cx="701675" cy="731837"/>
            <a:chOff x="5280" y="1296"/>
            <a:chExt cx="403" cy="461"/>
          </a:xfrm>
        </p:grpSpPr>
        <p:sp>
          <p:nvSpPr>
            <p:cNvPr id="35864" name="Line 125"/>
            <p:cNvSpPr>
              <a:spLocks noChangeShapeType="1"/>
            </p:cNvSpPr>
            <p:nvPr/>
          </p:nvSpPr>
          <p:spPr bwMode="auto">
            <a:xfrm>
              <a:off x="5481" y="1440"/>
              <a:ext cx="0" cy="31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865" name="Rectangle 126"/>
            <p:cNvSpPr>
              <a:spLocks noChangeArrowheads="1"/>
            </p:cNvSpPr>
            <p:nvPr/>
          </p:nvSpPr>
          <p:spPr bwMode="auto">
            <a:xfrm>
              <a:off x="5280" y="1296"/>
              <a:ext cx="40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WBdata</a:t>
              </a:r>
              <a:endParaRPr lang="en-US" altLang="en-US" sz="1000" dirty="0">
                <a:solidFill>
                  <a:srgbClr val="FF0000"/>
                </a:solidFill>
              </a:endParaRPr>
            </a:p>
          </p:txBody>
        </p:sp>
      </p:grpSp>
      <p:sp>
        <p:nvSpPr>
          <p:cNvPr id="35854" name="Text Box 127"/>
          <p:cNvSpPr txBox="1">
            <a:spLocks noChangeArrowheads="1"/>
          </p:cNvSpPr>
          <p:nvPr/>
        </p:nvSpPr>
        <p:spPr bwMode="auto">
          <a:xfrm>
            <a:off x="975124" y="4340225"/>
            <a:ext cx="4019153" cy="338554"/>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a:t>ALU calculates data memory address</a:t>
            </a:r>
          </a:p>
        </p:txBody>
      </p:sp>
      <p:grpSp>
        <p:nvGrpSpPr>
          <p:cNvPr id="35855" name="Group 13"/>
          <p:cNvGrpSpPr>
            <a:grpSpLocks/>
          </p:cNvGrpSpPr>
          <p:nvPr/>
        </p:nvGrpSpPr>
        <p:grpSpPr bwMode="auto">
          <a:xfrm>
            <a:off x="913211" y="3570290"/>
            <a:ext cx="6466417" cy="574675"/>
            <a:chOff x="842696" y="3603950"/>
            <a:chExt cx="5969389" cy="573940"/>
          </a:xfrm>
        </p:grpSpPr>
        <p:sp>
          <p:nvSpPr>
            <p:cNvPr id="128" name="Freeform 127"/>
            <p:cNvSpPr/>
            <p:nvPr/>
          </p:nvSpPr>
          <p:spPr>
            <a:xfrm>
              <a:off x="1018919" y="3740300"/>
              <a:ext cx="5748713" cy="437590"/>
            </a:xfrm>
            <a:custGeom>
              <a:avLst/>
              <a:gdLst>
                <a:gd name="connsiteX0" fmla="*/ 291548 w 291548"/>
                <a:gd name="connsiteY0" fmla="*/ 0 h 154608"/>
                <a:gd name="connsiteX1" fmla="*/ 291548 w 291548"/>
                <a:gd name="connsiteY1" fmla="*/ 154608 h 154608"/>
                <a:gd name="connsiteX2" fmla="*/ 0 w 291548"/>
                <a:gd name="connsiteY2" fmla="*/ 154608 h 154608"/>
              </a:gdLst>
              <a:ahLst/>
              <a:cxnLst>
                <a:cxn ang="0">
                  <a:pos x="connsiteX0" y="connsiteY0"/>
                </a:cxn>
                <a:cxn ang="0">
                  <a:pos x="connsiteX1" y="connsiteY1"/>
                </a:cxn>
                <a:cxn ang="0">
                  <a:pos x="connsiteX2" y="connsiteY2"/>
                </a:cxn>
              </a:cxnLst>
              <a:rect l="l" t="t" r="r" b="b"/>
              <a:pathLst>
                <a:path w="291548" h="154608">
                  <a:moveTo>
                    <a:pt x="291548" y="0"/>
                  </a:moveTo>
                  <a:lnTo>
                    <a:pt x="291548" y="154608"/>
                  </a:lnTo>
                  <a:lnTo>
                    <a:pt x="0" y="154608"/>
                  </a:lnTo>
                </a:path>
              </a:pathLst>
            </a:custGeom>
            <a:noFill/>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cxnSp>
          <p:nvCxnSpPr>
            <p:cNvPr id="129" name="Straight Connector 128"/>
            <p:cNvCxnSpPr>
              <a:stCxn id="35963" idx="1"/>
            </p:cNvCxnSpPr>
            <p:nvPr/>
          </p:nvCxnSpPr>
          <p:spPr>
            <a:xfrm>
              <a:off x="1152278" y="3616634"/>
              <a:ext cx="1588" cy="521619"/>
            </a:xfrm>
            <a:prstGeom prst="line">
              <a:avLst/>
            </a:prstGeom>
            <a:ln w="12700">
              <a:tailEnd type="oval" w="sm" len="sm"/>
            </a:ln>
          </p:spPr>
          <p:style>
            <a:lnRef idx="1">
              <a:schemeClr val="dk1"/>
            </a:lnRef>
            <a:fillRef idx="0">
              <a:schemeClr val="dk1"/>
            </a:fillRef>
            <a:effectRef idx="0">
              <a:schemeClr val="dk1"/>
            </a:effectRef>
            <a:fontRef idx="minor">
              <a:schemeClr val="tx1"/>
            </a:fontRef>
          </p:style>
        </p:cxnSp>
        <p:sp>
          <p:nvSpPr>
            <p:cNvPr id="35859" name="TextBox 129"/>
            <p:cNvSpPr txBox="1">
              <a:spLocks noChangeArrowheads="1"/>
            </p:cNvSpPr>
            <p:nvPr/>
          </p:nvSpPr>
          <p:spPr bwMode="auto">
            <a:xfrm>
              <a:off x="842696" y="3959188"/>
              <a:ext cx="27957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400"/>
                <a:t>clk</a:t>
              </a:r>
            </a:p>
          </p:txBody>
        </p:sp>
        <p:sp>
          <p:nvSpPr>
            <p:cNvPr id="131" name="Isosceles Triangle 130"/>
            <p:cNvSpPr/>
            <p:nvPr/>
          </p:nvSpPr>
          <p:spPr>
            <a:xfrm>
              <a:off x="1111000" y="3603950"/>
              <a:ext cx="87319" cy="45979"/>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132" name="Isosceles Triangle 131"/>
            <p:cNvSpPr/>
            <p:nvPr/>
          </p:nvSpPr>
          <p:spPr>
            <a:xfrm>
              <a:off x="6724766" y="3697493"/>
              <a:ext cx="87319" cy="45978"/>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133" name="Isosceles Triangle 132"/>
            <p:cNvSpPr/>
            <p:nvPr/>
          </p:nvSpPr>
          <p:spPr>
            <a:xfrm>
              <a:off x="3770237" y="3603950"/>
              <a:ext cx="87318" cy="45979"/>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cxnSp>
          <p:nvCxnSpPr>
            <p:cNvPr id="134" name="Straight Connector 133"/>
            <p:cNvCxnSpPr/>
            <p:nvPr/>
          </p:nvCxnSpPr>
          <p:spPr>
            <a:xfrm>
              <a:off x="3813102" y="3653100"/>
              <a:ext cx="0" cy="524790"/>
            </a:xfrm>
            <a:prstGeom prst="line">
              <a:avLst/>
            </a:prstGeom>
            <a:ln w="12700">
              <a:tailEnd type="oval" w="sm" len="sm"/>
            </a:ln>
          </p:spPr>
          <p:style>
            <a:lnRef idx="1">
              <a:schemeClr val="dk1"/>
            </a:lnRef>
            <a:fillRef idx="0">
              <a:schemeClr val="dk1"/>
            </a:fillRef>
            <a:effectRef idx="0">
              <a:schemeClr val="dk1"/>
            </a:effectRef>
            <a:fontRef idx="minor">
              <a:schemeClr val="tx1"/>
            </a:fontRef>
          </p:style>
        </p:cxnSp>
      </p:grpSp>
      <p:sp>
        <p:nvSpPr>
          <p:cNvPr id="4" name="Freeform 3"/>
          <p:cNvSpPr/>
          <p:nvPr/>
        </p:nvSpPr>
        <p:spPr>
          <a:xfrm>
            <a:off x="4629681" y="2055812"/>
            <a:ext cx="1055952" cy="1455738"/>
          </a:xfrm>
          <a:custGeom>
            <a:avLst/>
            <a:gdLst>
              <a:gd name="connsiteX0" fmla="*/ 0 w 974856"/>
              <a:gd name="connsiteY0" fmla="*/ 0 h 1386714"/>
              <a:gd name="connsiteX1" fmla="*/ 695246 w 974856"/>
              <a:gd name="connsiteY1" fmla="*/ 3779 h 1386714"/>
              <a:gd name="connsiteX2" fmla="*/ 706581 w 974856"/>
              <a:gd name="connsiteY2" fmla="*/ 1382936 h 1386714"/>
              <a:gd name="connsiteX3" fmla="*/ 974856 w 974856"/>
              <a:gd name="connsiteY3" fmla="*/ 1386714 h 1386714"/>
            </a:gdLst>
            <a:ahLst/>
            <a:cxnLst>
              <a:cxn ang="0">
                <a:pos x="connsiteX0" y="connsiteY0"/>
              </a:cxn>
              <a:cxn ang="0">
                <a:pos x="connsiteX1" y="connsiteY1"/>
              </a:cxn>
              <a:cxn ang="0">
                <a:pos x="connsiteX2" y="connsiteY2"/>
              </a:cxn>
              <a:cxn ang="0">
                <a:pos x="connsiteX3" y="connsiteY3"/>
              </a:cxn>
            </a:cxnLst>
            <a:rect l="l" t="t" r="r" b="b"/>
            <a:pathLst>
              <a:path w="974856" h="1386714">
                <a:moveTo>
                  <a:pt x="0" y="0"/>
                </a:moveTo>
                <a:lnTo>
                  <a:pt x="695246" y="3779"/>
                </a:lnTo>
                <a:cubicBezTo>
                  <a:pt x="699024" y="463498"/>
                  <a:pt x="702803" y="923217"/>
                  <a:pt x="706581" y="1382936"/>
                </a:cubicBezTo>
                <a:lnTo>
                  <a:pt x="974856" y="1386714"/>
                </a:lnTo>
              </a:path>
            </a:pathLst>
          </a:custGeom>
          <a:noFill/>
          <a:ln w="57150">
            <a:tailEnd type="triangle" w="sm" len="sm"/>
          </a:ln>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54022"/>
                                        </p:tgtEl>
                                        <p:attrNameLst>
                                          <p:attrName>style.visibility</p:attrName>
                                        </p:attrNameLst>
                                      </p:cBhvr>
                                      <p:to>
                                        <p:strVal val="visible"/>
                                      </p:to>
                                    </p:set>
                                    <p:animEffect transition="in" filter="dissolve">
                                      <p:cBhvr>
                                        <p:cTn id="10" dur="500"/>
                                        <p:tgtEl>
                                          <p:spTgt spid="85402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dissolve">
                                      <p:cBhvr>
                                        <p:cTn id="15" dur="500"/>
                                        <p:tgtEl>
                                          <p:spTgt spid="3"/>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854018"/>
                                        </p:tgtEl>
                                        <p:attrNameLst>
                                          <p:attrName>style.visibility</p:attrName>
                                        </p:attrNameLst>
                                      </p:cBhvr>
                                      <p:to>
                                        <p:strVal val="visible"/>
                                      </p:to>
                                    </p:set>
                                    <p:animEffect transition="in" filter="dissolve">
                                      <p:cBhvr>
                                        <p:cTn id="18" dur="500"/>
                                        <p:tgtEl>
                                          <p:spTgt spid="85401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854019">
                                            <p:txEl>
                                              <p:pRg st="0" end="0"/>
                                            </p:txEl>
                                          </p:spTgt>
                                        </p:tgtEl>
                                        <p:attrNameLst>
                                          <p:attrName>style.visibility</p:attrName>
                                        </p:attrNameLst>
                                      </p:cBhvr>
                                      <p:to>
                                        <p:strVal val="visible"/>
                                      </p:to>
                                    </p:set>
                                    <p:animEffect transition="in" filter="dissolve">
                                      <p:cBhvr>
                                        <p:cTn id="23" dur="500"/>
                                        <p:tgtEl>
                                          <p:spTgt spid="854019">
                                            <p:txEl>
                                              <p:pRg st="0" end="0"/>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854019">
                                            <p:txEl>
                                              <p:pRg st="1" end="1"/>
                                            </p:txEl>
                                          </p:spTgt>
                                        </p:tgtEl>
                                        <p:attrNameLst>
                                          <p:attrName>style.visibility</p:attrName>
                                        </p:attrNameLst>
                                      </p:cBhvr>
                                      <p:to>
                                        <p:strVal val="visible"/>
                                      </p:to>
                                    </p:set>
                                    <p:animEffect transition="in" filter="dissolve">
                                      <p:cBhvr>
                                        <p:cTn id="26" dur="500"/>
                                        <p:tgtEl>
                                          <p:spTgt spid="854019">
                                            <p:txEl>
                                              <p:pRg st="1" end="1"/>
                                            </p:txEl>
                                          </p:spTgt>
                                        </p:tgtEl>
                                      </p:cBhvr>
                                    </p:animEffect>
                                  </p:childTnLst>
                                </p:cTn>
                              </p:par>
                              <p:par>
                                <p:cTn id="27" presetID="9" presetClass="entr" presetSubtype="0"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dissolve">
                                      <p:cBhvr>
                                        <p:cTn id="29" dur="500"/>
                                        <p:tgtEl>
                                          <p:spTgt spid="1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854019">
                                            <p:txEl>
                                              <p:pRg st="2" end="2"/>
                                            </p:txEl>
                                          </p:spTgt>
                                        </p:tgtEl>
                                        <p:attrNameLst>
                                          <p:attrName>style.visibility</p:attrName>
                                        </p:attrNameLst>
                                      </p:cBhvr>
                                      <p:to>
                                        <p:strVal val="visible"/>
                                      </p:to>
                                    </p:set>
                                    <p:animEffect transition="in" filter="dissolve">
                                      <p:cBhvr>
                                        <p:cTn id="34" dur="500"/>
                                        <p:tgtEl>
                                          <p:spTgt spid="854019">
                                            <p:txEl>
                                              <p:pRg st="2" end="2"/>
                                            </p:txEl>
                                          </p:spTgt>
                                        </p:tgtEl>
                                      </p:cBhvr>
                                    </p:animEffect>
                                  </p:childTnLst>
                                </p:cTn>
                              </p:par>
                              <p:par>
                                <p:cTn id="35" presetID="9" presetClass="entr" presetSubtype="0" fill="hold"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dissolve">
                                      <p:cBhvr>
                                        <p:cTn id="37" dur="500"/>
                                        <p:tgtEl>
                                          <p:spTgt spid="1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854019">
                                            <p:txEl>
                                              <p:pRg st="3" end="3"/>
                                            </p:txEl>
                                          </p:spTgt>
                                        </p:tgtEl>
                                        <p:attrNameLst>
                                          <p:attrName>style.visibility</p:attrName>
                                        </p:attrNameLst>
                                      </p:cBhvr>
                                      <p:to>
                                        <p:strVal val="visible"/>
                                      </p:to>
                                    </p:set>
                                    <p:animEffect transition="in" filter="dissolve">
                                      <p:cBhvr>
                                        <p:cTn id="42" dur="500"/>
                                        <p:tgtEl>
                                          <p:spTgt spid="854019">
                                            <p:txEl>
                                              <p:pRg st="3" end="3"/>
                                            </p:txEl>
                                          </p:spTgt>
                                        </p:tgtEl>
                                      </p:cBhvr>
                                    </p:animEffect>
                                  </p:childTnLst>
                                </p:cTn>
                              </p:par>
                              <p:par>
                                <p:cTn id="43" presetID="9" presetClass="entr" presetSubtype="0" fill="hold" nodeType="with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dissolve">
                                      <p:cBhvr>
                                        <p:cTn id="4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4019" grpId="0" build="p"/>
      <p:bldP spid="854018" grpId="0" animBg="1"/>
      <p:bldP spid="85402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pPr eaLnBrk="1" hangingPunct="1"/>
            <a:r>
              <a:rPr lang="en-US" altLang="en-US"/>
              <a:t>Controlling the Execution of Load</a:t>
            </a:r>
          </a:p>
        </p:txBody>
      </p:sp>
      <p:grpSp>
        <p:nvGrpSpPr>
          <p:cNvPr id="8" name="Group 7"/>
          <p:cNvGrpSpPr>
            <a:grpSpLocks/>
          </p:cNvGrpSpPr>
          <p:nvPr/>
        </p:nvGrpSpPr>
        <p:grpSpPr bwMode="auto">
          <a:xfrm>
            <a:off x="5959080" y="1066803"/>
            <a:ext cx="730911" cy="1025525"/>
            <a:chOff x="5500065" y="1066800"/>
            <a:chExt cx="675316" cy="1025046"/>
          </a:xfrm>
        </p:grpSpPr>
        <p:sp>
          <p:nvSpPr>
            <p:cNvPr id="37008" name="Line 25"/>
            <p:cNvSpPr>
              <a:spLocks noChangeShapeType="1"/>
            </p:cNvSpPr>
            <p:nvPr/>
          </p:nvSpPr>
          <p:spPr bwMode="auto">
            <a:xfrm>
              <a:off x="5879472" y="1450496"/>
              <a:ext cx="0" cy="641350"/>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7009" name="Rectangle 26"/>
            <p:cNvSpPr>
              <a:spLocks noChangeArrowheads="1"/>
            </p:cNvSpPr>
            <p:nvPr/>
          </p:nvSpPr>
          <p:spPr bwMode="auto">
            <a:xfrm>
              <a:off x="5500065" y="1066800"/>
              <a:ext cx="675316" cy="383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ALUOp</a:t>
              </a:r>
              <a:endParaRPr lang="en-US" altLang="en-US" sz="1000" dirty="0">
                <a:solidFill>
                  <a:srgbClr val="FF0000"/>
                </a:solidFill>
              </a:endParaRPr>
            </a:p>
            <a:p>
              <a:pPr algn="ctr"/>
              <a:r>
                <a:rPr lang="en-US" altLang="en-US" sz="1000" dirty="0">
                  <a:solidFill>
                    <a:srgbClr val="FF0000"/>
                  </a:solidFill>
                </a:rPr>
                <a:t>= ADD</a:t>
              </a:r>
            </a:p>
          </p:txBody>
        </p:sp>
      </p:grpSp>
      <p:grpSp>
        <p:nvGrpSpPr>
          <p:cNvPr id="10" name="Group 9"/>
          <p:cNvGrpSpPr>
            <a:grpSpLocks/>
          </p:cNvGrpSpPr>
          <p:nvPr/>
        </p:nvGrpSpPr>
        <p:grpSpPr bwMode="auto">
          <a:xfrm>
            <a:off x="4185973" y="3198813"/>
            <a:ext cx="517658" cy="438150"/>
            <a:chOff x="3864750" y="3198333"/>
            <a:chExt cx="476822" cy="438173"/>
          </a:xfrm>
        </p:grpSpPr>
        <p:sp>
          <p:nvSpPr>
            <p:cNvPr id="37006" name="Line 36"/>
            <p:cNvSpPr>
              <a:spLocks noChangeShapeType="1"/>
            </p:cNvSpPr>
            <p:nvPr/>
          </p:nvSpPr>
          <p:spPr bwMode="auto">
            <a:xfrm flipV="1">
              <a:off x="4111346" y="3198333"/>
              <a:ext cx="0" cy="134938"/>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7007" name="Rectangle 37"/>
            <p:cNvSpPr>
              <a:spLocks noChangeArrowheads="1"/>
            </p:cNvSpPr>
            <p:nvPr/>
          </p:nvSpPr>
          <p:spPr bwMode="auto">
            <a:xfrm>
              <a:off x="3864750" y="3371393"/>
              <a:ext cx="476822"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RegWr</a:t>
              </a:r>
            </a:p>
            <a:p>
              <a:pPr algn="ctr"/>
              <a:r>
                <a:rPr lang="en-US" altLang="en-US" sz="1000">
                  <a:solidFill>
                    <a:srgbClr val="FF0000"/>
                  </a:solidFill>
                </a:rPr>
                <a:t>= 1</a:t>
              </a:r>
            </a:p>
          </p:txBody>
        </p:sp>
      </p:grpSp>
      <p:grpSp>
        <p:nvGrpSpPr>
          <p:cNvPr id="9" name="Group 8"/>
          <p:cNvGrpSpPr>
            <a:grpSpLocks/>
          </p:cNvGrpSpPr>
          <p:nvPr/>
        </p:nvGrpSpPr>
        <p:grpSpPr bwMode="auto">
          <a:xfrm>
            <a:off x="4179094" y="1074738"/>
            <a:ext cx="631164" cy="419100"/>
            <a:chOff x="3932227" y="1074067"/>
            <a:chExt cx="419973" cy="419293"/>
          </a:xfrm>
        </p:grpSpPr>
        <p:sp>
          <p:nvSpPr>
            <p:cNvPr id="37004" name="Line 75"/>
            <p:cNvSpPr>
              <a:spLocks noChangeShapeType="1"/>
            </p:cNvSpPr>
            <p:nvPr/>
          </p:nvSpPr>
          <p:spPr bwMode="auto">
            <a:xfrm>
              <a:off x="4140644" y="1313178"/>
              <a:ext cx="0" cy="180182"/>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7005" name="Rectangle 76"/>
            <p:cNvSpPr>
              <a:spLocks noChangeArrowheads="1"/>
            </p:cNvSpPr>
            <p:nvPr/>
          </p:nvSpPr>
          <p:spPr bwMode="auto">
            <a:xfrm>
              <a:off x="3932227" y="1074067"/>
              <a:ext cx="419973" cy="233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ExtOp = 1</a:t>
              </a:r>
            </a:p>
          </p:txBody>
        </p:sp>
      </p:grpSp>
      <p:sp>
        <p:nvSpPr>
          <p:cNvPr id="36870" name="Rectangle 97"/>
          <p:cNvSpPr>
            <a:spLocks noChangeArrowheads="1"/>
          </p:cNvSpPr>
          <p:nvPr/>
        </p:nvSpPr>
        <p:spPr bwMode="auto">
          <a:xfrm>
            <a:off x="5138737" y="1404938"/>
            <a:ext cx="180579"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5864" name="Freeform 122"/>
          <p:cNvSpPr>
            <a:spLocks/>
          </p:cNvSpPr>
          <p:nvPr/>
        </p:nvSpPr>
        <p:spPr bwMode="auto">
          <a:xfrm>
            <a:off x="6827574" y="1817691"/>
            <a:ext cx="1783425" cy="731837"/>
          </a:xfrm>
          <a:custGeom>
            <a:avLst/>
            <a:gdLst>
              <a:gd name="T0" fmla="*/ 0 w 1123"/>
              <a:gd name="T1" fmla="*/ 460 h 460"/>
              <a:gd name="T2" fmla="*/ 0 w 1123"/>
              <a:gd name="T3" fmla="*/ 0 h 460"/>
              <a:gd name="T4" fmla="*/ 950 w 1123"/>
              <a:gd name="T5" fmla="*/ 0 h 460"/>
              <a:gd name="T6" fmla="*/ 950 w 1123"/>
              <a:gd name="T7" fmla="*/ 316 h 460"/>
              <a:gd name="T8" fmla="*/ 1123 w 1123"/>
              <a:gd name="T9" fmla="*/ 316 h 460"/>
              <a:gd name="T10" fmla="*/ 0 60000 65536"/>
              <a:gd name="T11" fmla="*/ 0 60000 65536"/>
              <a:gd name="T12" fmla="*/ 0 60000 65536"/>
              <a:gd name="T13" fmla="*/ 0 60000 65536"/>
              <a:gd name="T14" fmla="*/ 0 60000 65536"/>
              <a:gd name="T15" fmla="*/ 0 w 1123"/>
              <a:gd name="T16" fmla="*/ 0 h 460"/>
              <a:gd name="T17" fmla="*/ 1123 w 1123"/>
              <a:gd name="T18" fmla="*/ 460 h 460"/>
            </a:gdLst>
            <a:ahLst/>
            <a:cxnLst>
              <a:cxn ang="T10">
                <a:pos x="T0" y="T1"/>
              </a:cxn>
              <a:cxn ang="T11">
                <a:pos x="T2" y="T3"/>
              </a:cxn>
              <a:cxn ang="T12">
                <a:pos x="T4" y="T5"/>
              </a:cxn>
              <a:cxn ang="T13">
                <a:pos x="T6" y="T7"/>
              </a:cxn>
              <a:cxn ang="T14">
                <a:pos x="T8" y="T9"/>
              </a:cxn>
            </a:cxnLst>
            <a:rect l="T15" t="T16" r="T17" b="T18"/>
            <a:pathLst>
              <a:path w="1123" h="460">
                <a:moveTo>
                  <a:pt x="0" y="460"/>
                </a:moveTo>
                <a:lnTo>
                  <a:pt x="0" y="0"/>
                </a:lnTo>
                <a:lnTo>
                  <a:pt x="950" y="0"/>
                </a:lnTo>
                <a:lnTo>
                  <a:pt x="950" y="316"/>
                </a:lnTo>
                <a:lnTo>
                  <a:pt x="1123" y="316"/>
                </a:lnTo>
              </a:path>
            </a:pathLst>
          </a:custGeom>
          <a:noFill/>
          <a:ln w="57150">
            <a:solidFill>
              <a:schemeClr val="bg1">
                <a:lumMod val="85000"/>
              </a:schemeClr>
            </a:solidFill>
            <a:round/>
            <a:headEnd type="oval" w="sm" len="sm"/>
            <a:tailEnd type="triangle" w="sm" len="sm"/>
          </a:ln>
          <a:extLst>
            <a:ext uri="{909E8E84-426E-40DD-AFC4-6F175D3DCCD1}">
              <a14:hiddenFill xmlns:a14="http://schemas.microsoft.com/office/drawing/2010/main">
                <a:solidFill>
                  <a:srgbClr val="FFFFFF"/>
                </a:solidFill>
              </a14:hiddenFill>
            </a:ext>
          </a:extLst>
        </p:spPr>
        <p:txBody>
          <a:bodyPr wrap="none"/>
          <a:lstStyle/>
          <a:p>
            <a:pPr>
              <a:defRPr/>
            </a:pPr>
            <a:endParaRPr lang="en-US"/>
          </a:p>
        </p:txBody>
      </p:sp>
      <p:sp>
        <p:nvSpPr>
          <p:cNvPr id="35961" name="Freeform 16"/>
          <p:cNvSpPr>
            <a:spLocks/>
          </p:cNvSpPr>
          <p:nvPr/>
        </p:nvSpPr>
        <p:spPr bwMode="auto">
          <a:xfrm>
            <a:off x="5180012" y="2686050"/>
            <a:ext cx="1921008" cy="685800"/>
          </a:xfrm>
          <a:custGeom>
            <a:avLst/>
            <a:gdLst>
              <a:gd name="T0" fmla="*/ 0 w 1210"/>
              <a:gd name="T1" fmla="*/ 0 h 432"/>
              <a:gd name="T2" fmla="*/ 0 w 1210"/>
              <a:gd name="T3" fmla="*/ 432 h 432"/>
              <a:gd name="T4" fmla="*/ 1037 w 1210"/>
              <a:gd name="T5" fmla="*/ 432 h 432"/>
              <a:gd name="T6" fmla="*/ 1037 w 1210"/>
              <a:gd name="T7" fmla="*/ 173 h 432"/>
              <a:gd name="T8" fmla="*/ 1181 w 1210"/>
              <a:gd name="T9" fmla="*/ 173 h 432"/>
              <a:gd name="T10" fmla="*/ 1210 w 1210"/>
              <a:gd name="T11" fmla="*/ 173 h 432"/>
              <a:gd name="T12" fmla="*/ 0 60000 65536"/>
              <a:gd name="T13" fmla="*/ 0 60000 65536"/>
              <a:gd name="T14" fmla="*/ 0 60000 65536"/>
              <a:gd name="T15" fmla="*/ 0 60000 65536"/>
              <a:gd name="T16" fmla="*/ 0 60000 65536"/>
              <a:gd name="T17" fmla="*/ 0 60000 65536"/>
              <a:gd name="T18" fmla="*/ 0 w 1210"/>
              <a:gd name="T19" fmla="*/ 0 h 432"/>
              <a:gd name="T20" fmla="*/ 1210 w 1210"/>
              <a:gd name="T21" fmla="*/ 432 h 432"/>
            </a:gdLst>
            <a:ahLst/>
            <a:cxnLst>
              <a:cxn ang="T12">
                <a:pos x="T0" y="T1"/>
              </a:cxn>
              <a:cxn ang="T13">
                <a:pos x="T2" y="T3"/>
              </a:cxn>
              <a:cxn ang="T14">
                <a:pos x="T4" y="T5"/>
              </a:cxn>
              <a:cxn ang="T15">
                <a:pos x="T6" y="T7"/>
              </a:cxn>
              <a:cxn ang="T16">
                <a:pos x="T8" y="T9"/>
              </a:cxn>
              <a:cxn ang="T17">
                <a:pos x="T10" y="T11"/>
              </a:cxn>
            </a:cxnLst>
            <a:rect l="T18" t="T19" r="T20" b="T21"/>
            <a:pathLst>
              <a:path w="1210" h="432">
                <a:moveTo>
                  <a:pt x="0" y="0"/>
                </a:moveTo>
                <a:lnTo>
                  <a:pt x="0" y="432"/>
                </a:lnTo>
                <a:lnTo>
                  <a:pt x="1037" y="432"/>
                </a:lnTo>
                <a:lnTo>
                  <a:pt x="1037" y="173"/>
                </a:lnTo>
                <a:lnTo>
                  <a:pt x="1181" y="173"/>
                </a:lnTo>
                <a:lnTo>
                  <a:pt x="1210" y="173"/>
                </a:lnTo>
              </a:path>
            </a:pathLst>
          </a:custGeom>
          <a:noFill/>
          <a:ln w="57150">
            <a:solidFill>
              <a:schemeClr val="bg1">
                <a:lumMod val="85000"/>
              </a:schemeClr>
            </a:solidFill>
            <a:round/>
            <a:headEnd type="oval" w="sm" len="sm"/>
            <a:tailEnd type="triangle" w="sm" len="sm"/>
          </a:ln>
          <a:extLst>
            <a:ext uri="{909E8E84-426E-40DD-AFC4-6F175D3DCCD1}">
              <a14:hiddenFill xmlns:a14="http://schemas.microsoft.com/office/drawing/2010/main">
                <a:solidFill>
                  <a:srgbClr val="FFFFFF"/>
                </a:solidFill>
              </a14:hiddenFill>
            </a:ext>
          </a:extLst>
        </p:spPr>
        <p:txBody>
          <a:bodyPr wrap="none"/>
          <a:lstStyle/>
          <a:p>
            <a:pPr>
              <a:defRPr/>
            </a:pPr>
            <a:endParaRPr lang="en-US"/>
          </a:p>
        </p:txBody>
      </p:sp>
      <p:sp>
        <p:nvSpPr>
          <p:cNvPr id="35944" name="Freeform 98"/>
          <p:cNvSpPr>
            <a:spLocks/>
          </p:cNvSpPr>
          <p:nvPr/>
        </p:nvSpPr>
        <p:spPr bwMode="auto">
          <a:xfrm>
            <a:off x="3307160" y="2949575"/>
            <a:ext cx="316442" cy="90488"/>
          </a:xfrm>
          <a:custGeom>
            <a:avLst/>
            <a:gdLst>
              <a:gd name="T0" fmla="*/ 0 w 374"/>
              <a:gd name="T1" fmla="*/ 0 h 87"/>
              <a:gd name="T2" fmla="*/ 0 w 374"/>
              <a:gd name="T3" fmla="*/ 37 h 87"/>
              <a:gd name="T4" fmla="*/ 107 w 374"/>
              <a:gd name="T5" fmla="*/ 37 h 87"/>
              <a:gd name="T6" fmla="*/ 0 60000 65536"/>
              <a:gd name="T7" fmla="*/ 0 60000 65536"/>
              <a:gd name="T8" fmla="*/ 0 60000 65536"/>
              <a:gd name="T9" fmla="*/ 0 w 374"/>
              <a:gd name="T10" fmla="*/ 0 h 87"/>
              <a:gd name="T11" fmla="*/ 374 w 374"/>
              <a:gd name="T12" fmla="*/ 87 h 87"/>
            </a:gdLst>
            <a:ahLst/>
            <a:cxnLst>
              <a:cxn ang="T6">
                <a:pos x="T0" y="T1"/>
              </a:cxn>
              <a:cxn ang="T7">
                <a:pos x="T2" y="T3"/>
              </a:cxn>
              <a:cxn ang="T8">
                <a:pos x="T4" y="T5"/>
              </a:cxn>
            </a:cxnLst>
            <a:rect l="T9" t="T10" r="T11" b="T12"/>
            <a:pathLst>
              <a:path w="374" h="87">
                <a:moveTo>
                  <a:pt x="0" y="0"/>
                </a:moveTo>
                <a:lnTo>
                  <a:pt x="0" y="87"/>
                </a:lnTo>
                <a:lnTo>
                  <a:pt x="374" y="87"/>
                </a:lnTo>
              </a:path>
            </a:pathLst>
          </a:custGeom>
          <a:noFill/>
          <a:ln w="28575">
            <a:solidFill>
              <a:schemeClr val="bg1">
                <a:lumMod val="85000"/>
              </a:schemeClr>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pPr>
              <a:defRPr/>
            </a:pPr>
            <a:endParaRPr lang="en-US"/>
          </a:p>
        </p:txBody>
      </p:sp>
      <p:grpSp>
        <p:nvGrpSpPr>
          <p:cNvPr id="36913" name="Group 7"/>
          <p:cNvGrpSpPr>
            <a:grpSpLocks/>
          </p:cNvGrpSpPr>
          <p:nvPr/>
        </p:nvGrpSpPr>
        <p:grpSpPr bwMode="auto">
          <a:xfrm>
            <a:off x="7101021" y="2000249"/>
            <a:ext cx="1098946" cy="1279526"/>
            <a:chOff x="4473" y="1613"/>
            <a:chExt cx="692" cy="806"/>
          </a:xfrm>
        </p:grpSpPr>
        <p:sp>
          <p:nvSpPr>
            <p:cNvPr id="37000" name="Text Box 8"/>
            <p:cNvSpPr txBox="1">
              <a:spLocks noChangeArrowheads="1"/>
            </p:cNvSpPr>
            <p:nvPr/>
          </p:nvSpPr>
          <p:spPr bwMode="auto">
            <a:xfrm>
              <a:off x="4473" y="1613"/>
              <a:ext cx="692" cy="806"/>
            </a:xfrm>
            <a:prstGeom prst="rect">
              <a:avLst/>
            </a:prstGeom>
            <a:solidFill>
              <a:srgbClr val="CCCCFF"/>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200" b="1"/>
                <a:t>Data</a:t>
              </a:r>
            </a:p>
            <a:p>
              <a:pPr algn="ctr" eaLnBrk="1" hangingPunct="1"/>
              <a:r>
                <a:rPr lang="en-US" altLang="en-US" sz="1200" b="1"/>
                <a:t>Memory</a:t>
              </a:r>
            </a:p>
          </p:txBody>
        </p:sp>
        <p:sp>
          <p:nvSpPr>
            <p:cNvPr id="37001" name="Rectangle 9"/>
            <p:cNvSpPr>
              <a:spLocks noChangeArrowheads="1"/>
            </p:cNvSpPr>
            <p:nvPr/>
          </p:nvSpPr>
          <p:spPr bwMode="auto">
            <a:xfrm>
              <a:off x="4473" y="1901"/>
              <a:ext cx="39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 Address</a:t>
              </a:r>
            </a:p>
          </p:txBody>
        </p:sp>
        <p:sp>
          <p:nvSpPr>
            <p:cNvPr id="37002" name="Rectangle 10"/>
            <p:cNvSpPr>
              <a:spLocks noChangeArrowheads="1"/>
            </p:cNvSpPr>
            <p:nvPr/>
          </p:nvSpPr>
          <p:spPr bwMode="auto">
            <a:xfrm>
              <a:off x="4502" y="2130"/>
              <a:ext cx="288"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Data_in</a:t>
              </a:r>
            </a:p>
          </p:txBody>
        </p:sp>
        <p:sp>
          <p:nvSpPr>
            <p:cNvPr id="37003" name="Rectangle 11"/>
            <p:cNvSpPr>
              <a:spLocks noChangeArrowheads="1"/>
            </p:cNvSpPr>
            <p:nvPr/>
          </p:nvSpPr>
          <p:spPr bwMode="auto">
            <a:xfrm>
              <a:off x="4703" y="2015"/>
              <a:ext cx="432"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Data_out</a:t>
              </a:r>
            </a:p>
          </p:txBody>
        </p:sp>
      </p:grpSp>
      <p:sp>
        <p:nvSpPr>
          <p:cNvPr id="36914" name="Line 19"/>
          <p:cNvSpPr>
            <a:spLocks noChangeShapeType="1"/>
          </p:cNvSpPr>
          <p:nvPr/>
        </p:nvSpPr>
        <p:spPr bwMode="auto">
          <a:xfrm flipV="1">
            <a:off x="6551931" y="2547938"/>
            <a:ext cx="549091" cy="0"/>
          </a:xfrm>
          <a:prstGeom prst="line">
            <a:avLst/>
          </a:prstGeom>
          <a:noFill/>
          <a:ln w="57150">
            <a:solidFill>
              <a:srgbClr val="007033"/>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nvGrpSpPr>
          <p:cNvPr id="36915" name="Group 20"/>
          <p:cNvGrpSpPr>
            <a:grpSpLocks/>
          </p:cNvGrpSpPr>
          <p:nvPr/>
        </p:nvGrpSpPr>
        <p:grpSpPr bwMode="auto">
          <a:xfrm>
            <a:off x="6599540" y="2319337"/>
            <a:ext cx="180915" cy="274638"/>
            <a:chOff x="4273" y="2390"/>
            <a:chExt cx="114" cy="173"/>
          </a:xfrm>
        </p:grpSpPr>
        <p:sp>
          <p:nvSpPr>
            <p:cNvPr id="36998" name="Line 21"/>
            <p:cNvSpPr>
              <a:spLocks noChangeShapeType="1"/>
            </p:cNvSpPr>
            <p:nvPr/>
          </p:nvSpPr>
          <p:spPr bwMode="auto">
            <a:xfrm flipH="1">
              <a:off x="4301" y="2505"/>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6999" name="Rectangle 22"/>
            <p:cNvSpPr>
              <a:spLocks noChangeArrowheads="1"/>
            </p:cNvSpPr>
            <p:nvPr/>
          </p:nvSpPr>
          <p:spPr bwMode="auto">
            <a:xfrm>
              <a:off x="4273" y="2390"/>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grpSp>
      <p:sp>
        <p:nvSpPr>
          <p:cNvPr id="36916" name="Freeform 23"/>
          <p:cNvSpPr>
            <a:spLocks/>
          </p:cNvSpPr>
          <p:nvPr/>
        </p:nvSpPr>
        <p:spPr bwMode="auto">
          <a:xfrm rot="16200000">
            <a:off x="5728096" y="2322591"/>
            <a:ext cx="1189039" cy="457046"/>
          </a:xfrm>
          <a:custGeom>
            <a:avLst/>
            <a:gdLst>
              <a:gd name="T0" fmla="*/ 0 w 768"/>
              <a:gd name="T1" fmla="*/ 0 h 288"/>
              <a:gd name="T2" fmla="*/ 2147483647 w 768"/>
              <a:gd name="T3" fmla="*/ 2147483647 h 288"/>
              <a:gd name="T4" fmla="*/ 2147483647 w 768"/>
              <a:gd name="T5" fmla="*/ 2147483647 h 288"/>
              <a:gd name="T6" fmla="*/ 2147483647 w 768"/>
              <a:gd name="T7" fmla="*/ 0 h 288"/>
              <a:gd name="T8" fmla="*/ 2147483647 w 768"/>
              <a:gd name="T9" fmla="*/ 0 h 288"/>
              <a:gd name="T10" fmla="*/ 2147483647 w 768"/>
              <a:gd name="T11" fmla="*/ 2147483647 h 288"/>
              <a:gd name="T12" fmla="*/ 2147483647 w 768"/>
              <a:gd name="T13" fmla="*/ 0 h 288"/>
              <a:gd name="T14" fmla="*/ 0 w 768"/>
              <a:gd name="T15" fmla="*/ 0 h 288"/>
              <a:gd name="T16" fmla="*/ 0 60000 65536"/>
              <a:gd name="T17" fmla="*/ 0 60000 65536"/>
              <a:gd name="T18" fmla="*/ 0 60000 65536"/>
              <a:gd name="T19" fmla="*/ 0 60000 65536"/>
              <a:gd name="T20" fmla="*/ 0 60000 65536"/>
              <a:gd name="T21" fmla="*/ 0 60000 65536"/>
              <a:gd name="T22" fmla="*/ 0 60000 65536"/>
              <a:gd name="T23" fmla="*/ 0 60000 65536"/>
              <a:gd name="T24" fmla="*/ 0 w 768"/>
              <a:gd name="T25" fmla="*/ 0 h 288"/>
              <a:gd name="T26" fmla="*/ 768 w 768"/>
              <a:gd name="T27" fmla="*/ 288 h 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68" h="288">
                <a:moveTo>
                  <a:pt x="0" y="0"/>
                </a:moveTo>
                <a:lnTo>
                  <a:pt x="144" y="288"/>
                </a:lnTo>
                <a:lnTo>
                  <a:pt x="624" y="288"/>
                </a:lnTo>
                <a:lnTo>
                  <a:pt x="768" y="0"/>
                </a:lnTo>
                <a:lnTo>
                  <a:pt x="480" y="0"/>
                </a:lnTo>
                <a:lnTo>
                  <a:pt x="384" y="96"/>
                </a:lnTo>
                <a:lnTo>
                  <a:pt x="288" y="0"/>
                </a:lnTo>
                <a:lnTo>
                  <a:pt x="0" y="0"/>
                </a:lnTo>
                <a:close/>
              </a:path>
            </a:pathLst>
          </a:custGeom>
          <a:solidFill>
            <a:srgbClr val="FFFF99"/>
          </a:solidFill>
          <a:ln w="19050">
            <a:solidFill>
              <a:schemeClr val="tx1"/>
            </a:solidFill>
            <a:round/>
            <a:headEnd/>
            <a:tailEnd/>
          </a:ln>
        </p:spPr>
        <p:txBody>
          <a:bodyPr/>
          <a:lstStyle/>
          <a:p>
            <a:endParaRPr lang="en-US"/>
          </a:p>
        </p:txBody>
      </p:sp>
      <p:sp>
        <p:nvSpPr>
          <p:cNvPr id="36917" name="Rectangle 24"/>
          <p:cNvSpPr>
            <a:spLocks noChangeArrowheads="1"/>
          </p:cNvSpPr>
          <p:nvPr/>
        </p:nvSpPr>
        <p:spPr bwMode="auto">
          <a:xfrm>
            <a:off x="6171058" y="2178050"/>
            <a:ext cx="380872"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0000"/>
              </a:lnSpc>
            </a:pPr>
            <a:r>
              <a:rPr lang="en-US" altLang="en-US" sz="1400"/>
              <a:t>A</a:t>
            </a:r>
          </a:p>
          <a:p>
            <a:pPr algn="ctr">
              <a:lnSpc>
                <a:spcPct val="80000"/>
              </a:lnSpc>
            </a:pPr>
            <a:r>
              <a:rPr lang="en-US" altLang="en-US" sz="1400"/>
              <a:t>L</a:t>
            </a:r>
          </a:p>
          <a:p>
            <a:pPr algn="ctr">
              <a:lnSpc>
                <a:spcPct val="80000"/>
              </a:lnSpc>
            </a:pPr>
            <a:r>
              <a:rPr lang="en-US" altLang="en-US" sz="1400"/>
              <a:t>U</a:t>
            </a:r>
          </a:p>
        </p:txBody>
      </p:sp>
      <p:sp>
        <p:nvSpPr>
          <p:cNvPr id="35887" name="Line 29"/>
          <p:cNvSpPr>
            <a:spLocks noChangeShapeType="1"/>
          </p:cNvSpPr>
          <p:nvPr/>
        </p:nvSpPr>
        <p:spPr bwMode="auto">
          <a:xfrm flipV="1">
            <a:off x="5044149" y="2684466"/>
            <a:ext cx="639763" cy="1587"/>
          </a:xfrm>
          <a:prstGeom prst="line">
            <a:avLst/>
          </a:prstGeom>
          <a:noFill/>
          <a:ln w="57150">
            <a:solidFill>
              <a:schemeClr val="bg1">
                <a:lumMod val="85000"/>
              </a:schemeClr>
            </a:solidFill>
            <a:round/>
            <a:headEnd/>
            <a:tailEnd type="triangle" w="sm" len="sm"/>
          </a:ln>
          <a:extLst>
            <a:ext uri="{909E8E84-426E-40DD-AFC4-6F175D3DCCD1}">
              <a14:hiddenFill xmlns:a14="http://schemas.microsoft.com/office/drawing/2010/main">
                <a:noFill/>
              </a14:hiddenFill>
            </a:ext>
          </a:extLst>
        </p:spPr>
        <p:txBody>
          <a:bodyPr wrap="none"/>
          <a:lstStyle/>
          <a:p>
            <a:pPr>
              <a:defRPr/>
            </a:pPr>
            <a:endParaRPr lang="en-US"/>
          </a:p>
        </p:txBody>
      </p:sp>
      <p:sp>
        <p:nvSpPr>
          <p:cNvPr id="36919" name="Line 30"/>
          <p:cNvSpPr>
            <a:spLocks noChangeShapeType="1"/>
          </p:cNvSpPr>
          <p:nvPr/>
        </p:nvSpPr>
        <p:spPr bwMode="auto">
          <a:xfrm flipV="1">
            <a:off x="5866361" y="2911476"/>
            <a:ext cx="228524" cy="0"/>
          </a:xfrm>
          <a:prstGeom prst="line">
            <a:avLst/>
          </a:prstGeom>
          <a:noFill/>
          <a:ln w="57150">
            <a:solidFill>
              <a:srgbClr val="007033"/>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36920" name="Freeform 31"/>
          <p:cNvSpPr>
            <a:spLocks/>
          </p:cNvSpPr>
          <p:nvPr/>
        </p:nvSpPr>
        <p:spPr bwMode="auto">
          <a:xfrm flipV="1">
            <a:off x="3306583" y="1633540"/>
            <a:ext cx="1031529" cy="138113"/>
          </a:xfrm>
          <a:custGeom>
            <a:avLst/>
            <a:gdLst>
              <a:gd name="T0" fmla="*/ 0 w 374"/>
              <a:gd name="T1" fmla="*/ 0 h 87"/>
              <a:gd name="T2" fmla="*/ 0 w 374"/>
              <a:gd name="T3" fmla="*/ 2147483647 h 87"/>
              <a:gd name="T4" fmla="*/ 2147483647 w 374"/>
              <a:gd name="T5" fmla="*/ 2147483647 h 87"/>
              <a:gd name="T6" fmla="*/ 0 60000 65536"/>
              <a:gd name="T7" fmla="*/ 0 60000 65536"/>
              <a:gd name="T8" fmla="*/ 0 60000 65536"/>
              <a:gd name="T9" fmla="*/ 0 w 374"/>
              <a:gd name="T10" fmla="*/ 0 h 87"/>
              <a:gd name="T11" fmla="*/ 374 w 374"/>
              <a:gd name="T12" fmla="*/ 87 h 87"/>
            </a:gdLst>
            <a:ahLst/>
            <a:cxnLst>
              <a:cxn ang="T6">
                <a:pos x="T0" y="T1"/>
              </a:cxn>
              <a:cxn ang="T7">
                <a:pos x="T2" y="T3"/>
              </a:cxn>
              <a:cxn ang="T8">
                <a:pos x="T4" y="T5"/>
              </a:cxn>
            </a:cxnLst>
            <a:rect l="T9" t="T10" r="T11" b="T12"/>
            <a:pathLst>
              <a:path w="374" h="87">
                <a:moveTo>
                  <a:pt x="0" y="0"/>
                </a:moveTo>
                <a:lnTo>
                  <a:pt x="0" y="87"/>
                </a:lnTo>
                <a:lnTo>
                  <a:pt x="374" y="87"/>
                </a:lnTo>
              </a:path>
            </a:pathLst>
          </a:custGeom>
          <a:noFill/>
          <a:ln w="38100">
            <a:solidFill>
              <a:srgbClr val="007033"/>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6921" name="Text Box 32"/>
          <p:cNvSpPr txBox="1">
            <a:spLocks noChangeArrowheads="1"/>
          </p:cNvSpPr>
          <p:nvPr/>
        </p:nvSpPr>
        <p:spPr bwMode="auto">
          <a:xfrm>
            <a:off x="3946129" y="1909762"/>
            <a:ext cx="1098182" cy="1279526"/>
          </a:xfrm>
          <a:prstGeom prst="rect">
            <a:avLst/>
          </a:prstGeom>
          <a:solidFill>
            <a:srgbClr val="99FF99"/>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sz="1200" b="1"/>
          </a:p>
          <a:p>
            <a:pPr algn="ctr" eaLnBrk="1" hangingPunct="1"/>
            <a:endParaRPr lang="en-US" altLang="en-US" sz="1200" b="1"/>
          </a:p>
          <a:p>
            <a:pPr algn="ctr" eaLnBrk="1" hangingPunct="1"/>
            <a:r>
              <a:rPr lang="en-US" altLang="en-US" sz="1200" b="1"/>
              <a:t>Registers</a:t>
            </a:r>
          </a:p>
        </p:txBody>
      </p:sp>
      <p:sp>
        <p:nvSpPr>
          <p:cNvPr id="36922" name="Rectangle 33"/>
          <p:cNvSpPr>
            <a:spLocks noChangeArrowheads="1"/>
          </p:cNvSpPr>
          <p:nvPr/>
        </p:nvSpPr>
        <p:spPr bwMode="auto">
          <a:xfrm>
            <a:off x="3946130" y="2092328"/>
            <a:ext cx="457046"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 RA</a:t>
            </a:r>
          </a:p>
        </p:txBody>
      </p:sp>
      <p:sp>
        <p:nvSpPr>
          <p:cNvPr id="36923" name="Rectangle 34"/>
          <p:cNvSpPr>
            <a:spLocks noChangeArrowheads="1"/>
          </p:cNvSpPr>
          <p:nvPr/>
        </p:nvSpPr>
        <p:spPr bwMode="auto">
          <a:xfrm>
            <a:off x="3992151" y="2501903"/>
            <a:ext cx="411024"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RB</a:t>
            </a:r>
          </a:p>
        </p:txBody>
      </p:sp>
      <p:sp>
        <p:nvSpPr>
          <p:cNvPr id="36924" name="Rectangle 35"/>
          <p:cNvSpPr>
            <a:spLocks noChangeArrowheads="1"/>
          </p:cNvSpPr>
          <p:nvPr/>
        </p:nvSpPr>
        <p:spPr bwMode="auto">
          <a:xfrm>
            <a:off x="4587264" y="2090740"/>
            <a:ext cx="411024"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BusA</a:t>
            </a:r>
          </a:p>
        </p:txBody>
      </p:sp>
      <p:sp>
        <p:nvSpPr>
          <p:cNvPr id="36925" name="Rectangle 38"/>
          <p:cNvSpPr>
            <a:spLocks noChangeArrowheads="1"/>
          </p:cNvSpPr>
          <p:nvPr/>
        </p:nvSpPr>
        <p:spPr bwMode="auto">
          <a:xfrm>
            <a:off x="4587264" y="2593979"/>
            <a:ext cx="411024"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BusB</a:t>
            </a:r>
          </a:p>
        </p:txBody>
      </p:sp>
      <p:sp>
        <p:nvSpPr>
          <p:cNvPr id="36926" name="Line 39"/>
          <p:cNvSpPr>
            <a:spLocks noChangeShapeType="1"/>
          </p:cNvSpPr>
          <p:nvPr/>
        </p:nvSpPr>
        <p:spPr bwMode="auto">
          <a:xfrm>
            <a:off x="3306581" y="2182812"/>
            <a:ext cx="639548" cy="0"/>
          </a:xfrm>
          <a:prstGeom prst="line">
            <a:avLst/>
          </a:prstGeom>
          <a:noFill/>
          <a:ln w="28575">
            <a:solidFill>
              <a:srgbClr val="007033"/>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927" name="Line 40"/>
          <p:cNvSpPr>
            <a:spLocks noChangeShapeType="1"/>
          </p:cNvSpPr>
          <p:nvPr/>
        </p:nvSpPr>
        <p:spPr bwMode="auto">
          <a:xfrm flipV="1">
            <a:off x="3306583" y="2638426"/>
            <a:ext cx="637961" cy="1588"/>
          </a:xfrm>
          <a:prstGeom prst="line">
            <a:avLst/>
          </a:prstGeom>
          <a:noFill/>
          <a:ln w="28575">
            <a:solidFill>
              <a:srgbClr val="007033"/>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928" name="Line 41"/>
          <p:cNvSpPr>
            <a:spLocks noChangeShapeType="1"/>
          </p:cNvSpPr>
          <p:nvPr/>
        </p:nvSpPr>
        <p:spPr bwMode="auto">
          <a:xfrm>
            <a:off x="3808064" y="2946401"/>
            <a:ext cx="138067" cy="0"/>
          </a:xfrm>
          <a:prstGeom prst="line">
            <a:avLst/>
          </a:prstGeom>
          <a:noFill/>
          <a:ln w="28575">
            <a:solidFill>
              <a:srgbClr val="007033"/>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929" name="Rectangle 42"/>
          <p:cNvSpPr>
            <a:spLocks noChangeArrowheads="1"/>
          </p:cNvSpPr>
          <p:nvPr/>
        </p:nvSpPr>
        <p:spPr bwMode="auto">
          <a:xfrm>
            <a:off x="3992151" y="2851151"/>
            <a:ext cx="411024"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RW</a:t>
            </a:r>
          </a:p>
        </p:txBody>
      </p:sp>
      <p:sp>
        <p:nvSpPr>
          <p:cNvPr id="36930" name="Line 43"/>
          <p:cNvSpPr>
            <a:spLocks noChangeShapeType="1"/>
          </p:cNvSpPr>
          <p:nvPr/>
        </p:nvSpPr>
        <p:spPr bwMode="auto">
          <a:xfrm flipH="1">
            <a:off x="3763628" y="2136778"/>
            <a:ext cx="46022" cy="920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6931" name="Rectangle 44"/>
          <p:cNvSpPr>
            <a:spLocks noChangeArrowheads="1"/>
          </p:cNvSpPr>
          <p:nvPr/>
        </p:nvSpPr>
        <p:spPr bwMode="auto">
          <a:xfrm>
            <a:off x="3717608" y="2000252"/>
            <a:ext cx="136479"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36932" name="Rectangle 45"/>
          <p:cNvSpPr>
            <a:spLocks noChangeArrowheads="1"/>
          </p:cNvSpPr>
          <p:nvPr/>
        </p:nvSpPr>
        <p:spPr bwMode="auto">
          <a:xfrm>
            <a:off x="4587264" y="2960691"/>
            <a:ext cx="411024"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BusW</a:t>
            </a:r>
          </a:p>
        </p:txBody>
      </p:sp>
      <p:sp>
        <p:nvSpPr>
          <p:cNvPr id="36933" name="Rectangle 46"/>
          <p:cNvSpPr>
            <a:spLocks noChangeArrowheads="1"/>
          </p:cNvSpPr>
          <p:nvPr/>
        </p:nvSpPr>
        <p:spPr bwMode="auto">
          <a:xfrm>
            <a:off x="3079644" y="2276478"/>
            <a:ext cx="18091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6934" name="Rectangle 47"/>
          <p:cNvSpPr>
            <a:spLocks noChangeArrowheads="1"/>
          </p:cNvSpPr>
          <p:nvPr/>
        </p:nvSpPr>
        <p:spPr bwMode="auto">
          <a:xfrm>
            <a:off x="1935443" y="1909762"/>
            <a:ext cx="1096594" cy="1281114"/>
          </a:xfrm>
          <a:prstGeom prst="rect">
            <a:avLst/>
          </a:prstGeom>
          <a:solidFill>
            <a:srgbClr val="CCCCFF"/>
          </a:solidFill>
          <a:ln w="1905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6935" name="Text Box 48"/>
          <p:cNvSpPr txBox="1">
            <a:spLocks noChangeArrowheads="1"/>
          </p:cNvSpPr>
          <p:nvPr/>
        </p:nvSpPr>
        <p:spPr bwMode="auto">
          <a:xfrm>
            <a:off x="2025898" y="2640013"/>
            <a:ext cx="68557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tLang="en-US" sz="1000"/>
              <a:t>Address</a:t>
            </a:r>
          </a:p>
        </p:txBody>
      </p:sp>
      <p:sp>
        <p:nvSpPr>
          <p:cNvPr id="36936" name="Line 49"/>
          <p:cNvSpPr>
            <a:spLocks noChangeShapeType="1"/>
          </p:cNvSpPr>
          <p:nvPr/>
        </p:nvSpPr>
        <p:spPr bwMode="auto">
          <a:xfrm>
            <a:off x="1340330" y="2776538"/>
            <a:ext cx="595113" cy="1588"/>
          </a:xfrm>
          <a:prstGeom prst="line">
            <a:avLst/>
          </a:prstGeom>
          <a:noFill/>
          <a:ln w="57150">
            <a:solidFill>
              <a:srgbClr val="007033"/>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36937" name="Text Box 50"/>
          <p:cNvSpPr txBox="1">
            <a:spLocks noChangeArrowheads="1"/>
          </p:cNvSpPr>
          <p:nvPr/>
        </p:nvSpPr>
        <p:spPr bwMode="auto">
          <a:xfrm>
            <a:off x="2117943" y="2366962"/>
            <a:ext cx="86807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spcBef>
                <a:spcPct val="50000"/>
              </a:spcBef>
            </a:pPr>
            <a:r>
              <a:rPr lang="en-US" altLang="en-US" sz="1000"/>
              <a:t>Instruction</a:t>
            </a:r>
          </a:p>
        </p:txBody>
      </p:sp>
      <p:sp>
        <p:nvSpPr>
          <p:cNvPr id="36938" name="Text Box 51"/>
          <p:cNvSpPr txBox="1">
            <a:spLocks noChangeArrowheads="1"/>
          </p:cNvSpPr>
          <p:nvPr/>
        </p:nvSpPr>
        <p:spPr bwMode="auto">
          <a:xfrm>
            <a:off x="2071922" y="1909762"/>
            <a:ext cx="868072"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b="1"/>
              <a:t>Instruction</a:t>
            </a:r>
          </a:p>
          <a:p>
            <a:r>
              <a:rPr lang="en-US" altLang="en-US" sz="1200" b="1"/>
              <a:t>Memory</a:t>
            </a:r>
          </a:p>
        </p:txBody>
      </p:sp>
      <p:sp>
        <p:nvSpPr>
          <p:cNvPr id="36939" name="Line 52"/>
          <p:cNvSpPr>
            <a:spLocks noChangeShapeType="1"/>
          </p:cNvSpPr>
          <p:nvPr/>
        </p:nvSpPr>
        <p:spPr bwMode="auto">
          <a:xfrm>
            <a:off x="3032037" y="2503488"/>
            <a:ext cx="274546" cy="0"/>
          </a:xfrm>
          <a:prstGeom prst="line">
            <a:avLst/>
          </a:prstGeom>
          <a:noFill/>
          <a:ln w="57150">
            <a:solidFill>
              <a:srgbClr val="007033"/>
            </a:solidFill>
            <a:round/>
            <a:headEnd/>
            <a:tailEnd type="oval" w="sm" len="sm"/>
          </a:ln>
          <a:extLst>
            <a:ext uri="{909E8E84-426E-40DD-AFC4-6F175D3DCCD1}">
              <a14:hiddenFill xmlns:a14="http://schemas.microsoft.com/office/drawing/2010/main">
                <a:noFill/>
              </a14:hiddenFill>
            </a:ext>
          </a:extLst>
        </p:spPr>
        <p:txBody>
          <a:bodyPr wrap="none"/>
          <a:lstStyle/>
          <a:p>
            <a:endParaRPr lang="en-US"/>
          </a:p>
        </p:txBody>
      </p:sp>
      <p:sp>
        <p:nvSpPr>
          <p:cNvPr id="36940" name="Line 53"/>
          <p:cNvSpPr>
            <a:spLocks noChangeShapeType="1"/>
          </p:cNvSpPr>
          <p:nvPr/>
        </p:nvSpPr>
        <p:spPr bwMode="auto">
          <a:xfrm flipH="1">
            <a:off x="3124080" y="2459040"/>
            <a:ext cx="46022" cy="920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6941" name="Rectangle 54"/>
          <p:cNvSpPr>
            <a:spLocks noChangeArrowheads="1"/>
          </p:cNvSpPr>
          <p:nvPr/>
        </p:nvSpPr>
        <p:spPr bwMode="auto">
          <a:xfrm>
            <a:off x="1614875" y="2549529"/>
            <a:ext cx="18091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6942" name="Line 55"/>
          <p:cNvSpPr>
            <a:spLocks noChangeShapeType="1"/>
          </p:cNvSpPr>
          <p:nvPr/>
        </p:nvSpPr>
        <p:spPr bwMode="auto">
          <a:xfrm flipH="1">
            <a:off x="1659309" y="2732091"/>
            <a:ext cx="46022" cy="920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6943" name="Rectangle 56"/>
          <p:cNvSpPr>
            <a:spLocks noChangeArrowheads="1"/>
          </p:cNvSpPr>
          <p:nvPr/>
        </p:nvSpPr>
        <p:spPr bwMode="auto">
          <a:xfrm>
            <a:off x="884870" y="1908175"/>
            <a:ext cx="18091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30</a:t>
            </a:r>
          </a:p>
        </p:txBody>
      </p:sp>
      <p:sp>
        <p:nvSpPr>
          <p:cNvPr id="36944" name="Line 57"/>
          <p:cNvSpPr>
            <a:spLocks noChangeShapeType="1"/>
          </p:cNvSpPr>
          <p:nvPr/>
        </p:nvSpPr>
        <p:spPr bwMode="auto">
          <a:xfrm flipH="1">
            <a:off x="792826" y="1998663"/>
            <a:ext cx="90457" cy="476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nvGrpSpPr>
          <p:cNvPr id="36945" name="Group 58"/>
          <p:cNvGrpSpPr>
            <a:grpSpLocks/>
          </p:cNvGrpSpPr>
          <p:nvPr/>
        </p:nvGrpSpPr>
        <p:grpSpPr bwMode="auto">
          <a:xfrm>
            <a:off x="1156242" y="2365378"/>
            <a:ext cx="185676" cy="823913"/>
            <a:chOff x="2571" y="3082"/>
            <a:chExt cx="117" cy="519"/>
          </a:xfrm>
        </p:grpSpPr>
        <p:sp>
          <p:nvSpPr>
            <p:cNvPr id="36996" name="Text Box 59"/>
            <p:cNvSpPr txBox="1">
              <a:spLocks noChangeArrowheads="1"/>
            </p:cNvSpPr>
            <p:nvPr/>
          </p:nvSpPr>
          <p:spPr bwMode="auto">
            <a:xfrm rot="16200000">
              <a:off x="2413" y="3327"/>
              <a:ext cx="433" cy="116"/>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200"/>
                <a:t>PC</a:t>
              </a:r>
            </a:p>
          </p:txBody>
        </p:sp>
        <p:sp>
          <p:nvSpPr>
            <p:cNvPr id="36997" name="Text Box 60"/>
            <p:cNvSpPr txBox="1">
              <a:spLocks noChangeArrowheads="1"/>
            </p:cNvSpPr>
            <p:nvPr/>
          </p:nvSpPr>
          <p:spPr bwMode="auto">
            <a:xfrm rot="16200000">
              <a:off x="2586" y="3067"/>
              <a:ext cx="86" cy="115"/>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800" dirty="0"/>
                <a:t>00</a:t>
              </a:r>
            </a:p>
          </p:txBody>
        </p:sp>
      </p:grpSp>
      <p:sp>
        <p:nvSpPr>
          <p:cNvPr id="36946" name="Line 61"/>
          <p:cNvSpPr>
            <a:spLocks noChangeShapeType="1"/>
          </p:cNvSpPr>
          <p:nvPr/>
        </p:nvSpPr>
        <p:spPr bwMode="auto">
          <a:xfrm flipV="1">
            <a:off x="1478395" y="2044700"/>
            <a:ext cx="0" cy="731838"/>
          </a:xfrm>
          <a:prstGeom prst="line">
            <a:avLst/>
          </a:prstGeom>
          <a:noFill/>
          <a:ln w="57150">
            <a:solidFill>
              <a:srgbClr val="007033"/>
            </a:solidFill>
            <a:round/>
            <a:headEnd type="oval"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36947" name="Rectangle 62"/>
          <p:cNvSpPr>
            <a:spLocks noChangeArrowheads="1"/>
          </p:cNvSpPr>
          <p:nvPr/>
        </p:nvSpPr>
        <p:spPr bwMode="auto">
          <a:xfrm>
            <a:off x="1294306" y="1679575"/>
            <a:ext cx="366589" cy="365125"/>
          </a:xfrm>
          <a:prstGeom prst="rect">
            <a:avLst/>
          </a:prstGeom>
          <a:solidFill>
            <a:srgbClr val="FF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400"/>
              <a:t> </a:t>
            </a:r>
            <a:r>
              <a:rPr lang="en-US" altLang="en-US"/>
              <a:t>+1</a:t>
            </a:r>
          </a:p>
        </p:txBody>
      </p:sp>
      <p:sp>
        <p:nvSpPr>
          <p:cNvPr id="36948" name="Rectangle 63"/>
          <p:cNvSpPr>
            <a:spLocks noChangeArrowheads="1"/>
          </p:cNvSpPr>
          <p:nvPr/>
        </p:nvSpPr>
        <p:spPr bwMode="auto">
          <a:xfrm>
            <a:off x="1526005" y="2227265"/>
            <a:ext cx="18091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30</a:t>
            </a:r>
          </a:p>
        </p:txBody>
      </p:sp>
      <p:sp>
        <p:nvSpPr>
          <p:cNvPr id="36949" name="Line 64"/>
          <p:cNvSpPr>
            <a:spLocks noChangeShapeType="1"/>
          </p:cNvSpPr>
          <p:nvPr/>
        </p:nvSpPr>
        <p:spPr bwMode="auto">
          <a:xfrm flipH="1">
            <a:off x="1433961" y="2317753"/>
            <a:ext cx="90457" cy="476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6950" name="Freeform 65"/>
          <p:cNvSpPr>
            <a:spLocks/>
          </p:cNvSpPr>
          <p:nvPr/>
        </p:nvSpPr>
        <p:spPr bwMode="auto">
          <a:xfrm>
            <a:off x="837261" y="1541462"/>
            <a:ext cx="641135" cy="1235076"/>
          </a:xfrm>
          <a:custGeom>
            <a:avLst/>
            <a:gdLst>
              <a:gd name="T0" fmla="*/ 2147483647 w 404"/>
              <a:gd name="T1" fmla="*/ 2147483647 h 778"/>
              <a:gd name="T2" fmla="*/ 2147483647 w 404"/>
              <a:gd name="T3" fmla="*/ 0 h 778"/>
              <a:gd name="T4" fmla="*/ 0 w 404"/>
              <a:gd name="T5" fmla="*/ 0 h 778"/>
              <a:gd name="T6" fmla="*/ 0 w 404"/>
              <a:gd name="T7" fmla="*/ 2147483647 h 778"/>
              <a:gd name="T8" fmla="*/ 2147483647 w 404"/>
              <a:gd name="T9" fmla="*/ 2147483647 h 778"/>
              <a:gd name="T10" fmla="*/ 0 60000 65536"/>
              <a:gd name="T11" fmla="*/ 0 60000 65536"/>
              <a:gd name="T12" fmla="*/ 0 60000 65536"/>
              <a:gd name="T13" fmla="*/ 0 60000 65536"/>
              <a:gd name="T14" fmla="*/ 0 60000 65536"/>
              <a:gd name="T15" fmla="*/ 0 w 404"/>
              <a:gd name="T16" fmla="*/ 0 h 778"/>
              <a:gd name="T17" fmla="*/ 404 w 404"/>
              <a:gd name="T18" fmla="*/ 778 h 778"/>
            </a:gdLst>
            <a:ahLst/>
            <a:cxnLst>
              <a:cxn ang="T10">
                <a:pos x="T0" y="T1"/>
              </a:cxn>
              <a:cxn ang="T11">
                <a:pos x="T2" y="T3"/>
              </a:cxn>
              <a:cxn ang="T12">
                <a:pos x="T4" y="T5"/>
              </a:cxn>
              <a:cxn ang="T13">
                <a:pos x="T6" y="T7"/>
              </a:cxn>
              <a:cxn ang="T14">
                <a:pos x="T8" y="T9"/>
              </a:cxn>
            </a:cxnLst>
            <a:rect l="T15" t="T16" r="T17" b="T18"/>
            <a:pathLst>
              <a:path w="404" h="778">
                <a:moveTo>
                  <a:pt x="404" y="87"/>
                </a:moveTo>
                <a:lnTo>
                  <a:pt x="404" y="0"/>
                </a:lnTo>
                <a:lnTo>
                  <a:pt x="0" y="0"/>
                </a:lnTo>
                <a:lnTo>
                  <a:pt x="0" y="778"/>
                </a:lnTo>
                <a:lnTo>
                  <a:pt x="202" y="778"/>
                </a:lnTo>
              </a:path>
            </a:pathLst>
          </a:custGeom>
          <a:noFill/>
          <a:ln w="57150">
            <a:solidFill>
              <a:srgbClr val="007033"/>
            </a:solidFill>
            <a:round/>
            <a:headEnd/>
            <a:tailEnd type="triangle" w="sm" len="sm"/>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6951" name="Line 66"/>
          <p:cNvSpPr>
            <a:spLocks noChangeShapeType="1"/>
          </p:cNvSpPr>
          <p:nvPr/>
        </p:nvSpPr>
        <p:spPr bwMode="auto">
          <a:xfrm flipH="1">
            <a:off x="3306581" y="1628778"/>
            <a:ext cx="0" cy="1422401"/>
          </a:xfrm>
          <a:prstGeom prst="line">
            <a:avLst/>
          </a:prstGeom>
          <a:noFill/>
          <a:ln w="57150">
            <a:solidFill>
              <a:srgbClr val="007033"/>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6952" name="Rectangle 67"/>
          <p:cNvSpPr>
            <a:spLocks noChangeArrowheads="1"/>
          </p:cNvSpPr>
          <p:nvPr/>
        </p:nvSpPr>
        <p:spPr bwMode="auto">
          <a:xfrm>
            <a:off x="3489082" y="2000252"/>
            <a:ext cx="182502"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Rs</a:t>
            </a:r>
          </a:p>
        </p:txBody>
      </p:sp>
      <p:sp>
        <p:nvSpPr>
          <p:cNvPr id="36953" name="Line 68"/>
          <p:cNvSpPr>
            <a:spLocks noChangeShapeType="1"/>
          </p:cNvSpPr>
          <p:nvPr/>
        </p:nvSpPr>
        <p:spPr bwMode="auto">
          <a:xfrm flipH="1">
            <a:off x="3763628" y="2593979"/>
            <a:ext cx="46022" cy="920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6954" name="Rectangle 69"/>
          <p:cNvSpPr>
            <a:spLocks noChangeArrowheads="1"/>
          </p:cNvSpPr>
          <p:nvPr/>
        </p:nvSpPr>
        <p:spPr bwMode="auto">
          <a:xfrm>
            <a:off x="3717608" y="2457453"/>
            <a:ext cx="136479"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36955" name="Rectangle 70"/>
          <p:cNvSpPr>
            <a:spLocks noChangeArrowheads="1"/>
          </p:cNvSpPr>
          <p:nvPr/>
        </p:nvSpPr>
        <p:spPr bwMode="auto">
          <a:xfrm>
            <a:off x="3397040" y="2855916"/>
            <a:ext cx="182502"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Rd</a:t>
            </a:r>
          </a:p>
        </p:txBody>
      </p:sp>
      <p:grpSp>
        <p:nvGrpSpPr>
          <p:cNvPr id="36956" name="Group 71"/>
          <p:cNvGrpSpPr>
            <a:grpSpLocks/>
          </p:cNvGrpSpPr>
          <p:nvPr/>
        </p:nvGrpSpPr>
        <p:grpSpPr bwMode="auto">
          <a:xfrm>
            <a:off x="4338110" y="1497015"/>
            <a:ext cx="287242" cy="301625"/>
            <a:chOff x="3509" y="2188"/>
            <a:chExt cx="106" cy="190"/>
          </a:xfrm>
        </p:grpSpPr>
        <p:sp>
          <p:nvSpPr>
            <p:cNvPr id="36994" name="Oval 72"/>
            <p:cNvSpPr>
              <a:spLocks noChangeArrowheads="1"/>
            </p:cNvSpPr>
            <p:nvPr/>
          </p:nvSpPr>
          <p:spPr bwMode="auto">
            <a:xfrm>
              <a:off x="3509" y="2188"/>
              <a:ext cx="106" cy="173"/>
            </a:xfrm>
            <a:prstGeom prst="ellipse">
              <a:avLst/>
            </a:prstGeom>
            <a:solidFill>
              <a:srgbClr val="FFFF99"/>
            </a:solidFill>
            <a:ln w="19050">
              <a:solidFill>
                <a:srgbClr val="007033"/>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6995" name="Rectangle 73"/>
            <p:cNvSpPr>
              <a:spLocks noChangeArrowheads="1"/>
            </p:cNvSpPr>
            <p:nvPr/>
          </p:nvSpPr>
          <p:spPr bwMode="auto">
            <a:xfrm>
              <a:off x="3509" y="2204"/>
              <a:ext cx="106"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0000"/>
                </a:lnSpc>
              </a:pPr>
              <a:r>
                <a:rPr lang="en-US" altLang="en-US" sz="1400">
                  <a:solidFill>
                    <a:srgbClr val="007033"/>
                  </a:solidFill>
                </a:rPr>
                <a:t>E</a:t>
              </a:r>
            </a:p>
          </p:txBody>
        </p:sp>
      </p:grpSp>
      <p:sp>
        <p:nvSpPr>
          <p:cNvPr id="36957" name="Line 74"/>
          <p:cNvSpPr>
            <a:spLocks noChangeShapeType="1"/>
          </p:cNvSpPr>
          <p:nvPr/>
        </p:nvSpPr>
        <p:spPr bwMode="auto">
          <a:xfrm flipH="1">
            <a:off x="3717606" y="1589090"/>
            <a:ext cx="46022" cy="920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6958" name="Rectangle 77"/>
          <p:cNvSpPr>
            <a:spLocks noChangeArrowheads="1"/>
          </p:cNvSpPr>
          <p:nvPr/>
        </p:nvSpPr>
        <p:spPr bwMode="auto">
          <a:xfrm>
            <a:off x="3443061" y="1450978"/>
            <a:ext cx="455459"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Imm16</a:t>
            </a:r>
          </a:p>
        </p:txBody>
      </p:sp>
      <p:sp>
        <p:nvSpPr>
          <p:cNvPr id="36959" name="Rectangle 78"/>
          <p:cNvSpPr>
            <a:spLocks noChangeArrowheads="1"/>
          </p:cNvSpPr>
          <p:nvPr/>
        </p:nvSpPr>
        <p:spPr bwMode="auto">
          <a:xfrm>
            <a:off x="3489082" y="2455865"/>
            <a:ext cx="182502"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Rt</a:t>
            </a:r>
          </a:p>
        </p:txBody>
      </p:sp>
      <p:grpSp>
        <p:nvGrpSpPr>
          <p:cNvPr id="36960" name="Group 79"/>
          <p:cNvGrpSpPr>
            <a:grpSpLocks/>
          </p:cNvGrpSpPr>
          <p:nvPr/>
        </p:nvGrpSpPr>
        <p:grpSpPr bwMode="auto">
          <a:xfrm>
            <a:off x="3623974" y="2730501"/>
            <a:ext cx="184089" cy="414338"/>
            <a:chOff x="2514" y="1642"/>
            <a:chExt cx="116" cy="261"/>
          </a:xfrm>
        </p:grpSpPr>
        <p:sp>
          <p:nvSpPr>
            <p:cNvPr id="36990" name="AutoShape 80"/>
            <p:cNvSpPr>
              <a:spLocks noChangeArrowheads="1"/>
            </p:cNvSpPr>
            <p:nvPr/>
          </p:nvSpPr>
          <p:spPr bwMode="auto">
            <a:xfrm rot="-5400000">
              <a:off x="2442" y="1715"/>
              <a:ext cx="261" cy="115"/>
            </a:xfrm>
            <a:prstGeom prst="roundRect">
              <a:avLst>
                <a:gd name="adj" fmla="val 50000"/>
              </a:avLst>
            </a:prstGeom>
            <a:solidFill>
              <a:srgbClr val="FFFF99"/>
            </a:solidFill>
            <a:ln w="19050">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6991" name="Rectangle 81"/>
            <p:cNvSpPr>
              <a:spLocks noChangeArrowheads="1"/>
            </p:cNvSpPr>
            <p:nvPr/>
          </p:nvSpPr>
          <p:spPr bwMode="auto">
            <a:xfrm flipH="1">
              <a:off x="2515" y="1642"/>
              <a:ext cx="115" cy="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70000"/>
                </a:lnSpc>
              </a:pPr>
              <a:endParaRPr lang="en-US" altLang="en-US" sz="1000" b="1">
                <a:latin typeface="Courier New" pitchFamily="49" charset="0"/>
                <a:cs typeface="Courier New" pitchFamily="49" charset="0"/>
              </a:endParaRPr>
            </a:p>
          </p:txBody>
        </p:sp>
        <p:sp>
          <p:nvSpPr>
            <p:cNvPr id="36992" name="Rectangle 82"/>
            <p:cNvSpPr>
              <a:spLocks noChangeArrowheads="1"/>
            </p:cNvSpPr>
            <p:nvPr/>
          </p:nvSpPr>
          <p:spPr bwMode="auto">
            <a:xfrm flipH="1">
              <a:off x="2515" y="1655"/>
              <a:ext cx="115"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0</a:t>
              </a:r>
            </a:p>
          </p:txBody>
        </p:sp>
        <p:sp>
          <p:nvSpPr>
            <p:cNvPr id="36993" name="Rectangle 83"/>
            <p:cNvSpPr>
              <a:spLocks noChangeArrowheads="1"/>
            </p:cNvSpPr>
            <p:nvPr/>
          </p:nvSpPr>
          <p:spPr bwMode="auto">
            <a:xfrm flipH="1">
              <a:off x="2514" y="1774"/>
              <a:ext cx="115"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1</a:t>
              </a:r>
            </a:p>
          </p:txBody>
        </p:sp>
      </p:grpSp>
      <p:sp>
        <p:nvSpPr>
          <p:cNvPr id="36961" name="Line 84"/>
          <p:cNvSpPr>
            <a:spLocks noChangeShapeType="1"/>
          </p:cNvSpPr>
          <p:nvPr/>
        </p:nvSpPr>
        <p:spPr bwMode="auto">
          <a:xfrm flipH="1">
            <a:off x="3443060" y="2992441"/>
            <a:ext cx="46022" cy="920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6962" name="Freeform 86"/>
          <p:cNvSpPr>
            <a:spLocks/>
          </p:cNvSpPr>
          <p:nvPr/>
        </p:nvSpPr>
        <p:spPr bwMode="auto">
          <a:xfrm>
            <a:off x="3487496" y="2638426"/>
            <a:ext cx="138067" cy="184150"/>
          </a:xfrm>
          <a:custGeom>
            <a:avLst/>
            <a:gdLst>
              <a:gd name="T0" fmla="*/ 0 w 87"/>
              <a:gd name="T1" fmla="*/ 0 h 87"/>
              <a:gd name="T2" fmla="*/ 0 w 87"/>
              <a:gd name="T3" fmla="*/ 2147483647 h 87"/>
              <a:gd name="T4" fmla="*/ 2147483647 w 87"/>
              <a:gd name="T5" fmla="*/ 2147483647 h 87"/>
              <a:gd name="T6" fmla="*/ 0 60000 65536"/>
              <a:gd name="T7" fmla="*/ 0 60000 65536"/>
              <a:gd name="T8" fmla="*/ 0 60000 65536"/>
              <a:gd name="T9" fmla="*/ 0 w 87"/>
              <a:gd name="T10" fmla="*/ 0 h 87"/>
              <a:gd name="T11" fmla="*/ 87 w 87"/>
              <a:gd name="T12" fmla="*/ 87 h 87"/>
            </a:gdLst>
            <a:ahLst/>
            <a:cxnLst>
              <a:cxn ang="T6">
                <a:pos x="T0" y="T1"/>
              </a:cxn>
              <a:cxn ang="T7">
                <a:pos x="T2" y="T3"/>
              </a:cxn>
              <a:cxn ang="T8">
                <a:pos x="T4" y="T5"/>
              </a:cxn>
            </a:cxnLst>
            <a:rect l="T9" t="T10" r="T11" b="T12"/>
            <a:pathLst>
              <a:path w="87" h="87">
                <a:moveTo>
                  <a:pt x="0" y="0"/>
                </a:moveTo>
                <a:lnTo>
                  <a:pt x="0" y="87"/>
                </a:lnTo>
                <a:lnTo>
                  <a:pt x="87" y="87"/>
                </a:lnTo>
              </a:path>
            </a:pathLst>
          </a:custGeom>
          <a:noFill/>
          <a:ln w="28575">
            <a:solidFill>
              <a:srgbClr val="007033"/>
            </a:solidFill>
            <a:round/>
            <a:headEnd type="oval" w="sm" len="sm"/>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grpSp>
        <p:nvGrpSpPr>
          <p:cNvPr id="36963" name="Group 90"/>
          <p:cNvGrpSpPr>
            <a:grpSpLocks/>
          </p:cNvGrpSpPr>
          <p:nvPr/>
        </p:nvGrpSpPr>
        <p:grpSpPr bwMode="auto">
          <a:xfrm>
            <a:off x="5680686" y="2592388"/>
            <a:ext cx="185675" cy="592138"/>
            <a:chOff x="2513" y="1642"/>
            <a:chExt cx="117" cy="373"/>
          </a:xfrm>
        </p:grpSpPr>
        <p:sp>
          <p:nvSpPr>
            <p:cNvPr id="36986" name="AutoShape 91"/>
            <p:cNvSpPr>
              <a:spLocks noChangeArrowheads="1"/>
            </p:cNvSpPr>
            <p:nvPr/>
          </p:nvSpPr>
          <p:spPr bwMode="auto">
            <a:xfrm rot="-5400000">
              <a:off x="2386" y="1771"/>
              <a:ext cx="372" cy="115"/>
            </a:xfrm>
            <a:prstGeom prst="roundRect">
              <a:avLst>
                <a:gd name="adj" fmla="val 50000"/>
              </a:avLst>
            </a:prstGeom>
            <a:solidFill>
              <a:srgbClr val="FFFF99"/>
            </a:solidFill>
            <a:ln w="19050">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6987" name="Rectangle 92"/>
            <p:cNvSpPr>
              <a:spLocks noChangeArrowheads="1"/>
            </p:cNvSpPr>
            <p:nvPr/>
          </p:nvSpPr>
          <p:spPr bwMode="auto">
            <a:xfrm flipH="1">
              <a:off x="2515" y="1642"/>
              <a:ext cx="115"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70000"/>
                </a:lnSpc>
              </a:pPr>
              <a:endParaRPr lang="en-US" altLang="en-US" sz="1000" b="1">
                <a:latin typeface="Courier New" pitchFamily="49" charset="0"/>
                <a:cs typeface="Courier New" pitchFamily="49" charset="0"/>
              </a:endParaRPr>
            </a:p>
          </p:txBody>
        </p:sp>
        <p:sp>
          <p:nvSpPr>
            <p:cNvPr id="36988" name="Rectangle 93"/>
            <p:cNvSpPr>
              <a:spLocks noChangeArrowheads="1"/>
            </p:cNvSpPr>
            <p:nvPr/>
          </p:nvSpPr>
          <p:spPr bwMode="auto">
            <a:xfrm flipH="1">
              <a:off x="2515" y="1655"/>
              <a:ext cx="11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0</a:t>
              </a:r>
            </a:p>
          </p:txBody>
        </p:sp>
        <p:sp>
          <p:nvSpPr>
            <p:cNvPr id="36989" name="Rectangle 94"/>
            <p:cNvSpPr>
              <a:spLocks noChangeArrowheads="1"/>
            </p:cNvSpPr>
            <p:nvPr/>
          </p:nvSpPr>
          <p:spPr bwMode="auto">
            <a:xfrm flipH="1">
              <a:off x="2513" y="1894"/>
              <a:ext cx="115"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1</a:t>
              </a:r>
            </a:p>
          </p:txBody>
        </p:sp>
      </p:grpSp>
      <p:sp>
        <p:nvSpPr>
          <p:cNvPr id="36964" name="Line 95"/>
          <p:cNvSpPr>
            <a:spLocks noChangeShapeType="1"/>
          </p:cNvSpPr>
          <p:nvPr/>
        </p:nvSpPr>
        <p:spPr bwMode="auto">
          <a:xfrm flipV="1">
            <a:off x="5044313" y="2182812"/>
            <a:ext cx="1050572" cy="0"/>
          </a:xfrm>
          <a:prstGeom prst="line">
            <a:avLst/>
          </a:prstGeom>
          <a:noFill/>
          <a:ln w="57150">
            <a:solidFill>
              <a:srgbClr val="007033"/>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nvGrpSpPr>
          <p:cNvPr id="36965" name="Group 107"/>
          <p:cNvGrpSpPr>
            <a:grpSpLocks/>
          </p:cNvGrpSpPr>
          <p:nvPr/>
        </p:nvGrpSpPr>
        <p:grpSpPr bwMode="auto">
          <a:xfrm>
            <a:off x="8793062" y="2322512"/>
            <a:ext cx="180946" cy="274638"/>
            <a:chOff x="4244" y="2392"/>
            <a:chExt cx="114" cy="173"/>
          </a:xfrm>
        </p:grpSpPr>
        <p:sp>
          <p:nvSpPr>
            <p:cNvPr id="36984" name="Rectangle 108"/>
            <p:cNvSpPr>
              <a:spLocks noChangeArrowheads="1"/>
            </p:cNvSpPr>
            <p:nvPr/>
          </p:nvSpPr>
          <p:spPr bwMode="auto">
            <a:xfrm>
              <a:off x="4244" y="2392"/>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6985" name="Line 109"/>
            <p:cNvSpPr>
              <a:spLocks noChangeShapeType="1"/>
            </p:cNvSpPr>
            <p:nvPr/>
          </p:nvSpPr>
          <p:spPr bwMode="auto">
            <a:xfrm flipH="1">
              <a:off x="4272" y="2507"/>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36966" name="Rectangle 111"/>
          <p:cNvSpPr>
            <a:spLocks noChangeArrowheads="1"/>
          </p:cNvSpPr>
          <p:nvPr/>
        </p:nvSpPr>
        <p:spPr bwMode="auto">
          <a:xfrm>
            <a:off x="7283587" y="1589090"/>
            <a:ext cx="68569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t>ALU result</a:t>
            </a:r>
          </a:p>
        </p:txBody>
      </p:sp>
      <p:sp>
        <p:nvSpPr>
          <p:cNvPr id="36967" name="Line 113"/>
          <p:cNvSpPr>
            <a:spLocks noChangeShapeType="1"/>
          </p:cNvSpPr>
          <p:nvPr/>
        </p:nvSpPr>
        <p:spPr bwMode="auto">
          <a:xfrm>
            <a:off x="8197842" y="2776538"/>
            <a:ext cx="411097" cy="0"/>
          </a:xfrm>
          <a:prstGeom prst="line">
            <a:avLst/>
          </a:prstGeom>
          <a:noFill/>
          <a:ln w="57150">
            <a:solidFill>
              <a:srgbClr val="007033"/>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nvGrpSpPr>
          <p:cNvPr id="36968" name="Group 114"/>
          <p:cNvGrpSpPr>
            <a:grpSpLocks/>
          </p:cNvGrpSpPr>
          <p:nvPr/>
        </p:nvGrpSpPr>
        <p:grpSpPr bwMode="auto">
          <a:xfrm>
            <a:off x="8245461" y="2547938"/>
            <a:ext cx="180946" cy="274638"/>
            <a:chOff x="5281" y="2534"/>
            <a:chExt cx="114" cy="173"/>
          </a:xfrm>
        </p:grpSpPr>
        <p:sp>
          <p:nvSpPr>
            <p:cNvPr id="36982" name="Line 115"/>
            <p:cNvSpPr>
              <a:spLocks noChangeShapeType="1"/>
            </p:cNvSpPr>
            <p:nvPr/>
          </p:nvSpPr>
          <p:spPr bwMode="auto">
            <a:xfrm flipH="1">
              <a:off x="5309" y="2649"/>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6983" name="Rectangle 116"/>
            <p:cNvSpPr>
              <a:spLocks noChangeArrowheads="1"/>
            </p:cNvSpPr>
            <p:nvPr/>
          </p:nvSpPr>
          <p:spPr bwMode="auto">
            <a:xfrm>
              <a:off x="5281" y="2534"/>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grpSp>
      <p:grpSp>
        <p:nvGrpSpPr>
          <p:cNvPr id="36969" name="Group 117"/>
          <p:cNvGrpSpPr>
            <a:grpSpLocks/>
          </p:cNvGrpSpPr>
          <p:nvPr/>
        </p:nvGrpSpPr>
        <p:grpSpPr bwMode="auto">
          <a:xfrm>
            <a:off x="8608939" y="2228853"/>
            <a:ext cx="184121" cy="639763"/>
            <a:chOff x="2514" y="1642"/>
            <a:chExt cx="116" cy="403"/>
          </a:xfrm>
        </p:grpSpPr>
        <p:sp>
          <p:nvSpPr>
            <p:cNvPr id="36978" name="AutoShape 118"/>
            <p:cNvSpPr>
              <a:spLocks noChangeArrowheads="1"/>
            </p:cNvSpPr>
            <p:nvPr/>
          </p:nvSpPr>
          <p:spPr bwMode="auto">
            <a:xfrm rot="-5400000">
              <a:off x="2371" y="1786"/>
              <a:ext cx="402" cy="115"/>
            </a:xfrm>
            <a:prstGeom prst="roundRect">
              <a:avLst>
                <a:gd name="adj" fmla="val 50000"/>
              </a:avLst>
            </a:prstGeom>
            <a:solidFill>
              <a:srgbClr val="FFFF99"/>
            </a:solidFill>
            <a:ln w="19050">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6979" name="Rectangle 119"/>
            <p:cNvSpPr>
              <a:spLocks noChangeArrowheads="1"/>
            </p:cNvSpPr>
            <p:nvPr/>
          </p:nvSpPr>
          <p:spPr bwMode="auto">
            <a:xfrm flipH="1">
              <a:off x="2515" y="1642"/>
              <a:ext cx="115"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70000"/>
                </a:lnSpc>
              </a:pPr>
              <a:endParaRPr lang="en-US" altLang="en-US" sz="1000" b="1">
                <a:latin typeface="Courier New" pitchFamily="49" charset="0"/>
                <a:cs typeface="Courier New" pitchFamily="49" charset="0"/>
              </a:endParaRPr>
            </a:p>
          </p:txBody>
        </p:sp>
        <p:sp>
          <p:nvSpPr>
            <p:cNvPr id="36980" name="Rectangle 120"/>
            <p:cNvSpPr>
              <a:spLocks noChangeArrowheads="1"/>
            </p:cNvSpPr>
            <p:nvPr/>
          </p:nvSpPr>
          <p:spPr bwMode="auto">
            <a:xfrm flipH="1">
              <a:off x="2515" y="1660"/>
              <a:ext cx="115"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0</a:t>
              </a:r>
            </a:p>
          </p:txBody>
        </p:sp>
        <p:sp>
          <p:nvSpPr>
            <p:cNvPr id="36981" name="Rectangle 121"/>
            <p:cNvSpPr>
              <a:spLocks noChangeArrowheads="1"/>
            </p:cNvSpPr>
            <p:nvPr/>
          </p:nvSpPr>
          <p:spPr bwMode="auto">
            <a:xfrm flipH="1">
              <a:off x="2515" y="1933"/>
              <a:ext cx="115"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1</a:t>
              </a:r>
            </a:p>
          </p:txBody>
        </p:sp>
      </p:grpSp>
      <p:sp>
        <p:nvSpPr>
          <p:cNvPr id="36970" name="Freeform 123"/>
          <p:cNvSpPr>
            <a:spLocks/>
          </p:cNvSpPr>
          <p:nvPr/>
        </p:nvSpPr>
        <p:spPr bwMode="auto">
          <a:xfrm>
            <a:off x="4815418" y="2547941"/>
            <a:ext cx="4160177" cy="1006475"/>
          </a:xfrm>
          <a:custGeom>
            <a:avLst/>
            <a:gdLst>
              <a:gd name="T0" fmla="*/ 2147483647 w 2621"/>
              <a:gd name="T1" fmla="*/ 0 h 634"/>
              <a:gd name="T2" fmla="*/ 2147483647 w 2621"/>
              <a:gd name="T3" fmla="*/ 0 h 634"/>
              <a:gd name="T4" fmla="*/ 2147483647 w 2621"/>
              <a:gd name="T5" fmla="*/ 2147483647 h 634"/>
              <a:gd name="T6" fmla="*/ 0 w 2621"/>
              <a:gd name="T7" fmla="*/ 2147483647 h 634"/>
              <a:gd name="T8" fmla="*/ 0 w 2621"/>
              <a:gd name="T9" fmla="*/ 2147483647 h 634"/>
              <a:gd name="T10" fmla="*/ 0 60000 65536"/>
              <a:gd name="T11" fmla="*/ 0 60000 65536"/>
              <a:gd name="T12" fmla="*/ 0 60000 65536"/>
              <a:gd name="T13" fmla="*/ 0 60000 65536"/>
              <a:gd name="T14" fmla="*/ 0 60000 65536"/>
              <a:gd name="T15" fmla="*/ 0 w 2621"/>
              <a:gd name="T16" fmla="*/ 0 h 634"/>
              <a:gd name="T17" fmla="*/ 2621 w 2621"/>
              <a:gd name="T18" fmla="*/ 634 h 634"/>
            </a:gdLst>
            <a:ahLst/>
            <a:cxnLst>
              <a:cxn ang="T10">
                <a:pos x="T0" y="T1"/>
              </a:cxn>
              <a:cxn ang="T11">
                <a:pos x="T2" y="T3"/>
              </a:cxn>
              <a:cxn ang="T12">
                <a:pos x="T4" y="T5"/>
              </a:cxn>
              <a:cxn ang="T13">
                <a:pos x="T6" y="T7"/>
              </a:cxn>
              <a:cxn ang="T14">
                <a:pos x="T8" y="T9"/>
              </a:cxn>
            </a:cxnLst>
            <a:rect l="T15" t="T16" r="T17" b="T18"/>
            <a:pathLst>
              <a:path w="2621" h="634">
                <a:moveTo>
                  <a:pt x="2506" y="0"/>
                </a:moveTo>
                <a:lnTo>
                  <a:pt x="2621" y="0"/>
                </a:lnTo>
                <a:lnTo>
                  <a:pt x="2621" y="634"/>
                </a:lnTo>
                <a:lnTo>
                  <a:pt x="0" y="634"/>
                </a:lnTo>
                <a:lnTo>
                  <a:pt x="0" y="404"/>
                </a:lnTo>
              </a:path>
            </a:pathLst>
          </a:custGeom>
          <a:noFill/>
          <a:ln w="57150">
            <a:solidFill>
              <a:srgbClr val="007033"/>
            </a:solidFill>
            <a:round/>
            <a:headEnd/>
            <a:tailEnd type="triangle" w="sm" len="sm"/>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4" name="Freeform 3"/>
          <p:cNvSpPr/>
          <p:nvPr/>
        </p:nvSpPr>
        <p:spPr bwMode="auto">
          <a:xfrm>
            <a:off x="4629681" y="1628775"/>
            <a:ext cx="1055952" cy="1455738"/>
          </a:xfrm>
          <a:custGeom>
            <a:avLst/>
            <a:gdLst>
              <a:gd name="connsiteX0" fmla="*/ 0 w 974856"/>
              <a:gd name="connsiteY0" fmla="*/ 0 h 1386714"/>
              <a:gd name="connsiteX1" fmla="*/ 695246 w 974856"/>
              <a:gd name="connsiteY1" fmla="*/ 3779 h 1386714"/>
              <a:gd name="connsiteX2" fmla="*/ 706581 w 974856"/>
              <a:gd name="connsiteY2" fmla="*/ 1382936 h 1386714"/>
              <a:gd name="connsiteX3" fmla="*/ 974856 w 974856"/>
              <a:gd name="connsiteY3" fmla="*/ 1386714 h 1386714"/>
            </a:gdLst>
            <a:ahLst/>
            <a:cxnLst>
              <a:cxn ang="0">
                <a:pos x="connsiteX0" y="connsiteY0"/>
              </a:cxn>
              <a:cxn ang="0">
                <a:pos x="connsiteX1" y="connsiteY1"/>
              </a:cxn>
              <a:cxn ang="0">
                <a:pos x="connsiteX2" y="connsiteY2"/>
              </a:cxn>
              <a:cxn ang="0">
                <a:pos x="connsiteX3" y="connsiteY3"/>
              </a:cxn>
            </a:cxnLst>
            <a:rect l="l" t="t" r="r" b="b"/>
            <a:pathLst>
              <a:path w="974856" h="1386714">
                <a:moveTo>
                  <a:pt x="0" y="0"/>
                </a:moveTo>
                <a:lnTo>
                  <a:pt x="695246" y="3779"/>
                </a:lnTo>
                <a:cubicBezTo>
                  <a:pt x="699024" y="463498"/>
                  <a:pt x="702803" y="923217"/>
                  <a:pt x="706581" y="1382936"/>
                </a:cubicBezTo>
                <a:lnTo>
                  <a:pt x="974856" y="1386714"/>
                </a:lnTo>
              </a:path>
            </a:pathLst>
          </a:custGeom>
          <a:noFill/>
          <a:ln w="57150">
            <a:solidFill>
              <a:srgbClr val="007033"/>
            </a:solidFill>
            <a:tailEnd type="triangle" w="sm" len="sm"/>
          </a:ln>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36972" name="Line 96"/>
          <p:cNvSpPr>
            <a:spLocks noChangeShapeType="1"/>
          </p:cNvSpPr>
          <p:nvPr/>
        </p:nvSpPr>
        <p:spPr bwMode="auto">
          <a:xfrm flipH="1">
            <a:off x="5182376" y="1587503"/>
            <a:ext cx="46022" cy="920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6973" name="Rectangle 27"/>
          <p:cNvSpPr>
            <a:spLocks noChangeArrowheads="1"/>
          </p:cNvSpPr>
          <p:nvPr/>
        </p:nvSpPr>
        <p:spPr bwMode="auto">
          <a:xfrm>
            <a:off x="5501357" y="1955802"/>
            <a:ext cx="18091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6974" name="Line 28"/>
          <p:cNvSpPr>
            <a:spLocks noChangeShapeType="1"/>
          </p:cNvSpPr>
          <p:nvPr/>
        </p:nvSpPr>
        <p:spPr bwMode="auto">
          <a:xfrm flipH="1">
            <a:off x="5545793" y="2138365"/>
            <a:ext cx="46022" cy="920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nvGrpSpPr>
          <p:cNvPr id="36975" name="Group 13"/>
          <p:cNvGrpSpPr>
            <a:grpSpLocks/>
          </p:cNvGrpSpPr>
          <p:nvPr/>
        </p:nvGrpSpPr>
        <p:grpSpPr bwMode="auto">
          <a:xfrm>
            <a:off x="6597750" y="3143250"/>
            <a:ext cx="180987" cy="274638"/>
            <a:chOff x="4387" y="2650"/>
            <a:chExt cx="114" cy="173"/>
          </a:xfrm>
        </p:grpSpPr>
        <p:sp>
          <p:nvSpPr>
            <p:cNvPr id="36976" name="Line 14"/>
            <p:cNvSpPr>
              <a:spLocks noChangeShapeType="1"/>
            </p:cNvSpPr>
            <p:nvPr/>
          </p:nvSpPr>
          <p:spPr bwMode="auto">
            <a:xfrm flipH="1">
              <a:off x="4417" y="2765"/>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6977" name="Rectangle 15"/>
            <p:cNvSpPr>
              <a:spLocks noChangeArrowheads="1"/>
            </p:cNvSpPr>
            <p:nvPr/>
          </p:nvSpPr>
          <p:spPr bwMode="auto">
            <a:xfrm>
              <a:off x="4387" y="2650"/>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grpSp>
      <p:sp>
        <p:nvSpPr>
          <p:cNvPr id="142" name="Text Box 2"/>
          <p:cNvSpPr txBox="1">
            <a:spLocks noChangeArrowheads="1"/>
          </p:cNvSpPr>
          <p:nvPr/>
        </p:nvSpPr>
        <p:spPr bwMode="auto">
          <a:xfrm>
            <a:off x="4529933" y="4890773"/>
            <a:ext cx="4667515" cy="600075"/>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dirty="0" err="1"/>
              <a:t>ALUOp</a:t>
            </a:r>
            <a:r>
              <a:rPr lang="en-US" altLang="en-US" sz="1600" dirty="0"/>
              <a:t> = ‘ADD’ to calculate data memory address as </a:t>
            </a:r>
            <a:r>
              <a:rPr lang="en-US" altLang="en-US" sz="1600" dirty="0" err="1"/>
              <a:t>Reg</a:t>
            </a:r>
            <a:r>
              <a:rPr lang="en-US" altLang="en-US" sz="1600" dirty="0"/>
              <a:t>(</a:t>
            </a:r>
            <a:r>
              <a:rPr lang="en-US" altLang="en-US" sz="1600" dirty="0" err="1"/>
              <a:t>Rs</a:t>
            </a:r>
            <a:r>
              <a:rPr lang="en-US" altLang="en-US" sz="1600" dirty="0"/>
              <a:t>) + sign-extend(Imm16)</a:t>
            </a:r>
          </a:p>
        </p:txBody>
      </p:sp>
      <p:sp>
        <p:nvSpPr>
          <p:cNvPr id="143" name="Text Box 3"/>
          <p:cNvSpPr txBox="1">
            <a:spLocks noChangeArrowheads="1"/>
          </p:cNvSpPr>
          <p:nvPr/>
        </p:nvSpPr>
        <p:spPr bwMode="auto">
          <a:xfrm>
            <a:off x="920089" y="4897123"/>
            <a:ext cx="3417226" cy="600075"/>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a:t>ALUSrc = ‘1’ selects extended immediate as second ALU input</a:t>
            </a:r>
          </a:p>
        </p:txBody>
      </p:sp>
      <p:sp>
        <p:nvSpPr>
          <p:cNvPr id="144" name="Text Box 5"/>
          <p:cNvSpPr txBox="1">
            <a:spLocks noChangeArrowheads="1"/>
          </p:cNvSpPr>
          <p:nvPr/>
        </p:nvSpPr>
        <p:spPr bwMode="auto">
          <a:xfrm>
            <a:off x="901173" y="5707697"/>
            <a:ext cx="2130822" cy="585788"/>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dirty="0" err="1"/>
              <a:t>MemRd</a:t>
            </a:r>
            <a:r>
              <a:rPr lang="en-US" altLang="en-US" sz="1600" dirty="0"/>
              <a:t> = ‘1’ to read data memory</a:t>
            </a:r>
          </a:p>
        </p:txBody>
      </p:sp>
      <p:sp>
        <p:nvSpPr>
          <p:cNvPr id="145" name="Text Box 6"/>
          <p:cNvSpPr txBox="1">
            <a:spLocks noChangeArrowheads="1"/>
          </p:cNvSpPr>
          <p:nvPr/>
        </p:nvSpPr>
        <p:spPr bwMode="auto">
          <a:xfrm>
            <a:off x="920089" y="4122737"/>
            <a:ext cx="2469621" cy="58420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a:t>RegDst = ‘0’ selects Rt as destination register</a:t>
            </a:r>
          </a:p>
        </p:txBody>
      </p:sp>
      <p:sp>
        <p:nvSpPr>
          <p:cNvPr id="146" name="Text Box 8"/>
          <p:cNvSpPr txBox="1">
            <a:spLocks noChangeArrowheads="1"/>
          </p:cNvSpPr>
          <p:nvPr/>
        </p:nvSpPr>
        <p:spPr bwMode="auto">
          <a:xfrm>
            <a:off x="3516976" y="4121153"/>
            <a:ext cx="2663957" cy="585787"/>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dirty="0" err="1"/>
              <a:t>RegWr</a:t>
            </a:r>
            <a:r>
              <a:rPr lang="en-US" altLang="en-US" sz="1600" dirty="0"/>
              <a:t> = ‘1’ to enable writing of register file</a:t>
            </a:r>
          </a:p>
        </p:txBody>
      </p:sp>
      <p:sp>
        <p:nvSpPr>
          <p:cNvPr id="147" name="Text Box 9"/>
          <p:cNvSpPr txBox="1">
            <a:spLocks noChangeArrowheads="1"/>
          </p:cNvSpPr>
          <p:nvPr/>
        </p:nvSpPr>
        <p:spPr bwMode="auto">
          <a:xfrm>
            <a:off x="3183337" y="5709288"/>
            <a:ext cx="3415506" cy="600075"/>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dirty="0" err="1"/>
              <a:t>WBdata</a:t>
            </a:r>
            <a:r>
              <a:rPr lang="en-US" altLang="en-US" sz="1600" dirty="0"/>
              <a:t> = ‘1’ places the data read from memory on </a:t>
            </a:r>
            <a:r>
              <a:rPr lang="en-US" altLang="en-US" sz="1600" dirty="0" err="1"/>
              <a:t>BusW</a:t>
            </a:r>
            <a:endParaRPr lang="en-US" altLang="en-US" sz="1600" dirty="0"/>
          </a:p>
        </p:txBody>
      </p:sp>
      <p:sp>
        <p:nvSpPr>
          <p:cNvPr id="148" name="Text Box 7"/>
          <p:cNvSpPr txBox="1">
            <a:spLocks noChangeArrowheads="1"/>
          </p:cNvSpPr>
          <p:nvPr/>
        </p:nvSpPr>
        <p:spPr bwMode="auto">
          <a:xfrm>
            <a:off x="6308196" y="4114800"/>
            <a:ext cx="2889250" cy="58420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r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a:t>ExtOp = 1 to sign-extend Immmediate16 to 32 bits</a:t>
            </a:r>
          </a:p>
        </p:txBody>
      </p:sp>
      <p:sp>
        <p:nvSpPr>
          <p:cNvPr id="149" name="Text Box 9"/>
          <p:cNvSpPr txBox="1">
            <a:spLocks noChangeArrowheads="1"/>
          </p:cNvSpPr>
          <p:nvPr/>
        </p:nvSpPr>
        <p:spPr bwMode="auto">
          <a:xfrm>
            <a:off x="6688270" y="5709288"/>
            <a:ext cx="2509176" cy="600075"/>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a:t>Clock edge updates PC and Register Rt</a:t>
            </a:r>
          </a:p>
        </p:txBody>
      </p:sp>
      <p:grpSp>
        <p:nvGrpSpPr>
          <p:cNvPr id="22" name="Group 21"/>
          <p:cNvGrpSpPr>
            <a:grpSpLocks/>
          </p:cNvGrpSpPr>
          <p:nvPr/>
        </p:nvGrpSpPr>
        <p:grpSpPr bwMode="auto">
          <a:xfrm>
            <a:off x="3405188" y="2832100"/>
            <a:ext cx="631164" cy="769938"/>
            <a:chOff x="3143052" y="2831622"/>
            <a:chExt cx="583027" cy="769937"/>
          </a:xfrm>
        </p:grpSpPr>
        <p:grpSp>
          <p:nvGrpSpPr>
            <p:cNvPr id="36906" name="Group 14"/>
            <p:cNvGrpSpPr>
              <a:grpSpLocks/>
            </p:cNvGrpSpPr>
            <p:nvPr/>
          </p:nvGrpSpPr>
          <p:grpSpPr bwMode="auto">
            <a:xfrm>
              <a:off x="3143052" y="3144358"/>
              <a:ext cx="583027" cy="457201"/>
              <a:chOff x="3143052" y="3144358"/>
              <a:chExt cx="583027" cy="457201"/>
            </a:xfrm>
          </p:grpSpPr>
          <p:sp>
            <p:nvSpPr>
              <p:cNvPr id="36908" name="Line 87"/>
              <p:cNvSpPr>
                <a:spLocks noChangeShapeType="1"/>
              </p:cNvSpPr>
              <p:nvPr/>
            </p:nvSpPr>
            <p:spPr bwMode="auto">
              <a:xfrm flipV="1">
                <a:off x="3430171" y="3144358"/>
                <a:ext cx="0" cy="138113"/>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909" name="Rectangle 88"/>
              <p:cNvSpPr>
                <a:spLocks noChangeArrowheads="1"/>
              </p:cNvSpPr>
              <p:nvPr/>
            </p:nvSpPr>
            <p:spPr bwMode="auto">
              <a:xfrm>
                <a:off x="3143052" y="3266595"/>
                <a:ext cx="583027" cy="334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RegDst</a:t>
                </a:r>
              </a:p>
              <a:p>
                <a:pPr algn="ctr"/>
                <a:r>
                  <a:rPr lang="en-US" altLang="en-US" sz="1000">
                    <a:solidFill>
                      <a:srgbClr val="FF0000"/>
                    </a:solidFill>
                  </a:rPr>
                  <a:t>= 0</a:t>
                </a:r>
              </a:p>
            </p:txBody>
          </p:sp>
        </p:grpSp>
        <p:cxnSp>
          <p:nvCxnSpPr>
            <p:cNvPr id="18" name="Straight Connector 17"/>
            <p:cNvCxnSpPr>
              <a:stCxn id="36992" idx="3"/>
              <a:endCxn id="36990" idx="2"/>
            </p:cNvCxnSpPr>
            <p:nvPr/>
          </p:nvCxnSpPr>
          <p:spPr>
            <a:xfrm>
              <a:off x="3346396" y="2831622"/>
              <a:ext cx="168395" cy="104775"/>
            </a:xfrm>
            <a:prstGeom prst="line">
              <a:avLst/>
            </a:prstGeom>
            <a:ln w="28575">
              <a:solidFill>
                <a:srgbClr val="007033"/>
              </a:solidFill>
            </a:ln>
          </p:spPr>
          <p:style>
            <a:lnRef idx="1">
              <a:schemeClr val="accent1"/>
            </a:lnRef>
            <a:fillRef idx="0">
              <a:schemeClr val="accent1"/>
            </a:fillRef>
            <a:effectRef idx="0">
              <a:schemeClr val="accent1"/>
            </a:effectRef>
            <a:fontRef idx="minor">
              <a:schemeClr val="tx1"/>
            </a:fontRef>
          </p:style>
        </p:cxnSp>
      </p:grpSp>
      <p:grpSp>
        <p:nvGrpSpPr>
          <p:cNvPr id="23" name="Group 22"/>
          <p:cNvGrpSpPr>
            <a:grpSpLocks/>
          </p:cNvGrpSpPr>
          <p:nvPr/>
        </p:nvGrpSpPr>
        <p:grpSpPr bwMode="auto">
          <a:xfrm>
            <a:off x="5548048" y="1325563"/>
            <a:ext cx="455745" cy="1751012"/>
            <a:chOff x="5120658" y="1325572"/>
            <a:chExt cx="421889" cy="1751455"/>
          </a:xfrm>
        </p:grpSpPr>
        <p:grpSp>
          <p:nvGrpSpPr>
            <p:cNvPr id="36902" name="Group 6"/>
            <p:cNvGrpSpPr>
              <a:grpSpLocks/>
            </p:cNvGrpSpPr>
            <p:nvPr/>
          </p:nvGrpSpPr>
          <p:grpSpPr bwMode="auto">
            <a:xfrm>
              <a:off x="5120658" y="1325572"/>
              <a:ext cx="421889" cy="1267924"/>
              <a:chOff x="5120658" y="1325572"/>
              <a:chExt cx="421889" cy="1267924"/>
            </a:xfrm>
          </p:grpSpPr>
          <p:sp>
            <p:nvSpPr>
              <p:cNvPr id="36904" name="Rectangle 89"/>
              <p:cNvSpPr>
                <a:spLocks noChangeArrowheads="1"/>
              </p:cNvSpPr>
              <p:nvPr/>
            </p:nvSpPr>
            <p:spPr bwMode="auto">
              <a:xfrm>
                <a:off x="5120658" y="1325572"/>
                <a:ext cx="421889" cy="30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ALUSrc</a:t>
                </a:r>
              </a:p>
              <a:p>
                <a:pPr algn="ctr"/>
                <a:r>
                  <a:rPr lang="en-US" altLang="en-US" sz="1000">
                    <a:solidFill>
                      <a:srgbClr val="FF0000"/>
                    </a:solidFill>
                  </a:rPr>
                  <a:t>= 1</a:t>
                </a:r>
              </a:p>
            </p:txBody>
          </p:sp>
          <p:sp>
            <p:nvSpPr>
              <p:cNvPr id="36905" name="Line 99"/>
              <p:cNvSpPr>
                <a:spLocks noChangeShapeType="1"/>
              </p:cNvSpPr>
              <p:nvPr/>
            </p:nvSpPr>
            <p:spPr bwMode="auto">
              <a:xfrm flipH="1">
                <a:off x="5328672" y="1679096"/>
                <a:ext cx="1465" cy="914400"/>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cxnSp>
          <p:nvCxnSpPr>
            <p:cNvPr id="152" name="Straight Connector 151"/>
            <p:cNvCxnSpPr>
              <a:endCxn id="36919" idx="0"/>
            </p:cNvCxnSpPr>
            <p:nvPr/>
          </p:nvCxnSpPr>
          <p:spPr>
            <a:xfrm flipV="1">
              <a:off x="5243245" y="2910298"/>
              <a:ext cx="171939" cy="166729"/>
            </a:xfrm>
            <a:prstGeom prst="line">
              <a:avLst/>
            </a:prstGeom>
            <a:ln w="57150">
              <a:solidFill>
                <a:srgbClr val="007033"/>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a:grpSpLocks/>
          </p:cNvGrpSpPr>
          <p:nvPr/>
        </p:nvGrpSpPr>
        <p:grpSpPr bwMode="auto">
          <a:xfrm>
            <a:off x="8346151" y="1497016"/>
            <a:ext cx="701675" cy="1284287"/>
            <a:chOff x="7704138" y="1496533"/>
            <a:chExt cx="647700" cy="1285017"/>
          </a:xfrm>
        </p:grpSpPr>
        <p:grpSp>
          <p:nvGrpSpPr>
            <p:cNvPr id="36898" name="Group 124"/>
            <p:cNvGrpSpPr>
              <a:grpSpLocks/>
            </p:cNvGrpSpPr>
            <p:nvPr/>
          </p:nvGrpSpPr>
          <p:grpSpPr bwMode="auto">
            <a:xfrm>
              <a:off x="7704138" y="1496533"/>
              <a:ext cx="647700" cy="731837"/>
              <a:chOff x="5280" y="1296"/>
              <a:chExt cx="403" cy="461"/>
            </a:xfrm>
          </p:grpSpPr>
          <p:sp>
            <p:nvSpPr>
              <p:cNvPr id="36900" name="Line 125"/>
              <p:cNvSpPr>
                <a:spLocks noChangeShapeType="1"/>
              </p:cNvSpPr>
              <p:nvPr/>
            </p:nvSpPr>
            <p:spPr bwMode="auto">
              <a:xfrm>
                <a:off x="5481" y="1486"/>
                <a:ext cx="0" cy="271"/>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901" name="Rectangle 126"/>
              <p:cNvSpPr>
                <a:spLocks noChangeArrowheads="1"/>
              </p:cNvSpPr>
              <p:nvPr/>
            </p:nvSpPr>
            <p:spPr bwMode="auto">
              <a:xfrm>
                <a:off x="5280" y="1296"/>
                <a:ext cx="403"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WBdata</a:t>
                </a:r>
                <a:endParaRPr lang="en-US" altLang="en-US" sz="1000" dirty="0">
                  <a:solidFill>
                    <a:srgbClr val="FF0000"/>
                  </a:solidFill>
                </a:endParaRPr>
              </a:p>
              <a:p>
                <a:pPr algn="ctr"/>
                <a:r>
                  <a:rPr lang="en-US" altLang="en-US" sz="1000" dirty="0">
                    <a:solidFill>
                      <a:srgbClr val="FF0000"/>
                    </a:solidFill>
                  </a:rPr>
                  <a:t>= 1</a:t>
                </a:r>
              </a:p>
            </p:txBody>
          </p:sp>
        </p:grpSp>
        <p:cxnSp>
          <p:nvCxnSpPr>
            <p:cNvPr id="154" name="Straight Connector 153"/>
            <p:cNvCxnSpPr>
              <a:endCxn id="36970" idx="0"/>
            </p:cNvCxnSpPr>
            <p:nvPr/>
          </p:nvCxnSpPr>
          <p:spPr>
            <a:xfrm flipV="1">
              <a:off x="7942263" y="2548055"/>
              <a:ext cx="174625" cy="233495"/>
            </a:xfrm>
            <a:prstGeom prst="line">
              <a:avLst/>
            </a:prstGeom>
            <a:ln w="57150">
              <a:solidFill>
                <a:srgbClr val="007033"/>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a:grpSpLocks/>
          </p:cNvGrpSpPr>
          <p:nvPr/>
        </p:nvGrpSpPr>
        <p:grpSpPr bwMode="auto">
          <a:xfrm>
            <a:off x="6925603" y="1176341"/>
            <a:ext cx="1410229" cy="822325"/>
            <a:chOff x="6392863" y="1175858"/>
            <a:chExt cx="1301750" cy="822325"/>
          </a:xfrm>
        </p:grpSpPr>
        <p:grpSp>
          <p:nvGrpSpPr>
            <p:cNvPr id="36892" name="Group 100"/>
            <p:cNvGrpSpPr>
              <a:grpSpLocks/>
            </p:cNvGrpSpPr>
            <p:nvPr/>
          </p:nvGrpSpPr>
          <p:grpSpPr bwMode="auto">
            <a:xfrm>
              <a:off x="6392863" y="1175858"/>
              <a:ext cx="584200" cy="822325"/>
              <a:chOff x="4363" y="1094"/>
              <a:chExt cx="398" cy="518"/>
            </a:xfrm>
          </p:grpSpPr>
          <p:sp>
            <p:nvSpPr>
              <p:cNvPr id="36896" name="Rectangle 101"/>
              <p:cNvSpPr>
                <a:spLocks noChangeArrowheads="1"/>
              </p:cNvSpPr>
              <p:nvPr/>
            </p:nvSpPr>
            <p:spPr bwMode="auto">
              <a:xfrm>
                <a:off x="4363" y="1094"/>
                <a:ext cx="39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MemRd</a:t>
                </a:r>
                <a:endParaRPr lang="en-US" altLang="en-US" sz="1000" dirty="0">
                  <a:solidFill>
                    <a:srgbClr val="FF0000"/>
                  </a:solidFill>
                </a:endParaRPr>
              </a:p>
              <a:p>
                <a:pPr algn="ctr"/>
                <a:r>
                  <a:rPr lang="en-US" altLang="en-US" sz="1000" dirty="0">
                    <a:solidFill>
                      <a:srgbClr val="FF0000"/>
                    </a:solidFill>
                  </a:rPr>
                  <a:t>= 1</a:t>
                </a:r>
              </a:p>
            </p:txBody>
          </p:sp>
          <p:sp>
            <p:nvSpPr>
              <p:cNvPr id="36897" name="Line 102"/>
              <p:cNvSpPr>
                <a:spLocks noChangeShapeType="1"/>
              </p:cNvSpPr>
              <p:nvPr/>
            </p:nvSpPr>
            <p:spPr bwMode="auto">
              <a:xfrm>
                <a:off x="4559" y="1294"/>
                <a:ext cx="0" cy="318"/>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grpSp>
          <p:nvGrpSpPr>
            <p:cNvPr id="36893" name="Group 103"/>
            <p:cNvGrpSpPr>
              <a:grpSpLocks/>
            </p:cNvGrpSpPr>
            <p:nvPr/>
          </p:nvGrpSpPr>
          <p:grpSpPr bwMode="auto">
            <a:xfrm>
              <a:off x="7112000" y="1175858"/>
              <a:ext cx="582613" cy="822325"/>
              <a:chOff x="4853" y="1094"/>
              <a:chExt cx="398" cy="518"/>
            </a:xfrm>
          </p:grpSpPr>
          <p:sp>
            <p:nvSpPr>
              <p:cNvPr id="36894" name="Rectangle 104"/>
              <p:cNvSpPr>
                <a:spLocks noChangeArrowheads="1"/>
              </p:cNvSpPr>
              <p:nvPr/>
            </p:nvSpPr>
            <p:spPr bwMode="auto">
              <a:xfrm>
                <a:off x="4853" y="1094"/>
                <a:ext cx="39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MemWr</a:t>
                </a:r>
                <a:endParaRPr lang="en-US" altLang="en-US" sz="1000" dirty="0">
                  <a:solidFill>
                    <a:srgbClr val="FF0000"/>
                  </a:solidFill>
                </a:endParaRPr>
              </a:p>
              <a:p>
                <a:pPr algn="ctr"/>
                <a:r>
                  <a:rPr lang="en-US" altLang="en-US" sz="1000" dirty="0">
                    <a:solidFill>
                      <a:srgbClr val="FF0000"/>
                    </a:solidFill>
                  </a:rPr>
                  <a:t>= 0</a:t>
                </a:r>
              </a:p>
            </p:txBody>
          </p:sp>
          <p:sp>
            <p:nvSpPr>
              <p:cNvPr id="36895" name="Line 105"/>
              <p:cNvSpPr>
                <a:spLocks noChangeShapeType="1"/>
              </p:cNvSpPr>
              <p:nvPr/>
            </p:nvSpPr>
            <p:spPr bwMode="auto">
              <a:xfrm>
                <a:off x="5049" y="1285"/>
                <a:ext cx="0" cy="32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grpSp>
      <p:grpSp>
        <p:nvGrpSpPr>
          <p:cNvPr id="14" name="Group 13"/>
          <p:cNvGrpSpPr>
            <a:grpSpLocks/>
          </p:cNvGrpSpPr>
          <p:nvPr/>
        </p:nvGrpSpPr>
        <p:grpSpPr bwMode="auto">
          <a:xfrm>
            <a:off x="913211" y="3143250"/>
            <a:ext cx="6466417" cy="579438"/>
            <a:chOff x="842696" y="3603950"/>
            <a:chExt cx="5969389" cy="580036"/>
          </a:xfrm>
        </p:grpSpPr>
        <p:sp>
          <p:nvSpPr>
            <p:cNvPr id="128" name="Freeform 127"/>
            <p:cNvSpPr/>
            <p:nvPr/>
          </p:nvSpPr>
          <p:spPr>
            <a:xfrm>
              <a:off x="1018919" y="3740616"/>
              <a:ext cx="5748713" cy="437014"/>
            </a:xfrm>
            <a:custGeom>
              <a:avLst/>
              <a:gdLst>
                <a:gd name="connsiteX0" fmla="*/ 291548 w 291548"/>
                <a:gd name="connsiteY0" fmla="*/ 0 h 154608"/>
                <a:gd name="connsiteX1" fmla="*/ 291548 w 291548"/>
                <a:gd name="connsiteY1" fmla="*/ 154608 h 154608"/>
                <a:gd name="connsiteX2" fmla="*/ 0 w 291548"/>
                <a:gd name="connsiteY2" fmla="*/ 154608 h 154608"/>
              </a:gdLst>
              <a:ahLst/>
              <a:cxnLst>
                <a:cxn ang="0">
                  <a:pos x="connsiteX0" y="connsiteY0"/>
                </a:cxn>
                <a:cxn ang="0">
                  <a:pos x="connsiteX1" y="connsiteY1"/>
                </a:cxn>
                <a:cxn ang="0">
                  <a:pos x="connsiteX2" y="connsiteY2"/>
                </a:cxn>
              </a:cxnLst>
              <a:rect l="l" t="t" r="r" b="b"/>
              <a:pathLst>
                <a:path w="291548" h="154608">
                  <a:moveTo>
                    <a:pt x="291548" y="0"/>
                  </a:moveTo>
                  <a:lnTo>
                    <a:pt x="291548" y="154608"/>
                  </a:lnTo>
                  <a:lnTo>
                    <a:pt x="0" y="154608"/>
                  </a:lnTo>
                </a:path>
              </a:pathLst>
            </a:custGeom>
            <a:noFill/>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cxnSp>
          <p:nvCxnSpPr>
            <p:cNvPr id="129" name="Straight Connector 128"/>
            <p:cNvCxnSpPr>
              <a:stCxn id="131" idx="3"/>
            </p:cNvCxnSpPr>
            <p:nvPr/>
          </p:nvCxnSpPr>
          <p:spPr>
            <a:xfrm>
              <a:off x="1153866" y="3650036"/>
              <a:ext cx="0" cy="533950"/>
            </a:xfrm>
            <a:prstGeom prst="line">
              <a:avLst/>
            </a:prstGeom>
            <a:ln w="12700">
              <a:tailEnd type="oval" w="sm" len="sm"/>
            </a:ln>
          </p:spPr>
          <p:style>
            <a:lnRef idx="1">
              <a:schemeClr val="dk1"/>
            </a:lnRef>
            <a:fillRef idx="0">
              <a:schemeClr val="dk1"/>
            </a:fillRef>
            <a:effectRef idx="0">
              <a:schemeClr val="dk1"/>
            </a:effectRef>
            <a:fontRef idx="minor">
              <a:schemeClr val="tx1"/>
            </a:fontRef>
          </p:style>
        </p:cxnSp>
        <p:sp>
          <p:nvSpPr>
            <p:cNvPr id="36887" name="TextBox 129"/>
            <p:cNvSpPr txBox="1">
              <a:spLocks noChangeArrowheads="1"/>
            </p:cNvSpPr>
            <p:nvPr/>
          </p:nvSpPr>
          <p:spPr bwMode="auto">
            <a:xfrm>
              <a:off x="842696" y="3959188"/>
              <a:ext cx="27957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400"/>
                <a:t>clk</a:t>
              </a:r>
            </a:p>
          </p:txBody>
        </p:sp>
        <p:sp>
          <p:nvSpPr>
            <p:cNvPr id="131" name="Isosceles Triangle 130"/>
            <p:cNvSpPr/>
            <p:nvPr/>
          </p:nvSpPr>
          <p:spPr>
            <a:xfrm>
              <a:off x="1111000" y="3603950"/>
              <a:ext cx="87319" cy="46086"/>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132" name="Isosceles Triangle 131"/>
            <p:cNvSpPr/>
            <p:nvPr/>
          </p:nvSpPr>
          <p:spPr>
            <a:xfrm>
              <a:off x="6724766" y="3697710"/>
              <a:ext cx="87319" cy="46085"/>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133" name="Isosceles Triangle 132"/>
            <p:cNvSpPr/>
            <p:nvPr/>
          </p:nvSpPr>
          <p:spPr>
            <a:xfrm>
              <a:off x="3770237" y="3603950"/>
              <a:ext cx="87318" cy="46086"/>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cxnSp>
          <p:nvCxnSpPr>
            <p:cNvPr id="134" name="Straight Connector 133"/>
            <p:cNvCxnSpPr/>
            <p:nvPr/>
          </p:nvCxnSpPr>
          <p:spPr>
            <a:xfrm>
              <a:off x="3813102" y="3653214"/>
              <a:ext cx="0" cy="524416"/>
            </a:xfrm>
            <a:prstGeom prst="line">
              <a:avLst/>
            </a:prstGeom>
            <a:ln w="12700">
              <a:tailEnd type="oval" w="sm" len="sm"/>
            </a:ln>
          </p:spPr>
          <p:style>
            <a:lnRef idx="1">
              <a:schemeClr val="dk1"/>
            </a:lnRef>
            <a:fillRef idx="0">
              <a:schemeClr val="dk1"/>
            </a:fillRef>
            <a:effectRef idx="0">
              <a:schemeClr val="dk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9" presetClass="entr" presetSubtype="0" fill="hold" grpId="0" nodeType="withEffect">
                                  <p:stCondLst>
                                    <p:cond delay="0"/>
                                  </p:stCondLst>
                                  <p:childTnLst>
                                    <p:set>
                                      <p:cBhvr>
                                        <p:cTn id="8" dur="1" fill="hold">
                                          <p:stCondLst>
                                            <p:cond delay="0"/>
                                          </p:stCondLst>
                                        </p:cTn>
                                        <p:tgtEl>
                                          <p:spTgt spid="145"/>
                                        </p:tgtEl>
                                        <p:attrNameLst>
                                          <p:attrName>style.visibility</p:attrName>
                                        </p:attrNameLst>
                                      </p:cBhvr>
                                      <p:to>
                                        <p:strVal val="visible"/>
                                      </p:to>
                                    </p:set>
                                    <p:animEffect transition="in" filter="dissolve">
                                      <p:cBhvr>
                                        <p:cTn id="9" dur="500"/>
                                        <p:tgtEl>
                                          <p:spTgt spid="14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childTnLst>
                                </p:cTn>
                              </p:par>
                              <p:par>
                                <p:cTn id="14" presetID="9" presetClass="entr" presetSubtype="0" fill="hold" grpId="0" nodeType="withEffect">
                                  <p:stCondLst>
                                    <p:cond delay="0"/>
                                  </p:stCondLst>
                                  <p:childTnLst>
                                    <p:set>
                                      <p:cBhvr>
                                        <p:cTn id="15" dur="1" fill="hold">
                                          <p:stCondLst>
                                            <p:cond delay="0"/>
                                          </p:stCondLst>
                                        </p:cTn>
                                        <p:tgtEl>
                                          <p:spTgt spid="146"/>
                                        </p:tgtEl>
                                        <p:attrNameLst>
                                          <p:attrName>style.visibility</p:attrName>
                                        </p:attrNameLst>
                                      </p:cBhvr>
                                      <p:to>
                                        <p:strVal val="visible"/>
                                      </p:to>
                                    </p:set>
                                    <p:animEffect transition="in" filter="dissolve">
                                      <p:cBhvr>
                                        <p:cTn id="16" dur="500"/>
                                        <p:tgtEl>
                                          <p:spTgt spid="14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9" presetClass="entr" presetSubtype="0" fill="hold" grpId="0" nodeType="withEffect">
                                  <p:stCondLst>
                                    <p:cond delay="0"/>
                                  </p:stCondLst>
                                  <p:childTnLst>
                                    <p:set>
                                      <p:cBhvr>
                                        <p:cTn id="22" dur="1" fill="hold">
                                          <p:stCondLst>
                                            <p:cond delay="0"/>
                                          </p:stCondLst>
                                        </p:cTn>
                                        <p:tgtEl>
                                          <p:spTgt spid="148"/>
                                        </p:tgtEl>
                                        <p:attrNameLst>
                                          <p:attrName>style.visibility</p:attrName>
                                        </p:attrNameLst>
                                      </p:cBhvr>
                                      <p:to>
                                        <p:strVal val="visible"/>
                                      </p:to>
                                    </p:set>
                                    <p:animEffect transition="in" filter="dissolve">
                                      <p:cBhvr>
                                        <p:cTn id="23" dur="500"/>
                                        <p:tgtEl>
                                          <p:spTgt spid="14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23"/>
                                        </p:tgtEl>
                                        <p:attrNameLst>
                                          <p:attrName>style.visibility</p:attrName>
                                        </p:attrNameLst>
                                      </p:cBhvr>
                                      <p:to>
                                        <p:strVal val="visible"/>
                                      </p:to>
                                    </p:set>
                                  </p:childTnLst>
                                </p:cTn>
                              </p:par>
                              <p:par>
                                <p:cTn id="28" presetID="9" presetClass="entr" presetSubtype="0" fill="hold" grpId="0" nodeType="withEffect">
                                  <p:stCondLst>
                                    <p:cond delay="0"/>
                                  </p:stCondLst>
                                  <p:childTnLst>
                                    <p:set>
                                      <p:cBhvr>
                                        <p:cTn id="29" dur="1" fill="hold">
                                          <p:stCondLst>
                                            <p:cond delay="0"/>
                                          </p:stCondLst>
                                        </p:cTn>
                                        <p:tgtEl>
                                          <p:spTgt spid="143"/>
                                        </p:tgtEl>
                                        <p:attrNameLst>
                                          <p:attrName>style.visibility</p:attrName>
                                        </p:attrNameLst>
                                      </p:cBhvr>
                                      <p:to>
                                        <p:strVal val="visible"/>
                                      </p:to>
                                    </p:set>
                                    <p:animEffect transition="in" filter="dissolve">
                                      <p:cBhvr>
                                        <p:cTn id="30" dur="500"/>
                                        <p:tgtEl>
                                          <p:spTgt spid="14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par>
                                <p:cTn id="35" presetID="9" presetClass="entr" presetSubtype="0" fill="hold" grpId="0" nodeType="withEffect">
                                  <p:stCondLst>
                                    <p:cond delay="0"/>
                                  </p:stCondLst>
                                  <p:childTnLst>
                                    <p:set>
                                      <p:cBhvr>
                                        <p:cTn id="36" dur="1" fill="hold">
                                          <p:stCondLst>
                                            <p:cond delay="0"/>
                                          </p:stCondLst>
                                        </p:cTn>
                                        <p:tgtEl>
                                          <p:spTgt spid="142"/>
                                        </p:tgtEl>
                                        <p:attrNameLst>
                                          <p:attrName>style.visibility</p:attrName>
                                        </p:attrNameLst>
                                      </p:cBhvr>
                                      <p:to>
                                        <p:strVal val="visible"/>
                                      </p:to>
                                    </p:set>
                                    <p:animEffect transition="in" filter="dissolve">
                                      <p:cBhvr>
                                        <p:cTn id="37" dur="500"/>
                                        <p:tgtEl>
                                          <p:spTgt spid="14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nodeType="clickEffect">
                                  <p:stCondLst>
                                    <p:cond delay="0"/>
                                  </p:stCondLst>
                                  <p:childTnLst>
                                    <p:set>
                                      <p:cBhvr>
                                        <p:cTn id="41" dur="1" fill="hold">
                                          <p:stCondLst>
                                            <p:cond delay="0"/>
                                          </p:stCondLst>
                                        </p:cTn>
                                        <p:tgtEl>
                                          <p:spTgt spid="25"/>
                                        </p:tgtEl>
                                        <p:attrNameLst>
                                          <p:attrName>style.visibility</p:attrName>
                                        </p:attrNameLst>
                                      </p:cBhvr>
                                      <p:to>
                                        <p:strVal val="visible"/>
                                      </p:to>
                                    </p:set>
                                  </p:childTnLst>
                                </p:cTn>
                              </p:par>
                              <p:par>
                                <p:cTn id="42" presetID="9" presetClass="entr" presetSubtype="0" fill="hold" grpId="0" nodeType="withEffect">
                                  <p:stCondLst>
                                    <p:cond delay="0"/>
                                  </p:stCondLst>
                                  <p:childTnLst>
                                    <p:set>
                                      <p:cBhvr>
                                        <p:cTn id="43" dur="1" fill="hold">
                                          <p:stCondLst>
                                            <p:cond delay="0"/>
                                          </p:stCondLst>
                                        </p:cTn>
                                        <p:tgtEl>
                                          <p:spTgt spid="144"/>
                                        </p:tgtEl>
                                        <p:attrNameLst>
                                          <p:attrName>style.visibility</p:attrName>
                                        </p:attrNameLst>
                                      </p:cBhvr>
                                      <p:to>
                                        <p:strVal val="visible"/>
                                      </p:to>
                                    </p:set>
                                    <p:animEffect transition="in" filter="dissolve">
                                      <p:cBhvr>
                                        <p:cTn id="44" dur="500"/>
                                        <p:tgtEl>
                                          <p:spTgt spid="144"/>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par>
                                <p:cTn id="49" presetID="9" presetClass="entr" presetSubtype="0" fill="hold" grpId="0" nodeType="withEffect">
                                  <p:stCondLst>
                                    <p:cond delay="0"/>
                                  </p:stCondLst>
                                  <p:childTnLst>
                                    <p:set>
                                      <p:cBhvr>
                                        <p:cTn id="50" dur="1" fill="hold">
                                          <p:stCondLst>
                                            <p:cond delay="0"/>
                                          </p:stCondLst>
                                        </p:cTn>
                                        <p:tgtEl>
                                          <p:spTgt spid="147"/>
                                        </p:tgtEl>
                                        <p:attrNameLst>
                                          <p:attrName>style.visibility</p:attrName>
                                        </p:attrNameLst>
                                      </p:cBhvr>
                                      <p:to>
                                        <p:strVal val="visible"/>
                                      </p:to>
                                    </p:set>
                                    <p:animEffect transition="in" filter="dissolve">
                                      <p:cBhvr>
                                        <p:cTn id="51" dur="500"/>
                                        <p:tgtEl>
                                          <p:spTgt spid="147"/>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149"/>
                                        </p:tgtEl>
                                        <p:attrNameLst>
                                          <p:attrName>style.visibility</p:attrName>
                                        </p:attrNameLst>
                                      </p:cBhvr>
                                      <p:to>
                                        <p:strVal val="visible"/>
                                      </p:to>
                                    </p:set>
                                    <p:animEffect transition="in" filter="dissolve">
                                      <p:cBhvr>
                                        <p:cTn id="56" dur="500"/>
                                        <p:tgtEl>
                                          <p:spTgt spid="149"/>
                                        </p:tgtEl>
                                      </p:cBhvr>
                                    </p:animEffect>
                                  </p:childTnLst>
                                </p:cTn>
                              </p:par>
                              <p:par>
                                <p:cTn id="57" presetID="35" presetClass="emph" presetSubtype="0" fill="hold" nodeType="withEffect">
                                  <p:stCondLst>
                                    <p:cond delay="0"/>
                                  </p:stCondLst>
                                  <p:childTnLst>
                                    <p:anim calcmode="discrete" valueType="str">
                                      <p:cBhvr>
                                        <p:cTn id="58" dur="500" fill="hold"/>
                                        <p:tgtEl>
                                          <p:spTgt spid="14"/>
                                        </p:tgtEl>
                                        <p:attrNameLst>
                                          <p:attrName>style.visibility</p:attrName>
                                        </p:attrNameLst>
                                      </p:cBhvr>
                                      <p:tavLst>
                                        <p:tav tm="0">
                                          <p:val>
                                            <p:strVal val="hidden"/>
                                          </p:val>
                                        </p:tav>
                                        <p:tav tm="50000">
                                          <p:val>
                                            <p:strVal val="visible"/>
                                          </p:val>
                                        </p:tav>
                                      </p:tavLst>
                                    </p:anim>
                                  </p:childTnLst>
                                </p:cTn>
                              </p:par>
                              <p:par>
                                <p:cTn id="59" presetID="35" presetClass="emph" presetSubtype="0" fill="hold" nodeType="withEffect">
                                  <p:stCondLst>
                                    <p:cond delay="0"/>
                                  </p:stCondLst>
                                  <p:childTnLst>
                                    <p:anim calcmode="discrete" valueType="str">
                                      <p:cBhvr>
                                        <p:cTn id="60" dur="500" fill="hold"/>
                                        <p:tgtEl>
                                          <p:spTgt spid="36945"/>
                                        </p:tgtEl>
                                        <p:attrNameLst>
                                          <p:attrName>style.visibility</p:attrName>
                                        </p:attrNameLst>
                                      </p:cBhvr>
                                      <p:tavLst>
                                        <p:tav tm="0">
                                          <p:val>
                                            <p:strVal val="hidden"/>
                                          </p:val>
                                        </p:tav>
                                        <p:tav tm="50000">
                                          <p:val>
                                            <p:strVal val="visible"/>
                                          </p:val>
                                        </p:tav>
                                      </p:tavLst>
                                    </p:anim>
                                  </p:childTnLst>
                                </p:cTn>
                              </p:par>
                              <p:par>
                                <p:cTn id="61" presetID="35" presetClass="emph" presetSubtype="0" fill="hold" grpId="0" nodeType="withEffect">
                                  <p:stCondLst>
                                    <p:cond delay="0"/>
                                  </p:stCondLst>
                                  <p:childTnLst>
                                    <p:anim calcmode="discrete" valueType="str">
                                      <p:cBhvr>
                                        <p:cTn id="62" dur="500" fill="hold"/>
                                        <p:tgtEl>
                                          <p:spTgt spid="36921"/>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921" grpId="0" animBg="1"/>
      <p:bldP spid="142" grpId="0" animBg="1"/>
      <p:bldP spid="143" grpId="0" animBg="1"/>
      <p:bldP spid="144" grpId="0" animBg="1"/>
      <p:bldP spid="145" grpId="0" animBg="1"/>
      <p:bldP spid="146" grpId="0" animBg="1"/>
      <p:bldP spid="147" grpId="0" animBg="1"/>
      <p:bldP spid="148" grpId="0" animBg="1"/>
      <p:bldP spid="14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noChangeArrowheads="1"/>
          </p:cNvSpPr>
          <p:nvPr>
            <p:ph type="title"/>
          </p:nvPr>
        </p:nvSpPr>
        <p:spPr/>
        <p:txBody>
          <a:bodyPr/>
          <a:lstStyle/>
          <a:p>
            <a:pPr eaLnBrk="1" hangingPunct="1"/>
            <a:r>
              <a:rPr lang="en-US" altLang="en-US"/>
              <a:t>Controlling the Execution of Store</a:t>
            </a:r>
          </a:p>
        </p:txBody>
      </p:sp>
      <p:grpSp>
        <p:nvGrpSpPr>
          <p:cNvPr id="8" name="Group 7"/>
          <p:cNvGrpSpPr>
            <a:grpSpLocks/>
          </p:cNvGrpSpPr>
          <p:nvPr/>
        </p:nvGrpSpPr>
        <p:grpSpPr bwMode="auto">
          <a:xfrm>
            <a:off x="5959080" y="960123"/>
            <a:ext cx="730911" cy="1025525"/>
            <a:chOff x="5500065" y="1066800"/>
            <a:chExt cx="675316" cy="1025046"/>
          </a:xfrm>
        </p:grpSpPr>
        <p:sp>
          <p:nvSpPr>
            <p:cNvPr id="38028" name="Line 25"/>
            <p:cNvSpPr>
              <a:spLocks noChangeShapeType="1"/>
            </p:cNvSpPr>
            <p:nvPr/>
          </p:nvSpPr>
          <p:spPr bwMode="auto">
            <a:xfrm>
              <a:off x="5879472" y="1450496"/>
              <a:ext cx="0" cy="641350"/>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8029" name="Rectangle 26"/>
            <p:cNvSpPr>
              <a:spLocks noChangeArrowheads="1"/>
            </p:cNvSpPr>
            <p:nvPr/>
          </p:nvSpPr>
          <p:spPr bwMode="auto">
            <a:xfrm>
              <a:off x="5500065" y="1066800"/>
              <a:ext cx="675316" cy="383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ALUOp</a:t>
              </a:r>
              <a:endParaRPr lang="en-US" altLang="en-US" sz="1000" dirty="0">
                <a:solidFill>
                  <a:srgbClr val="FF0000"/>
                </a:solidFill>
              </a:endParaRPr>
            </a:p>
            <a:p>
              <a:pPr algn="ctr"/>
              <a:r>
                <a:rPr lang="en-US" altLang="en-US" sz="1000" dirty="0">
                  <a:solidFill>
                    <a:srgbClr val="FF0000"/>
                  </a:solidFill>
                </a:rPr>
                <a:t>= ADD</a:t>
              </a:r>
            </a:p>
          </p:txBody>
        </p:sp>
      </p:grpSp>
      <p:grpSp>
        <p:nvGrpSpPr>
          <p:cNvPr id="10" name="Group 9"/>
          <p:cNvGrpSpPr>
            <a:grpSpLocks/>
          </p:cNvGrpSpPr>
          <p:nvPr/>
        </p:nvGrpSpPr>
        <p:grpSpPr bwMode="auto">
          <a:xfrm>
            <a:off x="4185973" y="3092133"/>
            <a:ext cx="517658" cy="438150"/>
            <a:chOff x="3864750" y="3198333"/>
            <a:chExt cx="476822" cy="438173"/>
          </a:xfrm>
        </p:grpSpPr>
        <p:sp>
          <p:nvSpPr>
            <p:cNvPr id="38026" name="Line 36"/>
            <p:cNvSpPr>
              <a:spLocks noChangeShapeType="1"/>
            </p:cNvSpPr>
            <p:nvPr/>
          </p:nvSpPr>
          <p:spPr bwMode="auto">
            <a:xfrm flipV="1">
              <a:off x="4111346" y="3198333"/>
              <a:ext cx="0" cy="134938"/>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8027" name="Rectangle 37"/>
            <p:cNvSpPr>
              <a:spLocks noChangeArrowheads="1"/>
            </p:cNvSpPr>
            <p:nvPr/>
          </p:nvSpPr>
          <p:spPr bwMode="auto">
            <a:xfrm>
              <a:off x="3864750" y="3371393"/>
              <a:ext cx="476822"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RegWr</a:t>
              </a:r>
            </a:p>
            <a:p>
              <a:pPr algn="ctr"/>
              <a:r>
                <a:rPr lang="en-US" altLang="en-US" sz="1000">
                  <a:solidFill>
                    <a:srgbClr val="FF0000"/>
                  </a:solidFill>
                </a:rPr>
                <a:t>= 0</a:t>
              </a:r>
            </a:p>
          </p:txBody>
        </p:sp>
      </p:grpSp>
      <p:grpSp>
        <p:nvGrpSpPr>
          <p:cNvPr id="9" name="Group 8"/>
          <p:cNvGrpSpPr>
            <a:grpSpLocks/>
          </p:cNvGrpSpPr>
          <p:nvPr/>
        </p:nvGrpSpPr>
        <p:grpSpPr bwMode="auto">
          <a:xfrm>
            <a:off x="4179094" y="968058"/>
            <a:ext cx="631164" cy="419100"/>
            <a:chOff x="3932227" y="1074067"/>
            <a:chExt cx="419973" cy="419293"/>
          </a:xfrm>
        </p:grpSpPr>
        <p:sp>
          <p:nvSpPr>
            <p:cNvPr id="38024" name="Line 75"/>
            <p:cNvSpPr>
              <a:spLocks noChangeShapeType="1"/>
            </p:cNvSpPr>
            <p:nvPr/>
          </p:nvSpPr>
          <p:spPr bwMode="auto">
            <a:xfrm>
              <a:off x="4140644" y="1313178"/>
              <a:ext cx="0" cy="180182"/>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8025" name="Rectangle 76"/>
            <p:cNvSpPr>
              <a:spLocks noChangeArrowheads="1"/>
            </p:cNvSpPr>
            <p:nvPr/>
          </p:nvSpPr>
          <p:spPr bwMode="auto">
            <a:xfrm>
              <a:off x="3932227" y="1074067"/>
              <a:ext cx="419973" cy="233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ExtOp = 1</a:t>
              </a:r>
            </a:p>
          </p:txBody>
        </p:sp>
      </p:grpSp>
      <p:sp>
        <p:nvSpPr>
          <p:cNvPr id="37894" name="Rectangle 97"/>
          <p:cNvSpPr>
            <a:spLocks noChangeArrowheads="1"/>
          </p:cNvSpPr>
          <p:nvPr/>
        </p:nvSpPr>
        <p:spPr bwMode="auto">
          <a:xfrm>
            <a:off x="5138737" y="1298258"/>
            <a:ext cx="180579"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5861" name="Line 113"/>
          <p:cNvSpPr>
            <a:spLocks noChangeShapeType="1"/>
          </p:cNvSpPr>
          <p:nvPr/>
        </p:nvSpPr>
        <p:spPr bwMode="auto">
          <a:xfrm>
            <a:off x="8198247" y="2669858"/>
            <a:ext cx="411030" cy="0"/>
          </a:xfrm>
          <a:prstGeom prst="line">
            <a:avLst/>
          </a:prstGeom>
          <a:noFill/>
          <a:ln w="57150">
            <a:solidFill>
              <a:schemeClr val="bg1">
                <a:lumMod val="85000"/>
              </a:schemeClr>
            </a:solidFill>
            <a:round/>
            <a:headEnd/>
            <a:tailEnd type="triangle" w="sm" len="sm"/>
          </a:ln>
          <a:extLst>
            <a:ext uri="{909E8E84-426E-40DD-AFC4-6F175D3DCCD1}">
              <a14:hiddenFill xmlns:a14="http://schemas.microsoft.com/office/drawing/2010/main">
                <a:noFill/>
              </a14:hiddenFill>
            </a:ext>
          </a:extLst>
        </p:spPr>
        <p:txBody>
          <a:bodyPr wrap="none"/>
          <a:lstStyle/>
          <a:p>
            <a:pPr>
              <a:defRPr/>
            </a:pPr>
            <a:endParaRPr lang="en-US"/>
          </a:p>
        </p:txBody>
      </p:sp>
      <p:sp>
        <p:nvSpPr>
          <p:cNvPr id="35865" name="Freeform 123"/>
          <p:cNvSpPr>
            <a:spLocks/>
          </p:cNvSpPr>
          <p:nvPr/>
        </p:nvSpPr>
        <p:spPr bwMode="auto">
          <a:xfrm>
            <a:off x="4815418" y="2441261"/>
            <a:ext cx="4160177" cy="1006475"/>
          </a:xfrm>
          <a:custGeom>
            <a:avLst/>
            <a:gdLst>
              <a:gd name="T0" fmla="*/ 2506 w 2621"/>
              <a:gd name="T1" fmla="*/ 0 h 634"/>
              <a:gd name="T2" fmla="*/ 2621 w 2621"/>
              <a:gd name="T3" fmla="*/ 0 h 634"/>
              <a:gd name="T4" fmla="*/ 2621 w 2621"/>
              <a:gd name="T5" fmla="*/ 634 h 634"/>
              <a:gd name="T6" fmla="*/ 0 w 2621"/>
              <a:gd name="T7" fmla="*/ 634 h 634"/>
              <a:gd name="T8" fmla="*/ 0 w 2621"/>
              <a:gd name="T9" fmla="*/ 404 h 634"/>
              <a:gd name="T10" fmla="*/ 0 60000 65536"/>
              <a:gd name="T11" fmla="*/ 0 60000 65536"/>
              <a:gd name="T12" fmla="*/ 0 60000 65536"/>
              <a:gd name="T13" fmla="*/ 0 60000 65536"/>
              <a:gd name="T14" fmla="*/ 0 60000 65536"/>
              <a:gd name="T15" fmla="*/ 0 w 2621"/>
              <a:gd name="T16" fmla="*/ 0 h 634"/>
              <a:gd name="T17" fmla="*/ 2621 w 2621"/>
              <a:gd name="T18" fmla="*/ 634 h 634"/>
            </a:gdLst>
            <a:ahLst/>
            <a:cxnLst>
              <a:cxn ang="T10">
                <a:pos x="T0" y="T1"/>
              </a:cxn>
              <a:cxn ang="T11">
                <a:pos x="T2" y="T3"/>
              </a:cxn>
              <a:cxn ang="T12">
                <a:pos x="T4" y="T5"/>
              </a:cxn>
              <a:cxn ang="T13">
                <a:pos x="T6" y="T7"/>
              </a:cxn>
              <a:cxn ang="T14">
                <a:pos x="T8" y="T9"/>
              </a:cxn>
            </a:cxnLst>
            <a:rect l="T15" t="T16" r="T17" b="T18"/>
            <a:pathLst>
              <a:path w="2621" h="634">
                <a:moveTo>
                  <a:pt x="2506" y="0"/>
                </a:moveTo>
                <a:lnTo>
                  <a:pt x="2621" y="0"/>
                </a:lnTo>
                <a:lnTo>
                  <a:pt x="2621" y="634"/>
                </a:lnTo>
                <a:lnTo>
                  <a:pt x="0" y="634"/>
                </a:lnTo>
                <a:lnTo>
                  <a:pt x="0" y="404"/>
                </a:lnTo>
              </a:path>
            </a:pathLst>
          </a:custGeom>
          <a:noFill/>
          <a:ln w="57150">
            <a:solidFill>
              <a:schemeClr val="bg1">
                <a:lumMod val="85000"/>
              </a:schemeClr>
            </a:solidFill>
            <a:round/>
            <a:headEnd/>
            <a:tailEnd type="triangle" w="sm" len="sm"/>
          </a:ln>
          <a:extLst>
            <a:ext uri="{909E8E84-426E-40DD-AFC4-6F175D3DCCD1}">
              <a14:hiddenFill xmlns:a14="http://schemas.microsoft.com/office/drawing/2010/main">
                <a:solidFill>
                  <a:srgbClr val="FFFFFF"/>
                </a:solidFill>
              </a14:hiddenFill>
            </a:ext>
          </a:extLst>
        </p:spPr>
        <p:txBody>
          <a:bodyPr wrap="none"/>
          <a:lstStyle/>
          <a:p>
            <a:pPr>
              <a:defRPr/>
            </a:pPr>
            <a:endParaRPr lang="en-US"/>
          </a:p>
        </p:txBody>
      </p:sp>
      <p:sp>
        <p:nvSpPr>
          <p:cNvPr id="35864" name="Freeform 122"/>
          <p:cNvSpPr>
            <a:spLocks/>
          </p:cNvSpPr>
          <p:nvPr/>
        </p:nvSpPr>
        <p:spPr bwMode="auto">
          <a:xfrm>
            <a:off x="6827574" y="1711008"/>
            <a:ext cx="1783425" cy="731837"/>
          </a:xfrm>
          <a:custGeom>
            <a:avLst/>
            <a:gdLst>
              <a:gd name="T0" fmla="*/ 0 w 1123"/>
              <a:gd name="T1" fmla="*/ 460 h 460"/>
              <a:gd name="T2" fmla="*/ 0 w 1123"/>
              <a:gd name="T3" fmla="*/ 0 h 460"/>
              <a:gd name="T4" fmla="*/ 950 w 1123"/>
              <a:gd name="T5" fmla="*/ 0 h 460"/>
              <a:gd name="T6" fmla="*/ 950 w 1123"/>
              <a:gd name="T7" fmla="*/ 316 h 460"/>
              <a:gd name="T8" fmla="*/ 1123 w 1123"/>
              <a:gd name="T9" fmla="*/ 316 h 460"/>
              <a:gd name="T10" fmla="*/ 0 60000 65536"/>
              <a:gd name="T11" fmla="*/ 0 60000 65536"/>
              <a:gd name="T12" fmla="*/ 0 60000 65536"/>
              <a:gd name="T13" fmla="*/ 0 60000 65536"/>
              <a:gd name="T14" fmla="*/ 0 60000 65536"/>
              <a:gd name="T15" fmla="*/ 0 w 1123"/>
              <a:gd name="T16" fmla="*/ 0 h 460"/>
              <a:gd name="T17" fmla="*/ 1123 w 1123"/>
              <a:gd name="T18" fmla="*/ 460 h 460"/>
            </a:gdLst>
            <a:ahLst/>
            <a:cxnLst>
              <a:cxn ang="T10">
                <a:pos x="T0" y="T1"/>
              </a:cxn>
              <a:cxn ang="T11">
                <a:pos x="T2" y="T3"/>
              </a:cxn>
              <a:cxn ang="T12">
                <a:pos x="T4" y="T5"/>
              </a:cxn>
              <a:cxn ang="T13">
                <a:pos x="T6" y="T7"/>
              </a:cxn>
              <a:cxn ang="T14">
                <a:pos x="T8" y="T9"/>
              </a:cxn>
            </a:cxnLst>
            <a:rect l="T15" t="T16" r="T17" b="T18"/>
            <a:pathLst>
              <a:path w="1123" h="460">
                <a:moveTo>
                  <a:pt x="0" y="460"/>
                </a:moveTo>
                <a:lnTo>
                  <a:pt x="0" y="0"/>
                </a:lnTo>
                <a:lnTo>
                  <a:pt x="950" y="0"/>
                </a:lnTo>
                <a:lnTo>
                  <a:pt x="950" y="316"/>
                </a:lnTo>
                <a:lnTo>
                  <a:pt x="1123" y="316"/>
                </a:lnTo>
              </a:path>
            </a:pathLst>
          </a:custGeom>
          <a:noFill/>
          <a:ln w="57150">
            <a:solidFill>
              <a:schemeClr val="bg1">
                <a:lumMod val="85000"/>
              </a:schemeClr>
            </a:solidFill>
            <a:round/>
            <a:headEnd type="oval" w="sm" len="sm"/>
            <a:tailEnd type="triangle" w="sm" len="sm"/>
          </a:ln>
          <a:extLst>
            <a:ext uri="{909E8E84-426E-40DD-AFC4-6F175D3DCCD1}">
              <a14:hiddenFill xmlns:a14="http://schemas.microsoft.com/office/drawing/2010/main">
                <a:solidFill>
                  <a:srgbClr val="FFFFFF"/>
                </a:solidFill>
              </a14:hiddenFill>
            </a:ext>
          </a:extLst>
        </p:spPr>
        <p:txBody>
          <a:bodyPr wrap="none"/>
          <a:lstStyle/>
          <a:p>
            <a:pPr>
              <a:defRPr/>
            </a:pPr>
            <a:endParaRPr lang="en-US"/>
          </a:p>
        </p:txBody>
      </p:sp>
      <p:sp>
        <p:nvSpPr>
          <p:cNvPr id="37933" name="Freeform 16"/>
          <p:cNvSpPr>
            <a:spLocks/>
          </p:cNvSpPr>
          <p:nvPr/>
        </p:nvSpPr>
        <p:spPr bwMode="auto">
          <a:xfrm>
            <a:off x="5180012" y="2579370"/>
            <a:ext cx="1921008" cy="685800"/>
          </a:xfrm>
          <a:custGeom>
            <a:avLst/>
            <a:gdLst>
              <a:gd name="T0" fmla="*/ 0 w 1210"/>
              <a:gd name="T1" fmla="*/ 0 h 432"/>
              <a:gd name="T2" fmla="*/ 0 w 1210"/>
              <a:gd name="T3" fmla="*/ 2147483647 h 432"/>
              <a:gd name="T4" fmla="*/ 2147483647 w 1210"/>
              <a:gd name="T5" fmla="*/ 2147483647 h 432"/>
              <a:gd name="T6" fmla="*/ 2147483647 w 1210"/>
              <a:gd name="T7" fmla="*/ 2147483647 h 432"/>
              <a:gd name="T8" fmla="*/ 2147483647 w 1210"/>
              <a:gd name="T9" fmla="*/ 2147483647 h 432"/>
              <a:gd name="T10" fmla="*/ 2147483647 w 1210"/>
              <a:gd name="T11" fmla="*/ 2147483647 h 432"/>
              <a:gd name="T12" fmla="*/ 0 60000 65536"/>
              <a:gd name="T13" fmla="*/ 0 60000 65536"/>
              <a:gd name="T14" fmla="*/ 0 60000 65536"/>
              <a:gd name="T15" fmla="*/ 0 60000 65536"/>
              <a:gd name="T16" fmla="*/ 0 60000 65536"/>
              <a:gd name="T17" fmla="*/ 0 60000 65536"/>
              <a:gd name="T18" fmla="*/ 0 w 1210"/>
              <a:gd name="T19" fmla="*/ 0 h 432"/>
              <a:gd name="T20" fmla="*/ 1210 w 1210"/>
              <a:gd name="T21" fmla="*/ 432 h 432"/>
            </a:gdLst>
            <a:ahLst/>
            <a:cxnLst>
              <a:cxn ang="T12">
                <a:pos x="T0" y="T1"/>
              </a:cxn>
              <a:cxn ang="T13">
                <a:pos x="T2" y="T3"/>
              </a:cxn>
              <a:cxn ang="T14">
                <a:pos x="T4" y="T5"/>
              </a:cxn>
              <a:cxn ang="T15">
                <a:pos x="T6" y="T7"/>
              </a:cxn>
              <a:cxn ang="T16">
                <a:pos x="T8" y="T9"/>
              </a:cxn>
              <a:cxn ang="T17">
                <a:pos x="T10" y="T11"/>
              </a:cxn>
            </a:cxnLst>
            <a:rect l="T18" t="T19" r="T20" b="T21"/>
            <a:pathLst>
              <a:path w="1210" h="432">
                <a:moveTo>
                  <a:pt x="0" y="0"/>
                </a:moveTo>
                <a:lnTo>
                  <a:pt x="0" y="432"/>
                </a:lnTo>
                <a:lnTo>
                  <a:pt x="1037" y="432"/>
                </a:lnTo>
                <a:lnTo>
                  <a:pt x="1037" y="173"/>
                </a:lnTo>
                <a:lnTo>
                  <a:pt x="1181" y="173"/>
                </a:lnTo>
                <a:lnTo>
                  <a:pt x="1210" y="173"/>
                </a:lnTo>
              </a:path>
            </a:pathLst>
          </a:custGeom>
          <a:noFill/>
          <a:ln w="57150">
            <a:solidFill>
              <a:srgbClr val="007033"/>
            </a:solidFill>
            <a:round/>
            <a:headEnd type="oval" w="sm" len="sm"/>
            <a:tailEnd type="triangle" w="sm" len="sm"/>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5944" name="Freeform 98"/>
          <p:cNvSpPr>
            <a:spLocks/>
          </p:cNvSpPr>
          <p:nvPr/>
        </p:nvSpPr>
        <p:spPr bwMode="auto">
          <a:xfrm>
            <a:off x="3307160" y="2842895"/>
            <a:ext cx="316442" cy="90488"/>
          </a:xfrm>
          <a:custGeom>
            <a:avLst/>
            <a:gdLst>
              <a:gd name="T0" fmla="*/ 0 w 374"/>
              <a:gd name="T1" fmla="*/ 0 h 87"/>
              <a:gd name="T2" fmla="*/ 0 w 374"/>
              <a:gd name="T3" fmla="*/ 37 h 87"/>
              <a:gd name="T4" fmla="*/ 107 w 374"/>
              <a:gd name="T5" fmla="*/ 37 h 87"/>
              <a:gd name="T6" fmla="*/ 0 60000 65536"/>
              <a:gd name="T7" fmla="*/ 0 60000 65536"/>
              <a:gd name="T8" fmla="*/ 0 60000 65536"/>
              <a:gd name="T9" fmla="*/ 0 w 374"/>
              <a:gd name="T10" fmla="*/ 0 h 87"/>
              <a:gd name="T11" fmla="*/ 374 w 374"/>
              <a:gd name="T12" fmla="*/ 87 h 87"/>
            </a:gdLst>
            <a:ahLst/>
            <a:cxnLst>
              <a:cxn ang="T6">
                <a:pos x="T0" y="T1"/>
              </a:cxn>
              <a:cxn ang="T7">
                <a:pos x="T2" y="T3"/>
              </a:cxn>
              <a:cxn ang="T8">
                <a:pos x="T4" y="T5"/>
              </a:cxn>
            </a:cxnLst>
            <a:rect l="T9" t="T10" r="T11" b="T12"/>
            <a:pathLst>
              <a:path w="374" h="87">
                <a:moveTo>
                  <a:pt x="0" y="0"/>
                </a:moveTo>
                <a:lnTo>
                  <a:pt x="0" y="87"/>
                </a:lnTo>
                <a:lnTo>
                  <a:pt x="374" y="87"/>
                </a:lnTo>
              </a:path>
            </a:pathLst>
          </a:custGeom>
          <a:noFill/>
          <a:ln w="28575">
            <a:solidFill>
              <a:schemeClr val="bg1">
                <a:lumMod val="85000"/>
              </a:schemeClr>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pPr>
              <a:defRPr/>
            </a:pPr>
            <a:endParaRPr lang="en-US"/>
          </a:p>
        </p:txBody>
      </p:sp>
      <p:grpSp>
        <p:nvGrpSpPr>
          <p:cNvPr id="37935" name="Group 7"/>
          <p:cNvGrpSpPr>
            <a:grpSpLocks/>
          </p:cNvGrpSpPr>
          <p:nvPr/>
        </p:nvGrpSpPr>
        <p:grpSpPr bwMode="auto">
          <a:xfrm>
            <a:off x="7101021" y="1893569"/>
            <a:ext cx="1098946" cy="1279526"/>
            <a:chOff x="4473" y="1613"/>
            <a:chExt cx="692" cy="806"/>
          </a:xfrm>
        </p:grpSpPr>
        <p:sp>
          <p:nvSpPr>
            <p:cNvPr id="38020" name="Text Box 8"/>
            <p:cNvSpPr txBox="1">
              <a:spLocks noChangeArrowheads="1"/>
            </p:cNvSpPr>
            <p:nvPr/>
          </p:nvSpPr>
          <p:spPr bwMode="auto">
            <a:xfrm>
              <a:off x="4473" y="1613"/>
              <a:ext cx="692" cy="806"/>
            </a:xfrm>
            <a:prstGeom prst="rect">
              <a:avLst/>
            </a:prstGeom>
            <a:solidFill>
              <a:srgbClr val="CCCCFF"/>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200" b="1"/>
                <a:t>Data</a:t>
              </a:r>
            </a:p>
            <a:p>
              <a:pPr algn="ctr" eaLnBrk="1" hangingPunct="1"/>
              <a:r>
                <a:rPr lang="en-US" altLang="en-US" sz="1200" b="1"/>
                <a:t>Memory</a:t>
              </a:r>
            </a:p>
          </p:txBody>
        </p:sp>
        <p:sp>
          <p:nvSpPr>
            <p:cNvPr id="38021" name="Rectangle 9"/>
            <p:cNvSpPr>
              <a:spLocks noChangeArrowheads="1"/>
            </p:cNvSpPr>
            <p:nvPr/>
          </p:nvSpPr>
          <p:spPr bwMode="auto">
            <a:xfrm>
              <a:off x="4473" y="1901"/>
              <a:ext cx="39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 Address</a:t>
              </a:r>
            </a:p>
          </p:txBody>
        </p:sp>
        <p:sp>
          <p:nvSpPr>
            <p:cNvPr id="38022" name="Rectangle 10"/>
            <p:cNvSpPr>
              <a:spLocks noChangeArrowheads="1"/>
            </p:cNvSpPr>
            <p:nvPr/>
          </p:nvSpPr>
          <p:spPr bwMode="auto">
            <a:xfrm>
              <a:off x="4502" y="2130"/>
              <a:ext cx="288"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Data_in</a:t>
              </a:r>
            </a:p>
          </p:txBody>
        </p:sp>
        <p:sp>
          <p:nvSpPr>
            <p:cNvPr id="38023" name="Rectangle 11"/>
            <p:cNvSpPr>
              <a:spLocks noChangeArrowheads="1"/>
            </p:cNvSpPr>
            <p:nvPr/>
          </p:nvSpPr>
          <p:spPr bwMode="auto">
            <a:xfrm>
              <a:off x="4703" y="2015"/>
              <a:ext cx="432"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Data_out</a:t>
              </a:r>
            </a:p>
          </p:txBody>
        </p:sp>
      </p:grpSp>
      <p:sp>
        <p:nvSpPr>
          <p:cNvPr id="37936" name="Line 19"/>
          <p:cNvSpPr>
            <a:spLocks noChangeShapeType="1"/>
          </p:cNvSpPr>
          <p:nvPr/>
        </p:nvSpPr>
        <p:spPr bwMode="auto">
          <a:xfrm flipV="1">
            <a:off x="6551931" y="2441258"/>
            <a:ext cx="549091" cy="0"/>
          </a:xfrm>
          <a:prstGeom prst="line">
            <a:avLst/>
          </a:prstGeom>
          <a:noFill/>
          <a:ln w="57150">
            <a:solidFill>
              <a:srgbClr val="007033"/>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nvGrpSpPr>
          <p:cNvPr id="37937" name="Group 20"/>
          <p:cNvGrpSpPr>
            <a:grpSpLocks/>
          </p:cNvGrpSpPr>
          <p:nvPr/>
        </p:nvGrpSpPr>
        <p:grpSpPr bwMode="auto">
          <a:xfrm>
            <a:off x="6599540" y="2212657"/>
            <a:ext cx="180915" cy="274638"/>
            <a:chOff x="4273" y="2390"/>
            <a:chExt cx="114" cy="173"/>
          </a:xfrm>
        </p:grpSpPr>
        <p:sp>
          <p:nvSpPr>
            <p:cNvPr id="38018" name="Line 21"/>
            <p:cNvSpPr>
              <a:spLocks noChangeShapeType="1"/>
            </p:cNvSpPr>
            <p:nvPr/>
          </p:nvSpPr>
          <p:spPr bwMode="auto">
            <a:xfrm flipH="1">
              <a:off x="4301" y="2505"/>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8019" name="Rectangle 22"/>
            <p:cNvSpPr>
              <a:spLocks noChangeArrowheads="1"/>
            </p:cNvSpPr>
            <p:nvPr/>
          </p:nvSpPr>
          <p:spPr bwMode="auto">
            <a:xfrm>
              <a:off x="4273" y="2390"/>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grpSp>
      <p:sp>
        <p:nvSpPr>
          <p:cNvPr id="37938" name="Freeform 23"/>
          <p:cNvSpPr>
            <a:spLocks/>
          </p:cNvSpPr>
          <p:nvPr/>
        </p:nvSpPr>
        <p:spPr bwMode="auto">
          <a:xfrm rot="16200000">
            <a:off x="5728096" y="2215911"/>
            <a:ext cx="1189039" cy="457046"/>
          </a:xfrm>
          <a:custGeom>
            <a:avLst/>
            <a:gdLst>
              <a:gd name="T0" fmla="*/ 0 w 768"/>
              <a:gd name="T1" fmla="*/ 0 h 288"/>
              <a:gd name="T2" fmla="*/ 2147483647 w 768"/>
              <a:gd name="T3" fmla="*/ 2147483647 h 288"/>
              <a:gd name="T4" fmla="*/ 2147483647 w 768"/>
              <a:gd name="T5" fmla="*/ 2147483647 h 288"/>
              <a:gd name="T6" fmla="*/ 2147483647 w 768"/>
              <a:gd name="T7" fmla="*/ 0 h 288"/>
              <a:gd name="T8" fmla="*/ 2147483647 w 768"/>
              <a:gd name="T9" fmla="*/ 0 h 288"/>
              <a:gd name="T10" fmla="*/ 2147483647 w 768"/>
              <a:gd name="T11" fmla="*/ 2147483647 h 288"/>
              <a:gd name="T12" fmla="*/ 2147483647 w 768"/>
              <a:gd name="T13" fmla="*/ 0 h 288"/>
              <a:gd name="T14" fmla="*/ 0 w 768"/>
              <a:gd name="T15" fmla="*/ 0 h 288"/>
              <a:gd name="T16" fmla="*/ 0 60000 65536"/>
              <a:gd name="T17" fmla="*/ 0 60000 65536"/>
              <a:gd name="T18" fmla="*/ 0 60000 65536"/>
              <a:gd name="T19" fmla="*/ 0 60000 65536"/>
              <a:gd name="T20" fmla="*/ 0 60000 65536"/>
              <a:gd name="T21" fmla="*/ 0 60000 65536"/>
              <a:gd name="T22" fmla="*/ 0 60000 65536"/>
              <a:gd name="T23" fmla="*/ 0 60000 65536"/>
              <a:gd name="T24" fmla="*/ 0 w 768"/>
              <a:gd name="T25" fmla="*/ 0 h 288"/>
              <a:gd name="T26" fmla="*/ 768 w 768"/>
              <a:gd name="T27" fmla="*/ 288 h 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68" h="288">
                <a:moveTo>
                  <a:pt x="0" y="0"/>
                </a:moveTo>
                <a:lnTo>
                  <a:pt x="144" y="288"/>
                </a:lnTo>
                <a:lnTo>
                  <a:pt x="624" y="288"/>
                </a:lnTo>
                <a:lnTo>
                  <a:pt x="768" y="0"/>
                </a:lnTo>
                <a:lnTo>
                  <a:pt x="480" y="0"/>
                </a:lnTo>
                <a:lnTo>
                  <a:pt x="384" y="96"/>
                </a:lnTo>
                <a:lnTo>
                  <a:pt x="288" y="0"/>
                </a:lnTo>
                <a:lnTo>
                  <a:pt x="0" y="0"/>
                </a:lnTo>
                <a:close/>
              </a:path>
            </a:pathLst>
          </a:custGeom>
          <a:solidFill>
            <a:srgbClr val="FFFF99"/>
          </a:solidFill>
          <a:ln w="19050">
            <a:solidFill>
              <a:schemeClr val="tx1"/>
            </a:solidFill>
            <a:round/>
            <a:headEnd/>
            <a:tailEnd/>
          </a:ln>
        </p:spPr>
        <p:txBody>
          <a:bodyPr/>
          <a:lstStyle/>
          <a:p>
            <a:endParaRPr lang="en-US"/>
          </a:p>
        </p:txBody>
      </p:sp>
      <p:sp>
        <p:nvSpPr>
          <p:cNvPr id="37939" name="Rectangle 24"/>
          <p:cNvSpPr>
            <a:spLocks noChangeArrowheads="1"/>
          </p:cNvSpPr>
          <p:nvPr/>
        </p:nvSpPr>
        <p:spPr bwMode="auto">
          <a:xfrm>
            <a:off x="6171058" y="2071370"/>
            <a:ext cx="380872"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0000"/>
              </a:lnSpc>
            </a:pPr>
            <a:r>
              <a:rPr lang="en-US" altLang="en-US" sz="1400"/>
              <a:t>A</a:t>
            </a:r>
          </a:p>
          <a:p>
            <a:pPr algn="ctr">
              <a:lnSpc>
                <a:spcPct val="80000"/>
              </a:lnSpc>
            </a:pPr>
            <a:r>
              <a:rPr lang="en-US" altLang="en-US" sz="1400"/>
              <a:t>L</a:t>
            </a:r>
          </a:p>
          <a:p>
            <a:pPr algn="ctr">
              <a:lnSpc>
                <a:spcPct val="80000"/>
              </a:lnSpc>
            </a:pPr>
            <a:r>
              <a:rPr lang="en-US" altLang="en-US" sz="1400"/>
              <a:t>U</a:t>
            </a:r>
          </a:p>
        </p:txBody>
      </p:sp>
      <p:sp>
        <p:nvSpPr>
          <p:cNvPr id="37940" name="Line 29"/>
          <p:cNvSpPr>
            <a:spLocks noChangeShapeType="1"/>
          </p:cNvSpPr>
          <p:nvPr/>
        </p:nvSpPr>
        <p:spPr bwMode="auto">
          <a:xfrm flipV="1">
            <a:off x="5044311" y="2577783"/>
            <a:ext cx="639548" cy="1588"/>
          </a:xfrm>
          <a:prstGeom prst="line">
            <a:avLst/>
          </a:prstGeom>
          <a:noFill/>
          <a:ln w="57150">
            <a:solidFill>
              <a:srgbClr val="007033"/>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37941" name="Line 30"/>
          <p:cNvSpPr>
            <a:spLocks noChangeShapeType="1"/>
          </p:cNvSpPr>
          <p:nvPr/>
        </p:nvSpPr>
        <p:spPr bwMode="auto">
          <a:xfrm flipV="1">
            <a:off x="5866361" y="2804796"/>
            <a:ext cx="228524" cy="0"/>
          </a:xfrm>
          <a:prstGeom prst="line">
            <a:avLst/>
          </a:prstGeom>
          <a:noFill/>
          <a:ln w="57150">
            <a:solidFill>
              <a:srgbClr val="007033"/>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37942" name="Freeform 31"/>
          <p:cNvSpPr>
            <a:spLocks/>
          </p:cNvSpPr>
          <p:nvPr/>
        </p:nvSpPr>
        <p:spPr bwMode="auto">
          <a:xfrm flipV="1">
            <a:off x="3306583" y="1526860"/>
            <a:ext cx="1031529" cy="138113"/>
          </a:xfrm>
          <a:custGeom>
            <a:avLst/>
            <a:gdLst>
              <a:gd name="T0" fmla="*/ 0 w 374"/>
              <a:gd name="T1" fmla="*/ 0 h 87"/>
              <a:gd name="T2" fmla="*/ 0 w 374"/>
              <a:gd name="T3" fmla="*/ 2147483647 h 87"/>
              <a:gd name="T4" fmla="*/ 2147483647 w 374"/>
              <a:gd name="T5" fmla="*/ 2147483647 h 87"/>
              <a:gd name="T6" fmla="*/ 0 60000 65536"/>
              <a:gd name="T7" fmla="*/ 0 60000 65536"/>
              <a:gd name="T8" fmla="*/ 0 60000 65536"/>
              <a:gd name="T9" fmla="*/ 0 w 374"/>
              <a:gd name="T10" fmla="*/ 0 h 87"/>
              <a:gd name="T11" fmla="*/ 374 w 374"/>
              <a:gd name="T12" fmla="*/ 87 h 87"/>
            </a:gdLst>
            <a:ahLst/>
            <a:cxnLst>
              <a:cxn ang="T6">
                <a:pos x="T0" y="T1"/>
              </a:cxn>
              <a:cxn ang="T7">
                <a:pos x="T2" y="T3"/>
              </a:cxn>
              <a:cxn ang="T8">
                <a:pos x="T4" y="T5"/>
              </a:cxn>
            </a:cxnLst>
            <a:rect l="T9" t="T10" r="T11" b="T12"/>
            <a:pathLst>
              <a:path w="374" h="87">
                <a:moveTo>
                  <a:pt x="0" y="0"/>
                </a:moveTo>
                <a:lnTo>
                  <a:pt x="0" y="87"/>
                </a:lnTo>
                <a:lnTo>
                  <a:pt x="374" y="87"/>
                </a:lnTo>
              </a:path>
            </a:pathLst>
          </a:custGeom>
          <a:noFill/>
          <a:ln w="38100">
            <a:solidFill>
              <a:srgbClr val="007033"/>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7943" name="Text Box 32"/>
          <p:cNvSpPr txBox="1">
            <a:spLocks noChangeArrowheads="1"/>
          </p:cNvSpPr>
          <p:nvPr/>
        </p:nvSpPr>
        <p:spPr bwMode="auto">
          <a:xfrm>
            <a:off x="3946129" y="1803082"/>
            <a:ext cx="1098182" cy="1279526"/>
          </a:xfrm>
          <a:prstGeom prst="rect">
            <a:avLst/>
          </a:prstGeom>
          <a:solidFill>
            <a:srgbClr val="99FF99"/>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sz="1200" b="1"/>
          </a:p>
          <a:p>
            <a:pPr algn="ctr" eaLnBrk="1" hangingPunct="1"/>
            <a:endParaRPr lang="en-US" altLang="en-US" sz="1200" b="1"/>
          </a:p>
          <a:p>
            <a:pPr algn="ctr" eaLnBrk="1" hangingPunct="1"/>
            <a:r>
              <a:rPr lang="en-US" altLang="en-US" sz="1200" b="1"/>
              <a:t>Registers</a:t>
            </a:r>
          </a:p>
        </p:txBody>
      </p:sp>
      <p:sp>
        <p:nvSpPr>
          <p:cNvPr id="37944" name="Rectangle 33"/>
          <p:cNvSpPr>
            <a:spLocks noChangeArrowheads="1"/>
          </p:cNvSpPr>
          <p:nvPr/>
        </p:nvSpPr>
        <p:spPr bwMode="auto">
          <a:xfrm>
            <a:off x="3946130" y="1985645"/>
            <a:ext cx="457046"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 RA</a:t>
            </a:r>
          </a:p>
        </p:txBody>
      </p:sp>
      <p:sp>
        <p:nvSpPr>
          <p:cNvPr id="37945" name="Rectangle 34"/>
          <p:cNvSpPr>
            <a:spLocks noChangeArrowheads="1"/>
          </p:cNvSpPr>
          <p:nvPr/>
        </p:nvSpPr>
        <p:spPr bwMode="auto">
          <a:xfrm>
            <a:off x="3992151" y="2395223"/>
            <a:ext cx="411024"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RB</a:t>
            </a:r>
          </a:p>
        </p:txBody>
      </p:sp>
      <p:sp>
        <p:nvSpPr>
          <p:cNvPr id="37946" name="Rectangle 35"/>
          <p:cNvSpPr>
            <a:spLocks noChangeArrowheads="1"/>
          </p:cNvSpPr>
          <p:nvPr/>
        </p:nvSpPr>
        <p:spPr bwMode="auto">
          <a:xfrm>
            <a:off x="4587264" y="1984060"/>
            <a:ext cx="411024"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BusA</a:t>
            </a:r>
          </a:p>
        </p:txBody>
      </p:sp>
      <p:sp>
        <p:nvSpPr>
          <p:cNvPr id="37947" name="Rectangle 38"/>
          <p:cNvSpPr>
            <a:spLocks noChangeArrowheads="1"/>
          </p:cNvSpPr>
          <p:nvPr/>
        </p:nvSpPr>
        <p:spPr bwMode="auto">
          <a:xfrm>
            <a:off x="4587264" y="2487299"/>
            <a:ext cx="411024"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BusB</a:t>
            </a:r>
          </a:p>
        </p:txBody>
      </p:sp>
      <p:sp>
        <p:nvSpPr>
          <p:cNvPr id="37948" name="Line 39"/>
          <p:cNvSpPr>
            <a:spLocks noChangeShapeType="1"/>
          </p:cNvSpPr>
          <p:nvPr/>
        </p:nvSpPr>
        <p:spPr bwMode="auto">
          <a:xfrm>
            <a:off x="3306581" y="2076132"/>
            <a:ext cx="639548" cy="0"/>
          </a:xfrm>
          <a:prstGeom prst="line">
            <a:avLst/>
          </a:prstGeom>
          <a:noFill/>
          <a:ln w="28575">
            <a:solidFill>
              <a:srgbClr val="007033"/>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899" name="Line 41"/>
          <p:cNvSpPr>
            <a:spLocks noChangeShapeType="1"/>
          </p:cNvSpPr>
          <p:nvPr/>
        </p:nvSpPr>
        <p:spPr bwMode="auto">
          <a:xfrm>
            <a:off x="3807619" y="2839720"/>
            <a:ext cx="139304" cy="0"/>
          </a:xfrm>
          <a:prstGeom prst="line">
            <a:avLst/>
          </a:prstGeom>
          <a:noFill/>
          <a:ln w="28575">
            <a:solidFill>
              <a:schemeClr val="bg1">
                <a:lumMod val="85000"/>
              </a:schemeClr>
            </a:solidFill>
            <a:round/>
            <a:headEnd/>
            <a:tailEnd type="triangle" w="med" len="med"/>
          </a:ln>
          <a:extLst>
            <a:ext uri="{909E8E84-426E-40DD-AFC4-6F175D3DCCD1}">
              <a14:hiddenFill xmlns:a14="http://schemas.microsoft.com/office/drawing/2010/main">
                <a:noFill/>
              </a14:hiddenFill>
            </a:ext>
          </a:extLst>
        </p:spPr>
        <p:txBody>
          <a:bodyPr wrap="none"/>
          <a:lstStyle/>
          <a:p>
            <a:pPr>
              <a:defRPr/>
            </a:pPr>
            <a:endParaRPr lang="en-US"/>
          </a:p>
        </p:txBody>
      </p:sp>
      <p:sp>
        <p:nvSpPr>
          <p:cNvPr id="37950" name="Rectangle 42"/>
          <p:cNvSpPr>
            <a:spLocks noChangeArrowheads="1"/>
          </p:cNvSpPr>
          <p:nvPr/>
        </p:nvSpPr>
        <p:spPr bwMode="auto">
          <a:xfrm>
            <a:off x="3992151" y="2744471"/>
            <a:ext cx="411024"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RW</a:t>
            </a:r>
          </a:p>
        </p:txBody>
      </p:sp>
      <p:sp>
        <p:nvSpPr>
          <p:cNvPr id="37951" name="Line 43"/>
          <p:cNvSpPr>
            <a:spLocks noChangeShapeType="1"/>
          </p:cNvSpPr>
          <p:nvPr/>
        </p:nvSpPr>
        <p:spPr bwMode="auto">
          <a:xfrm flipH="1">
            <a:off x="3763628" y="2030097"/>
            <a:ext cx="46022" cy="920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7952" name="Rectangle 44"/>
          <p:cNvSpPr>
            <a:spLocks noChangeArrowheads="1"/>
          </p:cNvSpPr>
          <p:nvPr/>
        </p:nvSpPr>
        <p:spPr bwMode="auto">
          <a:xfrm>
            <a:off x="3717608" y="1893573"/>
            <a:ext cx="136479"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37953" name="Rectangle 45"/>
          <p:cNvSpPr>
            <a:spLocks noChangeArrowheads="1"/>
          </p:cNvSpPr>
          <p:nvPr/>
        </p:nvSpPr>
        <p:spPr bwMode="auto">
          <a:xfrm>
            <a:off x="4587264" y="2854011"/>
            <a:ext cx="411024"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sz="1000"/>
              <a:t>BusW</a:t>
            </a:r>
          </a:p>
        </p:txBody>
      </p:sp>
      <p:sp>
        <p:nvSpPr>
          <p:cNvPr id="37954" name="Rectangle 46"/>
          <p:cNvSpPr>
            <a:spLocks noChangeArrowheads="1"/>
          </p:cNvSpPr>
          <p:nvPr/>
        </p:nvSpPr>
        <p:spPr bwMode="auto">
          <a:xfrm>
            <a:off x="3079644" y="2169798"/>
            <a:ext cx="18091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7955" name="Rectangle 47"/>
          <p:cNvSpPr>
            <a:spLocks noChangeArrowheads="1"/>
          </p:cNvSpPr>
          <p:nvPr/>
        </p:nvSpPr>
        <p:spPr bwMode="auto">
          <a:xfrm>
            <a:off x="1935443" y="1803082"/>
            <a:ext cx="1096594" cy="1281114"/>
          </a:xfrm>
          <a:prstGeom prst="rect">
            <a:avLst/>
          </a:prstGeom>
          <a:solidFill>
            <a:srgbClr val="CCCCFF"/>
          </a:solidFill>
          <a:ln w="1905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7956" name="Text Box 48"/>
          <p:cNvSpPr txBox="1">
            <a:spLocks noChangeArrowheads="1"/>
          </p:cNvSpPr>
          <p:nvPr/>
        </p:nvSpPr>
        <p:spPr bwMode="auto">
          <a:xfrm>
            <a:off x="2025898" y="2533333"/>
            <a:ext cx="68557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tLang="en-US" sz="1000"/>
              <a:t>Address</a:t>
            </a:r>
          </a:p>
        </p:txBody>
      </p:sp>
      <p:sp>
        <p:nvSpPr>
          <p:cNvPr id="37957" name="Line 49"/>
          <p:cNvSpPr>
            <a:spLocks noChangeShapeType="1"/>
          </p:cNvSpPr>
          <p:nvPr/>
        </p:nvSpPr>
        <p:spPr bwMode="auto">
          <a:xfrm>
            <a:off x="1340330" y="2669858"/>
            <a:ext cx="595113" cy="1588"/>
          </a:xfrm>
          <a:prstGeom prst="line">
            <a:avLst/>
          </a:prstGeom>
          <a:noFill/>
          <a:ln w="57150">
            <a:solidFill>
              <a:srgbClr val="007033"/>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37958" name="Text Box 50"/>
          <p:cNvSpPr txBox="1">
            <a:spLocks noChangeArrowheads="1"/>
          </p:cNvSpPr>
          <p:nvPr/>
        </p:nvSpPr>
        <p:spPr bwMode="auto">
          <a:xfrm>
            <a:off x="2117943" y="2260282"/>
            <a:ext cx="86807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spcBef>
                <a:spcPct val="50000"/>
              </a:spcBef>
            </a:pPr>
            <a:r>
              <a:rPr lang="en-US" altLang="en-US" sz="1000"/>
              <a:t>Instruction</a:t>
            </a:r>
          </a:p>
        </p:txBody>
      </p:sp>
      <p:sp>
        <p:nvSpPr>
          <p:cNvPr id="37959" name="Text Box 51"/>
          <p:cNvSpPr txBox="1">
            <a:spLocks noChangeArrowheads="1"/>
          </p:cNvSpPr>
          <p:nvPr/>
        </p:nvSpPr>
        <p:spPr bwMode="auto">
          <a:xfrm>
            <a:off x="2071922" y="1803082"/>
            <a:ext cx="868072"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b="1"/>
              <a:t>Instruction</a:t>
            </a:r>
          </a:p>
          <a:p>
            <a:r>
              <a:rPr lang="en-US" altLang="en-US" sz="1200" b="1"/>
              <a:t>Memory</a:t>
            </a:r>
          </a:p>
        </p:txBody>
      </p:sp>
      <p:sp>
        <p:nvSpPr>
          <p:cNvPr id="37960" name="Line 52"/>
          <p:cNvSpPr>
            <a:spLocks noChangeShapeType="1"/>
          </p:cNvSpPr>
          <p:nvPr/>
        </p:nvSpPr>
        <p:spPr bwMode="auto">
          <a:xfrm>
            <a:off x="3032037" y="2396808"/>
            <a:ext cx="274546" cy="0"/>
          </a:xfrm>
          <a:prstGeom prst="line">
            <a:avLst/>
          </a:prstGeom>
          <a:noFill/>
          <a:ln w="57150">
            <a:solidFill>
              <a:srgbClr val="007033"/>
            </a:solidFill>
            <a:round/>
            <a:headEnd/>
            <a:tailEnd type="oval" w="sm" len="sm"/>
          </a:ln>
          <a:extLst>
            <a:ext uri="{909E8E84-426E-40DD-AFC4-6F175D3DCCD1}">
              <a14:hiddenFill xmlns:a14="http://schemas.microsoft.com/office/drawing/2010/main">
                <a:noFill/>
              </a14:hiddenFill>
            </a:ext>
          </a:extLst>
        </p:spPr>
        <p:txBody>
          <a:bodyPr wrap="none"/>
          <a:lstStyle/>
          <a:p>
            <a:endParaRPr lang="en-US"/>
          </a:p>
        </p:txBody>
      </p:sp>
      <p:sp>
        <p:nvSpPr>
          <p:cNvPr id="37961" name="Line 53"/>
          <p:cNvSpPr>
            <a:spLocks noChangeShapeType="1"/>
          </p:cNvSpPr>
          <p:nvPr/>
        </p:nvSpPr>
        <p:spPr bwMode="auto">
          <a:xfrm flipH="1">
            <a:off x="3124080" y="2352360"/>
            <a:ext cx="46022" cy="920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7962" name="Rectangle 54"/>
          <p:cNvSpPr>
            <a:spLocks noChangeArrowheads="1"/>
          </p:cNvSpPr>
          <p:nvPr/>
        </p:nvSpPr>
        <p:spPr bwMode="auto">
          <a:xfrm>
            <a:off x="1614875" y="2442849"/>
            <a:ext cx="18091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7963" name="Line 55"/>
          <p:cNvSpPr>
            <a:spLocks noChangeShapeType="1"/>
          </p:cNvSpPr>
          <p:nvPr/>
        </p:nvSpPr>
        <p:spPr bwMode="auto">
          <a:xfrm flipH="1">
            <a:off x="1659309" y="2625411"/>
            <a:ext cx="46022" cy="920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7964" name="Rectangle 56"/>
          <p:cNvSpPr>
            <a:spLocks noChangeArrowheads="1"/>
          </p:cNvSpPr>
          <p:nvPr/>
        </p:nvSpPr>
        <p:spPr bwMode="auto">
          <a:xfrm>
            <a:off x="884870" y="1801496"/>
            <a:ext cx="18091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30</a:t>
            </a:r>
          </a:p>
        </p:txBody>
      </p:sp>
      <p:sp>
        <p:nvSpPr>
          <p:cNvPr id="37965" name="Line 57"/>
          <p:cNvSpPr>
            <a:spLocks noChangeShapeType="1"/>
          </p:cNvSpPr>
          <p:nvPr/>
        </p:nvSpPr>
        <p:spPr bwMode="auto">
          <a:xfrm flipH="1">
            <a:off x="792826" y="1891984"/>
            <a:ext cx="90457" cy="476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nvGrpSpPr>
          <p:cNvPr id="37966" name="Group 58"/>
          <p:cNvGrpSpPr>
            <a:grpSpLocks/>
          </p:cNvGrpSpPr>
          <p:nvPr/>
        </p:nvGrpSpPr>
        <p:grpSpPr bwMode="auto">
          <a:xfrm>
            <a:off x="1157826" y="2258698"/>
            <a:ext cx="184089" cy="823913"/>
            <a:chOff x="2572" y="3082"/>
            <a:chExt cx="116" cy="519"/>
          </a:xfrm>
        </p:grpSpPr>
        <p:sp>
          <p:nvSpPr>
            <p:cNvPr id="38016" name="Text Box 59"/>
            <p:cNvSpPr txBox="1">
              <a:spLocks noChangeArrowheads="1"/>
            </p:cNvSpPr>
            <p:nvPr/>
          </p:nvSpPr>
          <p:spPr bwMode="auto">
            <a:xfrm rot="-5400000">
              <a:off x="2413" y="3327"/>
              <a:ext cx="433" cy="116"/>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1200" dirty="0"/>
                <a:t>PC</a:t>
              </a:r>
            </a:p>
          </p:txBody>
        </p:sp>
        <p:sp>
          <p:nvSpPr>
            <p:cNvPr id="38017" name="Text Box 60"/>
            <p:cNvSpPr txBox="1">
              <a:spLocks noChangeArrowheads="1"/>
            </p:cNvSpPr>
            <p:nvPr/>
          </p:nvSpPr>
          <p:spPr bwMode="auto">
            <a:xfrm rot="16200000">
              <a:off x="2587" y="3067"/>
              <a:ext cx="86" cy="115"/>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800" dirty="0"/>
                <a:t>00</a:t>
              </a:r>
            </a:p>
          </p:txBody>
        </p:sp>
      </p:grpSp>
      <p:sp>
        <p:nvSpPr>
          <p:cNvPr id="37967" name="Line 61"/>
          <p:cNvSpPr>
            <a:spLocks noChangeShapeType="1"/>
          </p:cNvSpPr>
          <p:nvPr/>
        </p:nvSpPr>
        <p:spPr bwMode="auto">
          <a:xfrm flipV="1">
            <a:off x="1478395" y="1938020"/>
            <a:ext cx="0" cy="731838"/>
          </a:xfrm>
          <a:prstGeom prst="line">
            <a:avLst/>
          </a:prstGeom>
          <a:noFill/>
          <a:ln w="57150">
            <a:solidFill>
              <a:srgbClr val="007033"/>
            </a:solidFill>
            <a:round/>
            <a:headEnd type="oval"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37968" name="Rectangle 62"/>
          <p:cNvSpPr>
            <a:spLocks noChangeArrowheads="1"/>
          </p:cNvSpPr>
          <p:nvPr/>
        </p:nvSpPr>
        <p:spPr bwMode="auto">
          <a:xfrm>
            <a:off x="1294306" y="1572896"/>
            <a:ext cx="366589" cy="365125"/>
          </a:xfrm>
          <a:prstGeom prst="rect">
            <a:avLst/>
          </a:prstGeom>
          <a:solidFill>
            <a:srgbClr val="FF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400"/>
              <a:t> </a:t>
            </a:r>
            <a:r>
              <a:rPr lang="en-US" altLang="en-US"/>
              <a:t>+1</a:t>
            </a:r>
          </a:p>
        </p:txBody>
      </p:sp>
      <p:sp>
        <p:nvSpPr>
          <p:cNvPr id="37969" name="Rectangle 63"/>
          <p:cNvSpPr>
            <a:spLocks noChangeArrowheads="1"/>
          </p:cNvSpPr>
          <p:nvPr/>
        </p:nvSpPr>
        <p:spPr bwMode="auto">
          <a:xfrm>
            <a:off x="1526005" y="2120585"/>
            <a:ext cx="18091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30</a:t>
            </a:r>
          </a:p>
        </p:txBody>
      </p:sp>
      <p:sp>
        <p:nvSpPr>
          <p:cNvPr id="37970" name="Line 64"/>
          <p:cNvSpPr>
            <a:spLocks noChangeShapeType="1"/>
          </p:cNvSpPr>
          <p:nvPr/>
        </p:nvSpPr>
        <p:spPr bwMode="auto">
          <a:xfrm flipH="1">
            <a:off x="1433961" y="2211073"/>
            <a:ext cx="90457" cy="476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7971" name="Freeform 65"/>
          <p:cNvSpPr>
            <a:spLocks/>
          </p:cNvSpPr>
          <p:nvPr/>
        </p:nvSpPr>
        <p:spPr bwMode="auto">
          <a:xfrm>
            <a:off x="837261" y="1434782"/>
            <a:ext cx="641135" cy="1235076"/>
          </a:xfrm>
          <a:custGeom>
            <a:avLst/>
            <a:gdLst>
              <a:gd name="T0" fmla="*/ 2147483647 w 404"/>
              <a:gd name="T1" fmla="*/ 2147483647 h 778"/>
              <a:gd name="T2" fmla="*/ 2147483647 w 404"/>
              <a:gd name="T3" fmla="*/ 0 h 778"/>
              <a:gd name="T4" fmla="*/ 0 w 404"/>
              <a:gd name="T5" fmla="*/ 0 h 778"/>
              <a:gd name="T6" fmla="*/ 0 w 404"/>
              <a:gd name="T7" fmla="*/ 2147483647 h 778"/>
              <a:gd name="T8" fmla="*/ 2147483647 w 404"/>
              <a:gd name="T9" fmla="*/ 2147483647 h 778"/>
              <a:gd name="T10" fmla="*/ 0 60000 65536"/>
              <a:gd name="T11" fmla="*/ 0 60000 65536"/>
              <a:gd name="T12" fmla="*/ 0 60000 65536"/>
              <a:gd name="T13" fmla="*/ 0 60000 65536"/>
              <a:gd name="T14" fmla="*/ 0 60000 65536"/>
              <a:gd name="T15" fmla="*/ 0 w 404"/>
              <a:gd name="T16" fmla="*/ 0 h 778"/>
              <a:gd name="T17" fmla="*/ 404 w 404"/>
              <a:gd name="T18" fmla="*/ 778 h 778"/>
            </a:gdLst>
            <a:ahLst/>
            <a:cxnLst>
              <a:cxn ang="T10">
                <a:pos x="T0" y="T1"/>
              </a:cxn>
              <a:cxn ang="T11">
                <a:pos x="T2" y="T3"/>
              </a:cxn>
              <a:cxn ang="T12">
                <a:pos x="T4" y="T5"/>
              </a:cxn>
              <a:cxn ang="T13">
                <a:pos x="T6" y="T7"/>
              </a:cxn>
              <a:cxn ang="T14">
                <a:pos x="T8" y="T9"/>
              </a:cxn>
            </a:cxnLst>
            <a:rect l="T15" t="T16" r="T17" b="T18"/>
            <a:pathLst>
              <a:path w="404" h="778">
                <a:moveTo>
                  <a:pt x="404" y="87"/>
                </a:moveTo>
                <a:lnTo>
                  <a:pt x="404" y="0"/>
                </a:lnTo>
                <a:lnTo>
                  <a:pt x="0" y="0"/>
                </a:lnTo>
                <a:lnTo>
                  <a:pt x="0" y="778"/>
                </a:lnTo>
                <a:lnTo>
                  <a:pt x="202" y="778"/>
                </a:lnTo>
              </a:path>
            </a:pathLst>
          </a:custGeom>
          <a:noFill/>
          <a:ln w="57150">
            <a:solidFill>
              <a:srgbClr val="007033"/>
            </a:solidFill>
            <a:round/>
            <a:headEnd/>
            <a:tailEnd type="triangle" w="sm" len="sm"/>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37972" name="Line 66"/>
          <p:cNvSpPr>
            <a:spLocks noChangeShapeType="1"/>
          </p:cNvSpPr>
          <p:nvPr/>
        </p:nvSpPr>
        <p:spPr bwMode="auto">
          <a:xfrm flipH="1">
            <a:off x="3306581" y="1522098"/>
            <a:ext cx="0" cy="1422401"/>
          </a:xfrm>
          <a:prstGeom prst="line">
            <a:avLst/>
          </a:prstGeom>
          <a:noFill/>
          <a:ln w="57150">
            <a:solidFill>
              <a:srgbClr val="007033"/>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7973" name="Rectangle 67"/>
          <p:cNvSpPr>
            <a:spLocks noChangeArrowheads="1"/>
          </p:cNvSpPr>
          <p:nvPr/>
        </p:nvSpPr>
        <p:spPr bwMode="auto">
          <a:xfrm>
            <a:off x="3489082" y="1893573"/>
            <a:ext cx="182502"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Rs</a:t>
            </a:r>
          </a:p>
        </p:txBody>
      </p:sp>
      <p:sp>
        <p:nvSpPr>
          <p:cNvPr id="37974" name="Line 68"/>
          <p:cNvSpPr>
            <a:spLocks noChangeShapeType="1"/>
          </p:cNvSpPr>
          <p:nvPr/>
        </p:nvSpPr>
        <p:spPr bwMode="auto">
          <a:xfrm flipH="1">
            <a:off x="3763628" y="2487299"/>
            <a:ext cx="46022" cy="920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7975" name="Rectangle 69"/>
          <p:cNvSpPr>
            <a:spLocks noChangeArrowheads="1"/>
          </p:cNvSpPr>
          <p:nvPr/>
        </p:nvSpPr>
        <p:spPr bwMode="auto">
          <a:xfrm>
            <a:off x="3717608" y="2350773"/>
            <a:ext cx="136479"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5</a:t>
            </a:r>
          </a:p>
        </p:txBody>
      </p:sp>
      <p:sp>
        <p:nvSpPr>
          <p:cNvPr id="37976" name="Rectangle 70"/>
          <p:cNvSpPr>
            <a:spLocks noChangeArrowheads="1"/>
          </p:cNvSpPr>
          <p:nvPr/>
        </p:nvSpPr>
        <p:spPr bwMode="auto">
          <a:xfrm>
            <a:off x="3397040" y="2749236"/>
            <a:ext cx="182502"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Rd</a:t>
            </a:r>
          </a:p>
        </p:txBody>
      </p:sp>
      <p:grpSp>
        <p:nvGrpSpPr>
          <p:cNvPr id="37977" name="Group 71"/>
          <p:cNvGrpSpPr>
            <a:grpSpLocks/>
          </p:cNvGrpSpPr>
          <p:nvPr/>
        </p:nvGrpSpPr>
        <p:grpSpPr bwMode="auto">
          <a:xfrm>
            <a:off x="4338110" y="1390335"/>
            <a:ext cx="287242" cy="301625"/>
            <a:chOff x="3509" y="2188"/>
            <a:chExt cx="106" cy="190"/>
          </a:xfrm>
        </p:grpSpPr>
        <p:sp>
          <p:nvSpPr>
            <p:cNvPr id="38014" name="Oval 72"/>
            <p:cNvSpPr>
              <a:spLocks noChangeArrowheads="1"/>
            </p:cNvSpPr>
            <p:nvPr/>
          </p:nvSpPr>
          <p:spPr bwMode="auto">
            <a:xfrm>
              <a:off x="3509" y="2188"/>
              <a:ext cx="106" cy="173"/>
            </a:xfrm>
            <a:prstGeom prst="ellipse">
              <a:avLst/>
            </a:prstGeom>
            <a:solidFill>
              <a:srgbClr val="FFFF99"/>
            </a:solidFill>
            <a:ln w="19050">
              <a:solidFill>
                <a:srgbClr val="007033"/>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8015" name="Rectangle 73"/>
            <p:cNvSpPr>
              <a:spLocks noChangeArrowheads="1"/>
            </p:cNvSpPr>
            <p:nvPr/>
          </p:nvSpPr>
          <p:spPr bwMode="auto">
            <a:xfrm>
              <a:off x="3509" y="2204"/>
              <a:ext cx="106"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0000"/>
                </a:lnSpc>
              </a:pPr>
              <a:r>
                <a:rPr lang="en-US" altLang="en-US" sz="1400">
                  <a:solidFill>
                    <a:srgbClr val="007033"/>
                  </a:solidFill>
                </a:rPr>
                <a:t>E</a:t>
              </a:r>
            </a:p>
          </p:txBody>
        </p:sp>
      </p:grpSp>
      <p:sp>
        <p:nvSpPr>
          <p:cNvPr id="37978" name="Line 74"/>
          <p:cNvSpPr>
            <a:spLocks noChangeShapeType="1"/>
          </p:cNvSpPr>
          <p:nvPr/>
        </p:nvSpPr>
        <p:spPr bwMode="auto">
          <a:xfrm flipH="1">
            <a:off x="3717606" y="1482410"/>
            <a:ext cx="46022" cy="920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7979" name="Rectangle 77"/>
          <p:cNvSpPr>
            <a:spLocks noChangeArrowheads="1"/>
          </p:cNvSpPr>
          <p:nvPr/>
        </p:nvSpPr>
        <p:spPr bwMode="auto">
          <a:xfrm>
            <a:off x="3443061" y="1344298"/>
            <a:ext cx="455459"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dirty="0"/>
              <a:t>Imm16</a:t>
            </a:r>
          </a:p>
        </p:txBody>
      </p:sp>
      <p:sp>
        <p:nvSpPr>
          <p:cNvPr id="37980" name="Rectangle 78"/>
          <p:cNvSpPr>
            <a:spLocks noChangeArrowheads="1"/>
          </p:cNvSpPr>
          <p:nvPr/>
        </p:nvSpPr>
        <p:spPr bwMode="auto">
          <a:xfrm>
            <a:off x="3489082" y="2349185"/>
            <a:ext cx="182502"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000"/>
              <a:t>Rt</a:t>
            </a:r>
          </a:p>
        </p:txBody>
      </p:sp>
      <p:grpSp>
        <p:nvGrpSpPr>
          <p:cNvPr id="37981" name="Group 79"/>
          <p:cNvGrpSpPr>
            <a:grpSpLocks/>
          </p:cNvGrpSpPr>
          <p:nvPr/>
        </p:nvGrpSpPr>
        <p:grpSpPr bwMode="auto">
          <a:xfrm>
            <a:off x="3623974" y="2623821"/>
            <a:ext cx="184089" cy="414338"/>
            <a:chOff x="2514" y="1642"/>
            <a:chExt cx="116" cy="261"/>
          </a:xfrm>
        </p:grpSpPr>
        <p:sp>
          <p:nvSpPr>
            <p:cNvPr id="38010" name="AutoShape 80"/>
            <p:cNvSpPr>
              <a:spLocks noChangeArrowheads="1"/>
            </p:cNvSpPr>
            <p:nvPr/>
          </p:nvSpPr>
          <p:spPr bwMode="auto">
            <a:xfrm rot="-5400000">
              <a:off x="2442" y="1715"/>
              <a:ext cx="261" cy="115"/>
            </a:xfrm>
            <a:prstGeom prst="roundRect">
              <a:avLst>
                <a:gd name="adj" fmla="val 50000"/>
              </a:avLst>
            </a:prstGeom>
            <a:solidFill>
              <a:srgbClr val="FFFF99"/>
            </a:solidFill>
            <a:ln w="19050">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8011" name="Rectangle 81"/>
            <p:cNvSpPr>
              <a:spLocks noChangeArrowheads="1"/>
            </p:cNvSpPr>
            <p:nvPr/>
          </p:nvSpPr>
          <p:spPr bwMode="auto">
            <a:xfrm flipH="1">
              <a:off x="2515" y="1642"/>
              <a:ext cx="115" cy="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70000"/>
                </a:lnSpc>
              </a:pPr>
              <a:endParaRPr lang="en-US" altLang="en-US" sz="1000" b="1">
                <a:latin typeface="Courier New" pitchFamily="49" charset="0"/>
                <a:cs typeface="Courier New" pitchFamily="49" charset="0"/>
              </a:endParaRPr>
            </a:p>
          </p:txBody>
        </p:sp>
        <p:sp>
          <p:nvSpPr>
            <p:cNvPr id="38012" name="Rectangle 82"/>
            <p:cNvSpPr>
              <a:spLocks noChangeArrowheads="1"/>
            </p:cNvSpPr>
            <p:nvPr/>
          </p:nvSpPr>
          <p:spPr bwMode="auto">
            <a:xfrm flipH="1">
              <a:off x="2515" y="1655"/>
              <a:ext cx="115"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0</a:t>
              </a:r>
            </a:p>
          </p:txBody>
        </p:sp>
        <p:sp>
          <p:nvSpPr>
            <p:cNvPr id="38013" name="Rectangle 83"/>
            <p:cNvSpPr>
              <a:spLocks noChangeArrowheads="1"/>
            </p:cNvSpPr>
            <p:nvPr/>
          </p:nvSpPr>
          <p:spPr bwMode="auto">
            <a:xfrm flipH="1">
              <a:off x="2514" y="1774"/>
              <a:ext cx="115"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1</a:t>
              </a:r>
            </a:p>
          </p:txBody>
        </p:sp>
      </p:grpSp>
      <p:sp>
        <p:nvSpPr>
          <p:cNvPr id="37982" name="Line 84"/>
          <p:cNvSpPr>
            <a:spLocks noChangeShapeType="1"/>
          </p:cNvSpPr>
          <p:nvPr/>
        </p:nvSpPr>
        <p:spPr bwMode="auto">
          <a:xfrm flipH="1">
            <a:off x="3443060" y="2885761"/>
            <a:ext cx="46022" cy="920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5936" name="Freeform 86"/>
          <p:cNvSpPr>
            <a:spLocks/>
          </p:cNvSpPr>
          <p:nvPr/>
        </p:nvSpPr>
        <p:spPr bwMode="auto">
          <a:xfrm>
            <a:off x="3487739" y="2531745"/>
            <a:ext cx="137583" cy="184150"/>
          </a:xfrm>
          <a:custGeom>
            <a:avLst/>
            <a:gdLst>
              <a:gd name="T0" fmla="*/ 0 w 87"/>
              <a:gd name="T1" fmla="*/ 0 h 87"/>
              <a:gd name="T2" fmla="*/ 0 w 87"/>
              <a:gd name="T3" fmla="*/ 155 h 87"/>
              <a:gd name="T4" fmla="*/ 87 w 87"/>
              <a:gd name="T5" fmla="*/ 155 h 87"/>
              <a:gd name="T6" fmla="*/ 0 60000 65536"/>
              <a:gd name="T7" fmla="*/ 0 60000 65536"/>
              <a:gd name="T8" fmla="*/ 0 60000 65536"/>
              <a:gd name="T9" fmla="*/ 0 w 87"/>
              <a:gd name="T10" fmla="*/ 0 h 87"/>
              <a:gd name="T11" fmla="*/ 87 w 87"/>
              <a:gd name="T12" fmla="*/ 87 h 87"/>
            </a:gdLst>
            <a:ahLst/>
            <a:cxnLst>
              <a:cxn ang="T6">
                <a:pos x="T0" y="T1"/>
              </a:cxn>
              <a:cxn ang="T7">
                <a:pos x="T2" y="T3"/>
              </a:cxn>
              <a:cxn ang="T8">
                <a:pos x="T4" y="T5"/>
              </a:cxn>
            </a:cxnLst>
            <a:rect l="T9" t="T10" r="T11" b="T12"/>
            <a:pathLst>
              <a:path w="87" h="87">
                <a:moveTo>
                  <a:pt x="0" y="0"/>
                </a:moveTo>
                <a:lnTo>
                  <a:pt x="0" y="87"/>
                </a:lnTo>
                <a:lnTo>
                  <a:pt x="87" y="87"/>
                </a:lnTo>
              </a:path>
            </a:pathLst>
          </a:custGeom>
          <a:noFill/>
          <a:ln w="28575">
            <a:solidFill>
              <a:schemeClr val="bg1">
                <a:lumMod val="85000"/>
              </a:schemeClr>
            </a:solidFill>
            <a:round/>
            <a:headEnd type="oval" w="sm" len="sm"/>
            <a:tailEnd type="triangle" w="med" len="med"/>
          </a:ln>
          <a:extLst>
            <a:ext uri="{909E8E84-426E-40DD-AFC4-6F175D3DCCD1}">
              <a14:hiddenFill xmlns:a14="http://schemas.microsoft.com/office/drawing/2010/main">
                <a:solidFill>
                  <a:srgbClr val="FFFFFF"/>
                </a:solidFill>
              </a14:hiddenFill>
            </a:ext>
          </a:extLst>
        </p:spPr>
        <p:txBody>
          <a:bodyPr wrap="none"/>
          <a:lstStyle/>
          <a:p>
            <a:pPr>
              <a:defRPr/>
            </a:pPr>
            <a:endParaRPr lang="en-US"/>
          </a:p>
        </p:txBody>
      </p:sp>
      <p:grpSp>
        <p:nvGrpSpPr>
          <p:cNvPr id="37984" name="Group 90"/>
          <p:cNvGrpSpPr>
            <a:grpSpLocks/>
          </p:cNvGrpSpPr>
          <p:nvPr/>
        </p:nvGrpSpPr>
        <p:grpSpPr bwMode="auto">
          <a:xfrm>
            <a:off x="5680686" y="2485708"/>
            <a:ext cx="185675" cy="592138"/>
            <a:chOff x="2513" y="1642"/>
            <a:chExt cx="117" cy="373"/>
          </a:xfrm>
        </p:grpSpPr>
        <p:sp>
          <p:nvSpPr>
            <p:cNvPr id="38006" name="AutoShape 91"/>
            <p:cNvSpPr>
              <a:spLocks noChangeArrowheads="1"/>
            </p:cNvSpPr>
            <p:nvPr/>
          </p:nvSpPr>
          <p:spPr bwMode="auto">
            <a:xfrm rot="-5400000">
              <a:off x="2386" y="1771"/>
              <a:ext cx="372" cy="115"/>
            </a:xfrm>
            <a:prstGeom prst="roundRect">
              <a:avLst>
                <a:gd name="adj" fmla="val 50000"/>
              </a:avLst>
            </a:prstGeom>
            <a:solidFill>
              <a:srgbClr val="FFFF99"/>
            </a:solidFill>
            <a:ln w="19050">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8007" name="Rectangle 92"/>
            <p:cNvSpPr>
              <a:spLocks noChangeArrowheads="1"/>
            </p:cNvSpPr>
            <p:nvPr/>
          </p:nvSpPr>
          <p:spPr bwMode="auto">
            <a:xfrm flipH="1">
              <a:off x="2515" y="1642"/>
              <a:ext cx="115"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70000"/>
                </a:lnSpc>
              </a:pPr>
              <a:endParaRPr lang="en-US" altLang="en-US" sz="1000" b="1">
                <a:latin typeface="Courier New" pitchFamily="49" charset="0"/>
                <a:cs typeface="Courier New" pitchFamily="49" charset="0"/>
              </a:endParaRPr>
            </a:p>
          </p:txBody>
        </p:sp>
        <p:sp>
          <p:nvSpPr>
            <p:cNvPr id="38008" name="Rectangle 93"/>
            <p:cNvSpPr>
              <a:spLocks noChangeArrowheads="1"/>
            </p:cNvSpPr>
            <p:nvPr/>
          </p:nvSpPr>
          <p:spPr bwMode="auto">
            <a:xfrm flipH="1">
              <a:off x="2515" y="1655"/>
              <a:ext cx="11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0</a:t>
              </a:r>
            </a:p>
          </p:txBody>
        </p:sp>
        <p:sp>
          <p:nvSpPr>
            <p:cNvPr id="38009" name="Rectangle 94"/>
            <p:cNvSpPr>
              <a:spLocks noChangeArrowheads="1"/>
            </p:cNvSpPr>
            <p:nvPr/>
          </p:nvSpPr>
          <p:spPr bwMode="auto">
            <a:xfrm flipH="1">
              <a:off x="2513" y="1894"/>
              <a:ext cx="115"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1</a:t>
              </a:r>
            </a:p>
          </p:txBody>
        </p:sp>
      </p:grpSp>
      <p:sp>
        <p:nvSpPr>
          <p:cNvPr id="37985" name="Line 95"/>
          <p:cNvSpPr>
            <a:spLocks noChangeShapeType="1"/>
          </p:cNvSpPr>
          <p:nvPr/>
        </p:nvSpPr>
        <p:spPr bwMode="auto">
          <a:xfrm flipV="1">
            <a:off x="5044313" y="2076132"/>
            <a:ext cx="1050572" cy="0"/>
          </a:xfrm>
          <a:prstGeom prst="line">
            <a:avLst/>
          </a:prstGeom>
          <a:noFill/>
          <a:ln w="57150">
            <a:solidFill>
              <a:srgbClr val="007033"/>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nvGrpSpPr>
          <p:cNvPr id="37986" name="Group 107"/>
          <p:cNvGrpSpPr>
            <a:grpSpLocks/>
          </p:cNvGrpSpPr>
          <p:nvPr/>
        </p:nvGrpSpPr>
        <p:grpSpPr bwMode="auto">
          <a:xfrm>
            <a:off x="8793062" y="2215832"/>
            <a:ext cx="180946" cy="274638"/>
            <a:chOff x="4244" y="2392"/>
            <a:chExt cx="114" cy="173"/>
          </a:xfrm>
        </p:grpSpPr>
        <p:sp>
          <p:nvSpPr>
            <p:cNvPr id="38004" name="Rectangle 108"/>
            <p:cNvSpPr>
              <a:spLocks noChangeArrowheads="1"/>
            </p:cNvSpPr>
            <p:nvPr/>
          </p:nvSpPr>
          <p:spPr bwMode="auto">
            <a:xfrm>
              <a:off x="4244" y="2392"/>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8005" name="Line 109"/>
            <p:cNvSpPr>
              <a:spLocks noChangeShapeType="1"/>
            </p:cNvSpPr>
            <p:nvPr/>
          </p:nvSpPr>
          <p:spPr bwMode="auto">
            <a:xfrm flipH="1">
              <a:off x="4272" y="2507"/>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37987" name="Rectangle 111"/>
          <p:cNvSpPr>
            <a:spLocks noChangeArrowheads="1"/>
          </p:cNvSpPr>
          <p:nvPr/>
        </p:nvSpPr>
        <p:spPr bwMode="auto">
          <a:xfrm>
            <a:off x="7283587" y="1482410"/>
            <a:ext cx="68569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t>ALU result</a:t>
            </a:r>
          </a:p>
        </p:txBody>
      </p:sp>
      <p:grpSp>
        <p:nvGrpSpPr>
          <p:cNvPr id="37988" name="Group 114"/>
          <p:cNvGrpSpPr>
            <a:grpSpLocks/>
          </p:cNvGrpSpPr>
          <p:nvPr/>
        </p:nvGrpSpPr>
        <p:grpSpPr bwMode="auto">
          <a:xfrm>
            <a:off x="8245461" y="2441258"/>
            <a:ext cx="180946" cy="274638"/>
            <a:chOff x="5281" y="2534"/>
            <a:chExt cx="114" cy="173"/>
          </a:xfrm>
        </p:grpSpPr>
        <p:sp>
          <p:nvSpPr>
            <p:cNvPr id="38002" name="Line 115"/>
            <p:cNvSpPr>
              <a:spLocks noChangeShapeType="1"/>
            </p:cNvSpPr>
            <p:nvPr/>
          </p:nvSpPr>
          <p:spPr bwMode="auto">
            <a:xfrm flipH="1">
              <a:off x="5309" y="2649"/>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8003" name="Rectangle 116"/>
            <p:cNvSpPr>
              <a:spLocks noChangeArrowheads="1"/>
            </p:cNvSpPr>
            <p:nvPr/>
          </p:nvSpPr>
          <p:spPr bwMode="auto">
            <a:xfrm>
              <a:off x="5281" y="2534"/>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grpSp>
      <p:grpSp>
        <p:nvGrpSpPr>
          <p:cNvPr id="37989" name="Group 117"/>
          <p:cNvGrpSpPr>
            <a:grpSpLocks/>
          </p:cNvGrpSpPr>
          <p:nvPr/>
        </p:nvGrpSpPr>
        <p:grpSpPr bwMode="auto">
          <a:xfrm>
            <a:off x="8608939" y="2122173"/>
            <a:ext cx="184121" cy="639763"/>
            <a:chOff x="2514" y="1642"/>
            <a:chExt cx="116" cy="403"/>
          </a:xfrm>
        </p:grpSpPr>
        <p:sp>
          <p:nvSpPr>
            <p:cNvPr id="37998" name="AutoShape 118"/>
            <p:cNvSpPr>
              <a:spLocks noChangeArrowheads="1"/>
            </p:cNvSpPr>
            <p:nvPr/>
          </p:nvSpPr>
          <p:spPr bwMode="auto">
            <a:xfrm rot="-5400000">
              <a:off x="2371" y="1786"/>
              <a:ext cx="402" cy="115"/>
            </a:xfrm>
            <a:prstGeom prst="roundRect">
              <a:avLst>
                <a:gd name="adj" fmla="val 50000"/>
              </a:avLst>
            </a:prstGeom>
            <a:solidFill>
              <a:srgbClr val="FFFF99"/>
            </a:solidFill>
            <a:ln w="19050">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7999" name="Rectangle 119"/>
            <p:cNvSpPr>
              <a:spLocks noChangeArrowheads="1"/>
            </p:cNvSpPr>
            <p:nvPr/>
          </p:nvSpPr>
          <p:spPr bwMode="auto">
            <a:xfrm flipH="1">
              <a:off x="2515" y="1642"/>
              <a:ext cx="115"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70000"/>
                </a:lnSpc>
              </a:pPr>
              <a:endParaRPr lang="en-US" altLang="en-US" sz="1000" b="1">
                <a:latin typeface="Courier New" pitchFamily="49" charset="0"/>
                <a:cs typeface="Courier New" pitchFamily="49" charset="0"/>
              </a:endParaRPr>
            </a:p>
          </p:txBody>
        </p:sp>
        <p:sp>
          <p:nvSpPr>
            <p:cNvPr id="38000" name="Rectangle 120"/>
            <p:cNvSpPr>
              <a:spLocks noChangeArrowheads="1"/>
            </p:cNvSpPr>
            <p:nvPr/>
          </p:nvSpPr>
          <p:spPr bwMode="auto">
            <a:xfrm flipH="1">
              <a:off x="2515" y="1660"/>
              <a:ext cx="115"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0</a:t>
              </a:r>
            </a:p>
          </p:txBody>
        </p:sp>
        <p:sp>
          <p:nvSpPr>
            <p:cNvPr id="38001" name="Rectangle 121"/>
            <p:cNvSpPr>
              <a:spLocks noChangeArrowheads="1"/>
            </p:cNvSpPr>
            <p:nvPr/>
          </p:nvSpPr>
          <p:spPr bwMode="auto">
            <a:xfrm flipH="1">
              <a:off x="2515" y="1933"/>
              <a:ext cx="115"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1</a:t>
              </a:r>
            </a:p>
          </p:txBody>
        </p:sp>
      </p:grpSp>
      <p:sp>
        <p:nvSpPr>
          <p:cNvPr id="4" name="Freeform 3"/>
          <p:cNvSpPr/>
          <p:nvPr/>
        </p:nvSpPr>
        <p:spPr bwMode="auto">
          <a:xfrm>
            <a:off x="4629681" y="1522095"/>
            <a:ext cx="1055952" cy="1455738"/>
          </a:xfrm>
          <a:custGeom>
            <a:avLst/>
            <a:gdLst>
              <a:gd name="connsiteX0" fmla="*/ 0 w 974856"/>
              <a:gd name="connsiteY0" fmla="*/ 0 h 1386714"/>
              <a:gd name="connsiteX1" fmla="*/ 695246 w 974856"/>
              <a:gd name="connsiteY1" fmla="*/ 3779 h 1386714"/>
              <a:gd name="connsiteX2" fmla="*/ 706581 w 974856"/>
              <a:gd name="connsiteY2" fmla="*/ 1382936 h 1386714"/>
              <a:gd name="connsiteX3" fmla="*/ 974856 w 974856"/>
              <a:gd name="connsiteY3" fmla="*/ 1386714 h 1386714"/>
            </a:gdLst>
            <a:ahLst/>
            <a:cxnLst>
              <a:cxn ang="0">
                <a:pos x="connsiteX0" y="connsiteY0"/>
              </a:cxn>
              <a:cxn ang="0">
                <a:pos x="connsiteX1" y="connsiteY1"/>
              </a:cxn>
              <a:cxn ang="0">
                <a:pos x="connsiteX2" y="connsiteY2"/>
              </a:cxn>
              <a:cxn ang="0">
                <a:pos x="connsiteX3" y="connsiteY3"/>
              </a:cxn>
            </a:cxnLst>
            <a:rect l="l" t="t" r="r" b="b"/>
            <a:pathLst>
              <a:path w="974856" h="1386714">
                <a:moveTo>
                  <a:pt x="0" y="0"/>
                </a:moveTo>
                <a:lnTo>
                  <a:pt x="695246" y="3779"/>
                </a:lnTo>
                <a:cubicBezTo>
                  <a:pt x="699024" y="463498"/>
                  <a:pt x="702803" y="923217"/>
                  <a:pt x="706581" y="1382936"/>
                </a:cubicBezTo>
                <a:lnTo>
                  <a:pt x="974856" y="1386714"/>
                </a:lnTo>
              </a:path>
            </a:pathLst>
          </a:custGeom>
          <a:noFill/>
          <a:ln w="57150">
            <a:solidFill>
              <a:srgbClr val="007033"/>
            </a:solidFill>
            <a:tailEnd type="triangle" w="sm" len="sm"/>
          </a:ln>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37991" name="Line 96"/>
          <p:cNvSpPr>
            <a:spLocks noChangeShapeType="1"/>
          </p:cNvSpPr>
          <p:nvPr/>
        </p:nvSpPr>
        <p:spPr bwMode="auto">
          <a:xfrm flipH="1">
            <a:off x="5182376" y="1480823"/>
            <a:ext cx="46022" cy="920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7992" name="Rectangle 27"/>
          <p:cNvSpPr>
            <a:spLocks noChangeArrowheads="1"/>
          </p:cNvSpPr>
          <p:nvPr/>
        </p:nvSpPr>
        <p:spPr bwMode="auto">
          <a:xfrm>
            <a:off x="5501357" y="1849123"/>
            <a:ext cx="18091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37993" name="Line 28"/>
          <p:cNvSpPr>
            <a:spLocks noChangeShapeType="1"/>
          </p:cNvSpPr>
          <p:nvPr/>
        </p:nvSpPr>
        <p:spPr bwMode="auto">
          <a:xfrm flipH="1">
            <a:off x="5545793" y="2031685"/>
            <a:ext cx="46022" cy="920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nvGrpSpPr>
          <p:cNvPr id="37994" name="Group 13"/>
          <p:cNvGrpSpPr>
            <a:grpSpLocks/>
          </p:cNvGrpSpPr>
          <p:nvPr/>
        </p:nvGrpSpPr>
        <p:grpSpPr bwMode="auto">
          <a:xfrm>
            <a:off x="6597750" y="3036570"/>
            <a:ext cx="180987" cy="274638"/>
            <a:chOff x="4387" y="2650"/>
            <a:chExt cx="114" cy="173"/>
          </a:xfrm>
        </p:grpSpPr>
        <p:sp>
          <p:nvSpPr>
            <p:cNvPr id="37996" name="Line 14"/>
            <p:cNvSpPr>
              <a:spLocks noChangeShapeType="1"/>
            </p:cNvSpPr>
            <p:nvPr/>
          </p:nvSpPr>
          <p:spPr bwMode="auto">
            <a:xfrm flipH="1">
              <a:off x="4417" y="2765"/>
              <a:ext cx="29" cy="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7997" name="Rectangle 15"/>
            <p:cNvSpPr>
              <a:spLocks noChangeArrowheads="1"/>
            </p:cNvSpPr>
            <p:nvPr/>
          </p:nvSpPr>
          <p:spPr bwMode="auto">
            <a:xfrm>
              <a:off x="4387" y="2650"/>
              <a:ext cx="11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grpSp>
      <p:sp>
        <p:nvSpPr>
          <p:cNvPr id="37995" name="Line 40"/>
          <p:cNvSpPr>
            <a:spLocks noChangeShapeType="1"/>
          </p:cNvSpPr>
          <p:nvPr/>
        </p:nvSpPr>
        <p:spPr bwMode="auto">
          <a:xfrm flipV="1">
            <a:off x="3306583" y="2531746"/>
            <a:ext cx="637961" cy="1588"/>
          </a:xfrm>
          <a:prstGeom prst="line">
            <a:avLst/>
          </a:prstGeom>
          <a:noFill/>
          <a:ln w="28575">
            <a:solidFill>
              <a:srgbClr val="007033"/>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2" name="Text Box 2"/>
          <p:cNvSpPr txBox="1">
            <a:spLocks noChangeArrowheads="1"/>
          </p:cNvSpPr>
          <p:nvPr/>
        </p:nvSpPr>
        <p:spPr bwMode="auto">
          <a:xfrm>
            <a:off x="4529933" y="4751391"/>
            <a:ext cx="4667515" cy="600075"/>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dirty="0" err="1"/>
              <a:t>ALUOp</a:t>
            </a:r>
            <a:r>
              <a:rPr lang="en-US" altLang="en-US" sz="1600" dirty="0"/>
              <a:t> = ‘ADD’ to calculate data memory address as </a:t>
            </a:r>
            <a:r>
              <a:rPr lang="en-US" altLang="en-US" sz="1600" dirty="0" err="1"/>
              <a:t>Reg</a:t>
            </a:r>
            <a:r>
              <a:rPr lang="en-US" altLang="en-US" sz="1600" dirty="0"/>
              <a:t>(</a:t>
            </a:r>
            <a:r>
              <a:rPr lang="en-US" altLang="en-US" sz="1600" dirty="0" err="1"/>
              <a:t>Rs</a:t>
            </a:r>
            <a:r>
              <a:rPr lang="en-US" altLang="en-US" sz="1600" dirty="0"/>
              <a:t>) + sign-extend(Imm16)</a:t>
            </a:r>
          </a:p>
        </p:txBody>
      </p:sp>
      <p:sp>
        <p:nvSpPr>
          <p:cNvPr id="143" name="Text Box 3"/>
          <p:cNvSpPr txBox="1">
            <a:spLocks noChangeArrowheads="1"/>
          </p:cNvSpPr>
          <p:nvPr/>
        </p:nvSpPr>
        <p:spPr bwMode="auto">
          <a:xfrm>
            <a:off x="920089" y="4757741"/>
            <a:ext cx="3417226" cy="600075"/>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a:t>ALUSrc = ‘1’ selects extended immediate as second ALU input</a:t>
            </a:r>
          </a:p>
        </p:txBody>
      </p:sp>
      <p:sp>
        <p:nvSpPr>
          <p:cNvPr id="144" name="Text Box 5"/>
          <p:cNvSpPr txBox="1">
            <a:spLocks noChangeArrowheads="1"/>
          </p:cNvSpPr>
          <p:nvPr/>
        </p:nvSpPr>
        <p:spPr bwMode="auto">
          <a:xfrm>
            <a:off x="901173" y="5476875"/>
            <a:ext cx="2130822" cy="585788"/>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dirty="0" err="1"/>
              <a:t>MemWr</a:t>
            </a:r>
            <a:r>
              <a:rPr lang="en-US" altLang="en-US" sz="1600" dirty="0"/>
              <a:t> = ‘1’ to write data memory</a:t>
            </a:r>
          </a:p>
        </p:txBody>
      </p:sp>
      <p:sp>
        <p:nvSpPr>
          <p:cNvPr id="145" name="Text Box 6"/>
          <p:cNvSpPr txBox="1">
            <a:spLocks noChangeArrowheads="1"/>
          </p:cNvSpPr>
          <p:nvPr/>
        </p:nvSpPr>
        <p:spPr bwMode="auto">
          <a:xfrm>
            <a:off x="920089" y="4041775"/>
            <a:ext cx="2469621" cy="58420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dirty="0" err="1"/>
              <a:t>RegDst</a:t>
            </a:r>
            <a:r>
              <a:rPr lang="en-US" altLang="en-US" sz="1600" dirty="0"/>
              <a:t> = ‘X’ because no register is written</a:t>
            </a:r>
          </a:p>
        </p:txBody>
      </p:sp>
      <p:sp>
        <p:nvSpPr>
          <p:cNvPr id="146" name="Text Box 8"/>
          <p:cNvSpPr txBox="1">
            <a:spLocks noChangeArrowheads="1"/>
          </p:cNvSpPr>
          <p:nvPr/>
        </p:nvSpPr>
        <p:spPr bwMode="auto">
          <a:xfrm>
            <a:off x="3516976" y="4040191"/>
            <a:ext cx="2663957" cy="585787"/>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dirty="0" err="1"/>
              <a:t>RegWr</a:t>
            </a:r>
            <a:r>
              <a:rPr lang="en-US" altLang="en-US" sz="1600" dirty="0"/>
              <a:t> = ‘0’ to disable writing of register file</a:t>
            </a:r>
          </a:p>
        </p:txBody>
      </p:sp>
      <p:sp>
        <p:nvSpPr>
          <p:cNvPr id="147" name="Text Box 9"/>
          <p:cNvSpPr txBox="1">
            <a:spLocks noChangeArrowheads="1"/>
          </p:cNvSpPr>
          <p:nvPr/>
        </p:nvSpPr>
        <p:spPr bwMode="auto">
          <a:xfrm>
            <a:off x="3183337" y="5478466"/>
            <a:ext cx="3415506" cy="600075"/>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dirty="0" err="1"/>
              <a:t>WBdata</a:t>
            </a:r>
            <a:r>
              <a:rPr lang="en-US" altLang="en-US" sz="1600" dirty="0"/>
              <a:t> = ‘X’ because don’t care what data is put on </a:t>
            </a:r>
            <a:r>
              <a:rPr lang="en-US" altLang="en-US" sz="1600" dirty="0" err="1"/>
              <a:t>BusW</a:t>
            </a:r>
            <a:endParaRPr lang="en-US" altLang="en-US" sz="1600" dirty="0"/>
          </a:p>
        </p:txBody>
      </p:sp>
      <p:sp>
        <p:nvSpPr>
          <p:cNvPr id="148" name="Text Box 7"/>
          <p:cNvSpPr txBox="1">
            <a:spLocks noChangeArrowheads="1"/>
          </p:cNvSpPr>
          <p:nvPr/>
        </p:nvSpPr>
        <p:spPr bwMode="auto">
          <a:xfrm>
            <a:off x="6308196" y="4033838"/>
            <a:ext cx="2889250" cy="58420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r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a:t>ExtOp = 1 to sign-extend Immmediate16 to 32 bits</a:t>
            </a:r>
          </a:p>
        </p:txBody>
      </p:sp>
      <p:sp>
        <p:nvSpPr>
          <p:cNvPr id="149" name="Text Box 9"/>
          <p:cNvSpPr txBox="1">
            <a:spLocks noChangeArrowheads="1"/>
          </p:cNvSpPr>
          <p:nvPr/>
        </p:nvSpPr>
        <p:spPr bwMode="auto">
          <a:xfrm>
            <a:off x="6688270" y="5478466"/>
            <a:ext cx="2509176" cy="600075"/>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a:t>Clock edge updates PC and Data Memory</a:t>
            </a:r>
          </a:p>
        </p:txBody>
      </p:sp>
      <p:grpSp>
        <p:nvGrpSpPr>
          <p:cNvPr id="15" name="Group 14"/>
          <p:cNvGrpSpPr>
            <a:grpSpLocks/>
          </p:cNvGrpSpPr>
          <p:nvPr/>
        </p:nvGrpSpPr>
        <p:grpSpPr bwMode="auto">
          <a:xfrm>
            <a:off x="3405188" y="3038158"/>
            <a:ext cx="631164" cy="457200"/>
            <a:chOff x="3143052" y="3144358"/>
            <a:chExt cx="583027" cy="457201"/>
          </a:xfrm>
        </p:grpSpPr>
        <p:sp>
          <p:nvSpPr>
            <p:cNvPr id="37928" name="Line 87"/>
            <p:cNvSpPr>
              <a:spLocks noChangeShapeType="1"/>
            </p:cNvSpPr>
            <p:nvPr/>
          </p:nvSpPr>
          <p:spPr bwMode="auto">
            <a:xfrm flipV="1">
              <a:off x="3430171" y="3144358"/>
              <a:ext cx="0" cy="138113"/>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7929" name="Rectangle 88"/>
            <p:cNvSpPr>
              <a:spLocks noChangeArrowheads="1"/>
            </p:cNvSpPr>
            <p:nvPr/>
          </p:nvSpPr>
          <p:spPr bwMode="auto">
            <a:xfrm>
              <a:off x="3143052" y="3266595"/>
              <a:ext cx="583027" cy="334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RegDst</a:t>
              </a:r>
            </a:p>
            <a:p>
              <a:pPr algn="ctr"/>
              <a:r>
                <a:rPr lang="en-US" altLang="en-US" sz="1000">
                  <a:solidFill>
                    <a:srgbClr val="FF0000"/>
                  </a:solidFill>
                </a:rPr>
                <a:t>= X</a:t>
              </a:r>
            </a:p>
          </p:txBody>
        </p:sp>
      </p:grpSp>
      <p:grpSp>
        <p:nvGrpSpPr>
          <p:cNvPr id="23" name="Group 22"/>
          <p:cNvGrpSpPr>
            <a:grpSpLocks/>
          </p:cNvGrpSpPr>
          <p:nvPr/>
        </p:nvGrpSpPr>
        <p:grpSpPr bwMode="auto">
          <a:xfrm>
            <a:off x="5548048" y="1218883"/>
            <a:ext cx="455745" cy="1752916"/>
            <a:chOff x="5120658" y="1325572"/>
            <a:chExt cx="421889" cy="1753359"/>
          </a:xfrm>
        </p:grpSpPr>
        <p:grpSp>
          <p:nvGrpSpPr>
            <p:cNvPr id="37924" name="Group 6"/>
            <p:cNvGrpSpPr>
              <a:grpSpLocks/>
            </p:cNvGrpSpPr>
            <p:nvPr/>
          </p:nvGrpSpPr>
          <p:grpSpPr bwMode="auto">
            <a:xfrm>
              <a:off x="5120658" y="1325572"/>
              <a:ext cx="421889" cy="1267924"/>
              <a:chOff x="5120658" y="1325572"/>
              <a:chExt cx="421889" cy="1267924"/>
            </a:xfrm>
          </p:grpSpPr>
          <p:sp>
            <p:nvSpPr>
              <p:cNvPr id="37926" name="Rectangle 89"/>
              <p:cNvSpPr>
                <a:spLocks noChangeArrowheads="1"/>
              </p:cNvSpPr>
              <p:nvPr/>
            </p:nvSpPr>
            <p:spPr bwMode="auto">
              <a:xfrm>
                <a:off x="5120658" y="1325572"/>
                <a:ext cx="421889" cy="30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ALUSrc</a:t>
                </a:r>
              </a:p>
              <a:p>
                <a:pPr algn="ctr"/>
                <a:r>
                  <a:rPr lang="en-US" altLang="en-US" sz="1000">
                    <a:solidFill>
                      <a:srgbClr val="FF0000"/>
                    </a:solidFill>
                  </a:rPr>
                  <a:t>= 1</a:t>
                </a:r>
              </a:p>
            </p:txBody>
          </p:sp>
          <p:sp>
            <p:nvSpPr>
              <p:cNvPr id="37927" name="Line 99"/>
              <p:cNvSpPr>
                <a:spLocks noChangeShapeType="1"/>
              </p:cNvSpPr>
              <p:nvPr/>
            </p:nvSpPr>
            <p:spPr bwMode="auto">
              <a:xfrm flipH="1">
                <a:off x="5328672" y="1679096"/>
                <a:ext cx="1465" cy="914400"/>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cxnSp>
          <p:nvCxnSpPr>
            <p:cNvPr id="152" name="Straight Connector 151"/>
            <p:cNvCxnSpPr/>
            <p:nvPr/>
          </p:nvCxnSpPr>
          <p:spPr>
            <a:xfrm flipV="1">
              <a:off x="5243245" y="2912202"/>
              <a:ext cx="171939" cy="166729"/>
            </a:xfrm>
            <a:prstGeom prst="line">
              <a:avLst/>
            </a:prstGeom>
            <a:ln w="57150">
              <a:solidFill>
                <a:srgbClr val="007033"/>
              </a:solidFill>
            </a:ln>
          </p:spPr>
          <p:style>
            <a:lnRef idx="1">
              <a:schemeClr val="accent1"/>
            </a:lnRef>
            <a:fillRef idx="0">
              <a:schemeClr val="accent1"/>
            </a:fillRef>
            <a:effectRef idx="0">
              <a:schemeClr val="accent1"/>
            </a:effectRef>
            <a:fontRef idx="minor">
              <a:schemeClr val="tx1"/>
            </a:fontRef>
          </p:style>
        </p:cxnSp>
      </p:grpSp>
      <p:grpSp>
        <p:nvGrpSpPr>
          <p:cNvPr id="19" name="Group 124"/>
          <p:cNvGrpSpPr>
            <a:grpSpLocks/>
          </p:cNvGrpSpPr>
          <p:nvPr/>
        </p:nvGrpSpPr>
        <p:grpSpPr bwMode="auto">
          <a:xfrm>
            <a:off x="8346151" y="1390336"/>
            <a:ext cx="701675" cy="731837"/>
            <a:chOff x="5280" y="1296"/>
            <a:chExt cx="403" cy="461"/>
          </a:xfrm>
        </p:grpSpPr>
        <p:sp>
          <p:nvSpPr>
            <p:cNvPr id="37922" name="Line 125"/>
            <p:cNvSpPr>
              <a:spLocks noChangeShapeType="1"/>
            </p:cNvSpPr>
            <p:nvPr/>
          </p:nvSpPr>
          <p:spPr bwMode="auto">
            <a:xfrm>
              <a:off x="5481" y="1486"/>
              <a:ext cx="0" cy="271"/>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7923" name="Rectangle 126"/>
            <p:cNvSpPr>
              <a:spLocks noChangeArrowheads="1"/>
            </p:cNvSpPr>
            <p:nvPr/>
          </p:nvSpPr>
          <p:spPr bwMode="auto">
            <a:xfrm>
              <a:off x="5280" y="1296"/>
              <a:ext cx="403"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WBdata</a:t>
              </a:r>
              <a:endParaRPr lang="en-US" altLang="en-US" sz="1000" dirty="0">
                <a:solidFill>
                  <a:srgbClr val="FF0000"/>
                </a:solidFill>
              </a:endParaRPr>
            </a:p>
            <a:p>
              <a:pPr algn="ctr"/>
              <a:r>
                <a:rPr lang="en-US" altLang="en-US" sz="1000" dirty="0">
                  <a:solidFill>
                    <a:srgbClr val="FF0000"/>
                  </a:solidFill>
                </a:rPr>
                <a:t>= X</a:t>
              </a:r>
            </a:p>
          </p:txBody>
        </p:sp>
      </p:grpSp>
      <p:grpSp>
        <p:nvGrpSpPr>
          <p:cNvPr id="25" name="Group 24"/>
          <p:cNvGrpSpPr>
            <a:grpSpLocks/>
          </p:cNvGrpSpPr>
          <p:nvPr/>
        </p:nvGrpSpPr>
        <p:grpSpPr bwMode="auto">
          <a:xfrm>
            <a:off x="6925603" y="1069661"/>
            <a:ext cx="1410229" cy="822325"/>
            <a:chOff x="6392863" y="1175858"/>
            <a:chExt cx="1301750" cy="822325"/>
          </a:xfrm>
        </p:grpSpPr>
        <p:grpSp>
          <p:nvGrpSpPr>
            <p:cNvPr id="37916" name="Group 100"/>
            <p:cNvGrpSpPr>
              <a:grpSpLocks/>
            </p:cNvGrpSpPr>
            <p:nvPr/>
          </p:nvGrpSpPr>
          <p:grpSpPr bwMode="auto">
            <a:xfrm>
              <a:off x="6392863" y="1175858"/>
              <a:ext cx="584200" cy="822325"/>
              <a:chOff x="4363" y="1094"/>
              <a:chExt cx="398" cy="518"/>
            </a:xfrm>
          </p:grpSpPr>
          <p:sp>
            <p:nvSpPr>
              <p:cNvPr id="37920" name="Rectangle 101"/>
              <p:cNvSpPr>
                <a:spLocks noChangeArrowheads="1"/>
              </p:cNvSpPr>
              <p:nvPr/>
            </p:nvSpPr>
            <p:spPr bwMode="auto">
              <a:xfrm>
                <a:off x="4363" y="1094"/>
                <a:ext cx="39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MemRd</a:t>
                </a:r>
                <a:endParaRPr lang="en-US" altLang="en-US" sz="1000" dirty="0">
                  <a:solidFill>
                    <a:srgbClr val="FF0000"/>
                  </a:solidFill>
                </a:endParaRPr>
              </a:p>
              <a:p>
                <a:pPr algn="ctr"/>
                <a:r>
                  <a:rPr lang="en-US" altLang="en-US" sz="1000" dirty="0">
                    <a:solidFill>
                      <a:srgbClr val="FF0000"/>
                    </a:solidFill>
                  </a:rPr>
                  <a:t>= 0</a:t>
                </a:r>
              </a:p>
            </p:txBody>
          </p:sp>
          <p:sp>
            <p:nvSpPr>
              <p:cNvPr id="37921" name="Line 102"/>
              <p:cNvSpPr>
                <a:spLocks noChangeShapeType="1"/>
              </p:cNvSpPr>
              <p:nvPr/>
            </p:nvSpPr>
            <p:spPr bwMode="auto">
              <a:xfrm>
                <a:off x="4559" y="1294"/>
                <a:ext cx="0" cy="318"/>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grpSp>
          <p:nvGrpSpPr>
            <p:cNvPr id="37917" name="Group 103"/>
            <p:cNvGrpSpPr>
              <a:grpSpLocks/>
            </p:cNvGrpSpPr>
            <p:nvPr/>
          </p:nvGrpSpPr>
          <p:grpSpPr bwMode="auto">
            <a:xfrm>
              <a:off x="7112000" y="1175858"/>
              <a:ext cx="582613" cy="822325"/>
              <a:chOff x="4853" y="1094"/>
              <a:chExt cx="398" cy="518"/>
            </a:xfrm>
          </p:grpSpPr>
          <p:sp>
            <p:nvSpPr>
              <p:cNvPr id="37918" name="Rectangle 104"/>
              <p:cNvSpPr>
                <a:spLocks noChangeArrowheads="1"/>
              </p:cNvSpPr>
              <p:nvPr/>
            </p:nvSpPr>
            <p:spPr bwMode="auto">
              <a:xfrm>
                <a:off x="4853" y="1094"/>
                <a:ext cx="39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MemWr</a:t>
                </a:r>
                <a:endParaRPr lang="en-US" altLang="en-US" sz="1000" dirty="0">
                  <a:solidFill>
                    <a:srgbClr val="FF0000"/>
                  </a:solidFill>
                </a:endParaRPr>
              </a:p>
              <a:p>
                <a:pPr algn="ctr"/>
                <a:r>
                  <a:rPr lang="en-US" altLang="en-US" sz="1000" dirty="0">
                    <a:solidFill>
                      <a:srgbClr val="FF0000"/>
                    </a:solidFill>
                  </a:rPr>
                  <a:t>= 1</a:t>
                </a:r>
              </a:p>
            </p:txBody>
          </p:sp>
          <p:sp>
            <p:nvSpPr>
              <p:cNvPr id="37919" name="Line 105"/>
              <p:cNvSpPr>
                <a:spLocks noChangeShapeType="1"/>
              </p:cNvSpPr>
              <p:nvPr/>
            </p:nvSpPr>
            <p:spPr bwMode="auto">
              <a:xfrm>
                <a:off x="5049" y="1285"/>
                <a:ext cx="0" cy="32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grpSp>
      <p:grpSp>
        <p:nvGrpSpPr>
          <p:cNvPr id="14" name="Group 13"/>
          <p:cNvGrpSpPr>
            <a:grpSpLocks/>
          </p:cNvGrpSpPr>
          <p:nvPr/>
        </p:nvGrpSpPr>
        <p:grpSpPr bwMode="auto">
          <a:xfrm>
            <a:off x="913211" y="3036570"/>
            <a:ext cx="6466417" cy="579438"/>
            <a:chOff x="842696" y="3603950"/>
            <a:chExt cx="5969389" cy="580036"/>
          </a:xfrm>
        </p:grpSpPr>
        <p:sp>
          <p:nvSpPr>
            <p:cNvPr id="128" name="Freeform 127"/>
            <p:cNvSpPr/>
            <p:nvPr/>
          </p:nvSpPr>
          <p:spPr>
            <a:xfrm>
              <a:off x="1018919" y="3740616"/>
              <a:ext cx="5748713" cy="437014"/>
            </a:xfrm>
            <a:custGeom>
              <a:avLst/>
              <a:gdLst>
                <a:gd name="connsiteX0" fmla="*/ 291548 w 291548"/>
                <a:gd name="connsiteY0" fmla="*/ 0 h 154608"/>
                <a:gd name="connsiteX1" fmla="*/ 291548 w 291548"/>
                <a:gd name="connsiteY1" fmla="*/ 154608 h 154608"/>
                <a:gd name="connsiteX2" fmla="*/ 0 w 291548"/>
                <a:gd name="connsiteY2" fmla="*/ 154608 h 154608"/>
              </a:gdLst>
              <a:ahLst/>
              <a:cxnLst>
                <a:cxn ang="0">
                  <a:pos x="connsiteX0" y="connsiteY0"/>
                </a:cxn>
                <a:cxn ang="0">
                  <a:pos x="connsiteX1" y="connsiteY1"/>
                </a:cxn>
                <a:cxn ang="0">
                  <a:pos x="connsiteX2" y="connsiteY2"/>
                </a:cxn>
              </a:cxnLst>
              <a:rect l="l" t="t" r="r" b="b"/>
              <a:pathLst>
                <a:path w="291548" h="154608">
                  <a:moveTo>
                    <a:pt x="291548" y="0"/>
                  </a:moveTo>
                  <a:lnTo>
                    <a:pt x="291548" y="154608"/>
                  </a:lnTo>
                  <a:lnTo>
                    <a:pt x="0" y="154608"/>
                  </a:lnTo>
                </a:path>
              </a:pathLst>
            </a:custGeom>
            <a:noFill/>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cxnSp>
          <p:nvCxnSpPr>
            <p:cNvPr id="129" name="Straight Connector 128"/>
            <p:cNvCxnSpPr>
              <a:stCxn id="131" idx="3"/>
            </p:cNvCxnSpPr>
            <p:nvPr/>
          </p:nvCxnSpPr>
          <p:spPr>
            <a:xfrm>
              <a:off x="1153866" y="3650036"/>
              <a:ext cx="0" cy="533950"/>
            </a:xfrm>
            <a:prstGeom prst="line">
              <a:avLst/>
            </a:prstGeom>
            <a:ln w="12700">
              <a:tailEnd type="oval" w="sm" len="sm"/>
            </a:ln>
          </p:spPr>
          <p:style>
            <a:lnRef idx="1">
              <a:schemeClr val="dk1"/>
            </a:lnRef>
            <a:fillRef idx="0">
              <a:schemeClr val="dk1"/>
            </a:fillRef>
            <a:effectRef idx="0">
              <a:schemeClr val="dk1"/>
            </a:effectRef>
            <a:fontRef idx="minor">
              <a:schemeClr val="tx1"/>
            </a:fontRef>
          </p:style>
        </p:cxnSp>
        <p:sp>
          <p:nvSpPr>
            <p:cNvPr id="37911" name="TextBox 129"/>
            <p:cNvSpPr txBox="1">
              <a:spLocks noChangeArrowheads="1"/>
            </p:cNvSpPr>
            <p:nvPr/>
          </p:nvSpPr>
          <p:spPr bwMode="auto">
            <a:xfrm>
              <a:off x="842696" y="3959188"/>
              <a:ext cx="27957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400"/>
                <a:t>clk</a:t>
              </a:r>
            </a:p>
          </p:txBody>
        </p:sp>
        <p:sp>
          <p:nvSpPr>
            <p:cNvPr id="131" name="Isosceles Triangle 130"/>
            <p:cNvSpPr/>
            <p:nvPr/>
          </p:nvSpPr>
          <p:spPr>
            <a:xfrm>
              <a:off x="1111000" y="3603950"/>
              <a:ext cx="87319" cy="46086"/>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132" name="Isosceles Triangle 131"/>
            <p:cNvSpPr/>
            <p:nvPr/>
          </p:nvSpPr>
          <p:spPr>
            <a:xfrm>
              <a:off x="6724766" y="3697710"/>
              <a:ext cx="87319" cy="46085"/>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133" name="Isosceles Triangle 132"/>
            <p:cNvSpPr/>
            <p:nvPr/>
          </p:nvSpPr>
          <p:spPr>
            <a:xfrm>
              <a:off x="3770237" y="3603950"/>
              <a:ext cx="87318" cy="46086"/>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cxnSp>
          <p:nvCxnSpPr>
            <p:cNvPr id="134" name="Straight Connector 133"/>
            <p:cNvCxnSpPr/>
            <p:nvPr/>
          </p:nvCxnSpPr>
          <p:spPr>
            <a:xfrm>
              <a:off x="3813102" y="3653214"/>
              <a:ext cx="0" cy="524416"/>
            </a:xfrm>
            <a:prstGeom prst="line">
              <a:avLst/>
            </a:prstGeom>
            <a:ln w="12700">
              <a:tailEnd type="oval" w="sm" len="sm"/>
            </a:ln>
          </p:spPr>
          <p:style>
            <a:lnRef idx="1">
              <a:schemeClr val="dk1"/>
            </a:lnRef>
            <a:fillRef idx="0">
              <a:schemeClr val="dk1"/>
            </a:fillRef>
            <a:effectRef idx="0">
              <a:schemeClr val="dk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9" presetClass="entr" presetSubtype="0" fill="hold" grpId="0" nodeType="withEffect">
                                  <p:stCondLst>
                                    <p:cond delay="0"/>
                                  </p:stCondLst>
                                  <p:childTnLst>
                                    <p:set>
                                      <p:cBhvr>
                                        <p:cTn id="8" dur="1" fill="hold">
                                          <p:stCondLst>
                                            <p:cond delay="0"/>
                                          </p:stCondLst>
                                        </p:cTn>
                                        <p:tgtEl>
                                          <p:spTgt spid="145"/>
                                        </p:tgtEl>
                                        <p:attrNameLst>
                                          <p:attrName>style.visibility</p:attrName>
                                        </p:attrNameLst>
                                      </p:cBhvr>
                                      <p:to>
                                        <p:strVal val="visible"/>
                                      </p:to>
                                    </p:set>
                                    <p:animEffect transition="in" filter="dissolve">
                                      <p:cBhvr>
                                        <p:cTn id="9" dur="500"/>
                                        <p:tgtEl>
                                          <p:spTgt spid="14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childTnLst>
                                </p:cTn>
                              </p:par>
                              <p:par>
                                <p:cTn id="14" presetID="9" presetClass="entr" presetSubtype="0" fill="hold" grpId="0" nodeType="withEffect">
                                  <p:stCondLst>
                                    <p:cond delay="0"/>
                                  </p:stCondLst>
                                  <p:childTnLst>
                                    <p:set>
                                      <p:cBhvr>
                                        <p:cTn id="15" dur="1" fill="hold">
                                          <p:stCondLst>
                                            <p:cond delay="0"/>
                                          </p:stCondLst>
                                        </p:cTn>
                                        <p:tgtEl>
                                          <p:spTgt spid="146"/>
                                        </p:tgtEl>
                                        <p:attrNameLst>
                                          <p:attrName>style.visibility</p:attrName>
                                        </p:attrNameLst>
                                      </p:cBhvr>
                                      <p:to>
                                        <p:strVal val="visible"/>
                                      </p:to>
                                    </p:set>
                                    <p:animEffect transition="in" filter="dissolve">
                                      <p:cBhvr>
                                        <p:cTn id="16" dur="500"/>
                                        <p:tgtEl>
                                          <p:spTgt spid="14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9" presetClass="entr" presetSubtype="0" fill="hold" grpId="0" nodeType="withEffect">
                                  <p:stCondLst>
                                    <p:cond delay="0"/>
                                  </p:stCondLst>
                                  <p:childTnLst>
                                    <p:set>
                                      <p:cBhvr>
                                        <p:cTn id="22" dur="1" fill="hold">
                                          <p:stCondLst>
                                            <p:cond delay="0"/>
                                          </p:stCondLst>
                                        </p:cTn>
                                        <p:tgtEl>
                                          <p:spTgt spid="148"/>
                                        </p:tgtEl>
                                        <p:attrNameLst>
                                          <p:attrName>style.visibility</p:attrName>
                                        </p:attrNameLst>
                                      </p:cBhvr>
                                      <p:to>
                                        <p:strVal val="visible"/>
                                      </p:to>
                                    </p:set>
                                    <p:animEffect transition="in" filter="dissolve">
                                      <p:cBhvr>
                                        <p:cTn id="23" dur="500"/>
                                        <p:tgtEl>
                                          <p:spTgt spid="14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23"/>
                                        </p:tgtEl>
                                        <p:attrNameLst>
                                          <p:attrName>style.visibility</p:attrName>
                                        </p:attrNameLst>
                                      </p:cBhvr>
                                      <p:to>
                                        <p:strVal val="visible"/>
                                      </p:to>
                                    </p:set>
                                  </p:childTnLst>
                                </p:cTn>
                              </p:par>
                              <p:par>
                                <p:cTn id="28" presetID="9" presetClass="entr" presetSubtype="0" fill="hold" grpId="0" nodeType="withEffect">
                                  <p:stCondLst>
                                    <p:cond delay="0"/>
                                  </p:stCondLst>
                                  <p:childTnLst>
                                    <p:set>
                                      <p:cBhvr>
                                        <p:cTn id="29" dur="1" fill="hold">
                                          <p:stCondLst>
                                            <p:cond delay="0"/>
                                          </p:stCondLst>
                                        </p:cTn>
                                        <p:tgtEl>
                                          <p:spTgt spid="143"/>
                                        </p:tgtEl>
                                        <p:attrNameLst>
                                          <p:attrName>style.visibility</p:attrName>
                                        </p:attrNameLst>
                                      </p:cBhvr>
                                      <p:to>
                                        <p:strVal val="visible"/>
                                      </p:to>
                                    </p:set>
                                    <p:animEffect transition="in" filter="dissolve">
                                      <p:cBhvr>
                                        <p:cTn id="30" dur="500"/>
                                        <p:tgtEl>
                                          <p:spTgt spid="14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par>
                                <p:cTn id="35" presetID="9" presetClass="entr" presetSubtype="0" fill="hold" grpId="0" nodeType="withEffect">
                                  <p:stCondLst>
                                    <p:cond delay="0"/>
                                  </p:stCondLst>
                                  <p:childTnLst>
                                    <p:set>
                                      <p:cBhvr>
                                        <p:cTn id="36" dur="1" fill="hold">
                                          <p:stCondLst>
                                            <p:cond delay="0"/>
                                          </p:stCondLst>
                                        </p:cTn>
                                        <p:tgtEl>
                                          <p:spTgt spid="142"/>
                                        </p:tgtEl>
                                        <p:attrNameLst>
                                          <p:attrName>style.visibility</p:attrName>
                                        </p:attrNameLst>
                                      </p:cBhvr>
                                      <p:to>
                                        <p:strVal val="visible"/>
                                      </p:to>
                                    </p:set>
                                    <p:animEffect transition="in" filter="dissolve">
                                      <p:cBhvr>
                                        <p:cTn id="37" dur="500"/>
                                        <p:tgtEl>
                                          <p:spTgt spid="14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nodeType="clickEffect">
                                  <p:stCondLst>
                                    <p:cond delay="0"/>
                                  </p:stCondLst>
                                  <p:childTnLst>
                                    <p:set>
                                      <p:cBhvr>
                                        <p:cTn id="41" dur="1" fill="hold">
                                          <p:stCondLst>
                                            <p:cond delay="0"/>
                                          </p:stCondLst>
                                        </p:cTn>
                                        <p:tgtEl>
                                          <p:spTgt spid="25"/>
                                        </p:tgtEl>
                                        <p:attrNameLst>
                                          <p:attrName>style.visibility</p:attrName>
                                        </p:attrNameLst>
                                      </p:cBhvr>
                                      <p:to>
                                        <p:strVal val="visible"/>
                                      </p:to>
                                    </p:set>
                                  </p:childTnLst>
                                </p:cTn>
                              </p:par>
                              <p:par>
                                <p:cTn id="42" presetID="9" presetClass="entr" presetSubtype="0" fill="hold" grpId="0" nodeType="withEffect">
                                  <p:stCondLst>
                                    <p:cond delay="0"/>
                                  </p:stCondLst>
                                  <p:childTnLst>
                                    <p:set>
                                      <p:cBhvr>
                                        <p:cTn id="43" dur="1" fill="hold">
                                          <p:stCondLst>
                                            <p:cond delay="0"/>
                                          </p:stCondLst>
                                        </p:cTn>
                                        <p:tgtEl>
                                          <p:spTgt spid="144"/>
                                        </p:tgtEl>
                                        <p:attrNameLst>
                                          <p:attrName>style.visibility</p:attrName>
                                        </p:attrNameLst>
                                      </p:cBhvr>
                                      <p:to>
                                        <p:strVal val="visible"/>
                                      </p:to>
                                    </p:set>
                                    <p:animEffect transition="in" filter="dissolve">
                                      <p:cBhvr>
                                        <p:cTn id="44" dur="500"/>
                                        <p:tgtEl>
                                          <p:spTgt spid="144"/>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par>
                                <p:cTn id="49" presetID="9" presetClass="entr" presetSubtype="0" fill="hold" grpId="0" nodeType="withEffect">
                                  <p:stCondLst>
                                    <p:cond delay="0"/>
                                  </p:stCondLst>
                                  <p:childTnLst>
                                    <p:set>
                                      <p:cBhvr>
                                        <p:cTn id="50" dur="1" fill="hold">
                                          <p:stCondLst>
                                            <p:cond delay="0"/>
                                          </p:stCondLst>
                                        </p:cTn>
                                        <p:tgtEl>
                                          <p:spTgt spid="147"/>
                                        </p:tgtEl>
                                        <p:attrNameLst>
                                          <p:attrName>style.visibility</p:attrName>
                                        </p:attrNameLst>
                                      </p:cBhvr>
                                      <p:to>
                                        <p:strVal val="visible"/>
                                      </p:to>
                                    </p:set>
                                    <p:animEffect transition="in" filter="dissolve">
                                      <p:cBhvr>
                                        <p:cTn id="51" dur="500"/>
                                        <p:tgtEl>
                                          <p:spTgt spid="147"/>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149"/>
                                        </p:tgtEl>
                                        <p:attrNameLst>
                                          <p:attrName>style.visibility</p:attrName>
                                        </p:attrNameLst>
                                      </p:cBhvr>
                                      <p:to>
                                        <p:strVal val="visible"/>
                                      </p:to>
                                    </p:set>
                                    <p:animEffect transition="in" filter="dissolve">
                                      <p:cBhvr>
                                        <p:cTn id="56" dur="500"/>
                                        <p:tgtEl>
                                          <p:spTgt spid="149"/>
                                        </p:tgtEl>
                                      </p:cBhvr>
                                    </p:animEffect>
                                  </p:childTnLst>
                                </p:cTn>
                              </p:par>
                              <p:par>
                                <p:cTn id="57" presetID="35" presetClass="emph" presetSubtype="0" fill="hold" nodeType="withEffect">
                                  <p:stCondLst>
                                    <p:cond delay="0"/>
                                  </p:stCondLst>
                                  <p:childTnLst>
                                    <p:anim calcmode="discrete" valueType="str">
                                      <p:cBhvr>
                                        <p:cTn id="58" dur="500" fill="hold"/>
                                        <p:tgtEl>
                                          <p:spTgt spid="14"/>
                                        </p:tgtEl>
                                        <p:attrNameLst>
                                          <p:attrName>style.visibility</p:attrName>
                                        </p:attrNameLst>
                                      </p:cBhvr>
                                      <p:tavLst>
                                        <p:tav tm="0">
                                          <p:val>
                                            <p:strVal val="hidden"/>
                                          </p:val>
                                        </p:tav>
                                        <p:tav tm="50000">
                                          <p:val>
                                            <p:strVal val="visible"/>
                                          </p:val>
                                        </p:tav>
                                      </p:tavLst>
                                    </p:anim>
                                  </p:childTnLst>
                                </p:cTn>
                              </p:par>
                              <p:par>
                                <p:cTn id="59" presetID="35" presetClass="emph" presetSubtype="0" fill="hold" nodeType="withEffect">
                                  <p:stCondLst>
                                    <p:cond delay="0"/>
                                  </p:stCondLst>
                                  <p:childTnLst>
                                    <p:anim calcmode="discrete" valueType="str">
                                      <p:cBhvr>
                                        <p:cTn id="60" dur="500" fill="hold"/>
                                        <p:tgtEl>
                                          <p:spTgt spid="37966"/>
                                        </p:tgtEl>
                                        <p:attrNameLst>
                                          <p:attrName>style.visibility</p:attrName>
                                        </p:attrNameLst>
                                      </p:cBhvr>
                                      <p:tavLst>
                                        <p:tav tm="0">
                                          <p:val>
                                            <p:strVal val="hidden"/>
                                          </p:val>
                                        </p:tav>
                                        <p:tav tm="50000">
                                          <p:val>
                                            <p:strVal val="visible"/>
                                          </p:val>
                                        </p:tav>
                                      </p:tavLst>
                                    </p:anim>
                                  </p:childTnLst>
                                </p:cTn>
                              </p:par>
                              <p:par>
                                <p:cTn id="61" presetID="35" presetClass="emph" presetSubtype="0" fill="hold" nodeType="withEffect">
                                  <p:stCondLst>
                                    <p:cond delay="0"/>
                                  </p:stCondLst>
                                  <p:childTnLst>
                                    <p:anim calcmode="discrete" valueType="str">
                                      <p:cBhvr>
                                        <p:cTn id="62" dur="500" fill="hold"/>
                                        <p:tgtEl>
                                          <p:spTgt spid="37935"/>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 grpId="0" animBg="1"/>
      <p:bldP spid="143" grpId="0" animBg="1"/>
      <p:bldP spid="144" grpId="0" animBg="1"/>
      <p:bldP spid="145" grpId="0" animBg="1"/>
      <p:bldP spid="146" grpId="0" animBg="1"/>
      <p:bldP spid="147" grpId="0" animBg="1"/>
      <p:bldP spid="148" grpId="0" animBg="1"/>
      <p:bldP spid="14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Line 36"/>
          <p:cNvSpPr>
            <a:spLocks noChangeShapeType="1"/>
          </p:cNvSpPr>
          <p:nvPr/>
        </p:nvSpPr>
        <p:spPr bwMode="auto">
          <a:xfrm>
            <a:off x="3276336" y="4085568"/>
            <a:ext cx="0" cy="683273"/>
          </a:xfrm>
          <a:prstGeom prst="line">
            <a:avLst/>
          </a:prstGeom>
          <a:noFill/>
          <a:ln w="1905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462" name="Rectangle 76"/>
          <p:cNvSpPr>
            <a:spLocks noChangeArrowheads="1"/>
          </p:cNvSpPr>
          <p:nvPr/>
        </p:nvSpPr>
        <p:spPr bwMode="auto">
          <a:xfrm>
            <a:off x="3155832" y="4768841"/>
            <a:ext cx="229475" cy="17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dirty="0">
                <a:solidFill>
                  <a:srgbClr val="FF0000"/>
                </a:solidFill>
              </a:rPr>
              <a:t>Op</a:t>
            </a:r>
          </a:p>
        </p:txBody>
      </p:sp>
      <p:sp>
        <p:nvSpPr>
          <p:cNvPr id="230" name="Freeform 229"/>
          <p:cNvSpPr/>
          <p:nvPr/>
        </p:nvSpPr>
        <p:spPr bwMode="auto">
          <a:xfrm>
            <a:off x="870540" y="4225608"/>
            <a:ext cx="6542088" cy="398462"/>
          </a:xfrm>
          <a:custGeom>
            <a:avLst/>
            <a:gdLst>
              <a:gd name="connsiteX0" fmla="*/ 291548 w 291548"/>
              <a:gd name="connsiteY0" fmla="*/ 0 h 154608"/>
              <a:gd name="connsiteX1" fmla="*/ 291548 w 291548"/>
              <a:gd name="connsiteY1" fmla="*/ 154608 h 154608"/>
              <a:gd name="connsiteX2" fmla="*/ 0 w 291548"/>
              <a:gd name="connsiteY2" fmla="*/ 154608 h 154608"/>
            </a:gdLst>
            <a:ahLst/>
            <a:cxnLst>
              <a:cxn ang="0">
                <a:pos x="connsiteX0" y="connsiteY0"/>
              </a:cxn>
              <a:cxn ang="0">
                <a:pos x="connsiteX1" y="connsiteY1"/>
              </a:cxn>
              <a:cxn ang="0">
                <a:pos x="connsiteX2" y="connsiteY2"/>
              </a:cxn>
            </a:cxnLst>
            <a:rect l="l" t="t" r="r" b="b"/>
            <a:pathLst>
              <a:path w="291548" h="154608">
                <a:moveTo>
                  <a:pt x="291548" y="0"/>
                </a:moveTo>
                <a:lnTo>
                  <a:pt x="291548" y="154608"/>
                </a:lnTo>
                <a:lnTo>
                  <a:pt x="0" y="154608"/>
                </a:lnTo>
              </a:path>
            </a:pathLst>
          </a:custGeom>
          <a:noFill/>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11" name="Freeform 10"/>
          <p:cNvSpPr/>
          <p:nvPr/>
        </p:nvSpPr>
        <p:spPr bwMode="auto">
          <a:xfrm>
            <a:off x="5409070" y="3951159"/>
            <a:ext cx="1804062" cy="295086"/>
          </a:xfrm>
          <a:custGeom>
            <a:avLst/>
            <a:gdLst>
              <a:gd name="connsiteX0" fmla="*/ 0 w 1664948"/>
              <a:gd name="connsiteY0" fmla="*/ 0 h 322418"/>
              <a:gd name="connsiteX1" fmla="*/ 0 w 1664948"/>
              <a:gd name="connsiteY1" fmla="*/ 322418 h 322418"/>
              <a:gd name="connsiteX2" fmla="*/ 1442955 w 1664948"/>
              <a:gd name="connsiteY2" fmla="*/ 322418 h 322418"/>
              <a:gd name="connsiteX3" fmla="*/ 1442955 w 1664948"/>
              <a:gd name="connsiteY3" fmla="*/ 121567 h 322418"/>
              <a:gd name="connsiteX4" fmla="*/ 1664948 w 1664948"/>
              <a:gd name="connsiteY4" fmla="*/ 121567 h 3224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4948" h="322418">
                <a:moveTo>
                  <a:pt x="0" y="0"/>
                </a:moveTo>
                <a:lnTo>
                  <a:pt x="0" y="322418"/>
                </a:lnTo>
                <a:lnTo>
                  <a:pt x="1442955" y="322418"/>
                </a:lnTo>
                <a:lnTo>
                  <a:pt x="1442955" y="121567"/>
                </a:lnTo>
                <a:lnTo>
                  <a:pt x="1664948" y="121567"/>
                </a:lnTo>
              </a:path>
            </a:pathLst>
          </a:custGeom>
          <a:noFill/>
          <a:ln w="50800">
            <a:solidFill>
              <a:schemeClr val="tx1"/>
            </a:solidFill>
            <a:headEnd type="oval"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2" name="Freeform 11"/>
          <p:cNvSpPr/>
          <p:nvPr/>
        </p:nvSpPr>
        <p:spPr bwMode="auto">
          <a:xfrm>
            <a:off x="4755550" y="3684013"/>
            <a:ext cx="4571206" cy="733018"/>
          </a:xfrm>
          <a:custGeom>
            <a:avLst/>
            <a:gdLst>
              <a:gd name="connsiteX0" fmla="*/ 3955774 w 4218167"/>
              <a:gd name="connsiteY0" fmla="*/ 0 h 838863"/>
              <a:gd name="connsiteX1" fmla="*/ 4218167 w 4218167"/>
              <a:gd name="connsiteY1" fmla="*/ 0 h 838863"/>
              <a:gd name="connsiteX2" fmla="*/ 4218167 w 4218167"/>
              <a:gd name="connsiteY2" fmla="*/ 838863 h 838863"/>
              <a:gd name="connsiteX3" fmla="*/ 0 w 4218167"/>
              <a:gd name="connsiteY3" fmla="*/ 838863 h 838863"/>
              <a:gd name="connsiteX4" fmla="*/ 0 w 4218167"/>
              <a:gd name="connsiteY4" fmla="*/ 648032 h 838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18167" h="838863">
                <a:moveTo>
                  <a:pt x="3955774" y="0"/>
                </a:moveTo>
                <a:lnTo>
                  <a:pt x="4218167" y="0"/>
                </a:lnTo>
                <a:lnTo>
                  <a:pt x="4218167" y="838863"/>
                </a:lnTo>
                <a:lnTo>
                  <a:pt x="0" y="838863"/>
                </a:lnTo>
                <a:lnTo>
                  <a:pt x="0" y="648032"/>
                </a:lnTo>
              </a:path>
            </a:pathLst>
          </a:custGeom>
          <a:noFill/>
          <a:ln w="508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9467" name="Rectangle 77"/>
          <p:cNvSpPr>
            <a:spLocks noChangeArrowheads="1"/>
          </p:cNvSpPr>
          <p:nvPr/>
        </p:nvSpPr>
        <p:spPr bwMode="auto">
          <a:xfrm>
            <a:off x="1371829" y="1212287"/>
            <a:ext cx="1508959" cy="203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dirty="0"/>
              <a:t>Branch Target Address</a:t>
            </a:r>
          </a:p>
        </p:txBody>
      </p:sp>
      <p:grpSp>
        <p:nvGrpSpPr>
          <p:cNvPr id="19473" name="Group 854120"/>
          <p:cNvGrpSpPr>
            <a:grpSpLocks/>
          </p:cNvGrpSpPr>
          <p:nvPr/>
        </p:nvGrpSpPr>
        <p:grpSpPr bwMode="auto">
          <a:xfrm>
            <a:off x="6080489" y="3883124"/>
            <a:ext cx="457473" cy="1186873"/>
            <a:chOff x="5742451" y="3335223"/>
            <a:chExt cx="421670" cy="1186949"/>
          </a:xfrm>
        </p:grpSpPr>
        <p:sp>
          <p:nvSpPr>
            <p:cNvPr id="19594" name="Line 25"/>
            <p:cNvSpPr>
              <a:spLocks noChangeShapeType="1"/>
            </p:cNvSpPr>
            <p:nvPr/>
          </p:nvSpPr>
          <p:spPr bwMode="auto">
            <a:xfrm flipV="1">
              <a:off x="5929278" y="3335223"/>
              <a:ext cx="0" cy="849314"/>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595" name="Rectangle 26"/>
            <p:cNvSpPr>
              <a:spLocks noChangeArrowheads="1"/>
            </p:cNvSpPr>
            <p:nvPr/>
          </p:nvSpPr>
          <p:spPr bwMode="auto">
            <a:xfrm>
              <a:off x="5742451" y="4257036"/>
              <a:ext cx="421670" cy="265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dirty="0">
                  <a:solidFill>
                    <a:srgbClr val="FF0000"/>
                  </a:solidFill>
                </a:rPr>
                <a:t>ALU</a:t>
              </a:r>
            </a:p>
            <a:p>
              <a:pPr algn="ctr" eaLnBrk="0" hangingPunct="0"/>
              <a:r>
                <a:rPr lang="en-US" sz="1000" dirty="0">
                  <a:solidFill>
                    <a:srgbClr val="FF0000"/>
                  </a:solidFill>
                </a:rPr>
                <a:t>Op</a:t>
              </a:r>
            </a:p>
          </p:txBody>
        </p:sp>
      </p:grpSp>
      <p:grpSp>
        <p:nvGrpSpPr>
          <p:cNvPr id="19474" name="Group 854118"/>
          <p:cNvGrpSpPr>
            <a:grpSpLocks/>
          </p:cNvGrpSpPr>
          <p:nvPr/>
        </p:nvGrpSpPr>
        <p:grpSpPr bwMode="auto">
          <a:xfrm>
            <a:off x="4247323" y="4254616"/>
            <a:ext cx="350848" cy="820307"/>
            <a:chOff x="3860850" y="3659188"/>
            <a:chExt cx="323741" cy="820281"/>
          </a:xfrm>
        </p:grpSpPr>
        <p:sp>
          <p:nvSpPr>
            <p:cNvPr id="19592" name="Line 36"/>
            <p:cNvSpPr>
              <a:spLocks noChangeShapeType="1"/>
            </p:cNvSpPr>
            <p:nvPr/>
          </p:nvSpPr>
          <p:spPr bwMode="auto">
            <a:xfrm flipV="1">
              <a:off x="4024918" y="3659188"/>
              <a:ext cx="0" cy="477753"/>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593" name="Rectangle 37"/>
            <p:cNvSpPr>
              <a:spLocks noChangeArrowheads="1"/>
            </p:cNvSpPr>
            <p:nvPr/>
          </p:nvSpPr>
          <p:spPr bwMode="auto">
            <a:xfrm>
              <a:off x="3860850" y="4214356"/>
              <a:ext cx="323741"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dirty="0" err="1">
                  <a:solidFill>
                    <a:srgbClr val="FF0000"/>
                  </a:solidFill>
                </a:rPr>
                <a:t>RegWr</a:t>
              </a:r>
              <a:endParaRPr lang="en-US" sz="1000" dirty="0">
                <a:solidFill>
                  <a:srgbClr val="FF0000"/>
                </a:solidFill>
              </a:endParaRPr>
            </a:p>
          </p:txBody>
        </p:sp>
      </p:grpSp>
      <p:grpSp>
        <p:nvGrpSpPr>
          <p:cNvPr id="19475" name="Group 8"/>
          <p:cNvGrpSpPr>
            <a:grpSpLocks/>
          </p:cNvGrpSpPr>
          <p:nvPr/>
        </p:nvGrpSpPr>
        <p:grpSpPr bwMode="auto">
          <a:xfrm>
            <a:off x="6029085" y="2954402"/>
            <a:ext cx="457480" cy="1039848"/>
            <a:chOff x="5652144" y="4157097"/>
            <a:chExt cx="421848" cy="1039533"/>
          </a:xfrm>
        </p:grpSpPr>
        <p:sp>
          <p:nvSpPr>
            <p:cNvPr id="19590" name="Freeform 23"/>
            <p:cNvSpPr>
              <a:spLocks/>
            </p:cNvSpPr>
            <p:nvPr/>
          </p:nvSpPr>
          <p:spPr bwMode="auto">
            <a:xfrm rot="-5400000">
              <a:off x="5343301" y="4465940"/>
              <a:ext cx="1039533" cy="421848"/>
            </a:xfrm>
            <a:custGeom>
              <a:avLst/>
              <a:gdLst>
                <a:gd name="T0" fmla="*/ 0 w 768"/>
                <a:gd name="T1" fmla="*/ 0 h 288"/>
                <a:gd name="T2" fmla="*/ 2147483647 w 768"/>
                <a:gd name="T3" fmla="*/ 2147483647 h 288"/>
                <a:gd name="T4" fmla="*/ 2147483647 w 768"/>
                <a:gd name="T5" fmla="*/ 2147483647 h 288"/>
                <a:gd name="T6" fmla="*/ 2147483647 w 768"/>
                <a:gd name="T7" fmla="*/ 0 h 288"/>
                <a:gd name="T8" fmla="*/ 2147483647 w 768"/>
                <a:gd name="T9" fmla="*/ 0 h 288"/>
                <a:gd name="T10" fmla="*/ 2147483647 w 768"/>
                <a:gd name="T11" fmla="*/ 2147483647 h 288"/>
                <a:gd name="T12" fmla="*/ 2147483647 w 768"/>
                <a:gd name="T13" fmla="*/ 0 h 288"/>
                <a:gd name="T14" fmla="*/ 0 w 768"/>
                <a:gd name="T15" fmla="*/ 0 h 288"/>
                <a:gd name="T16" fmla="*/ 0 60000 65536"/>
                <a:gd name="T17" fmla="*/ 0 60000 65536"/>
                <a:gd name="T18" fmla="*/ 0 60000 65536"/>
                <a:gd name="T19" fmla="*/ 0 60000 65536"/>
                <a:gd name="T20" fmla="*/ 0 60000 65536"/>
                <a:gd name="T21" fmla="*/ 0 60000 65536"/>
                <a:gd name="T22" fmla="*/ 0 60000 65536"/>
                <a:gd name="T23" fmla="*/ 0 60000 65536"/>
                <a:gd name="T24" fmla="*/ 0 w 768"/>
                <a:gd name="T25" fmla="*/ 0 h 288"/>
                <a:gd name="T26" fmla="*/ 768 w 768"/>
                <a:gd name="T27" fmla="*/ 288 h 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68" h="288">
                  <a:moveTo>
                    <a:pt x="0" y="0"/>
                  </a:moveTo>
                  <a:lnTo>
                    <a:pt x="144" y="288"/>
                  </a:lnTo>
                  <a:lnTo>
                    <a:pt x="624" y="288"/>
                  </a:lnTo>
                  <a:lnTo>
                    <a:pt x="768" y="0"/>
                  </a:lnTo>
                  <a:lnTo>
                    <a:pt x="480" y="0"/>
                  </a:lnTo>
                  <a:lnTo>
                    <a:pt x="384" y="96"/>
                  </a:lnTo>
                  <a:lnTo>
                    <a:pt x="288" y="0"/>
                  </a:lnTo>
                  <a:lnTo>
                    <a:pt x="0" y="0"/>
                  </a:lnTo>
                  <a:close/>
                </a:path>
              </a:pathLst>
            </a:custGeom>
            <a:solidFill>
              <a:srgbClr val="FFFF99"/>
            </a:solidFill>
            <a:ln w="19050">
              <a:solidFill>
                <a:schemeClr val="tx1"/>
              </a:solidFill>
              <a:round/>
              <a:headEnd/>
              <a:tailEnd/>
            </a:ln>
          </p:spPr>
          <p:txBody>
            <a:bodyPr/>
            <a:lstStyle/>
            <a:p>
              <a:endParaRPr lang="en-US"/>
            </a:p>
          </p:txBody>
        </p:sp>
        <p:sp>
          <p:nvSpPr>
            <p:cNvPr id="19591" name="Rectangle 24"/>
            <p:cNvSpPr>
              <a:spLocks noChangeArrowheads="1"/>
            </p:cNvSpPr>
            <p:nvPr/>
          </p:nvSpPr>
          <p:spPr bwMode="auto">
            <a:xfrm>
              <a:off x="5715860" y="4307976"/>
              <a:ext cx="351540" cy="74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p>
              <a:pPr algn="ctr" eaLnBrk="0" hangingPunct="0">
                <a:lnSpc>
                  <a:spcPct val="80000"/>
                </a:lnSpc>
              </a:pPr>
              <a:r>
                <a:rPr lang="en-US" sz="1400"/>
                <a:t>A</a:t>
              </a:r>
            </a:p>
            <a:p>
              <a:pPr algn="ctr" eaLnBrk="0" hangingPunct="0">
                <a:lnSpc>
                  <a:spcPct val="80000"/>
                </a:lnSpc>
              </a:pPr>
              <a:r>
                <a:rPr lang="en-US" sz="1400"/>
                <a:t>L</a:t>
              </a:r>
            </a:p>
            <a:p>
              <a:pPr algn="ctr" eaLnBrk="0" hangingPunct="0">
                <a:lnSpc>
                  <a:spcPct val="80000"/>
                </a:lnSpc>
              </a:pPr>
              <a:r>
                <a:rPr lang="en-US" sz="1400"/>
                <a:t>U</a:t>
              </a:r>
            </a:p>
          </p:txBody>
        </p:sp>
      </p:grpSp>
      <p:sp>
        <p:nvSpPr>
          <p:cNvPr id="19476" name="Line 30"/>
          <p:cNvSpPr>
            <a:spLocks noChangeShapeType="1"/>
          </p:cNvSpPr>
          <p:nvPr/>
        </p:nvSpPr>
        <p:spPr bwMode="auto">
          <a:xfrm>
            <a:off x="5815824" y="3841844"/>
            <a:ext cx="199502" cy="0"/>
          </a:xfrm>
          <a:prstGeom prst="line">
            <a:avLst/>
          </a:prstGeom>
          <a:noFill/>
          <a:ln w="5080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477" name="Line 39"/>
          <p:cNvSpPr>
            <a:spLocks noChangeShapeType="1"/>
          </p:cNvSpPr>
          <p:nvPr/>
        </p:nvSpPr>
        <p:spPr bwMode="auto">
          <a:xfrm>
            <a:off x="3279052" y="3238574"/>
            <a:ext cx="639783"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8" name="Line 40"/>
          <p:cNvSpPr>
            <a:spLocks noChangeShapeType="1"/>
          </p:cNvSpPr>
          <p:nvPr/>
        </p:nvSpPr>
        <p:spPr bwMode="auto">
          <a:xfrm flipV="1">
            <a:off x="3304849" y="3687851"/>
            <a:ext cx="610546"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9" name="Line 41"/>
          <p:cNvSpPr>
            <a:spLocks noChangeShapeType="1"/>
          </p:cNvSpPr>
          <p:nvPr/>
        </p:nvSpPr>
        <p:spPr bwMode="auto">
          <a:xfrm>
            <a:off x="3746851" y="4083152"/>
            <a:ext cx="171985" cy="1587"/>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80" name="Line 49"/>
          <p:cNvSpPr>
            <a:spLocks noChangeShapeType="1"/>
          </p:cNvSpPr>
          <p:nvPr/>
        </p:nvSpPr>
        <p:spPr bwMode="auto">
          <a:xfrm>
            <a:off x="1227274" y="3616412"/>
            <a:ext cx="478117" cy="0"/>
          </a:xfrm>
          <a:prstGeom prst="line">
            <a:avLst/>
          </a:prstGeom>
          <a:noFill/>
          <a:ln w="5080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nvGrpSpPr>
          <p:cNvPr id="19481" name="Group 3"/>
          <p:cNvGrpSpPr>
            <a:grpSpLocks/>
          </p:cNvGrpSpPr>
          <p:nvPr/>
        </p:nvGrpSpPr>
        <p:grpSpPr bwMode="auto">
          <a:xfrm>
            <a:off x="1705391" y="2965515"/>
            <a:ext cx="1004391" cy="1281155"/>
            <a:chOff x="1793625" y="4110295"/>
            <a:chExt cx="927187" cy="1280337"/>
          </a:xfrm>
        </p:grpSpPr>
        <p:sp>
          <p:nvSpPr>
            <p:cNvPr id="19586" name="Rectangle 47"/>
            <p:cNvSpPr>
              <a:spLocks noChangeArrowheads="1"/>
            </p:cNvSpPr>
            <p:nvPr/>
          </p:nvSpPr>
          <p:spPr bwMode="auto">
            <a:xfrm>
              <a:off x="1793626" y="4110295"/>
              <a:ext cx="927186" cy="1280337"/>
            </a:xfrm>
            <a:prstGeom prst="rect">
              <a:avLst/>
            </a:prstGeom>
            <a:solidFill>
              <a:srgbClr val="CCCCFF"/>
            </a:solidFill>
            <a:ln w="19050">
              <a:solidFill>
                <a:schemeClr val="tx1"/>
              </a:solidFill>
              <a:miter lim="800000"/>
              <a:headEnd/>
              <a:tailEnd/>
            </a:ln>
          </p:spPr>
          <p:txBody>
            <a:bodyPr wrap="none" anchor="ctr"/>
            <a:lstStyle/>
            <a:p>
              <a:endParaRPr lang="en-US"/>
            </a:p>
          </p:txBody>
        </p:sp>
        <p:sp>
          <p:nvSpPr>
            <p:cNvPr id="19587" name="Text Box 48"/>
            <p:cNvSpPr txBox="1">
              <a:spLocks noChangeArrowheads="1"/>
            </p:cNvSpPr>
            <p:nvPr/>
          </p:nvSpPr>
          <p:spPr bwMode="auto">
            <a:xfrm>
              <a:off x="1839033" y="4621150"/>
              <a:ext cx="632772" cy="27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1000"/>
                <a:t>Address</a:t>
              </a:r>
            </a:p>
          </p:txBody>
        </p:sp>
        <p:sp>
          <p:nvSpPr>
            <p:cNvPr id="19588" name="Text Box 50"/>
            <p:cNvSpPr txBox="1">
              <a:spLocks noChangeArrowheads="1"/>
            </p:cNvSpPr>
            <p:nvPr/>
          </p:nvSpPr>
          <p:spPr bwMode="auto">
            <a:xfrm>
              <a:off x="2061500" y="4889622"/>
              <a:ext cx="621194" cy="22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spcBef>
                  <a:spcPct val="50000"/>
                </a:spcBef>
              </a:pPr>
              <a:r>
                <a:rPr lang="en-US" sz="1000"/>
                <a:t>Instruction</a:t>
              </a:r>
            </a:p>
          </p:txBody>
        </p:sp>
        <p:sp>
          <p:nvSpPr>
            <p:cNvPr id="19589" name="Text Box 51"/>
            <p:cNvSpPr txBox="1">
              <a:spLocks noChangeArrowheads="1"/>
            </p:cNvSpPr>
            <p:nvPr/>
          </p:nvSpPr>
          <p:spPr bwMode="auto">
            <a:xfrm>
              <a:off x="1793625" y="4110295"/>
              <a:ext cx="927187" cy="502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1200" b="1" dirty="0"/>
                <a:t>Instruction</a:t>
              </a:r>
            </a:p>
            <a:p>
              <a:pPr algn="ctr"/>
              <a:r>
                <a:rPr lang="en-US" sz="1200" b="1" dirty="0"/>
                <a:t>Memory</a:t>
              </a:r>
            </a:p>
          </p:txBody>
        </p:sp>
      </p:grpSp>
      <p:sp>
        <p:nvSpPr>
          <p:cNvPr id="19482" name="Line 52"/>
          <p:cNvSpPr>
            <a:spLocks noChangeShapeType="1"/>
          </p:cNvSpPr>
          <p:nvPr/>
        </p:nvSpPr>
        <p:spPr bwMode="auto">
          <a:xfrm>
            <a:off x="2709781" y="3860895"/>
            <a:ext cx="569270" cy="0"/>
          </a:xfrm>
          <a:prstGeom prst="line">
            <a:avLst/>
          </a:prstGeom>
          <a:noFill/>
          <a:ln w="50800">
            <a:solidFill>
              <a:schemeClr val="tx1"/>
            </a:solidFill>
            <a:round/>
            <a:headEnd/>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9483" name="Line 61"/>
          <p:cNvSpPr>
            <a:spLocks noChangeShapeType="1"/>
          </p:cNvSpPr>
          <p:nvPr/>
        </p:nvSpPr>
        <p:spPr bwMode="auto">
          <a:xfrm flipV="1">
            <a:off x="1399257" y="2785756"/>
            <a:ext cx="0" cy="824307"/>
          </a:xfrm>
          <a:prstGeom prst="line">
            <a:avLst/>
          </a:prstGeom>
          <a:noFill/>
          <a:ln w="50800">
            <a:solidFill>
              <a:schemeClr val="tx1"/>
            </a:solidFill>
            <a:round/>
            <a:headEnd type="oval"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484" name="Rectangle 67"/>
          <p:cNvSpPr>
            <a:spLocks noChangeArrowheads="1"/>
          </p:cNvSpPr>
          <p:nvPr/>
        </p:nvSpPr>
        <p:spPr bwMode="auto">
          <a:xfrm>
            <a:off x="3461354" y="3056005"/>
            <a:ext cx="182303" cy="136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Rs</a:t>
            </a:r>
          </a:p>
        </p:txBody>
      </p:sp>
      <p:sp>
        <p:nvSpPr>
          <p:cNvPr id="19485" name="Rectangle 70"/>
          <p:cNvSpPr>
            <a:spLocks noChangeArrowheads="1"/>
          </p:cNvSpPr>
          <p:nvPr/>
        </p:nvSpPr>
        <p:spPr bwMode="auto">
          <a:xfrm>
            <a:off x="3328925" y="3937097"/>
            <a:ext cx="182303" cy="136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Rd</a:t>
            </a:r>
          </a:p>
        </p:txBody>
      </p:sp>
      <p:grpSp>
        <p:nvGrpSpPr>
          <p:cNvPr id="19486" name="Group 12"/>
          <p:cNvGrpSpPr>
            <a:grpSpLocks/>
          </p:cNvGrpSpPr>
          <p:nvPr/>
        </p:nvGrpSpPr>
        <p:grpSpPr bwMode="auto">
          <a:xfrm>
            <a:off x="3885336" y="2396252"/>
            <a:ext cx="284879" cy="324814"/>
            <a:chOff x="1173430" y="2082165"/>
            <a:chExt cx="342981" cy="295097"/>
          </a:xfrm>
        </p:grpSpPr>
        <p:sp>
          <p:nvSpPr>
            <p:cNvPr id="19584" name="Oval 72"/>
            <p:cNvSpPr>
              <a:spLocks noChangeArrowheads="1"/>
            </p:cNvSpPr>
            <p:nvPr/>
          </p:nvSpPr>
          <p:spPr bwMode="auto">
            <a:xfrm>
              <a:off x="1173430" y="2082165"/>
              <a:ext cx="342981" cy="274472"/>
            </a:xfrm>
            <a:prstGeom prst="ellipse">
              <a:avLst/>
            </a:prstGeom>
            <a:solidFill>
              <a:srgbClr val="FFFF99"/>
            </a:solidFill>
            <a:ln w="19050">
              <a:solidFill>
                <a:schemeClr val="tx1"/>
              </a:solidFill>
              <a:round/>
              <a:headEnd/>
              <a:tailEnd/>
            </a:ln>
          </p:spPr>
          <p:txBody>
            <a:bodyPr wrap="none" anchor="ctr"/>
            <a:lstStyle/>
            <a:p>
              <a:endParaRPr lang="en-US"/>
            </a:p>
          </p:txBody>
        </p:sp>
        <p:sp>
          <p:nvSpPr>
            <p:cNvPr id="19585" name="Rectangle 73"/>
            <p:cNvSpPr>
              <a:spLocks noChangeArrowheads="1"/>
            </p:cNvSpPr>
            <p:nvPr/>
          </p:nvSpPr>
          <p:spPr bwMode="auto">
            <a:xfrm>
              <a:off x="1173430" y="2101204"/>
              <a:ext cx="338161" cy="276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p>
              <a:pPr algn="ctr" eaLnBrk="0" hangingPunct="0">
                <a:lnSpc>
                  <a:spcPct val="80000"/>
                </a:lnSpc>
              </a:pPr>
              <a:r>
                <a:rPr lang="en-US" sz="1200" dirty="0"/>
                <a:t>E</a:t>
              </a:r>
            </a:p>
          </p:txBody>
        </p:sp>
      </p:grpSp>
      <p:sp>
        <p:nvSpPr>
          <p:cNvPr id="19487" name="Rectangle 78"/>
          <p:cNvSpPr>
            <a:spLocks noChangeArrowheads="1"/>
          </p:cNvSpPr>
          <p:nvPr/>
        </p:nvSpPr>
        <p:spPr bwMode="auto">
          <a:xfrm>
            <a:off x="3461354" y="3511633"/>
            <a:ext cx="182303" cy="136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Rt</a:t>
            </a:r>
          </a:p>
        </p:txBody>
      </p:sp>
      <p:sp>
        <p:nvSpPr>
          <p:cNvPr id="19488" name="Freeform 86"/>
          <p:cNvSpPr>
            <a:spLocks/>
          </p:cNvSpPr>
          <p:nvPr/>
        </p:nvSpPr>
        <p:spPr bwMode="auto">
          <a:xfrm>
            <a:off x="3425238" y="3687851"/>
            <a:ext cx="127269" cy="190506"/>
          </a:xfrm>
          <a:custGeom>
            <a:avLst/>
            <a:gdLst>
              <a:gd name="T0" fmla="*/ 0 w 87"/>
              <a:gd name="T1" fmla="*/ 0 h 87"/>
              <a:gd name="T2" fmla="*/ 0 w 87"/>
              <a:gd name="T3" fmla="*/ 2147483647 h 87"/>
              <a:gd name="T4" fmla="*/ 2147483647 w 87"/>
              <a:gd name="T5" fmla="*/ 2147483647 h 87"/>
              <a:gd name="T6" fmla="*/ 0 60000 65536"/>
              <a:gd name="T7" fmla="*/ 0 60000 65536"/>
              <a:gd name="T8" fmla="*/ 0 60000 65536"/>
              <a:gd name="T9" fmla="*/ 0 w 87"/>
              <a:gd name="T10" fmla="*/ 0 h 87"/>
              <a:gd name="T11" fmla="*/ 87 w 87"/>
              <a:gd name="T12" fmla="*/ 87 h 87"/>
            </a:gdLst>
            <a:ahLst/>
            <a:cxnLst>
              <a:cxn ang="T6">
                <a:pos x="T0" y="T1"/>
              </a:cxn>
              <a:cxn ang="T7">
                <a:pos x="T2" y="T3"/>
              </a:cxn>
              <a:cxn ang="T8">
                <a:pos x="T4" y="T5"/>
              </a:cxn>
            </a:cxnLst>
            <a:rect l="T9" t="T10" r="T11" b="T12"/>
            <a:pathLst>
              <a:path w="87" h="87">
                <a:moveTo>
                  <a:pt x="0" y="0"/>
                </a:moveTo>
                <a:lnTo>
                  <a:pt x="0" y="87"/>
                </a:lnTo>
                <a:lnTo>
                  <a:pt x="87" y="87"/>
                </a:lnTo>
              </a:path>
            </a:pathLst>
          </a:custGeom>
          <a:noFill/>
          <a:ln w="12700">
            <a:solidFill>
              <a:schemeClr val="tx1"/>
            </a:solidFill>
            <a:round/>
            <a:headEnd type="oval" w="sm" len="sm"/>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19489" name="Freeform 98"/>
          <p:cNvSpPr>
            <a:spLocks/>
          </p:cNvSpPr>
          <p:nvPr/>
        </p:nvSpPr>
        <p:spPr bwMode="auto">
          <a:xfrm>
            <a:off x="3279052" y="4008537"/>
            <a:ext cx="273455" cy="87316"/>
          </a:xfrm>
          <a:custGeom>
            <a:avLst/>
            <a:gdLst>
              <a:gd name="T0" fmla="*/ 0 w 374"/>
              <a:gd name="T1" fmla="*/ 0 h 87"/>
              <a:gd name="T2" fmla="*/ 0 w 374"/>
              <a:gd name="T3" fmla="*/ 2147483647 h 87"/>
              <a:gd name="T4" fmla="*/ 2147483647 w 374"/>
              <a:gd name="T5" fmla="*/ 2147483647 h 87"/>
              <a:gd name="T6" fmla="*/ 0 60000 65536"/>
              <a:gd name="T7" fmla="*/ 0 60000 65536"/>
              <a:gd name="T8" fmla="*/ 0 60000 65536"/>
              <a:gd name="T9" fmla="*/ 0 w 374"/>
              <a:gd name="T10" fmla="*/ 0 h 87"/>
              <a:gd name="T11" fmla="*/ 374 w 374"/>
              <a:gd name="T12" fmla="*/ 87 h 87"/>
            </a:gdLst>
            <a:ahLst/>
            <a:cxnLst>
              <a:cxn ang="T6">
                <a:pos x="T0" y="T1"/>
              </a:cxn>
              <a:cxn ang="T7">
                <a:pos x="T2" y="T3"/>
              </a:cxn>
              <a:cxn ang="T8">
                <a:pos x="T4" y="T5"/>
              </a:cxn>
            </a:cxnLst>
            <a:rect l="T9" t="T10" r="T11" b="T12"/>
            <a:pathLst>
              <a:path w="374" h="87">
                <a:moveTo>
                  <a:pt x="0" y="0"/>
                </a:moveTo>
                <a:lnTo>
                  <a:pt x="0" y="87"/>
                </a:lnTo>
                <a:lnTo>
                  <a:pt x="374" y="87"/>
                </a:ln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19490" name="Rectangle 77"/>
          <p:cNvSpPr>
            <a:spLocks noChangeArrowheads="1"/>
          </p:cNvSpPr>
          <p:nvPr/>
        </p:nvSpPr>
        <p:spPr bwMode="auto">
          <a:xfrm>
            <a:off x="1371825" y="1506858"/>
            <a:ext cx="2192587" cy="210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dirty="0"/>
              <a:t>Jump Target = PC[31:28] ‖ Imm26</a:t>
            </a:r>
          </a:p>
        </p:txBody>
      </p:sp>
      <p:sp>
        <p:nvSpPr>
          <p:cNvPr id="19491" name="Rectangle 111"/>
          <p:cNvSpPr>
            <a:spLocks noChangeArrowheads="1"/>
          </p:cNvSpPr>
          <p:nvPr/>
        </p:nvSpPr>
        <p:spPr bwMode="auto">
          <a:xfrm>
            <a:off x="7367128" y="2552751"/>
            <a:ext cx="684499" cy="182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a:t>ALU result</a:t>
            </a:r>
          </a:p>
        </p:txBody>
      </p:sp>
      <p:cxnSp>
        <p:nvCxnSpPr>
          <p:cNvPr id="231" name="Straight Connector 230"/>
          <p:cNvCxnSpPr/>
          <p:nvPr/>
        </p:nvCxnSpPr>
        <p:spPr bwMode="auto">
          <a:xfrm flipH="1">
            <a:off x="1143987" y="3995423"/>
            <a:ext cx="0" cy="625475"/>
          </a:xfrm>
          <a:prstGeom prst="line">
            <a:avLst/>
          </a:prstGeom>
          <a:ln w="12700">
            <a:tailEnd type="oval" w="sm" len="sm"/>
          </a:ln>
        </p:spPr>
        <p:style>
          <a:lnRef idx="1">
            <a:schemeClr val="dk1"/>
          </a:lnRef>
          <a:fillRef idx="0">
            <a:schemeClr val="dk1"/>
          </a:fillRef>
          <a:effectRef idx="0">
            <a:schemeClr val="dk1"/>
          </a:effectRef>
          <a:fontRef idx="minor">
            <a:schemeClr val="tx1"/>
          </a:fontRef>
        </p:style>
      </p:cxnSp>
      <p:sp>
        <p:nvSpPr>
          <p:cNvPr id="19493" name="TextBox 129"/>
          <p:cNvSpPr txBox="1">
            <a:spLocks noChangeArrowheads="1"/>
          </p:cNvSpPr>
          <p:nvPr/>
        </p:nvSpPr>
        <p:spPr bwMode="auto">
          <a:xfrm>
            <a:off x="832707" y="4439104"/>
            <a:ext cx="302693" cy="18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200"/>
              <a:t>clk</a:t>
            </a:r>
          </a:p>
        </p:txBody>
      </p:sp>
      <p:grpSp>
        <p:nvGrpSpPr>
          <p:cNvPr id="19494" name="Group 10"/>
          <p:cNvGrpSpPr>
            <a:grpSpLocks/>
          </p:cNvGrpSpPr>
          <p:nvPr/>
        </p:nvGrpSpPr>
        <p:grpSpPr bwMode="auto">
          <a:xfrm>
            <a:off x="1053570" y="3186185"/>
            <a:ext cx="184023" cy="835053"/>
            <a:chOff x="1192066" y="4329914"/>
            <a:chExt cx="169912" cy="836107"/>
          </a:xfrm>
        </p:grpSpPr>
        <p:sp>
          <p:nvSpPr>
            <p:cNvPr id="19581" name="Text Box 59"/>
            <p:cNvSpPr txBox="1">
              <a:spLocks noChangeArrowheads="1"/>
            </p:cNvSpPr>
            <p:nvPr/>
          </p:nvSpPr>
          <p:spPr bwMode="auto">
            <a:xfrm rot="-5400000">
              <a:off x="933536" y="4737579"/>
              <a:ext cx="686973" cy="169911"/>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200"/>
                <a:t>PC</a:t>
              </a:r>
            </a:p>
          </p:txBody>
        </p:sp>
        <p:sp>
          <p:nvSpPr>
            <p:cNvPr id="19582" name="Text Box 60"/>
            <p:cNvSpPr txBox="1">
              <a:spLocks noChangeArrowheads="1"/>
            </p:cNvSpPr>
            <p:nvPr/>
          </p:nvSpPr>
          <p:spPr bwMode="auto">
            <a:xfrm rot="-5400000">
              <a:off x="1203248" y="4318732"/>
              <a:ext cx="147548" cy="169911"/>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800"/>
                <a:t>00</a:t>
              </a:r>
            </a:p>
          </p:txBody>
        </p:sp>
        <p:sp>
          <p:nvSpPr>
            <p:cNvPr id="233" name="Isosceles Triangle 232"/>
            <p:cNvSpPr/>
            <p:nvPr/>
          </p:nvSpPr>
          <p:spPr bwMode="auto">
            <a:xfrm>
              <a:off x="1235854" y="5113150"/>
              <a:ext cx="87335" cy="46095"/>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grpSp>
      <p:grpSp>
        <p:nvGrpSpPr>
          <p:cNvPr id="19495" name="Group 9"/>
          <p:cNvGrpSpPr>
            <a:grpSpLocks/>
          </p:cNvGrpSpPr>
          <p:nvPr/>
        </p:nvGrpSpPr>
        <p:grpSpPr bwMode="auto">
          <a:xfrm>
            <a:off x="7220942" y="2970277"/>
            <a:ext cx="988911" cy="1277980"/>
            <a:chOff x="6720058" y="4195080"/>
            <a:chExt cx="912351" cy="1278750"/>
          </a:xfrm>
        </p:grpSpPr>
        <p:sp>
          <p:nvSpPr>
            <p:cNvPr id="19576" name="Text Box 8"/>
            <p:cNvSpPr txBox="1">
              <a:spLocks noChangeArrowheads="1"/>
            </p:cNvSpPr>
            <p:nvPr/>
          </p:nvSpPr>
          <p:spPr bwMode="auto">
            <a:xfrm>
              <a:off x="6720059" y="4195080"/>
              <a:ext cx="912350" cy="1278750"/>
            </a:xfrm>
            <a:prstGeom prst="rect">
              <a:avLst/>
            </a:prstGeom>
            <a:solidFill>
              <a:srgbClr val="CCCCFF"/>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200" b="1" dirty="0"/>
                <a:t>Data</a:t>
              </a:r>
            </a:p>
            <a:p>
              <a:pPr algn="ctr" eaLnBrk="1" hangingPunct="1"/>
              <a:r>
                <a:rPr lang="en-US" sz="1200" b="1" dirty="0"/>
                <a:t>Memory</a:t>
              </a:r>
            </a:p>
          </p:txBody>
        </p:sp>
        <p:sp>
          <p:nvSpPr>
            <p:cNvPr id="19577" name="Rectangle 9"/>
            <p:cNvSpPr>
              <a:spLocks noChangeArrowheads="1"/>
            </p:cNvSpPr>
            <p:nvPr/>
          </p:nvSpPr>
          <p:spPr bwMode="auto">
            <a:xfrm>
              <a:off x="6720058" y="4652003"/>
              <a:ext cx="583377" cy="18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 Address</a:t>
              </a:r>
            </a:p>
          </p:txBody>
        </p:sp>
        <p:sp>
          <p:nvSpPr>
            <p:cNvPr id="19578" name="Rectangle 10"/>
            <p:cNvSpPr>
              <a:spLocks noChangeArrowheads="1"/>
            </p:cNvSpPr>
            <p:nvPr/>
          </p:nvSpPr>
          <p:spPr bwMode="auto">
            <a:xfrm>
              <a:off x="6762565" y="5123618"/>
              <a:ext cx="422142" cy="276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pPr eaLnBrk="0" hangingPunct="0"/>
              <a:r>
                <a:rPr lang="en-US" sz="1000"/>
                <a:t>Data_in</a:t>
              </a:r>
            </a:p>
          </p:txBody>
        </p:sp>
        <p:sp>
          <p:nvSpPr>
            <p:cNvPr id="19579" name="Rectangle 11"/>
            <p:cNvSpPr>
              <a:spLocks noChangeArrowheads="1"/>
            </p:cNvSpPr>
            <p:nvPr/>
          </p:nvSpPr>
          <p:spPr bwMode="auto">
            <a:xfrm>
              <a:off x="6954600" y="4859882"/>
              <a:ext cx="633213" cy="276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r" eaLnBrk="0" hangingPunct="0"/>
              <a:r>
                <a:rPr lang="en-US" sz="1000"/>
                <a:t>Data_out</a:t>
              </a:r>
            </a:p>
          </p:txBody>
        </p:sp>
        <p:sp>
          <p:nvSpPr>
            <p:cNvPr id="234" name="Isosceles Triangle 233"/>
            <p:cNvSpPr/>
            <p:nvPr/>
          </p:nvSpPr>
          <p:spPr bwMode="auto">
            <a:xfrm>
              <a:off x="6854066" y="5428929"/>
              <a:ext cx="87266" cy="44477"/>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grpSp>
      <p:grpSp>
        <p:nvGrpSpPr>
          <p:cNvPr id="19496" name="Group 11"/>
          <p:cNvGrpSpPr>
            <a:grpSpLocks/>
          </p:cNvGrpSpPr>
          <p:nvPr/>
        </p:nvGrpSpPr>
        <p:grpSpPr bwMode="auto">
          <a:xfrm>
            <a:off x="3918834" y="2965518"/>
            <a:ext cx="1009550" cy="1279567"/>
            <a:chOff x="3639628" y="4110295"/>
            <a:chExt cx="932372" cy="1278750"/>
          </a:xfrm>
        </p:grpSpPr>
        <p:sp>
          <p:nvSpPr>
            <p:cNvPr id="19568" name="Text Box 32"/>
            <p:cNvSpPr txBox="1">
              <a:spLocks noChangeArrowheads="1"/>
            </p:cNvSpPr>
            <p:nvPr/>
          </p:nvSpPr>
          <p:spPr bwMode="auto">
            <a:xfrm>
              <a:off x="3639629" y="4110295"/>
              <a:ext cx="932371" cy="1278750"/>
            </a:xfrm>
            <a:prstGeom prst="rect">
              <a:avLst/>
            </a:prstGeom>
            <a:solidFill>
              <a:srgbClr val="99FF99"/>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sz="1200" b="1" dirty="0"/>
            </a:p>
            <a:p>
              <a:pPr algn="ctr" eaLnBrk="1" hangingPunct="1"/>
              <a:endParaRPr lang="en-US" sz="1200" b="1" dirty="0"/>
            </a:p>
            <a:p>
              <a:pPr algn="ctr" eaLnBrk="1" hangingPunct="1"/>
              <a:r>
                <a:rPr lang="en-US" sz="1200" b="1" dirty="0"/>
                <a:t>Registers</a:t>
              </a:r>
            </a:p>
          </p:txBody>
        </p:sp>
        <p:sp>
          <p:nvSpPr>
            <p:cNvPr id="19569" name="Rectangle 33"/>
            <p:cNvSpPr>
              <a:spLocks noChangeArrowheads="1"/>
            </p:cNvSpPr>
            <p:nvPr/>
          </p:nvSpPr>
          <p:spPr bwMode="auto">
            <a:xfrm>
              <a:off x="3639628" y="4292747"/>
              <a:ext cx="421848" cy="18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 RA</a:t>
              </a:r>
            </a:p>
          </p:txBody>
        </p:sp>
        <p:sp>
          <p:nvSpPr>
            <p:cNvPr id="19570" name="Rectangle 34"/>
            <p:cNvSpPr>
              <a:spLocks noChangeArrowheads="1"/>
            </p:cNvSpPr>
            <p:nvPr/>
          </p:nvSpPr>
          <p:spPr bwMode="auto">
            <a:xfrm>
              <a:off x="3682106" y="4702075"/>
              <a:ext cx="379370" cy="276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RB</a:t>
              </a:r>
            </a:p>
          </p:txBody>
        </p:sp>
        <p:sp>
          <p:nvSpPr>
            <p:cNvPr id="19571" name="Rectangle 35"/>
            <p:cNvSpPr>
              <a:spLocks noChangeArrowheads="1"/>
            </p:cNvSpPr>
            <p:nvPr/>
          </p:nvSpPr>
          <p:spPr bwMode="auto">
            <a:xfrm>
              <a:off x="4144924" y="4239108"/>
              <a:ext cx="379370" cy="18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r" eaLnBrk="0" hangingPunct="0"/>
              <a:r>
                <a:rPr lang="en-US" sz="1000"/>
                <a:t>BusA</a:t>
              </a:r>
            </a:p>
          </p:txBody>
        </p:sp>
        <p:sp>
          <p:nvSpPr>
            <p:cNvPr id="19572" name="Rectangle 38"/>
            <p:cNvSpPr>
              <a:spLocks noChangeArrowheads="1"/>
            </p:cNvSpPr>
            <p:nvPr/>
          </p:nvSpPr>
          <p:spPr bwMode="auto">
            <a:xfrm>
              <a:off x="4144924" y="4955909"/>
              <a:ext cx="379370" cy="16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r" eaLnBrk="0" hangingPunct="0"/>
              <a:r>
                <a:rPr lang="en-US" sz="1000" dirty="0" err="1"/>
                <a:t>BusB</a:t>
              </a:r>
              <a:endParaRPr lang="en-US" sz="1000" dirty="0"/>
            </a:p>
          </p:txBody>
        </p:sp>
        <p:sp>
          <p:nvSpPr>
            <p:cNvPr id="19573" name="Rectangle 42"/>
            <p:cNvSpPr>
              <a:spLocks noChangeArrowheads="1"/>
            </p:cNvSpPr>
            <p:nvPr/>
          </p:nvSpPr>
          <p:spPr bwMode="auto">
            <a:xfrm>
              <a:off x="3682106" y="5133627"/>
              <a:ext cx="261244" cy="18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RW</a:t>
              </a:r>
            </a:p>
          </p:txBody>
        </p:sp>
        <p:sp>
          <p:nvSpPr>
            <p:cNvPr id="19574" name="Rectangle 45"/>
            <p:cNvSpPr>
              <a:spLocks noChangeArrowheads="1"/>
            </p:cNvSpPr>
            <p:nvPr/>
          </p:nvSpPr>
          <p:spPr bwMode="auto">
            <a:xfrm>
              <a:off x="4153665" y="5200996"/>
              <a:ext cx="379370" cy="18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r" eaLnBrk="0" hangingPunct="0"/>
              <a:r>
                <a:rPr lang="en-US" sz="1000" dirty="0" err="1"/>
                <a:t>BusW</a:t>
              </a:r>
              <a:endParaRPr lang="en-US" sz="1000" dirty="0"/>
            </a:p>
          </p:txBody>
        </p:sp>
        <p:sp>
          <p:nvSpPr>
            <p:cNvPr id="235" name="Isosceles Triangle 234"/>
            <p:cNvSpPr/>
            <p:nvPr/>
          </p:nvSpPr>
          <p:spPr bwMode="auto">
            <a:xfrm>
              <a:off x="3764345" y="5339440"/>
              <a:ext cx="87358" cy="46009"/>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grpSp>
      <p:cxnSp>
        <p:nvCxnSpPr>
          <p:cNvPr id="236" name="Straight Connector 235"/>
          <p:cNvCxnSpPr/>
          <p:nvPr/>
        </p:nvCxnSpPr>
        <p:spPr bwMode="auto">
          <a:xfrm>
            <a:off x="4102029" y="4247836"/>
            <a:ext cx="0" cy="376237"/>
          </a:xfrm>
          <a:prstGeom prst="line">
            <a:avLst/>
          </a:prstGeom>
          <a:ln w="12700">
            <a:tailEnd type="oval" w="sm" len="sm"/>
          </a:ln>
        </p:spPr>
        <p:style>
          <a:lnRef idx="1">
            <a:schemeClr val="dk1"/>
          </a:lnRef>
          <a:fillRef idx="0">
            <a:schemeClr val="dk1"/>
          </a:fillRef>
          <a:effectRef idx="0">
            <a:schemeClr val="dk1"/>
          </a:effectRef>
          <a:fontRef idx="minor">
            <a:schemeClr val="tx1"/>
          </a:fontRef>
        </p:style>
      </p:cxnSp>
      <p:sp>
        <p:nvSpPr>
          <p:cNvPr id="19498" name="Rectangle 64"/>
          <p:cNvSpPr>
            <a:spLocks noChangeArrowheads="1"/>
          </p:cNvSpPr>
          <p:nvPr/>
        </p:nvSpPr>
        <p:spPr bwMode="auto">
          <a:xfrm>
            <a:off x="1241033" y="2512698"/>
            <a:ext cx="326771" cy="273059"/>
          </a:xfrm>
          <a:prstGeom prst="rect">
            <a:avLst/>
          </a:prstGeom>
          <a:solidFill>
            <a:srgbClr val="FFFF99"/>
          </a:solidFill>
          <a:ln w="19050">
            <a:solidFill>
              <a:schemeClr val="tx1"/>
            </a:solidFill>
            <a:miter lim="800000"/>
            <a:headEnd/>
            <a:tailEnd/>
          </a:ln>
        </p:spPr>
        <p:txBody>
          <a:bodyPr lIns="0" tIns="0" rIns="0" bIns="0" anchor="ctr"/>
          <a:lstStyle/>
          <a:p>
            <a:pPr eaLnBrk="0" hangingPunct="0"/>
            <a:r>
              <a:rPr lang="en-US" sz="1600"/>
              <a:t> </a:t>
            </a:r>
            <a:r>
              <a:rPr lang="en-US" sz="1400"/>
              <a:t>+1</a:t>
            </a:r>
          </a:p>
        </p:txBody>
      </p:sp>
      <p:grpSp>
        <p:nvGrpSpPr>
          <p:cNvPr id="19499" name="Group 854121"/>
          <p:cNvGrpSpPr>
            <a:grpSpLocks/>
          </p:cNvGrpSpPr>
          <p:nvPr/>
        </p:nvGrpSpPr>
        <p:grpSpPr bwMode="auto">
          <a:xfrm>
            <a:off x="7463438" y="4264133"/>
            <a:ext cx="476398" cy="805862"/>
            <a:chOff x="5201227" y="3741545"/>
            <a:chExt cx="421889" cy="804668"/>
          </a:xfrm>
        </p:grpSpPr>
        <p:sp>
          <p:nvSpPr>
            <p:cNvPr id="19566" name="Rectangle 89"/>
            <p:cNvSpPr>
              <a:spLocks noChangeArrowheads="1"/>
            </p:cNvSpPr>
            <p:nvPr/>
          </p:nvSpPr>
          <p:spPr bwMode="auto">
            <a:xfrm>
              <a:off x="5201227" y="4281485"/>
              <a:ext cx="421889" cy="264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pPr algn="ctr" eaLnBrk="0" hangingPunct="0"/>
              <a:r>
                <a:rPr lang="en-US" sz="1000" dirty="0" err="1">
                  <a:solidFill>
                    <a:srgbClr val="FF0000"/>
                  </a:solidFill>
                </a:rPr>
                <a:t>Mem</a:t>
              </a:r>
              <a:endParaRPr lang="en-US" sz="1000" dirty="0">
                <a:solidFill>
                  <a:srgbClr val="FF0000"/>
                </a:solidFill>
              </a:endParaRPr>
            </a:p>
            <a:p>
              <a:pPr algn="ctr" eaLnBrk="0" hangingPunct="0"/>
              <a:r>
                <a:rPr lang="en-US" sz="1000" dirty="0">
                  <a:solidFill>
                    <a:srgbClr val="FF0000"/>
                  </a:solidFill>
                </a:rPr>
                <a:t>Rd</a:t>
              </a:r>
            </a:p>
          </p:txBody>
        </p:sp>
        <p:sp>
          <p:nvSpPr>
            <p:cNvPr id="19567" name="Line 99"/>
            <p:cNvSpPr>
              <a:spLocks noChangeShapeType="1"/>
            </p:cNvSpPr>
            <p:nvPr/>
          </p:nvSpPr>
          <p:spPr bwMode="auto">
            <a:xfrm flipV="1">
              <a:off x="5398987" y="3741545"/>
              <a:ext cx="732" cy="467554"/>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grpSp>
        <p:nvGrpSpPr>
          <p:cNvPr id="19500" name="Group 854121"/>
          <p:cNvGrpSpPr>
            <a:grpSpLocks/>
          </p:cNvGrpSpPr>
          <p:nvPr/>
        </p:nvGrpSpPr>
        <p:grpSpPr bwMode="auto">
          <a:xfrm>
            <a:off x="7853845" y="4264135"/>
            <a:ext cx="503915" cy="810787"/>
            <a:chOff x="5201227" y="3741545"/>
            <a:chExt cx="421889" cy="809586"/>
          </a:xfrm>
        </p:grpSpPr>
        <p:sp>
          <p:nvSpPr>
            <p:cNvPr id="19564" name="Rectangle 89"/>
            <p:cNvSpPr>
              <a:spLocks noChangeArrowheads="1"/>
            </p:cNvSpPr>
            <p:nvPr/>
          </p:nvSpPr>
          <p:spPr bwMode="auto">
            <a:xfrm>
              <a:off x="5201227" y="4261294"/>
              <a:ext cx="421889" cy="289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pPr algn="ctr" eaLnBrk="0" hangingPunct="0"/>
              <a:r>
                <a:rPr lang="en-US" sz="1000" dirty="0" err="1">
                  <a:solidFill>
                    <a:srgbClr val="FF0000"/>
                  </a:solidFill>
                </a:rPr>
                <a:t>Mem</a:t>
              </a:r>
              <a:endParaRPr lang="en-US" sz="1000" dirty="0">
                <a:solidFill>
                  <a:srgbClr val="FF0000"/>
                </a:solidFill>
              </a:endParaRPr>
            </a:p>
            <a:p>
              <a:pPr algn="ctr" eaLnBrk="0" hangingPunct="0"/>
              <a:r>
                <a:rPr lang="en-US" sz="1000" dirty="0" err="1">
                  <a:solidFill>
                    <a:srgbClr val="FF0000"/>
                  </a:solidFill>
                </a:rPr>
                <a:t>Wr</a:t>
              </a:r>
              <a:endParaRPr lang="en-US" sz="1000" dirty="0">
                <a:solidFill>
                  <a:srgbClr val="FF0000"/>
                </a:solidFill>
              </a:endParaRPr>
            </a:p>
          </p:txBody>
        </p:sp>
        <p:sp>
          <p:nvSpPr>
            <p:cNvPr id="19565" name="Line 99"/>
            <p:cNvSpPr>
              <a:spLocks noChangeShapeType="1"/>
            </p:cNvSpPr>
            <p:nvPr/>
          </p:nvSpPr>
          <p:spPr bwMode="auto">
            <a:xfrm flipV="1">
              <a:off x="5399719" y="3741545"/>
              <a:ext cx="0" cy="467554"/>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grpSp>
        <p:nvGrpSpPr>
          <p:cNvPr id="19501" name="Group 854121"/>
          <p:cNvGrpSpPr>
            <a:grpSpLocks/>
          </p:cNvGrpSpPr>
          <p:nvPr/>
        </p:nvGrpSpPr>
        <p:grpSpPr bwMode="auto">
          <a:xfrm>
            <a:off x="8705304" y="3922022"/>
            <a:ext cx="503915" cy="1152901"/>
            <a:chOff x="5201227" y="3728063"/>
            <a:chExt cx="421889" cy="725113"/>
          </a:xfrm>
        </p:grpSpPr>
        <p:sp>
          <p:nvSpPr>
            <p:cNvPr id="19562" name="Rectangle 89"/>
            <p:cNvSpPr>
              <a:spLocks noChangeArrowheads="1"/>
            </p:cNvSpPr>
            <p:nvPr/>
          </p:nvSpPr>
          <p:spPr bwMode="auto">
            <a:xfrm>
              <a:off x="5201227" y="4270613"/>
              <a:ext cx="421889"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pPr algn="ctr" eaLnBrk="0" hangingPunct="0"/>
              <a:r>
                <a:rPr lang="en-US" sz="1000" dirty="0">
                  <a:solidFill>
                    <a:srgbClr val="FF0000"/>
                  </a:solidFill>
                </a:rPr>
                <a:t>WB</a:t>
              </a:r>
            </a:p>
            <a:p>
              <a:pPr algn="ctr" eaLnBrk="0" hangingPunct="0"/>
              <a:r>
                <a:rPr lang="en-US" sz="1000" dirty="0">
                  <a:solidFill>
                    <a:srgbClr val="FF0000"/>
                  </a:solidFill>
                </a:rPr>
                <a:t>data</a:t>
              </a:r>
            </a:p>
          </p:txBody>
        </p:sp>
        <p:sp>
          <p:nvSpPr>
            <p:cNvPr id="19563" name="Line 99"/>
            <p:cNvSpPr>
              <a:spLocks noChangeShapeType="1"/>
            </p:cNvSpPr>
            <p:nvPr/>
          </p:nvSpPr>
          <p:spPr bwMode="auto">
            <a:xfrm flipV="1">
              <a:off x="5399719" y="3728063"/>
              <a:ext cx="0" cy="509678"/>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sp>
        <p:nvSpPr>
          <p:cNvPr id="19502" name="Line 5"/>
          <p:cNvSpPr>
            <a:spLocks noChangeShapeType="1"/>
          </p:cNvSpPr>
          <p:nvPr/>
        </p:nvSpPr>
        <p:spPr bwMode="auto">
          <a:xfrm>
            <a:off x="3282490" y="1757387"/>
            <a:ext cx="0" cy="1351008"/>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19511" name="Group 79"/>
          <p:cNvGrpSpPr>
            <a:grpSpLocks/>
          </p:cNvGrpSpPr>
          <p:nvPr/>
        </p:nvGrpSpPr>
        <p:grpSpPr bwMode="auto">
          <a:xfrm>
            <a:off x="5666200" y="3635462"/>
            <a:ext cx="184023" cy="412764"/>
            <a:chOff x="2514" y="1642"/>
            <a:chExt cx="116" cy="261"/>
          </a:xfrm>
        </p:grpSpPr>
        <p:sp>
          <p:nvSpPr>
            <p:cNvPr id="19550" name="AutoShape 80"/>
            <p:cNvSpPr>
              <a:spLocks noChangeArrowheads="1"/>
            </p:cNvSpPr>
            <p:nvPr/>
          </p:nvSpPr>
          <p:spPr bwMode="auto">
            <a:xfrm rot="-5400000">
              <a:off x="2442" y="1715"/>
              <a:ext cx="261" cy="115"/>
            </a:xfrm>
            <a:prstGeom prst="roundRect">
              <a:avLst>
                <a:gd name="adj" fmla="val 50000"/>
              </a:avLst>
            </a:prstGeom>
            <a:solidFill>
              <a:srgbClr val="FFFF99"/>
            </a:solidFill>
            <a:ln w="19050">
              <a:solidFill>
                <a:schemeClr val="tx1"/>
              </a:solidFill>
              <a:round/>
              <a:headEnd/>
              <a:tailEnd/>
            </a:ln>
          </p:spPr>
          <p:txBody>
            <a:bodyPr wrap="none" anchor="ctr"/>
            <a:lstStyle/>
            <a:p>
              <a:endParaRPr lang="en-US"/>
            </a:p>
          </p:txBody>
        </p:sp>
        <p:sp>
          <p:nvSpPr>
            <p:cNvPr id="19551" name="Rectangle 81"/>
            <p:cNvSpPr>
              <a:spLocks noChangeArrowheads="1"/>
            </p:cNvSpPr>
            <p:nvPr/>
          </p:nvSpPr>
          <p:spPr bwMode="auto">
            <a:xfrm flipH="1">
              <a:off x="2515" y="1642"/>
              <a:ext cx="115" cy="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lnSpc>
                  <a:spcPct val="70000"/>
                </a:lnSpc>
              </a:pPr>
              <a:endParaRPr lang="en-US" sz="1000" b="1">
                <a:latin typeface="Courier New" pitchFamily="49" charset="0"/>
                <a:cs typeface="Courier New" pitchFamily="49" charset="0"/>
              </a:endParaRPr>
            </a:p>
          </p:txBody>
        </p:sp>
        <p:sp>
          <p:nvSpPr>
            <p:cNvPr id="19552" name="Rectangle 82"/>
            <p:cNvSpPr>
              <a:spLocks noChangeArrowheads="1"/>
            </p:cNvSpPr>
            <p:nvPr/>
          </p:nvSpPr>
          <p:spPr bwMode="auto">
            <a:xfrm flipH="1">
              <a:off x="2515" y="1655"/>
              <a:ext cx="115"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a:t>1</a:t>
              </a:r>
            </a:p>
          </p:txBody>
        </p:sp>
        <p:sp>
          <p:nvSpPr>
            <p:cNvPr id="19553" name="Rectangle 83"/>
            <p:cNvSpPr>
              <a:spLocks noChangeArrowheads="1"/>
            </p:cNvSpPr>
            <p:nvPr/>
          </p:nvSpPr>
          <p:spPr bwMode="auto">
            <a:xfrm flipH="1">
              <a:off x="2514" y="1785"/>
              <a:ext cx="115"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0</a:t>
              </a:r>
            </a:p>
          </p:txBody>
        </p:sp>
      </p:grpSp>
      <p:sp>
        <p:nvSpPr>
          <p:cNvPr id="15" name="Freeform 14"/>
          <p:cNvSpPr/>
          <p:nvPr/>
        </p:nvSpPr>
        <p:spPr bwMode="auto">
          <a:xfrm>
            <a:off x="1223099" y="1974088"/>
            <a:ext cx="171979" cy="538608"/>
          </a:xfrm>
          <a:custGeom>
            <a:avLst/>
            <a:gdLst>
              <a:gd name="connsiteX0" fmla="*/ 158566 w 158566"/>
              <a:gd name="connsiteY0" fmla="*/ 195565 h 195565"/>
              <a:gd name="connsiteX1" fmla="*/ 158566 w 158566"/>
              <a:gd name="connsiteY1" fmla="*/ 0 h 195565"/>
              <a:gd name="connsiteX2" fmla="*/ 0 w 158566"/>
              <a:gd name="connsiteY2" fmla="*/ 0 h 195565"/>
            </a:gdLst>
            <a:ahLst/>
            <a:cxnLst>
              <a:cxn ang="0">
                <a:pos x="connsiteX0" y="connsiteY0"/>
              </a:cxn>
              <a:cxn ang="0">
                <a:pos x="connsiteX1" y="connsiteY1"/>
              </a:cxn>
              <a:cxn ang="0">
                <a:pos x="connsiteX2" y="connsiteY2"/>
              </a:cxn>
            </a:cxnLst>
            <a:rect l="l" t="t" r="r" b="b"/>
            <a:pathLst>
              <a:path w="158566" h="195565">
                <a:moveTo>
                  <a:pt x="158566" y="195565"/>
                </a:moveTo>
                <a:lnTo>
                  <a:pt x="158566" y="0"/>
                </a:lnTo>
                <a:lnTo>
                  <a:pt x="0" y="0"/>
                </a:lnTo>
              </a:path>
            </a:pathLst>
          </a:custGeom>
          <a:noFill/>
          <a:ln w="508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9513" name="Line 49"/>
          <p:cNvSpPr>
            <a:spLocks noChangeShapeType="1"/>
          </p:cNvSpPr>
          <p:nvPr/>
        </p:nvSpPr>
        <p:spPr bwMode="auto">
          <a:xfrm flipV="1">
            <a:off x="3282490" y="2549134"/>
            <a:ext cx="60284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 name="Freeform 15"/>
          <p:cNvSpPr/>
          <p:nvPr/>
        </p:nvSpPr>
        <p:spPr bwMode="auto">
          <a:xfrm>
            <a:off x="849903" y="1714423"/>
            <a:ext cx="213254" cy="1903175"/>
          </a:xfrm>
          <a:custGeom>
            <a:avLst/>
            <a:gdLst>
              <a:gd name="connsiteX0" fmla="*/ 195565 w 195565"/>
              <a:gd name="connsiteY0" fmla="*/ 0 h 1316102"/>
              <a:gd name="connsiteX1" fmla="*/ 0 w 195565"/>
              <a:gd name="connsiteY1" fmla="*/ 0 h 1316102"/>
              <a:gd name="connsiteX2" fmla="*/ 0 w 195565"/>
              <a:gd name="connsiteY2" fmla="*/ 1316102 h 1316102"/>
              <a:gd name="connsiteX3" fmla="*/ 190280 w 195565"/>
              <a:gd name="connsiteY3" fmla="*/ 1316102 h 1316102"/>
            </a:gdLst>
            <a:ahLst/>
            <a:cxnLst>
              <a:cxn ang="0">
                <a:pos x="connsiteX0" y="connsiteY0"/>
              </a:cxn>
              <a:cxn ang="0">
                <a:pos x="connsiteX1" y="connsiteY1"/>
              </a:cxn>
              <a:cxn ang="0">
                <a:pos x="connsiteX2" y="connsiteY2"/>
              </a:cxn>
              <a:cxn ang="0">
                <a:pos x="connsiteX3" y="connsiteY3"/>
              </a:cxn>
            </a:cxnLst>
            <a:rect l="l" t="t" r="r" b="b"/>
            <a:pathLst>
              <a:path w="195565" h="1316102">
                <a:moveTo>
                  <a:pt x="195565" y="0"/>
                </a:moveTo>
                <a:lnTo>
                  <a:pt x="0" y="0"/>
                </a:lnTo>
                <a:lnTo>
                  <a:pt x="0" y="1316102"/>
                </a:lnTo>
                <a:lnTo>
                  <a:pt x="190280" y="1316102"/>
                </a:lnTo>
              </a:path>
            </a:pathLst>
          </a:custGeom>
          <a:noFill/>
          <a:ln w="508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7" name="Freeform 16"/>
          <p:cNvSpPr/>
          <p:nvPr/>
        </p:nvSpPr>
        <p:spPr bwMode="auto">
          <a:xfrm>
            <a:off x="1211061" y="1726057"/>
            <a:ext cx="2067190" cy="2410653"/>
          </a:xfrm>
          <a:custGeom>
            <a:avLst/>
            <a:gdLst>
              <a:gd name="connsiteX0" fmla="*/ 1908083 w 1908083"/>
              <a:gd name="connsiteY0" fmla="*/ 116282 h 116282"/>
              <a:gd name="connsiteX1" fmla="*/ 1908083 w 1908083"/>
              <a:gd name="connsiteY1" fmla="*/ 0 h 116282"/>
              <a:gd name="connsiteX2" fmla="*/ 0 w 1908083"/>
              <a:gd name="connsiteY2" fmla="*/ 0 h 116282"/>
            </a:gdLst>
            <a:ahLst/>
            <a:cxnLst>
              <a:cxn ang="0">
                <a:pos x="connsiteX0" y="connsiteY0"/>
              </a:cxn>
              <a:cxn ang="0">
                <a:pos x="connsiteX1" y="connsiteY1"/>
              </a:cxn>
              <a:cxn ang="0">
                <a:pos x="connsiteX2" y="connsiteY2"/>
              </a:cxn>
            </a:cxnLst>
            <a:rect l="l" t="t" r="r" b="b"/>
            <a:pathLst>
              <a:path w="1908083" h="116282">
                <a:moveTo>
                  <a:pt x="1908083" y="116282"/>
                </a:moveTo>
                <a:lnTo>
                  <a:pt x="1908083" y="0"/>
                </a:lnTo>
                <a:lnTo>
                  <a:pt x="0" y="0"/>
                </a:lnTo>
              </a:path>
            </a:pathLst>
          </a:custGeom>
          <a:noFill/>
          <a:ln w="508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9516" name="Rectangle 77"/>
          <p:cNvSpPr>
            <a:spLocks noChangeArrowheads="1"/>
          </p:cNvSpPr>
          <p:nvPr/>
        </p:nvSpPr>
        <p:spPr bwMode="auto">
          <a:xfrm>
            <a:off x="3352615" y="2375538"/>
            <a:ext cx="461195" cy="151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900" dirty="0"/>
              <a:t>Imm16</a:t>
            </a:r>
          </a:p>
        </p:txBody>
      </p:sp>
      <p:sp>
        <p:nvSpPr>
          <p:cNvPr id="19517" name="Line 49"/>
          <p:cNvSpPr>
            <a:spLocks noChangeShapeType="1"/>
          </p:cNvSpPr>
          <p:nvPr/>
        </p:nvSpPr>
        <p:spPr bwMode="auto">
          <a:xfrm>
            <a:off x="4170215" y="2558415"/>
            <a:ext cx="408541" cy="0"/>
          </a:xfrm>
          <a:prstGeom prst="line">
            <a:avLst/>
          </a:prstGeom>
          <a:noFill/>
          <a:ln w="5080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518" name="Line 49"/>
          <p:cNvSpPr>
            <a:spLocks noChangeShapeType="1"/>
          </p:cNvSpPr>
          <p:nvPr/>
        </p:nvSpPr>
        <p:spPr bwMode="auto">
          <a:xfrm>
            <a:off x="4928383" y="3170309"/>
            <a:ext cx="1086943" cy="0"/>
          </a:xfrm>
          <a:prstGeom prst="line">
            <a:avLst/>
          </a:prstGeom>
          <a:noFill/>
          <a:ln w="5080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519" name="Line 30"/>
          <p:cNvSpPr>
            <a:spLocks noChangeShapeType="1"/>
          </p:cNvSpPr>
          <p:nvPr/>
        </p:nvSpPr>
        <p:spPr bwMode="auto">
          <a:xfrm>
            <a:off x="4928384" y="3951159"/>
            <a:ext cx="739534" cy="0"/>
          </a:xfrm>
          <a:prstGeom prst="line">
            <a:avLst/>
          </a:prstGeom>
          <a:noFill/>
          <a:ln w="5080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520" name="Line 30"/>
          <p:cNvSpPr>
            <a:spLocks noChangeShapeType="1"/>
          </p:cNvSpPr>
          <p:nvPr/>
        </p:nvSpPr>
        <p:spPr bwMode="auto">
          <a:xfrm>
            <a:off x="6486566" y="3518233"/>
            <a:ext cx="727497" cy="0"/>
          </a:xfrm>
          <a:prstGeom prst="line">
            <a:avLst/>
          </a:prstGeom>
          <a:noFill/>
          <a:ln w="5080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20" name="Freeform 19"/>
          <p:cNvSpPr/>
          <p:nvPr/>
        </p:nvSpPr>
        <p:spPr bwMode="auto">
          <a:xfrm>
            <a:off x="1223098" y="1443050"/>
            <a:ext cx="3801428" cy="890258"/>
          </a:xfrm>
          <a:custGeom>
            <a:avLst/>
            <a:gdLst>
              <a:gd name="connsiteX0" fmla="*/ 4587856 w 4751708"/>
              <a:gd name="connsiteY0" fmla="*/ 1099394 h 1099394"/>
              <a:gd name="connsiteX1" fmla="*/ 4751708 w 4751708"/>
              <a:gd name="connsiteY1" fmla="*/ 1099394 h 1099394"/>
              <a:gd name="connsiteX2" fmla="*/ 4751708 w 4751708"/>
              <a:gd name="connsiteY2" fmla="*/ 0 h 1099394"/>
              <a:gd name="connsiteX3" fmla="*/ 0 w 4751708"/>
              <a:gd name="connsiteY3" fmla="*/ 0 h 1099394"/>
            </a:gdLst>
            <a:ahLst/>
            <a:cxnLst>
              <a:cxn ang="0">
                <a:pos x="connsiteX0" y="connsiteY0"/>
              </a:cxn>
              <a:cxn ang="0">
                <a:pos x="connsiteX1" y="connsiteY1"/>
              </a:cxn>
              <a:cxn ang="0">
                <a:pos x="connsiteX2" y="connsiteY2"/>
              </a:cxn>
              <a:cxn ang="0">
                <a:pos x="connsiteX3" y="connsiteY3"/>
              </a:cxn>
            </a:cxnLst>
            <a:rect l="l" t="t" r="r" b="b"/>
            <a:pathLst>
              <a:path w="4751708" h="1099394">
                <a:moveTo>
                  <a:pt x="4587856" y="1099394"/>
                </a:moveTo>
                <a:lnTo>
                  <a:pt x="4751708" y="1099394"/>
                </a:lnTo>
                <a:lnTo>
                  <a:pt x="4751708" y="0"/>
                </a:lnTo>
                <a:lnTo>
                  <a:pt x="0" y="0"/>
                </a:lnTo>
              </a:path>
            </a:pathLst>
          </a:custGeom>
          <a:noFill/>
          <a:ln w="508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9526" name="Rectangle 77"/>
          <p:cNvSpPr>
            <a:spLocks noChangeArrowheads="1"/>
          </p:cNvSpPr>
          <p:nvPr/>
        </p:nvSpPr>
        <p:spPr bwMode="auto">
          <a:xfrm>
            <a:off x="1512348" y="1961191"/>
            <a:ext cx="1085209" cy="185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dirty="0"/>
              <a:t>Next PC Address</a:t>
            </a:r>
          </a:p>
        </p:txBody>
      </p:sp>
      <p:sp>
        <p:nvSpPr>
          <p:cNvPr id="19545" name="AutoShape 118"/>
          <p:cNvSpPr>
            <a:spLocks noChangeArrowheads="1"/>
          </p:cNvSpPr>
          <p:nvPr/>
        </p:nvSpPr>
        <p:spPr bwMode="auto">
          <a:xfrm rot="16200000">
            <a:off x="3442714" y="3900040"/>
            <a:ext cx="424246" cy="182440"/>
          </a:xfrm>
          <a:prstGeom prst="roundRect">
            <a:avLst>
              <a:gd name="adj" fmla="val 50000"/>
            </a:avLst>
          </a:prstGeom>
          <a:solidFill>
            <a:srgbClr val="FFFF99"/>
          </a:solidFill>
          <a:ln w="19050">
            <a:solidFill>
              <a:schemeClr val="tx1"/>
            </a:solidFill>
            <a:round/>
            <a:headEnd/>
            <a:tailEnd/>
          </a:ln>
        </p:spPr>
        <p:txBody>
          <a:bodyPr wrap="none" anchor="ctr"/>
          <a:lstStyle/>
          <a:p>
            <a:endParaRPr lang="en-US"/>
          </a:p>
        </p:txBody>
      </p:sp>
      <p:sp>
        <p:nvSpPr>
          <p:cNvPr id="19546" name="Rectangle 119"/>
          <p:cNvSpPr>
            <a:spLocks noChangeArrowheads="1"/>
          </p:cNvSpPr>
          <p:nvPr/>
        </p:nvSpPr>
        <p:spPr bwMode="auto">
          <a:xfrm flipH="1">
            <a:off x="3564411" y="3778343"/>
            <a:ext cx="182439" cy="425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lnSpc>
                <a:spcPct val="70000"/>
              </a:lnSpc>
            </a:pPr>
            <a:endParaRPr lang="en-US" sz="1000" b="1">
              <a:latin typeface="Courier New" pitchFamily="49" charset="0"/>
              <a:cs typeface="Courier New" pitchFamily="49" charset="0"/>
            </a:endParaRPr>
          </a:p>
        </p:txBody>
      </p:sp>
      <p:sp>
        <p:nvSpPr>
          <p:cNvPr id="19547" name="Rectangle 120"/>
          <p:cNvSpPr>
            <a:spLocks noChangeArrowheads="1"/>
          </p:cNvSpPr>
          <p:nvPr/>
        </p:nvSpPr>
        <p:spPr bwMode="auto">
          <a:xfrm flipH="1">
            <a:off x="3564410" y="3806921"/>
            <a:ext cx="182438" cy="150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a:t>0</a:t>
            </a:r>
          </a:p>
        </p:txBody>
      </p:sp>
      <p:sp>
        <p:nvSpPr>
          <p:cNvPr id="19549" name="Rectangle 120"/>
          <p:cNvSpPr>
            <a:spLocks noChangeArrowheads="1"/>
          </p:cNvSpPr>
          <p:nvPr/>
        </p:nvSpPr>
        <p:spPr bwMode="auto">
          <a:xfrm flipH="1">
            <a:off x="3564410" y="4024415"/>
            <a:ext cx="182438" cy="150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1</a:t>
            </a:r>
          </a:p>
        </p:txBody>
      </p:sp>
      <p:grpSp>
        <p:nvGrpSpPr>
          <p:cNvPr id="19528" name="Group 117"/>
          <p:cNvGrpSpPr>
            <a:grpSpLocks/>
          </p:cNvGrpSpPr>
          <p:nvPr/>
        </p:nvGrpSpPr>
        <p:grpSpPr bwMode="auto">
          <a:xfrm>
            <a:off x="8854485" y="3265562"/>
            <a:ext cx="184024" cy="639784"/>
            <a:chOff x="2514" y="1642"/>
            <a:chExt cx="116" cy="403"/>
          </a:xfrm>
        </p:grpSpPr>
        <p:sp>
          <p:nvSpPr>
            <p:cNvPr id="19540" name="AutoShape 118"/>
            <p:cNvSpPr>
              <a:spLocks noChangeArrowheads="1"/>
            </p:cNvSpPr>
            <p:nvPr/>
          </p:nvSpPr>
          <p:spPr bwMode="auto">
            <a:xfrm rot="16200000">
              <a:off x="2435" y="1850"/>
              <a:ext cx="274" cy="115"/>
            </a:xfrm>
            <a:prstGeom prst="roundRect">
              <a:avLst>
                <a:gd name="adj" fmla="val 50000"/>
              </a:avLst>
            </a:prstGeom>
            <a:solidFill>
              <a:srgbClr val="FFFF99"/>
            </a:solidFill>
            <a:ln w="19050">
              <a:solidFill>
                <a:schemeClr val="tx1"/>
              </a:solidFill>
              <a:round/>
              <a:headEnd/>
              <a:tailEnd/>
            </a:ln>
          </p:spPr>
          <p:txBody>
            <a:bodyPr wrap="none" anchor="ctr"/>
            <a:lstStyle/>
            <a:p>
              <a:endParaRPr lang="en-US"/>
            </a:p>
          </p:txBody>
        </p:sp>
        <p:sp>
          <p:nvSpPr>
            <p:cNvPr id="19541" name="Rectangle 119"/>
            <p:cNvSpPr>
              <a:spLocks noChangeArrowheads="1"/>
            </p:cNvSpPr>
            <p:nvPr/>
          </p:nvSpPr>
          <p:spPr bwMode="auto">
            <a:xfrm flipH="1">
              <a:off x="2515" y="1642"/>
              <a:ext cx="115"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lnSpc>
                  <a:spcPct val="70000"/>
                </a:lnSpc>
              </a:pPr>
              <a:endParaRPr lang="en-US" sz="1000" b="1">
                <a:latin typeface="Courier New" pitchFamily="49" charset="0"/>
                <a:cs typeface="Courier New" pitchFamily="49" charset="0"/>
              </a:endParaRPr>
            </a:p>
          </p:txBody>
        </p:sp>
        <p:sp>
          <p:nvSpPr>
            <p:cNvPr id="19543" name="Rectangle 121"/>
            <p:cNvSpPr>
              <a:spLocks noChangeArrowheads="1"/>
            </p:cNvSpPr>
            <p:nvPr/>
          </p:nvSpPr>
          <p:spPr bwMode="auto">
            <a:xfrm flipH="1">
              <a:off x="2515" y="1933"/>
              <a:ext cx="115"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1</a:t>
              </a:r>
            </a:p>
          </p:txBody>
        </p:sp>
        <p:sp>
          <p:nvSpPr>
            <p:cNvPr id="19544" name="Rectangle 120"/>
            <p:cNvSpPr>
              <a:spLocks noChangeArrowheads="1"/>
            </p:cNvSpPr>
            <p:nvPr/>
          </p:nvSpPr>
          <p:spPr bwMode="auto">
            <a:xfrm flipH="1">
              <a:off x="2515" y="1797"/>
              <a:ext cx="115"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0</a:t>
              </a:r>
            </a:p>
          </p:txBody>
        </p:sp>
      </p:grpSp>
      <p:sp>
        <p:nvSpPr>
          <p:cNvPr id="19529" name="Line 30"/>
          <p:cNvSpPr>
            <a:spLocks noChangeShapeType="1"/>
          </p:cNvSpPr>
          <p:nvPr/>
        </p:nvSpPr>
        <p:spPr bwMode="auto">
          <a:xfrm>
            <a:off x="8209853" y="3782900"/>
            <a:ext cx="645427" cy="0"/>
          </a:xfrm>
          <a:prstGeom prst="line">
            <a:avLst/>
          </a:prstGeom>
          <a:noFill/>
          <a:ln w="5080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nvGrpSpPr>
          <p:cNvPr id="19530" name="Group 854121"/>
          <p:cNvGrpSpPr>
            <a:grpSpLocks/>
          </p:cNvGrpSpPr>
          <p:nvPr/>
        </p:nvGrpSpPr>
        <p:grpSpPr bwMode="auto">
          <a:xfrm>
            <a:off x="5550969" y="4054576"/>
            <a:ext cx="457480" cy="1015420"/>
            <a:chOff x="5201227" y="3646488"/>
            <a:chExt cx="421889" cy="1015942"/>
          </a:xfrm>
        </p:grpSpPr>
        <p:sp>
          <p:nvSpPr>
            <p:cNvPr id="19538" name="Rectangle 89"/>
            <p:cNvSpPr>
              <a:spLocks noChangeArrowheads="1"/>
            </p:cNvSpPr>
            <p:nvPr/>
          </p:nvSpPr>
          <p:spPr bwMode="auto">
            <a:xfrm>
              <a:off x="5201227" y="4397172"/>
              <a:ext cx="421889" cy="265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pPr algn="ctr" eaLnBrk="0" hangingPunct="0"/>
              <a:r>
                <a:rPr lang="en-US" sz="1000" dirty="0">
                  <a:solidFill>
                    <a:srgbClr val="FF0000"/>
                  </a:solidFill>
                </a:rPr>
                <a:t>ALU</a:t>
              </a:r>
            </a:p>
            <a:p>
              <a:pPr algn="ctr" eaLnBrk="0" hangingPunct="0"/>
              <a:r>
                <a:rPr lang="en-US" sz="1000" dirty="0">
                  <a:solidFill>
                    <a:srgbClr val="FF0000"/>
                  </a:solidFill>
                </a:rPr>
                <a:t>Src</a:t>
              </a:r>
            </a:p>
          </p:txBody>
        </p:sp>
        <p:sp>
          <p:nvSpPr>
            <p:cNvPr id="19539" name="Line 99"/>
            <p:cNvSpPr>
              <a:spLocks noChangeShapeType="1"/>
            </p:cNvSpPr>
            <p:nvPr/>
          </p:nvSpPr>
          <p:spPr bwMode="auto">
            <a:xfrm flipV="1">
              <a:off x="5400452" y="3646488"/>
              <a:ext cx="0" cy="678153"/>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grpSp>
        <p:nvGrpSpPr>
          <p:cNvPr id="19531" name="Group 854118"/>
          <p:cNvGrpSpPr>
            <a:grpSpLocks/>
          </p:cNvGrpSpPr>
          <p:nvPr/>
        </p:nvGrpSpPr>
        <p:grpSpPr bwMode="auto">
          <a:xfrm>
            <a:off x="3482822" y="4203383"/>
            <a:ext cx="350848" cy="866612"/>
            <a:chOff x="3860850" y="3434417"/>
            <a:chExt cx="323741" cy="866585"/>
          </a:xfrm>
        </p:grpSpPr>
        <p:sp>
          <p:nvSpPr>
            <p:cNvPr id="19536" name="Line 36"/>
            <p:cNvSpPr>
              <a:spLocks noChangeShapeType="1"/>
            </p:cNvSpPr>
            <p:nvPr/>
          </p:nvSpPr>
          <p:spPr bwMode="auto">
            <a:xfrm flipV="1">
              <a:off x="4024918" y="3434417"/>
              <a:ext cx="0" cy="528978"/>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537" name="Rectangle 37"/>
            <p:cNvSpPr>
              <a:spLocks noChangeArrowheads="1"/>
            </p:cNvSpPr>
            <p:nvPr/>
          </p:nvSpPr>
          <p:spPr bwMode="auto">
            <a:xfrm>
              <a:off x="3860850" y="4035889"/>
              <a:ext cx="323741"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dirty="0" err="1">
                  <a:solidFill>
                    <a:srgbClr val="FF0000"/>
                  </a:solidFill>
                </a:rPr>
                <a:t>Reg</a:t>
              </a:r>
              <a:endParaRPr lang="en-US" sz="1000" dirty="0">
                <a:solidFill>
                  <a:srgbClr val="FF0000"/>
                </a:solidFill>
              </a:endParaRPr>
            </a:p>
            <a:p>
              <a:pPr algn="ctr" eaLnBrk="0" hangingPunct="0"/>
              <a:r>
                <a:rPr lang="en-US" sz="1000" dirty="0" err="1">
                  <a:solidFill>
                    <a:srgbClr val="FF0000"/>
                  </a:solidFill>
                </a:rPr>
                <a:t>Dst</a:t>
              </a:r>
              <a:endParaRPr lang="en-US" sz="1000" dirty="0">
                <a:solidFill>
                  <a:srgbClr val="FF0000"/>
                </a:solidFill>
              </a:endParaRPr>
            </a:p>
          </p:txBody>
        </p:sp>
      </p:grpSp>
      <p:sp>
        <p:nvSpPr>
          <p:cNvPr id="13" name="Freeform 12"/>
          <p:cNvSpPr/>
          <p:nvPr/>
        </p:nvSpPr>
        <p:spPr bwMode="auto">
          <a:xfrm>
            <a:off x="6953445" y="2771458"/>
            <a:ext cx="1903810" cy="806450"/>
          </a:xfrm>
          <a:custGeom>
            <a:avLst/>
            <a:gdLst>
              <a:gd name="connsiteX0" fmla="*/ 0 w 1757238"/>
              <a:gd name="connsiteY0" fmla="*/ 747423 h 807058"/>
              <a:gd name="connsiteX1" fmla="*/ 0 w 1757238"/>
              <a:gd name="connsiteY1" fmla="*/ 0 h 807058"/>
              <a:gd name="connsiteX2" fmla="*/ 1355697 w 1757238"/>
              <a:gd name="connsiteY2" fmla="*/ 0 h 807058"/>
              <a:gd name="connsiteX3" fmla="*/ 1355697 w 1757238"/>
              <a:gd name="connsiteY3" fmla="*/ 807058 h 807058"/>
              <a:gd name="connsiteX4" fmla="*/ 1757238 w 1757238"/>
              <a:gd name="connsiteY4" fmla="*/ 807058 h 807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57238" h="807058">
                <a:moveTo>
                  <a:pt x="0" y="747423"/>
                </a:moveTo>
                <a:lnTo>
                  <a:pt x="0" y="0"/>
                </a:lnTo>
                <a:lnTo>
                  <a:pt x="1355697" y="0"/>
                </a:lnTo>
                <a:lnTo>
                  <a:pt x="1355697" y="807058"/>
                </a:lnTo>
                <a:lnTo>
                  <a:pt x="1757238" y="807058"/>
                </a:lnTo>
              </a:path>
            </a:pathLst>
          </a:custGeom>
          <a:noFill/>
          <a:ln w="50800">
            <a:solidFill>
              <a:schemeClr val="tx1"/>
            </a:solidFill>
            <a:headEnd type="oval"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3" name="Straight Arrow Connector 2"/>
          <p:cNvCxnSpPr/>
          <p:nvPr/>
        </p:nvCxnSpPr>
        <p:spPr>
          <a:xfrm>
            <a:off x="1404418" y="2192655"/>
            <a:ext cx="3174339" cy="0"/>
          </a:xfrm>
          <a:prstGeom prst="straightConnector1">
            <a:avLst/>
          </a:prstGeom>
          <a:ln w="50800">
            <a:solidFill>
              <a:schemeClr val="tx1"/>
            </a:solidFill>
            <a:headEnd type="oval" w="sm" len="sm"/>
            <a:tailEnd type="triangle" w="sm" len="sm"/>
          </a:ln>
        </p:spPr>
        <p:style>
          <a:lnRef idx="1">
            <a:schemeClr val="accent1"/>
          </a:lnRef>
          <a:fillRef idx="0">
            <a:schemeClr val="accent1"/>
          </a:fillRef>
          <a:effectRef idx="0">
            <a:schemeClr val="accent1"/>
          </a:effectRef>
          <a:fontRef idx="minor">
            <a:schemeClr val="tx1"/>
          </a:fontRef>
        </p:style>
      </p:cxnSp>
      <p:sp>
        <p:nvSpPr>
          <p:cNvPr id="8" name="Freeform 7"/>
          <p:cNvSpPr/>
          <p:nvPr/>
        </p:nvSpPr>
        <p:spPr>
          <a:xfrm>
            <a:off x="4309112" y="2563029"/>
            <a:ext cx="1352720" cy="1170628"/>
          </a:xfrm>
          <a:custGeom>
            <a:avLst/>
            <a:gdLst>
              <a:gd name="connsiteX0" fmla="*/ 0 w 1194534"/>
              <a:gd name="connsiteY0" fmla="*/ 0 h 1183963"/>
              <a:gd name="connsiteX1" fmla="*/ 0 w 1194534"/>
              <a:gd name="connsiteY1" fmla="*/ 243135 h 1183963"/>
              <a:gd name="connsiteX2" fmla="*/ 972541 w 1194534"/>
              <a:gd name="connsiteY2" fmla="*/ 243135 h 1183963"/>
              <a:gd name="connsiteX3" fmla="*/ 972541 w 1194534"/>
              <a:gd name="connsiteY3" fmla="*/ 1183963 h 1183963"/>
              <a:gd name="connsiteX4" fmla="*/ 1194534 w 1194534"/>
              <a:gd name="connsiteY4" fmla="*/ 1183963 h 11839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4534" h="1183963">
                <a:moveTo>
                  <a:pt x="0" y="0"/>
                </a:moveTo>
                <a:lnTo>
                  <a:pt x="0" y="243135"/>
                </a:lnTo>
                <a:lnTo>
                  <a:pt x="972541" y="243135"/>
                </a:lnTo>
                <a:lnTo>
                  <a:pt x="972541" y="1183963"/>
                </a:lnTo>
                <a:lnTo>
                  <a:pt x="1194534" y="1183963"/>
                </a:lnTo>
              </a:path>
            </a:pathLst>
          </a:custGeom>
          <a:noFill/>
          <a:ln w="50800">
            <a:solidFill>
              <a:schemeClr val="tx1"/>
            </a:solidFill>
            <a:headEnd type="oval" w="sm" len="sm"/>
            <a:tailEnd type="triangle" w="sm" len="sm"/>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50" name="Text Box 6"/>
          <p:cNvSpPr txBox="1">
            <a:spLocks noChangeArrowheads="1"/>
          </p:cNvSpPr>
          <p:nvPr/>
        </p:nvSpPr>
        <p:spPr bwMode="auto">
          <a:xfrm>
            <a:off x="5431625" y="1612259"/>
            <a:ext cx="4028605" cy="72105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2000" dirty="0"/>
              <a:t>New adder for computing branch target address</a:t>
            </a:r>
          </a:p>
        </p:txBody>
      </p:sp>
      <p:sp>
        <p:nvSpPr>
          <p:cNvPr id="19458" name="Rectangle 4"/>
          <p:cNvSpPr>
            <a:spLocks noGrp="1" noChangeArrowheads="1"/>
          </p:cNvSpPr>
          <p:nvPr>
            <p:ph type="title"/>
          </p:nvPr>
        </p:nvSpPr>
        <p:spPr/>
        <p:txBody>
          <a:bodyPr/>
          <a:lstStyle/>
          <a:p>
            <a:pPr eaLnBrk="1" hangingPunct="1"/>
            <a:r>
              <a:rPr lang="en-US" dirty="0"/>
              <a:t>Adding Jump and Branch to Datapath</a:t>
            </a:r>
          </a:p>
        </p:txBody>
      </p:sp>
      <p:grpSp>
        <p:nvGrpSpPr>
          <p:cNvPr id="19471" name="Group 8"/>
          <p:cNvGrpSpPr>
            <a:grpSpLocks/>
          </p:cNvGrpSpPr>
          <p:nvPr/>
        </p:nvGrpSpPr>
        <p:grpSpPr bwMode="auto">
          <a:xfrm>
            <a:off x="5990059" y="2599363"/>
            <a:ext cx="608284" cy="472488"/>
            <a:chOff x="5551977" y="3743908"/>
            <a:chExt cx="561475" cy="472474"/>
          </a:xfrm>
        </p:grpSpPr>
        <p:sp>
          <p:nvSpPr>
            <p:cNvPr id="19596" name="Line 99"/>
            <p:cNvSpPr>
              <a:spLocks noChangeShapeType="1"/>
            </p:cNvSpPr>
            <p:nvPr/>
          </p:nvSpPr>
          <p:spPr bwMode="auto">
            <a:xfrm flipH="1" flipV="1">
              <a:off x="5832168" y="3930292"/>
              <a:ext cx="0" cy="286090"/>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597" name="Rectangle 26"/>
            <p:cNvSpPr>
              <a:spLocks noChangeArrowheads="1"/>
            </p:cNvSpPr>
            <p:nvPr/>
          </p:nvSpPr>
          <p:spPr bwMode="auto">
            <a:xfrm>
              <a:off x="5551977" y="3743908"/>
              <a:ext cx="561475" cy="166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dirty="0">
                  <a:solidFill>
                    <a:srgbClr val="FF0000"/>
                  </a:solidFill>
                </a:rPr>
                <a:t>Zero</a:t>
              </a:r>
            </a:p>
          </p:txBody>
        </p:sp>
      </p:grpSp>
      <p:grpSp>
        <p:nvGrpSpPr>
          <p:cNvPr id="19" name="Group 18"/>
          <p:cNvGrpSpPr/>
          <p:nvPr/>
        </p:nvGrpSpPr>
        <p:grpSpPr>
          <a:xfrm>
            <a:off x="594360" y="862007"/>
            <a:ext cx="631193" cy="451844"/>
            <a:chOff x="548640" y="862007"/>
            <a:chExt cx="582640" cy="451844"/>
          </a:xfrm>
        </p:grpSpPr>
        <p:sp>
          <p:nvSpPr>
            <p:cNvPr id="19472" name="Rectangle 138"/>
            <p:cNvSpPr>
              <a:spLocks noChangeArrowheads="1"/>
            </p:cNvSpPr>
            <p:nvPr/>
          </p:nvSpPr>
          <p:spPr bwMode="auto">
            <a:xfrm>
              <a:off x="548640" y="958215"/>
              <a:ext cx="431783" cy="201255"/>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dirty="0" err="1">
                  <a:solidFill>
                    <a:srgbClr val="FF0000"/>
                  </a:solidFill>
                </a:rPr>
                <a:t>PCSrc</a:t>
              </a:r>
              <a:endParaRPr lang="en-US" sz="1000" dirty="0">
                <a:solidFill>
                  <a:srgbClr val="FF0000"/>
                </a:solidFill>
              </a:endParaRPr>
            </a:p>
          </p:txBody>
        </p:sp>
        <p:sp>
          <p:nvSpPr>
            <p:cNvPr id="19557" name="Rectangle 121"/>
            <p:cNvSpPr>
              <a:spLocks noChangeArrowheads="1"/>
            </p:cNvSpPr>
            <p:nvPr/>
          </p:nvSpPr>
          <p:spPr bwMode="auto">
            <a:xfrm flipH="1">
              <a:off x="986909" y="862007"/>
              <a:ext cx="144371" cy="450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lnSpc>
                  <a:spcPct val="70000"/>
                </a:lnSpc>
              </a:pPr>
              <a:endParaRPr lang="en-US" sz="1000" b="1">
                <a:latin typeface="Courier New" pitchFamily="49" charset="0"/>
                <a:cs typeface="Courier New" pitchFamily="49" charset="0"/>
              </a:endParaRPr>
            </a:p>
          </p:txBody>
        </p:sp>
        <p:sp>
          <p:nvSpPr>
            <p:cNvPr id="19532" name="Line 36"/>
            <p:cNvSpPr>
              <a:spLocks noChangeShapeType="1"/>
            </p:cNvSpPr>
            <p:nvPr/>
          </p:nvSpPr>
          <p:spPr bwMode="auto">
            <a:xfrm>
              <a:off x="1048060" y="1003935"/>
              <a:ext cx="0" cy="309916"/>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grpSp>
        <p:nvGrpSpPr>
          <p:cNvPr id="18" name="Group 17"/>
          <p:cNvGrpSpPr/>
          <p:nvPr/>
        </p:nvGrpSpPr>
        <p:grpSpPr>
          <a:xfrm>
            <a:off x="1053638" y="1312076"/>
            <a:ext cx="169462" cy="754884"/>
            <a:chOff x="972589" y="1312076"/>
            <a:chExt cx="156426" cy="754884"/>
          </a:xfrm>
        </p:grpSpPr>
        <p:sp>
          <p:nvSpPr>
            <p:cNvPr id="19556" name="AutoShape 120"/>
            <p:cNvSpPr>
              <a:spLocks noChangeArrowheads="1"/>
            </p:cNvSpPr>
            <p:nvPr/>
          </p:nvSpPr>
          <p:spPr bwMode="auto">
            <a:xfrm rot="16200000">
              <a:off x="673360" y="1611305"/>
              <a:ext cx="754884" cy="156426"/>
            </a:xfrm>
            <a:prstGeom prst="roundRect">
              <a:avLst>
                <a:gd name="adj" fmla="val 50000"/>
              </a:avLst>
            </a:prstGeom>
            <a:solidFill>
              <a:srgbClr val="FFFF99"/>
            </a:solidFill>
            <a:ln w="19050">
              <a:solidFill>
                <a:schemeClr val="tx1"/>
              </a:solidFill>
              <a:round/>
              <a:headEnd/>
              <a:tailEnd/>
            </a:ln>
          </p:spPr>
          <p:txBody>
            <a:bodyPr wrap="none" anchor="ctr"/>
            <a:lstStyle/>
            <a:p>
              <a:endParaRPr lang="en-US"/>
            </a:p>
          </p:txBody>
        </p:sp>
        <p:sp>
          <p:nvSpPr>
            <p:cNvPr id="19559" name="Rectangle 123"/>
            <p:cNvSpPr>
              <a:spLocks noChangeArrowheads="1"/>
            </p:cNvSpPr>
            <p:nvPr/>
          </p:nvSpPr>
          <p:spPr bwMode="auto">
            <a:xfrm flipH="1">
              <a:off x="980423" y="1350411"/>
              <a:ext cx="144371" cy="156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2</a:t>
              </a:r>
            </a:p>
          </p:txBody>
        </p:sp>
        <p:sp>
          <p:nvSpPr>
            <p:cNvPr id="19560" name="Rectangle 123"/>
            <p:cNvSpPr>
              <a:spLocks noChangeArrowheads="1"/>
            </p:cNvSpPr>
            <p:nvPr/>
          </p:nvSpPr>
          <p:spPr bwMode="auto">
            <a:xfrm flipH="1">
              <a:off x="980423" y="1647666"/>
              <a:ext cx="144371" cy="133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1</a:t>
              </a:r>
            </a:p>
          </p:txBody>
        </p:sp>
        <p:sp>
          <p:nvSpPr>
            <p:cNvPr id="19561" name="Rectangle 123"/>
            <p:cNvSpPr>
              <a:spLocks noChangeArrowheads="1"/>
            </p:cNvSpPr>
            <p:nvPr/>
          </p:nvSpPr>
          <p:spPr bwMode="auto">
            <a:xfrm flipH="1">
              <a:off x="980423" y="1904331"/>
              <a:ext cx="144371" cy="13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0</a:t>
              </a:r>
            </a:p>
          </p:txBody>
        </p:sp>
      </p:grpSp>
      <p:grpSp>
        <p:nvGrpSpPr>
          <p:cNvPr id="19510" name="Group 7"/>
          <p:cNvGrpSpPr>
            <a:grpSpLocks/>
          </p:cNvGrpSpPr>
          <p:nvPr/>
        </p:nvGrpSpPr>
        <p:grpSpPr bwMode="auto">
          <a:xfrm>
            <a:off x="4578757" y="2055495"/>
            <a:ext cx="326771" cy="611208"/>
            <a:chOff x="4664038" y="1976660"/>
            <a:chExt cx="356116" cy="552220"/>
          </a:xfrm>
        </p:grpSpPr>
        <p:sp>
          <p:nvSpPr>
            <p:cNvPr id="176" name="Freeform 23"/>
            <p:cNvSpPr>
              <a:spLocks/>
            </p:cNvSpPr>
            <p:nvPr/>
          </p:nvSpPr>
          <p:spPr bwMode="auto">
            <a:xfrm rot="16200000">
              <a:off x="4566899" y="2074391"/>
              <a:ext cx="552202" cy="356104"/>
            </a:xfrm>
            <a:custGeom>
              <a:avLst/>
              <a:gdLst>
                <a:gd name="T0" fmla="*/ 0 w 768"/>
                <a:gd name="T1" fmla="*/ 0 h 288"/>
                <a:gd name="T2" fmla="*/ 2147483647 w 768"/>
                <a:gd name="T3" fmla="*/ 2147483647 h 288"/>
                <a:gd name="T4" fmla="*/ 2147483647 w 768"/>
                <a:gd name="T5" fmla="*/ 2147483647 h 288"/>
                <a:gd name="T6" fmla="*/ 2147483647 w 768"/>
                <a:gd name="T7" fmla="*/ 0 h 288"/>
                <a:gd name="T8" fmla="*/ 2147483647 w 768"/>
                <a:gd name="T9" fmla="*/ 0 h 288"/>
                <a:gd name="T10" fmla="*/ 2147483647 w 768"/>
                <a:gd name="T11" fmla="*/ 2147483647 h 288"/>
                <a:gd name="T12" fmla="*/ 2147483647 w 768"/>
                <a:gd name="T13" fmla="*/ 0 h 288"/>
                <a:gd name="T14" fmla="*/ 0 w 768"/>
                <a:gd name="T15" fmla="*/ 0 h 288"/>
                <a:gd name="T16" fmla="*/ 0 60000 65536"/>
                <a:gd name="T17" fmla="*/ 0 60000 65536"/>
                <a:gd name="T18" fmla="*/ 0 60000 65536"/>
                <a:gd name="T19" fmla="*/ 0 60000 65536"/>
                <a:gd name="T20" fmla="*/ 0 60000 65536"/>
                <a:gd name="T21" fmla="*/ 0 60000 65536"/>
                <a:gd name="T22" fmla="*/ 0 60000 65536"/>
                <a:gd name="T23" fmla="*/ 0 60000 65536"/>
                <a:gd name="T24" fmla="*/ 0 w 768"/>
                <a:gd name="T25" fmla="*/ 0 h 288"/>
                <a:gd name="T26" fmla="*/ 768 w 768"/>
                <a:gd name="T27" fmla="*/ 288 h 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68" h="288">
                  <a:moveTo>
                    <a:pt x="0" y="0"/>
                  </a:moveTo>
                  <a:lnTo>
                    <a:pt x="144" y="288"/>
                  </a:lnTo>
                  <a:lnTo>
                    <a:pt x="624" y="288"/>
                  </a:lnTo>
                  <a:lnTo>
                    <a:pt x="768" y="0"/>
                  </a:lnTo>
                  <a:lnTo>
                    <a:pt x="480" y="0"/>
                  </a:lnTo>
                  <a:lnTo>
                    <a:pt x="384" y="96"/>
                  </a:lnTo>
                  <a:lnTo>
                    <a:pt x="288" y="0"/>
                  </a:lnTo>
                  <a:lnTo>
                    <a:pt x="0" y="0"/>
                  </a:lnTo>
                  <a:close/>
                </a:path>
              </a:pathLst>
            </a:custGeom>
            <a:solidFill>
              <a:srgbClr val="FFFF99"/>
            </a:solidFill>
            <a:ln w="19050">
              <a:solidFill>
                <a:schemeClr val="tx1"/>
              </a:solidFill>
              <a:round/>
              <a:headEnd/>
              <a:tailEnd/>
            </a:ln>
          </p:spPr>
          <p:txBody>
            <a:bodyPr vert="vert270" anchor="ctr"/>
            <a:lstStyle/>
            <a:p>
              <a:pPr algn="ctr">
                <a:defRPr/>
              </a:pPr>
              <a:endParaRPr lang="en-US" dirty="0">
                <a:latin typeface="Arial" pitchFamily="34" charset="0"/>
                <a:cs typeface="Arial" pitchFamily="34" charset="0"/>
              </a:endParaRPr>
            </a:p>
          </p:txBody>
        </p:sp>
        <p:sp>
          <p:nvSpPr>
            <p:cNvPr id="7" name="TextBox 6"/>
            <p:cNvSpPr txBox="1"/>
            <p:nvPr/>
          </p:nvSpPr>
          <p:spPr bwMode="auto">
            <a:xfrm>
              <a:off x="4753037" y="2078178"/>
              <a:ext cx="258644" cy="31410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lnSpc>
                  <a:spcPct val="150000"/>
                </a:lnSpc>
                <a:defRPr/>
              </a:pPr>
              <a:r>
                <a:rPr lang="en-US" sz="1600" b="1" dirty="0">
                  <a:latin typeface="+mn-lt"/>
                  <a:cs typeface="Arial" pitchFamily="34" charset="0"/>
                </a:rPr>
                <a:t>+</a:t>
              </a:r>
            </a:p>
          </p:txBody>
        </p:sp>
      </p:grpSp>
      <p:sp>
        <p:nvSpPr>
          <p:cNvPr id="148" name="Rectangle 3"/>
          <p:cNvSpPr txBox="1">
            <a:spLocks noChangeArrowheads="1"/>
          </p:cNvSpPr>
          <p:nvPr/>
        </p:nvSpPr>
        <p:spPr bwMode="auto">
          <a:xfrm>
            <a:off x="533136" y="5212080"/>
            <a:ext cx="902615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lvl1pPr marL="347663" indent="-347663" eaLnBrk="0" hangingPunct="0">
              <a:defRPr>
                <a:solidFill>
                  <a:schemeClr val="tx1"/>
                </a:solidFill>
                <a:latin typeface="Arial" charset="0"/>
                <a:cs typeface="Arial" charset="0"/>
              </a:defRPr>
            </a:lvl1pPr>
            <a:lvl2pPr marL="798513" indent="-3365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40000"/>
              </a:spcBef>
              <a:buFont typeface="Wingdings" pitchFamily="2" charset="2"/>
              <a:buChar char="v"/>
            </a:pPr>
            <a:r>
              <a:rPr lang="en-US" altLang="en-US" sz="2400" dirty="0"/>
              <a:t>Additional Control Signals</a:t>
            </a:r>
          </a:p>
          <a:p>
            <a:pPr lvl="1" eaLnBrk="1" hangingPunct="1">
              <a:spcBef>
                <a:spcPct val="40000"/>
              </a:spcBef>
              <a:buFont typeface="Wingdings" pitchFamily="2" charset="2"/>
              <a:buChar char="²"/>
            </a:pPr>
            <a:r>
              <a:rPr lang="en-US" altLang="en-US" sz="2000" dirty="0" err="1">
                <a:solidFill>
                  <a:srgbClr val="FF0000"/>
                </a:solidFill>
              </a:rPr>
              <a:t>PCSrc</a:t>
            </a:r>
            <a:r>
              <a:rPr lang="en-US" altLang="en-US" sz="2000" dirty="0">
                <a:solidFill>
                  <a:srgbClr val="FF0000"/>
                </a:solidFill>
              </a:rPr>
              <a:t> </a:t>
            </a:r>
            <a:r>
              <a:rPr lang="en-US" altLang="en-US" sz="2000" dirty="0"/>
              <a:t>for PC control: </a:t>
            </a:r>
            <a:r>
              <a:rPr lang="en-US" altLang="en-US" sz="2000" b="1" dirty="0">
                <a:solidFill>
                  <a:srgbClr val="FF0000"/>
                </a:solidFill>
              </a:rPr>
              <a:t>1</a:t>
            </a:r>
            <a:r>
              <a:rPr lang="en-US" altLang="en-US" sz="2000" dirty="0">
                <a:solidFill>
                  <a:srgbClr val="FF0000"/>
                </a:solidFill>
              </a:rPr>
              <a:t> </a:t>
            </a:r>
            <a:r>
              <a:rPr lang="en-US" altLang="en-US" sz="2000" dirty="0"/>
              <a:t>for a jump and </a:t>
            </a:r>
            <a:r>
              <a:rPr lang="en-US" altLang="en-US" sz="2000" b="1" dirty="0">
                <a:solidFill>
                  <a:srgbClr val="FF0000"/>
                </a:solidFill>
              </a:rPr>
              <a:t>2</a:t>
            </a:r>
            <a:r>
              <a:rPr lang="en-US" altLang="en-US" sz="2000" dirty="0"/>
              <a:t> for a taken branch</a:t>
            </a:r>
          </a:p>
          <a:p>
            <a:pPr lvl="1" eaLnBrk="1" hangingPunct="1">
              <a:spcBef>
                <a:spcPct val="40000"/>
              </a:spcBef>
              <a:buFont typeface="Wingdings" pitchFamily="2" charset="2"/>
              <a:buChar char="²"/>
            </a:pPr>
            <a:r>
              <a:rPr lang="en-US" altLang="en-US" sz="2000" dirty="0">
                <a:solidFill>
                  <a:srgbClr val="FF0000"/>
                </a:solidFill>
              </a:rPr>
              <a:t>Zero</a:t>
            </a:r>
            <a:r>
              <a:rPr lang="en-US" altLang="en-US" sz="2000" dirty="0"/>
              <a:t> flag for branch control: whether branch is taken or not</a:t>
            </a:r>
          </a:p>
        </p:txBody>
      </p:sp>
      <p:sp>
        <p:nvSpPr>
          <p:cNvPr id="149" name="Text Box 6"/>
          <p:cNvSpPr txBox="1">
            <a:spLocks noChangeArrowheads="1"/>
          </p:cNvSpPr>
          <p:nvPr/>
        </p:nvSpPr>
        <p:spPr bwMode="auto">
          <a:xfrm>
            <a:off x="5431625" y="960123"/>
            <a:ext cx="4028605" cy="543097"/>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2000" dirty="0"/>
              <a:t>Adding a mux at the PC input</a:t>
            </a:r>
          </a:p>
        </p:txBody>
      </p:sp>
      <p:grpSp>
        <p:nvGrpSpPr>
          <p:cNvPr id="154" name="Group 153"/>
          <p:cNvGrpSpPr>
            <a:grpSpLocks/>
          </p:cNvGrpSpPr>
          <p:nvPr/>
        </p:nvGrpSpPr>
        <p:grpSpPr bwMode="auto">
          <a:xfrm>
            <a:off x="3714752" y="1783081"/>
            <a:ext cx="631164" cy="613172"/>
            <a:chOff x="3932227" y="1074067"/>
            <a:chExt cx="419973" cy="613454"/>
          </a:xfrm>
        </p:grpSpPr>
        <p:sp>
          <p:nvSpPr>
            <p:cNvPr id="155" name="Line 75"/>
            <p:cNvSpPr>
              <a:spLocks noChangeShapeType="1"/>
            </p:cNvSpPr>
            <p:nvPr/>
          </p:nvSpPr>
          <p:spPr bwMode="auto">
            <a:xfrm>
              <a:off x="4140644" y="1313178"/>
              <a:ext cx="0" cy="374343"/>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6" name="Rectangle 76"/>
            <p:cNvSpPr>
              <a:spLocks noChangeArrowheads="1"/>
            </p:cNvSpPr>
            <p:nvPr/>
          </p:nvSpPr>
          <p:spPr bwMode="auto">
            <a:xfrm>
              <a:off x="3932227" y="1074067"/>
              <a:ext cx="419973" cy="233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ExtOp</a:t>
              </a:r>
              <a:endParaRPr lang="en-US" altLang="en-US" sz="1000" dirty="0">
                <a:solidFill>
                  <a:srgbClr val="FF0000"/>
                </a:solidFill>
              </a:endParaRPr>
            </a:p>
          </p:txBody>
        </p:sp>
      </p:grpSp>
    </p:spTree>
    <p:extLst>
      <p:ext uri="{BB962C8B-B14F-4D97-AF65-F5344CB8AC3E}">
        <p14:creationId xmlns:p14="http://schemas.microsoft.com/office/powerpoint/2010/main" val="3810406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mph" presetSubtype="0" fill="hold" nodeType="clickEffect">
                                  <p:stCondLst>
                                    <p:cond delay="0"/>
                                  </p:stCondLst>
                                  <p:childTnLst>
                                    <p:animEffect transition="out" filter="fade">
                                      <p:cBhvr>
                                        <p:cTn id="10" dur="1000" tmFilter="0, 0; .2, .5; .8, .5; 1, 0"/>
                                        <p:tgtEl>
                                          <p:spTgt spid="18"/>
                                        </p:tgtEl>
                                      </p:cBhvr>
                                    </p:animEffect>
                                    <p:animScale>
                                      <p:cBhvr>
                                        <p:cTn id="11" dur="500" autoRev="1" fill="hold"/>
                                        <p:tgtEl>
                                          <p:spTgt spid="18"/>
                                        </p:tgtEl>
                                      </p:cBhvr>
                                      <p:by x="105000" y="105000"/>
                                    </p:animScale>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5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6" presetClass="emph" presetSubtype="0" fill="hold" nodeType="clickEffect">
                                  <p:stCondLst>
                                    <p:cond delay="0"/>
                                  </p:stCondLst>
                                  <p:childTnLst>
                                    <p:animEffect transition="out" filter="fade">
                                      <p:cBhvr>
                                        <p:cTn id="19" dur="1000" tmFilter="0, 0; .2, .5; .8, .5; 1, 0"/>
                                        <p:tgtEl>
                                          <p:spTgt spid="19510"/>
                                        </p:tgtEl>
                                      </p:cBhvr>
                                    </p:animEffect>
                                    <p:animScale>
                                      <p:cBhvr>
                                        <p:cTn id="20" dur="500" autoRev="1" fill="hold"/>
                                        <p:tgtEl>
                                          <p:spTgt spid="19510"/>
                                        </p:tgtEl>
                                      </p:cBhvr>
                                      <p:by x="105000" y="105000"/>
                                    </p:animScale>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8">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8">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48">
                                            <p:txEl>
                                              <p:pRg st="2" end="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94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 grpId="0" animBg="1"/>
      <p:bldP spid="14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83" name="Line 61"/>
          <p:cNvSpPr>
            <a:spLocks noChangeShapeType="1"/>
          </p:cNvSpPr>
          <p:nvPr/>
        </p:nvSpPr>
        <p:spPr bwMode="auto">
          <a:xfrm flipV="1">
            <a:off x="1399257" y="2785756"/>
            <a:ext cx="0" cy="824307"/>
          </a:xfrm>
          <a:prstGeom prst="line">
            <a:avLst/>
          </a:prstGeom>
          <a:noFill/>
          <a:ln w="50800">
            <a:solidFill>
              <a:schemeClr val="bg1">
                <a:lumMod val="75000"/>
              </a:schemeClr>
            </a:solidFill>
            <a:round/>
            <a:headEnd type="oval"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482" name="Line 52"/>
          <p:cNvSpPr>
            <a:spLocks noChangeShapeType="1"/>
          </p:cNvSpPr>
          <p:nvPr/>
        </p:nvSpPr>
        <p:spPr bwMode="auto">
          <a:xfrm>
            <a:off x="2709781" y="3860895"/>
            <a:ext cx="569270" cy="0"/>
          </a:xfrm>
          <a:prstGeom prst="line">
            <a:avLst/>
          </a:prstGeom>
          <a:noFill/>
          <a:ln w="50800">
            <a:solidFill>
              <a:srgbClr val="007033"/>
            </a:solidFill>
            <a:round/>
            <a:headEnd/>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9518" name="Line 49"/>
          <p:cNvSpPr>
            <a:spLocks noChangeShapeType="1"/>
          </p:cNvSpPr>
          <p:nvPr/>
        </p:nvSpPr>
        <p:spPr bwMode="auto">
          <a:xfrm>
            <a:off x="4928383" y="3170309"/>
            <a:ext cx="1086943" cy="0"/>
          </a:xfrm>
          <a:prstGeom prst="line">
            <a:avLst/>
          </a:prstGeom>
          <a:noFill/>
          <a:ln w="50800">
            <a:solidFill>
              <a:schemeClr val="bg1">
                <a:lumMod val="75000"/>
              </a:schemeClr>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519" name="Line 30"/>
          <p:cNvSpPr>
            <a:spLocks noChangeShapeType="1"/>
          </p:cNvSpPr>
          <p:nvPr/>
        </p:nvSpPr>
        <p:spPr bwMode="auto">
          <a:xfrm>
            <a:off x="4928384" y="3951159"/>
            <a:ext cx="739534" cy="0"/>
          </a:xfrm>
          <a:prstGeom prst="line">
            <a:avLst/>
          </a:prstGeom>
          <a:noFill/>
          <a:ln w="50800">
            <a:solidFill>
              <a:schemeClr val="bg1">
                <a:lumMod val="75000"/>
              </a:schemeClr>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520" name="Line 30"/>
          <p:cNvSpPr>
            <a:spLocks noChangeShapeType="1"/>
          </p:cNvSpPr>
          <p:nvPr/>
        </p:nvSpPr>
        <p:spPr bwMode="auto">
          <a:xfrm>
            <a:off x="6486566" y="3518233"/>
            <a:ext cx="727497" cy="0"/>
          </a:xfrm>
          <a:prstGeom prst="line">
            <a:avLst/>
          </a:prstGeom>
          <a:noFill/>
          <a:ln w="50800">
            <a:solidFill>
              <a:schemeClr val="bg1">
                <a:lumMod val="75000"/>
              </a:schemeClr>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cxnSp>
        <p:nvCxnSpPr>
          <p:cNvPr id="3" name="Straight Arrow Connector 2"/>
          <p:cNvCxnSpPr/>
          <p:nvPr/>
        </p:nvCxnSpPr>
        <p:spPr>
          <a:xfrm>
            <a:off x="1404418" y="2192655"/>
            <a:ext cx="3174339" cy="0"/>
          </a:xfrm>
          <a:prstGeom prst="straightConnector1">
            <a:avLst/>
          </a:prstGeom>
          <a:ln w="50800">
            <a:solidFill>
              <a:schemeClr val="bg1">
                <a:lumMod val="75000"/>
              </a:schemeClr>
            </a:solidFill>
            <a:headEnd type="oval" w="sm" len="sm"/>
            <a:tailEnd type="triangle" w="sm" len="sm"/>
          </a:ln>
        </p:spPr>
        <p:style>
          <a:lnRef idx="1">
            <a:schemeClr val="accent1"/>
          </a:lnRef>
          <a:fillRef idx="0">
            <a:schemeClr val="accent1"/>
          </a:fillRef>
          <a:effectRef idx="0">
            <a:schemeClr val="accent1"/>
          </a:effectRef>
          <a:fontRef idx="minor">
            <a:schemeClr val="tx1"/>
          </a:fontRef>
        </p:style>
      </p:cxnSp>
      <p:grpSp>
        <p:nvGrpSpPr>
          <p:cNvPr id="2" name="Group 1"/>
          <p:cNvGrpSpPr/>
          <p:nvPr/>
        </p:nvGrpSpPr>
        <p:grpSpPr>
          <a:xfrm>
            <a:off x="3155832" y="4085568"/>
            <a:ext cx="229475" cy="1126515"/>
            <a:chOff x="2913074" y="4085565"/>
            <a:chExt cx="211823" cy="1126515"/>
          </a:xfrm>
        </p:grpSpPr>
        <p:sp>
          <p:nvSpPr>
            <p:cNvPr id="19460" name="Line 36"/>
            <p:cNvSpPr>
              <a:spLocks noChangeShapeType="1"/>
            </p:cNvSpPr>
            <p:nvPr/>
          </p:nvSpPr>
          <p:spPr bwMode="auto">
            <a:xfrm>
              <a:off x="3024310" y="4085565"/>
              <a:ext cx="0" cy="683273"/>
            </a:xfrm>
            <a:prstGeom prst="line">
              <a:avLst/>
            </a:prstGeom>
            <a:noFill/>
            <a:ln w="1905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462" name="Rectangle 76"/>
            <p:cNvSpPr>
              <a:spLocks noChangeArrowheads="1"/>
            </p:cNvSpPr>
            <p:nvPr/>
          </p:nvSpPr>
          <p:spPr bwMode="auto">
            <a:xfrm>
              <a:off x="2913074" y="4768838"/>
              <a:ext cx="211823" cy="443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b="1" dirty="0">
                  <a:solidFill>
                    <a:srgbClr val="FF0000"/>
                  </a:solidFill>
                </a:rPr>
                <a:t>Op</a:t>
              </a:r>
            </a:p>
            <a:p>
              <a:pPr algn="ctr" eaLnBrk="0" hangingPunct="0"/>
              <a:r>
                <a:rPr lang="en-US" sz="1000" b="1" dirty="0">
                  <a:solidFill>
                    <a:srgbClr val="FF0000"/>
                  </a:solidFill>
                </a:rPr>
                <a:t>= J</a:t>
              </a:r>
            </a:p>
          </p:txBody>
        </p:sp>
      </p:grpSp>
      <p:sp>
        <p:nvSpPr>
          <p:cNvPr id="11" name="Freeform 10"/>
          <p:cNvSpPr/>
          <p:nvPr/>
        </p:nvSpPr>
        <p:spPr bwMode="auto">
          <a:xfrm>
            <a:off x="5409070" y="3951159"/>
            <a:ext cx="1804062" cy="295086"/>
          </a:xfrm>
          <a:custGeom>
            <a:avLst/>
            <a:gdLst>
              <a:gd name="connsiteX0" fmla="*/ 0 w 1664948"/>
              <a:gd name="connsiteY0" fmla="*/ 0 h 322418"/>
              <a:gd name="connsiteX1" fmla="*/ 0 w 1664948"/>
              <a:gd name="connsiteY1" fmla="*/ 322418 h 322418"/>
              <a:gd name="connsiteX2" fmla="*/ 1442955 w 1664948"/>
              <a:gd name="connsiteY2" fmla="*/ 322418 h 322418"/>
              <a:gd name="connsiteX3" fmla="*/ 1442955 w 1664948"/>
              <a:gd name="connsiteY3" fmla="*/ 121567 h 322418"/>
              <a:gd name="connsiteX4" fmla="*/ 1664948 w 1664948"/>
              <a:gd name="connsiteY4" fmla="*/ 121567 h 3224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4948" h="322418">
                <a:moveTo>
                  <a:pt x="0" y="0"/>
                </a:moveTo>
                <a:lnTo>
                  <a:pt x="0" y="322418"/>
                </a:lnTo>
                <a:lnTo>
                  <a:pt x="1442955" y="322418"/>
                </a:lnTo>
                <a:lnTo>
                  <a:pt x="1442955" y="121567"/>
                </a:lnTo>
                <a:lnTo>
                  <a:pt x="1664948" y="121567"/>
                </a:lnTo>
              </a:path>
            </a:pathLst>
          </a:custGeom>
          <a:noFill/>
          <a:ln w="50800">
            <a:solidFill>
              <a:schemeClr val="bg1">
                <a:lumMod val="75000"/>
              </a:schemeClr>
            </a:solidFill>
            <a:headEnd type="oval"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2" name="Freeform 11"/>
          <p:cNvSpPr/>
          <p:nvPr/>
        </p:nvSpPr>
        <p:spPr bwMode="auto">
          <a:xfrm>
            <a:off x="4755550" y="3684013"/>
            <a:ext cx="4571206" cy="733018"/>
          </a:xfrm>
          <a:custGeom>
            <a:avLst/>
            <a:gdLst>
              <a:gd name="connsiteX0" fmla="*/ 3955774 w 4218167"/>
              <a:gd name="connsiteY0" fmla="*/ 0 h 838863"/>
              <a:gd name="connsiteX1" fmla="*/ 4218167 w 4218167"/>
              <a:gd name="connsiteY1" fmla="*/ 0 h 838863"/>
              <a:gd name="connsiteX2" fmla="*/ 4218167 w 4218167"/>
              <a:gd name="connsiteY2" fmla="*/ 838863 h 838863"/>
              <a:gd name="connsiteX3" fmla="*/ 0 w 4218167"/>
              <a:gd name="connsiteY3" fmla="*/ 838863 h 838863"/>
              <a:gd name="connsiteX4" fmla="*/ 0 w 4218167"/>
              <a:gd name="connsiteY4" fmla="*/ 648032 h 838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18167" h="838863">
                <a:moveTo>
                  <a:pt x="3955774" y="0"/>
                </a:moveTo>
                <a:lnTo>
                  <a:pt x="4218167" y="0"/>
                </a:lnTo>
                <a:lnTo>
                  <a:pt x="4218167" y="838863"/>
                </a:lnTo>
                <a:lnTo>
                  <a:pt x="0" y="838863"/>
                </a:lnTo>
                <a:lnTo>
                  <a:pt x="0" y="648032"/>
                </a:lnTo>
              </a:path>
            </a:pathLst>
          </a:custGeom>
          <a:noFill/>
          <a:ln w="50800">
            <a:solidFill>
              <a:schemeClr val="bg1">
                <a:lumMod val="75000"/>
              </a:schemeClr>
            </a:solidFill>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9467" name="Rectangle 77"/>
          <p:cNvSpPr>
            <a:spLocks noChangeArrowheads="1"/>
          </p:cNvSpPr>
          <p:nvPr/>
        </p:nvSpPr>
        <p:spPr bwMode="auto">
          <a:xfrm>
            <a:off x="1371829" y="1212287"/>
            <a:ext cx="1508959" cy="203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dirty="0"/>
              <a:t>Branch Target Address</a:t>
            </a:r>
          </a:p>
        </p:txBody>
      </p:sp>
      <p:grpSp>
        <p:nvGrpSpPr>
          <p:cNvPr id="19473" name="Group 854120"/>
          <p:cNvGrpSpPr>
            <a:grpSpLocks/>
          </p:cNvGrpSpPr>
          <p:nvPr/>
        </p:nvGrpSpPr>
        <p:grpSpPr bwMode="auto">
          <a:xfrm>
            <a:off x="6098175" y="3883124"/>
            <a:ext cx="388382" cy="1186873"/>
            <a:chOff x="5758762" y="3335223"/>
            <a:chExt cx="357986" cy="1186949"/>
          </a:xfrm>
        </p:grpSpPr>
        <p:sp>
          <p:nvSpPr>
            <p:cNvPr id="19594" name="Line 25"/>
            <p:cNvSpPr>
              <a:spLocks noChangeShapeType="1"/>
            </p:cNvSpPr>
            <p:nvPr/>
          </p:nvSpPr>
          <p:spPr bwMode="auto">
            <a:xfrm flipV="1">
              <a:off x="5929278" y="3335223"/>
              <a:ext cx="0" cy="849314"/>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595" name="Rectangle 26"/>
            <p:cNvSpPr>
              <a:spLocks noChangeArrowheads="1"/>
            </p:cNvSpPr>
            <p:nvPr/>
          </p:nvSpPr>
          <p:spPr bwMode="auto">
            <a:xfrm>
              <a:off x="5758762" y="4257036"/>
              <a:ext cx="357986" cy="265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b="1" dirty="0">
                  <a:solidFill>
                    <a:srgbClr val="FF0000"/>
                  </a:solidFill>
                </a:rPr>
                <a:t>ALU</a:t>
              </a:r>
            </a:p>
            <a:p>
              <a:pPr algn="ctr" eaLnBrk="0" hangingPunct="0"/>
              <a:r>
                <a:rPr lang="en-US" sz="1000" b="1" dirty="0">
                  <a:solidFill>
                    <a:srgbClr val="FF0000"/>
                  </a:solidFill>
                </a:rPr>
                <a:t>Op</a:t>
              </a:r>
            </a:p>
            <a:p>
              <a:pPr algn="ctr" eaLnBrk="0" hangingPunct="0"/>
              <a:r>
                <a:rPr lang="en-US" sz="1000" b="1" dirty="0">
                  <a:solidFill>
                    <a:srgbClr val="FF0000"/>
                  </a:solidFill>
                </a:rPr>
                <a:t>= X</a:t>
              </a:r>
            </a:p>
          </p:txBody>
        </p:sp>
      </p:grpSp>
      <p:grpSp>
        <p:nvGrpSpPr>
          <p:cNvPr id="19474" name="Group 854118"/>
          <p:cNvGrpSpPr>
            <a:grpSpLocks/>
          </p:cNvGrpSpPr>
          <p:nvPr/>
        </p:nvGrpSpPr>
        <p:grpSpPr bwMode="auto">
          <a:xfrm>
            <a:off x="4247323" y="4254616"/>
            <a:ext cx="350848" cy="820307"/>
            <a:chOff x="3860850" y="3659188"/>
            <a:chExt cx="323741" cy="820281"/>
          </a:xfrm>
        </p:grpSpPr>
        <p:sp>
          <p:nvSpPr>
            <p:cNvPr id="19592" name="Line 36"/>
            <p:cNvSpPr>
              <a:spLocks noChangeShapeType="1"/>
            </p:cNvSpPr>
            <p:nvPr/>
          </p:nvSpPr>
          <p:spPr bwMode="auto">
            <a:xfrm flipV="1">
              <a:off x="4024918" y="3659188"/>
              <a:ext cx="0" cy="477753"/>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593" name="Rectangle 37"/>
            <p:cNvSpPr>
              <a:spLocks noChangeArrowheads="1"/>
            </p:cNvSpPr>
            <p:nvPr/>
          </p:nvSpPr>
          <p:spPr bwMode="auto">
            <a:xfrm>
              <a:off x="3860850" y="4214356"/>
              <a:ext cx="323741"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b="1" dirty="0" err="1">
                  <a:solidFill>
                    <a:srgbClr val="FF0000"/>
                  </a:solidFill>
                </a:rPr>
                <a:t>Reg</a:t>
              </a:r>
              <a:endParaRPr lang="en-US" sz="1000" b="1" dirty="0">
                <a:solidFill>
                  <a:srgbClr val="FF0000"/>
                </a:solidFill>
              </a:endParaRPr>
            </a:p>
            <a:p>
              <a:pPr algn="ctr" eaLnBrk="0" hangingPunct="0"/>
              <a:r>
                <a:rPr lang="en-US" sz="1000" b="1" dirty="0" err="1">
                  <a:solidFill>
                    <a:srgbClr val="FF0000"/>
                  </a:solidFill>
                </a:rPr>
                <a:t>Wr</a:t>
              </a:r>
              <a:endParaRPr lang="en-US" sz="1000" b="1" dirty="0">
                <a:solidFill>
                  <a:srgbClr val="FF0000"/>
                </a:solidFill>
              </a:endParaRPr>
            </a:p>
            <a:p>
              <a:pPr algn="ctr" eaLnBrk="0" hangingPunct="0"/>
              <a:r>
                <a:rPr lang="en-US" sz="1000" b="1" dirty="0">
                  <a:solidFill>
                    <a:srgbClr val="FF0000"/>
                  </a:solidFill>
                </a:rPr>
                <a:t> = 0</a:t>
              </a:r>
            </a:p>
          </p:txBody>
        </p:sp>
      </p:grpSp>
      <p:grpSp>
        <p:nvGrpSpPr>
          <p:cNvPr id="19475" name="Group 8"/>
          <p:cNvGrpSpPr>
            <a:grpSpLocks/>
          </p:cNvGrpSpPr>
          <p:nvPr/>
        </p:nvGrpSpPr>
        <p:grpSpPr bwMode="auto">
          <a:xfrm>
            <a:off x="6029085" y="2954402"/>
            <a:ext cx="457480" cy="1039848"/>
            <a:chOff x="5652144" y="4157097"/>
            <a:chExt cx="421848" cy="1039533"/>
          </a:xfrm>
        </p:grpSpPr>
        <p:sp>
          <p:nvSpPr>
            <p:cNvPr id="19590" name="Freeform 23"/>
            <p:cNvSpPr>
              <a:spLocks/>
            </p:cNvSpPr>
            <p:nvPr/>
          </p:nvSpPr>
          <p:spPr bwMode="auto">
            <a:xfrm rot="-5400000">
              <a:off x="5343301" y="4465940"/>
              <a:ext cx="1039533" cy="421848"/>
            </a:xfrm>
            <a:custGeom>
              <a:avLst/>
              <a:gdLst>
                <a:gd name="T0" fmla="*/ 0 w 768"/>
                <a:gd name="T1" fmla="*/ 0 h 288"/>
                <a:gd name="T2" fmla="*/ 2147483647 w 768"/>
                <a:gd name="T3" fmla="*/ 2147483647 h 288"/>
                <a:gd name="T4" fmla="*/ 2147483647 w 768"/>
                <a:gd name="T5" fmla="*/ 2147483647 h 288"/>
                <a:gd name="T6" fmla="*/ 2147483647 w 768"/>
                <a:gd name="T7" fmla="*/ 0 h 288"/>
                <a:gd name="T8" fmla="*/ 2147483647 w 768"/>
                <a:gd name="T9" fmla="*/ 0 h 288"/>
                <a:gd name="T10" fmla="*/ 2147483647 w 768"/>
                <a:gd name="T11" fmla="*/ 2147483647 h 288"/>
                <a:gd name="T12" fmla="*/ 2147483647 w 768"/>
                <a:gd name="T13" fmla="*/ 0 h 288"/>
                <a:gd name="T14" fmla="*/ 0 w 768"/>
                <a:gd name="T15" fmla="*/ 0 h 288"/>
                <a:gd name="T16" fmla="*/ 0 60000 65536"/>
                <a:gd name="T17" fmla="*/ 0 60000 65536"/>
                <a:gd name="T18" fmla="*/ 0 60000 65536"/>
                <a:gd name="T19" fmla="*/ 0 60000 65536"/>
                <a:gd name="T20" fmla="*/ 0 60000 65536"/>
                <a:gd name="T21" fmla="*/ 0 60000 65536"/>
                <a:gd name="T22" fmla="*/ 0 60000 65536"/>
                <a:gd name="T23" fmla="*/ 0 60000 65536"/>
                <a:gd name="T24" fmla="*/ 0 w 768"/>
                <a:gd name="T25" fmla="*/ 0 h 288"/>
                <a:gd name="T26" fmla="*/ 768 w 768"/>
                <a:gd name="T27" fmla="*/ 288 h 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68" h="288">
                  <a:moveTo>
                    <a:pt x="0" y="0"/>
                  </a:moveTo>
                  <a:lnTo>
                    <a:pt x="144" y="288"/>
                  </a:lnTo>
                  <a:lnTo>
                    <a:pt x="624" y="288"/>
                  </a:lnTo>
                  <a:lnTo>
                    <a:pt x="768" y="0"/>
                  </a:lnTo>
                  <a:lnTo>
                    <a:pt x="480" y="0"/>
                  </a:lnTo>
                  <a:lnTo>
                    <a:pt x="384" y="96"/>
                  </a:lnTo>
                  <a:lnTo>
                    <a:pt x="288" y="0"/>
                  </a:lnTo>
                  <a:lnTo>
                    <a:pt x="0" y="0"/>
                  </a:lnTo>
                  <a:close/>
                </a:path>
              </a:pathLst>
            </a:custGeom>
            <a:solidFill>
              <a:srgbClr val="FFFF99"/>
            </a:solidFill>
            <a:ln w="19050">
              <a:solidFill>
                <a:schemeClr val="tx1"/>
              </a:solidFill>
              <a:round/>
              <a:headEnd/>
              <a:tailEnd/>
            </a:ln>
          </p:spPr>
          <p:txBody>
            <a:bodyPr/>
            <a:lstStyle/>
            <a:p>
              <a:endParaRPr lang="en-US"/>
            </a:p>
          </p:txBody>
        </p:sp>
        <p:sp>
          <p:nvSpPr>
            <p:cNvPr id="19591" name="Rectangle 24"/>
            <p:cNvSpPr>
              <a:spLocks noChangeArrowheads="1"/>
            </p:cNvSpPr>
            <p:nvPr/>
          </p:nvSpPr>
          <p:spPr bwMode="auto">
            <a:xfrm>
              <a:off x="5715860" y="4307976"/>
              <a:ext cx="351540" cy="74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p>
              <a:pPr algn="ctr" eaLnBrk="0" hangingPunct="0">
                <a:lnSpc>
                  <a:spcPct val="80000"/>
                </a:lnSpc>
              </a:pPr>
              <a:r>
                <a:rPr lang="en-US" sz="1400"/>
                <a:t>A</a:t>
              </a:r>
            </a:p>
            <a:p>
              <a:pPr algn="ctr" eaLnBrk="0" hangingPunct="0">
                <a:lnSpc>
                  <a:spcPct val="80000"/>
                </a:lnSpc>
              </a:pPr>
              <a:r>
                <a:rPr lang="en-US" sz="1400"/>
                <a:t>L</a:t>
              </a:r>
            </a:p>
            <a:p>
              <a:pPr algn="ctr" eaLnBrk="0" hangingPunct="0">
                <a:lnSpc>
                  <a:spcPct val="80000"/>
                </a:lnSpc>
              </a:pPr>
              <a:r>
                <a:rPr lang="en-US" sz="1400"/>
                <a:t>U</a:t>
              </a:r>
            </a:p>
          </p:txBody>
        </p:sp>
      </p:grpSp>
      <p:sp>
        <p:nvSpPr>
          <p:cNvPr id="19476" name="Line 30"/>
          <p:cNvSpPr>
            <a:spLocks noChangeShapeType="1"/>
          </p:cNvSpPr>
          <p:nvPr/>
        </p:nvSpPr>
        <p:spPr bwMode="auto">
          <a:xfrm>
            <a:off x="5815824" y="3841844"/>
            <a:ext cx="199502" cy="0"/>
          </a:xfrm>
          <a:prstGeom prst="line">
            <a:avLst/>
          </a:prstGeom>
          <a:noFill/>
          <a:ln w="50800">
            <a:solidFill>
              <a:schemeClr val="bg1">
                <a:lumMod val="75000"/>
              </a:schemeClr>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477" name="Line 39"/>
          <p:cNvSpPr>
            <a:spLocks noChangeShapeType="1"/>
          </p:cNvSpPr>
          <p:nvPr/>
        </p:nvSpPr>
        <p:spPr bwMode="auto">
          <a:xfrm>
            <a:off x="3279052" y="3238574"/>
            <a:ext cx="639783"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8" name="Line 40"/>
          <p:cNvSpPr>
            <a:spLocks noChangeShapeType="1"/>
          </p:cNvSpPr>
          <p:nvPr/>
        </p:nvSpPr>
        <p:spPr bwMode="auto">
          <a:xfrm flipV="1">
            <a:off x="3304849" y="3687851"/>
            <a:ext cx="610546"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9" name="Line 41"/>
          <p:cNvSpPr>
            <a:spLocks noChangeShapeType="1"/>
          </p:cNvSpPr>
          <p:nvPr/>
        </p:nvSpPr>
        <p:spPr bwMode="auto">
          <a:xfrm>
            <a:off x="3746851" y="4083152"/>
            <a:ext cx="171985" cy="1587"/>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80" name="Line 49"/>
          <p:cNvSpPr>
            <a:spLocks noChangeShapeType="1"/>
          </p:cNvSpPr>
          <p:nvPr/>
        </p:nvSpPr>
        <p:spPr bwMode="auto">
          <a:xfrm>
            <a:off x="1227274" y="3616412"/>
            <a:ext cx="478117" cy="0"/>
          </a:xfrm>
          <a:prstGeom prst="line">
            <a:avLst/>
          </a:prstGeom>
          <a:noFill/>
          <a:ln w="50800">
            <a:solidFill>
              <a:srgbClr val="007033"/>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nvGrpSpPr>
          <p:cNvPr id="19481" name="Group 3"/>
          <p:cNvGrpSpPr>
            <a:grpSpLocks/>
          </p:cNvGrpSpPr>
          <p:nvPr/>
        </p:nvGrpSpPr>
        <p:grpSpPr bwMode="auto">
          <a:xfrm>
            <a:off x="1705391" y="2965515"/>
            <a:ext cx="1004391" cy="1281155"/>
            <a:chOff x="1793625" y="4110295"/>
            <a:chExt cx="927187" cy="1280337"/>
          </a:xfrm>
        </p:grpSpPr>
        <p:sp>
          <p:nvSpPr>
            <p:cNvPr id="19586" name="Rectangle 47"/>
            <p:cNvSpPr>
              <a:spLocks noChangeArrowheads="1"/>
            </p:cNvSpPr>
            <p:nvPr/>
          </p:nvSpPr>
          <p:spPr bwMode="auto">
            <a:xfrm>
              <a:off x="1793626" y="4110295"/>
              <a:ext cx="927186" cy="1280337"/>
            </a:xfrm>
            <a:prstGeom prst="rect">
              <a:avLst/>
            </a:prstGeom>
            <a:solidFill>
              <a:srgbClr val="CCCCFF"/>
            </a:solidFill>
            <a:ln w="19050">
              <a:solidFill>
                <a:schemeClr val="tx1"/>
              </a:solidFill>
              <a:miter lim="800000"/>
              <a:headEnd/>
              <a:tailEnd/>
            </a:ln>
          </p:spPr>
          <p:txBody>
            <a:bodyPr wrap="none" anchor="ctr"/>
            <a:lstStyle/>
            <a:p>
              <a:endParaRPr lang="en-US"/>
            </a:p>
          </p:txBody>
        </p:sp>
        <p:sp>
          <p:nvSpPr>
            <p:cNvPr id="19587" name="Text Box 48"/>
            <p:cNvSpPr txBox="1">
              <a:spLocks noChangeArrowheads="1"/>
            </p:cNvSpPr>
            <p:nvPr/>
          </p:nvSpPr>
          <p:spPr bwMode="auto">
            <a:xfrm>
              <a:off x="1839033" y="4621150"/>
              <a:ext cx="632772" cy="27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1000"/>
                <a:t>Address</a:t>
              </a:r>
            </a:p>
          </p:txBody>
        </p:sp>
        <p:sp>
          <p:nvSpPr>
            <p:cNvPr id="19588" name="Text Box 50"/>
            <p:cNvSpPr txBox="1">
              <a:spLocks noChangeArrowheads="1"/>
            </p:cNvSpPr>
            <p:nvPr/>
          </p:nvSpPr>
          <p:spPr bwMode="auto">
            <a:xfrm>
              <a:off x="2061500" y="4889622"/>
              <a:ext cx="621194" cy="22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spcBef>
                  <a:spcPct val="50000"/>
                </a:spcBef>
              </a:pPr>
              <a:r>
                <a:rPr lang="en-US" sz="1000"/>
                <a:t>Instruction</a:t>
              </a:r>
            </a:p>
          </p:txBody>
        </p:sp>
        <p:sp>
          <p:nvSpPr>
            <p:cNvPr id="19589" name="Text Box 51"/>
            <p:cNvSpPr txBox="1">
              <a:spLocks noChangeArrowheads="1"/>
            </p:cNvSpPr>
            <p:nvPr/>
          </p:nvSpPr>
          <p:spPr bwMode="auto">
            <a:xfrm>
              <a:off x="1793625" y="4110295"/>
              <a:ext cx="927187" cy="502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1200" b="1" dirty="0"/>
                <a:t>Instruction</a:t>
              </a:r>
            </a:p>
            <a:p>
              <a:pPr algn="ctr"/>
              <a:r>
                <a:rPr lang="en-US" sz="1200" b="1" dirty="0"/>
                <a:t>Memory</a:t>
              </a:r>
            </a:p>
          </p:txBody>
        </p:sp>
      </p:grpSp>
      <p:sp>
        <p:nvSpPr>
          <p:cNvPr id="19484" name="Rectangle 67"/>
          <p:cNvSpPr>
            <a:spLocks noChangeArrowheads="1"/>
          </p:cNvSpPr>
          <p:nvPr/>
        </p:nvSpPr>
        <p:spPr bwMode="auto">
          <a:xfrm>
            <a:off x="3461354" y="3056005"/>
            <a:ext cx="182303" cy="136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Rs</a:t>
            </a:r>
          </a:p>
        </p:txBody>
      </p:sp>
      <p:sp>
        <p:nvSpPr>
          <p:cNvPr id="19485" name="Rectangle 70"/>
          <p:cNvSpPr>
            <a:spLocks noChangeArrowheads="1"/>
          </p:cNvSpPr>
          <p:nvPr/>
        </p:nvSpPr>
        <p:spPr bwMode="auto">
          <a:xfrm>
            <a:off x="3328925" y="3937097"/>
            <a:ext cx="182303" cy="136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Rd</a:t>
            </a:r>
          </a:p>
        </p:txBody>
      </p:sp>
      <p:grpSp>
        <p:nvGrpSpPr>
          <p:cNvPr id="19486" name="Group 12"/>
          <p:cNvGrpSpPr>
            <a:grpSpLocks/>
          </p:cNvGrpSpPr>
          <p:nvPr/>
        </p:nvGrpSpPr>
        <p:grpSpPr bwMode="auto">
          <a:xfrm>
            <a:off x="3885336" y="2396252"/>
            <a:ext cx="284879" cy="324814"/>
            <a:chOff x="1173430" y="2082165"/>
            <a:chExt cx="342981" cy="295097"/>
          </a:xfrm>
        </p:grpSpPr>
        <p:sp>
          <p:nvSpPr>
            <p:cNvPr id="19584" name="Oval 72"/>
            <p:cNvSpPr>
              <a:spLocks noChangeArrowheads="1"/>
            </p:cNvSpPr>
            <p:nvPr/>
          </p:nvSpPr>
          <p:spPr bwMode="auto">
            <a:xfrm>
              <a:off x="1173430" y="2082165"/>
              <a:ext cx="342981" cy="274472"/>
            </a:xfrm>
            <a:prstGeom prst="ellipse">
              <a:avLst/>
            </a:prstGeom>
            <a:solidFill>
              <a:srgbClr val="FFFF99"/>
            </a:solidFill>
            <a:ln w="19050">
              <a:solidFill>
                <a:schemeClr val="tx1"/>
              </a:solidFill>
              <a:round/>
              <a:headEnd/>
              <a:tailEnd/>
            </a:ln>
          </p:spPr>
          <p:txBody>
            <a:bodyPr wrap="none" anchor="ctr"/>
            <a:lstStyle/>
            <a:p>
              <a:endParaRPr lang="en-US"/>
            </a:p>
          </p:txBody>
        </p:sp>
        <p:sp>
          <p:nvSpPr>
            <p:cNvPr id="19585" name="Rectangle 73"/>
            <p:cNvSpPr>
              <a:spLocks noChangeArrowheads="1"/>
            </p:cNvSpPr>
            <p:nvPr/>
          </p:nvSpPr>
          <p:spPr bwMode="auto">
            <a:xfrm>
              <a:off x="1173430" y="2101204"/>
              <a:ext cx="338161" cy="276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p>
              <a:pPr algn="ctr" eaLnBrk="0" hangingPunct="0">
                <a:lnSpc>
                  <a:spcPct val="80000"/>
                </a:lnSpc>
              </a:pPr>
              <a:r>
                <a:rPr lang="en-US" sz="1200" dirty="0"/>
                <a:t>E</a:t>
              </a:r>
            </a:p>
          </p:txBody>
        </p:sp>
      </p:grpSp>
      <p:sp>
        <p:nvSpPr>
          <p:cNvPr id="19487" name="Rectangle 78"/>
          <p:cNvSpPr>
            <a:spLocks noChangeArrowheads="1"/>
          </p:cNvSpPr>
          <p:nvPr/>
        </p:nvSpPr>
        <p:spPr bwMode="auto">
          <a:xfrm>
            <a:off x="3461354" y="3511633"/>
            <a:ext cx="182303" cy="136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Rt</a:t>
            </a:r>
          </a:p>
        </p:txBody>
      </p:sp>
      <p:sp>
        <p:nvSpPr>
          <p:cNvPr id="19488" name="Freeform 86"/>
          <p:cNvSpPr>
            <a:spLocks/>
          </p:cNvSpPr>
          <p:nvPr/>
        </p:nvSpPr>
        <p:spPr bwMode="auto">
          <a:xfrm>
            <a:off x="3425238" y="3687851"/>
            <a:ext cx="127269" cy="190506"/>
          </a:xfrm>
          <a:custGeom>
            <a:avLst/>
            <a:gdLst>
              <a:gd name="T0" fmla="*/ 0 w 87"/>
              <a:gd name="T1" fmla="*/ 0 h 87"/>
              <a:gd name="T2" fmla="*/ 0 w 87"/>
              <a:gd name="T3" fmla="*/ 2147483647 h 87"/>
              <a:gd name="T4" fmla="*/ 2147483647 w 87"/>
              <a:gd name="T5" fmla="*/ 2147483647 h 87"/>
              <a:gd name="T6" fmla="*/ 0 60000 65536"/>
              <a:gd name="T7" fmla="*/ 0 60000 65536"/>
              <a:gd name="T8" fmla="*/ 0 60000 65536"/>
              <a:gd name="T9" fmla="*/ 0 w 87"/>
              <a:gd name="T10" fmla="*/ 0 h 87"/>
              <a:gd name="T11" fmla="*/ 87 w 87"/>
              <a:gd name="T12" fmla="*/ 87 h 87"/>
            </a:gdLst>
            <a:ahLst/>
            <a:cxnLst>
              <a:cxn ang="T6">
                <a:pos x="T0" y="T1"/>
              </a:cxn>
              <a:cxn ang="T7">
                <a:pos x="T2" y="T3"/>
              </a:cxn>
              <a:cxn ang="T8">
                <a:pos x="T4" y="T5"/>
              </a:cxn>
            </a:cxnLst>
            <a:rect l="T9" t="T10" r="T11" b="T12"/>
            <a:pathLst>
              <a:path w="87" h="87">
                <a:moveTo>
                  <a:pt x="0" y="0"/>
                </a:moveTo>
                <a:lnTo>
                  <a:pt x="0" y="87"/>
                </a:lnTo>
                <a:lnTo>
                  <a:pt x="87" y="87"/>
                </a:lnTo>
              </a:path>
            </a:pathLst>
          </a:custGeom>
          <a:noFill/>
          <a:ln w="12700">
            <a:solidFill>
              <a:schemeClr val="tx1"/>
            </a:solidFill>
            <a:round/>
            <a:headEnd type="oval" w="sm" len="sm"/>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19489" name="Freeform 98"/>
          <p:cNvSpPr>
            <a:spLocks/>
          </p:cNvSpPr>
          <p:nvPr/>
        </p:nvSpPr>
        <p:spPr bwMode="auto">
          <a:xfrm>
            <a:off x="3279052" y="4008537"/>
            <a:ext cx="273455" cy="87316"/>
          </a:xfrm>
          <a:custGeom>
            <a:avLst/>
            <a:gdLst>
              <a:gd name="T0" fmla="*/ 0 w 374"/>
              <a:gd name="T1" fmla="*/ 0 h 87"/>
              <a:gd name="T2" fmla="*/ 0 w 374"/>
              <a:gd name="T3" fmla="*/ 2147483647 h 87"/>
              <a:gd name="T4" fmla="*/ 2147483647 w 374"/>
              <a:gd name="T5" fmla="*/ 2147483647 h 87"/>
              <a:gd name="T6" fmla="*/ 0 60000 65536"/>
              <a:gd name="T7" fmla="*/ 0 60000 65536"/>
              <a:gd name="T8" fmla="*/ 0 60000 65536"/>
              <a:gd name="T9" fmla="*/ 0 w 374"/>
              <a:gd name="T10" fmla="*/ 0 h 87"/>
              <a:gd name="T11" fmla="*/ 374 w 374"/>
              <a:gd name="T12" fmla="*/ 87 h 87"/>
            </a:gdLst>
            <a:ahLst/>
            <a:cxnLst>
              <a:cxn ang="T6">
                <a:pos x="T0" y="T1"/>
              </a:cxn>
              <a:cxn ang="T7">
                <a:pos x="T2" y="T3"/>
              </a:cxn>
              <a:cxn ang="T8">
                <a:pos x="T4" y="T5"/>
              </a:cxn>
            </a:cxnLst>
            <a:rect l="T9" t="T10" r="T11" b="T12"/>
            <a:pathLst>
              <a:path w="374" h="87">
                <a:moveTo>
                  <a:pt x="0" y="0"/>
                </a:moveTo>
                <a:lnTo>
                  <a:pt x="0" y="87"/>
                </a:lnTo>
                <a:lnTo>
                  <a:pt x="374" y="87"/>
                </a:ln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19490" name="Rectangle 77"/>
          <p:cNvSpPr>
            <a:spLocks noChangeArrowheads="1"/>
          </p:cNvSpPr>
          <p:nvPr/>
        </p:nvSpPr>
        <p:spPr bwMode="auto">
          <a:xfrm>
            <a:off x="1371825" y="1506858"/>
            <a:ext cx="2192587" cy="210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dirty="0"/>
              <a:t>Jump Target = PC[31:28] ‖ Imm26</a:t>
            </a:r>
          </a:p>
        </p:txBody>
      </p:sp>
      <p:sp>
        <p:nvSpPr>
          <p:cNvPr id="19491" name="Rectangle 111"/>
          <p:cNvSpPr>
            <a:spLocks noChangeArrowheads="1"/>
          </p:cNvSpPr>
          <p:nvPr/>
        </p:nvSpPr>
        <p:spPr bwMode="auto">
          <a:xfrm>
            <a:off x="7367128" y="2552751"/>
            <a:ext cx="684499" cy="182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a:t>ALU result</a:t>
            </a:r>
          </a:p>
        </p:txBody>
      </p:sp>
      <p:sp>
        <p:nvSpPr>
          <p:cNvPr id="19493" name="TextBox 129"/>
          <p:cNvSpPr txBox="1">
            <a:spLocks noChangeArrowheads="1"/>
          </p:cNvSpPr>
          <p:nvPr/>
        </p:nvSpPr>
        <p:spPr bwMode="auto">
          <a:xfrm>
            <a:off x="832707" y="4439104"/>
            <a:ext cx="302693" cy="18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200"/>
              <a:t>clk</a:t>
            </a:r>
          </a:p>
        </p:txBody>
      </p:sp>
      <p:grpSp>
        <p:nvGrpSpPr>
          <p:cNvPr id="19494" name="Group 10"/>
          <p:cNvGrpSpPr>
            <a:grpSpLocks/>
          </p:cNvGrpSpPr>
          <p:nvPr/>
        </p:nvGrpSpPr>
        <p:grpSpPr bwMode="auto">
          <a:xfrm>
            <a:off x="1053570" y="3186185"/>
            <a:ext cx="184023" cy="835053"/>
            <a:chOff x="1192066" y="4329914"/>
            <a:chExt cx="169912" cy="836107"/>
          </a:xfrm>
        </p:grpSpPr>
        <p:sp>
          <p:nvSpPr>
            <p:cNvPr id="19581" name="Text Box 59"/>
            <p:cNvSpPr txBox="1">
              <a:spLocks noChangeArrowheads="1"/>
            </p:cNvSpPr>
            <p:nvPr/>
          </p:nvSpPr>
          <p:spPr bwMode="auto">
            <a:xfrm rot="-5400000">
              <a:off x="933536" y="4737579"/>
              <a:ext cx="686973" cy="169911"/>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200"/>
                <a:t>PC</a:t>
              </a:r>
            </a:p>
          </p:txBody>
        </p:sp>
        <p:sp>
          <p:nvSpPr>
            <p:cNvPr id="19582" name="Text Box 60"/>
            <p:cNvSpPr txBox="1">
              <a:spLocks noChangeArrowheads="1"/>
            </p:cNvSpPr>
            <p:nvPr/>
          </p:nvSpPr>
          <p:spPr bwMode="auto">
            <a:xfrm rot="-5400000">
              <a:off x="1203248" y="4318732"/>
              <a:ext cx="147548" cy="169911"/>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800"/>
                <a:t>00</a:t>
              </a:r>
            </a:p>
          </p:txBody>
        </p:sp>
        <p:sp>
          <p:nvSpPr>
            <p:cNvPr id="233" name="Isosceles Triangle 232"/>
            <p:cNvSpPr/>
            <p:nvPr/>
          </p:nvSpPr>
          <p:spPr bwMode="auto">
            <a:xfrm>
              <a:off x="1235854" y="5113150"/>
              <a:ext cx="87335" cy="46095"/>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grpSp>
      <p:grpSp>
        <p:nvGrpSpPr>
          <p:cNvPr id="19496" name="Group 11"/>
          <p:cNvGrpSpPr>
            <a:grpSpLocks/>
          </p:cNvGrpSpPr>
          <p:nvPr/>
        </p:nvGrpSpPr>
        <p:grpSpPr bwMode="auto">
          <a:xfrm>
            <a:off x="3918834" y="2965518"/>
            <a:ext cx="1009550" cy="1279567"/>
            <a:chOff x="3639628" y="4110295"/>
            <a:chExt cx="932372" cy="1278750"/>
          </a:xfrm>
        </p:grpSpPr>
        <p:sp>
          <p:nvSpPr>
            <p:cNvPr id="19568" name="Text Box 32"/>
            <p:cNvSpPr txBox="1">
              <a:spLocks noChangeArrowheads="1"/>
            </p:cNvSpPr>
            <p:nvPr/>
          </p:nvSpPr>
          <p:spPr bwMode="auto">
            <a:xfrm>
              <a:off x="3639629" y="4110295"/>
              <a:ext cx="932371" cy="1278750"/>
            </a:xfrm>
            <a:prstGeom prst="rect">
              <a:avLst/>
            </a:prstGeom>
            <a:solidFill>
              <a:srgbClr val="99FF99"/>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sz="1200" b="1" dirty="0"/>
            </a:p>
            <a:p>
              <a:pPr algn="ctr" eaLnBrk="1" hangingPunct="1"/>
              <a:endParaRPr lang="en-US" sz="1200" b="1" dirty="0"/>
            </a:p>
            <a:p>
              <a:pPr algn="ctr" eaLnBrk="1" hangingPunct="1"/>
              <a:r>
                <a:rPr lang="en-US" sz="1200" b="1" dirty="0"/>
                <a:t>Registers</a:t>
              </a:r>
            </a:p>
          </p:txBody>
        </p:sp>
        <p:sp>
          <p:nvSpPr>
            <p:cNvPr id="19569" name="Rectangle 33"/>
            <p:cNvSpPr>
              <a:spLocks noChangeArrowheads="1"/>
            </p:cNvSpPr>
            <p:nvPr/>
          </p:nvSpPr>
          <p:spPr bwMode="auto">
            <a:xfrm>
              <a:off x="3639628" y="4292747"/>
              <a:ext cx="421848" cy="18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 RA</a:t>
              </a:r>
            </a:p>
          </p:txBody>
        </p:sp>
        <p:sp>
          <p:nvSpPr>
            <p:cNvPr id="19570" name="Rectangle 34"/>
            <p:cNvSpPr>
              <a:spLocks noChangeArrowheads="1"/>
            </p:cNvSpPr>
            <p:nvPr/>
          </p:nvSpPr>
          <p:spPr bwMode="auto">
            <a:xfrm>
              <a:off x="3682106" y="4702075"/>
              <a:ext cx="379370" cy="276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RB</a:t>
              </a:r>
            </a:p>
          </p:txBody>
        </p:sp>
        <p:sp>
          <p:nvSpPr>
            <p:cNvPr id="19571" name="Rectangle 35"/>
            <p:cNvSpPr>
              <a:spLocks noChangeArrowheads="1"/>
            </p:cNvSpPr>
            <p:nvPr/>
          </p:nvSpPr>
          <p:spPr bwMode="auto">
            <a:xfrm>
              <a:off x="4144924" y="4239108"/>
              <a:ext cx="379370" cy="18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r" eaLnBrk="0" hangingPunct="0"/>
              <a:r>
                <a:rPr lang="en-US" sz="1000"/>
                <a:t>BusA</a:t>
              </a:r>
            </a:p>
          </p:txBody>
        </p:sp>
        <p:sp>
          <p:nvSpPr>
            <p:cNvPr id="19572" name="Rectangle 38"/>
            <p:cNvSpPr>
              <a:spLocks noChangeArrowheads="1"/>
            </p:cNvSpPr>
            <p:nvPr/>
          </p:nvSpPr>
          <p:spPr bwMode="auto">
            <a:xfrm>
              <a:off x="4144924" y="4973363"/>
              <a:ext cx="379370" cy="16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r" eaLnBrk="0" hangingPunct="0"/>
              <a:r>
                <a:rPr lang="en-US" sz="1000"/>
                <a:t>BusB</a:t>
              </a:r>
            </a:p>
          </p:txBody>
        </p:sp>
        <p:sp>
          <p:nvSpPr>
            <p:cNvPr id="19573" name="Rectangle 42"/>
            <p:cNvSpPr>
              <a:spLocks noChangeArrowheads="1"/>
            </p:cNvSpPr>
            <p:nvPr/>
          </p:nvSpPr>
          <p:spPr bwMode="auto">
            <a:xfrm>
              <a:off x="3682106" y="5133627"/>
              <a:ext cx="261244" cy="18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RW</a:t>
              </a:r>
            </a:p>
          </p:txBody>
        </p:sp>
        <p:sp>
          <p:nvSpPr>
            <p:cNvPr id="19574" name="Rectangle 45"/>
            <p:cNvSpPr>
              <a:spLocks noChangeArrowheads="1"/>
            </p:cNvSpPr>
            <p:nvPr/>
          </p:nvSpPr>
          <p:spPr bwMode="auto">
            <a:xfrm>
              <a:off x="4153665" y="5200996"/>
              <a:ext cx="379370" cy="18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r" eaLnBrk="0" hangingPunct="0"/>
              <a:r>
                <a:rPr lang="en-US" sz="1000" dirty="0" err="1"/>
                <a:t>BusW</a:t>
              </a:r>
              <a:endParaRPr lang="en-US" sz="1000" dirty="0"/>
            </a:p>
          </p:txBody>
        </p:sp>
        <p:sp>
          <p:nvSpPr>
            <p:cNvPr id="235" name="Isosceles Triangle 234"/>
            <p:cNvSpPr/>
            <p:nvPr/>
          </p:nvSpPr>
          <p:spPr bwMode="auto">
            <a:xfrm>
              <a:off x="3764345" y="5339440"/>
              <a:ext cx="87358" cy="46009"/>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grpSp>
      <p:sp>
        <p:nvSpPr>
          <p:cNvPr id="19498" name="Rectangle 64"/>
          <p:cNvSpPr>
            <a:spLocks noChangeArrowheads="1"/>
          </p:cNvSpPr>
          <p:nvPr/>
        </p:nvSpPr>
        <p:spPr bwMode="auto">
          <a:xfrm>
            <a:off x="1241033" y="2512698"/>
            <a:ext cx="326771" cy="273059"/>
          </a:xfrm>
          <a:prstGeom prst="rect">
            <a:avLst/>
          </a:prstGeom>
          <a:solidFill>
            <a:srgbClr val="FFFF99"/>
          </a:solidFill>
          <a:ln w="19050">
            <a:solidFill>
              <a:schemeClr val="tx1"/>
            </a:solidFill>
            <a:miter lim="800000"/>
            <a:headEnd/>
            <a:tailEnd/>
          </a:ln>
        </p:spPr>
        <p:txBody>
          <a:bodyPr lIns="0" tIns="0" rIns="0" bIns="0" anchor="ctr"/>
          <a:lstStyle/>
          <a:p>
            <a:pPr eaLnBrk="0" hangingPunct="0"/>
            <a:r>
              <a:rPr lang="en-US" sz="1600"/>
              <a:t> </a:t>
            </a:r>
            <a:r>
              <a:rPr lang="en-US" sz="1400"/>
              <a:t>+1</a:t>
            </a:r>
          </a:p>
        </p:txBody>
      </p:sp>
      <p:grpSp>
        <p:nvGrpSpPr>
          <p:cNvPr id="19499" name="Group 854121"/>
          <p:cNvGrpSpPr>
            <a:grpSpLocks/>
          </p:cNvGrpSpPr>
          <p:nvPr/>
        </p:nvGrpSpPr>
        <p:grpSpPr bwMode="auto">
          <a:xfrm>
            <a:off x="7463438" y="4264133"/>
            <a:ext cx="476398" cy="805862"/>
            <a:chOff x="5201227" y="3741545"/>
            <a:chExt cx="421889" cy="804668"/>
          </a:xfrm>
        </p:grpSpPr>
        <p:sp>
          <p:nvSpPr>
            <p:cNvPr id="19566" name="Rectangle 89"/>
            <p:cNvSpPr>
              <a:spLocks noChangeArrowheads="1"/>
            </p:cNvSpPr>
            <p:nvPr/>
          </p:nvSpPr>
          <p:spPr bwMode="auto">
            <a:xfrm>
              <a:off x="5201227" y="4281485"/>
              <a:ext cx="421889" cy="264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pPr algn="ctr" eaLnBrk="0" hangingPunct="0"/>
              <a:r>
                <a:rPr lang="en-US" sz="1000" b="1" dirty="0" err="1">
                  <a:solidFill>
                    <a:srgbClr val="FF0000"/>
                  </a:solidFill>
                </a:rPr>
                <a:t>Mem</a:t>
              </a:r>
              <a:endParaRPr lang="en-US" sz="1000" b="1" dirty="0">
                <a:solidFill>
                  <a:srgbClr val="FF0000"/>
                </a:solidFill>
              </a:endParaRPr>
            </a:p>
            <a:p>
              <a:pPr algn="ctr" eaLnBrk="0" hangingPunct="0"/>
              <a:r>
                <a:rPr lang="en-US" sz="1000" b="1" dirty="0">
                  <a:solidFill>
                    <a:srgbClr val="FF0000"/>
                  </a:solidFill>
                </a:rPr>
                <a:t>Rd</a:t>
              </a:r>
            </a:p>
            <a:p>
              <a:pPr algn="ctr" eaLnBrk="0" hangingPunct="0"/>
              <a:r>
                <a:rPr lang="en-US" sz="1000" b="1" dirty="0">
                  <a:solidFill>
                    <a:srgbClr val="FF0000"/>
                  </a:solidFill>
                </a:rPr>
                <a:t> = 0</a:t>
              </a:r>
            </a:p>
          </p:txBody>
        </p:sp>
        <p:sp>
          <p:nvSpPr>
            <p:cNvPr id="19567" name="Line 99"/>
            <p:cNvSpPr>
              <a:spLocks noChangeShapeType="1"/>
            </p:cNvSpPr>
            <p:nvPr/>
          </p:nvSpPr>
          <p:spPr bwMode="auto">
            <a:xfrm flipV="1">
              <a:off x="5398987" y="3741545"/>
              <a:ext cx="732" cy="467554"/>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grpSp>
        <p:nvGrpSpPr>
          <p:cNvPr id="19500" name="Group 854121"/>
          <p:cNvGrpSpPr>
            <a:grpSpLocks/>
          </p:cNvGrpSpPr>
          <p:nvPr/>
        </p:nvGrpSpPr>
        <p:grpSpPr bwMode="auto">
          <a:xfrm>
            <a:off x="7853845" y="4264135"/>
            <a:ext cx="503915" cy="810787"/>
            <a:chOff x="5201227" y="3741545"/>
            <a:chExt cx="421889" cy="809586"/>
          </a:xfrm>
        </p:grpSpPr>
        <p:sp>
          <p:nvSpPr>
            <p:cNvPr id="19564" name="Rectangle 89"/>
            <p:cNvSpPr>
              <a:spLocks noChangeArrowheads="1"/>
            </p:cNvSpPr>
            <p:nvPr/>
          </p:nvSpPr>
          <p:spPr bwMode="auto">
            <a:xfrm>
              <a:off x="5201227" y="4261294"/>
              <a:ext cx="421889" cy="289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pPr algn="ctr" eaLnBrk="0" hangingPunct="0"/>
              <a:r>
                <a:rPr lang="en-US" sz="1000" b="1" dirty="0" err="1">
                  <a:solidFill>
                    <a:srgbClr val="FF0000"/>
                  </a:solidFill>
                </a:rPr>
                <a:t>Mem</a:t>
              </a:r>
              <a:endParaRPr lang="en-US" sz="1000" b="1" dirty="0">
                <a:solidFill>
                  <a:srgbClr val="FF0000"/>
                </a:solidFill>
              </a:endParaRPr>
            </a:p>
            <a:p>
              <a:pPr algn="ctr" eaLnBrk="0" hangingPunct="0"/>
              <a:r>
                <a:rPr lang="en-US" sz="1000" b="1" dirty="0" err="1">
                  <a:solidFill>
                    <a:srgbClr val="FF0000"/>
                  </a:solidFill>
                </a:rPr>
                <a:t>Wr</a:t>
              </a:r>
              <a:endParaRPr lang="en-US" sz="1000" b="1" dirty="0">
                <a:solidFill>
                  <a:srgbClr val="FF0000"/>
                </a:solidFill>
              </a:endParaRPr>
            </a:p>
            <a:p>
              <a:pPr algn="ctr" eaLnBrk="0" hangingPunct="0"/>
              <a:r>
                <a:rPr lang="en-US" sz="1000" b="1" dirty="0">
                  <a:solidFill>
                    <a:srgbClr val="FF0000"/>
                  </a:solidFill>
                </a:rPr>
                <a:t>= 0</a:t>
              </a:r>
            </a:p>
          </p:txBody>
        </p:sp>
        <p:sp>
          <p:nvSpPr>
            <p:cNvPr id="19565" name="Line 99"/>
            <p:cNvSpPr>
              <a:spLocks noChangeShapeType="1"/>
            </p:cNvSpPr>
            <p:nvPr/>
          </p:nvSpPr>
          <p:spPr bwMode="auto">
            <a:xfrm flipV="1">
              <a:off x="5399719" y="3741545"/>
              <a:ext cx="0" cy="467554"/>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grpSp>
        <p:nvGrpSpPr>
          <p:cNvPr id="19501" name="Group 854121"/>
          <p:cNvGrpSpPr>
            <a:grpSpLocks/>
          </p:cNvGrpSpPr>
          <p:nvPr/>
        </p:nvGrpSpPr>
        <p:grpSpPr bwMode="auto">
          <a:xfrm>
            <a:off x="8705304" y="3922022"/>
            <a:ext cx="503915" cy="1152901"/>
            <a:chOff x="5201227" y="3728063"/>
            <a:chExt cx="421889" cy="725113"/>
          </a:xfrm>
        </p:grpSpPr>
        <p:sp>
          <p:nvSpPr>
            <p:cNvPr id="19562" name="Rectangle 89"/>
            <p:cNvSpPr>
              <a:spLocks noChangeArrowheads="1"/>
            </p:cNvSpPr>
            <p:nvPr/>
          </p:nvSpPr>
          <p:spPr bwMode="auto">
            <a:xfrm>
              <a:off x="5201227" y="4270613"/>
              <a:ext cx="421889"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pPr algn="ctr" eaLnBrk="0" hangingPunct="0"/>
              <a:r>
                <a:rPr lang="en-US" sz="1000" b="1" dirty="0">
                  <a:solidFill>
                    <a:srgbClr val="FF0000"/>
                  </a:solidFill>
                </a:rPr>
                <a:t>WB</a:t>
              </a:r>
            </a:p>
            <a:p>
              <a:pPr algn="ctr" eaLnBrk="0" hangingPunct="0"/>
              <a:r>
                <a:rPr lang="en-US" sz="1000" b="1" dirty="0">
                  <a:solidFill>
                    <a:srgbClr val="FF0000"/>
                  </a:solidFill>
                </a:rPr>
                <a:t>data</a:t>
              </a:r>
            </a:p>
            <a:p>
              <a:pPr algn="ctr" eaLnBrk="0" hangingPunct="0"/>
              <a:r>
                <a:rPr lang="en-US" sz="1000" b="1" dirty="0">
                  <a:solidFill>
                    <a:srgbClr val="FF0000"/>
                  </a:solidFill>
                </a:rPr>
                <a:t> = X</a:t>
              </a:r>
            </a:p>
          </p:txBody>
        </p:sp>
        <p:sp>
          <p:nvSpPr>
            <p:cNvPr id="19563" name="Line 99"/>
            <p:cNvSpPr>
              <a:spLocks noChangeShapeType="1"/>
            </p:cNvSpPr>
            <p:nvPr/>
          </p:nvSpPr>
          <p:spPr bwMode="auto">
            <a:xfrm flipV="1">
              <a:off x="5399719" y="3728063"/>
              <a:ext cx="0" cy="509678"/>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sp>
        <p:nvSpPr>
          <p:cNvPr id="19502" name="Line 5"/>
          <p:cNvSpPr>
            <a:spLocks noChangeShapeType="1"/>
          </p:cNvSpPr>
          <p:nvPr/>
        </p:nvSpPr>
        <p:spPr bwMode="auto">
          <a:xfrm>
            <a:off x="3282490" y="1757387"/>
            <a:ext cx="0" cy="1351008"/>
          </a:xfrm>
          <a:prstGeom prst="line">
            <a:avLst/>
          </a:prstGeom>
          <a:noFill/>
          <a:ln w="12700">
            <a:solidFill>
              <a:srgbClr val="00B05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19511" name="Group 79"/>
          <p:cNvGrpSpPr>
            <a:grpSpLocks/>
          </p:cNvGrpSpPr>
          <p:nvPr/>
        </p:nvGrpSpPr>
        <p:grpSpPr bwMode="auto">
          <a:xfrm>
            <a:off x="5666200" y="3635462"/>
            <a:ext cx="184023" cy="412764"/>
            <a:chOff x="2514" y="1642"/>
            <a:chExt cx="116" cy="261"/>
          </a:xfrm>
        </p:grpSpPr>
        <p:sp>
          <p:nvSpPr>
            <p:cNvPr id="19550" name="AutoShape 80"/>
            <p:cNvSpPr>
              <a:spLocks noChangeArrowheads="1"/>
            </p:cNvSpPr>
            <p:nvPr/>
          </p:nvSpPr>
          <p:spPr bwMode="auto">
            <a:xfrm rot="-5400000">
              <a:off x="2442" y="1715"/>
              <a:ext cx="261" cy="115"/>
            </a:xfrm>
            <a:prstGeom prst="roundRect">
              <a:avLst>
                <a:gd name="adj" fmla="val 50000"/>
              </a:avLst>
            </a:prstGeom>
            <a:solidFill>
              <a:srgbClr val="FFFF99"/>
            </a:solidFill>
            <a:ln w="19050">
              <a:solidFill>
                <a:schemeClr val="tx1"/>
              </a:solidFill>
              <a:round/>
              <a:headEnd/>
              <a:tailEnd/>
            </a:ln>
          </p:spPr>
          <p:txBody>
            <a:bodyPr wrap="none" anchor="ctr"/>
            <a:lstStyle/>
            <a:p>
              <a:endParaRPr lang="en-US"/>
            </a:p>
          </p:txBody>
        </p:sp>
        <p:sp>
          <p:nvSpPr>
            <p:cNvPr id="19551" name="Rectangle 81"/>
            <p:cNvSpPr>
              <a:spLocks noChangeArrowheads="1"/>
            </p:cNvSpPr>
            <p:nvPr/>
          </p:nvSpPr>
          <p:spPr bwMode="auto">
            <a:xfrm flipH="1">
              <a:off x="2515" y="1642"/>
              <a:ext cx="115" cy="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lnSpc>
                  <a:spcPct val="70000"/>
                </a:lnSpc>
              </a:pPr>
              <a:endParaRPr lang="en-US" sz="1000" b="1">
                <a:latin typeface="Courier New" pitchFamily="49" charset="0"/>
                <a:cs typeface="Courier New" pitchFamily="49" charset="0"/>
              </a:endParaRPr>
            </a:p>
          </p:txBody>
        </p:sp>
        <p:sp>
          <p:nvSpPr>
            <p:cNvPr id="19552" name="Rectangle 82"/>
            <p:cNvSpPr>
              <a:spLocks noChangeArrowheads="1"/>
            </p:cNvSpPr>
            <p:nvPr/>
          </p:nvSpPr>
          <p:spPr bwMode="auto">
            <a:xfrm flipH="1">
              <a:off x="2515" y="1655"/>
              <a:ext cx="115"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a:t>1</a:t>
              </a:r>
            </a:p>
          </p:txBody>
        </p:sp>
        <p:sp>
          <p:nvSpPr>
            <p:cNvPr id="19553" name="Rectangle 83"/>
            <p:cNvSpPr>
              <a:spLocks noChangeArrowheads="1"/>
            </p:cNvSpPr>
            <p:nvPr/>
          </p:nvSpPr>
          <p:spPr bwMode="auto">
            <a:xfrm flipH="1">
              <a:off x="2514" y="1785"/>
              <a:ext cx="115"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0</a:t>
              </a:r>
            </a:p>
          </p:txBody>
        </p:sp>
      </p:grpSp>
      <p:sp>
        <p:nvSpPr>
          <p:cNvPr id="15" name="Freeform 14"/>
          <p:cNvSpPr/>
          <p:nvPr/>
        </p:nvSpPr>
        <p:spPr bwMode="auto">
          <a:xfrm>
            <a:off x="1223099" y="1974088"/>
            <a:ext cx="171979" cy="538608"/>
          </a:xfrm>
          <a:custGeom>
            <a:avLst/>
            <a:gdLst>
              <a:gd name="connsiteX0" fmla="*/ 158566 w 158566"/>
              <a:gd name="connsiteY0" fmla="*/ 195565 h 195565"/>
              <a:gd name="connsiteX1" fmla="*/ 158566 w 158566"/>
              <a:gd name="connsiteY1" fmla="*/ 0 h 195565"/>
              <a:gd name="connsiteX2" fmla="*/ 0 w 158566"/>
              <a:gd name="connsiteY2" fmla="*/ 0 h 195565"/>
            </a:gdLst>
            <a:ahLst/>
            <a:cxnLst>
              <a:cxn ang="0">
                <a:pos x="connsiteX0" y="connsiteY0"/>
              </a:cxn>
              <a:cxn ang="0">
                <a:pos x="connsiteX1" y="connsiteY1"/>
              </a:cxn>
              <a:cxn ang="0">
                <a:pos x="connsiteX2" y="connsiteY2"/>
              </a:cxn>
            </a:cxnLst>
            <a:rect l="l" t="t" r="r" b="b"/>
            <a:pathLst>
              <a:path w="158566" h="195565">
                <a:moveTo>
                  <a:pt x="158566" y="195565"/>
                </a:moveTo>
                <a:lnTo>
                  <a:pt x="158566" y="0"/>
                </a:lnTo>
                <a:lnTo>
                  <a:pt x="0" y="0"/>
                </a:lnTo>
              </a:path>
            </a:pathLst>
          </a:custGeom>
          <a:noFill/>
          <a:ln w="50800">
            <a:solidFill>
              <a:schemeClr val="bg1">
                <a:lumMod val="75000"/>
              </a:schemeClr>
            </a:solidFill>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9513" name="Line 49"/>
          <p:cNvSpPr>
            <a:spLocks noChangeShapeType="1"/>
          </p:cNvSpPr>
          <p:nvPr/>
        </p:nvSpPr>
        <p:spPr bwMode="auto">
          <a:xfrm flipV="1">
            <a:off x="3282490" y="2549134"/>
            <a:ext cx="602845" cy="0"/>
          </a:xfrm>
          <a:prstGeom prst="line">
            <a:avLst/>
          </a:prstGeom>
          <a:noFill/>
          <a:ln w="25400">
            <a:solidFill>
              <a:schemeClr val="bg1">
                <a:lumMod val="75000"/>
              </a:schemeClr>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 name="Freeform 15"/>
          <p:cNvSpPr/>
          <p:nvPr/>
        </p:nvSpPr>
        <p:spPr bwMode="auto">
          <a:xfrm>
            <a:off x="849903" y="1714423"/>
            <a:ext cx="213254" cy="1903175"/>
          </a:xfrm>
          <a:custGeom>
            <a:avLst/>
            <a:gdLst>
              <a:gd name="connsiteX0" fmla="*/ 195565 w 195565"/>
              <a:gd name="connsiteY0" fmla="*/ 0 h 1316102"/>
              <a:gd name="connsiteX1" fmla="*/ 0 w 195565"/>
              <a:gd name="connsiteY1" fmla="*/ 0 h 1316102"/>
              <a:gd name="connsiteX2" fmla="*/ 0 w 195565"/>
              <a:gd name="connsiteY2" fmla="*/ 1316102 h 1316102"/>
              <a:gd name="connsiteX3" fmla="*/ 190280 w 195565"/>
              <a:gd name="connsiteY3" fmla="*/ 1316102 h 1316102"/>
            </a:gdLst>
            <a:ahLst/>
            <a:cxnLst>
              <a:cxn ang="0">
                <a:pos x="connsiteX0" y="connsiteY0"/>
              </a:cxn>
              <a:cxn ang="0">
                <a:pos x="connsiteX1" y="connsiteY1"/>
              </a:cxn>
              <a:cxn ang="0">
                <a:pos x="connsiteX2" y="connsiteY2"/>
              </a:cxn>
              <a:cxn ang="0">
                <a:pos x="connsiteX3" y="connsiteY3"/>
              </a:cxn>
            </a:cxnLst>
            <a:rect l="l" t="t" r="r" b="b"/>
            <a:pathLst>
              <a:path w="195565" h="1316102">
                <a:moveTo>
                  <a:pt x="195565" y="0"/>
                </a:moveTo>
                <a:lnTo>
                  <a:pt x="0" y="0"/>
                </a:lnTo>
                <a:lnTo>
                  <a:pt x="0" y="1316102"/>
                </a:lnTo>
                <a:lnTo>
                  <a:pt x="190280" y="1316102"/>
                </a:lnTo>
              </a:path>
            </a:pathLst>
          </a:custGeom>
          <a:noFill/>
          <a:ln w="50800">
            <a:solidFill>
              <a:srgbClr val="007033"/>
            </a:solidFill>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7" name="Freeform 16"/>
          <p:cNvSpPr/>
          <p:nvPr/>
        </p:nvSpPr>
        <p:spPr bwMode="auto">
          <a:xfrm>
            <a:off x="1211061" y="1714423"/>
            <a:ext cx="2067190" cy="2422287"/>
          </a:xfrm>
          <a:custGeom>
            <a:avLst/>
            <a:gdLst>
              <a:gd name="connsiteX0" fmla="*/ 1908083 w 1908083"/>
              <a:gd name="connsiteY0" fmla="*/ 116282 h 116282"/>
              <a:gd name="connsiteX1" fmla="*/ 1908083 w 1908083"/>
              <a:gd name="connsiteY1" fmla="*/ 0 h 116282"/>
              <a:gd name="connsiteX2" fmla="*/ 0 w 1908083"/>
              <a:gd name="connsiteY2" fmla="*/ 0 h 116282"/>
            </a:gdLst>
            <a:ahLst/>
            <a:cxnLst>
              <a:cxn ang="0">
                <a:pos x="connsiteX0" y="connsiteY0"/>
              </a:cxn>
              <a:cxn ang="0">
                <a:pos x="connsiteX1" y="connsiteY1"/>
              </a:cxn>
              <a:cxn ang="0">
                <a:pos x="connsiteX2" y="connsiteY2"/>
              </a:cxn>
            </a:cxnLst>
            <a:rect l="l" t="t" r="r" b="b"/>
            <a:pathLst>
              <a:path w="1908083" h="116282">
                <a:moveTo>
                  <a:pt x="1908083" y="116282"/>
                </a:moveTo>
                <a:lnTo>
                  <a:pt x="1908083" y="0"/>
                </a:lnTo>
                <a:lnTo>
                  <a:pt x="0" y="0"/>
                </a:lnTo>
              </a:path>
            </a:pathLst>
          </a:custGeom>
          <a:noFill/>
          <a:ln w="50800">
            <a:solidFill>
              <a:srgbClr val="007033"/>
            </a:solidFill>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9516" name="Rectangle 77"/>
          <p:cNvSpPr>
            <a:spLocks noChangeArrowheads="1"/>
          </p:cNvSpPr>
          <p:nvPr/>
        </p:nvSpPr>
        <p:spPr bwMode="auto">
          <a:xfrm>
            <a:off x="3352615" y="2375538"/>
            <a:ext cx="461195" cy="151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900" dirty="0"/>
              <a:t>Imm16</a:t>
            </a:r>
          </a:p>
        </p:txBody>
      </p:sp>
      <p:sp>
        <p:nvSpPr>
          <p:cNvPr id="19517" name="Line 49"/>
          <p:cNvSpPr>
            <a:spLocks noChangeShapeType="1"/>
          </p:cNvSpPr>
          <p:nvPr/>
        </p:nvSpPr>
        <p:spPr bwMode="auto">
          <a:xfrm>
            <a:off x="4170215" y="2558415"/>
            <a:ext cx="408541" cy="0"/>
          </a:xfrm>
          <a:prstGeom prst="line">
            <a:avLst/>
          </a:prstGeom>
          <a:noFill/>
          <a:ln w="50800">
            <a:solidFill>
              <a:schemeClr val="bg1">
                <a:lumMod val="75000"/>
              </a:schemeClr>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20" name="Freeform 19"/>
          <p:cNvSpPr/>
          <p:nvPr/>
        </p:nvSpPr>
        <p:spPr bwMode="auto">
          <a:xfrm>
            <a:off x="1223098" y="1443050"/>
            <a:ext cx="3801428" cy="890258"/>
          </a:xfrm>
          <a:custGeom>
            <a:avLst/>
            <a:gdLst>
              <a:gd name="connsiteX0" fmla="*/ 4587856 w 4751708"/>
              <a:gd name="connsiteY0" fmla="*/ 1099394 h 1099394"/>
              <a:gd name="connsiteX1" fmla="*/ 4751708 w 4751708"/>
              <a:gd name="connsiteY1" fmla="*/ 1099394 h 1099394"/>
              <a:gd name="connsiteX2" fmla="*/ 4751708 w 4751708"/>
              <a:gd name="connsiteY2" fmla="*/ 0 h 1099394"/>
              <a:gd name="connsiteX3" fmla="*/ 0 w 4751708"/>
              <a:gd name="connsiteY3" fmla="*/ 0 h 1099394"/>
            </a:gdLst>
            <a:ahLst/>
            <a:cxnLst>
              <a:cxn ang="0">
                <a:pos x="connsiteX0" y="connsiteY0"/>
              </a:cxn>
              <a:cxn ang="0">
                <a:pos x="connsiteX1" y="connsiteY1"/>
              </a:cxn>
              <a:cxn ang="0">
                <a:pos x="connsiteX2" y="connsiteY2"/>
              </a:cxn>
              <a:cxn ang="0">
                <a:pos x="connsiteX3" y="connsiteY3"/>
              </a:cxn>
            </a:cxnLst>
            <a:rect l="l" t="t" r="r" b="b"/>
            <a:pathLst>
              <a:path w="4751708" h="1099394">
                <a:moveTo>
                  <a:pt x="4587856" y="1099394"/>
                </a:moveTo>
                <a:lnTo>
                  <a:pt x="4751708" y="1099394"/>
                </a:lnTo>
                <a:lnTo>
                  <a:pt x="4751708" y="0"/>
                </a:lnTo>
                <a:lnTo>
                  <a:pt x="0" y="0"/>
                </a:lnTo>
              </a:path>
            </a:pathLst>
          </a:custGeom>
          <a:noFill/>
          <a:ln w="50800">
            <a:solidFill>
              <a:schemeClr val="bg1">
                <a:lumMod val="75000"/>
              </a:schemeClr>
            </a:solidFill>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9526" name="Rectangle 77"/>
          <p:cNvSpPr>
            <a:spLocks noChangeArrowheads="1"/>
          </p:cNvSpPr>
          <p:nvPr/>
        </p:nvSpPr>
        <p:spPr bwMode="auto">
          <a:xfrm>
            <a:off x="1512348" y="1961191"/>
            <a:ext cx="1085209" cy="185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dirty="0"/>
              <a:t>Next PC Address</a:t>
            </a:r>
          </a:p>
        </p:txBody>
      </p:sp>
      <p:sp>
        <p:nvSpPr>
          <p:cNvPr id="19545" name="AutoShape 118"/>
          <p:cNvSpPr>
            <a:spLocks noChangeArrowheads="1"/>
          </p:cNvSpPr>
          <p:nvPr/>
        </p:nvSpPr>
        <p:spPr bwMode="auto">
          <a:xfrm rot="16200000">
            <a:off x="3442714" y="3900040"/>
            <a:ext cx="424246" cy="182440"/>
          </a:xfrm>
          <a:prstGeom prst="roundRect">
            <a:avLst>
              <a:gd name="adj" fmla="val 50000"/>
            </a:avLst>
          </a:prstGeom>
          <a:solidFill>
            <a:srgbClr val="FFFF99"/>
          </a:solidFill>
          <a:ln w="19050">
            <a:solidFill>
              <a:schemeClr val="tx1"/>
            </a:solidFill>
            <a:round/>
            <a:headEnd/>
            <a:tailEnd/>
          </a:ln>
        </p:spPr>
        <p:txBody>
          <a:bodyPr wrap="none" anchor="ctr"/>
          <a:lstStyle/>
          <a:p>
            <a:endParaRPr lang="en-US"/>
          </a:p>
        </p:txBody>
      </p:sp>
      <p:sp>
        <p:nvSpPr>
          <p:cNvPr id="19546" name="Rectangle 119"/>
          <p:cNvSpPr>
            <a:spLocks noChangeArrowheads="1"/>
          </p:cNvSpPr>
          <p:nvPr/>
        </p:nvSpPr>
        <p:spPr bwMode="auto">
          <a:xfrm flipH="1">
            <a:off x="3564411" y="3778343"/>
            <a:ext cx="182439" cy="425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lnSpc>
                <a:spcPct val="70000"/>
              </a:lnSpc>
            </a:pPr>
            <a:endParaRPr lang="en-US" sz="1000" b="1">
              <a:latin typeface="Courier New" pitchFamily="49" charset="0"/>
              <a:cs typeface="Courier New" pitchFamily="49" charset="0"/>
            </a:endParaRPr>
          </a:p>
        </p:txBody>
      </p:sp>
      <p:sp>
        <p:nvSpPr>
          <p:cNvPr id="19547" name="Rectangle 120"/>
          <p:cNvSpPr>
            <a:spLocks noChangeArrowheads="1"/>
          </p:cNvSpPr>
          <p:nvPr/>
        </p:nvSpPr>
        <p:spPr bwMode="auto">
          <a:xfrm flipH="1">
            <a:off x="3564410" y="3806921"/>
            <a:ext cx="182438" cy="150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a:t>0</a:t>
            </a:r>
          </a:p>
        </p:txBody>
      </p:sp>
      <p:sp>
        <p:nvSpPr>
          <p:cNvPr id="19549" name="Rectangle 120"/>
          <p:cNvSpPr>
            <a:spLocks noChangeArrowheads="1"/>
          </p:cNvSpPr>
          <p:nvPr/>
        </p:nvSpPr>
        <p:spPr bwMode="auto">
          <a:xfrm flipH="1">
            <a:off x="3564410" y="4024415"/>
            <a:ext cx="182438" cy="150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1</a:t>
            </a:r>
          </a:p>
        </p:txBody>
      </p:sp>
      <p:grpSp>
        <p:nvGrpSpPr>
          <p:cNvPr id="19528" name="Group 117"/>
          <p:cNvGrpSpPr>
            <a:grpSpLocks/>
          </p:cNvGrpSpPr>
          <p:nvPr/>
        </p:nvGrpSpPr>
        <p:grpSpPr bwMode="auto">
          <a:xfrm>
            <a:off x="8854485" y="3265562"/>
            <a:ext cx="184024" cy="639784"/>
            <a:chOff x="2514" y="1642"/>
            <a:chExt cx="116" cy="403"/>
          </a:xfrm>
        </p:grpSpPr>
        <p:sp>
          <p:nvSpPr>
            <p:cNvPr id="19540" name="AutoShape 118"/>
            <p:cNvSpPr>
              <a:spLocks noChangeArrowheads="1"/>
            </p:cNvSpPr>
            <p:nvPr/>
          </p:nvSpPr>
          <p:spPr bwMode="auto">
            <a:xfrm rot="16200000">
              <a:off x="2435" y="1850"/>
              <a:ext cx="274" cy="115"/>
            </a:xfrm>
            <a:prstGeom prst="roundRect">
              <a:avLst>
                <a:gd name="adj" fmla="val 50000"/>
              </a:avLst>
            </a:prstGeom>
            <a:solidFill>
              <a:srgbClr val="FFFF99"/>
            </a:solidFill>
            <a:ln w="19050">
              <a:solidFill>
                <a:schemeClr val="tx1"/>
              </a:solidFill>
              <a:round/>
              <a:headEnd/>
              <a:tailEnd/>
            </a:ln>
          </p:spPr>
          <p:txBody>
            <a:bodyPr wrap="none" anchor="ctr"/>
            <a:lstStyle/>
            <a:p>
              <a:endParaRPr lang="en-US"/>
            </a:p>
          </p:txBody>
        </p:sp>
        <p:sp>
          <p:nvSpPr>
            <p:cNvPr id="19541" name="Rectangle 119"/>
            <p:cNvSpPr>
              <a:spLocks noChangeArrowheads="1"/>
            </p:cNvSpPr>
            <p:nvPr/>
          </p:nvSpPr>
          <p:spPr bwMode="auto">
            <a:xfrm flipH="1">
              <a:off x="2515" y="1642"/>
              <a:ext cx="115"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lnSpc>
                  <a:spcPct val="70000"/>
                </a:lnSpc>
              </a:pPr>
              <a:endParaRPr lang="en-US" sz="1000" b="1">
                <a:latin typeface="Courier New" pitchFamily="49" charset="0"/>
                <a:cs typeface="Courier New" pitchFamily="49" charset="0"/>
              </a:endParaRPr>
            </a:p>
          </p:txBody>
        </p:sp>
        <p:sp>
          <p:nvSpPr>
            <p:cNvPr id="19543" name="Rectangle 121"/>
            <p:cNvSpPr>
              <a:spLocks noChangeArrowheads="1"/>
            </p:cNvSpPr>
            <p:nvPr/>
          </p:nvSpPr>
          <p:spPr bwMode="auto">
            <a:xfrm flipH="1">
              <a:off x="2515" y="1933"/>
              <a:ext cx="115"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1</a:t>
              </a:r>
            </a:p>
          </p:txBody>
        </p:sp>
        <p:sp>
          <p:nvSpPr>
            <p:cNvPr id="19544" name="Rectangle 120"/>
            <p:cNvSpPr>
              <a:spLocks noChangeArrowheads="1"/>
            </p:cNvSpPr>
            <p:nvPr/>
          </p:nvSpPr>
          <p:spPr bwMode="auto">
            <a:xfrm flipH="1">
              <a:off x="2515" y="1797"/>
              <a:ext cx="115"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0</a:t>
              </a:r>
            </a:p>
          </p:txBody>
        </p:sp>
      </p:grpSp>
      <p:sp>
        <p:nvSpPr>
          <p:cNvPr id="19529" name="Line 30"/>
          <p:cNvSpPr>
            <a:spLocks noChangeShapeType="1"/>
          </p:cNvSpPr>
          <p:nvPr/>
        </p:nvSpPr>
        <p:spPr bwMode="auto">
          <a:xfrm>
            <a:off x="8209853" y="3782900"/>
            <a:ext cx="645427" cy="0"/>
          </a:xfrm>
          <a:prstGeom prst="line">
            <a:avLst/>
          </a:prstGeom>
          <a:noFill/>
          <a:ln w="50800">
            <a:solidFill>
              <a:schemeClr val="bg1">
                <a:lumMod val="75000"/>
              </a:schemeClr>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nvGrpSpPr>
          <p:cNvPr id="19530" name="Group 854121"/>
          <p:cNvGrpSpPr>
            <a:grpSpLocks/>
          </p:cNvGrpSpPr>
          <p:nvPr/>
        </p:nvGrpSpPr>
        <p:grpSpPr bwMode="auto">
          <a:xfrm>
            <a:off x="5550969" y="4054576"/>
            <a:ext cx="457480" cy="1015420"/>
            <a:chOff x="5201227" y="3646488"/>
            <a:chExt cx="421889" cy="1015942"/>
          </a:xfrm>
        </p:grpSpPr>
        <p:sp>
          <p:nvSpPr>
            <p:cNvPr id="19538" name="Rectangle 89"/>
            <p:cNvSpPr>
              <a:spLocks noChangeArrowheads="1"/>
            </p:cNvSpPr>
            <p:nvPr/>
          </p:nvSpPr>
          <p:spPr bwMode="auto">
            <a:xfrm>
              <a:off x="5201227" y="4397172"/>
              <a:ext cx="421889" cy="265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pPr algn="ctr" eaLnBrk="0" hangingPunct="0"/>
              <a:r>
                <a:rPr lang="en-US" sz="1000" b="1" dirty="0">
                  <a:solidFill>
                    <a:srgbClr val="FF0000"/>
                  </a:solidFill>
                </a:rPr>
                <a:t>ALU</a:t>
              </a:r>
            </a:p>
            <a:p>
              <a:pPr algn="ctr" eaLnBrk="0" hangingPunct="0"/>
              <a:r>
                <a:rPr lang="en-US" sz="1000" b="1" dirty="0">
                  <a:solidFill>
                    <a:srgbClr val="FF0000"/>
                  </a:solidFill>
                </a:rPr>
                <a:t>Src</a:t>
              </a:r>
            </a:p>
            <a:p>
              <a:pPr algn="ctr" eaLnBrk="0" hangingPunct="0"/>
              <a:r>
                <a:rPr lang="en-US" sz="1000" b="1" dirty="0">
                  <a:solidFill>
                    <a:srgbClr val="FF0000"/>
                  </a:solidFill>
                </a:rPr>
                <a:t>= X</a:t>
              </a:r>
            </a:p>
          </p:txBody>
        </p:sp>
        <p:sp>
          <p:nvSpPr>
            <p:cNvPr id="19539" name="Line 99"/>
            <p:cNvSpPr>
              <a:spLocks noChangeShapeType="1"/>
            </p:cNvSpPr>
            <p:nvPr/>
          </p:nvSpPr>
          <p:spPr bwMode="auto">
            <a:xfrm flipV="1">
              <a:off x="5400452" y="3646488"/>
              <a:ext cx="0" cy="678153"/>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grpSp>
        <p:nvGrpSpPr>
          <p:cNvPr id="19531" name="Group 854118"/>
          <p:cNvGrpSpPr>
            <a:grpSpLocks/>
          </p:cNvGrpSpPr>
          <p:nvPr/>
        </p:nvGrpSpPr>
        <p:grpSpPr bwMode="auto">
          <a:xfrm>
            <a:off x="3482822" y="4203383"/>
            <a:ext cx="350848" cy="866612"/>
            <a:chOff x="3860850" y="3434417"/>
            <a:chExt cx="323741" cy="866585"/>
          </a:xfrm>
        </p:grpSpPr>
        <p:sp>
          <p:nvSpPr>
            <p:cNvPr id="19536" name="Line 36"/>
            <p:cNvSpPr>
              <a:spLocks noChangeShapeType="1"/>
            </p:cNvSpPr>
            <p:nvPr/>
          </p:nvSpPr>
          <p:spPr bwMode="auto">
            <a:xfrm flipV="1">
              <a:off x="4024918" y="3434417"/>
              <a:ext cx="0" cy="528978"/>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537" name="Rectangle 37"/>
            <p:cNvSpPr>
              <a:spLocks noChangeArrowheads="1"/>
            </p:cNvSpPr>
            <p:nvPr/>
          </p:nvSpPr>
          <p:spPr bwMode="auto">
            <a:xfrm>
              <a:off x="3860850" y="4035889"/>
              <a:ext cx="323741"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b="1" dirty="0" err="1">
                  <a:solidFill>
                    <a:srgbClr val="FF0000"/>
                  </a:solidFill>
                </a:rPr>
                <a:t>Reg</a:t>
              </a:r>
              <a:endParaRPr lang="en-US" sz="1000" b="1" dirty="0">
                <a:solidFill>
                  <a:srgbClr val="FF0000"/>
                </a:solidFill>
              </a:endParaRPr>
            </a:p>
            <a:p>
              <a:pPr algn="ctr" eaLnBrk="0" hangingPunct="0"/>
              <a:r>
                <a:rPr lang="en-US" sz="1000" b="1" dirty="0" err="1">
                  <a:solidFill>
                    <a:srgbClr val="FF0000"/>
                  </a:solidFill>
                </a:rPr>
                <a:t>Dst</a:t>
              </a:r>
              <a:endParaRPr lang="en-US" sz="1000" b="1" dirty="0">
                <a:solidFill>
                  <a:srgbClr val="FF0000"/>
                </a:solidFill>
              </a:endParaRPr>
            </a:p>
            <a:p>
              <a:pPr algn="ctr" eaLnBrk="0" hangingPunct="0"/>
              <a:r>
                <a:rPr lang="en-US" sz="1000" b="1" dirty="0">
                  <a:solidFill>
                    <a:srgbClr val="FF0000"/>
                  </a:solidFill>
                </a:rPr>
                <a:t>= X</a:t>
              </a:r>
            </a:p>
          </p:txBody>
        </p:sp>
      </p:grpSp>
      <p:sp>
        <p:nvSpPr>
          <p:cNvPr id="13" name="Freeform 12"/>
          <p:cNvSpPr/>
          <p:nvPr/>
        </p:nvSpPr>
        <p:spPr bwMode="auto">
          <a:xfrm>
            <a:off x="6953445" y="2771458"/>
            <a:ext cx="1903810" cy="806450"/>
          </a:xfrm>
          <a:custGeom>
            <a:avLst/>
            <a:gdLst>
              <a:gd name="connsiteX0" fmla="*/ 0 w 1757238"/>
              <a:gd name="connsiteY0" fmla="*/ 747423 h 807058"/>
              <a:gd name="connsiteX1" fmla="*/ 0 w 1757238"/>
              <a:gd name="connsiteY1" fmla="*/ 0 h 807058"/>
              <a:gd name="connsiteX2" fmla="*/ 1355697 w 1757238"/>
              <a:gd name="connsiteY2" fmla="*/ 0 h 807058"/>
              <a:gd name="connsiteX3" fmla="*/ 1355697 w 1757238"/>
              <a:gd name="connsiteY3" fmla="*/ 807058 h 807058"/>
              <a:gd name="connsiteX4" fmla="*/ 1757238 w 1757238"/>
              <a:gd name="connsiteY4" fmla="*/ 807058 h 807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57238" h="807058">
                <a:moveTo>
                  <a:pt x="0" y="747423"/>
                </a:moveTo>
                <a:lnTo>
                  <a:pt x="0" y="0"/>
                </a:lnTo>
                <a:lnTo>
                  <a:pt x="1355697" y="0"/>
                </a:lnTo>
                <a:lnTo>
                  <a:pt x="1355697" y="807058"/>
                </a:lnTo>
                <a:lnTo>
                  <a:pt x="1757238" y="807058"/>
                </a:lnTo>
              </a:path>
            </a:pathLst>
          </a:custGeom>
          <a:noFill/>
          <a:ln w="50800">
            <a:solidFill>
              <a:schemeClr val="bg1">
                <a:lumMod val="75000"/>
              </a:schemeClr>
            </a:solidFill>
            <a:headEnd type="oval"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7"/>
          <p:cNvSpPr/>
          <p:nvPr/>
        </p:nvSpPr>
        <p:spPr>
          <a:xfrm>
            <a:off x="4309112" y="2563029"/>
            <a:ext cx="1352720" cy="1170628"/>
          </a:xfrm>
          <a:custGeom>
            <a:avLst/>
            <a:gdLst>
              <a:gd name="connsiteX0" fmla="*/ 0 w 1194534"/>
              <a:gd name="connsiteY0" fmla="*/ 0 h 1183963"/>
              <a:gd name="connsiteX1" fmla="*/ 0 w 1194534"/>
              <a:gd name="connsiteY1" fmla="*/ 243135 h 1183963"/>
              <a:gd name="connsiteX2" fmla="*/ 972541 w 1194534"/>
              <a:gd name="connsiteY2" fmla="*/ 243135 h 1183963"/>
              <a:gd name="connsiteX3" fmla="*/ 972541 w 1194534"/>
              <a:gd name="connsiteY3" fmla="*/ 1183963 h 1183963"/>
              <a:gd name="connsiteX4" fmla="*/ 1194534 w 1194534"/>
              <a:gd name="connsiteY4" fmla="*/ 1183963 h 11839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4534" h="1183963">
                <a:moveTo>
                  <a:pt x="0" y="0"/>
                </a:moveTo>
                <a:lnTo>
                  <a:pt x="0" y="243135"/>
                </a:lnTo>
                <a:lnTo>
                  <a:pt x="972541" y="243135"/>
                </a:lnTo>
                <a:lnTo>
                  <a:pt x="972541" y="1183963"/>
                </a:lnTo>
                <a:lnTo>
                  <a:pt x="1194534" y="1183963"/>
                </a:lnTo>
              </a:path>
            </a:pathLst>
          </a:custGeom>
          <a:noFill/>
          <a:ln w="50800">
            <a:solidFill>
              <a:schemeClr val="bg1">
                <a:lumMod val="75000"/>
              </a:schemeClr>
            </a:solidFill>
            <a:headEnd type="oval" w="sm" len="sm"/>
            <a:tailEnd type="triangle" w="sm" len="sm"/>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9458" name="Rectangle 4"/>
          <p:cNvSpPr>
            <a:spLocks noGrp="1" noChangeArrowheads="1"/>
          </p:cNvSpPr>
          <p:nvPr>
            <p:ph type="title"/>
          </p:nvPr>
        </p:nvSpPr>
        <p:spPr/>
        <p:txBody>
          <a:bodyPr/>
          <a:lstStyle/>
          <a:p>
            <a:pPr eaLnBrk="1" hangingPunct="1"/>
            <a:r>
              <a:rPr lang="en-US" dirty="0"/>
              <a:t>Controlling the Execution of a Jump</a:t>
            </a:r>
          </a:p>
        </p:txBody>
      </p:sp>
      <p:grpSp>
        <p:nvGrpSpPr>
          <p:cNvPr id="19471" name="Group 8"/>
          <p:cNvGrpSpPr>
            <a:grpSpLocks/>
          </p:cNvGrpSpPr>
          <p:nvPr/>
        </p:nvGrpSpPr>
        <p:grpSpPr bwMode="auto">
          <a:xfrm>
            <a:off x="5990059" y="2599363"/>
            <a:ext cx="608284" cy="472488"/>
            <a:chOff x="5551977" y="3743908"/>
            <a:chExt cx="561475" cy="472474"/>
          </a:xfrm>
        </p:grpSpPr>
        <p:sp>
          <p:nvSpPr>
            <p:cNvPr id="19596" name="Line 99"/>
            <p:cNvSpPr>
              <a:spLocks noChangeShapeType="1"/>
            </p:cNvSpPr>
            <p:nvPr/>
          </p:nvSpPr>
          <p:spPr bwMode="auto">
            <a:xfrm flipH="1" flipV="1">
              <a:off x="5832168" y="3930292"/>
              <a:ext cx="0" cy="286090"/>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597" name="Rectangle 26"/>
            <p:cNvSpPr>
              <a:spLocks noChangeArrowheads="1"/>
            </p:cNvSpPr>
            <p:nvPr/>
          </p:nvSpPr>
          <p:spPr bwMode="auto">
            <a:xfrm>
              <a:off x="5551977" y="3743908"/>
              <a:ext cx="561475" cy="166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b="1" dirty="0">
                  <a:solidFill>
                    <a:srgbClr val="FF0000"/>
                  </a:solidFill>
                </a:rPr>
                <a:t>Zero = X</a:t>
              </a:r>
            </a:p>
          </p:txBody>
        </p:sp>
      </p:grpSp>
      <p:grpSp>
        <p:nvGrpSpPr>
          <p:cNvPr id="19" name="Group 18"/>
          <p:cNvGrpSpPr/>
          <p:nvPr/>
        </p:nvGrpSpPr>
        <p:grpSpPr>
          <a:xfrm>
            <a:off x="594360" y="862007"/>
            <a:ext cx="631193" cy="451844"/>
            <a:chOff x="548640" y="862007"/>
            <a:chExt cx="582640" cy="451844"/>
          </a:xfrm>
        </p:grpSpPr>
        <p:sp>
          <p:nvSpPr>
            <p:cNvPr id="19472" name="Rectangle 138"/>
            <p:cNvSpPr>
              <a:spLocks noChangeArrowheads="1"/>
            </p:cNvSpPr>
            <p:nvPr/>
          </p:nvSpPr>
          <p:spPr bwMode="auto">
            <a:xfrm>
              <a:off x="548640" y="862007"/>
              <a:ext cx="431783" cy="369661"/>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b="1" dirty="0" err="1">
                  <a:solidFill>
                    <a:srgbClr val="FF0000"/>
                  </a:solidFill>
                </a:rPr>
                <a:t>PCSrc</a:t>
              </a:r>
              <a:r>
                <a:rPr lang="en-US" sz="1000" b="1" dirty="0">
                  <a:solidFill>
                    <a:srgbClr val="FF0000"/>
                  </a:solidFill>
                </a:rPr>
                <a:t> = 1</a:t>
              </a:r>
            </a:p>
          </p:txBody>
        </p:sp>
        <p:sp>
          <p:nvSpPr>
            <p:cNvPr id="19557" name="Rectangle 121"/>
            <p:cNvSpPr>
              <a:spLocks noChangeArrowheads="1"/>
            </p:cNvSpPr>
            <p:nvPr/>
          </p:nvSpPr>
          <p:spPr bwMode="auto">
            <a:xfrm flipH="1">
              <a:off x="986909" y="862007"/>
              <a:ext cx="144371" cy="450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lnSpc>
                  <a:spcPct val="70000"/>
                </a:lnSpc>
              </a:pPr>
              <a:endParaRPr lang="en-US" sz="1000" b="1">
                <a:latin typeface="Courier New" pitchFamily="49" charset="0"/>
                <a:cs typeface="Courier New" pitchFamily="49" charset="0"/>
              </a:endParaRPr>
            </a:p>
          </p:txBody>
        </p:sp>
        <p:sp>
          <p:nvSpPr>
            <p:cNvPr id="19532" name="Line 36"/>
            <p:cNvSpPr>
              <a:spLocks noChangeShapeType="1"/>
            </p:cNvSpPr>
            <p:nvPr/>
          </p:nvSpPr>
          <p:spPr bwMode="auto">
            <a:xfrm>
              <a:off x="1048060" y="1003935"/>
              <a:ext cx="0" cy="309916"/>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grpSp>
        <p:nvGrpSpPr>
          <p:cNvPr id="18" name="Group 17"/>
          <p:cNvGrpSpPr/>
          <p:nvPr/>
        </p:nvGrpSpPr>
        <p:grpSpPr>
          <a:xfrm>
            <a:off x="1053638" y="1312076"/>
            <a:ext cx="169462" cy="754884"/>
            <a:chOff x="972589" y="1312076"/>
            <a:chExt cx="156426" cy="754884"/>
          </a:xfrm>
        </p:grpSpPr>
        <p:sp>
          <p:nvSpPr>
            <p:cNvPr id="19556" name="AutoShape 120"/>
            <p:cNvSpPr>
              <a:spLocks noChangeArrowheads="1"/>
            </p:cNvSpPr>
            <p:nvPr/>
          </p:nvSpPr>
          <p:spPr bwMode="auto">
            <a:xfrm rot="16200000">
              <a:off x="673360" y="1611305"/>
              <a:ext cx="754884" cy="156426"/>
            </a:xfrm>
            <a:prstGeom prst="roundRect">
              <a:avLst>
                <a:gd name="adj" fmla="val 50000"/>
              </a:avLst>
            </a:prstGeom>
            <a:solidFill>
              <a:srgbClr val="FFFF99"/>
            </a:solidFill>
            <a:ln w="19050">
              <a:solidFill>
                <a:schemeClr val="tx1"/>
              </a:solidFill>
              <a:round/>
              <a:headEnd/>
              <a:tailEnd/>
            </a:ln>
          </p:spPr>
          <p:txBody>
            <a:bodyPr wrap="none" anchor="ctr"/>
            <a:lstStyle/>
            <a:p>
              <a:endParaRPr lang="en-US"/>
            </a:p>
          </p:txBody>
        </p:sp>
        <p:sp>
          <p:nvSpPr>
            <p:cNvPr id="19559" name="Rectangle 123"/>
            <p:cNvSpPr>
              <a:spLocks noChangeArrowheads="1"/>
            </p:cNvSpPr>
            <p:nvPr/>
          </p:nvSpPr>
          <p:spPr bwMode="auto">
            <a:xfrm flipH="1">
              <a:off x="980423" y="1350411"/>
              <a:ext cx="144371" cy="156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2</a:t>
              </a:r>
            </a:p>
          </p:txBody>
        </p:sp>
        <p:sp>
          <p:nvSpPr>
            <p:cNvPr id="19560" name="Rectangle 123"/>
            <p:cNvSpPr>
              <a:spLocks noChangeArrowheads="1"/>
            </p:cNvSpPr>
            <p:nvPr/>
          </p:nvSpPr>
          <p:spPr bwMode="auto">
            <a:xfrm flipH="1">
              <a:off x="980423" y="1647666"/>
              <a:ext cx="144371" cy="133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1</a:t>
              </a:r>
            </a:p>
          </p:txBody>
        </p:sp>
        <p:sp>
          <p:nvSpPr>
            <p:cNvPr id="19561" name="Rectangle 123"/>
            <p:cNvSpPr>
              <a:spLocks noChangeArrowheads="1"/>
            </p:cNvSpPr>
            <p:nvPr/>
          </p:nvSpPr>
          <p:spPr bwMode="auto">
            <a:xfrm flipH="1">
              <a:off x="980423" y="1904331"/>
              <a:ext cx="144371" cy="13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0</a:t>
              </a:r>
            </a:p>
          </p:txBody>
        </p:sp>
      </p:grpSp>
      <p:grpSp>
        <p:nvGrpSpPr>
          <p:cNvPr id="19510" name="Group 7"/>
          <p:cNvGrpSpPr>
            <a:grpSpLocks/>
          </p:cNvGrpSpPr>
          <p:nvPr/>
        </p:nvGrpSpPr>
        <p:grpSpPr bwMode="auto">
          <a:xfrm>
            <a:off x="4578757" y="2055495"/>
            <a:ext cx="326771" cy="611208"/>
            <a:chOff x="4664038" y="1976660"/>
            <a:chExt cx="356116" cy="552220"/>
          </a:xfrm>
        </p:grpSpPr>
        <p:sp>
          <p:nvSpPr>
            <p:cNvPr id="176" name="Freeform 23"/>
            <p:cNvSpPr>
              <a:spLocks/>
            </p:cNvSpPr>
            <p:nvPr/>
          </p:nvSpPr>
          <p:spPr bwMode="auto">
            <a:xfrm rot="16200000">
              <a:off x="4566899" y="2074391"/>
              <a:ext cx="552202" cy="356104"/>
            </a:xfrm>
            <a:custGeom>
              <a:avLst/>
              <a:gdLst>
                <a:gd name="T0" fmla="*/ 0 w 768"/>
                <a:gd name="T1" fmla="*/ 0 h 288"/>
                <a:gd name="T2" fmla="*/ 2147483647 w 768"/>
                <a:gd name="T3" fmla="*/ 2147483647 h 288"/>
                <a:gd name="T4" fmla="*/ 2147483647 w 768"/>
                <a:gd name="T5" fmla="*/ 2147483647 h 288"/>
                <a:gd name="T6" fmla="*/ 2147483647 w 768"/>
                <a:gd name="T7" fmla="*/ 0 h 288"/>
                <a:gd name="T8" fmla="*/ 2147483647 w 768"/>
                <a:gd name="T9" fmla="*/ 0 h 288"/>
                <a:gd name="T10" fmla="*/ 2147483647 w 768"/>
                <a:gd name="T11" fmla="*/ 2147483647 h 288"/>
                <a:gd name="T12" fmla="*/ 2147483647 w 768"/>
                <a:gd name="T13" fmla="*/ 0 h 288"/>
                <a:gd name="T14" fmla="*/ 0 w 768"/>
                <a:gd name="T15" fmla="*/ 0 h 288"/>
                <a:gd name="T16" fmla="*/ 0 60000 65536"/>
                <a:gd name="T17" fmla="*/ 0 60000 65536"/>
                <a:gd name="T18" fmla="*/ 0 60000 65536"/>
                <a:gd name="T19" fmla="*/ 0 60000 65536"/>
                <a:gd name="T20" fmla="*/ 0 60000 65536"/>
                <a:gd name="T21" fmla="*/ 0 60000 65536"/>
                <a:gd name="T22" fmla="*/ 0 60000 65536"/>
                <a:gd name="T23" fmla="*/ 0 60000 65536"/>
                <a:gd name="T24" fmla="*/ 0 w 768"/>
                <a:gd name="T25" fmla="*/ 0 h 288"/>
                <a:gd name="T26" fmla="*/ 768 w 768"/>
                <a:gd name="T27" fmla="*/ 288 h 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68" h="288">
                  <a:moveTo>
                    <a:pt x="0" y="0"/>
                  </a:moveTo>
                  <a:lnTo>
                    <a:pt x="144" y="288"/>
                  </a:lnTo>
                  <a:lnTo>
                    <a:pt x="624" y="288"/>
                  </a:lnTo>
                  <a:lnTo>
                    <a:pt x="768" y="0"/>
                  </a:lnTo>
                  <a:lnTo>
                    <a:pt x="480" y="0"/>
                  </a:lnTo>
                  <a:lnTo>
                    <a:pt x="384" y="96"/>
                  </a:lnTo>
                  <a:lnTo>
                    <a:pt x="288" y="0"/>
                  </a:lnTo>
                  <a:lnTo>
                    <a:pt x="0" y="0"/>
                  </a:lnTo>
                  <a:close/>
                </a:path>
              </a:pathLst>
            </a:custGeom>
            <a:solidFill>
              <a:srgbClr val="FFFF99"/>
            </a:solidFill>
            <a:ln w="19050">
              <a:solidFill>
                <a:schemeClr val="tx1"/>
              </a:solidFill>
              <a:round/>
              <a:headEnd/>
              <a:tailEnd/>
            </a:ln>
          </p:spPr>
          <p:txBody>
            <a:bodyPr vert="vert270" anchor="ctr"/>
            <a:lstStyle/>
            <a:p>
              <a:pPr algn="ctr">
                <a:defRPr/>
              </a:pPr>
              <a:endParaRPr lang="en-US" dirty="0">
                <a:latin typeface="Arial" pitchFamily="34" charset="0"/>
                <a:cs typeface="Arial" pitchFamily="34" charset="0"/>
              </a:endParaRPr>
            </a:p>
          </p:txBody>
        </p:sp>
        <p:sp>
          <p:nvSpPr>
            <p:cNvPr id="7" name="TextBox 6"/>
            <p:cNvSpPr txBox="1"/>
            <p:nvPr/>
          </p:nvSpPr>
          <p:spPr bwMode="auto">
            <a:xfrm>
              <a:off x="4753037" y="2078178"/>
              <a:ext cx="258644" cy="31410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lnSpc>
                  <a:spcPct val="150000"/>
                </a:lnSpc>
                <a:defRPr/>
              </a:pPr>
              <a:r>
                <a:rPr lang="en-US" sz="1600" b="1" dirty="0">
                  <a:latin typeface="+mn-lt"/>
                  <a:cs typeface="Arial" pitchFamily="34" charset="0"/>
                </a:rPr>
                <a:t>+</a:t>
              </a:r>
            </a:p>
          </p:txBody>
        </p:sp>
      </p:grpSp>
      <p:grpSp>
        <p:nvGrpSpPr>
          <p:cNvPr id="4" name="Group 3"/>
          <p:cNvGrpSpPr/>
          <p:nvPr/>
        </p:nvGrpSpPr>
        <p:grpSpPr>
          <a:xfrm>
            <a:off x="870540" y="3995420"/>
            <a:ext cx="6542088" cy="628650"/>
            <a:chOff x="803576" y="3995420"/>
            <a:chExt cx="6038850" cy="628650"/>
          </a:xfrm>
        </p:grpSpPr>
        <p:cxnSp>
          <p:nvCxnSpPr>
            <p:cNvPr id="231" name="Straight Connector 230"/>
            <p:cNvCxnSpPr/>
            <p:nvPr/>
          </p:nvCxnSpPr>
          <p:spPr bwMode="auto">
            <a:xfrm flipH="1">
              <a:off x="1055988" y="3995420"/>
              <a:ext cx="0" cy="625475"/>
            </a:xfrm>
            <a:prstGeom prst="line">
              <a:avLst/>
            </a:prstGeom>
            <a:ln w="12700">
              <a:tailEnd type="oval" w="sm" len="sm"/>
            </a:ln>
          </p:spPr>
          <p:style>
            <a:lnRef idx="1">
              <a:schemeClr val="dk1"/>
            </a:lnRef>
            <a:fillRef idx="0">
              <a:schemeClr val="dk1"/>
            </a:fillRef>
            <a:effectRef idx="0">
              <a:schemeClr val="dk1"/>
            </a:effectRef>
            <a:fontRef idx="minor">
              <a:schemeClr val="tx1"/>
            </a:fontRef>
          </p:style>
        </p:cxnSp>
        <p:cxnSp>
          <p:nvCxnSpPr>
            <p:cNvPr id="236" name="Straight Connector 235"/>
            <p:cNvCxnSpPr/>
            <p:nvPr/>
          </p:nvCxnSpPr>
          <p:spPr bwMode="auto">
            <a:xfrm>
              <a:off x="3786488" y="4247833"/>
              <a:ext cx="0" cy="376237"/>
            </a:xfrm>
            <a:prstGeom prst="line">
              <a:avLst/>
            </a:prstGeom>
            <a:ln w="12700">
              <a:tailEnd type="oval" w="sm" len="sm"/>
            </a:ln>
          </p:spPr>
          <p:style>
            <a:lnRef idx="1">
              <a:schemeClr val="dk1"/>
            </a:lnRef>
            <a:fillRef idx="0">
              <a:schemeClr val="dk1"/>
            </a:fillRef>
            <a:effectRef idx="0">
              <a:schemeClr val="dk1"/>
            </a:effectRef>
            <a:fontRef idx="minor">
              <a:schemeClr val="tx1"/>
            </a:fontRef>
          </p:style>
        </p:cxnSp>
        <p:sp>
          <p:nvSpPr>
            <p:cNvPr id="230" name="Freeform 229"/>
            <p:cNvSpPr/>
            <p:nvPr/>
          </p:nvSpPr>
          <p:spPr bwMode="auto">
            <a:xfrm>
              <a:off x="803576" y="4225608"/>
              <a:ext cx="6038850" cy="398462"/>
            </a:xfrm>
            <a:custGeom>
              <a:avLst/>
              <a:gdLst>
                <a:gd name="connsiteX0" fmla="*/ 291548 w 291548"/>
                <a:gd name="connsiteY0" fmla="*/ 0 h 154608"/>
                <a:gd name="connsiteX1" fmla="*/ 291548 w 291548"/>
                <a:gd name="connsiteY1" fmla="*/ 154608 h 154608"/>
                <a:gd name="connsiteX2" fmla="*/ 0 w 291548"/>
                <a:gd name="connsiteY2" fmla="*/ 154608 h 154608"/>
              </a:gdLst>
              <a:ahLst/>
              <a:cxnLst>
                <a:cxn ang="0">
                  <a:pos x="connsiteX0" y="connsiteY0"/>
                </a:cxn>
                <a:cxn ang="0">
                  <a:pos x="connsiteX1" y="connsiteY1"/>
                </a:cxn>
                <a:cxn ang="0">
                  <a:pos x="connsiteX2" y="connsiteY2"/>
                </a:cxn>
              </a:cxnLst>
              <a:rect l="l" t="t" r="r" b="b"/>
              <a:pathLst>
                <a:path w="291548" h="154608">
                  <a:moveTo>
                    <a:pt x="291548" y="0"/>
                  </a:moveTo>
                  <a:lnTo>
                    <a:pt x="291548" y="154608"/>
                  </a:lnTo>
                  <a:lnTo>
                    <a:pt x="0" y="154608"/>
                  </a:lnTo>
                </a:path>
              </a:pathLst>
            </a:custGeom>
            <a:noFill/>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grpSp>
      <p:grpSp>
        <p:nvGrpSpPr>
          <p:cNvPr id="19495" name="Group 9"/>
          <p:cNvGrpSpPr>
            <a:grpSpLocks/>
          </p:cNvGrpSpPr>
          <p:nvPr/>
        </p:nvGrpSpPr>
        <p:grpSpPr bwMode="auto">
          <a:xfrm>
            <a:off x="7220942" y="2970277"/>
            <a:ext cx="988911" cy="1277980"/>
            <a:chOff x="6720058" y="4195080"/>
            <a:chExt cx="912351" cy="1278750"/>
          </a:xfrm>
        </p:grpSpPr>
        <p:sp>
          <p:nvSpPr>
            <p:cNvPr id="19576" name="Text Box 8"/>
            <p:cNvSpPr txBox="1">
              <a:spLocks noChangeArrowheads="1"/>
            </p:cNvSpPr>
            <p:nvPr/>
          </p:nvSpPr>
          <p:spPr bwMode="auto">
            <a:xfrm>
              <a:off x="6720059" y="4195080"/>
              <a:ext cx="912350" cy="1278750"/>
            </a:xfrm>
            <a:prstGeom prst="rect">
              <a:avLst/>
            </a:prstGeom>
            <a:solidFill>
              <a:srgbClr val="CCCCFF"/>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200" b="1" dirty="0"/>
                <a:t>Data</a:t>
              </a:r>
            </a:p>
            <a:p>
              <a:pPr algn="ctr" eaLnBrk="1" hangingPunct="1"/>
              <a:r>
                <a:rPr lang="en-US" sz="1200" b="1" dirty="0"/>
                <a:t>Memory</a:t>
              </a:r>
            </a:p>
          </p:txBody>
        </p:sp>
        <p:sp>
          <p:nvSpPr>
            <p:cNvPr id="19577" name="Rectangle 9"/>
            <p:cNvSpPr>
              <a:spLocks noChangeArrowheads="1"/>
            </p:cNvSpPr>
            <p:nvPr/>
          </p:nvSpPr>
          <p:spPr bwMode="auto">
            <a:xfrm>
              <a:off x="6720058" y="4652003"/>
              <a:ext cx="583377" cy="18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 Address</a:t>
              </a:r>
            </a:p>
          </p:txBody>
        </p:sp>
        <p:sp>
          <p:nvSpPr>
            <p:cNvPr id="19578" name="Rectangle 10"/>
            <p:cNvSpPr>
              <a:spLocks noChangeArrowheads="1"/>
            </p:cNvSpPr>
            <p:nvPr/>
          </p:nvSpPr>
          <p:spPr bwMode="auto">
            <a:xfrm>
              <a:off x="6762565" y="5123618"/>
              <a:ext cx="422142" cy="276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pPr eaLnBrk="0" hangingPunct="0"/>
              <a:r>
                <a:rPr lang="en-US" sz="1000"/>
                <a:t>Data_in</a:t>
              </a:r>
            </a:p>
          </p:txBody>
        </p:sp>
        <p:sp>
          <p:nvSpPr>
            <p:cNvPr id="19579" name="Rectangle 11"/>
            <p:cNvSpPr>
              <a:spLocks noChangeArrowheads="1"/>
            </p:cNvSpPr>
            <p:nvPr/>
          </p:nvSpPr>
          <p:spPr bwMode="auto">
            <a:xfrm>
              <a:off x="6954600" y="4859882"/>
              <a:ext cx="633213" cy="276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r" eaLnBrk="0" hangingPunct="0"/>
              <a:r>
                <a:rPr lang="en-US" sz="1000"/>
                <a:t>Data_out</a:t>
              </a:r>
            </a:p>
          </p:txBody>
        </p:sp>
        <p:sp>
          <p:nvSpPr>
            <p:cNvPr id="234" name="Isosceles Triangle 233"/>
            <p:cNvSpPr/>
            <p:nvPr/>
          </p:nvSpPr>
          <p:spPr bwMode="auto">
            <a:xfrm>
              <a:off x="6854066" y="5428929"/>
              <a:ext cx="87266" cy="44477"/>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grpSp>
      <p:grpSp>
        <p:nvGrpSpPr>
          <p:cNvPr id="126" name="Group 125"/>
          <p:cNvGrpSpPr>
            <a:grpSpLocks/>
          </p:cNvGrpSpPr>
          <p:nvPr/>
        </p:nvGrpSpPr>
        <p:grpSpPr bwMode="auto">
          <a:xfrm>
            <a:off x="3714750" y="1783081"/>
            <a:ext cx="707996" cy="613172"/>
            <a:chOff x="3932228" y="1074067"/>
            <a:chExt cx="471097" cy="613454"/>
          </a:xfrm>
        </p:grpSpPr>
        <p:sp>
          <p:nvSpPr>
            <p:cNvPr id="127" name="Line 75"/>
            <p:cNvSpPr>
              <a:spLocks noChangeShapeType="1"/>
            </p:cNvSpPr>
            <p:nvPr/>
          </p:nvSpPr>
          <p:spPr bwMode="auto">
            <a:xfrm>
              <a:off x="4140644" y="1313178"/>
              <a:ext cx="0" cy="374343"/>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28" name="Rectangle 76"/>
            <p:cNvSpPr>
              <a:spLocks noChangeArrowheads="1"/>
            </p:cNvSpPr>
            <p:nvPr/>
          </p:nvSpPr>
          <p:spPr bwMode="auto">
            <a:xfrm>
              <a:off x="3932228" y="1074067"/>
              <a:ext cx="471097" cy="233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b="1" dirty="0" err="1">
                  <a:solidFill>
                    <a:srgbClr val="FF0000"/>
                  </a:solidFill>
                </a:rPr>
                <a:t>ExtOp</a:t>
              </a:r>
              <a:r>
                <a:rPr lang="en-US" altLang="en-US" sz="1000" b="1" dirty="0">
                  <a:solidFill>
                    <a:srgbClr val="FF0000"/>
                  </a:solidFill>
                </a:rPr>
                <a:t> = X</a:t>
              </a:r>
            </a:p>
          </p:txBody>
        </p:sp>
      </p:grpSp>
      <p:sp>
        <p:nvSpPr>
          <p:cNvPr id="129" name="Text Box 145"/>
          <p:cNvSpPr txBox="1">
            <a:spLocks noChangeArrowheads="1"/>
          </p:cNvSpPr>
          <p:nvPr/>
        </p:nvSpPr>
        <p:spPr bwMode="auto">
          <a:xfrm>
            <a:off x="984052" y="5349240"/>
            <a:ext cx="8054459" cy="54864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dirty="0" err="1"/>
              <a:t>MemRd</a:t>
            </a:r>
            <a:r>
              <a:rPr lang="en-US" altLang="en-US" dirty="0"/>
              <a:t> = </a:t>
            </a:r>
            <a:r>
              <a:rPr lang="en-US" altLang="en-US" dirty="0" err="1"/>
              <a:t>MemWr</a:t>
            </a:r>
            <a:r>
              <a:rPr lang="en-US" altLang="en-US" dirty="0"/>
              <a:t> = </a:t>
            </a:r>
            <a:r>
              <a:rPr lang="en-US" altLang="en-US" dirty="0" err="1"/>
              <a:t>RegWr</a:t>
            </a:r>
            <a:r>
              <a:rPr lang="en-US" altLang="en-US" dirty="0"/>
              <a:t> = 0, Don't care about other control signals</a:t>
            </a:r>
          </a:p>
        </p:txBody>
      </p:sp>
      <p:sp>
        <p:nvSpPr>
          <p:cNvPr id="132" name="Text Box 144"/>
          <p:cNvSpPr txBox="1">
            <a:spLocks noChangeArrowheads="1"/>
          </p:cNvSpPr>
          <p:nvPr/>
        </p:nvSpPr>
        <p:spPr bwMode="auto">
          <a:xfrm>
            <a:off x="2498513" y="6035040"/>
            <a:ext cx="4732867" cy="50292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dirty="0"/>
              <a:t>Clock edge updates PC register only</a:t>
            </a:r>
          </a:p>
        </p:txBody>
      </p:sp>
      <p:sp>
        <p:nvSpPr>
          <p:cNvPr id="133" name="Text Box 146"/>
          <p:cNvSpPr txBox="1">
            <a:spLocks noChangeArrowheads="1"/>
          </p:cNvSpPr>
          <p:nvPr/>
        </p:nvSpPr>
        <p:spPr bwMode="auto">
          <a:xfrm>
            <a:off x="6052036" y="1231668"/>
            <a:ext cx="3157182" cy="904948"/>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45720" rIns="4572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120000"/>
              </a:lnSpc>
              <a:spcBef>
                <a:spcPts val="0"/>
              </a:spcBef>
            </a:pPr>
            <a:r>
              <a:rPr lang="en-US" altLang="en-US" dirty="0"/>
              <a:t>If (Opcode == J) then</a:t>
            </a:r>
          </a:p>
          <a:p>
            <a:pPr algn="ctr">
              <a:lnSpc>
                <a:spcPct val="120000"/>
              </a:lnSpc>
              <a:spcBef>
                <a:spcPts val="0"/>
              </a:spcBef>
            </a:pPr>
            <a:r>
              <a:rPr lang="en-US" altLang="en-US" dirty="0" err="1"/>
              <a:t>PCSrc</a:t>
            </a:r>
            <a:r>
              <a:rPr lang="en-US" altLang="en-US" dirty="0"/>
              <a:t> = 1 (Jump Target)</a:t>
            </a:r>
          </a:p>
        </p:txBody>
      </p:sp>
      <p:cxnSp>
        <p:nvCxnSpPr>
          <p:cNvPr id="6" name="Straight Connector 5"/>
          <p:cNvCxnSpPr/>
          <p:nvPr/>
        </p:nvCxnSpPr>
        <p:spPr>
          <a:xfrm>
            <a:off x="1062664" y="1716490"/>
            <a:ext cx="149828" cy="0"/>
          </a:xfrm>
          <a:prstGeom prst="line">
            <a:avLst/>
          </a:prstGeom>
          <a:ln w="50800">
            <a:solidFill>
              <a:srgbClr val="0070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4795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47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50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949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953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947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953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947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950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35" presetClass="emph" presetSubtype="0" fill="hold" nodeType="clickEffect">
                                  <p:stCondLst>
                                    <p:cond delay="0"/>
                                  </p:stCondLst>
                                  <p:childTnLst>
                                    <p:anim calcmode="discrete" valueType="str">
                                      <p:cBhvr>
                                        <p:cTn id="46" dur="500" fill="hold"/>
                                        <p:tgtEl>
                                          <p:spTgt spid="4"/>
                                        </p:tgtEl>
                                        <p:attrNameLst>
                                          <p:attrName>style.visibility</p:attrName>
                                        </p:attrNameLst>
                                      </p:cBhvr>
                                      <p:tavLst>
                                        <p:tav tm="0">
                                          <p:val>
                                            <p:strVal val="hidden"/>
                                          </p:val>
                                        </p:tav>
                                        <p:tav tm="50000">
                                          <p:val>
                                            <p:strVal val="visible"/>
                                          </p:val>
                                        </p:tav>
                                      </p:tavLst>
                                    </p:anim>
                                  </p:childTnLst>
                                </p:cTn>
                              </p:par>
                              <p:par>
                                <p:cTn id="47" presetID="35" presetClass="emph" presetSubtype="0" fill="hold" nodeType="withEffect">
                                  <p:stCondLst>
                                    <p:cond delay="0"/>
                                  </p:stCondLst>
                                  <p:childTnLst>
                                    <p:anim calcmode="discrete" valueType="str">
                                      <p:cBhvr>
                                        <p:cTn id="48" dur="500" fill="hold"/>
                                        <p:tgtEl>
                                          <p:spTgt spid="19494"/>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animBg="1"/>
      <p:bldP spid="132" grpId="0" animBg="1"/>
      <p:bldP spid="13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a:t>Designing a Processor: Step-by-Step</a:t>
            </a:r>
          </a:p>
        </p:txBody>
      </p:sp>
      <p:sp>
        <p:nvSpPr>
          <p:cNvPr id="6147" name="Rectangle 3"/>
          <p:cNvSpPr>
            <a:spLocks noGrp="1" noChangeArrowheads="1"/>
          </p:cNvSpPr>
          <p:nvPr>
            <p:ph type="body" idx="1"/>
          </p:nvPr>
        </p:nvSpPr>
        <p:spPr>
          <a:xfrm>
            <a:off x="495300" y="1051561"/>
            <a:ext cx="8915400" cy="5394959"/>
          </a:xfrm>
        </p:spPr>
        <p:txBody>
          <a:bodyPr lIns="0" rIns="0"/>
          <a:lstStyle/>
          <a:p>
            <a:pPr marL="457200" indent="-457200" eaLnBrk="1" hangingPunct="1">
              <a:lnSpc>
                <a:spcPct val="110000"/>
              </a:lnSpc>
              <a:spcBef>
                <a:spcPct val="70000"/>
              </a:spcBef>
              <a:buFont typeface="+mj-lt"/>
              <a:buAutoNum type="arabicPeriod"/>
            </a:pPr>
            <a:r>
              <a:rPr lang="en-US" altLang="en-US" dirty="0"/>
              <a:t>Analyze instruction set =&gt; </a:t>
            </a:r>
            <a:r>
              <a:rPr lang="en-US" altLang="en-US" dirty="0" err="1">
                <a:solidFill>
                  <a:srgbClr val="FF0000"/>
                </a:solidFill>
              </a:rPr>
              <a:t>datapath</a:t>
            </a:r>
            <a:r>
              <a:rPr lang="en-US" altLang="en-US" dirty="0">
                <a:solidFill>
                  <a:srgbClr val="FF0000"/>
                </a:solidFill>
              </a:rPr>
              <a:t> requirements</a:t>
            </a:r>
          </a:p>
          <a:p>
            <a:pPr lvl="1" eaLnBrk="1" hangingPunct="1">
              <a:lnSpc>
                <a:spcPct val="110000"/>
              </a:lnSpc>
              <a:spcBef>
                <a:spcPct val="70000"/>
              </a:spcBef>
            </a:pPr>
            <a:r>
              <a:rPr lang="en-US" altLang="en-US" dirty="0"/>
              <a:t>The meaning of each instruction is given by the </a:t>
            </a:r>
            <a:r>
              <a:rPr lang="en-US" altLang="en-US" dirty="0">
                <a:solidFill>
                  <a:srgbClr val="FF0000"/>
                </a:solidFill>
              </a:rPr>
              <a:t>register transfers</a:t>
            </a:r>
          </a:p>
          <a:p>
            <a:pPr lvl="1" eaLnBrk="1" hangingPunct="1">
              <a:lnSpc>
                <a:spcPct val="110000"/>
              </a:lnSpc>
              <a:spcBef>
                <a:spcPct val="70000"/>
              </a:spcBef>
            </a:pPr>
            <a:r>
              <a:rPr lang="en-US" altLang="en-US" dirty="0"/>
              <a:t>Datapath must include storage elements for ISA registers</a:t>
            </a:r>
          </a:p>
          <a:p>
            <a:pPr lvl="1" eaLnBrk="1" hangingPunct="1">
              <a:lnSpc>
                <a:spcPct val="110000"/>
              </a:lnSpc>
              <a:spcBef>
                <a:spcPct val="70000"/>
              </a:spcBef>
            </a:pPr>
            <a:r>
              <a:rPr lang="en-US" altLang="en-US" dirty="0"/>
              <a:t>Datapath must support each register transfer</a:t>
            </a:r>
          </a:p>
          <a:p>
            <a:pPr marL="457200" indent="-457200" eaLnBrk="1" hangingPunct="1">
              <a:lnSpc>
                <a:spcPct val="110000"/>
              </a:lnSpc>
              <a:spcBef>
                <a:spcPct val="70000"/>
              </a:spcBef>
              <a:buFont typeface="+mj-lt"/>
              <a:buAutoNum type="arabicPeriod"/>
            </a:pPr>
            <a:r>
              <a:rPr lang="en-US" altLang="en-US" dirty="0"/>
              <a:t>Select </a:t>
            </a:r>
            <a:r>
              <a:rPr lang="en-US" altLang="en-US" dirty="0" err="1">
                <a:solidFill>
                  <a:srgbClr val="FF0000"/>
                </a:solidFill>
              </a:rPr>
              <a:t>datapath</a:t>
            </a:r>
            <a:r>
              <a:rPr lang="en-US" altLang="en-US" dirty="0">
                <a:solidFill>
                  <a:srgbClr val="FF0000"/>
                </a:solidFill>
              </a:rPr>
              <a:t> components</a:t>
            </a:r>
            <a:r>
              <a:rPr lang="en-US" altLang="en-US" dirty="0"/>
              <a:t> and </a:t>
            </a:r>
            <a:r>
              <a:rPr lang="en-US" altLang="en-US" dirty="0">
                <a:solidFill>
                  <a:srgbClr val="FF0000"/>
                </a:solidFill>
              </a:rPr>
              <a:t>clocking methodology</a:t>
            </a:r>
          </a:p>
          <a:p>
            <a:pPr marL="457200" indent="-457200" eaLnBrk="1" hangingPunct="1">
              <a:lnSpc>
                <a:spcPct val="110000"/>
              </a:lnSpc>
              <a:spcBef>
                <a:spcPct val="70000"/>
              </a:spcBef>
              <a:buFont typeface="+mj-lt"/>
              <a:buAutoNum type="arabicPeriod"/>
            </a:pPr>
            <a:r>
              <a:rPr lang="en-US" altLang="en-US" dirty="0"/>
              <a:t>Assemble </a:t>
            </a:r>
            <a:r>
              <a:rPr lang="en-US" altLang="en-US" dirty="0" err="1">
                <a:solidFill>
                  <a:srgbClr val="FF0000"/>
                </a:solidFill>
              </a:rPr>
              <a:t>datapath</a:t>
            </a:r>
            <a:r>
              <a:rPr lang="en-US" altLang="en-US" dirty="0"/>
              <a:t> meeting the requirements</a:t>
            </a:r>
          </a:p>
          <a:p>
            <a:pPr marL="457200" indent="-457200" eaLnBrk="1" hangingPunct="1">
              <a:lnSpc>
                <a:spcPct val="110000"/>
              </a:lnSpc>
              <a:spcBef>
                <a:spcPct val="70000"/>
              </a:spcBef>
              <a:buFont typeface="+mj-lt"/>
              <a:buAutoNum type="arabicPeriod"/>
            </a:pPr>
            <a:r>
              <a:rPr lang="en-US" altLang="en-US" dirty="0"/>
              <a:t>Analyze implementation of </a:t>
            </a:r>
            <a:r>
              <a:rPr lang="en-US" altLang="en-US" dirty="0">
                <a:solidFill>
                  <a:srgbClr val="FF0000"/>
                </a:solidFill>
              </a:rPr>
              <a:t>each instruction</a:t>
            </a:r>
          </a:p>
          <a:p>
            <a:pPr lvl="1" eaLnBrk="1" hangingPunct="1">
              <a:lnSpc>
                <a:spcPct val="110000"/>
              </a:lnSpc>
              <a:spcBef>
                <a:spcPct val="70000"/>
              </a:spcBef>
            </a:pPr>
            <a:r>
              <a:rPr lang="en-US" altLang="en-US" dirty="0"/>
              <a:t>Determine the setting of </a:t>
            </a:r>
            <a:r>
              <a:rPr lang="en-US" altLang="en-US" dirty="0">
                <a:solidFill>
                  <a:srgbClr val="FF0000"/>
                </a:solidFill>
              </a:rPr>
              <a:t>control signals</a:t>
            </a:r>
            <a:r>
              <a:rPr lang="en-US" altLang="en-US" dirty="0"/>
              <a:t> for register transfer</a:t>
            </a:r>
          </a:p>
          <a:p>
            <a:pPr marL="457200" indent="-457200" eaLnBrk="1" hangingPunct="1">
              <a:lnSpc>
                <a:spcPct val="110000"/>
              </a:lnSpc>
              <a:spcBef>
                <a:spcPct val="70000"/>
              </a:spcBef>
              <a:buFont typeface="+mj-lt"/>
              <a:buAutoNum type="arabicPeriod"/>
            </a:pPr>
            <a:r>
              <a:rPr lang="en-US" altLang="en-US" dirty="0"/>
              <a:t>Assemble the </a:t>
            </a:r>
            <a:r>
              <a:rPr lang="en-US" altLang="en-US" dirty="0">
                <a:solidFill>
                  <a:srgbClr val="FF0000"/>
                </a:solidFill>
              </a:rPr>
              <a:t>control logic</a:t>
            </a:r>
            <a:endParaRPr lang="en-US" altLang="en-US" sz="2000" dirty="0">
              <a:solidFill>
                <a:srgbClr val="FF0000"/>
              </a:solidFill>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16"/>
          <p:cNvSpPr/>
          <p:nvPr/>
        </p:nvSpPr>
        <p:spPr bwMode="auto">
          <a:xfrm>
            <a:off x="1211061" y="1714423"/>
            <a:ext cx="2067190" cy="2422287"/>
          </a:xfrm>
          <a:custGeom>
            <a:avLst/>
            <a:gdLst>
              <a:gd name="connsiteX0" fmla="*/ 1908083 w 1908083"/>
              <a:gd name="connsiteY0" fmla="*/ 116282 h 116282"/>
              <a:gd name="connsiteX1" fmla="*/ 1908083 w 1908083"/>
              <a:gd name="connsiteY1" fmla="*/ 0 h 116282"/>
              <a:gd name="connsiteX2" fmla="*/ 0 w 1908083"/>
              <a:gd name="connsiteY2" fmla="*/ 0 h 116282"/>
            </a:gdLst>
            <a:ahLst/>
            <a:cxnLst>
              <a:cxn ang="0">
                <a:pos x="connsiteX0" y="connsiteY0"/>
              </a:cxn>
              <a:cxn ang="0">
                <a:pos x="connsiteX1" y="connsiteY1"/>
              </a:cxn>
              <a:cxn ang="0">
                <a:pos x="connsiteX2" y="connsiteY2"/>
              </a:cxn>
            </a:cxnLst>
            <a:rect l="l" t="t" r="r" b="b"/>
            <a:pathLst>
              <a:path w="1908083" h="116282">
                <a:moveTo>
                  <a:pt x="1908083" y="116282"/>
                </a:moveTo>
                <a:lnTo>
                  <a:pt x="1908083" y="0"/>
                </a:lnTo>
                <a:lnTo>
                  <a:pt x="0" y="0"/>
                </a:lnTo>
              </a:path>
            </a:pathLst>
          </a:custGeom>
          <a:noFill/>
          <a:ln w="50800">
            <a:solidFill>
              <a:schemeClr val="bg1">
                <a:lumMod val="75000"/>
              </a:schemeClr>
            </a:solidFill>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Freeform 10"/>
          <p:cNvSpPr/>
          <p:nvPr/>
        </p:nvSpPr>
        <p:spPr bwMode="auto">
          <a:xfrm>
            <a:off x="5409070" y="3951159"/>
            <a:ext cx="1804062" cy="295086"/>
          </a:xfrm>
          <a:custGeom>
            <a:avLst/>
            <a:gdLst>
              <a:gd name="connsiteX0" fmla="*/ 0 w 1664948"/>
              <a:gd name="connsiteY0" fmla="*/ 0 h 322418"/>
              <a:gd name="connsiteX1" fmla="*/ 0 w 1664948"/>
              <a:gd name="connsiteY1" fmla="*/ 322418 h 322418"/>
              <a:gd name="connsiteX2" fmla="*/ 1442955 w 1664948"/>
              <a:gd name="connsiteY2" fmla="*/ 322418 h 322418"/>
              <a:gd name="connsiteX3" fmla="*/ 1442955 w 1664948"/>
              <a:gd name="connsiteY3" fmla="*/ 121567 h 322418"/>
              <a:gd name="connsiteX4" fmla="*/ 1664948 w 1664948"/>
              <a:gd name="connsiteY4" fmla="*/ 121567 h 3224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4948" h="322418">
                <a:moveTo>
                  <a:pt x="0" y="0"/>
                </a:moveTo>
                <a:lnTo>
                  <a:pt x="0" y="322418"/>
                </a:lnTo>
                <a:lnTo>
                  <a:pt x="1442955" y="322418"/>
                </a:lnTo>
                <a:lnTo>
                  <a:pt x="1442955" y="121567"/>
                </a:lnTo>
                <a:lnTo>
                  <a:pt x="1664948" y="121567"/>
                </a:lnTo>
              </a:path>
            </a:pathLst>
          </a:custGeom>
          <a:noFill/>
          <a:ln w="50800">
            <a:solidFill>
              <a:schemeClr val="bg1">
                <a:lumMod val="75000"/>
              </a:schemeClr>
            </a:solidFill>
            <a:headEnd type="oval"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7"/>
          <p:cNvSpPr/>
          <p:nvPr/>
        </p:nvSpPr>
        <p:spPr>
          <a:xfrm>
            <a:off x="4309112" y="2563029"/>
            <a:ext cx="1352720" cy="1170628"/>
          </a:xfrm>
          <a:custGeom>
            <a:avLst/>
            <a:gdLst>
              <a:gd name="connsiteX0" fmla="*/ 0 w 1194534"/>
              <a:gd name="connsiteY0" fmla="*/ 0 h 1183963"/>
              <a:gd name="connsiteX1" fmla="*/ 0 w 1194534"/>
              <a:gd name="connsiteY1" fmla="*/ 243135 h 1183963"/>
              <a:gd name="connsiteX2" fmla="*/ 972541 w 1194534"/>
              <a:gd name="connsiteY2" fmla="*/ 243135 h 1183963"/>
              <a:gd name="connsiteX3" fmla="*/ 972541 w 1194534"/>
              <a:gd name="connsiteY3" fmla="*/ 1183963 h 1183963"/>
              <a:gd name="connsiteX4" fmla="*/ 1194534 w 1194534"/>
              <a:gd name="connsiteY4" fmla="*/ 1183963 h 11839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4534" h="1183963">
                <a:moveTo>
                  <a:pt x="0" y="0"/>
                </a:moveTo>
                <a:lnTo>
                  <a:pt x="0" y="243135"/>
                </a:lnTo>
                <a:lnTo>
                  <a:pt x="972541" y="243135"/>
                </a:lnTo>
                <a:lnTo>
                  <a:pt x="972541" y="1183963"/>
                </a:lnTo>
                <a:lnTo>
                  <a:pt x="1194534" y="1183963"/>
                </a:lnTo>
              </a:path>
            </a:pathLst>
          </a:custGeom>
          <a:noFill/>
          <a:ln w="50800">
            <a:solidFill>
              <a:schemeClr val="bg1">
                <a:lumMod val="75000"/>
              </a:schemeClr>
            </a:solidFill>
            <a:headEnd type="oval" w="sm" len="sm"/>
            <a:tailEnd type="triangle" w="sm" len="sm"/>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9483" name="Line 61"/>
          <p:cNvSpPr>
            <a:spLocks noChangeShapeType="1"/>
          </p:cNvSpPr>
          <p:nvPr/>
        </p:nvSpPr>
        <p:spPr bwMode="auto">
          <a:xfrm flipV="1">
            <a:off x="1399257" y="2785756"/>
            <a:ext cx="0" cy="824307"/>
          </a:xfrm>
          <a:prstGeom prst="line">
            <a:avLst/>
          </a:prstGeom>
          <a:noFill/>
          <a:ln w="50800">
            <a:solidFill>
              <a:srgbClr val="007033"/>
            </a:solidFill>
            <a:round/>
            <a:headEnd type="oval"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482" name="Line 52"/>
          <p:cNvSpPr>
            <a:spLocks noChangeShapeType="1"/>
          </p:cNvSpPr>
          <p:nvPr/>
        </p:nvSpPr>
        <p:spPr bwMode="auto">
          <a:xfrm>
            <a:off x="2709781" y="3860895"/>
            <a:ext cx="569270" cy="0"/>
          </a:xfrm>
          <a:prstGeom prst="line">
            <a:avLst/>
          </a:prstGeom>
          <a:noFill/>
          <a:ln w="50800">
            <a:solidFill>
              <a:srgbClr val="007033"/>
            </a:solidFill>
            <a:round/>
            <a:headEnd/>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9518" name="Line 49"/>
          <p:cNvSpPr>
            <a:spLocks noChangeShapeType="1"/>
          </p:cNvSpPr>
          <p:nvPr/>
        </p:nvSpPr>
        <p:spPr bwMode="auto">
          <a:xfrm>
            <a:off x="4928383" y="3170309"/>
            <a:ext cx="1086943" cy="0"/>
          </a:xfrm>
          <a:prstGeom prst="line">
            <a:avLst/>
          </a:prstGeom>
          <a:noFill/>
          <a:ln w="50800">
            <a:solidFill>
              <a:srgbClr val="007033"/>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519" name="Line 30"/>
          <p:cNvSpPr>
            <a:spLocks noChangeShapeType="1"/>
          </p:cNvSpPr>
          <p:nvPr/>
        </p:nvSpPr>
        <p:spPr bwMode="auto">
          <a:xfrm>
            <a:off x="4928384" y="3951159"/>
            <a:ext cx="739534" cy="0"/>
          </a:xfrm>
          <a:prstGeom prst="line">
            <a:avLst/>
          </a:prstGeom>
          <a:noFill/>
          <a:ln w="50800">
            <a:solidFill>
              <a:srgbClr val="007033"/>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520" name="Line 30"/>
          <p:cNvSpPr>
            <a:spLocks noChangeShapeType="1"/>
          </p:cNvSpPr>
          <p:nvPr/>
        </p:nvSpPr>
        <p:spPr bwMode="auto">
          <a:xfrm>
            <a:off x="6486566" y="3518233"/>
            <a:ext cx="727497" cy="0"/>
          </a:xfrm>
          <a:prstGeom prst="line">
            <a:avLst/>
          </a:prstGeom>
          <a:noFill/>
          <a:ln w="50800">
            <a:solidFill>
              <a:schemeClr val="bg1">
                <a:lumMod val="75000"/>
              </a:schemeClr>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cxnSp>
        <p:nvCxnSpPr>
          <p:cNvPr id="3" name="Straight Arrow Connector 2"/>
          <p:cNvCxnSpPr/>
          <p:nvPr/>
        </p:nvCxnSpPr>
        <p:spPr>
          <a:xfrm>
            <a:off x="1404418" y="2192655"/>
            <a:ext cx="3174339" cy="0"/>
          </a:xfrm>
          <a:prstGeom prst="straightConnector1">
            <a:avLst/>
          </a:prstGeom>
          <a:ln w="50800">
            <a:solidFill>
              <a:srgbClr val="007033"/>
            </a:solidFill>
            <a:headEnd type="oval" w="sm" len="sm"/>
            <a:tailEnd type="triangle" w="sm" len="sm"/>
          </a:ln>
        </p:spPr>
        <p:style>
          <a:lnRef idx="1">
            <a:schemeClr val="accent1"/>
          </a:lnRef>
          <a:fillRef idx="0">
            <a:schemeClr val="accent1"/>
          </a:fillRef>
          <a:effectRef idx="0">
            <a:schemeClr val="accent1"/>
          </a:effectRef>
          <a:fontRef idx="minor">
            <a:schemeClr val="tx1"/>
          </a:fontRef>
        </p:style>
      </p:cxnSp>
      <p:grpSp>
        <p:nvGrpSpPr>
          <p:cNvPr id="2" name="Group 1"/>
          <p:cNvGrpSpPr/>
          <p:nvPr/>
        </p:nvGrpSpPr>
        <p:grpSpPr>
          <a:xfrm>
            <a:off x="2994416" y="4085568"/>
            <a:ext cx="558090" cy="1126515"/>
            <a:chOff x="2764076" y="4085565"/>
            <a:chExt cx="515160" cy="1126515"/>
          </a:xfrm>
        </p:grpSpPr>
        <p:sp>
          <p:nvSpPr>
            <p:cNvPr id="19460" name="Line 36"/>
            <p:cNvSpPr>
              <a:spLocks noChangeShapeType="1"/>
            </p:cNvSpPr>
            <p:nvPr/>
          </p:nvSpPr>
          <p:spPr bwMode="auto">
            <a:xfrm>
              <a:off x="3024310" y="4085565"/>
              <a:ext cx="0" cy="683273"/>
            </a:xfrm>
            <a:prstGeom prst="line">
              <a:avLst/>
            </a:prstGeom>
            <a:noFill/>
            <a:ln w="1905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462" name="Rectangle 76"/>
            <p:cNvSpPr>
              <a:spLocks noChangeArrowheads="1"/>
            </p:cNvSpPr>
            <p:nvPr/>
          </p:nvSpPr>
          <p:spPr bwMode="auto">
            <a:xfrm>
              <a:off x="2764076" y="4768838"/>
              <a:ext cx="515160" cy="443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b="1" dirty="0">
                  <a:solidFill>
                    <a:srgbClr val="FF0000"/>
                  </a:solidFill>
                </a:rPr>
                <a:t>Op</a:t>
              </a:r>
            </a:p>
            <a:p>
              <a:pPr algn="ctr" eaLnBrk="0" hangingPunct="0"/>
              <a:r>
                <a:rPr lang="en-US" sz="1000" b="1" dirty="0">
                  <a:solidFill>
                    <a:srgbClr val="FF0000"/>
                  </a:solidFill>
                </a:rPr>
                <a:t>BEQ</a:t>
              </a:r>
            </a:p>
          </p:txBody>
        </p:sp>
      </p:grpSp>
      <p:sp>
        <p:nvSpPr>
          <p:cNvPr id="12" name="Freeform 11"/>
          <p:cNvSpPr/>
          <p:nvPr/>
        </p:nvSpPr>
        <p:spPr bwMode="auto">
          <a:xfrm>
            <a:off x="4755550" y="3684013"/>
            <a:ext cx="4571206" cy="733018"/>
          </a:xfrm>
          <a:custGeom>
            <a:avLst/>
            <a:gdLst>
              <a:gd name="connsiteX0" fmla="*/ 3955774 w 4218167"/>
              <a:gd name="connsiteY0" fmla="*/ 0 h 838863"/>
              <a:gd name="connsiteX1" fmla="*/ 4218167 w 4218167"/>
              <a:gd name="connsiteY1" fmla="*/ 0 h 838863"/>
              <a:gd name="connsiteX2" fmla="*/ 4218167 w 4218167"/>
              <a:gd name="connsiteY2" fmla="*/ 838863 h 838863"/>
              <a:gd name="connsiteX3" fmla="*/ 0 w 4218167"/>
              <a:gd name="connsiteY3" fmla="*/ 838863 h 838863"/>
              <a:gd name="connsiteX4" fmla="*/ 0 w 4218167"/>
              <a:gd name="connsiteY4" fmla="*/ 648032 h 838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18167" h="838863">
                <a:moveTo>
                  <a:pt x="3955774" y="0"/>
                </a:moveTo>
                <a:lnTo>
                  <a:pt x="4218167" y="0"/>
                </a:lnTo>
                <a:lnTo>
                  <a:pt x="4218167" y="838863"/>
                </a:lnTo>
                <a:lnTo>
                  <a:pt x="0" y="838863"/>
                </a:lnTo>
                <a:lnTo>
                  <a:pt x="0" y="648032"/>
                </a:lnTo>
              </a:path>
            </a:pathLst>
          </a:custGeom>
          <a:noFill/>
          <a:ln w="50800">
            <a:solidFill>
              <a:schemeClr val="bg1">
                <a:lumMod val="75000"/>
              </a:schemeClr>
            </a:solidFill>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9467" name="Rectangle 77"/>
          <p:cNvSpPr>
            <a:spLocks noChangeArrowheads="1"/>
          </p:cNvSpPr>
          <p:nvPr/>
        </p:nvSpPr>
        <p:spPr bwMode="auto">
          <a:xfrm>
            <a:off x="1371829" y="1212287"/>
            <a:ext cx="1508959" cy="203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dirty="0"/>
              <a:t>Branch Target Address</a:t>
            </a:r>
          </a:p>
        </p:txBody>
      </p:sp>
      <p:grpSp>
        <p:nvGrpSpPr>
          <p:cNvPr id="19473" name="Group 854120"/>
          <p:cNvGrpSpPr>
            <a:grpSpLocks/>
          </p:cNvGrpSpPr>
          <p:nvPr/>
        </p:nvGrpSpPr>
        <p:grpSpPr bwMode="auto">
          <a:xfrm>
            <a:off x="6052040" y="3883124"/>
            <a:ext cx="434526" cy="1186873"/>
            <a:chOff x="5716233" y="3335223"/>
            <a:chExt cx="400519" cy="1186949"/>
          </a:xfrm>
        </p:grpSpPr>
        <p:sp>
          <p:nvSpPr>
            <p:cNvPr id="19594" name="Line 25"/>
            <p:cNvSpPr>
              <a:spLocks noChangeShapeType="1"/>
            </p:cNvSpPr>
            <p:nvPr/>
          </p:nvSpPr>
          <p:spPr bwMode="auto">
            <a:xfrm flipV="1">
              <a:off x="5929278" y="3335223"/>
              <a:ext cx="0" cy="849314"/>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595" name="Rectangle 26"/>
            <p:cNvSpPr>
              <a:spLocks noChangeArrowheads="1"/>
            </p:cNvSpPr>
            <p:nvPr/>
          </p:nvSpPr>
          <p:spPr bwMode="auto">
            <a:xfrm>
              <a:off x="5716233" y="4257036"/>
              <a:ext cx="400519" cy="265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b="1" dirty="0">
                  <a:solidFill>
                    <a:srgbClr val="FF0000"/>
                  </a:solidFill>
                </a:rPr>
                <a:t>ALU</a:t>
              </a:r>
            </a:p>
            <a:p>
              <a:pPr algn="ctr" eaLnBrk="0" hangingPunct="0"/>
              <a:r>
                <a:rPr lang="en-US" sz="1000" b="1" dirty="0">
                  <a:solidFill>
                    <a:srgbClr val="FF0000"/>
                  </a:solidFill>
                </a:rPr>
                <a:t>Op</a:t>
              </a:r>
            </a:p>
            <a:p>
              <a:pPr algn="ctr" eaLnBrk="0" hangingPunct="0"/>
              <a:r>
                <a:rPr lang="en-US" sz="1000" b="1" dirty="0">
                  <a:solidFill>
                    <a:srgbClr val="FF0000"/>
                  </a:solidFill>
                </a:rPr>
                <a:t>= SUB</a:t>
              </a:r>
            </a:p>
          </p:txBody>
        </p:sp>
      </p:grpSp>
      <p:grpSp>
        <p:nvGrpSpPr>
          <p:cNvPr id="19474" name="Group 854118"/>
          <p:cNvGrpSpPr>
            <a:grpSpLocks/>
          </p:cNvGrpSpPr>
          <p:nvPr/>
        </p:nvGrpSpPr>
        <p:grpSpPr bwMode="auto">
          <a:xfrm>
            <a:off x="4247323" y="4254616"/>
            <a:ext cx="350848" cy="820307"/>
            <a:chOff x="3860850" y="3659188"/>
            <a:chExt cx="323741" cy="820281"/>
          </a:xfrm>
        </p:grpSpPr>
        <p:sp>
          <p:nvSpPr>
            <p:cNvPr id="19592" name="Line 36"/>
            <p:cNvSpPr>
              <a:spLocks noChangeShapeType="1"/>
            </p:cNvSpPr>
            <p:nvPr/>
          </p:nvSpPr>
          <p:spPr bwMode="auto">
            <a:xfrm flipV="1">
              <a:off x="4024918" y="3659188"/>
              <a:ext cx="0" cy="477753"/>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593" name="Rectangle 37"/>
            <p:cNvSpPr>
              <a:spLocks noChangeArrowheads="1"/>
            </p:cNvSpPr>
            <p:nvPr/>
          </p:nvSpPr>
          <p:spPr bwMode="auto">
            <a:xfrm>
              <a:off x="3860850" y="4214356"/>
              <a:ext cx="323741"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b="1" dirty="0" err="1">
                  <a:solidFill>
                    <a:srgbClr val="FF0000"/>
                  </a:solidFill>
                </a:rPr>
                <a:t>Reg</a:t>
              </a:r>
              <a:endParaRPr lang="en-US" sz="1000" b="1" dirty="0">
                <a:solidFill>
                  <a:srgbClr val="FF0000"/>
                </a:solidFill>
              </a:endParaRPr>
            </a:p>
            <a:p>
              <a:pPr algn="ctr" eaLnBrk="0" hangingPunct="0"/>
              <a:r>
                <a:rPr lang="en-US" sz="1000" b="1" dirty="0" err="1">
                  <a:solidFill>
                    <a:srgbClr val="FF0000"/>
                  </a:solidFill>
                </a:rPr>
                <a:t>Wr</a:t>
              </a:r>
              <a:endParaRPr lang="en-US" sz="1000" b="1" dirty="0">
                <a:solidFill>
                  <a:srgbClr val="FF0000"/>
                </a:solidFill>
              </a:endParaRPr>
            </a:p>
            <a:p>
              <a:pPr algn="ctr" eaLnBrk="0" hangingPunct="0"/>
              <a:r>
                <a:rPr lang="en-US" sz="1000" b="1" dirty="0">
                  <a:solidFill>
                    <a:srgbClr val="FF0000"/>
                  </a:solidFill>
                </a:rPr>
                <a:t> = 0</a:t>
              </a:r>
            </a:p>
          </p:txBody>
        </p:sp>
      </p:grpSp>
      <p:grpSp>
        <p:nvGrpSpPr>
          <p:cNvPr id="19475" name="Group 8"/>
          <p:cNvGrpSpPr>
            <a:grpSpLocks/>
          </p:cNvGrpSpPr>
          <p:nvPr/>
        </p:nvGrpSpPr>
        <p:grpSpPr bwMode="auto">
          <a:xfrm>
            <a:off x="6029085" y="2954402"/>
            <a:ext cx="457480" cy="1039848"/>
            <a:chOff x="5652144" y="4157097"/>
            <a:chExt cx="421848" cy="1039533"/>
          </a:xfrm>
        </p:grpSpPr>
        <p:sp>
          <p:nvSpPr>
            <p:cNvPr id="19590" name="Freeform 23"/>
            <p:cNvSpPr>
              <a:spLocks/>
            </p:cNvSpPr>
            <p:nvPr/>
          </p:nvSpPr>
          <p:spPr bwMode="auto">
            <a:xfrm rot="-5400000">
              <a:off x="5343301" y="4465940"/>
              <a:ext cx="1039533" cy="421848"/>
            </a:xfrm>
            <a:custGeom>
              <a:avLst/>
              <a:gdLst>
                <a:gd name="T0" fmla="*/ 0 w 768"/>
                <a:gd name="T1" fmla="*/ 0 h 288"/>
                <a:gd name="T2" fmla="*/ 2147483647 w 768"/>
                <a:gd name="T3" fmla="*/ 2147483647 h 288"/>
                <a:gd name="T4" fmla="*/ 2147483647 w 768"/>
                <a:gd name="T5" fmla="*/ 2147483647 h 288"/>
                <a:gd name="T6" fmla="*/ 2147483647 w 768"/>
                <a:gd name="T7" fmla="*/ 0 h 288"/>
                <a:gd name="T8" fmla="*/ 2147483647 w 768"/>
                <a:gd name="T9" fmla="*/ 0 h 288"/>
                <a:gd name="T10" fmla="*/ 2147483647 w 768"/>
                <a:gd name="T11" fmla="*/ 2147483647 h 288"/>
                <a:gd name="T12" fmla="*/ 2147483647 w 768"/>
                <a:gd name="T13" fmla="*/ 0 h 288"/>
                <a:gd name="T14" fmla="*/ 0 w 768"/>
                <a:gd name="T15" fmla="*/ 0 h 288"/>
                <a:gd name="T16" fmla="*/ 0 60000 65536"/>
                <a:gd name="T17" fmla="*/ 0 60000 65536"/>
                <a:gd name="T18" fmla="*/ 0 60000 65536"/>
                <a:gd name="T19" fmla="*/ 0 60000 65536"/>
                <a:gd name="T20" fmla="*/ 0 60000 65536"/>
                <a:gd name="T21" fmla="*/ 0 60000 65536"/>
                <a:gd name="T22" fmla="*/ 0 60000 65536"/>
                <a:gd name="T23" fmla="*/ 0 60000 65536"/>
                <a:gd name="T24" fmla="*/ 0 w 768"/>
                <a:gd name="T25" fmla="*/ 0 h 288"/>
                <a:gd name="T26" fmla="*/ 768 w 768"/>
                <a:gd name="T27" fmla="*/ 288 h 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68" h="288">
                  <a:moveTo>
                    <a:pt x="0" y="0"/>
                  </a:moveTo>
                  <a:lnTo>
                    <a:pt x="144" y="288"/>
                  </a:lnTo>
                  <a:lnTo>
                    <a:pt x="624" y="288"/>
                  </a:lnTo>
                  <a:lnTo>
                    <a:pt x="768" y="0"/>
                  </a:lnTo>
                  <a:lnTo>
                    <a:pt x="480" y="0"/>
                  </a:lnTo>
                  <a:lnTo>
                    <a:pt x="384" y="96"/>
                  </a:lnTo>
                  <a:lnTo>
                    <a:pt x="288" y="0"/>
                  </a:lnTo>
                  <a:lnTo>
                    <a:pt x="0" y="0"/>
                  </a:lnTo>
                  <a:close/>
                </a:path>
              </a:pathLst>
            </a:custGeom>
            <a:solidFill>
              <a:srgbClr val="FFFF99"/>
            </a:solidFill>
            <a:ln w="19050">
              <a:solidFill>
                <a:schemeClr val="tx1"/>
              </a:solidFill>
              <a:round/>
              <a:headEnd/>
              <a:tailEnd/>
            </a:ln>
          </p:spPr>
          <p:txBody>
            <a:bodyPr/>
            <a:lstStyle/>
            <a:p>
              <a:endParaRPr lang="en-US"/>
            </a:p>
          </p:txBody>
        </p:sp>
        <p:sp>
          <p:nvSpPr>
            <p:cNvPr id="19591" name="Rectangle 24"/>
            <p:cNvSpPr>
              <a:spLocks noChangeArrowheads="1"/>
            </p:cNvSpPr>
            <p:nvPr/>
          </p:nvSpPr>
          <p:spPr bwMode="auto">
            <a:xfrm>
              <a:off x="5715860" y="4307976"/>
              <a:ext cx="351540" cy="74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p>
              <a:pPr algn="ctr" eaLnBrk="0" hangingPunct="0">
                <a:lnSpc>
                  <a:spcPct val="80000"/>
                </a:lnSpc>
              </a:pPr>
              <a:r>
                <a:rPr lang="en-US" sz="1400"/>
                <a:t>A</a:t>
              </a:r>
            </a:p>
            <a:p>
              <a:pPr algn="ctr" eaLnBrk="0" hangingPunct="0">
                <a:lnSpc>
                  <a:spcPct val="80000"/>
                </a:lnSpc>
              </a:pPr>
              <a:r>
                <a:rPr lang="en-US" sz="1400"/>
                <a:t>L</a:t>
              </a:r>
            </a:p>
            <a:p>
              <a:pPr algn="ctr" eaLnBrk="0" hangingPunct="0">
                <a:lnSpc>
                  <a:spcPct val="80000"/>
                </a:lnSpc>
              </a:pPr>
              <a:r>
                <a:rPr lang="en-US" sz="1400"/>
                <a:t>U</a:t>
              </a:r>
            </a:p>
          </p:txBody>
        </p:sp>
      </p:grpSp>
      <p:sp>
        <p:nvSpPr>
          <p:cNvPr id="19476" name="Line 30"/>
          <p:cNvSpPr>
            <a:spLocks noChangeShapeType="1"/>
          </p:cNvSpPr>
          <p:nvPr/>
        </p:nvSpPr>
        <p:spPr bwMode="auto">
          <a:xfrm>
            <a:off x="5815824" y="3841844"/>
            <a:ext cx="199502" cy="0"/>
          </a:xfrm>
          <a:prstGeom prst="line">
            <a:avLst/>
          </a:prstGeom>
          <a:noFill/>
          <a:ln w="50800">
            <a:solidFill>
              <a:srgbClr val="007033"/>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477" name="Line 39"/>
          <p:cNvSpPr>
            <a:spLocks noChangeShapeType="1"/>
          </p:cNvSpPr>
          <p:nvPr/>
        </p:nvSpPr>
        <p:spPr bwMode="auto">
          <a:xfrm>
            <a:off x="3279052" y="3238574"/>
            <a:ext cx="639783"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8" name="Line 40"/>
          <p:cNvSpPr>
            <a:spLocks noChangeShapeType="1"/>
          </p:cNvSpPr>
          <p:nvPr/>
        </p:nvSpPr>
        <p:spPr bwMode="auto">
          <a:xfrm flipV="1">
            <a:off x="3304849" y="3687851"/>
            <a:ext cx="610546"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9" name="Line 41"/>
          <p:cNvSpPr>
            <a:spLocks noChangeShapeType="1"/>
          </p:cNvSpPr>
          <p:nvPr/>
        </p:nvSpPr>
        <p:spPr bwMode="auto">
          <a:xfrm>
            <a:off x="3746851" y="4083152"/>
            <a:ext cx="171985" cy="1587"/>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80" name="Line 49"/>
          <p:cNvSpPr>
            <a:spLocks noChangeShapeType="1"/>
          </p:cNvSpPr>
          <p:nvPr/>
        </p:nvSpPr>
        <p:spPr bwMode="auto">
          <a:xfrm>
            <a:off x="1227274" y="3616412"/>
            <a:ext cx="478117" cy="0"/>
          </a:xfrm>
          <a:prstGeom prst="line">
            <a:avLst/>
          </a:prstGeom>
          <a:noFill/>
          <a:ln w="50800">
            <a:solidFill>
              <a:srgbClr val="007033"/>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nvGrpSpPr>
          <p:cNvPr id="19481" name="Group 3"/>
          <p:cNvGrpSpPr>
            <a:grpSpLocks/>
          </p:cNvGrpSpPr>
          <p:nvPr/>
        </p:nvGrpSpPr>
        <p:grpSpPr bwMode="auto">
          <a:xfrm>
            <a:off x="1705391" y="2965515"/>
            <a:ext cx="1004391" cy="1281155"/>
            <a:chOff x="1793625" y="4110295"/>
            <a:chExt cx="927187" cy="1280337"/>
          </a:xfrm>
        </p:grpSpPr>
        <p:sp>
          <p:nvSpPr>
            <p:cNvPr id="19586" name="Rectangle 47"/>
            <p:cNvSpPr>
              <a:spLocks noChangeArrowheads="1"/>
            </p:cNvSpPr>
            <p:nvPr/>
          </p:nvSpPr>
          <p:spPr bwMode="auto">
            <a:xfrm>
              <a:off x="1793626" y="4110295"/>
              <a:ext cx="927186" cy="1280337"/>
            </a:xfrm>
            <a:prstGeom prst="rect">
              <a:avLst/>
            </a:prstGeom>
            <a:solidFill>
              <a:srgbClr val="CCCCFF"/>
            </a:solidFill>
            <a:ln w="19050">
              <a:solidFill>
                <a:schemeClr val="tx1"/>
              </a:solidFill>
              <a:miter lim="800000"/>
              <a:headEnd/>
              <a:tailEnd/>
            </a:ln>
          </p:spPr>
          <p:txBody>
            <a:bodyPr wrap="none" anchor="ctr"/>
            <a:lstStyle/>
            <a:p>
              <a:endParaRPr lang="en-US"/>
            </a:p>
          </p:txBody>
        </p:sp>
        <p:sp>
          <p:nvSpPr>
            <p:cNvPr id="19587" name="Text Box 48"/>
            <p:cNvSpPr txBox="1">
              <a:spLocks noChangeArrowheads="1"/>
            </p:cNvSpPr>
            <p:nvPr/>
          </p:nvSpPr>
          <p:spPr bwMode="auto">
            <a:xfrm>
              <a:off x="1839033" y="4621150"/>
              <a:ext cx="632772" cy="27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1000"/>
                <a:t>Address</a:t>
              </a:r>
            </a:p>
          </p:txBody>
        </p:sp>
        <p:sp>
          <p:nvSpPr>
            <p:cNvPr id="19588" name="Text Box 50"/>
            <p:cNvSpPr txBox="1">
              <a:spLocks noChangeArrowheads="1"/>
            </p:cNvSpPr>
            <p:nvPr/>
          </p:nvSpPr>
          <p:spPr bwMode="auto">
            <a:xfrm>
              <a:off x="2061500" y="4889622"/>
              <a:ext cx="621194" cy="22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spcBef>
                  <a:spcPct val="50000"/>
                </a:spcBef>
              </a:pPr>
              <a:r>
                <a:rPr lang="en-US" sz="1000"/>
                <a:t>Instruction</a:t>
              </a:r>
            </a:p>
          </p:txBody>
        </p:sp>
        <p:sp>
          <p:nvSpPr>
            <p:cNvPr id="19589" name="Text Box 51"/>
            <p:cNvSpPr txBox="1">
              <a:spLocks noChangeArrowheads="1"/>
            </p:cNvSpPr>
            <p:nvPr/>
          </p:nvSpPr>
          <p:spPr bwMode="auto">
            <a:xfrm>
              <a:off x="1793625" y="4110295"/>
              <a:ext cx="927187" cy="502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1200" b="1" dirty="0"/>
                <a:t>Instruction</a:t>
              </a:r>
            </a:p>
            <a:p>
              <a:pPr algn="ctr"/>
              <a:r>
                <a:rPr lang="en-US" sz="1200" b="1" dirty="0"/>
                <a:t>Memory</a:t>
              </a:r>
            </a:p>
          </p:txBody>
        </p:sp>
      </p:grpSp>
      <p:sp>
        <p:nvSpPr>
          <p:cNvPr id="19484" name="Rectangle 67"/>
          <p:cNvSpPr>
            <a:spLocks noChangeArrowheads="1"/>
          </p:cNvSpPr>
          <p:nvPr/>
        </p:nvSpPr>
        <p:spPr bwMode="auto">
          <a:xfrm>
            <a:off x="3461354" y="3056005"/>
            <a:ext cx="182303" cy="136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Rs</a:t>
            </a:r>
          </a:p>
        </p:txBody>
      </p:sp>
      <p:sp>
        <p:nvSpPr>
          <p:cNvPr id="19485" name="Rectangle 70"/>
          <p:cNvSpPr>
            <a:spLocks noChangeArrowheads="1"/>
          </p:cNvSpPr>
          <p:nvPr/>
        </p:nvSpPr>
        <p:spPr bwMode="auto">
          <a:xfrm>
            <a:off x="3328925" y="3937097"/>
            <a:ext cx="182303" cy="136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Rd</a:t>
            </a:r>
          </a:p>
        </p:txBody>
      </p:sp>
      <p:grpSp>
        <p:nvGrpSpPr>
          <p:cNvPr id="19486" name="Group 12"/>
          <p:cNvGrpSpPr>
            <a:grpSpLocks/>
          </p:cNvGrpSpPr>
          <p:nvPr/>
        </p:nvGrpSpPr>
        <p:grpSpPr bwMode="auto">
          <a:xfrm>
            <a:off x="3885336" y="2396252"/>
            <a:ext cx="284879" cy="324814"/>
            <a:chOff x="1173430" y="2082165"/>
            <a:chExt cx="342981" cy="295097"/>
          </a:xfrm>
        </p:grpSpPr>
        <p:sp>
          <p:nvSpPr>
            <p:cNvPr id="19584" name="Oval 72"/>
            <p:cNvSpPr>
              <a:spLocks noChangeArrowheads="1"/>
            </p:cNvSpPr>
            <p:nvPr/>
          </p:nvSpPr>
          <p:spPr bwMode="auto">
            <a:xfrm>
              <a:off x="1173430" y="2082165"/>
              <a:ext cx="342981" cy="274472"/>
            </a:xfrm>
            <a:prstGeom prst="ellipse">
              <a:avLst/>
            </a:prstGeom>
            <a:solidFill>
              <a:srgbClr val="FFFF99"/>
            </a:solidFill>
            <a:ln w="19050">
              <a:solidFill>
                <a:schemeClr val="tx1"/>
              </a:solidFill>
              <a:round/>
              <a:headEnd/>
              <a:tailEnd/>
            </a:ln>
          </p:spPr>
          <p:txBody>
            <a:bodyPr wrap="none" anchor="ctr"/>
            <a:lstStyle/>
            <a:p>
              <a:endParaRPr lang="en-US"/>
            </a:p>
          </p:txBody>
        </p:sp>
        <p:sp>
          <p:nvSpPr>
            <p:cNvPr id="19585" name="Rectangle 73"/>
            <p:cNvSpPr>
              <a:spLocks noChangeArrowheads="1"/>
            </p:cNvSpPr>
            <p:nvPr/>
          </p:nvSpPr>
          <p:spPr bwMode="auto">
            <a:xfrm>
              <a:off x="1173430" y="2101204"/>
              <a:ext cx="338161" cy="276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p>
              <a:pPr algn="ctr" eaLnBrk="0" hangingPunct="0">
                <a:lnSpc>
                  <a:spcPct val="80000"/>
                </a:lnSpc>
              </a:pPr>
              <a:r>
                <a:rPr lang="en-US" sz="1200" dirty="0"/>
                <a:t>E</a:t>
              </a:r>
            </a:p>
          </p:txBody>
        </p:sp>
      </p:grpSp>
      <p:sp>
        <p:nvSpPr>
          <p:cNvPr id="19487" name="Rectangle 78"/>
          <p:cNvSpPr>
            <a:spLocks noChangeArrowheads="1"/>
          </p:cNvSpPr>
          <p:nvPr/>
        </p:nvSpPr>
        <p:spPr bwMode="auto">
          <a:xfrm>
            <a:off x="3461354" y="3511633"/>
            <a:ext cx="182303" cy="136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Rt</a:t>
            </a:r>
          </a:p>
        </p:txBody>
      </p:sp>
      <p:sp>
        <p:nvSpPr>
          <p:cNvPr id="19488" name="Freeform 86"/>
          <p:cNvSpPr>
            <a:spLocks/>
          </p:cNvSpPr>
          <p:nvPr/>
        </p:nvSpPr>
        <p:spPr bwMode="auto">
          <a:xfrm>
            <a:off x="3425238" y="3687851"/>
            <a:ext cx="127269" cy="190506"/>
          </a:xfrm>
          <a:custGeom>
            <a:avLst/>
            <a:gdLst>
              <a:gd name="T0" fmla="*/ 0 w 87"/>
              <a:gd name="T1" fmla="*/ 0 h 87"/>
              <a:gd name="T2" fmla="*/ 0 w 87"/>
              <a:gd name="T3" fmla="*/ 2147483647 h 87"/>
              <a:gd name="T4" fmla="*/ 2147483647 w 87"/>
              <a:gd name="T5" fmla="*/ 2147483647 h 87"/>
              <a:gd name="T6" fmla="*/ 0 60000 65536"/>
              <a:gd name="T7" fmla="*/ 0 60000 65536"/>
              <a:gd name="T8" fmla="*/ 0 60000 65536"/>
              <a:gd name="T9" fmla="*/ 0 w 87"/>
              <a:gd name="T10" fmla="*/ 0 h 87"/>
              <a:gd name="T11" fmla="*/ 87 w 87"/>
              <a:gd name="T12" fmla="*/ 87 h 87"/>
            </a:gdLst>
            <a:ahLst/>
            <a:cxnLst>
              <a:cxn ang="T6">
                <a:pos x="T0" y="T1"/>
              </a:cxn>
              <a:cxn ang="T7">
                <a:pos x="T2" y="T3"/>
              </a:cxn>
              <a:cxn ang="T8">
                <a:pos x="T4" y="T5"/>
              </a:cxn>
            </a:cxnLst>
            <a:rect l="T9" t="T10" r="T11" b="T12"/>
            <a:pathLst>
              <a:path w="87" h="87">
                <a:moveTo>
                  <a:pt x="0" y="0"/>
                </a:moveTo>
                <a:lnTo>
                  <a:pt x="0" y="87"/>
                </a:lnTo>
                <a:lnTo>
                  <a:pt x="87" y="87"/>
                </a:lnTo>
              </a:path>
            </a:pathLst>
          </a:custGeom>
          <a:noFill/>
          <a:ln w="12700">
            <a:solidFill>
              <a:schemeClr val="tx1"/>
            </a:solidFill>
            <a:round/>
            <a:headEnd type="oval" w="sm" len="sm"/>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19489" name="Freeform 98"/>
          <p:cNvSpPr>
            <a:spLocks/>
          </p:cNvSpPr>
          <p:nvPr/>
        </p:nvSpPr>
        <p:spPr bwMode="auto">
          <a:xfrm>
            <a:off x="3279052" y="4008537"/>
            <a:ext cx="273455" cy="87316"/>
          </a:xfrm>
          <a:custGeom>
            <a:avLst/>
            <a:gdLst>
              <a:gd name="T0" fmla="*/ 0 w 374"/>
              <a:gd name="T1" fmla="*/ 0 h 87"/>
              <a:gd name="T2" fmla="*/ 0 w 374"/>
              <a:gd name="T3" fmla="*/ 2147483647 h 87"/>
              <a:gd name="T4" fmla="*/ 2147483647 w 374"/>
              <a:gd name="T5" fmla="*/ 2147483647 h 87"/>
              <a:gd name="T6" fmla="*/ 0 60000 65536"/>
              <a:gd name="T7" fmla="*/ 0 60000 65536"/>
              <a:gd name="T8" fmla="*/ 0 60000 65536"/>
              <a:gd name="T9" fmla="*/ 0 w 374"/>
              <a:gd name="T10" fmla="*/ 0 h 87"/>
              <a:gd name="T11" fmla="*/ 374 w 374"/>
              <a:gd name="T12" fmla="*/ 87 h 87"/>
            </a:gdLst>
            <a:ahLst/>
            <a:cxnLst>
              <a:cxn ang="T6">
                <a:pos x="T0" y="T1"/>
              </a:cxn>
              <a:cxn ang="T7">
                <a:pos x="T2" y="T3"/>
              </a:cxn>
              <a:cxn ang="T8">
                <a:pos x="T4" y="T5"/>
              </a:cxn>
            </a:cxnLst>
            <a:rect l="T9" t="T10" r="T11" b="T12"/>
            <a:pathLst>
              <a:path w="374" h="87">
                <a:moveTo>
                  <a:pt x="0" y="0"/>
                </a:moveTo>
                <a:lnTo>
                  <a:pt x="0" y="87"/>
                </a:lnTo>
                <a:lnTo>
                  <a:pt x="374" y="87"/>
                </a:ln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19490" name="Rectangle 77"/>
          <p:cNvSpPr>
            <a:spLocks noChangeArrowheads="1"/>
          </p:cNvSpPr>
          <p:nvPr/>
        </p:nvSpPr>
        <p:spPr bwMode="auto">
          <a:xfrm>
            <a:off x="1371825" y="1506858"/>
            <a:ext cx="2192587" cy="210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dirty="0"/>
              <a:t>Jump Target = PC[31:28] ‖ Imm26</a:t>
            </a:r>
          </a:p>
        </p:txBody>
      </p:sp>
      <p:sp>
        <p:nvSpPr>
          <p:cNvPr id="19491" name="Rectangle 111"/>
          <p:cNvSpPr>
            <a:spLocks noChangeArrowheads="1"/>
          </p:cNvSpPr>
          <p:nvPr/>
        </p:nvSpPr>
        <p:spPr bwMode="auto">
          <a:xfrm>
            <a:off x="7367128" y="2552751"/>
            <a:ext cx="684499" cy="182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a:t>ALU result</a:t>
            </a:r>
          </a:p>
        </p:txBody>
      </p:sp>
      <p:sp>
        <p:nvSpPr>
          <p:cNvPr id="19493" name="TextBox 129"/>
          <p:cNvSpPr txBox="1">
            <a:spLocks noChangeArrowheads="1"/>
          </p:cNvSpPr>
          <p:nvPr/>
        </p:nvSpPr>
        <p:spPr bwMode="auto">
          <a:xfrm>
            <a:off x="832707" y="4439104"/>
            <a:ext cx="302693" cy="18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200"/>
              <a:t>clk</a:t>
            </a:r>
          </a:p>
        </p:txBody>
      </p:sp>
      <p:grpSp>
        <p:nvGrpSpPr>
          <p:cNvPr id="19494" name="Group 10"/>
          <p:cNvGrpSpPr>
            <a:grpSpLocks/>
          </p:cNvGrpSpPr>
          <p:nvPr/>
        </p:nvGrpSpPr>
        <p:grpSpPr bwMode="auto">
          <a:xfrm>
            <a:off x="1053570" y="3186185"/>
            <a:ext cx="184023" cy="835053"/>
            <a:chOff x="1192066" y="4329914"/>
            <a:chExt cx="169912" cy="836107"/>
          </a:xfrm>
        </p:grpSpPr>
        <p:sp>
          <p:nvSpPr>
            <p:cNvPr id="19581" name="Text Box 59"/>
            <p:cNvSpPr txBox="1">
              <a:spLocks noChangeArrowheads="1"/>
            </p:cNvSpPr>
            <p:nvPr/>
          </p:nvSpPr>
          <p:spPr bwMode="auto">
            <a:xfrm rot="-5400000">
              <a:off x="933536" y="4737579"/>
              <a:ext cx="686973" cy="169911"/>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200"/>
                <a:t>PC</a:t>
              </a:r>
            </a:p>
          </p:txBody>
        </p:sp>
        <p:sp>
          <p:nvSpPr>
            <p:cNvPr id="19582" name="Text Box 60"/>
            <p:cNvSpPr txBox="1">
              <a:spLocks noChangeArrowheads="1"/>
            </p:cNvSpPr>
            <p:nvPr/>
          </p:nvSpPr>
          <p:spPr bwMode="auto">
            <a:xfrm rot="-5400000">
              <a:off x="1203248" y="4318732"/>
              <a:ext cx="147548" cy="169911"/>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800"/>
                <a:t>00</a:t>
              </a:r>
            </a:p>
          </p:txBody>
        </p:sp>
        <p:sp>
          <p:nvSpPr>
            <p:cNvPr id="233" name="Isosceles Triangle 232"/>
            <p:cNvSpPr/>
            <p:nvPr/>
          </p:nvSpPr>
          <p:spPr bwMode="auto">
            <a:xfrm>
              <a:off x="1235854" y="5113150"/>
              <a:ext cx="87335" cy="46095"/>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grpSp>
      <p:grpSp>
        <p:nvGrpSpPr>
          <p:cNvPr id="19496" name="Group 11"/>
          <p:cNvGrpSpPr>
            <a:grpSpLocks/>
          </p:cNvGrpSpPr>
          <p:nvPr/>
        </p:nvGrpSpPr>
        <p:grpSpPr bwMode="auto">
          <a:xfrm>
            <a:off x="3918834" y="2965518"/>
            <a:ext cx="1009550" cy="1279567"/>
            <a:chOff x="3639628" y="4110295"/>
            <a:chExt cx="932372" cy="1278750"/>
          </a:xfrm>
        </p:grpSpPr>
        <p:sp>
          <p:nvSpPr>
            <p:cNvPr id="19568" name="Text Box 32"/>
            <p:cNvSpPr txBox="1">
              <a:spLocks noChangeArrowheads="1"/>
            </p:cNvSpPr>
            <p:nvPr/>
          </p:nvSpPr>
          <p:spPr bwMode="auto">
            <a:xfrm>
              <a:off x="3639629" y="4110295"/>
              <a:ext cx="932371" cy="1278750"/>
            </a:xfrm>
            <a:prstGeom prst="rect">
              <a:avLst/>
            </a:prstGeom>
            <a:solidFill>
              <a:srgbClr val="99FF99"/>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sz="1200" b="1" dirty="0"/>
            </a:p>
            <a:p>
              <a:pPr algn="ctr" eaLnBrk="1" hangingPunct="1"/>
              <a:endParaRPr lang="en-US" sz="1200" b="1" dirty="0"/>
            </a:p>
            <a:p>
              <a:pPr algn="ctr" eaLnBrk="1" hangingPunct="1"/>
              <a:r>
                <a:rPr lang="en-US" sz="1200" b="1" dirty="0"/>
                <a:t>Registers</a:t>
              </a:r>
            </a:p>
          </p:txBody>
        </p:sp>
        <p:sp>
          <p:nvSpPr>
            <p:cNvPr id="19569" name="Rectangle 33"/>
            <p:cNvSpPr>
              <a:spLocks noChangeArrowheads="1"/>
            </p:cNvSpPr>
            <p:nvPr/>
          </p:nvSpPr>
          <p:spPr bwMode="auto">
            <a:xfrm>
              <a:off x="3639628" y="4292747"/>
              <a:ext cx="421848" cy="18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 RA</a:t>
              </a:r>
            </a:p>
          </p:txBody>
        </p:sp>
        <p:sp>
          <p:nvSpPr>
            <p:cNvPr id="19570" name="Rectangle 34"/>
            <p:cNvSpPr>
              <a:spLocks noChangeArrowheads="1"/>
            </p:cNvSpPr>
            <p:nvPr/>
          </p:nvSpPr>
          <p:spPr bwMode="auto">
            <a:xfrm>
              <a:off x="3682106" y="4702075"/>
              <a:ext cx="379370" cy="276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RB</a:t>
              </a:r>
            </a:p>
          </p:txBody>
        </p:sp>
        <p:sp>
          <p:nvSpPr>
            <p:cNvPr id="19571" name="Rectangle 35"/>
            <p:cNvSpPr>
              <a:spLocks noChangeArrowheads="1"/>
            </p:cNvSpPr>
            <p:nvPr/>
          </p:nvSpPr>
          <p:spPr bwMode="auto">
            <a:xfrm>
              <a:off x="4144924" y="4239108"/>
              <a:ext cx="379370" cy="18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r" eaLnBrk="0" hangingPunct="0"/>
              <a:r>
                <a:rPr lang="en-US" sz="1000"/>
                <a:t>BusA</a:t>
              </a:r>
            </a:p>
          </p:txBody>
        </p:sp>
        <p:sp>
          <p:nvSpPr>
            <p:cNvPr id="19572" name="Rectangle 38"/>
            <p:cNvSpPr>
              <a:spLocks noChangeArrowheads="1"/>
            </p:cNvSpPr>
            <p:nvPr/>
          </p:nvSpPr>
          <p:spPr bwMode="auto">
            <a:xfrm>
              <a:off x="4144924" y="4973363"/>
              <a:ext cx="379370" cy="16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r" eaLnBrk="0" hangingPunct="0"/>
              <a:r>
                <a:rPr lang="en-US" sz="1000"/>
                <a:t>BusB</a:t>
              </a:r>
            </a:p>
          </p:txBody>
        </p:sp>
        <p:sp>
          <p:nvSpPr>
            <p:cNvPr id="19573" name="Rectangle 42"/>
            <p:cNvSpPr>
              <a:spLocks noChangeArrowheads="1"/>
            </p:cNvSpPr>
            <p:nvPr/>
          </p:nvSpPr>
          <p:spPr bwMode="auto">
            <a:xfrm>
              <a:off x="3682106" y="5133627"/>
              <a:ext cx="261244" cy="18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RW</a:t>
              </a:r>
            </a:p>
          </p:txBody>
        </p:sp>
        <p:sp>
          <p:nvSpPr>
            <p:cNvPr id="19574" name="Rectangle 45"/>
            <p:cNvSpPr>
              <a:spLocks noChangeArrowheads="1"/>
            </p:cNvSpPr>
            <p:nvPr/>
          </p:nvSpPr>
          <p:spPr bwMode="auto">
            <a:xfrm>
              <a:off x="4153665" y="5200996"/>
              <a:ext cx="379370" cy="18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r" eaLnBrk="0" hangingPunct="0"/>
              <a:r>
                <a:rPr lang="en-US" sz="1000" dirty="0" err="1"/>
                <a:t>BusW</a:t>
              </a:r>
              <a:endParaRPr lang="en-US" sz="1000" dirty="0"/>
            </a:p>
          </p:txBody>
        </p:sp>
        <p:sp>
          <p:nvSpPr>
            <p:cNvPr id="235" name="Isosceles Triangle 234"/>
            <p:cNvSpPr/>
            <p:nvPr/>
          </p:nvSpPr>
          <p:spPr bwMode="auto">
            <a:xfrm>
              <a:off x="3764345" y="5339440"/>
              <a:ext cx="87358" cy="46009"/>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grpSp>
      <p:sp>
        <p:nvSpPr>
          <p:cNvPr id="19498" name="Rectangle 64"/>
          <p:cNvSpPr>
            <a:spLocks noChangeArrowheads="1"/>
          </p:cNvSpPr>
          <p:nvPr/>
        </p:nvSpPr>
        <p:spPr bwMode="auto">
          <a:xfrm>
            <a:off x="1241033" y="2512698"/>
            <a:ext cx="326771" cy="273059"/>
          </a:xfrm>
          <a:prstGeom prst="rect">
            <a:avLst/>
          </a:prstGeom>
          <a:solidFill>
            <a:srgbClr val="FFFF99"/>
          </a:solidFill>
          <a:ln w="19050">
            <a:solidFill>
              <a:schemeClr val="tx1"/>
            </a:solidFill>
            <a:miter lim="800000"/>
            <a:headEnd/>
            <a:tailEnd/>
          </a:ln>
        </p:spPr>
        <p:txBody>
          <a:bodyPr lIns="0" tIns="0" rIns="0" bIns="0" anchor="ctr"/>
          <a:lstStyle/>
          <a:p>
            <a:pPr eaLnBrk="0" hangingPunct="0"/>
            <a:r>
              <a:rPr lang="en-US" sz="1600"/>
              <a:t> </a:t>
            </a:r>
            <a:r>
              <a:rPr lang="en-US" sz="1400"/>
              <a:t>+1</a:t>
            </a:r>
          </a:p>
        </p:txBody>
      </p:sp>
      <p:grpSp>
        <p:nvGrpSpPr>
          <p:cNvPr id="19499" name="Group 854121"/>
          <p:cNvGrpSpPr>
            <a:grpSpLocks/>
          </p:cNvGrpSpPr>
          <p:nvPr/>
        </p:nvGrpSpPr>
        <p:grpSpPr bwMode="auto">
          <a:xfrm>
            <a:off x="7463438" y="4264133"/>
            <a:ext cx="476398" cy="805862"/>
            <a:chOff x="5201227" y="3741545"/>
            <a:chExt cx="421889" cy="804668"/>
          </a:xfrm>
        </p:grpSpPr>
        <p:sp>
          <p:nvSpPr>
            <p:cNvPr id="19566" name="Rectangle 89"/>
            <p:cNvSpPr>
              <a:spLocks noChangeArrowheads="1"/>
            </p:cNvSpPr>
            <p:nvPr/>
          </p:nvSpPr>
          <p:spPr bwMode="auto">
            <a:xfrm>
              <a:off x="5201227" y="4281485"/>
              <a:ext cx="421889" cy="264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pPr algn="ctr" eaLnBrk="0" hangingPunct="0"/>
              <a:r>
                <a:rPr lang="en-US" sz="1000" b="1" dirty="0" err="1">
                  <a:solidFill>
                    <a:srgbClr val="FF0000"/>
                  </a:solidFill>
                </a:rPr>
                <a:t>Mem</a:t>
              </a:r>
              <a:endParaRPr lang="en-US" sz="1000" b="1" dirty="0">
                <a:solidFill>
                  <a:srgbClr val="FF0000"/>
                </a:solidFill>
              </a:endParaRPr>
            </a:p>
            <a:p>
              <a:pPr algn="ctr" eaLnBrk="0" hangingPunct="0"/>
              <a:r>
                <a:rPr lang="en-US" sz="1000" b="1" dirty="0">
                  <a:solidFill>
                    <a:srgbClr val="FF0000"/>
                  </a:solidFill>
                </a:rPr>
                <a:t>Rd</a:t>
              </a:r>
            </a:p>
            <a:p>
              <a:pPr algn="ctr" eaLnBrk="0" hangingPunct="0"/>
              <a:r>
                <a:rPr lang="en-US" sz="1000" b="1" dirty="0">
                  <a:solidFill>
                    <a:srgbClr val="FF0000"/>
                  </a:solidFill>
                </a:rPr>
                <a:t> = 0</a:t>
              </a:r>
            </a:p>
          </p:txBody>
        </p:sp>
        <p:sp>
          <p:nvSpPr>
            <p:cNvPr id="19567" name="Line 99"/>
            <p:cNvSpPr>
              <a:spLocks noChangeShapeType="1"/>
            </p:cNvSpPr>
            <p:nvPr/>
          </p:nvSpPr>
          <p:spPr bwMode="auto">
            <a:xfrm flipV="1">
              <a:off x="5398987" y="3741545"/>
              <a:ext cx="732" cy="467554"/>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grpSp>
        <p:nvGrpSpPr>
          <p:cNvPr id="19500" name="Group 854121"/>
          <p:cNvGrpSpPr>
            <a:grpSpLocks/>
          </p:cNvGrpSpPr>
          <p:nvPr/>
        </p:nvGrpSpPr>
        <p:grpSpPr bwMode="auto">
          <a:xfrm>
            <a:off x="7853845" y="4264135"/>
            <a:ext cx="503915" cy="810787"/>
            <a:chOff x="5201227" y="3741545"/>
            <a:chExt cx="421889" cy="809586"/>
          </a:xfrm>
        </p:grpSpPr>
        <p:sp>
          <p:nvSpPr>
            <p:cNvPr id="19564" name="Rectangle 89"/>
            <p:cNvSpPr>
              <a:spLocks noChangeArrowheads="1"/>
            </p:cNvSpPr>
            <p:nvPr/>
          </p:nvSpPr>
          <p:spPr bwMode="auto">
            <a:xfrm>
              <a:off x="5201227" y="4261294"/>
              <a:ext cx="421889" cy="289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pPr algn="ctr" eaLnBrk="0" hangingPunct="0"/>
              <a:r>
                <a:rPr lang="en-US" sz="1000" b="1" dirty="0" err="1">
                  <a:solidFill>
                    <a:srgbClr val="FF0000"/>
                  </a:solidFill>
                </a:rPr>
                <a:t>Mem</a:t>
              </a:r>
              <a:endParaRPr lang="en-US" sz="1000" b="1" dirty="0">
                <a:solidFill>
                  <a:srgbClr val="FF0000"/>
                </a:solidFill>
              </a:endParaRPr>
            </a:p>
            <a:p>
              <a:pPr algn="ctr" eaLnBrk="0" hangingPunct="0"/>
              <a:r>
                <a:rPr lang="en-US" sz="1000" b="1" dirty="0" err="1">
                  <a:solidFill>
                    <a:srgbClr val="FF0000"/>
                  </a:solidFill>
                </a:rPr>
                <a:t>Wr</a:t>
              </a:r>
              <a:endParaRPr lang="en-US" sz="1000" b="1" dirty="0">
                <a:solidFill>
                  <a:srgbClr val="FF0000"/>
                </a:solidFill>
              </a:endParaRPr>
            </a:p>
            <a:p>
              <a:pPr algn="ctr" eaLnBrk="0" hangingPunct="0"/>
              <a:r>
                <a:rPr lang="en-US" sz="1000" b="1" dirty="0">
                  <a:solidFill>
                    <a:srgbClr val="FF0000"/>
                  </a:solidFill>
                </a:rPr>
                <a:t>= 0</a:t>
              </a:r>
            </a:p>
          </p:txBody>
        </p:sp>
        <p:sp>
          <p:nvSpPr>
            <p:cNvPr id="19565" name="Line 99"/>
            <p:cNvSpPr>
              <a:spLocks noChangeShapeType="1"/>
            </p:cNvSpPr>
            <p:nvPr/>
          </p:nvSpPr>
          <p:spPr bwMode="auto">
            <a:xfrm flipV="1">
              <a:off x="5399719" y="3741545"/>
              <a:ext cx="0" cy="467554"/>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grpSp>
        <p:nvGrpSpPr>
          <p:cNvPr id="19501" name="Group 854121"/>
          <p:cNvGrpSpPr>
            <a:grpSpLocks/>
          </p:cNvGrpSpPr>
          <p:nvPr/>
        </p:nvGrpSpPr>
        <p:grpSpPr bwMode="auto">
          <a:xfrm>
            <a:off x="8705304" y="3922022"/>
            <a:ext cx="503915" cy="1152901"/>
            <a:chOff x="5201227" y="3728063"/>
            <a:chExt cx="421889" cy="725113"/>
          </a:xfrm>
        </p:grpSpPr>
        <p:sp>
          <p:nvSpPr>
            <p:cNvPr id="19562" name="Rectangle 89"/>
            <p:cNvSpPr>
              <a:spLocks noChangeArrowheads="1"/>
            </p:cNvSpPr>
            <p:nvPr/>
          </p:nvSpPr>
          <p:spPr bwMode="auto">
            <a:xfrm>
              <a:off x="5201227" y="4270613"/>
              <a:ext cx="421889"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pPr algn="ctr" eaLnBrk="0" hangingPunct="0"/>
              <a:r>
                <a:rPr lang="en-US" sz="1000" b="1" dirty="0">
                  <a:solidFill>
                    <a:srgbClr val="FF0000"/>
                  </a:solidFill>
                </a:rPr>
                <a:t>WB</a:t>
              </a:r>
            </a:p>
            <a:p>
              <a:pPr algn="ctr" eaLnBrk="0" hangingPunct="0"/>
              <a:r>
                <a:rPr lang="en-US" sz="1000" b="1" dirty="0">
                  <a:solidFill>
                    <a:srgbClr val="FF0000"/>
                  </a:solidFill>
                </a:rPr>
                <a:t>data</a:t>
              </a:r>
            </a:p>
            <a:p>
              <a:pPr algn="ctr" eaLnBrk="0" hangingPunct="0"/>
              <a:r>
                <a:rPr lang="en-US" sz="1000" b="1" dirty="0">
                  <a:solidFill>
                    <a:srgbClr val="FF0000"/>
                  </a:solidFill>
                </a:rPr>
                <a:t> = X</a:t>
              </a:r>
            </a:p>
          </p:txBody>
        </p:sp>
        <p:sp>
          <p:nvSpPr>
            <p:cNvPr id="19563" name="Line 99"/>
            <p:cNvSpPr>
              <a:spLocks noChangeShapeType="1"/>
            </p:cNvSpPr>
            <p:nvPr/>
          </p:nvSpPr>
          <p:spPr bwMode="auto">
            <a:xfrm flipV="1">
              <a:off x="5399719" y="3728063"/>
              <a:ext cx="0" cy="509678"/>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grpSp>
        <p:nvGrpSpPr>
          <p:cNvPr id="19511" name="Group 79"/>
          <p:cNvGrpSpPr>
            <a:grpSpLocks/>
          </p:cNvGrpSpPr>
          <p:nvPr/>
        </p:nvGrpSpPr>
        <p:grpSpPr bwMode="auto">
          <a:xfrm>
            <a:off x="5666200" y="3635462"/>
            <a:ext cx="184023" cy="412764"/>
            <a:chOff x="2514" y="1642"/>
            <a:chExt cx="116" cy="261"/>
          </a:xfrm>
        </p:grpSpPr>
        <p:sp>
          <p:nvSpPr>
            <p:cNvPr id="19550" name="AutoShape 80"/>
            <p:cNvSpPr>
              <a:spLocks noChangeArrowheads="1"/>
            </p:cNvSpPr>
            <p:nvPr/>
          </p:nvSpPr>
          <p:spPr bwMode="auto">
            <a:xfrm rot="-5400000">
              <a:off x="2442" y="1715"/>
              <a:ext cx="261" cy="115"/>
            </a:xfrm>
            <a:prstGeom prst="roundRect">
              <a:avLst>
                <a:gd name="adj" fmla="val 50000"/>
              </a:avLst>
            </a:prstGeom>
            <a:solidFill>
              <a:srgbClr val="FFFF99"/>
            </a:solidFill>
            <a:ln w="19050">
              <a:solidFill>
                <a:schemeClr val="tx1"/>
              </a:solidFill>
              <a:round/>
              <a:headEnd/>
              <a:tailEnd/>
            </a:ln>
          </p:spPr>
          <p:txBody>
            <a:bodyPr wrap="none" anchor="ctr"/>
            <a:lstStyle/>
            <a:p>
              <a:endParaRPr lang="en-US"/>
            </a:p>
          </p:txBody>
        </p:sp>
        <p:sp>
          <p:nvSpPr>
            <p:cNvPr id="19551" name="Rectangle 81"/>
            <p:cNvSpPr>
              <a:spLocks noChangeArrowheads="1"/>
            </p:cNvSpPr>
            <p:nvPr/>
          </p:nvSpPr>
          <p:spPr bwMode="auto">
            <a:xfrm flipH="1">
              <a:off x="2515" y="1642"/>
              <a:ext cx="115" cy="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lnSpc>
                  <a:spcPct val="70000"/>
                </a:lnSpc>
              </a:pPr>
              <a:endParaRPr lang="en-US" sz="1000" b="1">
                <a:latin typeface="Courier New" pitchFamily="49" charset="0"/>
                <a:cs typeface="Courier New" pitchFamily="49" charset="0"/>
              </a:endParaRPr>
            </a:p>
          </p:txBody>
        </p:sp>
        <p:sp>
          <p:nvSpPr>
            <p:cNvPr id="19552" name="Rectangle 82"/>
            <p:cNvSpPr>
              <a:spLocks noChangeArrowheads="1"/>
            </p:cNvSpPr>
            <p:nvPr/>
          </p:nvSpPr>
          <p:spPr bwMode="auto">
            <a:xfrm flipH="1">
              <a:off x="2515" y="1655"/>
              <a:ext cx="115"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a:t>1</a:t>
              </a:r>
            </a:p>
          </p:txBody>
        </p:sp>
        <p:sp>
          <p:nvSpPr>
            <p:cNvPr id="19553" name="Rectangle 83"/>
            <p:cNvSpPr>
              <a:spLocks noChangeArrowheads="1"/>
            </p:cNvSpPr>
            <p:nvPr/>
          </p:nvSpPr>
          <p:spPr bwMode="auto">
            <a:xfrm flipH="1">
              <a:off x="2514" y="1785"/>
              <a:ext cx="115"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0</a:t>
              </a:r>
            </a:p>
          </p:txBody>
        </p:sp>
      </p:grpSp>
      <p:sp>
        <p:nvSpPr>
          <p:cNvPr id="15" name="Freeform 14"/>
          <p:cNvSpPr/>
          <p:nvPr/>
        </p:nvSpPr>
        <p:spPr bwMode="auto">
          <a:xfrm>
            <a:off x="1223099" y="1974088"/>
            <a:ext cx="171979" cy="538608"/>
          </a:xfrm>
          <a:custGeom>
            <a:avLst/>
            <a:gdLst>
              <a:gd name="connsiteX0" fmla="*/ 158566 w 158566"/>
              <a:gd name="connsiteY0" fmla="*/ 195565 h 195565"/>
              <a:gd name="connsiteX1" fmla="*/ 158566 w 158566"/>
              <a:gd name="connsiteY1" fmla="*/ 0 h 195565"/>
              <a:gd name="connsiteX2" fmla="*/ 0 w 158566"/>
              <a:gd name="connsiteY2" fmla="*/ 0 h 195565"/>
            </a:gdLst>
            <a:ahLst/>
            <a:cxnLst>
              <a:cxn ang="0">
                <a:pos x="connsiteX0" y="connsiteY0"/>
              </a:cxn>
              <a:cxn ang="0">
                <a:pos x="connsiteX1" y="connsiteY1"/>
              </a:cxn>
              <a:cxn ang="0">
                <a:pos x="connsiteX2" y="connsiteY2"/>
              </a:cxn>
            </a:cxnLst>
            <a:rect l="l" t="t" r="r" b="b"/>
            <a:pathLst>
              <a:path w="158566" h="195565">
                <a:moveTo>
                  <a:pt x="158566" y="195565"/>
                </a:moveTo>
                <a:lnTo>
                  <a:pt x="158566" y="0"/>
                </a:lnTo>
                <a:lnTo>
                  <a:pt x="0" y="0"/>
                </a:lnTo>
              </a:path>
            </a:pathLst>
          </a:custGeom>
          <a:noFill/>
          <a:ln w="50800">
            <a:solidFill>
              <a:srgbClr val="007033"/>
            </a:solidFill>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9513" name="Line 49"/>
          <p:cNvSpPr>
            <a:spLocks noChangeShapeType="1"/>
          </p:cNvSpPr>
          <p:nvPr/>
        </p:nvSpPr>
        <p:spPr bwMode="auto">
          <a:xfrm flipV="1">
            <a:off x="3282490" y="2549134"/>
            <a:ext cx="602845" cy="0"/>
          </a:xfrm>
          <a:prstGeom prst="line">
            <a:avLst/>
          </a:prstGeom>
          <a:noFill/>
          <a:ln w="25400">
            <a:solidFill>
              <a:srgbClr val="007033"/>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 name="Freeform 15"/>
          <p:cNvSpPr/>
          <p:nvPr/>
        </p:nvSpPr>
        <p:spPr bwMode="auto">
          <a:xfrm>
            <a:off x="849903" y="1714423"/>
            <a:ext cx="213254" cy="1903175"/>
          </a:xfrm>
          <a:custGeom>
            <a:avLst/>
            <a:gdLst>
              <a:gd name="connsiteX0" fmla="*/ 195565 w 195565"/>
              <a:gd name="connsiteY0" fmla="*/ 0 h 1316102"/>
              <a:gd name="connsiteX1" fmla="*/ 0 w 195565"/>
              <a:gd name="connsiteY1" fmla="*/ 0 h 1316102"/>
              <a:gd name="connsiteX2" fmla="*/ 0 w 195565"/>
              <a:gd name="connsiteY2" fmla="*/ 1316102 h 1316102"/>
              <a:gd name="connsiteX3" fmla="*/ 190280 w 195565"/>
              <a:gd name="connsiteY3" fmla="*/ 1316102 h 1316102"/>
            </a:gdLst>
            <a:ahLst/>
            <a:cxnLst>
              <a:cxn ang="0">
                <a:pos x="connsiteX0" y="connsiteY0"/>
              </a:cxn>
              <a:cxn ang="0">
                <a:pos x="connsiteX1" y="connsiteY1"/>
              </a:cxn>
              <a:cxn ang="0">
                <a:pos x="connsiteX2" y="connsiteY2"/>
              </a:cxn>
              <a:cxn ang="0">
                <a:pos x="connsiteX3" y="connsiteY3"/>
              </a:cxn>
            </a:cxnLst>
            <a:rect l="l" t="t" r="r" b="b"/>
            <a:pathLst>
              <a:path w="195565" h="1316102">
                <a:moveTo>
                  <a:pt x="195565" y="0"/>
                </a:moveTo>
                <a:lnTo>
                  <a:pt x="0" y="0"/>
                </a:lnTo>
                <a:lnTo>
                  <a:pt x="0" y="1316102"/>
                </a:lnTo>
                <a:lnTo>
                  <a:pt x="190280" y="1316102"/>
                </a:lnTo>
              </a:path>
            </a:pathLst>
          </a:custGeom>
          <a:noFill/>
          <a:ln w="50800">
            <a:solidFill>
              <a:srgbClr val="007033"/>
            </a:solidFill>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9516" name="Rectangle 77"/>
          <p:cNvSpPr>
            <a:spLocks noChangeArrowheads="1"/>
          </p:cNvSpPr>
          <p:nvPr/>
        </p:nvSpPr>
        <p:spPr bwMode="auto">
          <a:xfrm>
            <a:off x="3352615" y="2375538"/>
            <a:ext cx="461195" cy="151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900" dirty="0"/>
              <a:t>Imm16</a:t>
            </a:r>
          </a:p>
        </p:txBody>
      </p:sp>
      <p:sp>
        <p:nvSpPr>
          <p:cNvPr id="19517" name="Line 49"/>
          <p:cNvSpPr>
            <a:spLocks noChangeShapeType="1"/>
          </p:cNvSpPr>
          <p:nvPr/>
        </p:nvSpPr>
        <p:spPr bwMode="auto">
          <a:xfrm>
            <a:off x="4170215" y="2558415"/>
            <a:ext cx="408541" cy="0"/>
          </a:xfrm>
          <a:prstGeom prst="line">
            <a:avLst/>
          </a:prstGeom>
          <a:noFill/>
          <a:ln w="50800">
            <a:solidFill>
              <a:srgbClr val="007033"/>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20" name="Freeform 19"/>
          <p:cNvSpPr/>
          <p:nvPr/>
        </p:nvSpPr>
        <p:spPr bwMode="auto">
          <a:xfrm>
            <a:off x="1223098" y="1443050"/>
            <a:ext cx="3801428" cy="890258"/>
          </a:xfrm>
          <a:custGeom>
            <a:avLst/>
            <a:gdLst>
              <a:gd name="connsiteX0" fmla="*/ 4587856 w 4751708"/>
              <a:gd name="connsiteY0" fmla="*/ 1099394 h 1099394"/>
              <a:gd name="connsiteX1" fmla="*/ 4751708 w 4751708"/>
              <a:gd name="connsiteY1" fmla="*/ 1099394 h 1099394"/>
              <a:gd name="connsiteX2" fmla="*/ 4751708 w 4751708"/>
              <a:gd name="connsiteY2" fmla="*/ 0 h 1099394"/>
              <a:gd name="connsiteX3" fmla="*/ 0 w 4751708"/>
              <a:gd name="connsiteY3" fmla="*/ 0 h 1099394"/>
            </a:gdLst>
            <a:ahLst/>
            <a:cxnLst>
              <a:cxn ang="0">
                <a:pos x="connsiteX0" y="connsiteY0"/>
              </a:cxn>
              <a:cxn ang="0">
                <a:pos x="connsiteX1" y="connsiteY1"/>
              </a:cxn>
              <a:cxn ang="0">
                <a:pos x="connsiteX2" y="connsiteY2"/>
              </a:cxn>
              <a:cxn ang="0">
                <a:pos x="connsiteX3" y="connsiteY3"/>
              </a:cxn>
            </a:cxnLst>
            <a:rect l="l" t="t" r="r" b="b"/>
            <a:pathLst>
              <a:path w="4751708" h="1099394">
                <a:moveTo>
                  <a:pt x="4587856" y="1099394"/>
                </a:moveTo>
                <a:lnTo>
                  <a:pt x="4751708" y="1099394"/>
                </a:lnTo>
                <a:lnTo>
                  <a:pt x="4751708" y="0"/>
                </a:lnTo>
                <a:lnTo>
                  <a:pt x="0" y="0"/>
                </a:lnTo>
              </a:path>
            </a:pathLst>
          </a:custGeom>
          <a:noFill/>
          <a:ln w="50800">
            <a:solidFill>
              <a:srgbClr val="007033"/>
            </a:solidFill>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ln>
                <a:solidFill>
                  <a:sysClr val="windowText" lastClr="000000"/>
                </a:solidFill>
              </a:ln>
            </a:endParaRPr>
          </a:p>
        </p:txBody>
      </p:sp>
      <p:sp>
        <p:nvSpPr>
          <p:cNvPr id="19526" name="Rectangle 77"/>
          <p:cNvSpPr>
            <a:spLocks noChangeArrowheads="1"/>
          </p:cNvSpPr>
          <p:nvPr/>
        </p:nvSpPr>
        <p:spPr bwMode="auto">
          <a:xfrm>
            <a:off x="1512348" y="1961191"/>
            <a:ext cx="1085209" cy="185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dirty="0"/>
              <a:t>Next PC Address</a:t>
            </a:r>
          </a:p>
        </p:txBody>
      </p:sp>
      <p:sp>
        <p:nvSpPr>
          <p:cNvPr id="19545" name="AutoShape 118"/>
          <p:cNvSpPr>
            <a:spLocks noChangeArrowheads="1"/>
          </p:cNvSpPr>
          <p:nvPr/>
        </p:nvSpPr>
        <p:spPr bwMode="auto">
          <a:xfrm rot="16200000">
            <a:off x="3442714" y="3900040"/>
            <a:ext cx="424246" cy="182440"/>
          </a:xfrm>
          <a:prstGeom prst="roundRect">
            <a:avLst>
              <a:gd name="adj" fmla="val 50000"/>
            </a:avLst>
          </a:prstGeom>
          <a:solidFill>
            <a:srgbClr val="FFFF99"/>
          </a:solidFill>
          <a:ln w="19050">
            <a:solidFill>
              <a:schemeClr val="tx1"/>
            </a:solidFill>
            <a:round/>
            <a:headEnd/>
            <a:tailEnd/>
          </a:ln>
        </p:spPr>
        <p:txBody>
          <a:bodyPr wrap="none" anchor="ctr"/>
          <a:lstStyle/>
          <a:p>
            <a:endParaRPr lang="en-US"/>
          </a:p>
        </p:txBody>
      </p:sp>
      <p:sp>
        <p:nvSpPr>
          <p:cNvPr id="19546" name="Rectangle 119"/>
          <p:cNvSpPr>
            <a:spLocks noChangeArrowheads="1"/>
          </p:cNvSpPr>
          <p:nvPr/>
        </p:nvSpPr>
        <p:spPr bwMode="auto">
          <a:xfrm flipH="1">
            <a:off x="3564411" y="3778343"/>
            <a:ext cx="182439" cy="425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lnSpc>
                <a:spcPct val="70000"/>
              </a:lnSpc>
            </a:pPr>
            <a:endParaRPr lang="en-US" sz="1000" b="1">
              <a:latin typeface="Courier New" pitchFamily="49" charset="0"/>
              <a:cs typeface="Courier New" pitchFamily="49" charset="0"/>
            </a:endParaRPr>
          </a:p>
        </p:txBody>
      </p:sp>
      <p:sp>
        <p:nvSpPr>
          <p:cNvPr id="19547" name="Rectangle 120"/>
          <p:cNvSpPr>
            <a:spLocks noChangeArrowheads="1"/>
          </p:cNvSpPr>
          <p:nvPr/>
        </p:nvSpPr>
        <p:spPr bwMode="auto">
          <a:xfrm flipH="1">
            <a:off x="3564410" y="3806921"/>
            <a:ext cx="182438" cy="150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a:t>0</a:t>
            </a:r>
          </a:p>
        </p:txBody>
      </p:sp>
      <p:sp>
        <p:nvSpPr>
          <p:cNvPr id="19549" name="Rectangle 120"/>
          <p:cNvSpPr>
            <a:spLocks noChangeArrowheads="1"/>
          </p:cNvSpPr>
          <p:nvPr/>
        </p:nvSpPr>
        <p:spPr bwMode="auto">
          <a:xfrm flipH="1">
            <a:off x="3564410" y="4024415"/>
            <a:ext cx="182438" cy="150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1</a:t>
            </a:r>
          </a:p>
        </p:txBody>
      </p:sp>
      <p:grpSp>
        <p:nvGrpSpPr>
          <p:cNvPr id="19528" name="Group 117"/>
          <p:cNvGrpSpPr>
            <a:grpSpLocks/>
          </p:cNvGrpSpPr>
          <p:nvPr/>
        </p:nvGrpSpPr>
        <p:grpSpPr bwMode="auto">
          <a:xfrm>
            <a:off x="8854485" y="3265562"/>
            <a:ext cx="184024" cy="639784"/>
            <a:chOff x="2514" y="1642"/>
            <a:chExt cx="116" cy="403"/>
          </a:xfrm>
        </p:grpSpPr>
        <p:sp>
          <p:nvSpPr>
            <p:cNvPr id="19540" name="AutoShape 118"/>
            <p:cNvSpPr>
              <a:spLocks noChangeArrowheads="1"/>
            </p:cNvSpPr>
            <p:nvPr/>
          </p:nvSpPr>
          <p:spPr bwMode="auto">
            <a:xfrm rot="16200000">
              <a:off x="2435" y="1850"/>
              <a:ext cx="274" cy="115"/>
            </a:xfrm>
            <a:prstGeom prst="roundRect">
              <a:avLst>
                <a:gd name="adj" fmla="val 50000"/>
              </a:avLst>
            </a:prstGeom>
            <a:solidFill>
              <a:srgbClr val="FFFF99"/>
            </a:solidFill>
            <a:ln w="19050">
              <a:solidFill>
                <a:schemeClr val="tx1"/>
              </a:solidFill>
              <a:round/>
              <a:headEnd/>
              <a:tailEnd/>
            </a:ln>
          </p:spPr>
          <p:txBody>
            <a:bodyPr wrap="none" anchor="ctr"/>
            <a:lstStyle/>
            <a:p>
              <a:endParaRPr lang="en-US"/>
            </a:p>
          </p:txBody>
        </p:sp>
        <p:sp>
          <p:nvSpPr>
            <p:cNvPr id="19541" name="Rectangle 119"/>
            <p:cNvSpPr>
              <a:spLocks noChangeArrowheads="1"/>
            </p:cNvSpPr>
            <p:nvPr/>
          </p:nvSpPr>
          <p:spPr bwMode="auto">
            <a:xfrm flipH="1">
              <a:off x="2515" y="1642"/>
              <a:ext cx="115"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lnSpc>
                  <a:spcPct val="70000"/>
                </a:lnSpc>
              </a:pPr>
              <a:endParaRPr lang="en-US" sz="1000" b="1">
                <a:latin typeface="Courier New" pitchFamily="49" charset="0"/>
                <a:cs typeface="Courier New" pitchFamily="49" charset="0"/>
              </a:endParaRPr>
            </a:p>
          </p:txBody>
        </p:sp>
        <p:sp>
          <p:nvSpPr>
            <p:cNvPr id="19543" name="Rectangle 121"/>
            <p:cNvSpPr>
              <a:spLocks noChangeArrowheads="1"/>
            </p:cNvSpPr>
            <p:nvPr/>
          </p:nvSpPr>
          <p:spPr bwMode="auto">
            <a:xfrm flipH="1">
              <a:off x="2515" y="1933"/>
              <a:ext cx="115"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1</a:t>
              </a:r>
            </a:p>
          </p:txBody>
        </p:sp>
        <p:sp>
          <p:nvSpPr>
            <p:cNvPr id="19544" name="Rectangle 120"/>
            <p:cNvSpPr>
              <a:spLocks noChangeArrowheads="1"/>
            </p:cNvSpPr>
            <p:nvPr/>
          </p:nvSpPr>
          <p:spPr bwMode="auto">
            <a:xfrm flipH="1">
              <a:off x="2515" y="1797"/>
              <a:ext cx="115"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0</a:t>
              </a:r>
            </a:p>
          </p:txBody>
        </p:sp>
      </p:grpSp>
      <p:sp>
        <p:nvSpPr>
          <p:cNvPr id="19529" name="Line 30"/>
          <p:cNvSpPr>
            <a:spLocks noChangeShapeType="1"/>
          </p:cNvSpPr>
          <p:nvPr/>
        </p:nvSpPr>
        <p:spPr bwMode="auto">
          <a:xfrm>
            <a:off x="8209853" y="3782900"/>
            <a:ext cx="645427" cy="0"/>
          </a:xfrm>
          <a:prstGeom prst="line">
            <a:avLst/>
          </a:prstGeom>
          <a:noFill/>
          <a:ln w="50800">
            <a:solidFill>
              <a:schemeClr val="bg1">
                <a:lumMod val="75000"/>
              </a:schemeClr>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nvGrpSpPr>
          <p:cNvPr id="19530" name="Group 854121"/>
          <p:cNvGrpSpPr>
            <a:grpSpLocks/>
          </p:cNvGrpSpPr>
          <p:nvPr/>
        </p:nvGrpSpPr>
        <p:grpSpPr bwMode="auto">
          <a:xfrm>
            <a:off x="5550969" y="4054576"/>
            <a:ext cx="457480" cy="1015420"/>
            <a:chOff x="5201227" y="3646488"/>
            <a:chExt cx="421889" cy="1015942"/>
          </a:xfrm>
        </p:grpSpPr>
        <p:sp>
          <p:nvSpPr>
            <p:cNvPr id="19538" name="Rectangle 89"/>
            <p:cNvSpPr>
              <a:spLocks noChangeArrowheads="1"/>
            </p:cNvSpPr>
            <p:nvPr/>
          </p:nvSpPr>
          <p:spPr bwMode="auto">
            <a:xfrm>
              <a:off x="5201227" y="4397172"/>
              <a:ext cx="421889" cy="265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pPr algn="ctr" eaLnBrk="0" hangingPunct="0"/>
              <a:r>
                <a:rPr lang="en-US" sz="1000" b="1" dirty="0">
                  <a:solidFill>
                    <a:srgbClr val="FF0000"/>
                  </a:solidFill>
                </a:rPr>
                <a:t>ALU</a:t>
              </a:r>
            </a:p>
            <a:p>
              <a:pPr algn="ctr" eaLnBrk="0" hangingPunct="0"/>
              <a:r>
                <a:rPr lang="en-US" sz="1000" b="1" dirty="0">
                  <a:solidFill>
                    <a:srgbClr val="FF0000"/>
                  </a:solidFill>
                </a:rPr>
                <a:t>Src</a:t>
              </a:r>
            </a:p>
            <a:p>
              <a:pPr algn="ctr" eaLnBrk="0" hangingPunct="0"/>
              <a:r>
                <a:rPr lang="en-US" sz="1000" b="1" dirty="0">
                  <a:solidFill>
                    <a:srgbClr val="FF0000"/>
                  </a:solidFill>
                </a:rPr>
                <a:t>= 0</a:t>
              </a:r>
            </a:p>
          </p:txBody>
        </p:sp>
        <p:sp>
          <p:nvSpPr>
            <p:cNvPr id="19539" name="Line 99"/>
            <p:cNvSpPr>
              <a:spLocks noChangeShapeType="1"/>
            </p:cNvSpPr>
            <p:nvPr/>
          </p:nvSpPr>
          <p:spPr bwMode="auto">
            <a:xfrm flipV="1">
              <a:off x="5400452" y="3646488"/>
              <a:ext cx="0" cy="678153"/>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grpSp>
        <p:nvGrpSpPr>
          <p:cNvPr id="19531" name="Group 854118"/>
          <p:cNvGrpSpPr>
            <a:grpSpLocks/>
          </p:cNvGrpSpPr>
          <p:nvPr/>
        </p:nvGrpSpPr>
        <p:grpSpPr bwMode="auto">
          <a:xfrm>
            <a:off x="3482822" y="4203383"/>
            <a:ext cx="350848" cy="866612"/>
            <a:chOff x="3860850" y="3434417"/>
            <a:chExt cx="323741" cy="866585"/>
          </a:xfrm>
        </p:grpSpPr>
        <p:sp>
          <p:nvSpPr>
            <p:cNvPr id="19536" name="Line 36"/>
            <p:cNvSpPr>
              <a:spLocks noChangeShapeType="1"/>
            </p:cNvSpPr>
            <p:nvPr/>
          </p:nvSpPr>
          <p:spPr bwMode="auto">
            <a:xfrm flipV="1">
              <a:off x="4024918" y="3434417"/>
              <a:ext cx="0" cy="528978"/>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537" name="Rectangle 37"/>
            <p:cNvSpPr>
              <a:spLocks noChangeArrowheads="1"/>
            </p:cNvSpPr>
            <p:nvPr/>
          </p:nvSpPr>
          <p:spPr bwMode="auto">
            <a:xfrm>
              <a:off x="3860850" y="4035889"/>
              <a:ext cx="323741"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b="1" dirty="0" err="1">
                  <a:solidFill>
                    <a:srgbClr val="FF0000"/>
                  </a:solidFill>
                </a:rPr>
                <a:t>Reg</a:t>
              </a:r>
              <a:endParaRPr lang="en-US" sz="1000" b="1" dirty="0">
                <a:solidFill>
                  <a:srgbClr val="FF0000"/>
                </a:solidFill>
              </a:endParaRPr>
            </a:p>
            <a:p>
              <a:pPr algn="ctr" eaLnBrk="0" hangingPunct="0"/>
              <a:r>
                <a:rPr lang="en-US" sz="1000" b="1" dirty="0" err="1">
                  <a:solidFill>
                    <a:srgbClr val="FF0000"/>
                  </a:solidFill>
                </a:rPr>
                <a:t>Dst</a:t>
              </a:r>
              <a:endParaRPr lang="en-US" sz="1000" b="1" dirty="0">
                <a:solidFill>
                  <a:srgbClr val="FF0000"/>
                </a:solidFill>
              </a:endParaRPr>
            </a:p>
            <a:p>
              <a:pPr algn="ctr" eaLnBrk="0" hangingPunct="0"/>
              <a:r>
                <a:rPr lang="en-US" sz="1000" b="1" dirty="0">
                  <a:solidFill>
                    <a:srgbClr val="FF0000"/>
                  </a:solidFill>
                </a:rPr>
                <a:t>= X</a:t>
              </a:r>
            </a:p>
          </p:txBody>
        </p:sp>
      </p:grpSp>
      <p:sp>
        <p:nvSpPr>
          <p:cNvPr id="13" name="Freeform 12"/>
          <p:cNvSpPr/>
          <p:nvPr/>
        </p:nvSpPr>
        <p:spPr bwMode="auto">
          <a:xfrm>
            <a:off x="6953445" y="2771458"/>
            <a:ext cx="1903810" cy="806450"/>
          </a:xfrm>
          <a:custGeom>
            <a:avLst/>
            <a:gdLst>
              <a:gd name="connsiteX0" fmla="*/ 0 w 1757238"/>
              <a:gd name="connsiteY0" fmla="*/ 747423 h 807058"/>
              <a:gd name="connsiteX1" fmla="*/ 0 w 1757238"/>
              <a:gd name="connsiteY1" fmla="*/ 0 h 807058"/>
              <a:gd name="connsiteX2" fmla="*/ 1355697 w 1757238"/>
              <a:gd name="connsiteY2" fmla="*/ 0 h 807058"/>
              <a:gd name="connsiteX3" fmla="*/ 1355697 w 1757238"/>
              <a:gd name="connsiteY3" fmla="*/ 807058 h 807058"/>
              <a:gd name="connsiteX4" fmla="*/ 1757238 w 1757238"/>
              <a:gd name="connsiteY4" fmla="*/ 807058 h 807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57238" h="807058">
                <a:moveTo>
                  <a:pt x="0" y="747423"/>
                </a:moveTo>
                <a:lnTo>
                  <a:pt x="0" y="0"/>
                </a:lnTo>
                <a:lnTo>
                  <a:pt x="1355697" y="0"/>
                </a:lnTo>
                <a:lnTo>
                  <a:pt x="1355697" y="807058"/>
                </a:lnTo>
                <a:lnTo>
                  <a:pt x="1757238" y="807058"/>
                </a:lnTo>
              </a:path>
            </a:pathLst>
          </a:custGeom>
          <a:noFill/>
          <a:ln w="50800">
            <a:solidFill>
              <a:schemeClr val="bg1">
                <a:lumMod val="75000"/>
              </a:schemeClr>
            </a:solidFill>
            <a:headEnd type="oval"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9458" name="Rectangle 4"/>
          <p:cNvSpPr>
            <a:spLocks noGrp="1" noChangeArrowheads="1"/>
          </p:cNvSpPr>
          <p:nvPr>
            <p:ph type="title"/>
          </p:nvPr>
        </p:nvSpPr>
        <p:spPr/>
        <p:txBody>
          <a:bodyPr/>
          <a:lstStyle/>
          <a:p>
            <a:pPr eaLnBrk="1" hangingPunct="1"/>
            <a:r>
              <a:rPr lang="en-US" dirty="0"/>
              <a:t>Controlling the Execution of a Branch</a:t>
            </a:r>
          </a:p>
        </p:txBody>
      </p:sp>
      <p:grpSp>
        <p:nvGrpSpPr>
          <p:cNvPr id="19471" name="Group 8"/>
          <p:cNvGrpSpPr>
            <a:grpSpLocks/>
          </p:cNvGrpSpPr>
          <p:nvPr/>
        </p:nvGrpSpPr>
        <p:grpSpPr bwMode="auto">
          <a:xfrm>
            <a:off x="5990059" y="2599363"/>
            <a:ext cx="608284" cy="472488"/>
            <a:chOff x="5551977" y="3743908"/>
            <a:chExt cx="561475" cy="472474"/>
          </a:xfrm>
        </p:grpSpPr>
        <p:sp>
          <p:nvSpPr>
            <p:cNvPr id="19596" name="Line 99"/>
            <p:cNvSpPr>
              <a:spLocks noChangeShapeType="1"/>
            </p:cNvSpPr>
            <p:nvPr/>
          </p:nvSpPr>
          <p:spPr bwMode="auto">
            <a:xfrm flipH="1" flipV="1">
              <a:off x="5832168" y="3930292"/>
              <a:ext cx="0" cy="286090"/>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597" name="Rectangle 26"/>
            <p:cNvSpPr>
              <a:spLocks noChangeArrowheads="1"/>
            </p:cNvSpPr>
            <p:nvPr/>
          </p:nvSpPr>
          <p:spPr bwMode="auto">
            <a:xfrm>
              <a:off x="5551977" y="3743908"/>
              <a:ext cx="561475" cy="166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b="1" dirty="0">
                  <a:solidFill>
                    <a:srgbClr val="FF0000"/>
                  </a:solidFill>
                </a:rPr>
                <a:t>Zero = 1</a:t>
              </a:r>
            </a:p>
          </p:txBody>
        </p:sp>
      </p:grpSp>
      <p:grpSp>
        <p:nvGrpSpPr>
          <p:cNvPr id="19" name="Group 18"/>
          <p:cNvGrpSpPr/>
          <p:nvPr/>
        </p:nvGrpSpPr>
        <p:grpSpPr>
          <a:xfrm>
            <a:off x="594360" y="862007"/>
            <a:ext cx="631193" cy="451844"/>
            <a:chOff x="548640" y="862007"/>
            <a:chExt cx="582640" cy="451844"/>
          </a:xfrm>
        </p:grpSpPr>
        <p:sp>
          <p:nvSpPr>
            <p:cNvPr id="19472" name="Rectangle 138"/>
            <p:cNvSpPr>
              <a:spLocks noChangeArrowheads="1"/>
            </p:cNvSpPr>
            <p:nvPr/>
          </p:nvSpPr>
          <p:spPr bwMode="auto">
            <a:xfrm>
              <a:off x="548640" y="862007"/>
              <a:ext cx="431783" cy="369661"/>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b="1" dirty="0" err="1">
                  <a:solidFill>
                    <a:srgbClr val="FF0000"/>
                  </a:solidFill>
                </a:rPr>
                <a:t>PCSrc</a:t>
              </a:r>
              <a:r>
                <a:rPr lang="en-US" sz="1000" b="1" dirty="0">
                  <a:solidFill>
                    <a:srgbClr val="FF0000"/>
                  </a:solidFill>
                </a:rPr>
                <a:t> = 2</a:t>
              </a:r>
            </a:p>
          </p:txBody>
        </p:sp>
        <p:sp>
          <p:nvSpPr>
            <p:cNvPr id="19557" name="Rectangle 121"/>
            <p:cNvSpPr>
              <a:spLocks noChangeArrowheads="1"/>
            </p:cNvSpPr>
            <p:nvPr/>
          </p:nvSpPr>
          <p:spPr bwMode="auto">
            <a:xfrm flipH="1">
              <a:off x="986909" y="862007"/>
              <a:ext cx="144371" cy="450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lnSpc>
                  <a:spcPct val="70000"/>
                </a:lnSpc>
              </a:pPr>
              <a:endParaRPr lang="en-US" sz="1000" b="1">
                <a:latin typeface="Courier New" pitchFamily="49" charset="0"/>
                <a:cs typeface="Courier New" pitchFamily="49" charset="0"/>
              </a:endParaRPr>
            </a:p>
          </p:txBody>
        </p:sp>
        <p:sp>
          <p:nvSpPr>
            <p:cNvPr id="19532" name="Line 36"/>
            <p:cNvSpPr>
              <a:spLocks noChangeShapeType="1"/>
            </p:cNvSpPr>
            <p:nvPr/>
          </p:nvSpPr>
          <p:spPr bwMode="auto">
            <a:xfrm>
              <a:off x="1048060" y="1003935"/>
              <a:ext cx="0" cy="309916"/>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grpSp>
        <p:nvGrpSpPr>
          <p:cNvPr id="18" name="Group 17"/>
          <p:cNvGrpSpPr/>
          <p:nvPr/>
        </p:nvGrpSpPr>
        <p:grpSpPr>
          <a:xfrm>
            <a:off x="1053638" y="1312076"/>
            <a:ext cx="169462" cy="754884"/>
            <a:chOff x="972589" y="1312076"/>
            <a:chExt cx="156426" cy="754884"/>
          </a:xfrm>
        </p:grpSpPr>
        <p:sp>
          <p:nvSpPr>
            <p:cNvPr id="19556" name="AutoShape 120"/>
            <p:cNvSpPr>
              <a:spLocks noChangeArrowheads="1"/>
            </p:cNvSpPr>
            <p:nvPr/>
          </p:nvSpPr>
          <p:spPr bwMode="auto">
            <a:xfrm rot="16200000">
              <a:off x="673360" y="1611305"/>
              <a:ext cx="754884" cy="156426"/>
            </a:xfrm>
            <a:prstGeom prst="roundRect">
              <a:avLst>
                <a:gd name="adj" fmla="val 50000"/>
              </a:avLst>
            </a:prstGeom>
            <a:solidFill>
              <a:srgbClr val="FFFF99"/>
            </a:solidFill>
            <a:ln w="19050">
              <a:solidFill>
                <a:schemeClr val="tx1"/>
              </a:solidFill>
              <a:round/>
              <a:headEnd/>
              <a:tailEnd/>
            </a:ln>
          </p:spPr>
          <p:txBody>
            <a:bodyPr wrap="none" anchor="ctr"/>
            <a:lstStyle/>
            <a:p>
              <a:endParaRPr lang="en-US"/>
            </a:p>
          </p:txBody>
        </p:sp>
        <p:sp>
          <p:nvSpPr>
            <p:cNvPr id="19559" name="Rectangle 123"/>
            <p:cNvSpPr>
              <a:spLocks noChangeArrowheads="1"/>
            </p:cNvSpPr>
            <p:nvPr/>
          </p:nvSpPr>
          <p:spPr bwMode="auto">
            <a:xfrm flipH="1">
              <a:off x="980423" y="1350411"/>
              <a:ext cx="144371" cy="156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2</a:t>
              </a:r>
            </a:p>
          </p:txBody>
        </p:sp>
        <p:sp>
          <p:nvSpPr>
            <p:cNvPr id="19560" name="Rectangle 123"/>
            <p:cNvSpPr>
              <a:spLocks noChangeArrowheads="1"/>
            </p:cNvSpPr>
            <p:nvPr/>
          </p:nvSpPr>
          <p:spPr bwMode="auto">
            <a:xfrm flipH="1">
              <a:off x="980423" y="1647666"/>
              <a:ext cx="144371" cy="133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1</a:t>
              </a:r>
            </a:p>
          </p:txBody>
        </p:sp>
        <p:sp>
          <p:nvSpPr>
            <p:cNvPr id="19561" name="Rectangle 123"/>
            <p:cNvSpPr>
              <a:spLocks noChangeArrowheads="1"/>
            </p:cNvSpPr>
            <p:nvPr/>
          </p:nvSpPr>
          <p:spPr bwMode="auto">
            <a:xfrm flipH="1">
              <a:off x="980423" y="1904331"/>
              <a:ext cx="144371" cy="13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0</a:t>
              </a:r>
            </a:p>
          </p:txBody>
        </p:sp>
      </p:grpSp>
      <p:grpSp>
        <p:nvGrpSpPr>
          <p:cNvPr id="19510" name="Group 7"/>
          <p:cNvGrpSpPr>
            <a:grpSpLocks/>
          </p:cNvGrpSpPr>
          <p:nvPr/>
        </p:nvGrpSpPr>
        <p:grpSpPr bwMode="auto">
          <a:xfrm>
            <a:off x="4578757" y="2055495"/>
            <a:ext cx="326771" cy="611208"/>
            <a:chOff x="4664038" y="1976660"/>
            <a:chExt cx="356116" cy="552220"/>
          </a:xfrm>
        </p:grpSpPr>
        <p:sp>
          <p:nvSpPr>
            <p:cNvPr id="176" name="Freeform 23"/>
            <p:cNvSpPr>
              <a:spLocks/>
            </p:cNvSpPr>
            <p:nvPr/>
          </p:nvSpPr>
          <p:spPr bwMode="auto">
            <a:xfrm rot="16200000">
              <a:off x="4566899" y="2074391"/>
              <a:ext cx="552202" cy="356104"/>
            </a:xfrm>
            <a:custGeom>
              <a:avLst/>
              <a:gdLst>
                <a:gd name="T0" fmla="*/ 0 w 768"/>
                <a:gd name="T1" fmla="*/ 0 h 288"/>
                <a:gd name="T2" fmla="*/ 2147483647 w 768"/>
                <a:gd name="T3" fmla="*/ 2147483647 h 288"/>
                <a:gd name="T4" fmla="*/ 2147483647 w 768"/>
                <a:gd name="T5" fmla="*/ 2147483647 h 288"/>
                <a:gd name="T6" fmla="*/ 2147483647 w 768"/>
                <a:gd name="T7" fmla="*/ 0 h 288"/>
                <a:gd name="T8" fmla="*/ 2147483647 w 768"/>
                <a:gd name="T9" fmla="*/ 0 h 288"/>
                <a:gd name="T10" fmla="*/ 2147483647 w 768"/>
                <a:gd name="T11" fmla="*/ 2147483647 h 288"/>
                <a:gd name="T12" fmla="*/ 2147483647 w 768"/>
                <a:gd name="T13" fmla="*/ 0 h 288"/>
                <a:gd name="T14" fmla="*/ 0 w 768"/>
                <a:gd name="T15" fmla="*/ 0 h 288"/>
                <a:gd name="T16" fmla="*/ 0 60000 65536"/>
                <a:gd name="T17" fmla="*/ 0 60000 65536"/>
                <a:gd name="T18" fmla="*/ 0 60000 65536"/>
                <a:gd name="T19" fmla="*/ 0 60000 65536"/>
                <a:gd name="T20" fmla="*/ 0 60000 65536"/>
                <a:gd name="T21" fmla="*/ 0 60000 65536"/>
                <a:gd name="T22" fmla="*/ 0 60000 65536"/>
                <a:gd name="T23" fmla="*/ 0 60000 65536"/>
                <a:gd name="T24" fmla="*/ 0 w 768"/>
                <a:gd name="T25" fmla="*/ 0 h 288"/>
                <a:gd name="T26" fmla="*/ 768 w 768"/>
                <a:gd name="T27" fmla="*/ 288 h 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68" h="288">
                  <a:moveTo>
                    <a:pt x="0" y="0"/>
                  </a:moveTo>
                  <a:lnTo>
                    <a:pt x="144" y="288"/>
                  </a:lnTo>
                  <a:lnTo>
                    <a:pt x="624" y="288"/>
                  </a:lnTo>
                  <a:lnTo>
                    <a:pt x="768" y="0"/>
                  </a:lnTo>
                  <a:lnTo>
                    <a:pt x="480" y="0"/>
                  </a:lnTo>
                  <a:lnTo>
                    <a:pt x="384" y="96"/>
                  </a:lnTo>
                  <a:lnTo>
                    <a:pt x="288" y="0"/>
                  </a:lnTo>
                  <a:lnTo>
                    <a:pt x="0" y="0"/>
                  </a:lnTo>
                  <a:close/>
                </a:path>
              </a:pathLst>
            </a:custGeom>
            <a:solidFill>
              <a:srgbClr val="FFFF99"/>
            </a:solidFill>
            <a:ln w="19050">
              <a:solidFill>
                <a:schemeClr val="tx1"/>
              </a:solidFill>
              <a:round/>
              <a:headEnd/>
              <a:tailEnd/>
            </a:ln>
          </p:spPr>
          <p:txBody>
            <a:bodyPr vert="vert270" anchor="ctr"/>
            <a:lstStyle/>
            <a:p>
              <a:pPr algn="ctr">
                <a:defRPr/>
              </a:pPr>
              <a:endParaRPr lang="en-US" dirty="0">
                <a:latin typeface="Arial" pitchFamily="34" charset="0"/>
                <a:cs typeface="Arial" pitchFamily="34" charset="0"/>
              </a:endParaRPr>
            </a:p>
          </p:txBody>
        </p:sp>
        <p:sp>
          <p:nvSpPr>
            <p:cNvPr id="7" name="TextBox 6"/>
            <p:cNvSpPr txBox="1"/>
            <p:nvPr/>
          </p:nvSpPr>
          <p:spPr bwMode="auto">
            <a:xfrm>
              <a:off x="4753037" y="2078178"/>
              <a:ext cx="258644" cy="31410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lnSpc>
                  <a:spcPct val="150000"/>
                </a:lnSpc>
                <a:defRPr/>
              </a:pPr>
              <a:r>
                <a:rPr lang="en-US" sz="1600" b="1" dirty="0">
                  <a:latin typeface="+mn-lt"/>
                  <a:cs typeface="Arial" pitchFamily="34" charset="0"/>
                </a:rPr>
                <a:t>+</a:t>
              </a:r>
            </a:p>
          </p:txBody>
        </p:sp>
      </p:grpSp>
      <p:grpSp>
        <p:nvGrpSpPr>
          <p:cNvPr id="4" name="Group 3"/>
          <p:cNvGrpSpPr/>
          <p:nvPr/>
        </p:nvGrpSpPr>
        <p:grpSpPr>
          <a:xfrm>
            <a:off x="870540" y="3995420"/>
            <a:ext cx="6542088" cy="628650"/>
            <a:chOff x="803576" y="3995420"/>
            <a:chExt cx="6038850" cy="628650"/>
          </a:xfrm>
        </p:grpSpPr>
        <p:cxnSp>
          <p:nvCxnSpPr>
            <p:cNvPr id="231" name="Straight Connector 230"/>
            <p:cNvCxnSpPr/>
            <p:nvPr/>
          </p:nvCxnSpPr>
          <p:spPr bwMode="auto">
            <a:xfrm flipH="1">
              <a:off x="1055988" y="3995420"/>
              <a:ext cx="0" cy="625475"/>
            </a:xfrm>
            <a:prstGeom prst="line">
              <a:avLst/>
            </a:prstGeom>
            <a:ln w="12700">
              <a:tailEnd type="oval" w="sm" len="sm"/>
            </a:ln>
          </p:spPr>
          <p:style>
            <a:lnRef idx="1">
              <a:schemeClr val="dk1"/>
            </a:lnRef>
            <a:fillRef idx="0">
              <a:schemeClr val="dk1"/>
            </a:fillRef>
            <a:effectRef idx="0">
              <a:schemeClr val="dk1"/>
            </a:effectRef>
            <a:fontRef idx="minor">
              <a:schemeClr val="tx1"/>
            </a:fontRef>
          </p:style>
        </p:cxnSp>
        <p:cxnSp>
          <p:nvCxnSpPr>
            <p:cNvPr id="236" name="Straight Connector 235"/>
            <p:cNvCxnSpPr/>
            <p:nvPr/>
          </p:nvCxnSpPr>
          <p:spPr bwMode="auto">
            <a:xfrm>
              <a:off x="3786488" y="4247833"/>
              <a:ext cx="0" cy="376237"/>
            </a:xfrm>
            <a:prstGeom prst="line">
              <a:avLst/>
            </a:prstGeom>
            <a:ln w="12700">
              <a:tailEnd type="oval" w="sm" len="sm"/>
            </a:ln>
          </p:spPr>
          <p:style>
            <a:lnRef idx="1">
              <a:schemeClr val="dk1"/>
            </a:lnRef>
            <a:fillRef idx="0">
              <a:schemeClr val="dk1"/>
            </a:fillRef>
            <a:effectRef idx="0">
              <a:schemeClr val="dk1"/>
            </a:effectRef>
            <a:fontRef idx="minor">
              <a:schemeClr val="tx1"/>
            </a:fontRef>
          </p:style>
        </p:cxnSp>
        <p:sp>
          <p:nvSpPr>
            <p:cNvPr id="230" name="Freeform 229"/>
            <p:cNvSpPr/>
            <p:nvPr/>
          </p:nvSpPr>
          <p:spPr bwMode="auto">
            <a:xfrm>
              <a:off x="803576" y="4225608"/>
              <a:ext cx="6038850" cy="398462"/>
            </a:xfrm>
            <a:custGeom>
              <a:avLst/>
              <a:gdLst>
                <a:gd name="connsiteX0" fmla="*/ 291548 w 291548"/>
                <a:gd name="connsiteY0" fmla="*/ 0 h 154608"/>
                <a:gd name="connsiteX1" fmla="*/ 291548 w 291548"/>
                <a:gd name="connsiteY1" fmla="*/ 154608 h 154608"/>
                <a:gd name="connsiteX2" fmla="*/ 0 w 291548"/>
                <a:gd name="connsiteY2" fmla="*/ 154608 h 154608"/>
              </a:gdLst>
              <a:ahLst/>
              <a:cxnLst>
                <a:cxn ang="0">
                  <a:pos x="connsiteX0" y="connsiteY0"/>
                </a:cxn>
                <a:cxn ang="0">
                  <a:pos x="connsiteX1" y="connsiteY1"/>
                </a:cxn>
                <a:cxn ang="0">
                  <a:pos x="connsiteX2" y="connsiteY2"/>
                </a:cxn>
              </a:cxnLst>
              <a:rect l="l" t="t" r="r" b="b"/>
              <a:pathLst>
                <a:path w="291548" h="154608">
                  <a:moveTo>
                    <a:pt x="291548" y="0"/>
                  </a:moveTo>
                  <a:lnTo>
                    <a:pt x="291548" y="154608"/>
                  </a:lnTo>
                  <a:lnTo>
                    <a:pt x="0" y="154608"/>
                  </a:lnTo>
                </a:path>
              </a:pathLst>
            </a:custGeom>
            <a:noFill/>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grpSp>
      <p:grpSp>
        <p:nvGrpSpPr>
          <p:cNvPr id="19495" name="Group 9"/>
          <p:cNvGrpSpPr>
            <a:grpSpLocks/>
          </p:cNvGrpSpPr>
          <p:nvPr/>
        </p:nvGrpSpPr>
        <p:grpSpPr bwMode="auto">
          <a:xfrm>
            <a:off x="7220942" y="2970277"/>
            <a:ext cx="988911" cy="1277980"/>
            <a:chOff x="6720058" y="4195080"/>
            <a:chExt cx="912351" cy="1278750"/>
          </a:xfrm>
        </p:grpSpPr>
        <p:sp>
          <p:nvSpPr>
            <p:cNvPr id="19576" name="Text Box 8"/>
            <p:cNvSpPr txBox="1">
              <a:spLocks noChangeArrowheads="1"/>
            </p:cNvSpPr>
            <p:nvPr/>
          </p:nvSpPr>
          <p:spPr bwMode="auto">
            <a:xfrm>
              <a:off x="6720059" y="4195080"/>
              <a:ext cx="912350" cy="1278750"/>
            </a:xfrm>
            <a:prstGeom prst="rect">
              <a:avLst/>
            </a:prstGeom>
            <a:solidFill>
              <a:srgbClr val="CCCCFF"/>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200" b="1" dirty="0"/>
                <a:t>Data</a:t>
              </a:r>
            </a:p>
            <a:p>
              <a:pPr algn="ctr" eaLnBrk="1" hangingPunct="1"/>
              <a:r>
                <a:rPr lang="en-US" sz="1200" b="1" dirty="0"/>
                <a:t>Memory</a:t>
              </a:r>
            </a:p>
          </p:txBody>
        </p:sp>
        <p:sp>
          <p:nvSpPr>
            <p:cNvPr id="19577" name="Rectangle 9"/>
            <p:cNvSpPr>
              <a:spLocks noChangeArrowheads="1"/>
            </p:cNvSpPr>
            <p:nvPr/>
          </p:nvSpPr>
          <p:spPr bwMode="auto">
            <a:xfrm>
              <a:off x="6720058" y="4652003"/>
              <a:ext cx="583377" cy="18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 Address</a:t>
              </a:r>
            </a:p>
          </p:txBody>
        </p:sp>
        <p:sp>
          <p:nvSpPr>
            <p:cNvPr id="19578" name="Rectangle 10"/>
            <p:cNvSpPr>
              <a:spLocks noChangeArrowheads="1"/>
            </p:cNvSpPr>
            <p:nvPr/>
          </p:nvSpPr>
          <p:spPr bwMode="auto">
            <a:xfrm>
              <a:off x="6762565" y="5123618"/>
              <a:ext cx="422142" cy="276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pPr eaLnBrk="0" hangingPunct="0"/>
              <a:r>
                <a:rPr lang="en-US" sz="1000"/>
                <a:t>Data_in</a:t>
              </a:r>
            </a:p>
          </p:txBody>
        </p:sp>
        <p:sp>
          <p:nvSpPr>
            <p:cNvPr id="19579" name="Rectangle 11"/>
            <p:cNvSpPr>
              <a:spLocks noChangeArrowheads="1"/>
            </p:cNvSpPr>
            <p:nvPr/>
          </p:nvSpPr>
          <p:spPr bwMode="auto">
            <a:xfrm>
              <a:off x="6954600" y="4859882"/>
              <a:ext cx="633213" cy="276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r" eaLnBrk="0" hangingPunct="0"/>
              <a:r>
                <a:rPr lang="en-US" sz="1000"/>
                <a:t>Data_out</a:t>
              </a:r>
            </a:p>
          </p:txBody>
        </p:sp>
        <p:sp>
          <p:nvSpPr>
            <p:cNvPr id="234" name="Isosceles Triangle 233"/>
            <p:cNvSpPr/>
            <p:nvPr/>
          </p:nvSpPr>
          <p:spPr bwMode="auto">
            <a:xfrm>
              <a:off x="6854066" y="5428929"/>
              <a:ext cx="87266" cy="44477"/>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grpSp>
      <p:grpSp>
        <p:nvGrpSpPr>
          <p:cNvPr id="126" name="Group 125"/>
          <p:cNvGrpSpPr>
            <a:grpSpLocks/>
          </p:cNvGrpSpPr>
          <p:nvPr/>
        </p:nvGrpSpPr>
        <p:grpSpPr bwMode="auto">
          <a:xfrm>
            <a:off x="3714750" y="1783081"/>
            <a:ext cx="707996" cy="613172"/>
            <a:chOff x="3932228" y="1074067"/>
            <a:chExt cx="471097" cy="613454"/>
          </a:xfrm>
        </p:grpSpPr>
        <p:sp>
          <p:nvSpPr>
            <p:cNvPr id="127" name="Line 75"/>
            <p:cNvSpPr>
              <a:spLocks noChangeShapeType="1"/>
            </p:cNvSpPr>
            <p:nvPr/>
          </p:nvSpPr>
          <p:spPr bwMode="auto">
            <a:xfrm>
              <a:off x="4140644" y="1313178"/>
              <a:ext cx="0" cy="374343"/>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28" name="Rectangle 76"/>
            <p:cNvSpPr>
              <a:spLocks noChangeArrowheads="1"/>
            </p:cNvSpPr>
            <p:nvPr/>
          </p:nvSpPr>
          <p:spPr bwMode="auto">
            <a:xfrm>
              <a:off x="3932228" y="1074067"/>
              <a:ext cx="471097" cy="233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b="1" dirty="0" err="1">
                  <a:solidFill>
                    <a:srgbClr val="FF0000"/>
                  </a:solidFill>
                </a:rPr>
                <a:t>ExtOp</a:t>
              </a:r>
              <a:r>
                <a:rPr lang="en-US" altLang="en-US" sz="1000" b="1" dirty="0">
                  <a:solidFill>
                    <a:srgbClr val="FF0000"/>
                  </a:solidFill>
                </a:rPr>
                <a:t> = 1</a:t>
              </a:r>
            </a:p>
          </p:txBody>
        </p:sp>
      </p:grpSp>
      <p:sp>
        <p:nvSpPr>
          <p:cNvPr id="129" name="Text Box 145"/>
          <p:cNvSpPr txBox="1">
            <a:spLocks noChangeArrowheads="1"/>
          </p:cNvSpPr>
          <p:nvPr/>
        </p:nvSpPr>
        <p:spPr bwMode="auto">
          <a:xfrm>
            <a:off x="544832" y="5349240"/>
            <a:ext cx="8915399" cy="54864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dirty="0" err="1"/>
              <a:t>ALUSrc</a:t>
            </a:r>
            <a:r>
              <a:rPr lang="en-US" altLang="en-US" dirty="0"/>
              <a:t> = 0, </a:t>
            </a:r>
            <a:r>
              <a:rPr lang="en-US" altLang="en-US" dirty="0" err="1"/>
              <a:t>ALUOp</a:t>
            </a:r>
            <a:r>
              <a:rPr lang="en-US" altLang="en-US" dirty="0"/>
              <a:t> = SUB, </a:t>
            </a:r>
            <a:r>
              <a:rPr lang="en-US" altLang="en-US" dirty="0" err="1"/>
              <a:t>ExtOp</a:t>
            </a:r>
            <a:r>
              <a:rPr lang="en-US" altLang="en-US" dirty="0"/>
              <a:t> = 1, </a:t>
            </a:r>
            <a:r>
              <a:rPr lang="en-US" altLang="en-US" dirty="0" err="1"/>
              <a:t>MemRd</a:t>
            </a:r>
            <a:r>
              <a:rPr lang="en-US" altLang="en-US" dirty="0"/>
              <a:t> = </a:t>
            </a:r>
            <a:r>
              <a:rPr lang="en-US" altLang="en-US" dirty="0" err="1"/>
              <a:t>MemWr</a:t>
            </a:r>
            <a:r>
              <a:rPr lang="en-US" altLang="en-US" dirty="0"/>
              <a:t> = </a:t>
            </a:r>
            <a:r>
              <a:rPr lang="en-US" altLang="en-US" dirty="0" err="1"/>
              <a:t>RegWr</a:t>
            </a:r>
            <a:r>
              <a:rPr lang="en-US" altLang="en-US" dirty="0"/>
              <a:t> = 0</a:t>
            </a:r>
          </a:p>
        </p:txBody>
      </p:sp>
      <p:sp>
        <p:nvSpPr>
          <p:cNvPr id="132" name="Text Box 144"/>
          <p:cNvSpPr txBox="1">
            <a:spLocks noChangeArrowheads="1"/>
          </p:cNvSpPr>
          <p:nvPr/>
        </p:nvSpPr>
        <p:spPr bwMode="auto">
          <a:xfrm>
            <a:off x="2498513" y="6035040"/>
            <a:ext cx="4732867" cy="50292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dirty="0"/>
              <a:t>Clock edge updates PC register only</a:t>
            </a:r>
          </a:p>
        </p:txBody>
      </p:sp>
      <p:sp>
        <p:nvSpPr>
          <p:cNvPr id="133" name="Text Box 146"/>
          <p:cNvSpPr txBox="1">
            <a:spLocks noChangeArrowheads="1"/>
          </p:cNvSpPr>
          <p:nvPr/>
        </p:nvSpPr>
        <p:spPr bwMode="auto">
          <a:xfrm>
            <a:off x="5451909" y="1158895"/>
            <a:ext cx="4008321" cy="1172827"/>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45720" rIns="4572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120000"/>
              </a:lnSpc>
              <a:spcBef>
                <a:spcPts val="0"/>
              </a:spcBef>
            </a:pPr>
            <a:r>
              <a:rPr lang="en-US" altLang="en-US" dirty="0"/>
              <a:t>If (Opcode == BEQ &amp;&amp; Zero == 1) then </a:t>
            </a:r>
            <a:r>
              <a:rPr lang="en-US" altLang="en-US" dirty="0" err="1"/>
              <a:t>PCSrc</a:t>
            </a:r>
            <a:r>
              <a:rPr lang="en-US" altLang="en-US" dirty="0"/>
              <a:t> = 2 (Branch Target)</a:t>
            </a:r>
          </a:p>
          <a:p>
            <a:pPr algn="ctr">
              <a:lnSpc>
                <a:spcPct val="120000"/>
              </a:lnSpc>
              <a:spcBef>
                <a:spcPts val="0"/>
              </a:spcBef>
            </a:pPr>
            <a:r>
              <a:rPr lang="en-US" altLang="en-US" dirty="0"/>
              <a:t>else </a:t>
            </a:r>
            <a:r>
              <a:rPr lang="en-US" altLang="en-US" dirty="0" err="1"/>
              <a:t>PCSrc</a:t>
            </a:r>
            <a:r>
              <a:rPr lang="en-US" altLang="en-US" dirty="0"/>
              <a:t> = 0 (Next PC)</a:t>
            </a:r>
          </a:p>
        </p:txBody>
      </p:sp>
      <p:cxnSp>
        <p:nvCxnSpPr>
          <p:cNvPr id="6" name="Straight Connector 5"/>
          <p:cNvCxnSpPr>
            <a:endCxn id="20" idx="3"/>
          </p:cNvCxnSpPr>
          <p:nvPr/>
        </p:nvCxnSpPr>
        <p:spPr>
          <a:xfrm flipV="1">
            <a:off x="1062664" y="1443050"/>
            <a:ext cx="160436" cy="273440"/>
          </a:xfrm>
          <a:prstGeom prst="line">
            <a:avLst/>
          </a:prstGeom>
          <a:ln w="50800">
            <a:solidFill>
              <a:srgbClr val="007033"/>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a:stCxn id="19553" idx="3"/>
            <a:endCxn id="19550" idx="2"/>
          </p:cNvCxnSpPr>
          <p:nvPr/>
        </p:nvCxnSpPr>
        <p:spPr>
          <a:xfrm flipV="1">
            <a:off x="5666198" y="3841845"/>
            <a:ext cx="184024" cy="99632"/>
          </a:xfrm>
          <a:prstGeom prst="line">
            <a:avLst/>
          </a:prstGeom>
          <a:ln w="50800">
            <a:solidFill>
              <a:srgbClr val="007033"/>
            </a:solidFill>
          </a:ln>
        </p:spPr>
        <p:style>
          <a:lnRef idx="1">
            <a:schemeClr val="accent1"/>
          </a:lnRef>
          <a:fillRef idx="0">
            <a:schemeClr val="accent1"/>
          </a:fillRef>
          <a:effectRef idx="0">
            <a:schemeClr val="accent1"/>
          </a:effectRef>
          <a:fontRef idx="minor">
            <a:schemeClr val="tx1"/>
          </a:fontRef>
        </p:style>
      </p:cxnSp>
      <p:sp>
        <p:nvSpPr>
          <p:cNvPr id="19502" name="Line 5"/>
          <p:cNvSpPr>
            <a:spLocks noChangeShapeType="1"/>
          </p:cNvSpPr>
          <p:nvPr/>
        </p:nvSpPr>
        <p:spPr bwMode="auto">
          <a:xfrm>
            <a:off x="3282490" y="2462928"/>
            <a:ext cx="0" cy="1697592"/>
          </a:xfrm>
          <a:prstGeom prst="line">
            <a:avLst/>
          </a:prstGeom>
          <a:noFill/>
          <a:ln w="50800">
            <a:solidFill>
              <a:srgbClr val="007033"/>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1152786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47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50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49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47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53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953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950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947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3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35" presetClass="emph" presetSubtype="0" fill="hold" nodeType="clickEffect">
                                  <p:stCondLst>
                                    <p:cond delay="0"/>
                                  </p:stCondLst>
                                  <p:childTnLst>
                                    <p:anim calcmode="discrete" valueType="str">
                                      <p:cBhvr>
                                        <p:cTn id="48" dur="500" fill="hold"/>
                                        <p:tgtEl>
                                          <p:spTgt spid="4"/>
                                        </p:tgtEl>
                                        <p:attrNameLst>
                                          <p:attrName>style.visibility</p:attrName>
                                        </p:attrNameLst>
                                      </p:cBhvr>
                                      <p:tavLst>
                                        <p:tav tm="0">
                                          <p:val>
                                            <p:strVal val="hidden"/>
                                          </p:val>
                                        </p:tav>
                                        <p:tav tm="50000">
                                          <p:val>
                                            <p:strVal val="visible"/>
                                          </p:val>
                                        </p:tav>
                                      </p:tavLst>
                                    </p:anim>
                                  </p:childTnLst>
                                </p:cTn>
                              </p:par>
                              <p:par>
                                <p:cTn id="49" presetID="35" presetClass="emph" presetSubtype="0" fill="hold" nodeType="withEffect">
                                  <p:stCondLst>
                                    <p:cond delay="0"/>
                                  </p:stCondLst>
                                  <p:childTnLst>
                                    <p:anim calcmode="discrete" valueType="str">
                                      <p:cBhvr>
                                        <p:cTn id="50" dur="500" fill="hold"/>
                                        <p:tgtEl>
                                          <p:spTgt spid="19494"/>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animBg="1"/>
      <p:bldP spid="132" grpId="0" animBg="1"/>
      <p:bldP spid="13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dirty="0"/>
              <a:t>Next . . .</a:t>
            </a:r>
          </a:p>
        </p:txBody>
      </p:sp>
      <p:sp>
        <p:nvSpPr>
          <p:cNvPr id="4099" name="Rectangle 3"/>
          <p:cNvSpPr>
            <a:spLocks noGrp="1" noChangeArrowheads="1"/>
          </p:cNvSpPr>
          <p:nvPr>
            <p:ph type="body" idx="1"/>
          </p:nvPr>
        </p:nvSpPr>
        <p:spPr>
          <a:xfrm>
            <a:off x="495300" y="1005840"/>
            <a:ext cx="8915400" cy="5166360"/>
          </a:xfrm>
        </p:spPr>
        <p:txBody>
          <a:bodyPr/>
          <a:lstStyle/>
          <a:p>
            <a:pPr eaLnBrk="1" hangingPunct="1">
              <a:lnSpc>
                <a:spcPct val="200000"/>
              </a:lnSpc>
              <a:spcBef>
                <a:spcPct val="100000"/>
              </a:spcBef>
            </a:pPr>
            <a:r>
              <a:rPr lang="en-US" altLang="en-US" dirty="0"/>
              <a:t>Designing a Processor: Step-by-Step</a:t>
            </a:r>
          </a:p>
          <a:p>
            <a:pPr eaLnBrk="1" hangingPunct="1">
              <a:lnSpc>
                <a:spcPct val="200000"/>
              </a:lnSpc>
              <a:spcBef>
                <a:spcPct val="100000"/>
              </a:spcBef>
            </a:pPr>
            <a:r>
              <a:rPr lang="en-US" altLang="en-US" dirty="0"/>
              <a:t>Datapath Components and Clocking</a:t>
            </a:r>
          </a:p>
          <a:p>
            <a:pPr eaLnBrk="1" hangingPunct="1">
              <a:lnSpc>
                <a:spcPct val="200000"/>
              </a:lnSpc>
              <a:spcBef>
                <a:spcPct val="100000"/>
              </a:spcBef>
            </a:pPr>
            <a:r>
              <a:rPr lang="en-US" altLang="en-US" dirty="0"/>
              <a:t>Assembling an Adequate Datapath</a:t>
            </a:r>
          </a:p>
          <a:p>
            <a:pPr eaLnBrk="1" hangingPunct="1">
              <a:lnSpc>
                <a:spcPct val="200000"/>
              </a:lnSpc>
              <a:spcBef>
                <a:spcPct val="100000"/>
              </a:spcBef>
            </a:pPr>
            <a:r>
              <a:rPr lang="en-US" altLang="en-US" dirty="0"/>
              <a:t>Controlling the Execution of Instructions</a:t>
            </a:r>
          </a:p>
          <a:p>
            <a:pPr eaLnBrk="1" hangingPunct="1">
              <a:lnSpc>
                <a:spcPct val="200000"/>
              </a:lnSpc>
              <a:spcBef>
                <a:spcPct val="100000"/>
              </a:spcBef>
            </a:pPr>
            <a:r>
              <a:rPr lang="en-US" altLang="en-US" b="1" dirty="0">
                <a:solidFill>
                  <a:srgbClr val="FF0000"/>
                </a:solidFill>
              </a:rPr>
              <a:t>Main, ALU, and PC Control</a:t>
            </a:r>
          </a:p>
        </p:txBody>
      </p:sp>
    </p:spTree>
    <p:extLst>
      <p:ext uri="{BB962C8B-B14F-4D97-AF65-F5344CB8AC3E}">
        <p14:creationId xmlns:p14="http://schemas.microsoft.com/office/powerpoint/2010/main" val="3093948222"/>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dirty="0"/>
              <a:t>Main, ALU, and PC Control</a:t>
            </a:r>
          </a:p>
        </p:txBody>
      </p:sp>
      <p:sp>
        <p:nvSpPr>
          <p:cNvPr id="40963" name="Rectangle 3"/>
          <p:cNvSpPr>
            <a:spLocks noGrp="1" noChangeArrowheads="1"/>
          </p:cNvSpPr>
          <p:nvPr>
            <p:ph type="body" idx="1"/>
          </p:nvPr>
        </p:nvSpPr>
        <p:spPr>
          <a:xfrm>
            <a:off x="3170266" y="4526280"/>
            <a:ext cx="2880995" cy="1866900"/>
          </a:xfrm>
          <a:ln w="19050" cap="flat">
            <a:solidFill>
              <a:srgbClr val="FF0000"/>
            </a:solidFill>
            <a:prstDash val="dash"/>
            <a:miter lim="800000"/>
            <a:headEnd/>
            <a:tailEnd/>
          </a:ln>
        </p:spPr>
        <p:txBody>
          <a:bodyPr/>
          <a:lstStyle/>
          <a:p>
            <a:pPr marL="0" indent="0" eaLnBrk="1" hangingPunct="1">
              <a:buFont typeface="Wingdings" pitchFamily="2" charset="2"/>
              <a:buNone/>
            </a:pPr>
            <a:r>
              <a:rPr lang="en-US" altLang="en-US" sz="2000" dirty="0"/>
              <a:t>Main Control Input</a:t>
            </a:r>
          </a:p>
          <a:p>
            <a:pPr marL="342900" lvl="1" indent="-228600" eaLnBrk="1" hangingPunct="1"/>
            <a:r>
              <a:rPr lang="en-US" altLang="en-US" sz="1800" dirty="0"/>
              <a:t>6-bit </a:t>
            </a:r>
            <a:r>
              <a:rPr lang="en-US" altLang="en-US" sz="1800" dirty="0">
                <a:solidFill>
                  <a:srgbClr val="FF0000"/>
                </a:solidFill>
              </a:rPr>
              <a:t>opcode</a:t>
            </a:r>
            <a:r>
              <a:rPr lang="en-US" altLang="en-US" sz="1800" dirty="0"/>
              <a:t> field</a:t>
            </a:r>
          </a:p>
          <a:p>
            <a:pPr marL="0" indent="0" eaLnBrk="1" hangingPunct="1">
              <a:buFont typeface="Wingdings" pitchFamily="2" charset="2"/>
              <a:buNone/>
            </a:pPr>
            <a:r>
              <a:rPr lang="en-US" altLang="en-US" sz="2000" dirty="0"/>
              <a:t>Main Control Output</a:t>
            </a:r>
          </a:p>
          <a:p>
            <a:pPr marL="342900" lvl="1" indent="-228600" eaLnBrk="1" hangingPunct="1"/>
            <a:r>
              <a:rPr lang="en-US" altLang="en-US" sz="1800" dirty="0">
                <a:solidFill>
                  <a:srgbClr val="FF0000"/>
                </a:solidFill>
              </a:rPr>
              <a:t>Main control signals</a:t>
            </a:r>
            <a:endParaRPr lang="en-US" altLang="en-US" sz="1800" dirty="0"/>
          </a:p>
        </p:txBody>
      </p:sp>
      <p:sp>
        <p:nvSpPr>
          <p:cNvPr id="44036" name="Text Box 12"/>
          <p:cNvSpPr txBox="1">
            <a:spLocks noChangeArrowheads="1"/>
          </p:cNvSpPr>
          <p:nvPr/>
        </p:nvSpPr>
        <p:spPr bwMode="auto">
          <a:xfrm>
            <a:off x="3838968" y="1668276"/>
            <a:ext cx="2352284" cy="47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3200" dirty="0"/>
              <a:t>Datapath</a:t>
            </a:r>
          </a:p>
        </p:txBody>
      </p:sp>
      <p:sp>
        <p:nvSpPr>
          <p:cNvPr id="44037" name="AutoShape 13"/>
          <p:cNvSpPr>
            <a:spLocks noChangeArrowheads="1"/>
          </p:cNvSpPr>
          <p:nvPr/>
        </p:nvSpPr>
        <p:spPr bwMode="auto">
          <a:xfrm>
            <a:off x="693421" y="1097283"/>
            <a:ext cx="8176579" cy="1828165"/>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44038" name="Rectangle 14"/>
          <p:cNvSpPr>
            <a:spLocks noChangeArrowheads="1"/>
          </p:cNvSpPr>
          <p:nvPr/>
        </p:nvSpPr>
        <p:spPr bwMode="auto">
          <a:xfrm>
            <a:off x="3248000" y="2102805"/>
            <a:ext cx="180579"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900"/>
              <a:t> 32</a:t>
            </a:r>
          </a:p>
        </p:txBody>
      </p:sp>
      <p:sp>
        <p:nvSpPr>
          <p:cNvPr id="44039" name="Rectangle 15"/>
          <p:cNvSpPr>
            <a:spLocks noChangeArrowheads="1"/>
          </p:cNvSpPr>
          <p:nvPr/>
        </p:nvSpPr>
        <p:spPr bwMode="auto">
          <a:xfrm>
            <a:off x="2102620" y="1463358"/>
            <a:ext cx="1097227" cy="1281112"/>
          </a:xfrm>
          <a:prstGeom prst="rect">
            <a:avLst/>
          </a:prstGeom>
          <a:solidFill>
            <a:srgbClr val="CCCCFF"/>
          </a:solidFill>
          <a:ln w="1905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44040" name="Text Box 16"/>
          <p:cNvSpPr txBox="1">
            <a:spLocks noChangeArrowheads="1"/>
          </p:cNvSpPr>
          <p:nvPr/>
        </p:nvSpPr>
        <p:spPr bwMode="auto">
          <a:xfrm>
            <a:off x="2193768" y="1920243"/>
            <a:ext cx="686196"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tLang="en-US" sz="1000" dirty="0"/>
              <a:t>Address</a:t>
            </a:r>
          </a:p>
        </p:txBody>
      </p:sp>
      <p:sp>
        <p:nvSpPr>
          <p:cNvPr id="44041" name="Text Box 17"/>
          <p:cNvSpPr txBox="1">
            <a:spLocks noChangeArrowheads="1"/>
          </p:cNvSpPr>
          <p:nvPr/>
        </p:nvSpPr>
        <p:spPr bwMode="auto">
          <a:xfrm>
            <a:off x="2284917" y="2194560"/>
            <a:ext cx="86849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spcBef>
                <a:spcPct val="50000"/>
              </a:spcBef>
            </a:pPr>
            <a:r>
              <a:rPr lang="en-US" altLang="en-US" sz="1000" dirty="0"/>
              <a:t>Instruction</a:t>
            </a:r>
          </a:p>
        </p:txBody>
      </p:sp>
      <p:sp>
        <p:nvSpPr>
          <p:cNvPr id="44042" name="Text Box 18"/>
          <p:cNvSpPr txBox="1">
            <a:spLocks noChangeArrowheads="1"/>
          </p:cNvSpPr>
          <p:nvPr/>
        </p:nvSpPr>
        <p:spPr bwMode="auto">
          <a:xfrm>
            <a:off x="2240201" y="1463360"/>
            <a:ext cx="868495"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b="1"/>
              <a:t>Instruction</a:t>
            </a:r>
          </a:p>
          <a:p>
            <a:r>
              <a:rPr lang="en-US" altLang="en-US" sz="1200" b="1"/>
              <a:t>Memory</a:t>
            </a:r>
          </a:p>
        </p:txBody>
      </p:sp>
      <p:sp>
        <p:nvSpPr>
          <p:cNvPr id="44043" name="Line 19"/>
          <p:cNvSpPr>
            <a:spLocks noChangeShapeType="1"/>
          </p:cNvSpPr>
          <p:nvPr/>
        </p:nvSpPr>
        <p:spPr bwMode="auto">
          <a:xfrm>
            <a:off x="3199846" y="2329815"/>
            <a:ext cx="275167" cy="0"/>
          </a:xfrm>
          <a:prstGeom prst="line">
            <a:avLst/>
          </a:prstGeom>
          <a:noFill/>
          <a:ln w="57150">
            <a:solidFill>
              <a:schemeClr val="tx1"/>
            </a:solidFill>
            <a:round/>
            <a:headEnd/>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44044" name="Line 20"/>
          <p:cNvSpPr>
            <a:spLocks noChangeShapeType="1"/>
          </p:cNvSpPr>
          <p:nvPr/>
        </p:nvSpPr>
        <p:spPr bwMode="auto">
          <a:xfrm flipH="1">
            <a:off x="3292715" y="2285368"/>
            <a:ext cx="44715" cy="920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44045" name="Line 21"/>
          <p:cNvSpPr>
            <a:spLocks noChangeShapeType="1"/>
          </p:cNvSpPr>
          <p:nvPr/>
        </p:nvSpPr>
        <p:spPr bwMode="auto">
          <a:xfrm>
            <a:off x="3475012" y="1508763"/>
            <a:ext cx="0" cy="1233487"/>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nvGrpSpPr>
          <p:cNvPr id="2" name="Group 57"/>
          <p:cNvGrpSpPr>
            <a:grpSpLocks/>
          </p:cNvGrpSpPr>
          <p:nvPr/>
        </p:nvGrpSpPr>
        <p:grpSpPr bwMode="auto">
          <a:xfrm>
            <a:off x="6389714" y="3429000"/>
            <a:ext cx="2872396" cy="2971800"/>
            <a:chOff x="5532120" y="3244850"/>
            <a:chExt cx="2651442" cy="2971800"/>
          </a:xfrm>
        </p:grpSpPr>
        <p:sp>
          <p:nvSpPr>
            <p:cNvPr id="44085" name="Rectangle 4"/>
            <p:cNvSpPr>
              <a:spLocks noChangeArrowheads="1"/>
            </p:cNvSpPr>
            <p:nvPr/>
          </p:nvSpPr>
          <p:spPr bwMode="auto">
            <a:xfrm>
              <a:off x="5532120" y="4341813"/>
              <a:ext cx="2651442" cy="1874837"/>
            </a:xfrm>
            <a:prstGeom prst="rect">
              <a:avLst/>
            </a:prstGeom>
            <a:noFill/>
            <a:ln w="19050">
              <a:solidFill>
                <a:srgbClr val="FF0000"/>
              </a:solidFill>
              <a:prstDash val="dash"/>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eaLnBrk="0" hangingPunct="0">
                <a:defRPr>
                  <a:solidFill>
                    <a:schemeClr val="tx1"/>
                  </a:solidFill>
                  <a:latin typeface="Arial" charset="0"/>
                  <a:cs typeface="Arial" charset="0"/>
                </a:defRPr>
              </a:lvl1pPr>
              <a:lvl2pPr marL="342900" indent="-22860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40000"/>
                </a:spcBef>
                <a:buFont typeface="Wingdings" pitchFamily="2" charset="2"/>
                <a:buNone/>
              </a:pPr>
              <a:r>
                <a:rPr lang="en-US" altLang="en-US" dirty="0"/>
                <a:t>ALU Control Input</a:t>
              </a:r>
            </a:p>
            <a:p>
              <a:pPr lvl="1" eaLnBrk="1" hangingPunct="1">
                <a:spcBef>
                  <a:spcPct val="40000"/>
                </a:spcBef>
                <a:buFont typeface="Wingdings" pitchFamily="2" charset="2"/>
                <a:buChar char="²"/>
              </a:pPr>
              <a:r>
                <a:rPr lang="en-US" altLang="en-US" sz="1600" dirty="0"/>
                <a:t>6-bit </a:t>
              </a:r>
              <a:r>
                <a:rPr lang="en-US" altLang="en-US" sz="1600" dirty="0">
                  <a:solidFill>
                    <a:srgbClr val="FF0000"/>
                  </a:solidFill>
                </a:rPr>
                <a:t>opcode</a:t>
              </a:r>
              <a:r>
                <a:rPr lang="en-US" altLang="en-US" sz="1600" dirty="0"/>
                <a:t> field</a:t>
              </a:r>
            </a:p>
            <a:p>
              <a:pPr lvl="1" eaLnBrk="1" hangingPunct="1">
                <a:spcBef>
                  <a:spcPct val="40000"/>
                </a:spcBef>
                <a:buFont typeface="Wingdings" pitchFamily="2" charset="2"/>
                <a:buChar char="²"/>
              </a:pPr>
              <a:r>
                <a:rPr lang="en-US" altLang="en-US" sz="1600" dirty="0"/>
                <a:t>6-bit </a:t>
              </a:r>
              <a:r>
                <a:rPr lang="en-US" altLang="en-US" sz="1600" dirty="0">
                  <a:solidFill>
                    <a:srgbClr val="FF0000"/>
                  </a:solidFill>
                </a:rPr>
                <a:t>function</a:t>
              </a:r>
              <a:r>
                <a:rPr lang="en-US" altLang="en-US" sz="1600" dirty="0"/>
                <a:t> field</a:t>
              </a:r>
            </a:p>
            <a:p>
              <a:pPr eaLnBrk="1" hangingPunct="1">
                <a:spcBef>
                  <a:spcPct val="40000"/>
                </a:spcBef>
                <a:buFont typeface="Wingdings" pitchFamily="2" charset="2"/>
                <a:buNone/>
              </a:pPr>
              <a:r>
                <a:rPr lang="en-US" altLang="en-US" dirty="0"/>
                <a:t>ALU Control Output</a:t>
              </a:r>
            </a:p>
            <a:p>
              <a:pPr lvl="1" eaLnBrk="1" hangingPunct="1">
                <a:spcBef>
                  <a:spcPct val="40000"/>
                </a:spcBef>
                <a:buFont typeface="Wingdings" pitchFamily="2" charset="2"/>
                <a:buChar char="²"/>
              </a:pPr>
              <a:r>
                <a:rPr lang="en-US" altLang="en-US" sz="1600" dirty="0" err="1">
                  <a:solidFill>
                    <a:srgbClr val="FF0000"/>
                  </a:solidFill>
                </a:rPr>
                <a:t>ALUOp</a:t>
              </a:r>
              <a:r>
                <a:rPr lang="en-US" altLang="en-US" sz="1600" dirty="0"/>
                <a:t> signal for ALU</a:t>
              </a:r>
            </a:p>
          </p:txBody>
        </p:sp>
        <p:grpSp>
          <p:nvGrpSpPr>
            <p:cNvPr id="44086" name="Group 6"/>
            <p:cNvGrpSpPr>
              <a:grpSpLocks/>
            </p:cNvGrpSpPr>
            <p:nvPr/>
          </p:nvGrpSpPr>
          <p:grpSpPr bwMode="auto">
            <a:xfrm>
              <a:off x="6186531" y="3244850"/>
              <a:ext cx="1098550" cy="915988"/>
              <a:chOff x="3494" y="2592"/>
              <a:chExt cx="749" cy="691"/>
            </a:xfrm>
          </p:grpSpPr>
          <p:sp>
            <p:nvSpPr>
              <p:cNvPr id="44088" name="AutoShape 7"/>
              <p:cNvSpPr>
                <a:spLocks noChangeArrowheads="1"/>
              </p:cNvSpPr>
              <p:nvPr/>
            </p:nvSpPr>
            <p:spPr bwMode="auto">
              <a:xfrm>
                <a:off x="3494" y="2592"/>
                <a:ext cx="749" cy="691"/>
              </a:xfrm>
              <a:prstGeom prst="roundRect">
                <a:avLst>
                  <a:gd name="adj" fmla="val 16667"/>
                </a:avLst>
              </a:prstGeom>
              <a:solidFill>
                <a:srgbClr val="FF99CC"/>
              </a:solidFill>
              <a:ln w="19050">
                <a:solidFill>
                  <a:srgbClr val="FF0000"/>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44089" name="Text Box 8"/>
              <p:cNvSpPr txBox="1">
                <a:spLocks noChangeArrowheads="1"/>
              </p:cNvSpPr>
              <p:nvPr/>
            </p:nvSpPr>
            <p:spPr bwMode="auto">
              <a:xfrm>
                <a:off x="3494" y="2592"/>
                <a:ext cx="749" cy="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rIns="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2400" dirty="0">
                    <a:solidFill>
                      <a:srgbClr val="FF0000"/>
                    </a:solidFill>
                  </a:rPr>
                  <a:t>ALU</a:t>
                </a:r>
              </a:p>
              <a:p>
                <a:pPr algn="ctr"/>
                <a:r>
                  <a:rPr lang="en-US" altLang="en-US" sz="2400" dirty="0">
                    <a:solidFill>
                      <a:srgbClr val="FF0000"/>
                    </a:solidFill>
                  </a:rPr>
                  <a:t>Control</a:t>
                </a:r>
              </a:p>
            </p:txBody>
          </p:sp>
        </p:grpSp>
      </p:grpSp>
      <p:grpSp>
        <p:nvGrpSpPr>
          <p:cNvPr id="4" name="Group 59"/>
          <p:cNvGrpSpPr>
            <a:grpSpLocks/>
          </p:cNvGrpSpPr>
          <p:nvPr/>
        </p:nvGrpSpPr>
        <p:grpSpPr bwMode="auto">
          <a:xfrm>
            <a:off x="3125893" y="1966598"/>
            <a:ext cx="2768521" cy="1462405"/>
            <a:chOff x="2519363" y="2101848"/>
            <a:chExt cx="2554770" cy="1143002"/>
          </a:xfrm>
        </p:grpSpPr>
        <p:sp>
          <p:nvSpPr>
            <p:cNvPr id="44062" name="Rectangle 30"/>
            <p:cNvSpPr>
              <a:spLocks noChangeArrowheads="1"/>
            </p:cNvSpPr>
            <p:nvPr/>
          </p:nvSpPr>
          <p:spPr bwMode="auto">
            <a:xfrm>
              <a:off x="2519363" y="2871024"/>
              <a:ext cx="25241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a:solidFill>
                    <a:srgbClr val="FF0000"/>
                  </a:solidFill>
                </a:rPr>
                <a:t>Op</a:t>
              </a:r>
              <a:r>
                <a:rPr lang="en-US" altLang="en-US" sz="1000" baseline="30000" dirty="0">
                  <a:solidFill>
                    <a:srgbClr val="FF0000"/>
                  </a:solidFill>
                </a:rPr>
                <a:t>6</a:t>
              </a:r>
            </a:p>
          </p:txBody>
        </p:sp>
        <p:grpSp>
          <p:nvGrpSpPr>
            <p:cNvPr id="44063" name="Group 56"/>
            <p:cNvGrpSpPr>
              <a:grpSpLocks/>
            </p:cNvGrpSpPr>
            <p:nvPr/>
          </p:nvGrpSpPr>
          <p:grpSpPr bwMode="auto">
            <a:xfrm>
              <a:off x="2841625" y="2101848"/>
              <a:ext cx="2232508" cy="1143002"/>
              <a:chOff x="2841625" y="2101848"/>
              <a:chExt cx="2232508" cy="1143002"/>
            </a:xfrm>
          </p:grpSpPr>
          <p:sp>
            <p:nvSpPr>
              <p:cNvPr id="44064" name="Line 27"/>
              <p:cNvSpPr>
                <a:spLocks noChangeShapeType="1"/>
              </p:cNvSpPr>
              <p:nvPr/>
            </p:nvSpPr>
            <p:spPr bwMode="auto">
              <a:xfrm>
                <a:off x="2841625" y="2695575"/>
                <a:ext cx="1588" cy="549275"/>
              </a:xfrm>
              <a:prstGeom prst="line">
                <a:avLst/>
              </a:prstGeom>
              <a:noFill/>
              <a:ln w="28575">
                <a:solidFill>
                  <a:srgbClr val="FF0000"/>
                </a:solidFill>
                <a:round/>
                <a:headEnd type="oval"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4065" name="Line 29"/>
              <p:cNvSpPr>
                <a:spLocks noChangeShapeType="1"/>
              </p:cNvSpPr>
              <p:nvPr/>
            </p:nvSpPr>
            <p:spPr bwMode="auto">
              <a:xfrm flipV="1">
                <a:off x="3094038" y="2850808"/>
                <a:ext cx="0" cy="394042"/>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4066" name="Rectangle 31"/>
              <p:cNvSpPr>
                <a:spLocks noChangeArrowheads="1"/>
              </p:cNvSpPr>
              <p:nvPr/>
            </p:nvSpPr>
            <p:spPr bwMode="auto">
              <a:xfrm rot="-5400000">
                <a:off x="2819400" y="2428875"/>
                <a:ext cx="54768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dirty="0" err="1">
                    <a:solidFill>
                      <a:srgbClr val="FF0000"/>
                    </a:solidFill>
                  </a:rPr>
                  <a:t>RegDst</a:t>
                </a:r>
                <a:endParaRPr lang="en-US" altLang="en-US" sz="1200" baseline="30000" dirty="0">
                  <a:solidFill>
                    <a:srgbClr val="FF0000"/>
                  </a:solidFill>
                </a:endParaRPr>
              </a:p>
            </p:txBody>
          </p:sp>
          <p:sp>
            <p:nvSpPr>
              <p:cNvPr id="44067" name="Line 32"/>
              <p:cNvSpPr>
                <a:spLocks noChangeShapeType="1"/>
              </p:cNvSpPr>
              <p:nvPr/>
            </p:nvSpPr>
            <p:spPr bwMode="auto">
              <a:xfrm flipV="1">
                <a:off x="3391081" y="2851276"/>
                <a:ext cx="0" cy="393574"/>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sz="1200"/>
              </a:p>
            </p:txBody>
          </p:sp>
          <p:sp>
            <p:nvSpPr>
              <p:cNvPr id="44068" name="Rectangle 33"/>
              <p:cNvSpPr>
                <a:spLocks noChangeArrowheads="1"/>
              </p:cNvSpPr>
              <p:nvPr/>
            </p:nvSpPr>
            <p:spPr bwMode="auto">
              <a:xfrm rot="16200000">
                <a:off x="3116445" y="2428875"/>
                <a:ext cx="54768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dirty="0" err="1">
                    <a:solidFill>
                      <a:srgbClr val="FF0000"/>
                    </a:solidFill>
                  </a:rPr>
                  <a:t>RegWr</a:t>
                </a:r>
                <a:endParaRPr lang="en-US" altLang="en-US" sz="1200" baseline="30000" dirty="0">
                  <a:solidFill>
                    <a:srgbClr val="FF0000"/>
                  </a:solidFill>
                </a:endParaRPr>
              </a:p>
            </p:txBody>
          </p:sp>
          <p:sp>
            <p:nvSpPr>
              <p:cNvPr id="44069" name="Line 34"/>
              <p:cNvSpPr>
                <a:spLocks noChangeShapeType="1"/>
              </p:cNvSpPr>
              <p:nvPr/>
            </p:nvSpPr>
            <p:spPr bwMode="auto">
              <a:xfrm flipV="1">
                <a:off x="3711024" y="2851276"/>
                <a:ext cx="0" cy="393574"/>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sz="1200"/>
              </a:p>
            </p:txBody>
          </p:sp>
          <p:sp>
            <p:nvSpPr>
              <p:cNvPr id="44070" name="Rectangle 35"/>
              <p:cNvSpPr>
                <a:spLocks noChangeArrowheads="1"/>
              </p:cNvSpPr>
              <p:nvPr/>
            </p:nvSpPr>
            <p:spPr bwMode="auto">
              <a:xfrm rot="16200000">
                <a:off x="3436386" y="2428875"/>
                <a:ext cx="54768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a:solidFill>
                      <a:srgbClr val="FF0000"/>
                    </a:solidFill>
                  </a:rPr>
                  <a:t>ExtOp</a:t>
                </a:r>
                <a:endParaRPr lang="en-US" altLang="en-US" sz="1200" baseline="30000">
                  <a:solidFill>
                    <a:srgbClr val="FF0000"/>
                  </a:solidFill>
                </a:endParaRPr>
              </a:p>
            </p:txBody>
          </p:sp>
          <p:sp>
            <p:nvSpPr>
              <p:cNvPr id="44071" name="Line 36"/>
              <p:cNvSpPr>
                <a:spLocks noChangeShapeType="1"/>
              </p:cNvSpPr>
              <p:nvPr/>
            </p:nvSpPr>
            <p:spPr bwMode="auto">
              <a:xfrm flipV="1">
                <a:off x="4030964" y="2851276"/>
                <a:ext cx="0" cy="393574"/>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sz="1200"/>
              </a:p>
            </p:txBody>
          </p:sp>
          <p:sp>
            <p:nvSpPr>
              <p:cNvPr id="44072" name="Rectangle 37"/>
              <p:cNvSpPr>
                <a:spLocks noChangeArrowheads="1"/>
              </p:cNvSpPr>
              <p:nvPr/>
            </p:nvSpPr>
            <p:spPr bwMode="auto">
              <a:xfrm rot="16200000">
                <a:off x="3756327" y="2428875"/>
                <a:ext cx="54768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a:solidFill>
                      <a:srgbClr val="FF0000"/>
                    </a:solidFill>
                  </a:rPr>
                  <a:t>ALUSrc</a:t>
                </a:r>
                <a:endParaRPr lang="en-US" altLang="en-US" sz="1200" baseline="30000">
                  <a:solidFill>
                    <a:srgbClr val="FF0000"/>
                  </a:solidFill>
                </a:endParaRPr>
              </a:p>
            </p:txBody>
          </p:sp>
          <p:sp>
            <p:nvSpPr>
              <p:cNvPr id="44073" name="Line 38"/>
              <p:cNvSpPr>
                <a:spLocks noChangeShapeType="1"/>
              </p:cNvSpPr>
              <p:nvPr/>
            </p:nvSpPr>
            <p:spPr bwMode="auto">
              <a:xfrm flipV="1">
                <a:off x="4347731" y="2850808"/>
                <a:ext cx="1587" cy="394042"/>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sz="1200"/>
              </a:p>
            </p:txBody>
          </p:sp>
          <p:sp>
            <p:nvSpPr>
              <p:cNvPr id="44074" name="Rectangle 39"/>
              <p:cNvSpPr>
                <a:spLocks noChangeArrowheads="1"/>
              </p:cNvSpPr>
              <p:nvPr/>
            </p:nvSpPr>
            <p:spPr bwMode="auto">
              <a:xfrm rot="16200000">
                <a:off x="4076269" y="2427287"/>
                <a:ext cx="546101"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dirty="0" err="1">
                    <a:solidFill>
                      <a:srgbClr val="FF0000"/>
                    </a:solidFill>
                  </a:rPr>
                  <a:t>MemRd</a:t>
                </a:r>
                <a:endParaRPr lang="en-US" altLang="en-US" sz="1200" baseline="30000" dirty="0">
                  <a:solidFill>
                    <a:srgbClr val="FF0000"/>
                  </a:solidFill>
                </a:endParaRPr>
              </a:p>
            </p:txBody>
          </p:sp>
          <p:sp>
            <p:nvSpPr>
              <p:cNvPr id="44075" name="Line 40"/>
              <p:cNvSpPr>
                <a:spLocks noChangeShapeType="1"/>
              </p:cNvSpPr>
              <p:nvPr/>
            </p:nvSpPr>
            <p:spPr bwMode="auto">
              <a:xfrm flipV="1">
                <a:off x="4670055" y="2850808"/>
                <a:ext cx="0" cy="394042"/>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4076" name="Rectangle 41"/>
              <p:cNvSpPr>
                <a:spLocks noChangeArrowheads="1"/>
              </p:cNvSpPr>
              <p:nvPr/>
            </p:nvSpPr>
            <p:spPr bwMode="auto">
              <a:xfrm rot="16200000">
                <a:off x="4322665" y="2354534"/>
                <a:ext cx="638175" cy="224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dirty="0" err="1">
                    <a:solidFill>
                      <a:srgbClr val="FF0000"/>
                    </a:solidFill>
                  </a:rPr>
                  <a:t>MemWr</a:t>
                </a:r>
                <a:endParaRPr lang="en-US" altLang="en-US" sz="1200" baseline="30000" dirty="0">
                  <a:solidFill>
                    <a:srgbClr val="FF0000"/>
                  </a:solidFill>
                </a:endParaRPr>
              </a:p>
            </p:txBody>
          </p:sp>
          <p:sp>
            <p:nvSpPr>
              <p:cNvPr id="44077" name="Line 42"/>
              <p:cNvSpPr>
                <a:spLocks noChangeShapeType="1"/>
              </p:cNvSpPr>
              <p:nvPr/>
            </p:nvSpPr>
            <p:spPr bwMode="auto">
              <a:xfrm flipV="1">
                <a:off x="4989995" y="2850808"/>
                <a:ext cx="0" cy="394042"/>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4078" name="Rectangle 43"/>
              <p:cNvSpPr>
                <a:spLocks noChangeArrowheads="1"/>
              </p:cNvSpPr>
              <p:nvPr/>
            </p:nvSpPr>
            <p:spPr bwMode="auto">
              <a:xfrm rot="16200000">
                <a:off x="4617762" y="2329690"/>
                <a:ext cx="684213" cy="228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dirty="0" err="1">
                    <a:solidFill>
                      <a:srgbClr val="FF0000"/>
                    </a:solidFill>
                  </a:rPr>
                  <a:t>WBdata</a:t>
                </a:r>
                <a:endParaRPr lang="en-US" altLang="en-US" sz="1200" baseline="30000" dirty="0">
                  <a:solidFill>
                    <a:srgbClr val="FF0000"/>
                  </a:solidFill>
                </a:endParaRPr>
              </a:p>
            </p:txBody>
          </p:sp>
        </p:grpSp>
      </p:grpSp>
      <p:grpSp>
        <p:nvGrpSpPr>
          <p:cNvPr id="14" name="Group 13"/>
          <p:cNvGrpSpPr/>
          <p:nvPr/>
        </p:nvGrpSpPr>
        <p:grpSpPr>
          <a:xfrm>
            <a:off x="3199876" y="3416630"/>
            <a:ext cx="2851383" cy="925502"/>
            <a:chOff x="2953732" y="3416630"/>
            <a:chExt cx="2632046" cy="925502"/>
          </a:xfrm>
        </p:grpSpPr>
        <p:sp>
          <p:nvSpPr>
            <p:cNvPr id="44052" name="AutoShape 10"/>
            <p:cNvSpPr>
              <a:spLocks noChangeArrowheads="1"/>
            </p:cNvSpPr>
            <p:nvPr/>
          </p:nvSpPr>
          <p:spPr bwMode="auto">
            <a:xfrm>
              <a:off x="2953732" y="3426147"/>
              <a:ext cx="2632046" cy="915985"/>
            </a:xfrm>
            <a:prstGeom prst="roundRect">
              <a:avLst>
                <a:gd name="adj" fmla="val 16667"/>
              </a:avLst>
            </a:prstGeom>
            <a:solidFill>
              <a:srgbClr val="FF99CC"/>
            </a:solidFill>
            <a:ln w="19050">
              <a:solidFill>
                <a:srgbClr val="FF0000"/>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44054" name="Text Box 11"/>
            <p:cNvSpPr txBox="1">
              <a:spLocks noChangeArrowheads="1"/>
            </p:cNvSpPr>
            <p:nvPr/>
          </p:nvSpPr>
          <p:spPr bwMode="auto">
            <a:xfrm>
              <a:off x="2953732" y="3416630"/>
              <a:ext cx="2632046" cy="915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2400" dirty="0">
                  <a:solidFill>
                    <a:srgbClr val="FF0000"/>
                  </a:solidFill>
                </a:rPr>
                <a:t>Main</a:t>
              </a:r>
            </a:p>
            <a:p>
              <a:pPr algn="ctr"/>
              <a:r>
                <a:rPr lang="en-US" altLang="en-US" sz="2400" dirty="0">
                  <a:solidFill>
                    <a:srgbClr val="FF0000"/>
                  </a:solidFill>
                </a:rPr>
                <a:t>Control</a:t>
              </a:r>
            </a:p>
          </p:txBody>
        </p:sp>
      </p:grpSp>
      <p:sp>
        <p:nvSpPr>
          <p:cNvPr id="58" name="Text Box 59"/>
          <p:cNvSpPr txBox="1">
            <a:spLocks noChangeArrowheads="1"/>
          </p:cNvSpPr>
          <p:nvPr/>
        </p:nvSpPr>
        <p:spPr bwMode="auto">
          <a:xfrm rot="16200000">
            <a:off x="1324822" y="1961093"/>
            <a:ext cx="777548" cy="238026"/>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dirty="0"/>
              <a:t>PC</a:t>
            </a:r>
          </a:p>
        </p:txBody>
      </p:sp>
      <p:sp>
        <p:nvSpPr>
          <p:cNvPr id="59" name="Line 19"/>
          <p:cNvSpPr>
            <a:spLocks noChangeShapeType="1"/>
          </p:cNvSpPr>
          <p:nvPr/>
        </p:nvSpPr>
        <p:spPr bwMode="auto">
          <a:xfrm>
            <a:off x="1832610" y="2057400"/>
            <a:ext cx="270008" cy="0"/>
          </a:xfrm>
          <a:prstGeom prst="line">
            <a:avLst/>
          </a:prstGeom>
          <a:noFill/>
          <a:ln w="5715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nvGrpSpPr>
          <p:cNvPr id="3" name="Group 2"/>
          <p:cNvGrpSpPr/>
          <p:nvPr/>
        </p:nvGrpSpPr>
        <p:grpSpPr>
          <a:xfrm>
            <a:off x="1139190" y="1668276"/>
            <a:ext cx="169462" cy="754884"/>
            <a:chOff x="803694" y="3129208"/>
            <a:chExt cx="156426" cy="754884"/>
          </a:xfrm>
        </p:grpSpPr>
        <p:sp>
          <p:nvSpPr>
            <p:cNvPr id="61" name="AutoShape 120"/>
            <p:cNvSpPr>
              <a:spLocks noChangeArrowheads="1"/>
            </p:cNvSpPr>
            <p:nvPr/>
          </p:nvSpPr>
          <p:spPr bwMode="auto">
            <a:xfrm rot="16200000">
              <a:off x="504465" y="3428437"/>
              <a:ext cx="754884" cy="156426"/>
            </a:xfrm>
            <a:prstGeom prst="roundRect">
              <a:avLst>
                <a:gd name="adj" fmla="val 50000"/>
              </a:avLst>
            </a:prstGeom>
            <a:solidFill>
              <a:srgbClr val="FFFF99"/>
            </a:solidFill>
            <a:ln w="19050">
              <a:solidFill>
                <a:schemeClr val="tx1"/>
              </a:solidFill>
              <a:round/>
              <a:headEnd/>
              <a:tailEnd/>
            </a:ln>
          </p:spPr>
          <p:txBody>
            <a:bodyPr wrap="none" anchor="ctr"/>
            <a:lstStyle/>
            <a:p>
              <a:endParaRPr lang="en-US"/>
            </a:p>
          </p:txBody>
        </p:sp>
        <p:sp>
          <p:nvSpPr>
            <p:cNvPr id="62" name="Rectangle 123"/>
            <p:cNvSpPr>
              <a:spLocks noChangeArrowheads="1"/>
            </p:cNvSpPr>
            <p:nvPr/>
          </p:nvSpPr>
          <p:spPr bwMode="auto">
            <a:xfrm flipH="1">
              <a:off x="811528" y="3167543"/>
              <a:ext cx="144371" cy="156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0</a:t>
              </a:r>
            </a:p>
          </p:txBody>
        </p:sp>
        <p:sp>
          <p:nvSpPr>
            <p:cNvPr id="63" name="Rectangle 123"/>
            <p:cNvSpPr>
              <a:spLocks noChangeArrowheads="1"/>
            </p:cNvSpPr>
            <p:nvPr/>
          </p:nvSpPr>
          <p:spPr bwMode="auto">
            <a:xfrm flipH="1">
              <a:off x="811528" y="3464798"/>
              <a:ext cx="144371" cy="133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1</a:t>
              </a:r>
            </a:p>
          </p:txBody>
        </p:sp>
        <p:sp>
          <p:nvSpPr>
            <p:cNvPr id="64" name="Rectangle 123"/>
            <p:cNvSpPr>
              <a:spLocks noChangeArrowheads="1"/>
            </p:cNvSpPr>
            <p:nvPr/>
          </p:nvSpPr>
          <p:spPr bwMode="auto">
            <a:xfrm flipH="1">
              <a:off x="811528" y="3721463"/>
              <a:ext cx="144371" cy="13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2</a:t>
              </a:r>
            </a:p>
          </p:txBody>
        </p:sp>
      </p:grpSp>
      <p:sp>
        <p:nvSpPr>
          <p:cNvPr id="66" name="Line 19"/>
          <p:cNvSpPr>
            <a:spLocks noChangeShapeType="1"/>
          </p:cNvSpPr>
          <p:nvPr/>
        </p:nvSpPr>
        <p:spPr bwMode="auto">
          <a:xfrm>
            <a:off x="1314802" y="2057843"/>
            <a:ext cx="279780" cy="0"/>
          </a:xfrm>
          <a:prstGeom prst="line">
            <a:avLst/>
          </a:prstGeom>
          <a:noFill/>
          <a:ln w="5715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67" name="Line 19"/>
          <p:cNvSpPr>
            <a:spLocks noChangeShapeType="1"/>
          </p:cNvSpPr>
          <p:nvPr/>
        </p:nvSpPr>
        <p:spPr bwMode="auto">
          <a:xfrm>
            <a:off x="941070" y="1802788"/>
            <a:ext cx="198120" cy="0"/>
          </a:xfrm>
          <a:prstGeom prst="line">
            <a:avLst/>
          </a:prstGeom>
          <a:noFill/>
          <a:ln w="5715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68" name="Line 19"/>
          <p:cNvSpPr>
            <a:spLocks noChangeShapeType="1"/>
          </p:cNvSpPr>
          <p:nvPr/>
        </p:nvSpPr>
        <p:spPr bwMode="auto">
          <a:xfrm>
            <a:off x="941070" y="2057400"/>
            <a:ext cx="198120" cy="0"/>
          </a:xfrm>
          <a:prstGeom prst="line">
            <a:avLst/>
          </a:prstGeom>
          <a:noFill/>
          <a:ln w="5715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69" name="Line 19"/>
          <p:cNvSpPr>
            <a:spLocks noChangeShapeType="1"/>
          </p:cNvSpPr>
          <p:nvPr/>
        </p:nvSpPr>
        <p:spPr bwMode="auto">
          <a:xfrm>
            <a:off x="941070" y="2312012"/>
            <a:ext cx="198120" cy="0"/>
          </a:xfrm>
          <a:prstGeom prst="line">
            <a:avLst/>
          </a:prstGeom>
          <a:noFill/>
          <a:ln w="5715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nvGrpSpPr>
          <p:cNvPr id="11" name="Group 10"/>
          <p:cNvGrpSpPr/>
          <p:nvPr/>
        </p:nvGrpSpPr>
        <p:grpSpPr>
          <a:xfrm>
            <a:off x="643890" y="3417898"/>
            <a:ext cx="2236074" cy="2982902"/>
            <a:chOff x="594360" y="3417898"/>
            <a:chExt cx="2064068" cy="2982902"/>
          </a:xfrm>
        </p:grpSpPr>
        <p:grpSp>
          <p:nvGrpSpPr>
            <p:cNvPr id="70" name="Group 63"/>
            <p:cNvGrpSpPr>
              <a:grpSpLocks/>
            </p:cNvGrpSpPr>
            <p:nvPr/>
          </p:nvGrpSpPr>
          <p:grpSpPr bwMode="auto">
            <a:xfrm>
              <a:off x="751234" y="3417898"/>
              <a:ext cx="1189644" cy="925502"/>
              <a:chOff x="2587625" y="3244850"/>
              <a:chExt cx="2632075" cy="925505"/>
            </a:xfrm>
          </p:grpSpPr>
          <p:sp>
            <p:nvSpPr>
              <p:cNvPr id="71" name="AutoShape 10"/>
              <p:cNvSpPr>
                <a:spLocks noChangeArrowheads="1"/>
              </p:cNvSpPr>
              <p:nvPr/>
            </p:nvSpPr>
            <p:spPr bwMode="auto">
              <a:xfrm>
                <a:off x="2587625" y="3254367"/>
                <a:ext cx="2632075" cy="915988"/>
              </a:xfrm>
              <a:prstGeom prst="roundRect">
                <a:avLst>
                  <a:gd name="adj" fmla="val 16667"/>
                </a:avLst>
              </a:prstGeom>
              <a:solidFill>
                <a:srgbClr val="FF99CC"/>
              </a:solidFill>
              <a:ln w="19050">
                <a:solidFill>
                  <a:srgbClr val="FF0000"/>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72" name="Text Box 11"/>
              <p:cNvSpPr txBox="1">
                <a:spLocks noChangeArrowheads="1"/>
              </p:cNvSpPr>
              <p:nvPr/>
            </p:nvSpPr>
            <p:spPr bwMode="auto">
              <a:xfrm>
                <a:off x="2587625" y="3244850"/>
                <a:ext cx="2632075"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2400" dirty="0">
                    <a:solidFill>
                      <a:srgbClr val="FF0000"/>
                    </a:solidFill>
                  </a:rPr>
                  <a:t>PC</a:t>
                </a:r>
              </a:p>
              <a:p>
                <a:pPr algn="ctr"/>
                <a:r>
                  <a:rPr lang="en-US" altLang="en-US" sz="2400" dirty="0">
                    <a:solidFill>
                      <a:srgbClr val="FF0000"/>
                    </a:solidFill>
                  </a:rPr>
                  <a:t>Control</a:t>
                </a:r>
              </a:p>
            </p:txBody>
          </p:sp>
        </p:grpSp>
        <p:sp>
          <p:nvSpPr>
            <p:cNvPr id="73" name="Rectangle 4"/>
            <p:cNvSpPr>
              <a:spLocks noChangeArrowheads="1"/>
            </p:cNvSpPr>
            <p:nvPr/>
          </p:nvSpPr>
          <p:spPr bwMode="auto">
            <a:xfrm>
              <a:off x="594360" y="4525963"/>
              <a:ext cx="2064068" cy="1874837"/>
            </a:xfrm>
            <a:prstGeom prst="rect">
              <a:avLst/>
            </a:prstGeom>
            <a:noFill/>
            <a:ln w="19050">
              <a:solidFill>
                <a:srgbClr val="FF0000"/>
              </a:solidFill>
              <a:prstDash val="dash"/>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eaLnBrk="0" hangingPunct="0">
                <a:defRPr>
                  <a:solidFill>
                    <a:schemeClr val="tx1"/>
                  </a:solidFill>
                  <a:latin typeface="Arial" charset="0"/>
                  <a:cs typeface="Arial" charset="0"/>
                </a:defRPr>
              </a:lvl1pPr>
              <a:lvl2pPr marL="342900" indent="-22860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40000"/>
                </a:spcBef>
                <a:buFont typeface="Wingdings" pitchFamily="2" charset="2"/>
                <a:buNone/>
              </a:pPr>
              <a:r>
                <a:rPr lang="en-US" altLang="en-US" dirty="0"/>
                <a:t>PC Control Input</a:t>
              </a:r>
            </a:p>
            <a:p>
              <a:pPr lvl="1" eaLnBrk="1" hangingPunct="1">
                <a:spcBef>
                  <a:spcPct val="40000"/>
                </a:spcBef>
                <a:buFont typeface="Wingdings" pitchFamily="2" charset="2"/>
                <a:buChar char="²"/>
              </a:pPr>
              <a:r>
                <a:rPr lang="en-US" altLang="en-US" sz="1600" dirty="0"/>
                <a:t>6-bit </a:t>
              </a:r>
              <a:r>
                <a:rPr lang="en-US" altLang="en-US" sz="1600" dirty="0">
                  <a:solidFill>
                    <a:srgbClr val="FF0000"/>
                  </a:solidFill>
                </a:rPr>
                <a:t>opcode</a:t>
              </a:r>
              <a:endParaRPr lang="en-US" altLang="en-US" sz="1600" dirty="0"/>
            </a:p>
            <a:p>
              <a:pPr lvl="1" eaLnBrk="1" hangingPunct="1">
                <a:spcBef>
                  <a:spcPct val="40000"/>
                </a:spcBef>
                <a:buFont typeface="Wingdings" pitchFamily="2" charset="2"/>
                <a:buChar char="²"/>
              </a:pPr>
              <a:r>
                <a:rPr lang="en-US" altLang="en-US" sz="1600" dirty="0"/>
                <a:t>ALU </a:t>
              </a:r>
              <a:r>
                <a:rPr lang="en-US" altLang="en-US" sz="1600" dirty="0">
                  <a:solidFill>
                    <a:srgbClr val="FF0000"/>
                  </a:solidFill>
                </a:rPr>
                <a:t>zero flag</a:t>
              </a:r>
            </a:p>
            <a:p>
              <a:pPr eaLnBrk="1" hangingPunct="1">
                <a:spcBef>
                  <a:spcPct val="40000"/>
                </a:spcBef>
                <a:buFont typeface="Wingdings" pitchFamily="2" charset="2"/>
                <a:buNone/>
              </a:pPr>
              <a:r>
                <a:rPr lang="en-US" altLang="en-US" dirty="0"/>
                <a:t>PC Control Output</a:t>
              </a:r>
            </a:p>
            <a:p>
              <a:pPr lvl="1" eaLnBrk="1" hangingPunct="1">
                <a:spcBef>
                  <a:spcPct val="40000"/>
                </a:spcBef>
                <a:buFont typeface="Wingdings" pitchFamily="2" charset="2"/>
                <a:buChar char="²"/>
              </a:pPr>
              <a:r>
                <a:rPr lang="en-US" altLang="en-US" sz="1600" dirty="0" err="1">
                  <a:solidFill>
                    <a:srgbClr val="FF0000"/>
                  </a:solidFill>
                </a:rPr>
                <a:t>PCSrc</a:t>
              </a:r>
              <a:r>
                <a:rPr lang="en-US" altLang="en-US" sz="1600" dirty="0"/>
                <a:t> signal</a:t>
              </a:r>
            </a:p>
          </p:txBody>
        </p:sp>
      </p:grpSp>
      <p:grpSp>
        <p:nvGrpSpPr>
          <p:cNvPr id="15" name="Group 14"/>
          <p:cNvGrpSpPr/>
          <p:nvPr/>
        </p:nvGrpSpPr>
        <p:grpSpPr>
          <a:xfrm>
            <a:off x="3475010" y="1298634"/>
            <a:ext cx="4846201" cy="2816166"/>
            <a:chOff x="3207702" y="1298634"/>
            <a:chExt cx="4473416" cy="2816166"/>
          </a:xfrm>
        </p:grpSpPr>
        <p:sp>
          <p:nvSpPr>
            <p:cNvPr id="77" name="Line 42"/>
            <p:cNvSpPr>
              <a:spLocks noChangeShapeType="1"/>
            </p:cNvSpPr>
            <p:nvPr/>
          </p:nvSpPr>
          <p:spPr bwMode="auto">
            <a:xfrm flipV="1">
              <a:off x="7086600" y="1298634"/>
              <a:ext cx="0" cy="369642"/>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nvGrpSpPr>
            <p:cNvPr id="6" name="Group 58"/>
            <p:cNvGrpSpPr>
              <a:grpSpLocks/>
            </p:cNvGrpSpPr>
            <p:nvPr/>
          </p:nvGrpSpPr>
          <p:grpSpPr bwMode="auto">
            <a:xfrm>
              <a:off x="3207702" y="1520510"/>
              <a:ext cx="4473416" cy="2594290"/>
              <a:chOff x="2841954" y="1475119"/>
              <a:chExt cx="4473125" cy="2593324"/>
            </a:xfrm>
          </p:grpSpPr>
          <p:sp>
            <p:nvSpPr>
              <p:cNvPr id="53" name="Freeform 52"/>
              <p:cNvSpPr/>
              <p:nvPr/>
            </p:nvSpPr>
            <p:spPr>
              <a:xfrm>
                <a:off x="2841954" y="3174238"/>
                <a:ext cx="3336708" cy="894205"/>
              </a:xfrm>
              <a:custGeom>
                <a:avLst/>
                <a:gdLst>
                  <a:gd name="connsiteX0" fmla="*/ 0 w 3312543"/>
                  <a:gd name="connsiteY0" fmla="*/ 0 h 1293962"/>
                  <a:gd name="connsiteX1" fmla="*/ 2613804 w 3312543"/>
                  <a:gd name="connsiteY1" fmla="*/ 0 h 1293962"/>
                  <a:gd name="connsiteX2" fmla="*/ 2613804 w 3312543"/>
                  <a:gd name="connsiteY2" fmla="*/ 1293962 h 1293962"/>
                  <a:gd name="connsiteX3" fmla="*/ 3312543 w 3312543"/>
                  <a:gd name="connsiteY3" fmla="*/ 1293962 h 1293962"/>
                </a:gdLst>
                <a:ahLst/>
                <a:cxnLst>
                  <a:cxn ang="0">
                    <a:pos x="connsiteX0" y="connsiteY0"/>
                  </a:cxn>
                  <a:cxn ang="0">
                    <a:pos x="connsiteX1" y="connsiteY1"/>
                  </a:cxn>
                  <a:cxn ang="0">
                    <a:pos x="connsiteX2" y="connsiteY2"/>
                  </a:cxn>
                  <a:cxn ang="0">
                    <a:pos x="connsiteX3" y="connsiteY3"/>
                  </a:cxn>
                </a:cxnLst>
                <a:rect l="l" t="t" r="r" b="b"/>
                <a:pathLst>
                  <a:path w="3312543" h="1293962">
                    <a:moveTo>
                      <a:pt x="0" y="0"/>
                    </a:moveTo>
                    <a:lnTo>
                      <a:pt x="2613804" y="0"/>
                    </a:lnTo>
                    <a:lnTo>
                      <a:pt x="2613804" y="1293962"/>
                    </a:lnTo>
                    <a:lnTo>
                      <a:pt x="3312543" y="1293962"/>
                    </a:lnTo>
                  </a:path>
                </a:pathLst>
              </a:custGeom>
              <a:ln w="25400">
                <a:solidFill>
                  <a:srgbClr val="FF0000"/>
                </a:solidFill>
                <a:headEnd type="oval" w="sm" len="sm"/>
                <a:tailEnd type="triangle"/>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4057" name="Line 25"/>
              <p:cNvSpPr>
                <a:spLocks noChangeShapeType="1"/>
              </p:cNvSpPr>
              <p:nvPr/>
            </p:nvSpPr>
            <p:spPr bwMode="auto">
              <a:xfrm flipV="1">
                <a:off x="6735806" y="2513011"/>
                <a:ext cx="0" cy="869886"/>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4058" name="Rectangle 50"/>
              <p:cNvSpPr>
                <a:spLocks noChangeArrowheads="1"/>
              </p:cNvSpPr>
              <p:nvPr/>
            </p:nvSpPr>
            <p:spPr bwMode="auto">
              <a:xfrm>
                <a:off x="5595981" y="3794225"/>
                <a:ext cx="549275" cy="228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200" dirty="0">
                    <a:solidFill>
                      <a:srgbClr val="FF0000"/>
                    </a:solidFill>
                  </a:rPr>
                  <a:t>Op</a:t>
                </a:r>
                <a:r>
                  <a:rPr lang="en-US" altLang="en-US" sz="1200" baseline="30000" dirty="0">
                    <a:solidFill>
                      <a:srgbClr val="FF0000"/>
                    </a:solidFill>
                  </a:rPr>
                  <a:t>6</a:t>
                </a:r>
              </a:p>
            </p:txBody>
          </p:sp>
          <p:sp>
            <p:nvSpPr>
              <p:cNvPr id="44059" name="Rectangle 51"/>
              <p:cNvSpPr>
                <a:spLocks noChangeArrowheads="1"/>
              </p:cNvSpPr>
              <p:nvPr/>
            </p:nvSpPr>
            <p:spPr bwMode="auto">
              <a:xfrm>
                <a:off x="6778668" y="3061265"/>
                <a:ext cx="536411" cy="230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200" dirty="0" err="1">
                    <a:solidFill>
                      <a:srgbClr val="FF0000"/>
                    </a:solidFill>
                  </a:rPr>
                  <a:t>ALUOp</a:t>
                </a:r>
                <a:endParaRPr lang="en-US" altLang="en-US" sz="1200" dirty="0">
                  <a:solidFill>
                    <a:srgbClr val="FF0000"/>
                  </a:solidFill>
                </a:endParaRPr>
              </a:p>
            </p:txBody>
          </p:sp>
          <p:sp>
            <p:nvSpPr>
              <p:cNvPr id="44060" name="Rectangle 53"/>
              <p:cNvSpPr>
                <a:spLocks noChangeArrowheads="1"/>
              </p:cNvSpPr>
              <p:nvPr/>
            </p:nvSpPr>
            <p:spPr bwMode="auto">
              <a:xfrm>
                <a:off x="5851975" y="3206079"/>
                <a:ext cx="401636" cy="222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dirty="0">
                    <a:solidFill>
                      <a:srgbClr val="FF0000"/>
                    </a:solidFill>
                  </a:rPr>
                  <a:t>funct</a:t>
                </a:r>
                <a:r>
                  <a:rPr lang="en-US" altLang="en-US" sz="1200" baseline="30000" dirty="0">
                    <a:solidFill>
                      <a:srgbClr val="FF0000"/>
                    </a:solidFill>
                  </a:rPr>
                  <a:t>6</a:t>
                </a:r>
              </a:p>
            </p:txBody>
          </p:sp>
          <p:sp>
            <p:nvSpPr>
              <p:cNvPr id="54" name="Freeform 53"/>
              <p:cNvSpPr/>
              <p:nvPr/>
            </p:nvSpPr>
            <p:spPr>
              <a:xfrm>
                <a:off x="2846717" y="1475119"/>
                <a:ext cx="3330358" cy="2070997"/>
              </a:xfrm>
              <a:custGeom>
                <a:avLst/>
                <a:gdLst>
                  <a:gd name="connsiteX0" fmla="*/ 0 w 3329796"/>
                  <a:gd name="connsiteY0" fmla="*/ 0 h 1992702"/>
                  <a:gd name="connsiteX1" fmla="*/ 2924355 w 3329796"/>
                  <a:gd name="connsiteY1" fmla="*/ 0 h 1992702"/>
                  <a:gd name="connsiteX2" fmla="*/ 2924355 w 3329796"/>
                  <a:gd name="connsiteY2" fmla="*/ 1992702 h 1992702"/>
                  <a:gd name="connsiteX3" fmla="*/ 3329796 w 3329796"/>
                  <a:gd name="connsiteY3" fmla="*/ 1992702 h 1992702"/>
                </a:gdLst>
                <a:ahLst/>
                <a:cxnLst>
                  <a:cxn ang="0">
                    <a:pos x="connsiteX0" y="connsiteY0"/>
                  </a:cxn>
                  <a:cxn ang="0">
                    <a:pos x="connsiteX1" y="connsiteY1"/>
                  </a:cxn>
                  <a:cxn ang="0">
                    <a:pos x="connsiteX2" y="connsiteY2"/>
                  </a:cxn>
                  <a:cxn ang="0">
                    <a:pos x="connsiteX3" y="connsiteY3"/>
                  </a:cxn>
                </a:cxnLst>
                <a:rect l="l" t="t" r="r" b="b"/>
                <a:pathLst>
                  <a:path w="3329796" h="1992702">
                    <a:moveTo>
                      <a:pt x="0" y="0"/>
                    </a:moveTo>
                    <a:lnTo>
                      <a:pt x="2924355" y="0"/>
                    </a:lnTo>
                    <a:lnTo>
                      <a:pt x="2924355" y="1992702"/>
                    </a:lnTo>
                    <a:lnTo>
                      <a:pt x="3329796" y="1992702"/>
                    </a:lnTo>
                  </a:path>
                </a:pathLst>
              </a:custGeom>
              <a:ln w="25400">
                <a:solidFill>
                  <a:srgbClr val="FF0000"/>
                </a:solidFill>
                <a:headEnd type="oval" w="sm" len="sm"/>
                <a:tailEnd type="triangle"/>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grpSp>
        <p:sp>
          <p:nvSpPr>
            <p:cNvPr id="78" name="Rectangle 51"/>
            <p:cNvSpPr>
              <a:spLocks noChangeArrowheads="1"/>
            </p:cNvSpPr>
            <p:nvPr/>
          </p:nvSpPr>
          <p:spPr bwMode="auto">
            <a:xfrm>
              <a:off x="7132320" y="1371600"/>
              <a:ext cx="411480" cy="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200" dirty="0">
                  <a:solidFill>
                    <a:srgbClr val="FF0000"/>
                  </a:solidFill>
                </a:rPr>
                <a:t>Zero</a:t>
              </a:r>
            </a:p>
          </p:txBody>
        </p:sp>
      </p:grpSp>
      <p:grpSp>
        <p:nvGrpSpPr>
          <p:cNvPr id="16" name="Group 15"/>
          <p:cNvGrpSpPr/>
          <p:nvPr/>
        </p:nvGrpSpPr>
        <p:grpSpPr>
          <a:xfrm>
            <a:off x="1188722" y="2433754"/>
            <a:ext cx="2287609" cy="1681049"/>
            <a:chOff x="1097280" y="2433751"/>
            <a:chExt cx="2111639" cy="1681049"/>
          </a:xfrm>
        </p:grpSpPr>
        <p:sp>
          <p:nvSpPr>
            <p:cNvPr id="5" name="Freeform 4"/>
            <p:cNvSpPr/>
            <p:nvPr/>
          </p:nvSpPr>
          <p:spPr>
            <a:xfrm>
              <a:off x="1948070" y="3220262"/>
              <a:ext cx="1260849" cy="894538"/>
            </a:xfrm>
            <a:custGeom>
              <a:avLst/>
              <a:gdLst>
                <a:gd name="connsiteX0" fmla="*/ 1260849 w 1260849"/>
                <a:gd name="connsiteY0" fmla="*/ 0 h 857605"/>
                <a:gd name="connsiteX1" fmla="*/ 584988 w 1260849"/>
                <a:gd name="connsiteY1" fmla="*/ 0 h 857605"/>
                <a:gd name="connsiteX2" fmla="*/ 584988 w 1260849"/>
                <a:gd name="connsiteY2" fmla="*/ 857605 h 857605"/>
                <a:gd name="connsiteX3" fmla="*/ 0 w 1260849"/>
                <a:gd name="connsiteY3" fmla="*/ 857605 h 857605"/>
              </a:gdLst>
              <a:ahLst/>
              <a:cxnLst>
                <a:cxn ang="0">
                  <a:pos x="connsiteX0" y="connsiteY0"/>
                </a:cxn>
                <a:cxn ang="0">
                  <a:pos x="connsiteX1" y="connsiteY1"/>
                </a:cxn>
                <a:cxn ang="0">
                  <a:pos x="connsiteX2" y="connsiteY2"/>
                </a:cxn>
                <a:cxn ang="0">
                  <a:pos x="connsiteX3" y="connsiteY3"/>
                </a:cxn>
              </a:cxnLst>
              <a:rect l="l" t="t" r="r" b="b"/>
              <a:pathLst>
                <a:path w="1260849" h="857605">
                  <a:moveTo>
                    <a:pt x="1260849" y="0"/>
                  </a:moveTo>
                  <a:lnTo>
                    <a:pt x="584988" y="0"/>
                  </a:lnTo>
                  <a:lnTo>
                    <a:pt x="584988" y="857605"/>
                  </a:lnTo>
                  <a:lnTo>
                    <a:pt x="0" y="857605"/>
                  </a:lnTo>
                </a:path>
              </a:pathLst>
            </a:custGeom>
            <a:noFill/>
            <a:ln w="25400">
              <a:solidFill>
                <a:srgbClr val="FF0000"/>
              </a:solidFill>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79" name="Line 42"/>
            <p:cNvSpPr>
              <a:spLocks noChangeShapeType="1"/>
            </p:cNvSpPr>
            <p:nvPr/>
          </p:nvSpPr>
          <p:spPr bwMode="auto">
            <a:xfrm flipV="1">
              <a:off x="1129773" y="2433751"/>
              <a:ext cx="0" cy="993663"/>
            </a:xfrm>
            <a:prstGeom prst="line">
              <a:avLst/>
            </a:prstGeom>
            <a:noFill/>
            <a:ln w="158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80" name="Rectangle 51"/>
            <p:cNvSpPr>
              <a:spLocks noChangeArrowheads="1"/>
            </p:cNvSpPr>
            <p:nvPr/>
          </p:nvSpPr>
          <p:spPr bwMode="auto">
            <a:xfrm>
              <a:off x="1097280" y="3098080"/>
              <a:ext cx="601345" cy="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200" dirty="0" err="1">
                  <a:solidFill>
                    <a:srgbClr val="FF0000"/>
                  </a:solidFill>
                </a:rPr>
                <a:t>PCSrc</a:t>
              </a:r>
              <a:endParaRPr lang="en-US" altLang="en-US" sz="1200" dirty="0">
                <a:solidFill>
                  <a:srgbClr val="FF0000"/>
                </a:solidFill>
              </a:endParaRPr>
            </a:p>
          </p:txBody>
        </p:sp>
        <p:sp>
          <p:nvSpPr>
            <p:cNvPr id="81" name="Rectangle 51"/>
            <p:cNvSpPr>
              <a:spLocks noChangeArrowheads="1"/>
            </p:cNvSpPr>
            <p:nvPr/>
          </p:nvSpPr>
          <p:spPr bwMode="auto">
            <a:xfrm>
              <a:off x="1965960" y="3335847"/>
              <a:ext cx="411480" cy="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200" dirty="0">
                  <a:solidFill>
                    <a:srgbClr val="FF0000"/>
                  </a:solidFill>
                </a:rPr>
                <a:t>Zero</a:t>
              </a:r>
            </a:p>
          </p:txBody>
        </p:sp>
        <p:sp>
          <p:nvSpPr>
            <p:cNvPr id="10" name="Freeform 9"/>
            <p:cNvSpPr/>
            <p:nvPr/>
          </p:nvSpPr>
          <p:spPr>
            <a:xfrm>
              <a:off x="1951200" y="3592278"/>
              <a:ext cx="208800" cy="101322"/>
            </a:xfrm>
            <a:custGeom>
              <a:avLst/>
              <a:gdLst>
                <a:gd name="connsiteX0" fmla="*/ 208800 w 208800"/>
                <a:gd name="connsiteY0" fmla="*/ 0 h 194400"/>
                <a:gd name="connsiteX1" fmla="*/ 208800 w 208800"/>
                <a:gd name="connsiteY1" fmla="*/ 194400 h 194400"/>
                <a:gd name="connsiteX2" fmla="*/ 0 w 208800"/>
                <a:gd name="connsiteY2" fmla="*/ 194400 h 194400"/>
              </a:gdLst>
              <a:ahLst/>
              <a:cxnLst>
                <a:cxn ang="0">
                  <a:pos x="connsiteX0" y="connsiteY0"/>
                </a:cxn>
                <a:cxn ang="0">
                  <a:pos x="connsiteX1" y="connsiteY1"/>
                </a:cxn>
                <a:cxn ang="0">
                  <a:pos x="connsiteX2" y="connsiteY2"/>
                </a:cxn>
              </a:cxnLst>
              <a:rect l="l" t="t" r="r" b="b"/>
              <a:pathLst>
                <a:path w="208800" h="194400">
                  <a:moveTo>
                    <a:pt x="208800" y="0"/>
                  </a:moveTo>
                  <a:lnTo>
                    <a:pt x="208800" y="194400"/>
                  </a:lnTo>
                  <a:lnTo>
                    <a:pt x="0" y="194400"/>
                  </a:lnTo>
                </a:path>
              </a:pathLst>
            </a:custGeom>
            <a:noFill/>
            <a:ln w="12700">
              <a:solidFill>
                <a:srgbClr val="FF0000"/>
              </a:solidFill>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grpSp>
        <p:nvGrpSpPr>
          <p:cNvPr id="17" name="Group 16"/>
          <p:cNvGrpSpPr/>
          <p:nvPr/>
        </p:nvGrpSpPr>
        <p:grpSpPr>
          <a:xfrm>
            <a:off x="7420215" y="1512570"/>
            <a:ext cx="457465" cy="1189038"/>
            <a:chOff x="6849428" y="1512570"/>
            <a:chExt cx="422275" cy="1189038"/>
          </a:xfrm>
        </p:grpSpPr>
        <p:sp>
          <p:nvSpPr>
            <p:cNvPr id="44046" name="Freeform 22"/>
            <p:cNvSpPr>
              <a:spLocks/>
            </p:cNvSpPr>
            <p:nvPr/>
          </p:nvSpPr>
          <p:spPr bwMode="auto">
            <a:xfrm rot="-5400000">
              <a:off x="6466047" y="1895951"/>
              <a:ext cx="1189038" cy="422275"/>
            </a:xfrm>
            <a:custGeom>
              <a:avLst/>
              <a:gdLst>
                <a:gd name="T0" fmla="*/ 0 w 768"/>
                <a:gd name="T1" fmla="*/ 0 h 288"/>
                <a:gd name="T2" fmla="*/ 2147483647 w 768"/>
                <a:gd name="T3" fmla="*/ 2147483647 h 288"/>
                <a:gd name="T4" fmla="*/ 2147483647 w 768"/>
                <a:gd name="T5" fmla="*/ 2147483647 h 288"/>
                <a:gd name="T6" fmla="*/ 2147483647 w 768"/>
                <a:gd name="T7" fmla="*/ 0 h 288"/>
                <a:gd name="T8" fmla="*/ 2147483647 w 768"/>
                <a:gd name="T9" fmla="*/ 0 h 288"/>
                <a:gd name="T10" fmla="*/ 2147483647 w 768"/>
                <a:gd name="T11" fmla="*/ 2147483647 h 288"/>
                <a:gd name="T12" fmla="*/ 2147483647 w 768"/>
                <a:gd name="T13" fmla="*/ 0 h 288"/>
                <a:gd name="T14" fmla="*/ 0 w 768"/>
                <a:gd name="T15" fmla="*/ 0 h 288"/>
                <a:gd name="T16" fmla="*/ 0 60000 65536"/>
                <a:gd name="T17" fmla="*/ 0 60000 65536"/>
                <a:gd name="T18" fmla="*/ 0 60000 65536"/>
                <a:gd name="T19" fmla="*/ 0 60000 65536"/>
                <a:gd name="T20" fmla="*/ 0 60000 65536"/>
                <a:gd name="T21" fmla="*/ 0 60000 65536"/>
                <a:gd name="T22" fmla="*/ 0 60000 65536"/>
                <a:gd name="T23" fmla="*/ 0 60000 65536"/>
                <a:gd name="T24" fmla="*/ 0 w 768"/>
                <a:gd name="T25" fmla="*/ 0 h 288"/>
                <a:gd name="T26" fmla="*/ 768 w 768"/>
                <a:gd name="T27" fmla="*/ 288 h 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68" h="288">
                  <a:moveTo>
                    <a:pt x="0" y="0"/>
                  </a:moveTo>
                  <a:lnTo>
                    <a:pt x="144" y="288"/>
                  </a:lnTo>
                  <a:lnTo>
                    <a:pt x="624" y="288"/>
                  </a:lnTo>
                  <a:lnTo>
                    <a:pt x="768" y="0"/>
                  </a:lnTo>
                  <a:lnTo>
                    <a:pt x="480" y="0"/>
                  </a:lnTo>
                  <a:lnTo>
                    <a:pt x="384" y="96"/>
                  </a:lnTo>
                  <a:lnTo>
                    <a:pt x="288" y="0"/>
                  </a:lnTo>
                  <a:lnTo>
                    <a:pt x="0" y="0"/>
                  </a:lnTo>
                  <a:close/>
                </a:path>
              </a:pathLst>
            </a:custGeom>
            <a:solidFill>
              <a:srgbClr val="FFFF99"/>
            </a:solidFill>
            <a:ln w="19050">
              <a:solidFill>
                <a:schemeClr val="tx1"/>
              </a:solidFill>
              <a:round/>
              <a:headEnd/>
              <a:tailEnd/>
            </a:ln>
          </p:spPr>
          <p:txBody>
            <a:bodyPr/>
            <a:lstStyle/>
            <a:p>
              <a:endParaRPr lang="en-US"/>
            </a:p>
          </p:txBody>
        </p:sp>
        <p:sp>
          <p:nvSpPr>
            <p:cNvPr id="44047" name="Rectangle 23"/>
            <p:cNvSpPr>
              <a:spLocks noChangeArrowheads="1"/>
            </p:cNvSpPr>
            <p:nvPr/>
          </p:nvSpPr>
          <p:spPr bwMode="auto">
            <a:xfrm>
              <a:off x="6919278" y="1733233"/>
              <a:ext cx="352425"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0000"/>
                </a:lnSpc>
              </a:pPr>
              <a:r>
                <a:rPr lang="en-US" altLang="en-US" sz="1400"/>
                <a:t>A</a:t>
              </a:r>
            </a:p>
            <a:p>
              <a:pPr algn="ctr">
                <a:lnSpc>
                  <a:spcPct val="80000"/>
                </a:lnSpc>
              </a:pPr>
              <a:r>
                <a:rPr lang="en-US" altLang="en-US" sz="1400"/>
                <a:t>L</a:t>
              </a:r>
            </a:p>
            <a:p>
              <a:pPr algn="ctr">
                <a:lnSpc>
                  <a:spcPct val="80000"/>
                </a:lnSpc>
              </a:pPr>
              <a:r>
                <a:rPr lang="en-US" altLang="en-US" sz="1400"/>
                <a:t>U</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63">
                                            <p:bg/>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096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96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96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096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dissolve">
                                      <p:cBhvr>
                                        <p:cTn id="21" dur="500"/>
                                        <p:tgtEl>
                                          <p:spTgt spid="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dissolve">
                                      <p:cBhvr>
                                        <p:cTn id="26" dur="500"/>
                                        <p:tgtEl>
                                          <p:spTgt spid="2"/>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p:txBody>
          <a:bodyPr/>
          <a:lstStyle/>
          <a:p>
            <a:pPr eaLnBrk="1" hangingPunct="1"/>
            <a:r>
              <a:rPr lang="en-US" dirty="0"/>
              <a:t>Single-Cycle Datapath + Control</a:t>
            </a:r>
          </a:p>
        </p:txBody>
      </p:sp>
      <p:grpSp>
        <p:nvGrpSpPr>
          <p:cNvPr id="21" name="Group 20"/>
          <p:cNvGrpSpPr/>
          <p:nvPr/>
        </p:nvGrpSpPr>
        <p:grpSpPr>
          <a:xfrm>
            <a:off x="3187119" y="4192360"/>
            <a:ext cx="1590329" cy="2091531"/>
            <a:chOff x="2941955" y="4309269"/>
            <a:chExt cx="1467996" cy="2091531"/>
          </a:xfrm>
        </p:grpSpPr>
        <p:grpSp>
          <p:nvGrpSpPr>
            <p:cNvPr id="130" name="Group 148"/>
            <p:cNvGrpSpPr>
              <a:grpSpLocks/>
            </p:cNvGrpSpPr>
            <p:nvPr/>
          </p:nvGrpSpPr>
          <p:grpSpPr bwMode="auto">
            <a:xfrm>
              <a:off x="3457909" y="5572125"/>
              <a:ext cx="952042" cy="828675"/>
              <a:chOff x="2342" y="2794"/>
              <a:chExt cx="555" cy="518"/>
            </a:xfrm>
          </p:grpSpPr>
          <p:sp>
            <p:nvSpPr>
              <p:cNvPr id="133" name="Oval 149"/>
              <p:cNvSpPr>
                <a:spLocks noChangeArrowheads="1"/>
              </p:cNvSpPr>
              <p:nvPr/>
            </p:nvSpPr>
            <p:spPr bwMode="auto">
              <a:xfrm>
                <a:off x="2342" y="2794"/>
                <a:ext cx="555" cy="518"/>
              </a:xfrm>
              <a:prstGeom prst="ellipse">
                <a:avLst/>
              </a:prstGeom>
              <a:solidFill>
                <a:srgbClr val="FF99CC"/>
              </a:solidFill>
              <a:ln w="19050">
                <a:solidFill>
                  <a:srgbClr val="FF0000"/>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34" name="Rectangle 150"/>
              <p:cNvSpPr>
                <a:spLocks noChangeArrowheads="1"/>
              </p:cNvSpPr>
              <p:nvPr/>
            </p:nvSpPr>
            <p:spPr bwMode="auto">
              <a:xfrm>
                <a:off x="2362" y="2859"/>
                <a:ext cx="510" cy="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400" dirty="0">
                    <a:solidFill>
                      <a:srgbClr val="FF0000"/>
                    </a:solidFill>
                  </a:rPr>
                  <a:t>Main</a:t>
                </a:r>
              </a:p>
              <a:p>
                <a:pPr algn="ctr"/>
                <a:r>
                  <a:rPr lang="en-US" altLang="en-US" sz="1400" dirty="0">
                    <a:solidFill>
                      <a:srgbClr val="FF0000"/>
                    </a:solidFill>
                  </a:rPr>
                  <a:t>Control</a:t>
                </a:r>
              </a:p>
            </p:txBody>
          </p:sp>
        </p:grpSp>
        <p:sp>
          <p:nvSpPr>
            <p:cNvPr id="131" name="Freeform 153"/>
            <p:cNvSpPr>
              <a:spLocks/>
            </p:cNvSpPr>
            <p:nvPr/>
          </p:nvSpPr>
          <p:spPr bwMode="auto">
            <a:xfrm rot="16200000" flipH="1" flipV="1">
              <a:off x="2481509" y="5022763"/>
              <a:ext cx="1693863" cy="266876"/>
            </a:xfrm>
            <a:custGeom>
              <a:avLst/>
              <a:gdLst>
                <a:gd name="T0" fmla="*/ 0 w 1843"/>
                <a:gd name="T1" fmla="*/ 0 h 835"/>
                <a:gd name="T2" fmla="*/ 0 w 1843"/>
                <a:gd name="T3" fmla="*/ 0 h 835"/>
                <a:gd name="T4" fmla="*/ 0 w 1843"/>
                <a:gd name="T5" fmla="*/ 0 h 835"/>
                <a:gd name="T6" fmla="*/ 0 60000 65536"/>
                <a:gd name="T7" fmla="*/ 0 60000 65536"/>
                <a:gd name="T8" fmla="*/ 0 60000 65536"/>
                <a:gd name="T9" fmla="*/ 0 w 1843"/>
                <a:gd name="T10" fmla="*/ 0 h 835"/>
                <a:gd name="T11" fmla="*/ 1843 w 1843"/>
                <a:gd name="T12" fmla="*/ 835 h 835"/>
              </a:gdLst>
              <a:ahLst/>
              <a:cxnLst>
                <a:cxn ang="T6">
                  <a:pos x="T0" y="T1"/>
                </a:cxn>
                <a:cxn ang="T7">
                  <a:pos x="T2" y="T3"/>
                </a:cxn>
                <a:cxn ang="T8">
                  <a:pos x="T4" y="T5"/>
                </a:cxn>
              </a:cxnLst>
              <a:rect l="T9" t="T10" r="T11" b="T12"/>
              <a:pathLst>
                <a:path w="1843" h="835">
                  <a:moveTo>
                    <a:pt x="1843" y="0"/>
                  </a:moveTo>
                  <a:lnTo>
                    <a:pt x="1843" y="835"/>
                  </a:lnTo>
                  <a:lnTo>
                    <a:pt x="0" y="835"/>
                  </a:lnTo>
                </a:path>
              </a:pathLst>
            </a:custGeom>
            <a:noFill/>
            <a:ln w="28575">
              <a:solidFill>
                <a:srgbClr val="FF0000"/>
              </a:solidFill>
              <a:round/>
              <a:headEnd type="triangle" w="med" len="med"/>
              <a:tailEnd type="oval" w="sm" len="sm"/>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132" name="Rectangle 154"/>
            <p:cNvSpPr>
              <a:spLocks noChangeArrowheads="1"/>
            </p:cNvSpPr>
            <p:nvPr/>
          </p:nvSpPr>
          <p:spPr bwMode="auto">
            <a:xfrm>
              <a:off x="2941955" y="5074920"/>
              <a:ext cx="212725"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a:solidFill>
                    <a:srgbClr val="FF0000"/>
                  </a:solidFill>
                </a:rPr>
                <a:t>Op</a:t>
              </a:r>
            </a:p>
          </p:txBody>
        </p:sp>
      </p:grpSp>
      <p:grpSp>
        <p:nvGrpSpPr>
          <p:cNvPr id="2" name="Group 1"/>
          <p:cNvGrpSpPr/>
          <p:nvPr/>
        </p:nvGrpSpPr>
        <p:grpSpPr>
          <a:xfrm>
            <a:off x="284873" y="1234440"/>
            <a:ext cx="9224887" cy="3273492"/>
            <a:chOff x="262960" y="1234440"/>
            <a:chExt cx="8515280" cy="3273492"/>
          </a:xfrm>
        </p:grpSpPr>
        <p:sp>
          <p:nvSpPr>
            <p:cNvPr id="10" name="Freeform 9"/>
            <p:cNvSpPr/>
            <p:nvPr/>
          </p:nvSpPr>
          <p:spPr>
            <a:xfrm>
              <a:off x="5162668" y="2442186"/>
              <a:ext cx="232860" cy="1198375"/>
            </a:xfrm>
            <a:custGeom>
              <a:avLst/>
              <a:gdLst>
                <a:gd name="connsiteX0" fmla="*/ 0 w 232860"/>
                <a:gd name="connsiteY0" fmla="*/ 0 h 1198375"/>
                <a:gd name="connsiteX1" fmla="*/ 0 w 232860"/>
                <a:gd name="connsiteY1" fmla="*/ 1198375 h 1198375"/>
                <a:gd name="connsiteX2" fmla="*/ 232860 w 232860"/>
                <a:gd name="connsiteY2" fmla="*/ 1198375 h 1198375"/>
              </a:gdLst>
              <a:ahLst/>
              <a:cxnLst>
                <a:cxn ang="0">
                  <a:pos x="connsiteX0" y="connsiteY0"/>
                </a:cxn>
                <a:cxn ang="0">
                  <a:pos x="connsiteX1" y="connsiteY1"/>
                </a:cxn>
                <a:cxn ang="0">
                  <a:pos x="connsiteX2" y="connsiteY2"/>
                </a:cxn>
              </a:cxnLst>
              <a:rect l="l" t="t" r="r" b="b"/>
              <a:pathLst>
                <a:path w="232860" h="1198375">
                  <a:moveTo>
                    <a:pt x="0" y="0"/>
                  </a:moveTo>
                  <a:lnTo>
                    <a:pt x="0" y="1198375"/>
                  </a:lnTo>
                  <a:lnTo>
                    <a:pt x="232860" y="1198375"/>
                  </a:lnTo>
                </a:path>
              </a:pathLst>
            </a:custGeom>
            <a:noFill/>
            <a:ln w="50800">
              <a:headEnd type="oval" w="sm" len="sm"/>
              <a:tailEnd type="triangle" w="sm" len="sm"/>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4" name="Freeform 13"/>
            <p:cNvSpPr/>
            <p:nvPr/>
          </p:nvSpPr>
          <p:spPr>
            <a:xfrm>
              <a:off x="262960" y="1463998"/>
              <a:ext cx="5975280" cy="2330927"/>
            </a:xfrm>
            <a:custGeom>
              <a:avLst/>
              <a:gdLst>
                <a:gd name="connsiteX0" fmla="*/ 4445147 w 4593143"/>
                <a:gd name="connsiteY0" fmla="*/ 787546 h 2330927"/>
                <a:gd name="connsiteX1" fmla="*/ 4593143 w 4593143"/>
                <a:gd name="connsiteY1" fmla="*/ 787546 h 2330927"/>
                <a:gd name="connsiteX2" fmla="*/ 4593143 w 4593143"/>
                <a:gd name="connsiteY2" fmla="*/ 0 h 2330927"/>
                <a:gd name="connsiteX3" fmla="*/ 0 w 4593143"/>
                <a:gd name="connsiteY3" fmla="*/ 0 h 2330927"/>
                <a:gd name="connsiteX4" fmla="*/ 0 w 4593143"/>
                <a:gd name="connsiteY4" fmla="*/ 2330927 h 2330927"/>
                <a:gd name="connsiteX5" fmla="*/ 549697 w 4593143"/>
                <a:gd name="connsiteY5" fmla="*/ 2330927 h 2330927"/>
                <a:gd name="connsiteX0" fmla="*/ 4445147 w 4593143"/>
                <a:gd name="connsiteY0" fmla="*/ 787546 h 2330927"/>
                <a:gd name="connsiteX1" fmla="*/ 4593143 w 4593143"/>
                <a:gd name="connsiteY1" fmla="*/ 787546 h 2330927"/>
                <a:gd name="connsiteX2" fmla="*/ 4593143 w 4593143"/>
                <a:gd name="connsiteY2" fmla="*/ 0 h 2330927"/>
                <a:gd name="connsiteX3" fmla="*/ 0 w 4593143"/>
                <a:gd name="connsiteY3" fmla="*/ 0 h 2330927"/>
                <a:gd name="connsiteX4" fmla="*/ 0 w 4593143"/>
                <a:gd name="connsiteY4" fmla="*/ 2330927 h 2330927"/>
                <a:gd name="connsiteX5" fmla="*/ 392528 w 4593143"/>
                <a:gd name="connsiteY5" fmla="*/ 2325248 h 2330927"/>
                <a:gd name="connsiteX0" fmla="*/ 4445147 w 4593143"/>
                <a:gd name="connsiteY0" fmla="*/ 787546 h 2330927"/>
                <a:gd name="connsiteX1" fmla="*/ 4593143 w 4593143"/>
                <a:gd name="connsiteY1" fmla="*/ 787546 h 2330927"/>
                <a:gd name="connsiteX2" fmla="*/ 4593143 w 4593143"/>
                <a:gd name="connsiteY2" fmla="*/ 0 h 2330927"/>
                <a:gd name="connsiteX3" fmla="*/ 0 w 4593143"/>
                <a:gd name="connsiteY3" fmla="*/ 0 h 2330927"/>
                <a:gd name="connsiteX4" fmla="*/ 0 w 4593143"/>
                <a:gd name="connsiteY4" fmla="*/ 2330927 h 2330927"/>
                <a:gd name="connsiteX5" fmla="*/ 405625 w 4593143"/>
                <a:gd name="connsiteY5" fmla="*/ 2325248 h 2330927"/>
                <a:gd name="connsiteX0" fmla="*/ 4445147 w 4593143"/>
                <a:gd name="connsiteY0" fmla="*/ 787546 h 2330927"/>
                <a:gd name="connsiteX1" fmla="*/ 4593143 w 4593143"/>
                <a:gd name="connsiteY1" fmla="*/ 787546 h 2330927"/>
                <a:gd name="connsiteX2" fmla="*/ 4593143 w 4593143"/>
                <a:gd name="connsiteY2" fmla="*/ 0 h 2330927"/>
                <a:gd name="connsiteX3" fmla="*/ 0 w 4593143"/>
                <a:gd name="connsiteY3" fmla="*/ 0 h 2330927"/>
                <a:gd name="connsiteX4" fmla="*/ 0 w 4593143"/>
                <a:gd name="connsiteY4" fmla="*/ 2330927 h 2330927"/>
                <a:gd name="connsiteX5" fmla="*/ 423088 w 4593143"/>
                <a:gd name="connsiteY5" fmla="*/ 2325248 h 2330927"/>
                <a:gd name="connsiteX0" fmla="*/ 4445147 w 4593143"/>
                <a:gd name="connsiteY0" fmla="*/ 787546 h 2330927"/>
                <a:gd name="connsiteX1" fmla="*/ 4593143 w 4593143"/>
                <a:gd name="connsiteY1" fmla="*/ 787546 h 2330927"/>
                <a:gd name="connsiteX2" fmla="*/ 4593143 w 4593143"/>
                <a:gd name="connsiteY2" fmla="*/ 0 h 2330927"/>
                <a:gd name="connsiteX3" fmla="*/ 0 w 4593143"/>
                <a:gd name="connsiteY3" fmla="*/ 0 h 2330927"/>
                <a:gd name="connsiteX4" fmla="*/ 0 w 4593143"/>
                <a:gd name="connsiteY4" fmla="*/ 2330927 h 2330927"/>
                <a:gd name="connsiteX5" fmla="*/ 414357 w 4593143"/>
                <a:gd name="connsiteY5" fmla="*/ 2330927 h 2330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3143" h="2330927">
                  <a:moveTo>
                    <a:pt x="4445147" y="787546"/>
                  </a:moveTo>
                  <a:lnTo>
                    <a:pt x="4593143" y="787546"/>
                  </a:lnTo>
                  <a:lnTo>
                    <a:pt x="4593143" y="0"/>
                  </a:lnTo>
                  <a:lnTo>
                    <a:pt x="0" y="0"/>
                  </a:lnTo>
                  <a:lnTo>
                    <a:pt x="0" y="2330927"/>
                  </a:lnTo>
                  <a:lnTo>
                    <a:pt x="414357" y="2330927"/>
                  </a:lnTo>
                </a:path>
              </a:pathLst>
            </a:custGeom>
            <a:noFill/>
            <a:ln w="50800">
              <a:solidFill>
                <a:schemeClr val="tx1"/>
              </a:solidFill>
              <a:tailEnd type="triangle" w="sm" len="sm"/>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30" name="Freeform 229"/>
            <p:cNvSpPr/>
            <p:nvPr/>
          </p:nvSpPr>
          <p:spPr bwMode="auto">
            <a:xfrm>
              <a:off x="1141451" y="4108696"/>
              <a:ext cx="5869902" cy="398462"/>
            </a:xfrm>
            <a:custGeom>
              <a:avLst/>
              <a:gdLst>
                <a:gd name="connsiteX0" fmla="*/ 291548 w 291548"/>
                <a:gd name="connsiteY0" fmla="*/ 0 h 154608"/>
                <a:gd name="connsiteX1" fmla="*/ 291548 w 291548"/>
                <a:gd name="connsiteY1" fmla="*/ 154608 h 154608"/>
                <a:gd name="connsiteX2" fmla="*/ 0 w 291548"/>
                <a:gd name="connsiteY2" fmla="*/ 154608 h 154608"/>
              </a:gdLst>
              <a:ahLst/>
              <a:cxnLst>
                <a:cxn ang="0">
                  <a:pos x="connsiteX0" y="connsiteY0"/>
                </a:cxn>
                <a:cxn ang="0">
                  <a:pos x="connsiteX1" y="connsiteY1"/>
                </a:cxn>
                <a:cxn ang="0">
                  <a:pos x="connsiteX2" y="connsiteY2"/>
                </a:cxn>
              </a:cxnLst>
              <a:rect l="l" t="t" r="r" b="b"/>
              <a:pathLst>
                <a:path w="291548" h="154608">
                  <a:moveTo>
                    <a:pt x="291548" y="0"/>
                  </a:moveTo>
                  <a:lnTo>
                    <a:pt x="291548" y="154608"/>
                  </a:lnTo>
                  <a:lnTo>
                    <a:pt x="0" y="154608"/>
                  </a:lnTo>
                </a:path>
              </a:pathLst>
            </a:custGeom>
            <a:noFill/>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11" name="Freeform 10"/>
            <p:cNvSpPr/>
            <p:nvPr/>
          </p:nvSpPr>
          <p:spPr bwMode="auto">
            <a:xfrm>
              <a:off x="4948873" y="3815008"/>
              <a:ext cx="1878330" cy="314325"/>
            </a:xfrm>
            <a:custGeom>
              <a:avLst/>
              <a:gdLst>
                <a:gd name="connsiteX0" fmla="*/ 0 w 1664948"/>
                <a:gd name="connsiteY0" fmla="*/ 0 h 322418"/>
                <a:gd name="connsiteX1" fmla="*/ 0 w 1664948"/>
                <a:gd name="connsiteY1" fmla="*/ 322418 h 322418"/>
                <a:gd name="connsiteX2" fmla="*/ 1442955 w 1664948"/>
                <a:gd name="connsiteY2" fmla="*/ 322418 h 322418"/>
                <a:gd name="connsiteX3" fmla="*/ 1442955 w 1664948"/>
                <a:gd name="connsiteY3" fmla="*/ 121567 h 322418"/>
                <a:gd name="connsiteX4" fmla="*/ 1664948 w 1664948"/>
                <a:gd name="connsiteY4" fmla="*/ 121567 h 3224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4948" h="322418">
                  <a:moveTo>
                    <a:pt x="0" y="0"/>
                  </a:moveTo>
                  <a:lnTo>
                    <a:pt x="0" y="322418"/>
                  </a:lnTo>
                  <a:lnTo>
                    <a:pt x="1442955" y="322418"/>
                  </a:lnTo>
                  <a:lnTo>
                    <a:pt x="1442955" y="121567"/>
                  </a:lnTo>
                  <a:lnTo>
                    <a:pt x="1664948" y="121567"/>
                  </a:lnTo>
                </a:path>
              </a:pathLst>
            </a:custGeom>
            <a:noFill/>
            <a:ln w="50800">
              <a:solidFill>
                <a:schemeClr val="tx1"/>
              </a:solidFill>
              <a:headEnd type="oval"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2" name="Freeform 11"/>
            <p:cNvSpPr/>
            <p:nvPr/>
          </p:nvSpPr>
          <p:spPr bwMode="auto">
            <a:xfrm>
              <a:off x="4558665" y="3567101"/>
              <a:ext cx="4219575" cy="733018"/>
            </a:xfrm>
            <a:custGeom>
              <a:avLst/>
              <a:gdLst>
                <a:gd name="connsiteX0" fmla="*/ 3955774 w 4218167"/>
                <a:gd name="connsiteY0" fmla="*/ 0 h 838863"/>
                <a:gd name="connsiteX1" fmla="*/ 4218167 w 4218167"/>
                <a:gd name="connsiteY1" fmla="*/ 0 h 838863"/>
                <a:gd name="connsiteX2" fmla="*/ 4218167 w 4218167"/>
                <a:gd name="connsiteY2" fmla="*/ 838863 h 838863"/>
                <a:gd name="connsiteX3" fmla="*/ 0 w 4218167"/>
                <a:gd name="connsiteY3" fmla="*/ 838863 h 838863"/>
                <a:gd name="connsiteX4" fmla="*/ 0 w 4218167"/>
                <a:gd name="connsiteY4" fmla="*/ 648032 h 838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18167" h="838863">
                  <a:moveTo>
                    <a:pt x="3955774" y="0"/>
                  </a:moveTo>
                  <a:lnTo>
                    <a:pt x="4218167" y="0"/>
                  </a:lnTo>
                  <a:lnTo>
                    <a:pt x="4218167" y="838863"/>
                  </a:lnTo>
                  <a:lnTo>
                    <a:pt x="0" y="838863"/>
                  </a:lnTo>
                  <a:lnTo>
                    <a:pt x="0" y="648032"/>
                  </a:lnTo>
                </a:path>
              </a:pathLst>
            </a:custGeom>
            <a:noFill/>
            <a:ln w="508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9467" name="Rectangle 77"/>
            <p:cNvSpPr>
              <a:spLocks noChangeArrowheads="1"/>
            </p:cNvSpPr>
            <p:nvPr/>
          </p:nvSpPr>
          <p:spPr bwMode="auto">
            <a:xfrm>
              <a:off x="2539035" y="1234440"/>
              <a:ext cx="1392885" cy="203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dirty="0"/>
                <a:t>Branch Target Address</a:t>
              </a:r>
            </a:p>
          </p:txBody>
        </p:sp>
        <p:grpSp>
          <p:nvGrpSpPr>
            <p:cNvPr id="19475" name="Group 8"/>
            <p:cNvGrpSpPr>
              <a:grpSpLocks/>
            </p:cNvGrpSpPr>
            <p:nvPr/>
          </p:nvGrpSpPr>
          <p:grpSpPr bwMode="auto">
            <a:xfrm>
              <a:off x="5734236" y="2837490"/>
              <a:ext cx="422289" cy="1039848"/>
              <a:chOff x="5652144" y="4157097"/>
              <a:chExt cx="421848" cy="1039533"/>
            </a:xfrm>
          </p:grpSpPr>
          <p:sp>
            <p:nvSpPr>
              <p:cNvPr id="19590" name="Freeform 23"/>
              <p:cNvSpPr>
                <a:spLocks/>
              </p:cNvSpPr>
              <p:nvPr/>
            </p:nvSpPr>
            <p:spPr bwMode="auto">
              <a:xfrm rot="-5400000">
                <a:off x="5343301" y="4465940"/>
                <a:ext cx="1039533" cy="421848"/>
              </a:xfrm>
              <a:custGeom>
                <a:avLst/>
                <a:gdLst>
                  <a:gd name="T0" fmla="*/ 0 w 768"/>
                  <a:gd name="T1" fmla="*/ 0 h 288"/>
                  <a:gd name="T2" fmla="*/ 2147483647 w 768"/>
                  <a:gd name="T3" fmla="*/ 2147483647 h 288"/>
                  <a:gd name="T4" fmla="*/ 2147483647 w 768"/>
                  <a:gd name="T5" fmla="*/ 2147483647 h 288"/>
                  <a:gd name="T6" fmla="*/ 2147483647 w 768"/>
                  <a:gd name="T7" fmla="*/ 0 h 288"/>
                  <a:gd name="T8" fmla="*/ 2147483647 w 768"/>
                  <a:gd name="T9" fmla="*/ 0 h 288"/>
                  <a:gd name="T10" fmla="*/ 2147483647 w 768"/>
                  <a:gd name="T11" fmla="*/ 2147483647 h 288"/>
                  <a:gd name="T12" fmla="*/ 2147483647 w 768"/>
                  <a:gd name="T13" fmla="*/ 0 h 288"/>
                  <a:gd name="T14" fmla="*/ 0 w 768"/>
                  <a:gd name="T15" fmla="*/ 0 h 288"/>
                  <a:gd name="T16" fmla="*/ 0 60000 65536"/>
                  <a:gd name="T17" fmla="*/ 0 60000 65536"/>
                  <a:gd name="T18" fmla="*/ 0 60000 65536"/>
                  <a:gd name="T19" fmla="*/ 0 60000 65536"/>
                  <a:gd name="T20" fmla="*/ 0 60000 65536"/>
                  <a:gd name="T21" fmla="*/ 0 60000 65536"/>
                  <a:gd name="T22" fmla="*/ 0 60000 65536"/>
                  <a:gd name="T23" fmla="*/ 0 60000 65536"/>
                  <a:gd name="T24" fmla="*/ 0 w 768"/>
                  <a:gd name="T25" fmla="*/ 0 h 288"/>
                  <a:gd name="T26" fmla="*/ 768 w 768"/>
                  <a:gd name="T27" fmla="*/ 288 h 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68" h="288">
                    <a:moveTo>
                      <a:pt x="0" y="0"/>
                    </a:moveTo>
                    <a:lnTo>
                      <a:pt x="144" y="288"/>
                    </a:lnTo>
                    <a:lnTo>
                      <a:pt x="624" y="288"/>
                    </a:lnTo>
                    <a:lnTo>
                      <a:pt x="768" y="0"/>
                    </a:lnTo>
                    <a:lnTo>
                      <a:pt x="480" y="0"/>
                    </a:lnTo>
                    <a:lnTo>
                      <a:pt x="384" y="96"/>
                    </a:lnTo>
                    <a:lnTo>
                      <a:pt x="288" y="0"/>
                    </a:lnTo>
                    <a:lnTo>
                      <a:pt x="0" y="0"/>
                    </a:lnTo>
                    <a:close/>
                  </a:path>
                </a:pathLst>
              </a:custGeom>
              <a:solidFill>
                <a:srgbClr val="FFFF99"/>
              </a:solidFill>
              <a:ln w="19050">
                <a:solidFill>
                  <a:schemeClr val="tx1"/>
                </a:solidFill>
                <a:round/>
                <a:headEnd/>
                <a:tailEnd/>
              </a:ln>
            </p:spPr>
            <p:txBody>
              <a:bodyPr/>
              <a:lstStyle/>
              <a:p>
                <a:endParaRPr lang="en-US"/>
              </a:p>
            </p:txBody>
          </p:sp>
          <p:sp>
            <p:nvSpPr>
              <p:cNvPr id="19591" name="Rectangle 24"/>
              <p:cNvSpPr>
                <a:spLocks noChangeArrowheads="1"/>
              </p:cNvSpPr>
              <p:nvPr/>
            </p:nvSpPr>
            <p:spPr bwMode="auto">
              <a:xfrm>
                <a:off x="5715860" y="4307976"/>
                <a:ext cx="351540" cy="74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p>
                <a:pPr algn="ctr" eaLnBrk="0" hangingPunct="0">
                  <a:lnSpc>
                    <a:spcPct val="80000"/>
                  </a:lnSpc>
                </a:pPr>
                <a:r>
                  <a:rPr lang="en-US" sz="1400"/>
                  <a:t>A</a:t>
                </a:r>
              </a:p>
              <a:p>
                <a:pPr algn="ctr" eaLnBrk="0" hangingPunct="0">
                  <a:lnSpc>
                    <a:spcPct val="80000"/>
                  </a:lnSpc>
                </a:pPr>
                <a:r>
                  <a:rPr lang="en-US" sz="1400"/>
                  <a:t>L</a:t>
                </a:r>
              </a:p>
              <a:p>
                <a:pPr algn="ctr" eaLnBrk="0" hangingPunct="0">
                  <a:lnSpc>
                    <a:spcPct val="80000"/>
                  </a:lnSpc>
                </a:pPr>
                <a:r>
                  <a:rPr lang="en-US" sz="1400"/>
                  <a:t>U</a:t>
                </a:r>
              </a:p>
            </p:txBody>
          </p:sp>
        </p:grpSp>
        <p:sp>
          <p:nvSpPr>
            <p:cNvPr id="19476" name="Line 30"/>
            <p:cNvSpPr>
              <a:spLocks noChangeShapeType="1"/>
            </p:cNvSpPr>
            <p:nvPr/>
          </p:nvSpPr>
          <p:spPr bwMode="auto">
            <a:xfrm>
              <a:off x="5537380" y="3724932"/>
              <a:ext cx="184156" cy="0"/>
            </a:xfrm>
            <a:prstGeom prst="line">
              <a:avLst/>
            </a:prstGeom>
            <a:noFill/>
            <a:ln w="5080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477" name="Line 39"/>
            <p:cNvSpPr>
              <a:spLocks noChangeShapeType="1"/>
            </p:cNvSpPr>
            <p:nvPr/>
          </p:nvSpPr>
          <p:spPr bwMode="auto">
            <a:xfrm>
              <a:off x="3195743" y="3121662"/>
              <a:ext cx="590569"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8" name="Line 40"/>
            <p:cNvSpPr>
              <a:spLocks noChangeShapeType="1"/>
            </p:cNvSpPr>
            <p:nvPr/>
          </p:nvSpPr>
          <p:spPr bwMode="auto">
            <a:xfrm flipV="1">
              <a:off x="3219555" y="3570939"/>
              <a:ext cx="563581"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9" name="Line 41"/>
            <p:cNvSpPr>
              <a:spLocks noChangeShapeType="1"/>
            </p:cNvSpPr>
            <p:nvPr/>
          </p:nvSpPr>
          <p:spPr bwMode="auto">
            <a:xfrm>
              <a:off x="3627557" y="3966240"/>
              <a:ext cx="158755" cy="1587"/>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80" name="Line 49"/>
            <p:cNvSpPr>
              <a:spLocks noChangeShapeType="1"/>
            </p:cNvSpPr>
            <p:nvPr/>
          </p:nvSpPr>
          <p:spPr bwMode="auto">
            <a:xfrm>
              <a:off x="1301794" y="3499500"/>
              <a:ext cx="441339" cy="0"/>
            </a:xfrm>
            <a:prstGeom prst="line">
              <a:avLst/>
            </a:prstGeom>
            <a:noFill/>
            <a:ln w="5080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grpSp>
          <p:nvGrpSpPr>
            <p:cNvPr id="19481" name="Group 3"/>
            <p:cNvGrpSpPr>
              <a:grpSpLocks/>
            </p:cNvGrpSpPr>
            <p:nvPr/>
          </p:nvGrpSpPr>
          <p:grpSpPr bwMode="auto">
            <a:xfrm>
              <a:off x="1743133" y="2848603"/>
              <a:ext cx="927130" cy="1281155"/>
              <a:chOff x="1793625" y="4110295"/>
              <a:chExt cx="927187" cy="1280337"/>
            </a:xfrm>
          </p:grpSpPr>
          <p:sp>
            <p:nvSpPr>
              <p:cNvPr id="19586" name="Rectangle 47"/>
              <p:cNvSpPr>
                <a:spLocks noChangeArrowheads="1"/>
              </p:cNvSpPr>
              <p:nvPr/>
            </p:nvSpPr>
            <p:spPr bwMode="auto">
              <a:xfrm>
                <a:off x="1793626" y="4110295"/>
                <a:ext cx="927186" cy="1280337"/>
              </a:xfrm>
              <a:prstGeom prst="rect">
                <a:avLst/>
              </a:prstGeom>
              <a:solidFill>
                <a:srgbClr val="CCCCFF"/>
              </a:solidFill>
              <a:ln w="19050">
                <a:solidFill>
                  <a:schemeClr val="tx1"/>
                </a:solidFill>
                <a:miter lim="800000"/>
                <a:headEnd/>
                <a:tailEnd/>
              </a:ln>
            </p:spPr>
            <p:txBody>
              <a:bodyPr wrap="none" anchor="ctr"/>
              <a:lstStyle/>
              <a:p>
                <a:endParaRPr lang="en-US"/>
              </a:p>
            </p:txBody>
          </p:sp>
          <p:sp>
            <p:nvSpPr>
              <p:cNvPr id="19587" name="Text Box 48"/>
              <p:cNvSpPr txBox="1">
                <a:spLocks noChangeArrowheads="1"/>
              </p:cNvSpPr>
              <p:nvPr/>
            </p:nvSpPr>
            <p:spPr bwMode="auto">
              <a:xfrm>
                <a:off x="1839033" y="4621150"/>
                <a:ext cx="632772" cy="27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1000"/>
                  <a:t>Address</a:t>
                </a:r>
              </a:p>
            </p:txBody>
          </p:sp>
          <p:sp>
            <p:nvSpPr>
              <p:cNvPr id="19588" name="Text Box 50"/>
              <p:cNvSpPr txBox="1">
                <a:spLocks noChangeArrowheads="1"/>
              </p:cNvSpPr>
              <p:nvPr/>
            </p:nvSpPr>
            <p:spPr bwMode="auto">
              <a:xfrm>
                <a:off x="2061500" y="4889622"/>
                <a:ext cx="621194" cy="22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spcBef>
                    <a:spcPct val="50000"/>
                  </a:spcBef>
                </a:pPr>
                <a:r>
                  <a:rPr lang="en-US" sz="1000"/>
                  <a:t>Instruction</a:t>
                </a:r>
              </a:p>
            </p:txBody>
          </p:sp>
          <p:sp>
            <p:nvSpPr>
              <p:cNvPr id="19589" name="Text Box 51"/>
              <p:cNvSpPr txBox="1">
                <a:spLocks noChangeArrowheads="1"/>
              </p:cNvSpPr>
              <p:nvPr/>
            </p:nvSpPr>
            <p:spPr bwMode="auto">
              <a:xfrm>
                <a:off x="1793625" y="4110295"/>
                <a:ext cx="927187" cy="502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1200" b="1" dirty="0"/>
                  <a:t>Instruction</a:t>
                </a:r>
              </a:p>
              <a:p>
                <a:pPr algn="ctr"/>
                <a:r>
                  <a:rPr lang="en-US" sz="1200" b="1" dirty="0"/>
                  <a:t>Memory</a:t>
                </a:r>
              </a:p>
            </p:txBody>
          </p:sp>
        </p:grpSp>
        <p:sp>
          <p:nvSpPr>
            <p:cNvPr id="19482" name="Line 52"/>
            <p:cNvSpPr>
              <a:spLocks noChangeShapeType="1"/>
            </p:cNvSpPr>
            <p:nvPr/>
          </p:nvSpPr>
          <p:spPr bwMode="auto">
            <a:xfrm>
              <a:off x="2670263" y="3743983"/>
              <a:ext cx="525480" cy="0"/>
            </a:xfrm>
            <a:prstGeom prst="line">
              <a:avLst/>
            </a:prstGeom>
            <a:noFill/>
            <a:ln w="50800">
              <a:solidFill>
                <a:schemeClr val="tx1"/>
              </a:solidFill>
              <a:round/>
              <a:headEnd/>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9483" name="Line 61"/>
            <p:cNvSpPr>
              <a:spLocks noChangeShapeType="1"/>
            </p:cNvSpPr>
            <p:nvPr/>
          </p:nvSpPr>
          <p:spPr bwMode="auto">
            <a:xfrm flipV="1">
              <a:off x="1460549" y="2668841"/>
              <a:ext cx="0" cy="824307"/>
            </a:xfrm>
            <a:prstGeom prst="line">
              <a:avLst/>
            </a:prstGeom>
            <a:noFill/>
            <a:ln w="50800">
              <a:solidFill>
                <a:schemeClr val="tx1"/>
              </a:solidFill>
              <a:round/>
              <a:headEnd type="oval"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484" name="Rectangle 67"/>
            <p:cNvSpPr>
              <a:spLocks noChangeArrowheads="1"/>
            </p:cNvSpPr>
            <p:nvPr/>
          </p:nvSpPr>
          <p:spPr bwMode="auto">
            <a:xfrm>
              <a:off x="3364023" y="2939093"/>
              <a:ext cx="168280" cy="136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Rs</a:t>
              </a:r>
            </a:p>
          </p:txBody>
        </p:sp>
        <p:sp>
          <p:nvSpPr>
            <p:cNvPr id="19485" name="Rectangle 70"/>
            <p:cNvSpPr>
              <a:spLocks noChangeArrowheads="1"/>
            </p:cNvSpPr>
            <p:nvPr/>
          </p:nvSpPr>
          <p:spPr bwMode="auto">
            <a:xfrm>
              <a:off x="3241781" y="3820185"/>
              <a:ext cx="168280" cy="136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Rd</a:t>
              </a:r>
            </a:p>
          </p:txBody>
        </p:sp>
        <p:grpSp>
          <p:nvGrpSpPr>
            <p:cNvPr id="19486" name="Group 12"/>
            <p:cNvGrpSpPr>
              <a:grpSpLocks/>
            </p:cNvGrpSpPr>
            <p:nvPr/>
          </p:nvGrpSpPr>
          <p:grpSpPr bwMode="auto">
            <a:xfrm>
              <a:off x="4114800" y="2279340"/>
              <a:ext cx="321012" cy="324814"/>
              <a:chOff x="1642213" y="2082165"/>
              <a:chExt cx="418691" cy="295097"/>
            </a:xfrm>
          </p:grpSpPr>
          <p:sp>
            <p:nvSpPr>
              <p:cNvPr id="19584" name="Oval 72"/>
              <p:cNvSpPr>
                <a:spLocks noChangeArrowheads="1"/>
              </p:cNvSpPr>
              <p:nvPr/>
            </p:nvSpPr>
            <p:spPr bwMode="auto">
              <a:xfrm>
                <a:off x="1642213" y="2082165"/>
                <a:ext cx="418691" cy="274472"/>
              </a:xfrm>
              <a:prstGeom prst="ellipse">
                <a:avLst/>
              </a:prstGeom>
              <a:solidFill>
                <a:srgbClr val="FFFF99"/>
              </a:solidFill>
              <a:ln w="19050">
                <a:solidFill>
                  <a:schemeClr val="tx1"/>
                </a:solidFill>
                <a:round/>
                <a:headEnd/>
                <a:tailEnd/>
              </a:ln>
            </p:spPr>
            <p:txBody>
              <a:bodyPr wrap="none" anchor="ctr"/>
              <a:lstStyle/>
              <a:p>
                <a:endParaRPr lang="en-US"/>
              </a:p>
            </p:txBody>
          </p:sp>
          <p:sp>
            <p:nvSpPr>
              <p:cNvPr id="19585" name="Rectangle 73"/>
              <p:cNvSpPr>
                <a:spLocks noChangeArrowheads="1"/>
              </p:cNvSpPr>
              <p:nvPr/>
            </p:nvSpPr>
            <p:spPr bwMode="auto">
              <a:xfrm>
                <a:off x="1642213" y="2101204"/>
                <a:ext cx="418691" cy="276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p>
                <a:pPr algn="ctr" eaLnBrk="0" hangingPunct="0">
                  <a:lnSpc>
                    <a:spcPct val="80000"/>
                  </a:lnSpc>
                </a:pPr>
                <a:r>
                  <a:rPr lang="en-US" sz="1200" dirty="0"/>
                  <a:t>Ext</a:t>
                </a:r>
              </a:p>
            </p:txBody>
          </p:sp>
        </p:grpSp>
        <p:sp>
          <p:nvSpPr>
            <p:cNvPr id="19487" name="Rectangle 78"/>
            <p:cNvSpPr>
              <a:spLocks noChangeArrowheads="1"/>
            </p:cNvSpPr>
            <p:nvPr/>
          </p:nvSpPr>
          <p:spPr bwMode="auto">
            <a:xfrm>
              <a:off x="3364023" y="3394721"/>
              <a:ext cx="168280" cy="136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Rt</a:t>
              </a:r>
            </a:p>
          </p:txBody>
        </p:sp>
        <p:sp>
          <p:nvSpPr>
            <p:cNvPr id="19488" name="Freeform 86"/>
            <p:cNvSpPr>
              <a:spLocks/>
            </p:cNvSpPr>
            <p:nvPr/>
          </p:nvSpPr>
          <p:spPr bwMode="auto">
            <a:xfrm>
              <a:off x="3330684" y="3570939"/>
              <a:ext cx="117479" cy="190506"/>
            </a:xfrm>
            <a:custGeom>
              <a:avLst/>
              <a:gdLst>
                <a:gd name="T0" fmla="*/ 0 w 87"/>
                <a:gd name="T1" fmla="*/ 0 h 87"/>
                <a:gd name="T2" fmla="*/ 0 w 87"/>
                <a:gd name="T3" fmla="*/ 2147483647 h 87"/>
                <a:gd name="T4" fmla="*/ 2147483647 w 87"/>
                <a:gd name="T5" fmla="*/ 2147483647 h 87"/>
                <a:gd name="T6" fmla="*/ 0 60000 65536"/>
                <a:gd name="T7" fmla="*/ 0 60000 65536"/>
                <a:gd name="T8" fmla="*/ 0 60000 65536"/>
                <a:gd name="T9" fmla="*/ 0 w 87"/>
                <a:gd name="T10" fmla="*/ 0 h 87"/>
                <a:gd name="T11" fmla="*/ 87 w 87"/>
                <a:gd name="T12" fmla="*/ 87 h 87"/>
              </a:gdLst>
              <a:ahLst/>
              <a:cxnLst>
                <a:cxn ang="T6">
                  <a:pos x="T0" y="T1"/>
                </a:cxn>
                <a:cxn ang="T7">
                  <a:pos x="T2" y="T3"/>
                </a:cxn>
                <a:cxn ang="T8">
                  <a:pos x="T4" y="T5"/>
                </a:cxn>
              </a:cxnLst>
              <a:rect l="T9" t="T10" r="T11" b="T12"/>
              <a:pathLst>
                <a:path w="87" h="87">
                  <a:moveTo>
                    <a:pt x="0" y="0"/>
                  </a:moveTo>
                  <a:lnTo>
                    <a:pt x="0" y="87"/>
                  </a:lnTo>
                  <a:lnTo>
                    <a:pt x="87" y="87"/>
                  </a:lnTo>
                </a:path>
              </a:pathLst>
            </a:custGeom>
            <a:noFill/>
            <a:ln w="12700">
              <a:solidFill>
                <a:schemeClr val="tx1"/>
              </a:solidFill>
              <a:round/>
              <a:headEnd type="oval" w="sm" len="sm"/>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19489" name="Freeform 98"/>
            <p:cNvSpPr>
              <a:spLocks/>
            </p:cNvSpPr>
            <p:nvPr/>
          </p:nvSpPr>
          <p:spPr bwMode="auto">
            <a:xfrm>
              <a:off x="3195743" y="3891625"/>
              <a:ext cx="252420" cy="87316"/>
            </a:xfrm>
            <a:custGeom>
              <a:avLst/>
              <a:gdLst>
                <a:gd name="T0" fmla="*/ 0 w 374"/>
                <a:gd name="T1" fmla="*/ 0 h 87"/>
                <a:gd name="T2" fmla="*/ 0 w 374"/>
                <a:gd name="T3" fmla="*/ 2147483647 h 87"/>
                <a:gd name="T4" fmla="*/ 2147483647 w 374"/>
                <a:gd name="T5" fmla="*/ 2147483647 h 87"/>
                <a:gd name="T6" fmla="*/ 0 60000 65536"/>
                <a:gd name="T7" fmla="*/ 0 60000 65536"/>
                <a:gd name="T8" fmla="*/ 0 60000 65536"/>
                <a:gd name="T9" fmla="*/ 0 w 374"/>
                <a:gd name="T10" fmla="*/ 0 h 87"/>
                <a:gd name="T11" fmla="*/ 374 w 374"/>
                <a:gd name="T12" fmla="*/ 87 h 87"/>
              </a:gdLst>
              <a:ahLst/>
              <a:cxnLst>
                <a:cxn ang="T6">
                  <a:pos x="T0" y="T1"/>
                </a:cxn>
                <a:cxn ang="T7">
                  <a:pos x="T2" y="T3"/>
                </a:cxn>
                <a:cxn ang="T8">
                  <a:pos x="T4" y="T5"/>
                </a:cxn>
              </a:cxnLst>
              <a:rect l="T9" t="T10" r="T11" b="T12"/>
              <a:pathLst>
                <a:path w="374" h="87">
                  <a:moveTo>
                    <a:pt x="0" y="0"/>
                  </a:moveTo>
                  <a:lnTo>
                    <a:pt x="0" y="87"/>
                  </a:lnTo>
                  <a:lnTo>
                    <a:pt x="374" y="87"/>
                  </a:ln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19490" name="Rectangle 77"/>
            <p:cNvSpPr>
              <a:spLocks noChangeArrowheads="1"/>
            </p:cNvSpPr>
            <p:nvPr/>
          </p:nvSpPr>
          <p:spPr bwMode="auto">
            <a:xfrm>
              <a:off x="627834" y="1546801"/>
              <a:ext cx="2023926" cy="210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dirty="0"/>
                <a:t>Jump Target = PC[31:28] ‖ Imm26</a:t>
              </a:r>
            </a:p>
          </p:txBody>
        </p:sp>
        <p:sp>
          <p:nvSpPr>
            <p:cNvPr id="19491" name="Rectangle 111"/>
            <p:cNvSpPr>
              <a:spLocks noChangeArrowheads="1"/>
            </p:cNvSpPr>
            <p:nvPr/>
          </p:nvSpPr>
          <p:spPr bwMode="auto">
            <a:xfrm>
              <a:off x="6969351" y="2435839"/>
              <a:ext cx="631845" cy="182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a:t>ALU result</a:t>
              </a:r>
            </a:p>
          </p:txBody>
        </p:sp>
        <p:cxnSp>
          <p:nvCxnSpPr>
            <p:cNvPr id="231" name="Straight Connector 230"/>
            <p:cNvCxnSpPr/>
            <p:nvPr/>
          </p:nvCxnSpPr>
          <p:spPr bwMode="auto">
            <a:xfrm flipH="1">
              <a:off x="1224915" y="3878508"/>
              <a:ext cx="0" cy="625475"/>
            </a:xfrm>
            <a:prstGeom prst="line">
              <a:avLst/>
            </a:prstGeom>
            <a:ln w="12700">
              <a:tailEnd type="oval" w="sm" len="sm"/>
            </a:ln>
          </p:spPr>
          <p:style>
            <a:lnRef idx="1">
              <a:schemeClr val="dk1"/>
            </a:lnRef>
            <a:fillRef idx="0">
              <a:schemeClr val="dk1"/>
            </a:fillRef>
            <a:effectRef idx="0">
              <a:schemeClr val="dk1"/>
            </a:effectRef>
            <a:fontRef idx="minor">
              <a:schemeClr val="tx1"/>
            </a:fontRef>
          </p:style>
        </p:cxnSp>
        <p:sp>
          <p:nvSpPr>
            <p:cNvPr id="19493" name="TextBox 129"/>
            <p:cNvSpPr txBox="1">
              <a:spLocks noChangeArrowheads="1"/>
            </p:cNvSpPr>
            <p:nvPr/>
          </p:nvSpPr>
          <p:spPr bwMode="auto">
            <a:xfrm>
              <a:off x="1325880" y="4322189"/>
              <a:ext cx="279409" cy="18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200" dirty="0" err="1"/>
                <a:t>clk</a:t>
              </a:r>
              <a:endParaRPr lang="en-US" sz="1200" dirty="0"/>
            </a:p>
          </p:txBody>
        </p:sp>
        <p:grpSp>
          <p:nvGrpSpPr>
            <p:cNvPr id="19494" name="Group 10"/>
            <p:cNvGrpSpPr>
              <a:grpSpLocks/>
            </p:cNvGrpSpPr>
            <p:nvPr/>
          </p:nvGrpSpPr>
          <p:grpSpPr bwMode="auto">
            <a:xfrm>
              <a:off x="1141452" y="3069272"/>
              <a:ext cx="169867" cy="835053"/>
              <a:chOff x="1192066" y="4329914"/>
              <a:chExt cx="169912" cy="836107"/>
            </a:xfrm>
          </p:grpSpPr>
          <p:sp>
            <p:nvSpPr>
              <p:cNvPr id="19581" name="Text Box 59"/>
              <p:cNvSpPr txBox="1">
                <a:spLocks noChangeArrowheads="1"/>
              </p:cNvSpPr>
              <p:nvPr/>
            </p:nvSpPr>
            <p:spPr bwMode="auto">
              <a:xfrm rot="-5400000">
                <a:off x="933536" y="4737579"/>
                <a:ext cx="686973" cy="169911"/>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200" dirty="0"/>
                  <a:t>PC</a:t>
                </a:r>
              </a:p>
            </p:txBody>
          </p:sp>
          <p:sp>
            <p:nvSpPr>
              <p:cNvPr id="19582" name="Text Box 60"/>
              <p:cNvSpPr txBox="1">
                <a:spLocks noChangeArrowheads="1"/>
              </p:cNvSpPr>
              <p:nvPr/>
            </p:nvSpPr>
            <p:spPr bwMode="auto">
              <a:xfrm rot="-5400000">
                <a:off x="1203248" y="4318732"/>
                <a:ext cx="147548" cy="169911"/>
              </a:xfrm>
              <a:prstGeom prst="rect">
                <a:avLst/>
              </a:prstGeom>
              <a:solidFill>
                <a:srgbClr val="99FF99"/>
              </a:solidFill>
              <a:ln w="19050">
                <a:solidFill>
                  <a:schemeClr val="tx1"/>
                </a:solidFill>
                <a:miter lim="800000"/>
                <a:headEnd/>
                <a:tailEnd/>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800"/>
                  <a:t>00</a:t>
                </a:r>
              </a:p>
            </p:txBody>
          </p:sp>
          <p:sp>
            <p:nvSpPr>
              <p:cNvPr id="233" name="Isosceles Triangle 232"/>
              <p:cNvSpPr/>
              <p:nvPr/>
            </p:nvSpPr>
            <p:spPr bwMode="auto">
              <a:xfrm>
                <a:off x="1235854" y="5113150"/>
                <a:ext cx="87335" cy="46095"/>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grpSp>
        <p:grpSp>
          <p:nvGrpSpPr>
            <p:cNvPr id="19495" name="Group 9"/>
            <p:cNvGrpSpPr>
              <a:grpSpLocks/>
            </p:cNvGrpSpPr>
            <p:nvPr/>
          </p:nvGrpSpPr>
          <p:grpSpPr bwMode="auto">
            <a:xfrm>
              <a:off x="6834410" y="2853365"/>
              <a:ext cx="912841" cy="1277980"/>
              <a:chOff x="6720058" y="4195080"/>
              <a:chExt cx="912351" cy="1278750"/>
            </a:xfrm>
          </p:grpSpPr>
          <p:sp>
            <p:nvSpPr>
              <p:cNvPr id="19576" name="Text Box 8"/>
              <p:cNvSpPr txBox="1">
                <a:spLocks noChangeArrowheads="1"/>
              </p:cNvSpPr>
              <p:nvPr/>
            </p:nvSpPr>
            <p:spPr bwMode="auto">
              <a:xfrm>
                <a:off x="6720059" y="4195080"/>
                <a:ext cx="912350" cy="1278750"/>
              </a:xfrm>
              <a:prstGeom prst="rect">
                <a:avLst/>
              </a:prstGeom>
              <a:solidFill>
                <a:srgbClr val="CCCCFF"/>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200" b="1" dirty="0"/>
                  <a:t>Data</a:t>
                </a:r>
              </a:p>
              <a:p>
                <a:pPr algn="ctr" eaLnBrk="1" hangingPunct="1"/>
                <a:r>
                  <a:rPr lang="en-US" sz="1200" b="1" dirty="0"/>
                  <a:t>Memory</a:t>
                </a:r>
              </a:p>
            </p:txBody>
          </p:sp>
          <p:sp>
            <p:nvSpPr>
              <p:cNvPr id="19577" name="Rectangle 9"/>
              <p:cNvSpPr>
                <a:spLocks noChangeArrowheads="1"/>
              </p:cNvSpPr>
              <p:nvPr/>
            </p:nvSpPr>
            <p:spPr bwMode="auto">
              <a:xfrm>
                <a:off x="6720058" y="4652003"/>
                <a:ext cx="583377" cy="18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 Address</a:t>
                </a:r>
              </a:p>
            </p:txBody>
          </p:sp>
          <p:sp>
            <p:nvSpPr>
              <p:cNvPr id="19578" name="Rectangle 10"/>
              <p:cNvSpPr>
                <a:spLocks noChangeArrowheads="1"/>
              </p:cNvSpPr>
              <p:nvPr/>
            </p:nvSpPr>
            <p:spPr bwMode="auto">
              <a:xfrm>
                <a:off x="6762565" y="5123618"/>
                <a:ext cx="422142" cy="276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pPr eaLnBrk="0" hangingPunct="0"/>
                <a:r>
                  <a:rPr lang="en-US" sz="1000"/>
                  <a:t>Data_in</a:t>
                </a:r>
              </a:p>
            </p:txBody>
          </p:sp>
          <p:sp>
            <p:nvSpPr>
              <p:cNvPr id="19579" name="Rectangle 11"/>
              <p:cNvSpPr>
                <a:spLocks noChangeArrowheads="1"/>
              </p:cNvSpPr>
              <p:nvPr/>
            </p:nvSpPr>
            <p:spPr bwMode="auto">
              <a:xfrm>
                <a:off x="6954600" y="4859882"/>
                <a:ext cx="633213" cy="276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r" eaLnBrk="0" hangingPunct="0"/>
                <a:r>
                  <a:rPr lang="en-US" sz="1000"/>
                  <a:t>Data_out</a:t>
                </a:r>
              </a:p>
            </p:txBody>
          </p:sp>
          <p:sp>
            <p:nvSpPr>
              <p:cNvPr id="234" name="Isosceles Triangle 233"/>
              <p:cNvSpPr/>
              <p:nvPr/>
            </p:nvSpPr>
            <p:spPr bwMode="auto">
              <a:xfrm>
                <a:off x="6854066" y="5428929"/>
                <a:ext cx="87266" cy="44477"/>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grpSp>
        <p:grpSp>
          <p:nvGrpSpPr>
            <p:cNvPr id="19496" name="Group 11"/>
            <p:cNvGrpSpPr>
              <a:grpSpLocks/>
            </p:cNvGrpSpPr>
            <p:nvPr/>
          </p:nvGrpSpPr>
          <p:grpSpPr bwMode="auto">
            <a:xfrm>
              <a:off x="3786312" y="2848603"/>
              <a:ext cx="931892" cy="1279567"/>
              <a:chOff x="3639628" y="4110295"/>
              <a:chExt cx="932372" cy="1278750"/>
            </a:xfrm>
          </p:grpSpPr>
          <p:sp>
            <p:nvSpPr>
              <p:cNvPr id="19568" name="Text Box 32"/>
              <p:cNvSpPr txBox="1">
                <a:spLocks noChangeArrowheads="1"/>
              </p:cNvSpPr>
              <p:nvPr/>
            </p:nvSpPr>
            <p:spPr bwMode="auto">
              <a:xfrm>
                <a:off x="3639629" y="4110295"/>
                <a:ext cx="932371" cy="1278750"/>
              </a:xfrm>
              <a:prstGeom prst="rect">
                <a:avLst/>
              </a:prstGeom>
              <a:solidFill>
                <a:srgbClr val="99FF99"/>
              </a:solidFill>
              <a:ln w="19050">
                <a:solidFill>
                  <a:schemeClr val="tx1"/>
                </a:solidFill>
                <a:miter lim="800000"/>
                <a:headEnd/>
                <a:tailEnd/>
              </a:ln>
            </p:spPr>
            <p:txBody>
              <a:bodyPr lIns="9144" r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sz="1200" b="1" dirty="0"/>
              </a:p>
              <a:p>
                <a:pPr algn="ctr" eaLnBrk="1" hangingPunct="1"/>
                <a:endParaRPr lang="en-US" sz="1200" b="1" dirty="0"/>
              </a:p>
              <a:p>
                <a:pPr algn="ctr" eaLnBrk="1" hangingPunct="1"/>
                <a:r>
                  <a:rPr lang="en-US" sz="1200" b="1" dirty="0"/>
                  <a:t>Registers</a:t>
                </a:r>
              </a:p>
            </p:txBody>
          </p:sp>
          <p:sp>
            <p:nvSpPr>
              <p:cNvPr id="19569" name="Rectangle 33"/>
              <p:cNvSpPr>
                <a:spLocks noChangeArrowheads="1"/>
              </p:cNvSpPr>
              <p:nvPr/>
            </p:nvSpPr>
            <p:spPr bwMode="auto">
              <a:xfrm>
                <a:off x="3639628" y="4292747"/>
                <a:ext cx="421848" cy="18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 RA</a:t>
                </a:r>
              </a:p>
            </p:txBody>
          </p:sp>
          <p:sp>
            <p:nvSpPr>
              <p:cNvPr id="19570" name="Rectangle 34"/>
              <p:cNvSpPr>
                <a:spLocks noChangeArrowheads="1"/>
              </p:cNvSpPr>
              <p:nvPr/>
            </p:nvSpPr>
            <p:spPr bwMode="auto">
              <a:xfrm>
                <a:off x="3682106" y="4702075"/>
                <a:ext cx="379370" cy="276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RB</a:t>
                </a:r>
              </a:p>
            </p:txBody>
          </p:sp>
          <p:sp>
            <p:nvSpPr>
              <p:cNvPr id="19571" name="Rectangle 35"/>
              <p:cNvSpPr>
                <a:spLocks noChangeArrowheads="1"/>
              </p:cNvSpPr>
              <p:nvPr/>
            </p:nvSpPr>
            <p:spPr bwMode="auto">
              <a:xfrm>
                <a:off x="4144924" y="4239108"/>
                <a:ext cx="379370" cy="18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r" eaLnBrk="0" hangingPunct="0"/>
                <a:r>
                  <a:rPr lang="en-US" sz="1000"/>
                  <a:t>BusA</a:t>
                </a:r>
              </a:p>
            </p:txBody>
          </p:sp>
          <p:sp>
            <p:nvSpPr>
              <p:cNvPr id="19572" name="Rectangle 38"/>
              <p:cNvSpPr>
                <a:spLocks noChangeArrowheads="1"/>
              </p:cNvSpPr>
              <p:nvPr/>
            </p:nvSpPr>
            <p:spPr bwMode="auto">
              <a:xfrm>
                <a:off x="4144924" y="4955909"/>
                <a:ext cx="379370" cy="16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r" eaLnBrk="0" hangingPunct="0"/>
                <a:r>
                  <a:rPr lang="en-US" sz="1000" dirty="0" err="1"/>
                  <a:t>BusB</a:t>
                </a:r>
                <a:endParaRPr lang="en-US" sz="1000" dirty="0"/>
              </a:p>
            </p:txBody>
          </p:sp>
          <p:sp>
            <p:nvSpPr>
              <p:cNvPr id="19573" name="Rectangle 42"/>
              <p:cNvSpPr>
                <a:spLocks noChangeArrowheads="1"/>
              </p:cNvSpPr>
              <p:nvPr/>
            </p:nvSpPr>
            <p:spPr bwMode="auto">
              <a:xfrm>
                <a:off x="3682106" y="5133627"/>
                <a:ext cx="261244" cy="18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eaLnBrk="0" hangingPunct="0"/>
                <a:r>
                  <a:rPr lang="en-US" sz="1000"/>
                  <a:t>RW</a:t>
                </a:r>
              </a:p>
            </p:txBody>
          </p:sp>
          <p:sp>
            <p:nvSpPr>
              <p:cNvPr id="19574" name="Rectangle 45"/>
              <p:cNvSpPr>
                <a:spLocks noChangeArrowheads="1"/>
              </p:cNvSpPr>
              <p:nvPr/>
            </p:nvSpPr>
            <p:spPr bwMode="auto">
              <a:xfrm>
                <a:off x="4153665" y="5200996"/>
                <a:ext cx="379370" cy="18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r" eaLnBrk="0" hangingPunct="0"/>
                <a:r>
                  <a:rPr lang="en-US" sz="1000" dirty="0" err="1"/>
                  <a:t>BusW</a:t>
                </a:r>
                <a:endParaRPr lang="en-US" sz="1000" dirty="0"/>
              </a:p>
            </p:txBody>
          </p:sp>
          <p:sp>
            <p:nvSpPr>
              <p:cNvPr id="235" name="Isosceles Triangle 234"/>
              <p:cNvSpPr/>
              <p:nvPr/>
            </p:nvSpPr>
            <p:spPr bwMode="auto">
              <a:xfrm>
                <a:off x="3764345" y="5339440"/>
                <a:ext cx="87358" cy="46009"/>
              </a:xfrm>
              <a:prstGeom prst="triangle">
                <a:avLst/>
              </a:prstGeom>
              <a:ln w="12700"/>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grpSp>
        <p:cxnSp>
          <p:nvCxnSpPr>
            <p:cNvPr id="236" name="Straight Connector 235"/>
            <p:cNvCxnSpPr/>
            <p:nvPr/>
          </p:nvCxnSpPr>
          <p:spPr bwMode="auto">
            <a:xfrm>
              <a:off x="3955415" y="4130921"/>
              <a:ext cx="0" cy="376237"/>
            </a:xfrm>
            <a:prstGeom prst="line">
              <a:avLst/>
            </a:prstGeom>
            <a:ln w="12700">
              <a:tailEnd type="oval" w="sm" len="sm"/>
            </a:ln>
          </p:spPr>
          <p:style>
            <a:lnRef idx="1">
              <a:schemeClr val="dk1"/>
            </a:lnRef>
            <a:fillRef idx="0">
              <a:schemeClr val="dk1"/>
            </a:fillRef>
            <a:effectRef idx="0">
              <a:schemeClr val="dk1"/>
            </a:effectRef>
            <a:fontRef idx="minor">
              <a:schemeClr val="tx1"/>
            </a:fontRef>
          </p:style>
        </p:cxnSp>
        <p:sp>
          <p:nvSpPr>
            <p:cNvPr id="19498" name="Rectangle 64"/>
            <p:cNvSpPr>
              <a:spLocks noChangeArrowheads="1"/>
            </p:cNvSpPr>
            <p:nvPr/>
          </p:nvSpPr>
          <p:spPr bwMode="auto">
            <a:xfrm>
              <a:off x="1314494" y="2395783"/>
              <a:ext cx="301635" cy="273059"/>
            </a:xfrm>
            <a:prstGeom prst="rect">
              <a:avLst/>
            </a:prstGeom>
            <a:solidFill>
              <a:srgbClr val="FFFF99"/>
            </a:solidFill>
            <a:ln w="19050">
              <a:solidFill>
                <a:schemeClr val="tx1"/>
              </a:solidFill>
              <a:miter lim="800000"/>
              <a:headEnd/>
              <a:tailEnd/>
            </a:ln>
          </p:spPr>
          <p:txBody>
            <a:bodyPr lIns="0" tIns="0" rIns="0" bIns="0" anchor="ctr"/>
            <a:lstStyle/>
            <a:p>
              <a:pPr eaLnBrk="0" hangingPunct="0"/>
              <a:r>
                <a:rPr lang="en-US" sz="1600"/>
                <a:t> </a:t>
              </a:r>
              <a:r>
                <a:rPr lang="en-US" sz="1400"/>
                <a:t>+1</a:t>
              </a:r>
            </a:p>
          </p:txBody>
        </p:sp>
        <p:grpSp>
          <p:nvGrpSpPr>
            <p:cNvPr id="19511" name="Group 79"/>
            <p:cNvGrpSpPr>
              <a:grpSpLocks/>
            </p:cNvGrpSpPr>
            <p:nvPr/>
          </p:nvGrpSpPr>
          <p:grpSpPr bwMode="auto">
            <a:xfrm>
              <a:off x="5399264" y="3518550"/>
              <a:ext cx="169867" cy="412764"/>
              <a:chOff x="2514" y="1642"/>
              <a:chExt cx="116" cy="261"/>
            </a:xfrm>
          </p:grpSpPr>
          <p:sp>
            <p:nvSpPr>
              <p:cNvPr id="19550" name="AutoShape 80"/>
              <p:cNvSpPr>
                <a:spLocks noChangeArrowheads="1"/>
              </p:cNvSpPr>
              <p:nvPr/>
            </p:nvSpPr>
            <p:spPr bwMode="auto">
              <a:xfrm rot="-5400000">
                <a:off x="2442" y="1715"/>
                <a:ext cx="261" cy="115"/>
              </a:xfrm>
              <a:prstGeom prst="roundRect">
                <a:avLst>
                  <a:gd name="adj" fmla="val 50000"/>
                </a:avLst>
              </a:prstGeom>
              <a:solidFill>
                <a:srgbClr val="FFFF99"/>
              </a:solidFill>
              <a:ln w="19050">
                <a:solidFill>
                  <a:schemeClr val="tx1"/>
                </a:solidFill>
                <a:round/>
                <a:headEnd/>
                <a:tailEnd/>
              </a:ln>
            </p:spPr>
            <p:txBody>
              <a:bodyPr wrap="none" anchor="ctr"/>
              <a:lstStyle/>
              <a:p>
                <a:endParaRPr lang="en-US"/>
              </a:p>
            </p:txBody>
          </p:sp>
          <p:sp>
            <p:nvSpPr>
              <p:cNvPr id="19551" name="Rectangle 81"/>
              <p:cNvSpPr>
                <a:spLocks noChangeArrowheads="1"/>
              </p:cNvSpPr>
              <p:nvPr/>
            </p:nvSpPr>
            <p:spPr bwMode="auto">
              <a:xfrm flipH="1">
                <a:off x="2515" y="1642"/>
                <a:ext cx="115" cy="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lnSpc>
                    <a:spcPct val="70000"/>
                  </a:lnSpc>
                </a:pPr>
                <a:endParaRPr lang="en-US" sz="1000" b="1">
                  <a:latin typeface="Courier New" pitchFamily="49" charset="0"/>
                  <a:cs typeface="Courier New" pitchFamily="49" charset="0"/>
                </a:endParaRPr>
              </a:p>
            </p:txBody>
          </p:sp>
          <p:sp>
            <p:nvSpPr>
              <p:cNvPr id="19552" name="Rectangle 82"/>
              <p:cNvSpPr>
                <a:spLocks noChangeArrowheads="1"/>
              </p:cNvSpPr>
              <p:nvPr/>
            </p:nvSpPr>
            <p:spPr bwMode="auto">
              <a:xfrm flipH="1">
                <a:off x="2515" y="1655"/>
                <a:ext cx="115"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1</a:t>
                </a:r>
              </a:p>
            </p:txBody>
          </p:sp>
          <p:sp>
            <p:nvSpPr>
              <p:cNvPr id="19553" name="Rectangle 83"/>
              <p:cNvSpPr>
                <a:spLocks noChangeArrowheads="1"/>
              </p:cNvSpPr>
              <p:nvPr/>
            </p:nvSpPr>
            <p:spPr bwMode="auto">
              <a:xfrm flipH="1">
                <a:off x="2514" y="1785"/>
                <a:ext cx="115"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0</a:t>
                </a:r>
              </a:p>
            </p:txBody>
          </p:sp>
        </p:grpSp>
        <p:sp>
          <p:nvSpPr>
            <p:cNvPr id="19513" name="Line 49"/>
            <p:cNvSpPr>
              <a:spLocks noChangeShapeType="1"/>
            </p:cNvSpPr>
            <p:nvPr/>
          </p:nvSpPr>
          <p:spPr bwMode="auto">
            <a:xfrm flipV="1">
              <a:off x="3198918" y="2432222"/>
              <a:ext cx="915882"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 name="Freeform 16"/>
            <p:cNvSpPr/>
            <p:nvPr/>
          </p:nvSpPr>
          <p:spPr bwMode="auto">
            <a:xfrm>
              <a:off x="2447189" y="1771267"/>
              <a:ext cx="747814" cy="2439024"/>
            </a:xfrm>
            <a:custGeom>
              <a:avLst/>
              <a:gdLst>
                <a:gd name="connsiteX0" fmla="*/ 1908083 w 1908083"/>
                <a:gd name="connsiteY0" fmla="*/ 116282 h 116282"/>
                <a:gd name="connsiteX1" fmla="*/ 1908083 w 1908083"/>
                <a:gd name="connsiteY1" fmla="*/ 0 h 116282"/>
                <a:gd name="connsiteX2" fmla="*/ 0 w 1908083"/>
                <a:gd name="connsiteY2" fmla="*/ 0 h 116282"/>
              </a:gdLst>
              <a:ahLst/>
              <a:cxnLst>
                <a:cxn ang="0">
                  <a:pos x="connsiteX0" y="connsiteY0"/>
                </a:cxn>
                <a:cxn ang="0">
                  <a:pos x="connsiteX1" y="connsiteY1"/>
                </a:cxn>
                <a:cxn ang="0">
                  <a:pos x="connsiteX2" y="connsiteY2"/>
                </a:cxn>
              </a:cxnLst>
              <a:rect l="l" t="t" r="r" b="b"/>
              <a:pathLst>
                <a:path w="1908083" h="116282">
                  <a:moveTo>
                    <a:pt x="1908083" y="116282"/>
                  </a:moveTo>
                  <a:lnTo>
                    <a:pt x="1908083" y="0"/>
                  </a:lnTo>
                  <a:lnTo>
                    <a:pt x="0" y="0"/>
                  </a:lnTo>
                </a:path>
              </a:pathLst>
            </a:custGeom>
            <a:noFill/>
            <a:ln w="50800">
              <a:solidFill>
                <a:schemeClr val="tx1"/>
              </a:solidFill>
              <a:tailEnd type="non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9516" name="Rectangle 77"/>
            <p:cNvSpPr>
              <a:spLocks noChangeArrowheads="1"/>
            </p:cNvSpPr>
            <p:nvPr/>
          </p:nvSpPr>
          <p:spPr bwMode="auto">
            <a:xfrm>
              <a:off x="3369042" y="2258623"/>
              <a:ext cx="425718" cy="151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dirty="0"/>
                <a:t>Imm16</a:t>
              </a:r>
            </a:p>
          </p:txBody>
        </p:sp>
        <p:sp>
          <p:nvSpPr>
            <p:cNvPr id="19517" name="Line 49"/>
            <p:cNvSpPr>
              <a:spLocks noChangeShapeType="1"/>
            </p:cNvSpPr>
            <p:nvPr/>
          </p:nvSpPr>
          <p:spPr bwMode="auto">
            <a:xfrm>
              <a:off x="4438183" y="2441503"/>
              <a:ext cx="1296051" cy="0"/>
            </a:xfrm>
            <a:prstGeom prst="line">
              <a:avLst/>
            </a:prstGeom>
            <a:noFill/>
            <a:ln w="5080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518" name="Line 49"/>
            <p:cNvSpPr>
              <a:spLocks noChangeShapeType="1"/>
            </p:cNvSpPr>
            <p:nvPr/>
          </p:nvSpPr>
          <p:spPr bwMode="auto">
            <a:xfrm>
              <a:off x="4718204" y="3053397"/>
              <a:ext cx="1003332" cy="0"/>
            </a:xfrm>
            <a:prstGeom prst="line">
              <a:avLst/>
            </a:prstGeom>
            <a:noFill/>
            <a:ln w="5080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519" name="Line 30"/>
            <p:cNvSpPr>
              <a:spLocks noChangeShapeType="1"/>
            </p:cNvSpPr>
            <p:nvPr/>
          </p:nvSpPr>
          <p:spPr bwMode="auto">
            <a:xfrm>
              <a:off x="4718204" y="3815008"/>
              <a:ext cx="682647" cy="0"/>
            </a:xfrm>
            <a:prstGeom prst="line">
              <a:avLst/>
            </a:prstGeom>
            <a:noFill/>
            <a:ln w="5080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520" name="Line 30"/>
            <p:cNvSpPr>
              <a:spLocks noChangeShapeType="1"/>
            </p:cNvSpPr>
            <p:nvPr/>
          </p:nvSpPr>
          <p:spPr bwMode="auto">
            <a:xfrm>
              <a:off x="6156525" y="3401321"/>
              <a:ext cx="671536" cy="0"/>
            </a:xfrm>
            <a:prstGeom prst="line">
              <a:avLst/>
            </a:prstGeom>
            <a:noFill/>
            <a:ln w="5080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526" name="Rectangle 77"/>
            <p:cNvSpPr>
              <a:spLocks noChangeArrowheads="1"/>
            </p:cNvSpPr>
            <p:nvPr/>
          </p:nvSpPr>
          <p:spPr bwMode="auto">
            <a:xfrm>
              <a:off x="960120" y="1849048"/>
              <a:ext cx="1001731" cy="185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dirty="0"/>
                <a:t>Next PC Address</a:t>
              </a:r>
            </a:p>
          </p:txBody>
        </p:sp>
        <p:sp>
          <p:nvSpPr>
            <p:cNvPr id="19545" name="AutoShape 118"/>
            <p:cNvSpPr>
              <a:spLocks noChangeArrowheads="1"/>
            </p:cNvSpPr>
            <p:nvPr/>
          </p:nvSpPr>
          <p:spPr bwMode="auto">
            <a:xfrm rot="16200000">
              <a:off x="3330500" y="3790145"/>
              <a:ext cx="424246" cy="168406"/>
            </a:xfrm>
            <a:prstGeom prst="roundRect">
              <a:avLst>
                <a:gd name="adj" fmla="val 50000"/>
              </a:avLst>
            </a:prstGeom>
            <a:solidFill>
              <a:srgbClr val="FFFF99"/>
            </a:solidFill>
            <a:ln w="19050">
              <a:solidFill>
                <a:schemeClr val="tx1"/>
              </a:solidFill>
              <a:round/>
              <a:headEnd/>
              <a:tailEnd/>
            </a:ln>
          </p:spPr>
          <p:txBody>
            <a:bodyPr wrap="none" anchor="ctr"/>
            <a:lstStyle/>
            <a:p>
              <a:endParaRPr lang="en-US"/>
            </a:p>
          </p:txBody>
        </p:sp>
        <p:sp>
          <p:nvSpPr>
            <p:cNvPr id="19546" name="Rectangle 119"/>
            <p:cNvSpPr>
              <a:spLocks noChangeArrowheads="1"/>
            </p:cNvSpPr>
            <p:nvPr/>
          </p:nvSpPr>
          <p:spPr bwMode="auto">
            <a:xfrm flipH="1">
              <a:off x="3459151" y="3661430"/>
              <a:ext cx="168405" cy="425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lnSpc>
                  <a:spcPct val="70000"/>
                </a:lnSpc>
              </a:pPr>
              <a:endParaRPr lang="en-US" sz="1000" b="1">
                <a:latin typeface="Courier New" pitchFamily="49" charset="0"/>
                <a:cs typeface="Courier New" pitchFamily="49" charset="0"/>
              </a:endParaRPr>
            </a:p>
          </p:txBody>
        </p:sp>
        <p:sp>
          <p:nvSpPr>
            <p:cNvPr id="19547" name="Rectangle 120"/>
            <p:cNvSpPr>
              <a:spLocks noChangeArrowheads="1"/>
            </p:cNvSpPr>
            <p:nvPr/>
          </p:nvSpPr>
          <p:spPr bwMode="auto">
            <a:xfrm flipH="1">
              <a:off x="3459152" y="3690006"/>
              <a:ext cx="168404" cy="150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a:t>0</a:t>
              </a:r>
            </a:p>
          </p:txBody>
        </p:sp>
        <p:sp>
          <p:nvSpPr>
            <p:cNvPr id="19549" name="Rectangle 120"/>
            <p:cNvSpPr>
              <a:spLocks noChangeArrowheads="1"/>
            </p:cNvSpPr>
            <p:nvPr/>
          </p:nvSpPr>
          <p:spPr bwMode="auto">
            <a:xfrm flipH="1">
              <a:off x="3459152" y="3907500"/>
              <a:ext cx="168404" cy="150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1</a:t>
              </a:r>
            </a:p>
          </p:txBody>
        </p:sp>
        <p:grpSp>
          <p:nvGrpSpPr>
            <p:cNvPr id="19528" name="Group 117"/>
            <p:cNvGrpSpPr>
              <a:grpSpLocks/>
            </p:cNvGrpSpPr>
            <p:nvPr/>
          </p:nvGrpSpPr>
          <p:grpSpPr bwMode="auto">
            <a:xfrm>
              <a:off x="8342298" y="3148650"/>
              <a:ext cx="169868" cy="639784"/>
              <a:chOff x="2514" y="1642"/>
              <a:chExt cx="116" cy="403"/>
            </a:xfrm>
          </p:grpSpPr>
          <p:sp>
            <p:nvSpPr>
              <p:cNvPr id="19540" name="AutoShape 118"/>
              <p:cNvSpPr>
                <a:spLocks noChangeArrowheads="1"/>
              </p:cNvSpPr>
              <p:nvPr/>
            </p:nvSpPr>
            <p:spPr bwMode="auto">
              <a:xfrm rot="16200000">
                <a:off x="2435" y="1850"/>
                <a:ext cx="274" cy="115"/>
              </a:xfrm>
              <a:prstGeom prst="roundRect">
                <a:avLst>
                  <a:gd name="adj" fmla="val 50000"/>
                </a:avLst>
              </a:prstGeom>
              <a:solidFill>
                <a:srgbClr val="FFFF99"/>
              </a:solidFill>
              <a:ln w="19050">
                <a:solidFill>
                  <a:schemeClr val="tx1"/>
                </a:solidFill>
                <a:round/>
                <a:headEnd/>
                <a:tailEnd/>
              </a:ln>
            </p:spPr>
            <p:txBody>
              <a:bodyPr wrap="none" anchor="ctr"/>
              <a:lstStyle/>
              <a:p>
                <a:endParaRPr lang="en-US"/>
              </a:p>
            </p:txBody>
          </p:sp>
          <p:sp>
            <p:nvSpPr>
              <p:cNvPr id="19541" name="Rectangle 119"/>
              <p:cNvSpPr>
                <a:spLocks noChangeArrowheads="1"/>
              </p:cNvSpPr>
              <p:nvPr/>
            </p:nvSpPr>
            <p:spPr bwMode="auto">
              <a:xfrm flipH="1">
                <a:off x="2515" y="1642"/>
                <a:ext cx="115"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lnSpc>
                    <a:spcPct val="70000"/>
                  </a:lnSpc>
                </a:pPr>
                <a:endParaRPr lang="en-US" sz="1000" b="1">
                  <a:latin typeface="Courier New" pitchFamily="49" charset="0"/>
                  <a:cs typeface="Courier New" pitchFamily="49" charset="0"/>
                </a:endParaRPr>
              </a:p>
            </p:txBody>
          </p:sp>
          <p:sp>
            <p:nvSpPr>
              <p:cNvPr id="19543" name="Rectangle 121"/>
              <p:cNvSpPr>
                <a:spLocks noChangeArrowheads="1"/>
              </p:cNvSpPr>
              <p:nvPr/>
            </p:nvSpPr>
            <p:spPr bwMode="auto">
              <a:xfrm flipH="1">
                <a:off x="2515" y="1933"/>
                <a:ext cx="115"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1</a:t>
                </a:r>
              </a:p>
            </p:txBody>
          </p:sp>
          <p:sp>
            <p:nvSpPr>
              <p:cNvPr id="19544" name="Rectangle 120"/>
              <p:cNvSpPr>
                <a:spLocks noChangeArrowheads="1"/>
              </p:cNvSpPr>
              <p:nvPr/>
            </p:nvSpPr>
            <p:spPr bwMode="auto">
              <a:xfrm flipH="1">
                <a:off x="2515" y="1797"/>
                <a:ext cx="115"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0</a:t>
                </a:r>
              </a:p>
            </p:txBody>
          </p:sp>
        </p:grpSp>
        <p:sp>
          <p:nvSpPr>
            <p:cNvPr id="19529" name="Line 30"/>
            <p:cNvSpPr>
              <a:spLocks noChangeShapeType="1"/>
            </p:cNvSpPr>
            <p:nvPr/>
          </p:nvSpPr>
          <p:spPr bwMode="auto">
            <a:xfrm>
              <a:off x="7747251" y="3665988"/>
              <a:ext cx="595779" cy="0"/>
            </a:xfrm>
            <a:prstGeom prst="line">
              <a:avLst/>
            </a:prstGeom>
            <a:noFill/>
            <a:ln w="5080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3" name="Freeform 12"/>
            <p:cNvSpPr/>
            <p:nvPr/>
          </p:nvSpPr>
          <p:spPr bwMode="auto">
            <a:xfrm>
              <a:off x="6587490" y="2654546"/>
              <a:ext cx="1757363" cy="806450"/>
            </a:xfrm>
            <a:custGeom>
              <a:avLst/>
              <a:gdLst>
                <a:gd name="connsiteX0" fmla="*/ 0 w 1757238"/>
                <a:gd name="connsiteY0" fmla="*/ 747423 h 807058"/>
                <a:gd name="connsiteX1" fmla="*/ 0 w 1757238"/>
                <a:gd name="connsiteY1" fmla="*/ 0 h 807058"/>
                <a:gd name="connsiteX2" fmla="*/ 1355697 w 1757238"/>
                <a:gd name="connsiteY2" fmla="*/ 0 h 807058"/>
                <a:gd name="connsiteX3" fmla="*/ 1355697 w 1757238"/>
                <a:gd name="connsiteY3" fmla="*/ 807058 h 807058"/>
                <a:gd name="connsiteX4" fmla="*/ 1757238 w 1757238"/>
                <a:gd name="connsiteY4" fmla="*/ 807058 h 807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57238" h="807058">
                  <a:moveTo>
                    <a:pt x="0" y="747423"/>
                  </a:moveTo>
                  <a:lnTo>
                    <a:pt x="0" y="0"/>
                  </a:lnTo>
                  <a:lnTo>
                    <a:pt x="1355697" y="0"/>
                  </a:lnTo>
                  <a:lnTo>
                    <a:pt x="1355697" y="807058"/>
                  </a:lnTo>
                  <a:lnTo>
                    <a:pt x="1757238" y="807058"/>
                  </a:lnTo>
                </a:path>
              </a:pathLst>
            </a:custGeom>
            <a:noFill/>
            <a:ln w="50800">
              <a:solidFill>
                <a:schemeClr val="tx1"/>
              </a:solidFill>
              <a:headEnd type="oval"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3" name="Straight Arrow Connector 2"/>
            <p:cNvCxnSpPr>
              <a:stCxn id="4" idx="1"/>
            </p:cNvCxnSpPr>
            <p:nvPr/>
          </p:nvCxnSpPr>
          <p:spPr>
            <a:xfrm>
              <a:off x="1448240" y="2076591"/>
              <a:ext cx="4285995" cy="0"/>
            </a:xfrm>
            <a:prstGeom prst="straightConnector1">
              <a:avLst/>
            </a:prstGeom>
            <a:ln w="50800">
              <a:solidFill>
                <a:schemeClr val="tx1"/>
              </a:solidFill>
              <a:headEnd type="oval" w="sm" len="sm"/>
              <a:tailEnd type="triangle" w="sm" len="sm"/>
            </a:ln>
          </p:spPr>
          <p:style>
            <a:lnRef idx="1">
              <a:schemeClr val="accent1"/>
            </a:lnRef>
            <a:fillRef idx="0">
              <a:schemeClr val="accent1"/>
            </a:fillRef>
            <a:effectRef idx="0">
              <a:schemeClr val="accent1"/>
            </a:effectRef>
            <a:fontRef idx="minor">
              <a:schemeClr val="tx1"/>
            </a:fontRef>
          </p:style>
        </p:cxnSp>
        <p:grpSp>
          <p:nvGrpSpPr>
            <p:cNvPr id="19510" name="Group 7"/>
            <p:cNvGrpSpPr>
              <a:grpSpLocks/>
            </p:cNvGrpSpPr>
            <p:nvPr/>
          </p:nvGrpSpPr>
          <p:grpSpPr bwMode="auto">
            <a:xfrm>
              <a:off x="5733414" y="1938232"/>
              <a:ext cx="301625" cy="611188"/>
              <a:chOff x="6243635" y="1976343"/>
              <a:chExt cx="356104" cy="552202"/>
            </a:xfrm>
          </p:grpSpPr>
          <p:sp>
            <p:nvSpPr>
              <p:cNvPr id="176" name="Freeform 23"/>
              <p:cNvSpPr>
                <a:spLocks/>
              </p:cNvSpPr>
              <p:nvPr/>
            </p:nvSpPr>
            <p:spPr bwMode="auto">
              <a:xfrm rot="16200000">
                <a:off x="6145586" y="2074392"/>
                <a:ext cx="552202" cy="356104"/>
              </a:xfrm>
              <a:custGeom>
                <a:avLst/>
                <a:gdLst>
                  <a:gd name="T0" fmla="*/ 0 w 768"/>
                  <a:gd name="T1" fmla="*/ 0 h 288"/>
                  <a:gd name="T2" fmla="*/ 2147483647 w 768"/>
                  <a:gd name="T3" fmla="*/ 2147483647 h 288"/>
                  <a:gd name="T4" fmla="*/ 2147483647 w 768"/>
                  <a:gd name="T5" fmla="*/ 2147483647 h 288"/>
                  <a:gd name="T6" fmla="*/ 2147483647 w 768"/>
                  <a:gd name="T7" fmla="*/ 0 h 288"/>
                  <a:gd name="T8" fmla="*/ 2147483647 w 768"/>
                  <a:gd name="T9" fmla="*/ 0 h 288"/>
                  <a:gd name="T10" fmla="*/ 2147483647 w 768"/>
                  <a:gd name="T11" fmla="*/ 2147483647 h 288"/>
                  <a:gd name="T12" fmla="*/ 2147483647 w 768"/>
                  <a:gd name="T13" fmla="*/ 0 h 288"/>
                  <a:gd name="T14" fmla="*/ 0 w 768"/>
                  <a:gd name="T15" fmla="*/ 0 h 288"/>
                  <a:gd name="T16" fmla="*/ 0 60000 65536"/>
                  <a:gd name="T17" fmla="*/ 0 60000 65536"/>
                  <a:gd name="T18" fmla="*/ 0 60000 65536"/>
                  <a:gd name="T19" fmla="*/ 0 60000 65536"/>
                  <a:gd name="T20" fmla="*/ 0 60000 65536"/>
                  <a:gd name="T21" fmla="*/ 0 60000 65536"/>
                  <a:gd name="T22" fmla="*/ 0 60000 65536"/>
                  <a:gd name="T23" fmla="*/ 0 60000 65536"/>
                  <a:gd name="T24" fmla="*/ 0 w 768"/>
                  <a:gd name="T25" fmla="*/ 0 h 288"/>
                  <a:gd name="T26" fmla="*/ 768 w 768"/>
                  <a:gd name="T27" fmla="*/ 288 h 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68" h="288">
                    <a:moveTo>
                      <a:pt x="0" y="0"/>
                    </a:moveTo>
                    <a:lnTo>
                      <a:pt x="144" y="288"/>
                    </a:lnTo>
                    <a:lnTo>
                      <a:pt x="624" y="288"/>
                    </a:lnTo>
                    <a:lnTo>
                      <a:pt x="768" y="0"/>
                    </a:lnTo>
                    <a:lnTo>
                      <a:pt x="480" y="0"/>
                    </a:lnTo>
                    <a:lnTo>
                      <a:pt x="384" y="96"/>
                    </a:lnTo>
                    <a:lnTo>
                      <a:pt x="288" y="0"/>
                    </a:lnTo>
                    <a:lnTo>
                      <a:pt x="0" y="0"/>
                    </a:lnTo>
                    <a:close/>
                  </a:path>
                </a:pathLst>
              </a:custGeom>
              <a:solidFill>
                <a:srgbClr val="FFFF99"/>
              </a:solidFill>
              <a:ln w="19050">
                <a:solidFill>
                  <a:schemeClr val="tx1"/>
                </a:solidFill>
                <a:round/>
                <a:headEnd/>
                <a:tailEnd/>
              </a:ln>
            </p:spPr>
            <p:txBody>
              <a:bodyPr vert="vert270" anchor="ctr"/>
              <a:lstStyle/>
              <a:p>
                <a:pPr algn="ctr">
                  <a:defRPr/>
                </a:pPr>
                <a:endParaRPr lang="en-US" dirty="0">
                  <a:latin typeface="Arial" pitchFamily="34" charset="0"/>
                  <a:cs typeface="Arial" pitchFamily="34" charset="0"/>
                </a:endParaRPr>
              </a:p>
            </p:txBody>
          </p:sp>
          <p:sp>
            <p:nvSpPr>
              <p:cNvPr id="7" name="TextBox 6"/>
              <p:cNvSpPr txBox="1"/>
              <p:nvPr/>
            </p:nvSpPr>
            <p:spPr bwMode="auto">
              <a:xfrm>
                <a:off x="6329856" y="2078178"/>
                <a:ext cx="258644" cy="31410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lnSpc>
                    <a:spcPct val="150000"/>
                  </a:lnSpc>
                  <a:defRPr/>
                </a:pPr>
                <a:r>
                  <a:rPr lang="en-US" sz="1600" b="1" dirty="0">
                    <a:latin typeface="+mn-lt"/>
                    <a:cs typeface="Arial" pitchFamily="34" charset="0"/>
                  </a:rPr>
                  <a:t>+</a:t>
                </a:r>
              </a:p>
            </p:txBody>
          </p:sp>
        </p:grpSp>
        <p:grpSp>
          <p:nvGrpSpPr>
            <p:cNvPr id="136" name="Group 135"/>
            <p:cNvGrpSpPr/>
            <p:nvPr/>
          </p:nvGrpSpPr>
          <p:grpSpPr>
            <a:xfrm>
              <a:off x="803694" y="3129208"/>
              <a:ext cx="156426" cy="754884"/>
              <a:chOff x="972589" y="1312076"/>
              <a:chExt cx="156426" cy="754884"/>
            </a:xfrm>
          </p:grpSpPr>
          <p:sp>
            <p:nvSpPr>
              <p:cNvPr id="137" name="AutoShape 120"/>
              <p:cNvSpPr>
                <a:spLocks noChangeArrowheads="1"/>
              </p:cNvSpPr>
              <p:nvPr/>
            </p:nvSpPr>
            <p:spPr bwMode="auto">
              <a:xfrm rot="16200000">
                <a:off x="673360" y="1611305"/>
                <a:ext cx="754884" cy="156426"/>
              </a:xfrm>
              <a:prstGeom prst="roundRect">
                <a:avLst>
                  <a:gd name="adj" fmla="val 50000"/>
                </a:avLst>
              </a:prstGeom>
              <a:solidFill>
                <a:srgbClr val="FFFF99"/>
              </a:solidFill>
              <a:ln w="19050">
                <a:solidFill>
                  <a:schemeClr val="tx1"/>
                </a:solidFill>
                <a:round/>
                <a:headEnd/>
                <a:tailEnd/>
              </a:ln>
            </p:spPr>
            <p:txBody>
              <a:bodyPr wrap="none" anchor="ctr"/>
              <a:lstStyle/>
              <a:p>
                <a:endParaRPr lang="en-US"/>
              </a:p>
            </p:txBody>
          </p:sp>
          <p:sp>
            <p:nvSpPr>
              <p:cNvPr id="138" name="Rectangle 123"/>
              <p:cNvSpPr>
                <a:spLocks noChangeArrowheads="1"/>
              </p:cNvSpPr>
              <p:nvPr/>
            </p:nvSpPr>
            <p:spPr bwMode="auto">
              <a:xfrm flipH="1">
                <a:off x="980423" y="1350411"/>
                <a:ext cx="144371" cy="156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0</a:t>
                </a:r>
              </a:p>
            </p:txBody>
          </p:sp>
          <p:sp>
            <p:nvSpPr>
              <p:cNvPr id="139" name="Rectangle 123"/>
              <p:cNvSpPr>
                <a:spLocks noChangeArrowheads="1"/>
              </p:cNvSpPr>
              <p:nvPr/>
            </p:nvSpPr>
            <p:spPr bwMode="auto">
              <a:xfrm flipH="1">
                <a:off x="980423" y="1647666"/>
                <a:ext cx="144371" cy="133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1</a:t>
                </a:r>
              </a:p>
            </p:txBody>
          </p:sp>
          <p:sp>
            <p:nvSpPr>
              <p:cNvPr id="140" name="Rectangle 123"/>
              <p:cNvSpPr>
                <a:spLocks noChangeArrowheads="1"/>
              </p:cNvSpPr>
              <p:nvPr/>
            </p:nvSpPr>
            <p:spPr bwMode="auto">
              <a:xfrm flipH="1">
                <a:off x="980423" y="1904331"/>
                <a:ext cx="144371" cy="13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nchorCtr="1"/>
              <a:lstStyle/>
              <a:p>
                <a:pPr eaLnBrk="0" hangingPunct="0"/>
                <a:r>
                  <a:rPr lang="en-US" sz="900" dirty="0"/>
                  <a:t>2</a:t>
                </a:r>
              </a:p>
            </p:txBody>
          </p:sp>
        </p:grpSp>
        <p:sp>
          <p:nvSpPr>
            <p:cNvPr id="141" name="Line 49"/>
            <p:cNvSpPr>
              <a:spLocks noChangeShapeType="1"/>
            </p:cNvSpPr>
            <p:nvPr/>
          </p:nvSpPr>
          <p:spPr bwMode="auto">
            <a:xfrm>
              <a:off x="951511" y="3514070"/>
              <a:ext cx="191489" cy="0"/>
            </a:xfrm>
            <a:prstGeom prst="line">
              <a:avLst/>
            </a:prstGeom>
            <a:noFill/>
            <a:ln w="50800">
              <a:solidFill>
                <a:schemeClr val="tx1"/>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4" name="Freeform 3"/>
            <p:cNvSpPr/>
            <p:nvPr/>
          </p:nvSpPr>
          <p:spPr>
            <a:xfrm>
              <a:off x="639551" y="2076591"/>
              <a:ext cx="808689" cy="1152250"/>
            </a:xfrm>
            <a:custGeom>
              <a:avLst/>
              <a:gdLst>
                <a:gd name="connsiteX0" fmla="*/ 808689 w 808689"/>
                <a:gd name="connsiteY0" fmla="*/ 311847 h 1152250"/>
                <a:gd name="connsiteX1" fmla="*/ 808689 w 808689"/>
                <a:gd name="connsiteY1" fmla="*/ 0 h 1152250"/>
                <a:gd name="connsiteX2" fmla="*/ 0 w 808689"/>
                <a:gd name="connsiteY2" fmla="*/ 0 h 1152250"/>
                <a:gd name="connsiteX3" fmla="*/ 0 w 808689"/>
                <a:gd name="connsiteY3" fmla="*/ 1152250 h 1152250"/>
                <a:gd name="connsiteX4" fmla="*/ 158567 w 808689"/>
                <a:gd name="connsiteY4" fmla="*/ 1152250 h 1152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8689" h="1152250">
                  <a:moveTo>
                    <a:pt x="808689" y="311847"/>
                  </a:moveTo>
                  <a:lnTo>
                    <a:pt x="808689" y="0"/>
                  </a:lnTo>
                  <a:lnTo>
                    <a:pt x="0" y="0"/>
                  </a:lnTo>
                  <a:lnTo>
                    <a:pt x="0" y="1152250"/>
                  </a:lnTo>
                  <a:lnTo>
                    <a:pt x="158567" y="1152250"/>
                  </a:lnTo>
                </a:path>
              </a:pathLst>
            </a:custGeom>
            <a:noFill/>
            <a:ln w="50800">
              <a:headEnd type="none" w="sm" len="sm"/>
              <a:tailEnd type="triangle" w="sm" len="sm"/>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6" name="Freeform 5"/>
            <p:cNvSpPr/>
            <p:nvPr/>
          </p:nvSpPr>
          <p:spPr>
            <a:xfrm>
              <a:off x="457200" y="1771267"/>
              <a:ext cx="2470994" cy="1742803"/>
            </a:xfrm>
            <a:custGeom>
              <a:avLst/>
              <a:gdLst>
                <a:gd name="connsiteX0" fmla="*/ 2468351 w 2468351"/>
                <a:gd name="connsiteY0" fmla="*/ 0 h 1765374"/>
                <a:gd name="connsiteX1" fmla="*/ 0 w 2468351"/>
                <a:gd name="connsiteY1" fmla="*/ 0 h 1765374"/>
                <a:gd name="connsiteX2" fmla="*/ 0 w 2468351"/>
                <a:gd name="connsiteY2" fmla="*/ 1765374 h 1765374"/>
                <a:gd name="connsiteX3" fmla="*/ 343560 w 2468351"/>
                <a:gd name="connsiteY3" fmla="*/ 1765374 h 1765374"/>
              </a:gdLst>
              <a:ahLst/>
              <a:cxnLst>
                <a:cxn ang="0">
                  <a:pos x="connsiteX0" y="connsiteY0"/>
                </a:cxn>
                <a:cxn ang="0">
                  <a:pos x="connsiteX1" y="connsiteY1"/>
                </a:cxn>
                <a:cxn ang="0">
                  <a:pos x="connsiteX2" y="connsiteY2"/>
                </a:cxn>
                <a:cxn ang="0">
                  <a:pos x="connsiteX3" y="connsiteY3"/>
                </a:cxn>
              </a:cxnLst>
              <a:rect l="l" t="t" r="r" b="b"/>
              <a:pathLst>
                <a:path w="2468351" h="1765374">
                  <a:moveTo>
                    <a:pt x="2468351" y="0"/>
                  </a:moveTo>
                  <a:lnTo>
                    <a:pt x="0" y="0"/>
                  </a:lnTo>
                  <a:lnTo>
                    <a:pt x="0" y="1765374"/>
                  </a:lnTo>
                  <a:lnTo>
                    <a:pt x="343560" y="1765374"/>
                  </a:lnTo>
                </a:path>
              </a:pathLst>
            </a:custGeom>
            <a:noFill/>
            <a:ln w="50800">
              <a:tailEnd type="triangle" w="sm" len="sm"/>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grpSp>
        <p:nvGrpSpPr>
          <p:cNvPr id="5" name="Group 4"/>
          <p:cNvGrpSpPr/>
          <p:nvPr/>
        </p:nvGrpSpPr>
        <p:grpSpPr>
          <a:xfrm>
            <a:off x="3615692" y="1666170"/>
            <a:ext cx="5795700" cy="4209421"/>
            <a:chOff x="3337560" y="1666167"/>
            <a:chExt cx="5349877" cy="4209421"/>
          </a:xfrm>
        </p:grpSpPr>
        <p:grpSp>
          <p:nvGrpSpPr>
            <p:cNvPr id="154" name="Group 153"/>
            <p:cNvGrpSpPr>
              <a:grpSpLocks/>
            </p:cNvGrpSpPr>
            <p:nvPr/>
          </p:nvGrpSpPr>
          <p:grpSpPr bwMode="auto">
            <a:xfrm>
              <a:off x="4023360" y="1666167"/>
              <a:ext cx="535305" cy="607764"/>
              <a:chOff x="5880466" y="1074066"/>
              <a:chExt cx="535305" cy="608044"/>
            </a:xfrm>
          </p:grpSpPr>
          <p:sp>
            <p:nvSpPr>
              <p:cNvPr id="155" name="Line 75"/>
              <p:cNvSpPr>
                <a:spLocks noChangeShapeType="1"/>
              </p:cNvSpPr>
              <p:nvPr/>
            </p:nvSpPr>
            <p:spPr bwMode="auto">
              <a:xfrm>
                <a:off x="6148454" y="1307767"/>
                <a:ext cx="0" cy="374343"/>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6" name="Rectangle 76"/>
              <p:cNvSpPr>
                <a:spLocks noChangeArrowheads="1"/>
              </p:cNvSpPr>
              <p:nvPr/>
            </p:nvSpPr>
            <p:spPr bwMode="auto">
              <a:xfrm>
                <a:off x="5880466" y="1074066"/>
                <a:ext cx="535305" cy="233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ExtOp</a:t>
                </a:r>
                <a:endParaRPr lang="en-US" altLang="en-US" sz="1000" dirty="0">
                  <a:solidFill>
                    <a:srgbClr val="FF0000"/>
                  </a:solidFill>
                </a:endParaRPr>
              </a:p>
            </p:txBody>
          </p:sp>
        </p:grpSp>
        <p:grpSp>
          <p:nvGrpSpPr>
            <p:cNvPr id="151" name="Group 191"/>
            <p:cNvGrpSpPr>
              <a:grpSpLocks/>
            </p:cNvGrpSpPr>
            <p:nvPr/>
          </p:nvGrpSpPr>
          <p:grpSpPr bwMode="auto">
            <a:xfrm>
              <a:off x="3337560" y="3794374"/>
              <a:ext cx="5349877" cy="2081214"/>
              <a:chOff x="2092" y="2246"/>
              <a:chExt cx="3370" cy="1311"/>
            </a:xfrm>
          </p:grpSpPr>
          <p:grpSp>
            <p:nvGrpSpPr>
              <p:cNvPr id="152" name="Group 181"/>
              <p:cNvGrpSpPr>
                <a:grpSpLocks/>
              </p:cNvGrpSpPr>
              <p:nvPr/>
            </p:nvGrpSpPr>
            <p:grpSpPr bwMode="auto">
              <a:xfrm>
                <a:off x="2092" y="2246"/>
                <a:ext cx="3370" cy="1311"/>
                <a:chOff x="2092" y="2246"/>
                <a:chExt cx="3370" cy="1311"/>
              </a:xfrm>
            </p:grpSpPr>
            <p:sp>
              <p:nvSpPr>
                <p:cNvPr id="159" name="Line 171"/>
                <p:cNvSpPr>
                  <a:spLocks noChangeShapeType="1"/>
                </p:cNvSpPr>
                <p:nvPr/>
              </p:nvSpPr>
              <p:spPr bwMode="auto">
                <a:xfrm flipV="1">
                  <a:off x="2650" y="2456"/>
                  <a:ext cx="0" cy="885"/>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8" name="Line 172"/>
                <p:cNvSpPr>
                  <a:spLocks noChangeShapeType="1"/>
                </p:cNvSpPr>
                <p:nvPr/>
              </p:nvSpPr>
              <p:spPr bwMode="auto">
                <a:xfrm flipV="1">
                  <a:off x="2222" y="2436"/>
                  <a:ext cx="0" cy="966"/>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1" name="Rectangle 79"/>
                <p:cNvSpPr>
                  <a:spLocks noChangeArrowheads="1"/>
                </p:cNvSpPr>
                <p:nvPr/>
              </p:nvSpPr>
              <p:spPr bwMode="auto">
                <a:xfrm>
                  <a:off x="2092" y="2884"/>
                  <a:ext cx="266" cy="14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a:solidFill>
                        <a:srgbClr val="FF0000"/>
                      </a:solidFill>
                    </a:rPr>
                    <a:t>RegDst</a:t>
                  </a:r>
                </a:p>
              </p:txBody>
            </p:sp>
            <p:sp>
              <p:nvSpPr>
                <p:cNvPr id="163" name="Rectangle 37"/>
                <p:cNvSpPr>
                  <a:spLocks noChangeArrowheads="1"/>
                </p:cNvSpPr>
                <p:nvPr/>
              </p:nvSpPr>
              <p:spPr bwMode="auto">
                <a:xfrm>
                  <a:off x="2477" y="2884"/>
                  <a:ext cx="368" cy="14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RegWr</a:t>
                  </a:r>
                  <a:endParaRPr lang="en-US" altLang="en-US" sz="1000" dirty="0">
                    <a:solidFill>
                      <a:srgbClr val="FF0000"/>
                    </a:solidFill>
                  </a:endParaRPr>
                </a:p>
              </p:txBody>
            </p:sp>
            <p:grpSp>
              <p:nvGrpSpPr>
                <p:cNvPr id="164" name="Group 180"/>
                <p:cNvGrpSpPr>
                  <a:grpSpLocks/>
                </p:cNvGrpSpPr>
                <p:nvPr/>
              </p:nvGrpSpPr>
              <p:grpSpPr bwMode="auto">
                <a:xfrm>
                  <a:off x="2765" y="2246"/>
                  <a:ext cx="2697" cy="1311"/>
                  <a:chOff x="2765" y="2246"/>
                  <a:chExt cx="2697" cy="1311"/>
                </a:xfrm>
              </p:grpSpPr>
              <p:sp>
                <p:nvSpPr>
                  <p:cNvPr id="170" name="Freeform 140"/>
                  <p:cNvSpPr>
                    <a:spLocks/>
                  </p:cNvSpPr>
                  <p:nvPr/>
                </p:nvSpPr>
                <p:spPr bwMode="auto">
                  <a:xfrm>
                    <a:off x="5245" y="2246"/>
                    <a:ext cx="57" cy="1311"/>
                  </a:xfrm>
                  <a:custGeom>
                    <a:avLst/>
                    <a:gdLst>
                      <a:gd name="T0" fmla="*/ 0 w 1843"/>
                      <a:gd name="T1" fmla="*/ 0 h 835"/>
                      <a:gd name="T2" fmla="*/ 0 w 1843"/>
                      <a:gd name="T3" fmla="*/ 5112004 h 835"/>
                      <a:gd name="T4" fmla="*/ 0 w 1843"/>
                      <a:gd name="T5" fmla="*/ 5112004 h 835"/>
                      <a:gd name="T6" fmla="*/ 0 60000 65536"/>
                      <a:gd name="T7" fmla="*/ 0 60000 65536"/>
                      <a:gd name="T8" fmla="*/ 0 60000 65536"/>
                      <a:gd name="T9" fmla="*/ 0 w 1843"/>
                      <a:gd name="T10" fmla="*/ 0 h 835"/>
                      <a:gd name="T11" fmla="*/ 1843 w 1843"/>
                      <a:gd name="T12" fmla="*/ 835 h 835"/>
                    </a:gdLst>
                    <a:ahLst/>
                    <a:cxnLst>
                      <a:cxn ang="T6">
                        <a:pos x="T0" y="T1"/>
                      </a:cxn>
                      <a:cxn ang="T7">
                        <a:pos x="T2" y="T3"/>
                      </a:cxn>
                      <a:cxn ang="T8">
                        <a:pos x="T4" y="T5"/>
                      </a:cxn>
                    </a:cxnLst>
                    <a:rect l="T9" t="T10" r="T11" b="T12"/>
                    <a:pathLst>
                      <a:path w="1843" h="835">
                        <a:moveTo>
                          <a:pt x="1843" y="0"/>
                        </a:moveTo>
                        <a:lnTo>
                          <a:pt x="1843" y="835"/>
                        </a:lnTo>
                        <a:lnTo>
                          <a:pt x="0" y="835"/>
                        </a:lnTo>
                      </a:path>
                    </a:pathLst>
                  </a:custGeom>
                  <a:noFill/>
                  <a:ln w="12700">
                    <a:solidFill>
                      <a:srgbClr val="FF0000"/>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171" name="Line 163"/>
                  <p:cNvSpPr>
                    <a:spLocks noChangeShapeType="1"/>
                  </p:cNvSpPr>
                  <p:nvPr/>
                </p:nvSpPr>
                <p:spPr bwMode="auto">
                  <a:xfrm flipV="1">
                    <a:off x="4799" y="2461"/>
                    <a:ext cx="0" cy="1092"/>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2" name="Line 164"/>
                  <p:cNvSpPr>
                    <a:spLocks noChangeShapeType="1"/>
                  </p:cNvSpPr>
                  <p:nvPr/>
                </p:nvSpPr>
                <p:spPr bwMode="auto">
                  <a:xfrm flipH="1" flipV="1">
                    <a:off x="4598" y="2461"/>
                    <a:ext cx="0" cy="1096"/>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3" name="Rectangle 99"/>
                  <p:cNvSpPr>
                    <a:spLocks noChangeArrowheads="1"/>
                  </p:cNvSpPr>
                  <p:nvPr/>
                </p:nvSpPr>
                <p:spPr bwMode="auto">
                  <a:xfrm>
                    <a:off x="5133" y="2806"/>
                    <a:ext cx="329" cy="159"/>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WBdata</a:t>
                    </a:r>
                    <a:endParaRPr lang="en-US" altLang="en-US" sz="1000" dirty="0">
                      <a:solidFill>
                        <a:srgbClr val="FF0000"/>
                      </a:solidFill>
                    </a:endParaRPr>
                  </a:p>
                </p:txBody>
              </p:sp>
              <p:sp>
                <p:nvSpPr>
                  <p:cNvPr id="174" name="Rectangle 165"/>
                  <p:cNvSpPr>
                    <a:spLocks noChangeArrowheads="1"/>
                  </p:cNvSpPr>
                  <p:nvPr/>
                </p:nvSpPr>
                <p:spPr bwMode="auto">
                  <a:xfrm>
                    <a:off x="4425" y="2806"/>
                    <a:ext cx="333" cy="159"/>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MemRd</a:t>
                    </a:r>
                    <a:endParaRPr lang="en-US" altLang="en-US" sz="1000" dirty="0">
                      <a:solidFill>
                        <a:srgbClr val="FF0000"/>
                      </a:solidFill>
                    </a:endParaRPr>
                  </a:p>
                </p:txBody>
              </p:sp>
              <p:sp>
                <p:nvSpPr>
                  <p:cNvPr id="175" name="Rectangle 166"/>
                  <p:cNvSpPr>
                    <a:spLocks noChangeArrowheads="1"/>
                  </p:cNvSpPr>
                  <p:nvPr/>
                </p:nvSpPr>
                <p:spPr bwMode="auto">
                  <a:xfrm>
                    <a:off x="4652" y="3037"/>
                    <a:ext cx="291" cy="159"/>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MemWr</a:t>
                    </a:r>
                    <a:endParaRPr lang="en-US" altLang="en-US" sz="1000" dirty="0">
                      <a:solidFill>
                        <a:srgbClr val="FF0000"/>
                      </a:solidFill>
                    </a:endParaRPr>
                  </a:p>
                </p:txBody>
              </p:sp>
              <p:sp>
                <p:nvSpPr>
                  <p:cNvPr id="177" name="Line 174"/>
                  <p:cNvSpPr>
                    <a:spLocks noChangeShapeType="1"/>
                  </p:cNvSpPr>
                  <p:nvPr/>
                </p:nvSpPr>
                <p:spPr bwMode="auto">
                  <a:xfrm>
                    <a:off x="2765" y="3555"/>
                    <a:ext cx="2543"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8" name="Line 163"/>
                  <p:cNvSpPr>
                    <a:spLocks noChangeShapeType="1"/>
                  </p:cNvSpPr>
                  <p:nvPr/>
                </p:nvSpPr>
                <p:spPr bwMode="auto">
                  <a:xfrm flipV="1">
                    <a:off x="3446" y="2332"/>
                    <a:ext cx="0" cy="1223"/>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62" name="Rectangle 80"/>
                <p:cNvSpPr>
                  <a:spLocks noChangeArrowheads="1"/>
                </p:cNvSpPr>
                <p:nvPr/>
              </p:nvSpPr>
              <p:spPr bwMode="auto">
                <a:xfrm>
                  <a:off x="3255" y="3262"/>
                  <a:ext cx="363" cy="136"/>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ALUSrc</a:t>
                  </a:r>
                  <a:endParaRPr lang="en-US" altLang="en-US" sz="1000" dirty="0">
                    <a:solidFill>
                      <a:srgbClr val="FF0000"/>
                    </a:solidFill>
                  </a:endParaRPr>
                </a:p>
              </p:txBody>
            </p:sp>
          </p:grpSp>
          <p:sp>
            <p:nvSpPr>
              <p:cNvPr id="153" name="Freeform 189"/>
              <p:cNvSpPr>
                <a:spLocks/>
              </p:cNvSpPr>
              <p:nvPr/>
            </p:nvSpPr>
            <p:spPr bwMode="auto">
              <a:xfrm>
                <a:off x="2751" y="3181"/>
                <a:ext cx="175" cy="271"/>
              </a:xfrm>
              <a:custGeom>
                <a:avLst/>
                <a:gdLst>
                  <a:gd name="T0" fmla="*/ 1 w 10000"/>
                  <a:gd name="T1" fmla="*/ 0 h 10000"/>
                  <a:gd name="T2" fmla="*/ 1 w 10000"/>
                  <a:gd name="T3" fmla="*/ 0 h 10000"/>
                  <a:gd name="T4" fmla="*/ 1 w 10000"/>
                  <a:gd name="T5" fmla="*/ 40 h 10000"/>
                  <a:gd name="T6" fmla="*/ 0 w 10000"/>
                  <a:gd name="T7" fmla="*/ 48 h 10000"/>
                  <a:gd name="T8" fmla="*/ 0 60000 65536"/>
                  <a:gd name="T9" fmla="*/ 0 60000 65536"/>
                  <a:gd name="T10" fmla="*/ 0 60000 65536"/>
                  <a:gd name="T11" fmla="*/ 0 60000 65536"/>
                  <a:gd name="connsiteX0" fmla="*/ 7538 w 7538"/>
                  <a:gd name="connsiteY0" fmla="*/ 0 h 10000"/>
                  <a:gd name="connsiteX1" fmla="*/ 7538 w 7538"/>
                  <a:gd name="connsiteY1" fmla="*/ 8360 h 10000"/>
                  <a:gd name="connsiteX2" fmla="*/ 0 w 7538"/>
                  <a:gd name="connsiteY2" fmla="*/ 10000 h 10000"/>
                </a:gdLst>
                <a:ahLst/>
                <a:cxnLst>
                  <a:cxn ang="0">
                    <a:pos x="connsiteX0" y="connsiteY0"/>
                  </a:cxn>
                  <a:cxn ang="0">
                    <a:pos x="connsiteX1" y="connsiteY1"/>
                  </a:cxn>
                  <a:cxn ang="0">
                    <a:pos x="connsiteX2" y="connsiteY2"/>
                  </a:cxn>
                </a:cxnLst>
                <a:rect l="l" t="t" r="r" b="b"/>
                <a:pathLst>
                  <a:path w="7538" h="10000">
                    <a:moveTo>
                      <a:pt x="7538" y="0"/>
                    </a:moveTo>
                    <a:lnTo>
                      <a:pt x="7538" y="8360"/>
                    </a:lnTo>
                    <a:cubicBezTo>
                      <a:pt x="4151" y="9082"/>
                      <a:pt x="4700" y="8937"/>
                      <a:pt x="0" y="10000"/>
                    </a:cubicBezTo>
                  </a:path>
                </a:pathLst>
              </a:custGeom>
              <a:noFill/>
              <a:ln w="12700">
                <a:solidFill>
                  <a:srgbClr val="FF0000"/>
                </a:solidFill>
                <a:round/>
                <a:headEnd type="triangle" w="med" len="me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7" name="Rectangle 190"/>
              <p:cNvSpPr>
                <a:spLocks noChangeArrowheads="1"/>
              </p:cNvSpPr>
              <p:nvPr/>
            </p:nvSpPr>
            <p:spPr bwMode="auto">
              <a:xfrm>
                <a:off x="2812" y="3254"/>
                <a:ext cx="227" cy="101"/>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ExtOp</a:t>
                </a:r>
                <a:endParaRPr lang="en-US" altLang="en-US" sz="1000" dirty="0">
                  <a:solidFill>
                    <a:srgbClr val="FF0000"/>
                  </a:solidFill>
                </a:endParaRPr>
              </a:p>
            </p:txBody>
          </p:sp>
        </p:grpSp>
      </p:grpSp>
      <p:grpSp>
        <p:nvGrpSpPr>
          <p:cNvPr id="8" name="Group 7"/>
          <p:cNvGrpSpPr/>
          <p:nvPr/>
        </p:nvGrpSpPr>
        <p:grpSpPr>
          <a:xfrm>
            <a:off x="3459768" y="2622390"/>
            <a:ext cx="3325842" cy="2785342"/>
            <a:chOff x="3193632" y="2622390"/>
            <a:chExt cx="3070008" cy="2785342"/>
          </a:xfrm>
        </p:grpSpPr>
        <p:grpSp>
          <p:nvGrpSpPr>
            <p:cNvPr id="19471" name="Group 8"/>
            <p:cNvGrpSpPr>
              <a:grpSpLocks/>
            </p:cNvGrpSpPr>
            <p:nvPr/>
          </p:nvGrpSpPr>
          <p:grpSpPr bwMode="auto">
            <a:xfrm>
              <a:off x="5698212" y="2622390"/>
              <a:ext cx="561493" cy="332562"/>
              <a:chOff x="5551977" y="3883830"/>
              <a:chExt cx="561475" cy="332551"/>
            </a:xfrm>
          </p:grpSpPr>
          <p:sp>
            <p:nvSpPr>
              <p:cNvPr id="19596" name="Line 99"/>
              <p:cNvSpPr>
                <a:spLocks noChangeShapeType="1"/>
              </p:cNvSpPr>
              <p:nvPr/>
            </p:nvSpPr>
            <p:spPr bwMode="auto">
              <a:xfrm flipH="1" flipV="1">
                <a:off x="5832168" y="4073336"/>
                <a:ext cx="0" cy="143045"/>
              </a:xfrm>
              <a:prstGeom prst="line">
                <a:avLst/>
              </a:prstGeom>
              <a:noFill/>
              <a:ln w="12700">
                <a:solidFill>
                  <a:srgbClr val="FF0000"/>
                </a:solidFill>
                <a:round/>
                <a:headEnd/>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9597" name="Rectangle 26"/>
              <p:cNvSpPr>
                <a:spLocks noChangeArrowheads="1"/>
              </p:cNvSpPr>
              <p:nvPr/>
            </p:nvSpPr>
            <p:spPr bwMode="auto">
              <a:xfrm>
                <a:off x="5551977" y="3883830"/>
                <a:ext cx="561475" cy="166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ctr" eaLnBrk="0" hangingPunct="0"/>
                <a:r>
                  <a:rPr lang="en-US" sz="1000" dirty="0">
                    <a:solidFill>
                      <a:srgbClr val="FF0000"/>
                    </a:solidFill>
                  </a:rPr>
                  <a:t>Zero</a:t>
                </a:r>
              </a:p>
            </p:txBody>
          </p:sp>
        </p:grpSp>
        <p:grpSp>
          <p:nvGrpSpPr>
            <p:cNvPr id="179" name="Group 163"/>
            <p:cNvGrpSpPr>
              <a:grpSpLocks/>
            </p:cNvGrpSpPr>
            <p:nvPr/>
          </p:nvGrpSpPr>
          <p:grpSpPr bwMode="auto">
            <a:xfrm>
              <a:off x="3193632" y="3634433"/>
              <a:ext cx="3070008" cy="1773299"/>
              <a:chOff x="3157690" y="3340563"/>
              <a:chExt cx="3070073" cy="1772594"/>
            </a:xfrm>
          </p:grpSpPr>
          <p:sp>
            <p:nvSpPr>
              <p:cNvPr id="180" name="Line 152"/>
              <p:cNvSpPr>
                <a:spLocks noChangeShapeType="1"/>
              </p:cNvSpPr>
              <p:nvPr/>
            </p:nvSpPr>
            <p:spPr bwMode="auto">
              <a:xfrm flipV="1">
                <a:off x="5939625" y="3483761"/>
                <a:ext cx="800" cy="997043"/>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181" name="Group 142"/>
              <p:cNvGrpSpPr>
                <a:grpSpLocks/>
              </p:cNvGrpSpPr>
              <p:nvPr/>
            </p:nvGrpSpPr>
            <p:grpSpPr bwMode="auto">
              <a:xfrm>
                <a:off x="5651500" y="4497479"/>
                <a:ext cx="576263" cy="615678"/>
                <a:chOff x="2141" y="3558"/>
                <a:chExt cx="691" cy="412"/>
              </a:xfrm>
            </p:grpSpPr>
            <p:sp>
              <p:nvSpPr>
                <p:cNvPr id="186" name="Oval 143"/>
                <p:cNvSpPr>
                  <a:spLocks noChangeArrowheads="1"/>
                </p:cNvSpPr>
                <p:nvPr/>
              </p:nvSpPr>
              <p:spPr bwMode="auto">
                <a:xfrm>
                  <a:off x="2141" y="3558"/>
                  <a:ext cx="691" cy="412"/>
                </a:xfrm>
                <a:prstGeom prst="ellipse">
                  <a:avLst/>
                </a:prstGeom>
                <a:solidFill>
                  <a:srgbClr val="FF99CC"/>
                </a:solidFill>
                <a:ln w="19050">
                  <a:solidFill>
                    <a:srgbClr val="FF0000"/>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87" name="Rectangle 144"/>
                <p:cNvSpPr>
                  <a:spLocks noChangeArrowheads="1"/>
                </p:cNvSpPr>
                <p:nvPr/>
              </p:nvSpPr>
              <p:spPr bwMode="auto">
                <a:xfrm>
                  <a:off x="2141" y="3591"/>
                  <a:ext cx="691" cy="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400" dirty="0">
                      <a:solidFill>
                        <a:srgbClr val="FF0000"/>
                      </a:solidFill>
                    </a:rPr>
                    <a:t>ALU</a:t>
                  </a:r>
                </a:p>
                <a:p>
                  <a:pPr algn="ctr"/>
                  <a:r>
                    <a:rPr lang="en-US" altLang="en-US" sz="1400" dirty="0">
                      <a:solidFill>
                        <a:srgbClr val="FF0000"/>
                      </a:solidFill>
                    </a:rPr>
                    <a:t>Ctrl</a:t>
                  </a:r>
                </a:p>
              </p:txBody>
            </p:sp>
          </p:grpSp>
          <p:sp>
            <p:nvSpPr>
              <p:cNvPr id="182" name="Rectangle 141"/>
              <p:cNvSpPr>
                <a:spLocks noChangeArrowheads="1"/>
              </p:cNvSpPr>
              <p:nvPr/>
            </p:nvSpPr>
            <p:spPr bwMode="auto">
              <a:xfrm>
                <a:off x="5688013" y="4286738"/>
                <a:ext cx="514350" cy="13353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ALUop</a:t>
                </a:r>
                <a:endParaRPr lang="en-US" altLang="en-US" sz="1000" dirty="0">
                  <a:solidFill>
                    <a:srgbClr val="FF0000"/>
                  </a:solidFill>
                </a:endParaRPr>
              </a:p>
            </p:txBody>
          </p:sp>
          <p:sp>
            <p:nvSpPr>
              <p:cNvPr id="183" name="Freeform 168"/>
              <p:cNvSpPr>
                <a:spLocks/>
              </p:cNvSpPr>
              <p:nvPr/>
            </p:nvSpPr>
            <p:spPr bwMode="auto">
              <a:xfrm rot="16200000" flipH="1" flipV="1">
                <a:off x="4683821" y="3787202"/>
                <a:ext cx="1414317" cy="521040"/>
              </a:xfrm>
              <a:custGeom>
                <a:avLst/>
                <a:gdLst>
                  <a:gd name="T0" fmla="*/ 2147483647 w 1843"/>
                  <a:gd name="T1" fmla="*/ 0 h 835"/>
                  <a:gd name="T2" fmla="*/ 2147483647 w 1843"/>
                  <a:gd name="T3" fmla="*/ 2147483647 h 835"/>
                  <a:gd name="T4" fmla="*/ 0 w 1843"/>
                  <a:gd name="T5" fmla="*/ 2147483647 h 835"/>
                  <a:gd name="T6" fmla="*/ 0 60000 65536"/>
                  <a:gd name="T7" fmla="*/ 0 60000 65536"/>
                  <a:gd name="T8" fmla="*/ 0 60000 65536"/>
                  <a:gd name="T9" fmla="*/ 0 w 1843"/>
                  <a:gd name="T10" fmla="*/ 0 h 835"/>
                  <a:gd name="T11" fmla="*/ 1843 w 1843"/>
                  <a:gd name="T12" fmla="*/ 835 h 835"/>
                </a:gdLst>
                <a:ahLst/>
                <a:cxnLst>
                  <a:cxn ang="T6">
                    <a:pos x="T0" y="T1"/>
                  </a:cxn>
                  <a:cxn ang="T7">
                    <a:pos x="T2" y="T3"/>
                  </a:cxn>
                  <a:cxn ang="T8">
                    <a:pos x="T4" y="T5"/>
                  </a:cxn>
                </a:cxnLst>
                <a:rect l="T9" t="T10" r="T11" b="T12"/>
                <a:pathLst>
                  <a:path w="1843" h="835">
                    <a:moveTo>
                      <a:pt x="1843" y="0"/>
                    </a:moveTo>
                    <a:lnTo>
                      <a:pt x="1843" y="835"/>
                    </a:lnTo>
                    <a:lnTo>
                      <a:pt x="0" y="835"/>
                    </a:lnTo>
                  </a:path>
                </a:pathLst>
              </a:custGeom>
              <a:noFill/>
              <a:ln w="25400">
                <a:solidFill>
                  <a:srgbClr val="FF0000"/>
                </a:solidFill>
                <a:round/>
                <a:headEnd type="triangle" w="med" len="med"/>
                <a:tailEnd type="oval" w="sm" len="sm"/>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184" name="Rectangle 156"/>
              <p:cNvSpPr>
                <a:spLocks noChangeArrowheads="1"/>
              </p:cNvSpPr>
              <p:nvPr/>
            </p:nvSpPr>
            <p:spPr bwMode="auto">
              <a:xfrm>
                <a:off x="4993297" y="4356099"/>
                <a:ext cx="285750" cy="159145"/>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func</a:t>
                </a:r>
                <a:endParaRPr lang="en-US" altLang="en-US" sz="1000" dirty="0">
                  <a:solidFill>
                    <a:srgbClr val="FF0000"/>
                  </a:solidFill>
                </a:endParaRPr>
              </a:p>
            </p:txBody>
          </p:sp>
          <p:cxnSp>
            <p:nvCxnSpPr>
              <p:cNvPr id="185" name="Straight Arrow Connector 184"/>
              <p:cNvCxnSpPr/>
              <p:nvPr/>
            </p:nvCxnSpPr>
            <p:spPr>
              <a:xfrm>
                <a:off x="3157690" y="4892121"/>
                <a:ext cx="2489158" cy="0"/>
              </a:xfrm>
              <a:prstGeom prst="straightConnector1">
                <a:avLst/>
              </a:prstGeom>
              <a:ln w="25400">
                <a:solidFill>
                  <a:srgbClr val="FF0000"/>
                </a:solidFill>
                <a:headEnd type="oval" w="sm" len="sm"/>
                <a:tailEnd type="triangle"/>
              </a:ln>
            </p:spPr>
            <p:style>
              <a:lnRef idx="1">
                <a:schemeClr val="accent1"/>
              </a:lnRef>
              <a:fillRef idx="0">
                <a:schemeClr val="accent1"/>
              </a:fillRef>
              <a:effectRef idx="0">
                <a:schemeClr val="accent1"/>
              </a:effectRef>
              <a:fontRef idx="minor">
                <a:schemeClr val="tx1"/>
              </a:fontRef>
            </p:style>
          </p:cxnSp>
        </p:grpSp>
      </p:grpSp>
      <p:grpSp>
        <p:nvGrpSpPr>
          <p:cNvPr id="188" name="Group 163"/>
          <p:cNvGrpSpPr>
            <a:grpSpLocks/>
          </p:cNvGrpSpPr>
          <p:nvPr/>
        </p:nvGrpSpPr>
        <p:grpSpPr bwMode="auto">
          <a:xfrm>
            <a:off x="649942" y="3881890"/>
            <a:ext cx="2809825" cy="2081958"/>
            <a:chOff x="5651500" y="3483761"/>
            <a:chExt cx="2593740" cy="2081132"/>
          </a:xfrm>
        </p:grpSpPr>
        <p:sp>
          <p:nvSpPr>
            <p:cNvPr id="189" name="Line 152"/>
            <p:cNvSpPr>
              <a:spLocks noChangeShapeType="1"/>
            </p:cNvSpPr>
            <p:nvPr/>
          </p:nvSpPr>
          <p:spPr bwMode="auto">
            <a:xfrm flipV="1">
              <a:off x="5940425" y="3483761"/>
              <a:ext cx="0" cy="1013718"/>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190" name="Group 142"/>
            <p:cNvGrpSpPr>
              <a:grpSpLocks/>
            </p:cNvGrpSpPr>
            <p:nvPr/>
          </p:nvGrpSpPr>
          <p:grpSpPr bwMode="auto">
            <a:xfrm>
              <a:off x="5651500" y="4497479"/>
              <a:ext cx="576263" cy="615678"/>
              <a:chOff x="2141" y="3558"/>
              <a:chExt cx="691" cy="412"/>
            </a:xfrm>
          </p:grpSpPr>
          <p:sp>
            <p:nvSpPr>
              <p:cNvPr id="195" name="Oval 143"/>
              <p:cNvSpPr>
                <a:spLocks noChangeArrowheads="1"/>
              </p:cNvSpPr>
              <p:nvPr/>
            </p:nvSpPr>
            <p:spPr bwMode="auto">
              <a:xfrm>
                <a:off x="2141" y="3558"/>
                <a:ext cx="691" cy="412"/>
              </a:xfrm>
              <a:prstGeom prst="ellipse">
                <a:avLst/>
              </a:prstGeom>
              <a:solidFill>
                <a:srgbClr val="FF99CC"/>
              </a:solidFill>
              <a:ln w="19050">
                <a:solidFill>
                  <a:srgbClr val="FF0000"/>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96" name="Rectangle 144"/>
              <p:cNvSpPr>
                <a:spLocks noChangeArrowheads="1"/>
              </p:cNvSpPr>
              <p:nvPr/>
            </p:nvSpPr>
            <p:spPr bwMode="auto">
              <a:xfrm>
                <a:off x="2141" y="3591"/>
                <a:ext cx="691" cy="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400" dirty="0">
                    <a:solidFill>
                      <a:srgbClr val="FF0000"/>
                    </a:solidFill>
                  </a:rPr>
                  <a:t>PC</a:t>
                </a:r>
              </a:p>
              <a:p>
                <a:pPr algn="ctr"/>
                <a:r>
                  <a:rPr lang="en-US" altLang="en-US" sz="1400" dirty="0">
                    <a:solidFill>
                      <a:srgbClr val="FF0000"/>
                    </a:solidFill>
                  </a:rPr>
                  <a:t>Ctrl</a:t>
                </a:r>
              </a:p>
            </p:txBody>
          </p:sp>
        </p:grpSp>
        <p:sp>
          <p:nvSpPr>
            <p:cNvPr id="191" name="Rectangle 141"/>
            <p:cNvSpPr>
              <a:spLocks noChangeArrowheads="1"/>
            </p:cNvSpPr>
            <p:nvPr/>
          </p:nvSpPr>
          <p:spPr bwMode="auto">
            <a:xfrm>
              <a:off x="5688013" y="3737457"/>
              <a:ext cx="514350" cy="182169"/>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err="1">
                  <a:solidFill>
                    <a:srgbClr val="FF0000"/>
                  </a:solidFill>
                </a:rPr>
                <a:t>PCSrc</a:t>
              </a:r>
              <a:endParaRPr lang="en-US" altLang="en-US" sz="1000" dirty="0">
                <a:solidFill>
                  <a:srgbClr val="FF0000"/>
                </a:solidFill>
              </a:endParaRPr>
            </a:p>
          </p:txBody>
        </p:sp>
        <p:sp>
          <p:nvSpPr>
            <p:cNvPr id="193" name="Rectangle 156"/>
            <p:cNvSpPr>
              <a:spLocks noChangeArrowheads="1"/>
            </p:cNvSpPr>
            <p:nvPr/>
          </p:nvSpPr>
          <p:spPr bwMode="auto">
            <a:xfrm>
              <a:off x="5783078" y="5405748"/>
              <a:ext cx="285750" cy="159145"/>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dirty="0">
                  <a:solidFill>
                    <a:srgbClr val="FF0000"/>
                  </a:solidFill>
                </a:rPr>
                <a:t>Zero</a:t>
              </a:r>
            </a:p>
          </p:txBody>
        </p:sp>
        <p:cxnSp>
          <p:nvCxnSpPr>
            <p:cNvPr id="194" name="Straight Arrow Connector 193"/>
            <p:cNvCxnSpPr/>
            <p:nvPr/>
          </p:nvCxnSpPr>
          <p:spPr>
            <a:xfrm flipH="1">
              <a:off x="6240289" y="4787960"/>
              <a:ext cx="2004951" cy="0"/>
            </a:xfrm>
            <a:prstGeom prst="straightConnector1">
              <a:avLst/>
            </a:prstGeom>
            <a:ln w="25400">
              <a:solidFill>
                <a:srgbClr val="FF0000"/>
              </a:solidFill>
              <a:headEnd type="oval" w="sm" len="sm"/>
              <a:tailEnd type="triangle"/>
            </a:ln>
          </p:spPr>
          <p:style>
            <a:lnRef idx="1">
              <a:schemeClr val="accent1"/>
            </a:lnRef>
            <a:fillRef idx="0">
              <a:schemeClr val="accent1"/>
            </a:fillRef>
            <a:effectRef idx="0">
              <a:schemeClr val="accent1"/>
            </a:effectRef>
            <a:fontRef idx="minor">
              <a:schemeClr val="tx1"/>
            </a:fontRef>
          </p:style>
        </p:cxnSp>
        <p:sp>
          <p:nvSpPr>
            <p:cNvPr id="197" name="Line 152"/>
            <p:cNvSpPr>
              <a:spLocks noChangeShapeType="1"/>
            </p:cNvSpPr>
            <p:nvPr/>
          </p:nvSpPr>
          <p:spPr bwMode="auto">
            <a:xfrm flipV="1">
              <a:off x="5939631" y="5113156"/>
              <a:ext cx="0" cy="292592"/>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2160600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188"/>
                                        </p:tgtEl>
                                        <p:attrNameLst>
                                          <p:attrName>style.visibility</p:attrName>
                                        </p:attrNameLst>
                                      </p:cBhvr>
                                      <p:to>
                                        <p:strVal val="visible"/>
                                      </p:to>
                                    </p:set>
                                    <p:animEffect transition="in" filter="dissolve">
                                      <p:cBhvr>
                                        <p:cTn id="19" dur="500"/>
                                        <p:tgtEl>
                                          <p:spTgt spid="1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63292" name="Group 60"/>
          <p:cNvGraphicFramePr>
            <a:graphicFrameLocks noGrp="1"/>
          </p:cNvGraphicFramePr>
          <p:nvPr>
            <p:extLst>
              <p:ext uri="{D42A27DB-BD31-4B8C-83A1-F6EECF244321}">
                <p14:modId xmlns:p14="http://schemas.microsoft.com/office/powerpoint/2010/main" val="1823214778"/>
              </p:ext>
            </p:extLst>
          </p:nvPr>
        </p:nvGraphicFramePr>
        <p:xfrm>
          <a:off x="531418" y="1097279"/>
          <a:ext cx="8891322" cy="5212082"/>
        </p:xfrm>
        <a:graphic>
          <a:graphicData uri="http://schemas.openxmlformats.org/drawingml/2006/table">
            <a:tbl>
              <a:tblPr/>
              <a:tblGrid>
                <a:gridCol w="1281244">
                  <a:extLst>
                    <a:ext uri="{9D8B030D-6E8A-4147-A177-3AD203B41FA5}">
                      <a16:colId xmlns:a16="http://schemas.microsoft.com/office/drawing/2014/main" val="20000"/>
                    </a:ext>
                  </a:extLst>
                </a:gridCol>
                <a:gridCol w="3876410">
                  <a:extLst>
                    <a:ext uri="{9D8B030D-6E8A-4147-A177-3AD203B41FA5}">
                      <a16:colId xmlns:a16="http://schemas.microsoft.com/office/drawing/2014/main" val="20001"/>
                    </a:ext>
                  </a:extLst>
                </a:gridCol>
                <a:gridCol w="3733668">
                  <a:extLst>
                    <a:ext uri="{9D8B030D-6E8A-4147-A177-3AD203B41FA5}">
                      <a16:colId xmlns:a16="http://schemas.microsoft.com/office/drawing/2014/main" val="20002"/>
                    </a:ext>
                  </a:extLst>
                </a:gridCol>
              </a:tblGrid>
              <a:tr h="486357">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bg1"/>
                          </a:solidFill>
                          <a:effectLst/>
                          <a:latin typeface="Arial" charset="0"/>
                          <a:cs typeface="Arial" charset="0"/>
                        </a:rPr>
                        <a:t>Signal</a:t>
                      </a:r>
                    </a:p>
                  </a:txBody>
                  <a:tcPr marL="99060" marR="99060"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99"/>
                    </a:solidFill>
                  </a:tcPr>
                </a:tc>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chemeClr val="bg1"/>
                          </a:solidFill>
                          <a:effectLst/>
                          <a:latin typeface="Arial" charset="0"/>
                          <a:cs typeface="Arial" charset="0"/>
                        </a:rPr>
                        <a:t>Effect when ‘0’</a:t>
                      </a:r>
                    </a:p>
                  </a:txBody>
                  <a:tcPr marL="99060" marR="99060" marT="45713" marB="4571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99"/>
                    </a:solidFill>
                  </a:tcPr>
                </a:tc>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chemeClr val="bg1"/>
                          </a:solidFill>
                          <a:effectLst/>
                          <a:latin typeface="Arial" charset="0"/>
                          <a:cs typeface="Arial" charset="0"/>
                        </a:rPr>
                        <a:t>Effect when ‘1’</a:t>
                      </a:r>
                    </a:p>
                  </a:txBody>
                  <a:tcPr marL="99060" marR="99060" marT="45713" marB="45713"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99"/>
                    </a:solidFill>
                  </a:tcPr>
                </a:tc>
                <a:extLst>
                  <a:ext uri="{0D108BD9-81ED-4DB2-BD59-A6C34878D82A}">
                    <a16:rowId xmlns:a16="http://schemas.microsoft.com/office/drawing/2014/main" val="10000"/>
                  </a:ext>
                </a:extLst>
              </a:tr>
              <a:tr h="470142">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600" b="0" i="0" u="none" strike="noStrike" cap="none" normalizeH="0" baseline="0">
                          <a:ln>
                            <a:noFill/>
                          </a:ln>
                          <a:solidFill>
                            <a:srgbClr val="FF0000"/>
                          </a:solidFill>
                          <a:effectLst/>
                          <a:latin typeface="Arial" charset="0"/>
                          <a:cs typeface="Arial" charset="0"/>
                        </a:rPr>
                        <a:t>RegDst</a:t>
                      </a:r>
                    </a:p>
                  </a:txBody>
                  <a:tcPr marL="99060" marR="99060" marT="54856" marB="5485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600" b="0" i="0" u="none" strike="noStrike" cap="none" normalizeH="0" baseline="0">
                          <a:ln>
                            <a:noFill/>
                          </a:ln>
                          <a:solidFill>
                            <a:schemeClr val="tx1"/>
                          </a:solidFill>
                          <a:effectLst/>
                          <a:latin typeface="Arial" charset="0"/>
                          <a:cs typeface="Arial" charset="0"/>
                        </a:rPr>
                        <a:t>Destination register = Rt</a:t>
                      </a:r>
                    </a:p>
                  </a:txBody>
                  <a:tcPr marL="99060" marR="99060" marT="54856" marB="5485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600" b="0" i="0" u="none" strike="noStrike" cap="none" normalizeH="0" baseline="0">
                          <a:ln>
                            <a:noFill/>
                          </a:ln>
                          <a:solidFill>
                            <a:schemeClr val="tx1"/>
                          </a:solidFill>
                          <a:effectLst/>
                          <a:latin typeface="Arial" charset="0"/>
                          <a:cs typeface="Arial" charset="0"/>
                        </a:rPr>
                        <a:t>Destination register = Rd</a:t>
                      </a:r>
                    </a:p>
                  </a:txBody>
                  <a:tcPr marL="99060" marR="99060" marT="54856" marB="5485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94393">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600" b="0" i="0" u="none" strike="noStrike" cap="none" normalizeH="0" baseline="0" dirty="0" err="1">
                          <a:ln>
                            <a:noFill/>
                          </a:ln>
                          <a:solidFill>
                            <a:srgbClr val="FF0000"/>
                          </a:solidFill>
                          <a:effectLst/>
                          <a:latin typeface="Arial" charset="0"/>
                          <a:cs typeface="Arial" charset="0"/>
                        </a:rPr>
                        <a:t>RegWr</a:t>
                      </a:r>
                      <a:endParaRPr kumimoji="0" lang="en-US" sz="1600" b="0" i="0" u="none" strike="noStrike" cap="none" normalizeH="0" baseline="0" dirty="0">
                        <a:ln>
                          <a:noFill/>
                        </a:ln>
                        <a:solidFill>
                          <a:srgbClr val="FF0000"/>
                        </a:solidFill>
                        <a:effectLst/>
                        <a:latin typeface="Arial" charset="0"/>
                        <a:cs typeface="Arial" charset="0"/>
                      </a:endParaRPr>
                    </a:p>
                  </a:txBody>
                  <a:tcPr marL="99060" marR="99060" marT="54856" marB="5485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600" b="0" i="0" u="none" strike="noStrike" cap="none" normalizeH="0" baseline="0" dirty="0">
                          <a:ln>
                            <a:noFill/>
                          </a:ln>
                          <a:solidFill>
                            <a:schemeClr val="tx1"/>
                          </a:solidFill>
                          <a:effectLst/>
                          <a:latin typeface="Arial" charset="0"/>
                          <a:cs typeface="Arial" charset="0"/>
                        </a:rPr>
                        <a:t>No register is written</a:t>
                      </a:r>
                    </a:p>
                  </a:txBody>
                  <a:tcPr marL="99060" marR="99060" marT="54856" marB="5485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600" b="0" i="0" u="none" strike="noStrike" cap="none" normalizeH="0" baseline="0" dirty="0">
                          <a:ln>
                            <a:noFill/>
                          </a:ln>
                          <a:solidFill>
                            <a:schemeClr val="tx1"/>
                          </a:solidFill>
                          <a:effectLst/>
                          <a:latin typeface="Arial" charset="0"/>
                          <a:cs typeface="Arial" charset="0"/>
                        </a:rPr>
                        <a:t>Destination register (</a:t>
                      </a:r>
                      <a:r>
                        <a:rPr kumimoji="0" lang="en-US" sz="1600" b="0" i="0" u="none" strike="noStrike" cap="none" normalizeH="0" baseline="0" dirty="0" err="1">
                          <a:ln>
                            <a:noFill/>
                          </a:ln>
                          <a:solidFill>
                            <a:schemeClr val="tx1"/>
                          </a:solidFill>
                          <a:effectLst/>
                          <a:latin typeface="Arial" charset="0"/>
                          <a:cs typeface="Arial" charset="0"/>
                        </a:rPr>
                        <a:t>Rt</a:t>
                      </a:r>
                      <a:r>
                        <a:rPr kumimoji="0" lang="en-US" sz="1600" b="0" i="0" u="none" strike="noStrike" cap="none" normalizeH="0" baseline="0" dirty="0">
                          <a:ln>
                            <a:noFill/>
                          </a:ln>
                          <a:solidFill>
                            <a:schemeClr val="tx1"/>
                          </a:solidFill>
                          <a:effectLst/>
                          <a:latin typeface="Arial" charset="0"/>
                          <a:cs typeface="Arial" charset="0"/>
                        </a:rPr>
                        <a:t> or Rd) is written with the data on </a:t>
                      </a:r>
                      <a:r>
                        <a:rPr kumimoji="0" lang="en-US" sz="1600" b="0" i="0" u="none" strike="noStrike" cap="none" normalizeH="0" baseline="0" dirty="0" err="1">
                          <a:ln>
                            <a:noFill/>
                          </a:ln>
                          <a:solidFill>
                            <a:schemeClr val="tx1"/>
                          </a:solidFill>
                          <a:effectLst/>
                          <a:latin typeface="Arial" charset="0"/>
                          <a:cs typeface="Arial" charset="0"/>
                        </a:rPr>
                        <a:t>BusW</a:t>
                      </a:r>
                      <a:endParaRPr kumimoji="0" lang="en-US" sz="1600" b="0" i="0" u="none" strike="noStrike" cap="none" normalizeH="0" baseline="0" dirty="0">
                        <a:ln>
                          <a:noFill/>
                        </a:ln>
                        <a:solidFill>
                          <a:schemeClr val="tx1"/>
                        </a:solidFill>
                        <a:effectLst/>
                        <a:latin typeface="Arial" charset="0"/>
                        <a:cs typeface="Arial" charset="0"/>
                      </a:endParaRPr>
                    </a:p>
                  </a:txBody>
                  <a:tcPr marL="99060" marR="99060" marT="54856" marB="5485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7869">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600" b="0" i="0" u="none" strike="noStrike" cap="none" normalizeH="0" baseline="0">
                          <a:ln>
                            <a:noFill/>
                          </a:ln>
                          <a:solidFill>
                            <a:srgbClr val="FF0000"/>
                          </a:solidFill>
                          <a:effectLst/>
                          <a:latin typeface="Arial" charset="0"/>
                          <a:cs typeface="Arial" charset="0"/>
                        </a:rPr>
                        <a:t>ExtOp</a:t>
                      </a:r>
                    </a:p>
                  </a:txBody>
                  <a:tcPr marL="99060" marR="99060" marT="54856" marB="5485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600" b="0" i="0" u="none" strike="noStrike" cap="none" normalizeH="0" baseline="0">
                          <a:ln>
                            <a:noFill/>
                          </a:ln>
                          <a:solidFill>
                            <a:schemeClr val="tx1"/>
                          </a:solidFill>
                          <a:effectLst/>
                          <a:latin typeface="Arial" charset="0"/>
                          <a:cs typeface="Arial" charset="0"/>
                        </a:rPr>
                        <a:t>16-bit immediate is zero-extended</a:t>
                      </a:r>
                    </a:p>
                  </a:txBody>
                  <a:tcPr marL="99060" marR="99060" marT="54856" marB="5485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600" b="0" i="0" u="none" strike="noStrike" cap="none" normalizeH="0" baseline="0">
                          <a:ln>
                            <a:noFill/>
                          </a:ln>
                          <a:solidFill>
                            <a:schemeClr val="tx1"/>
                          </a:solidFill>
                          <a:effectLst/>
                          <a:latin typeface="Arial" charset="0"/>
                          <a:cs typeface="Arial" charset="0"/>
                        </a:rPr>
                        <a:t>16-bit immediate is sign-extended</a:t>
                      </a:r>
                    </a:p>
                  </a:txBody>
                  <a:tcPr marL="99060" marR="99060" marT="54856" marB="5485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94393">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600" b="0" i="0" u="none" strike="noStrike" cap="none" normalizeH="0" baseline="0">
                          <a:ln>
                            <a:noFill/>
                          </a:ln>
                          <a:solidFill>
                            <a:srgbClr val="FF0000"/>
                          </a:solidFill>
                          <a:effectLst/>
                          <a:latin typeface="Arial" charset="0"/>
                          <a:cs typeface="Arial" charset="0"/>
                        </a:rPr>
                        <a:t>ALUSrc</a:t>
                      </a:r>
                    </a:p>
                  </a:txBody>
                  <a:tcPr marL="99060" marR="99060" marT="54856" marB="5485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600" b="0" i="0" u="none" strike="noStrike" cap="none" normalizeH="0" baseline="0" dirty="0">
                          <a:ln>
                            <a:noFill/>
                          </a:ln>
                          <a:solidFill>
                            <a:schemeClr val="tx1"/>
                          </a:solidFill>
                          <a:effectLst/>
                          <a:latin typeface="Arial" charset="0"/>
                          <a:cs typeface="Arial" charset="0"/>
                        </a:rPr>
                        <a:t>Second ALU operand is the value of register </a:t>
                      </a:r>
                      <a:r>
                        <a:rPr kumimoji="0" lang="en-US" sz="1600" b="0" i="0" u="none" strike="noStrike" cap="none" normalizeH="0" baseline="0" dirty="0" err="1">
                          <a:ln>
                            <a:noFill/>
                          </a:ln>
                          <a:solidFill>
                            <a:schemeClr val="tx1"/>
                          </a:solidFill>
                          <a:effectLst/>
                          <a:latin typeface="Arial" charset="0"/>
                          <a:cs typeface="Arial" charset="0"/>
                        </a:rPr>
                        <a:t>Rt</a:t>
                      </a:r>
                      <a:r>
                        <a:rPr kumimoji="0" lang="en-US" sz="1600" b="0" i="0" u="none" strike="noStrike" cap="none" normalizeH="0" baseline="0" dirty="0">
                          <a:ln>
                            <a:noFill/>
                          </a:ln>
                          <a:solidFill>
                            <a:schemeClr val="tx1"/>
                          </a:solidFill>
                          <a:effectLst/>
                          <a:latin typeface="Arial" charset="0"/>
                          <a:cs typeface="Arial" charset="0"/>
                        </a:rPr>
                        <a:t> that appears on </a:t>
                      </a:r>
                      <a:r>
                        <a:rPr kumimoji="0" lang="en-US" sz="1600" b="0" i="0" u="none" strike="noStrike" cap="none" normalizeH="0" baseline="0" dirty="0" err="1">
                          <a:ln>
                            <a:noFill/>
                          </a:ln>
                          <a:solidFill>
                            <a:schemeClr val="tx1"/>
                          </a:solidFill>
                          <a:effectLst/>
                          <a:latin typeface="Arial" charset="0"/>
                          <a:cs typeface="Arial" charset="0"/>
                        </a:rPr>
                        <a:t>BusB</a:t>
                      </a:r>
                      <a:endParaRPr kumimoji="0" lang="en-US" sz="1600" b="0" i="0" u="none" strike="noStrike" cap="none" normalizeH="0" baseline="0" dirty="0">
                        <a:ln>
                          <a:noFill/>
                        </a:ln>
                        <a:solidFill>
                          <a:schemeClr val="tx1"/>
                        </a:solidFill>
                        <a:effectLst/>
                        <a:latin typeface="Arial" charset="0"/>
                        <a:cs typeface="Arial" charset="0"/>
                      </a:endParaRPr>
                    </a:p>
                  </a:txBody>
                  <a:tcPr marL="99060" marR="99060" marT="54856" marB="5485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600" b="0" i="0" u="none" strike="noStrike" cap="none" normalizeH="0" baseline="0" dirty="0">
                          <a:ln>
                            <a:noFill/>
                          </a:ln>
                          <a:solidFill>
                            <a:schemeClr val="tx1"/>
                          </a:solidFill>
                          <a:effectLst/>
                          <a:latin typeface="Arial" charset="0"/>
                          <a:cs typeface="Arial" charset="0"/>
                        </a:rPr>
                        <a:t>Second ALU operand is the value of the extended 16-bit immediate</a:t>
                      </a:r>
                    </a:p>
                  </a:txBody>
                  <a:tcPr marL="99060" marR="99060" marT="54856" marB="5485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94393">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600" b="0" i="0" u="none" strike="noStrike" cap="none" normalizeH="0" baseline="0" dirty="0" err="1">
                          <a:ln>
                            <a:noFill/>
                          </a:ln>
                          <a:solidFill>
                            <a:srgbClr val="FF0000"/>
                          </a:solidFill>
                          <a:effectLst/>
                          <a:latin typeface="Arial" charset="0"/>
                          <a:cs typeface="Arial" charset="0"/>
                        </a:rPr>
                        <a:t>MemRd</a:t>
                      </a:r>
                      <a:endParaRPr kumimoji="0" lang="en-US" sz="1600" b="0" i="0" u="none" strike="noStrike" cap="none" normalizeH="0" baseline="0" dirty="0">
                        <a:ln>
                          <a:noFill/>
                        </a:ln>
                        <a:solidFill>
                          <a:srgbClr val="FF0000"/>
                        </a:solidFill>
                        <a:effectLst/>
                        <a:latin typeface="Arial" charset="0"/>
                        <a:cs typeface="Arial" charset="0"/>
                      </a:endParaRPr>
                    </a:p>
                  </a:txBody>
                  <a:tcPr marL="99060" marR="99060" marT="54856" marB="5485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600" b="0" i="0" u="none" strike="noStrike" cap="none" normalizeH="0" baseline="0" dirty="0">
                          <a:ln>
                            <a:noFill/>
                          </a:ln>
                          <a:solidFill>
                            <a:schemeClr val="tx1"/>
                          </a:solidFill>
                          <a:effectLst/>
                          <a:latin typeface="Arial" charset="0"/>
                          <a:cs typeface="Arial" charset="0"/>
                        </a:rPr>
                        <a:t>Data memory is NOT read</a:t>
                      </a:r>
                    </a:p>
                  </a:txBody>
                  <a:tcPr marL="99060" marR="99060" marT="54856" marB="5485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a:ln>
                            <a:noFill/>
                          </a:ln>
                          <a:solidFill>
                            <a:schemeClr val="tx1"/>
                          </a:solidFill>
                          <a:effectLst/>
                          <a:latin typeface="Arial" charset="0"/>
                          <a:cs typeface="Arial" charset="0"/>
                        </a:rPr>
                        <a:t>Data memory is read</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a:ln>
                            <a:noFill/>
                          </a:ln>
                          <a:solidFill>
                            <a:schemeClr val="tx1"/>
                          </a:solidFill>
                          <a:effectLst/>
                          <a:latin typeface="Arial" charset="0"/>
                          <a:cs typeface="Arial" charset="0"/>
                        </a:rPr>
                        <a:t>Data_out ← Memory[address]</a:t>
                      </a:r>
                    </a:p>
                  </a:txBody>
                  <a:tcPr marL="99060" marR="99060" marT="54856" marB="5485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94393">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600" b="0" i="0" u="none" strike="noStrike" cap="none" normalizeH="0" baseline="0" dirty="0" err="1">
                          <a:ln>
                            <a:noFill/>
                          </a:ln>
                          <a:solidFill>
                            <a:srgbClr val="FF0000"/>
                          </a:solidFill>
                          <a:effectLst/>
                          <a:latin typeface="Arial" charset="0"/>
                          <a:cs typeface="Arial" charset="0"/>
                        </a:rPr>
                        <a:t>MemWr</a:t>
                      </a:r>
                      <a:endParaRPr kumimoji="0" lang="en-US" sz="1600" b="0" i="0" u="none" strike="noStrike" cap="none" normalizeH="0" baseline="0" dirty="0">
                        <a:ln>
                          <a:noFill/>
                        </a:ln>
                        <a:solidFill>
                          <a:srgbClr val="FF0000"/>
                        </a:solidFill>
                        <a:effectLst/>
                        <a:latin typeface="Arial" charset="0"/>
                        <a:cs typeface="Arial" charset="0"/>
                      </a:endParaRPr>
                    </a:p>
                  </a:txBody>
                  <a:tcPr marL="99060" marR="99060" marT="54856" marB="5485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600" b="0" i="0" u="none" strike="noStrike" cap="none" normalizeH="0" baseline="0" dirty="0">
                          <a:ln>
                            <a:noFill/>
                          </a:ln>
                          <a:solidFill>
                            <a:schemeClr val="tx1"/>
                          </a:solidFill>
                          <a:effectLst/>
                          <a:latin typeface="Arial" charset="0"/>
                          <a:cs typeface="Arial" charset="0"/>
                        </a:rPr>
                        <a:t>Data Memory is NOT written</a:t>
                      </a:r>
                    </a:p>
                  </a:txBody>
                  <a:tcPr marL="99060" marR="99060" marT="54856" marB="5485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a:ln>
                            <a:noFill/>
                          </a:ln>
                          <a:solidFill>
                            <a:schemeClr val="tx1"/>
                          </a:solidFill>
                          <a:effectLst/>
                          <a:latin typeface="Arial" charset="0"/>
                          <a:cs typeface="Arial" charset="0"/>
                        </a:rPr>
                        <a:t>Data memory is written</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a:ln>
                            <a:noFill/>
                          </a:ln>
                          <a:solidFill>
                            <a:schemeClr val="tx1"/>
                          </a:solidFill>
                          <a:effectLst/>
                          <a:latin typeface="Arial" charset="0"/>
                          <a:cs typeface="Arial" charset="0"/>
                        </a:rPr>
                        <a:t>Memory[address] ← Data_in</a:t>
                      </a:r>
                    </a:p>
                  </a:txBody>
                  <a:tcPr marL="99060" marR="99060" marT="54856" marB="5485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70142">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600" b="0" i="0" u="none" strike="noStrike" cap="none" normalizeH="0" baseline="0" dirty="0" err="1">
                          <a:ln>
                            <a:noFill/>
                          </a:ln>
                          <a:solidFill>
                            <a:srgbClr val="FF0000"/>
                          </a:solidFill>
                          <a:effectLst/>
                          <a:latin typeface="Arial" charset="0"/>
                          <a:cs typeface="Arial" charset="0"/>
                        </a:rPr>
                        <a:t>WBdata</a:t>
                      </a:r>
                      <a:endParaRPr kumimoji="0" lang="en-US" sz="1600" b="0" i="0" u="none" strike="noStrike" cap="none" normalizeH="0" baseline="0" dirty="0">
                        <a:ln>
                          <a:noFill/>
                        </a:ln>
                        <a:solidFill>
                          <a:srgbClr val="FF0000"/>
                        </a:solidFill>
                        <a:effectLst/>
                        <a:latin typeface="Arial" charset="0"/>
                        <a:cs typeface="Arial" charset="0"/>
                      </a:endParaRPr>
                    </a:p>
                  </a:txBody>
                  <a:tcPr marL="99060" marR="99060" marT="54856" marB="5485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600" b="0" i="0" u="none" strike="noStrike" cap="none" normalizeH="0" baseline="0">
                          <a:ln>
                            <a:noFill/>
                          </a:ln>
                          <a:solidFill>
                            <a:schemeClr val="tx1"/>
                          </a:solidFill>
                          <a:effectLst/>
                          <a:latin typeface="Arial" charset="0"/>
                          <a:cs typeface="Arial" charset="0"/>
                        </a:rPr>
                        <a:t>BusW = ALU result</a:t>
                      </a:r>
                    </a:p>
                  </a:txBody>
                  <a:tcPr marL="99060" marR="99060" marT="54856" marB="5485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40000"/>
                        </a:spcBef>
                        <a:spcAft>
                          <a:spcPct val="0"/>
                        </a:spcAft>
                        <a:buClrTx/>
                        <a:buSzTx/>
                        <a:buFont typeface="Wingdings" pitchFamily="2" charset="2"/>
                        <a:buNone/>
                        <a:tabLst/>
                      </a:pPr>
                      <a:r>
                        <a:rPr kumimoji="0" lang="en-US" sz="1600" b="0" i="0" u="none" strike="noStrike" cap="none" normalizeH="0" baseline="0" dirty="0" err="1">
                          <a:ln>
                            <a:noFill/>
                          </a:ln>
                          <a:solidFill>
                            <a:schemeClr val="tx1"/>
                          </a:solidFill>
                          <a:effectLst/>
                          <a:latin typeface="Arial" charset="0"/>
                          <a:cs typeface="Arial" charset="0"/>
                        </a:rPr>
                        <a:t>BusW</a:t>
                      </a:r>
                      <a:r>
                        <a:rPr kumimoji="0" lang="en-US" sz="1600" b="0" i="0" u="none" strike="noStrike" cap="none" normalizeH="0" baseline="0" dirty="0">
                          <a:ln>
                            <a:noFill/>
                          </a:ln>
                          <a:solidFill>
                            <a:schemeClr val="tx1"/>
                          </a:solidFill>
                          <a:effectLst/>
                          <a:latin typeface="Arial" charset="0"/>
                          <a:cs typeface="Arial" charset="0"/>
                        </a:rPr>
                        <a:t> = </a:t>
                      </a:r>
                      <a:r>
                        <a:rPr kumimoji="0" lang="en-US" sz="1600" b="0" i="0" u="none" strike="noStrike" cap="none" normalizeH="0" baseline="0" dirty="0" err="1">
                          <a:ln>
                            <a:noFill/>
                          </a:ln>
                          <a:solidFill>
                            <a:schemeClr val="tx1"/>
                          </a:solidFill>
                          <a:effectLst/>
                          <a:latin typeface="Arial" charset="0"/>
                          <a:cs typeface="Arial" charset="0"/>
                        </a:rPr>
                        <a:t>Data_out</a:t>
                      </a:r>
                      <a:r>
                        <a:rPr kumimoji="0" lang="en-US" sz="1600" b="0" i="0" u="none" strike="noStrike" cap="none" normalizeH="0" baseline="0" dirty="0">
                          <a:ln>
                            <a:noFill/>
                          </a:ln>
                          <a:solidFill>
                            <a:schemeClr val="tx1"/>
                          </a:solidFill>
                          <a:effectLst/>
                          <a:latin typeface="Arial" charset="0"/>
                          <a:cs typeface="Arial" charset="0"/>
                        </a:rPr>
                        <a:t> from Memory</a:t>
                      </a:r>
                    </a:p>
                  </a:txBody>
                  <a:tcPr marL="99060" marR="99060" marT="54856" marB="5485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46130" name="Rectangle 53"/>
          <p:cNvSpPr>
            <a:spLocks noGrp="1" noChangeArrowheads="1"/>
          </p:cNvSpPr>
          <p:nvPr>
            <p:ph type="title"/>
          </p:nvPr>
        </p:nvSpPr>
        <p:spPr/>
        <p:txBody>
          <a:bodyPr/>
          <a:lstStyle/>
          <a:p>
            <a:pPr eaLnBrk="1" hangingPunct="1"/>
            <a:r>
              <a:rPr lang="en-US" altLang="en-US"/>
              <a:t>Main Control Signals</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Main Control Truth Table</a:t>
            </a:r>
            <a:endParaRPr lang="en-US" dirty="0"/>
          </a:p>
        </p:txBody>
      </p:sp>
      <p:graphicFrame>
        <p:nvGraphicFramePr>
          <p:cNvPr id="4" name="Group 288"/>
          <p:cNvGraphicFramePr>
            <a:graphicFrameLocks noGrp="1"/>
          </p:cNvGraphicFramePr>
          <p:nvPr>
            <p:ph sz="half" idx="4294967295"/>
            <p:extLst>
              <p:ext uri="{D42A27DB-BD31-4B8C-83A1-F6EECF244321}">
                <p14:modId xmlns:p14="http://schemas.microsoft.com/office/powerpoint/2010/main" val="610658147"/>
              </p:ext>
            </p:extLst>
          </p:nvPr>
        </p:nvGraphicFramePr>
        <p:xfrm>
          <a:off x="556868" y="1031558"/>
          <a:ext cx="8853832" cy="4637729"/>
        </p:xfrm>
        <a:graphic>
          <a:graphicData uri="http://schemas.openxmlformats.org/drawingml/2006/table">
            <a:tbl>
              <a:tblPr/>
              <a:tblGrid>
                <a:gridCol w="999251">
                  <a:extLst>
                    <a:ext uri="{9D8B030D-6E8A-4147-A177-3AD203B41FA5}">
                      <a16:colId xmlns:a16="http://schemas.microsoft.com/office/drawing/2014/main" val="20000"/>
                    </a:ext>
                  </a:extLst>
                </a:gridCol>
                <a:gridCol w="1055024">
                  <a:extLst>
                    <a:ext uri="{9D8B030D-6E8A-4147-A177-3AD203B41FA5}">
                      <a16:colId xmlns:a16="http://schemas.microsoft.com/office/drawing/2014/main" val="20001"/>
                    </a:ext>
                  </a:extLst>
                </a:gridCol>
                <a:gridCol w="1001574">
                  <a:extLst>
                    <a:ext uri="{9D8B030D-6E8A-4147-A177-3AD203B41FA5}">
                      <a16:colId xmlns:a16="http://schemas.microsoft.com/office/drawing/2014/main" val="20002"/>
                    </a:ext>
                  </a:extLst>
                </a:gridCol>
                <a:gridCol w="1106147">
                  <a:extLst>
                    <a:ext uri="{9D8B030D-6E8A-4147-A177-3AD203B41FA5}">
                      <a16:colId xmlns:a16="http://schemas.microsoft.com/office/drawing/2014/main" val="20003"/>
                    </a:ext>
                  </a:extLst>
                </a:gridCol>
                <a:gridCol w="1266495">
                  <a:extLst>
                    <a:ext uri="{9D8B030D-6E8A-4147-A177-3AD203B41FA5}">
                      <a16:colId xmlns:a16="http://schemas.microsoft.com/office/drawing/2014/main" val="20004"/>
                    </a:ext>
                  </a:extLst>
                </a:gridCol>
                <a:gridCol w="1159597">
                  <a:extLst>
                    <a:ext uri="{9D8B030D-6E8A-4147-A177-3AD203B41FA5}">
                      <a16:colId xmlns:a16="http://schemas.microsoft.com/office/drawing/2014/main" val="20005"/>
                    </a:ext>
                  </a:extLst>
                </a:gridCol>
                <a:gridCol w="1108471">
                  <a:extLst>
                    <a:ext uri="{9D8B030D-6E8A-4147-A177-3AD203B41FA5}">
                      <a16:colId xmlns:a16="http://schemas.microsoft.com/office/drawing/2014/main" val="20006"/>
                    </a:ext>
                  </a:extLst>
                </a:gridCol>
                <a:gridCol w="1157273">
                  <a:extLst>
                    <a:ext uri="{9D8B030D-6E8A-4147-A177-3AD203B41FA5}">
                      <a16:colId xmlns:a16="http://schemas.microsoft.com/office/drawing/2014/main" val="20007"/>
                    </a:ext>
                  </a:extLst>
                </a:gridCol>
              </a:tblGrid>
              <a:tr h="548402">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dirty="0">
                          <a:ln>
                            <a:noFill/>
                          </a:ln>
                          <a:solidFill>
                            <a:schemeClr val="bg1"/>
                          </a:solidFill>
                          <a:effectLst/>
                          <a:latin typeface="Arial" charset="0"/>
                          <a:cs typeface="Arial" charset="0"/>
                        </a:rPr>
                        <a:t>Op</a:t>
                      </a:r>
                    </a:p>
                  </a:txBody>
                  <a:tcPr marL="29718" marR="29718" marT="91453" marB="91453"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dirty="0" err="1">
                          <a:ln>
                            <a:noFill/>
                          </a:ln>
                          <a:solidFill>
                            <a:schemeClr val="bg1"/>
                          </a:solidFill>
                          <a:effectLst/>
                          <a:latin typeface="Arial" charset="0"/>
                          <a:cs typeface="Arial" charset="0"/>
                        </a:rPr>
                        <a:t>RegDst</a:t>
                      </a:r>
                      <a:endParaRPr kumimoji="0" lang="en-US" sz="1800" b="0" i="0" u="none" strike="noStrike" cap="none" normalizeH="0" baseline="0" dirty="0">
                        <a:ln>
                          <a:noFill/>
                        </a:ln>
                        <a:solidFill>
                          <a:schemeClr val="bg1"/>
                        </a:solidFill>
                        <a:effectLst/>
                        <a:latin typeface="Arial" charset="0"/>
                        <a:cs typeface="Arial" charset="0"/>
                      </a:endParaRPr>
                    </a:p>
                  </a:txBody>
                  <a:tcPr marL="29718" marR="29718" marT="91453" marB="9145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dirty="0" err="1">
                          <a:ln>
                            <a:noFill/>
                          </a:ln>
                          <a:solidFill>
                            <a:schemeClr val="bg1"/>
                          </a:solidFill>
                          <a:effectLst/>
                          <a:latin typeface="Arial" charset="0"/>
                          <a:cs typeface="Arial" charset="0"/>
                        </a:rPr>
                        <a:t>RegWr</a:t>
                      </a:r>
                      <a:endParaRPr kumimoji="0" lang="en-US" sz="1800" b="0" i="0" u="none" strike="noStrike" cap="none" normalizeH="0" baseline="0" dirty="0">
                        <a:ln>
                          <a:noFill/>
                        </a:ln>
                        <a:solidFill>
                          <a:schemeClr val="bg1"/>
                        </a:solidFill>
                        <a:effectLst/>
                        <a:latin typeface="Arial" charset="0"/>
                        <a:cs typeface="Arial" charset="0"/>
                      </a:endParaRPr>
                    </a:p>
                  </a:txBody>
                  <a:tcPr marL="29718" marR="29718" marT="91453" marB="9145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dirty="0" err="1">
                          <a:ln>
                            <a:noFill/>
                          </a:ln>
                          <a:solidFill>
                            <a:schemeClr val="bg1"/>
                          </a:solidFill>
                          <a:effectLst/>
                          <a:latin typeface="Arial" charset="0"/>
                          <a:cs typeface="Arial" charset="0"/>
                        </a:rPr>
                        <a:t>ExtOp</a:t>
                      </a:r>
                      <a:endParaRPr kumimoji="0" lang="en-US" sz="1800" b="0" i="0" u="none" strike="noStrike" cap="none" normalizeH="0" baseline="0" dirty="0">
                        <a:ln>
                          <a:noFill/>
                        </a:ln>
                        <a:solidFill>
                          <a:schemeClr val="bg1"/>
                        </a:solidFill>
                        <a:effectLst/>
                        <a:latin typeface="Arial" charset="0"/>
                        <a:cs typeface="Arial" charset="0"/>
                      </a:endParaRPr>
                    </a:p>
                  </a:txBody>
                  <a:tcPr marL="29718" marR="29718" marT="91453" marB="9145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dirty="0" err="1">
                          <a:ln>
                            <a:noFill/>
                          </a:ln>
                          <a:solidFill>
                            <a:schemeClr val="bg1"/>
                          </a:solidFill>
                          <a:effectLst/>
                          <a:latin typeface="Arial" charset="0"/>
                          <a:cs typeface="Arial" charset="0"/>
                        </a:rPr>
                        <a:t>ALUSrc</a:t>
                      </a:r>
                      <a:endParaRPr kumimoji="0" lang="en-US" sz="1800" b="0" i="0" u="none" strike="noStrike" cap="none" normalizeH="0" baseline="0" dirty="0">
                        <a:ln>
                          <a:noFill/>
                        </a:ln>
                        <a:solidFill>
                          <a:schemeClr val="bg1"/>
                        </a:solidFill>
                        <a:effectLst/>
                        <a:latin typeface="Arial" charset="0"/>
                        <a:cs typeface="Arial" charset="0"/>
                      </a:endParaRPr>
                    </a:p>
                  </a:txBody>
                  <a:tcPr marL="29718" marR="29718" marT="91453" marB="9145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dirty="0" err="1">
                          <a:ln>
                            <a:noFill/>
                          </a:ln>
                          <a:solidFill>
                            <a:schemeClr val="bg1"/>
                          </a:solidFill>
                          <a:effectLst/>
                          <a:latin typeface="Arial" charset="0"/>
                          <a:cs typeface="Arial" charset="0"/>
                        </a:rPr>
                        <a:t>MemRd</a:t>
                      </a:r>
                      <a:endParaRPr kumimoji="0" lang="en-US" sz="1800" b="0" i="0" u="none" strike="noStrike" cap="none" normalizeH="0" baseline="0" dirty="0">
                        <a:ln>
                          <a:noFill/>
                        </a:ln>
                        <a:solidFill>
                          <a:schemeClr val="bg1"/>
                        </a:solidFill>
                        <a:effectLst/>
                        <a:latin typeface="Arial" charset="0"/>
                        <a:cs typeface="Arial" charset="0"/>
                      </a:endParaRPr>
                    </a:p>
                  </a:txBody>
                  <a:tcPr marL="29718" marR="29718" marT="91453" marB="9145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dirty="0" err="1">
                          <a:ln>
                            <a:noFill/>
                          </a:ln>
                          <a:solidFill>
                            <a:schemeClr val="bg1"/>
                          </a:solidFill>
                          <a:effectLst/>
                          <a:latin typeface="Arial" charset="0"/>
                          <a:cs typeface="Arial" charset="0"/>
                        </a:rPr>
                        <a:t>MemWr</a:t>
                      </a:r>
                      <a:endParaRPr kumimoji="0" lang="en-US" sz="1800" b="0" i="0" u="none" strike="noStrike" cap="none" normalizeH="0" baseline="0" dirty="0">
                        <a:ln>
                          <a:noFill/>
                        </a:ln>
                        <a:solidFill>
                          <a:schemeClr val="bg1"/>
                        </a:solidFill>
                        <a:effectLst/>
                        <a:latin typeface="Arial" charset="0"/>
                        <a:cs typeface="Arial" charset="0"/>
                      </a:endParaRPr>
                    </a:p>
                  </a:txBody>
                  <a:tcPr marL="29718" marR="29718" marT="91453" marB="9145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dirty="0" err="1">
                          <a:ln>
                            <a:noFill/>
                          </a:ln>
                          <a:solidFill>
                            <a:schemeClr val="bg1"/>
                          </a:solidFill>
                          <a:effectLst/>
                          <a:latin typeface="Arial" charset="0"/>
                          <a:cs typeface="Arial" charset="0"/>
                        </a:rPr>
                        <a:t>WBdata</a:t>
                      </a:r>
                      <a:endParaRPr kumimoji="0" lang="en-US" sz="1800" b="0" i="0" u="none" strike="noStrike" cap="none" normalizeH="0" baseline="0" dirty="0">
                        <a:ln>
                          <a:noFill/>
                        </a:ln>
                        <a:solidFill>
                          <a:schemeClr val="bg1"/>
                        </a:solidFill>
                        <a:effectLst/>
                        <a:latin typeface="Arial" charset="0"/>
                        <a:cs typeface="Arial" charset="0"/>
                      </a:endParaRPr>
                    </a:p>
                  </a:txBody>
                  <a:tcPr marL="29718" marR="29718" marT="91453" marB="91453"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99"/>
                    </a:solidFill>
                  </a:tcPr>
                </a:tc>
                <a:extLst>
                  <a:ext uri="{0D108BD9-81ED-4DB2-BD59-A6C34878D82A}">
                    <a16:rowId xmlns:a16="http://schemas.microsoft.com/office/drawing/2014/main" val="10000"/>
                  </a:ext>
                </a:extLst>
              </a:tr>
              <a:tr h="371757">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R-type</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1 = Rd</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1</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X</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 = </a:t>
                      </a:r>
                      <a:r>
                        <a:rPr kumimoji="0" lang="en-US" sz="1800" b="0" i="0" u="none" strike="noStrike" cap="none" normalizeH="0" baseline="0" dirty="0" err="1">
                          <a:ln>
                            <a:noFill/>
                          </a:ln>
                          <a:solidFill>
                            <a:schemeClr val="tx1"/>
                          </a:solidFill>
                          <a:effectLst/>
                          <a:latin typeface="Arial" charset="0"/>
                          <a:cs typeface="Arial" charset="0"/>
                        </a:rPr>
                        <a:t>BusB</a:t>
                      </a:r>
                      <a:endParaRPr kumimoji="0" lang="en-US" sz="1800" b="0" i="0" u="none" strike="noStrike" cap="none" normalizeH="0" baseline="0" dirty="0">
                        <a:ln>
                          <a:noFill/>
                        </a:ln>
                        <a:solidFill>
                          <a:schemeClr val="tx1"/>
                        </a:solidFill>
                        <a:effectLst/>
                        <a:latin typeface="Arial" charset="0"/>
                        <a:cs typeface="Arial" charset="0"/>
                      </a:endParaRP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 = ALU</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1757">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ADDI</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 = </a:t>
                      </a:r>
                      <a:r>
                        <a:rPr kumimoji="0" lang="en-US" sz="1800" b="0" i="0" u="none" strike="noStrike" cap="none" normalizeH="0" baseline="0" dirty="0" err="1">
                          <a:ln>
                            <a:noFill/>
                          </a:ln>
                          <a:solidFill>
                            <a:schemeClr val="tx1"/>
                          </a:solidFill>
                          <a:effectLst/>
                          <a:latin typeface="Arial" charset="0"/>
                          <a:cs typeface="Arial" charset="0"/>
                        </a:rPr>
                        <a:t>Rt</a:t>
                      </a:r>
                      <a:endParaRPr kumimoji="0" lang="en-US" sz="1800" b="0" i="0" u="none" strike="noStrike" cap="none" normalizeH="0" baseline="0" dirty="0">
                        <a:ln>
                          <a:noFill/>
                        </a:ln>
                        <a:solidFill>
                          <a:schemeClr val="tx1"/>
                        </a:solidFill>
                        <a:effectLst/>
                        <a:latin typeface="Arial" charset="0"/>
                        <a:cs typeface="Arial" charset="0"/>
                      </a:endParaRP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1</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1 = sign</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1 = </a:t>
                      </a:r>
                      <a:r>
                        <a:rPr kumimoji="0" lang="en-US" sz="1800" b="0" i="0" u="none" strike="noStrike" cap="none" normalizeH="0" baseline="0" dirty="0" err="1">
                          <a:ln>
                            <a:noFill/>
                          </a:ln>
                          <a:solidFill>
                            <a:schemeClr val="tx1"/>
                          </a:solidFill>
                          <a:effectLst/>
                          <a:latin typeface="Arial" charset="0"/>
                          <a:cs typeface="Arial" charset="0"/>
                        </a:rPr>
                        <a:t>Imm</a:t>
                      </a:r>
                      <a:endParaRPr kumimoji="0" lang="en-US" sz="1800" b="0" i="0" u="none" strike="noStrike" cap="none" normalizeH="0" baseline="0" dirty="0">
                        <a:ln>
                          <a:noFill/>
                        </a:ln>
                        <a:solidFill>
                          <a:schemeClr val="tx1"/>
                        </a:solidFill>
                        <a:effectLst/>
                        <a:latin typeface="Arial" charset="0"/>
                        <a:cs typeface="Arial" charset="0"/>
                      </a:endParaRP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 = ALU</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1757">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SLTI</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 = Rt</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1</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1 = sign</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1 = </a:t>
                      </a:r>
                      <a:r>
                        <a:rPr kumimoji="0" lang="en-US" sz="1800" b="0" i="0" u="none" strike="noStrike" cap="none" normalizeH="0" baseline="0" dirty="0" err="1">
                          <a:ln>
                            <a:noFill/>
                          </a:ln>
                          <a:solidFill>
                            <a:schemeClr val="tx1"/>
                          </a:solidFill>
                          <a:effectLst/>
                          <a:latin typeface="Arial" charset="0"/>
                          <a:cs typeface="Arial" charset="0"/>
                        </a:rPr>
                        <a:t>Imm</a:t>
                      </a:r>
                      <a:endParaRPr kumimoji="0" lang="en-US" sz="1800" b="0" i="0" u="none" strike="noStrike" cap="none" normalizeH="0" baseline="0" dirty="0">
                        <a:ln>
                          <a:noFill/>
                        </a:ln>
                        <a:solidFill>
                          <a:schemeClr val="tx1"/>
                        </a:solidFill>
                        <a:effectLst/>
                        <a:latin typeface="Arial" charset="0"/>
                        <a:cs typeface="Arial" charset="0"/>
                      </a:endParaRP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 = ALU</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1757">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ANDI</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 = Rt</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1</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 = zero</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1 = </a:t>
                      </a:r>
                      <a:r>
                        <a:rPr kumimoji="0" lang="en-US" sz="1800" b="0" i="0" u="none" strike="noStrike" cap="none" normalizeH="0" baseline="0" dirty="0" err="1">
                          <a:ln>
                            <a:noFill/>
                          </a:ln>
                          <a:solidFill>
                            <a:schemeClr val="tx1"/>
                          </a:solidFill>
                          <a:effectLst/>
                          <a:latin typeface="Arial" charset="0"/>
                          <a:cs typeface="Arial" charset="0"/>
                        </a:rPr>
                        <a:t>Imm</a:t>
                      </a:r>
                      <a:endParaRPr kumimoji="0" lang="en-US" sz="1800" b="0" i="0" u="none" strike="noStrike" cap="none" normalizeH="0" baseline="0" dirty="0">
                        <a:ln>
                          <a:noFill/>
                        </a:ln>
                        <a:solidFill>
                          <a:schemeClr val="tx1"/>
                        </a:solidFill>
                        <a:effectLst/>
                        <a:latin typeface="Arial" charset="0"/>
                        <a:cs typeface="Arial" charset="0"/>
                      </a:endParaRP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 = ALU</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71757">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ORI</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 = Rt</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1</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 = zero</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1 = </a:t>
                      </a:r>
                      <a:r>
                        <a:rPr kumimoji="0" lang="en-US" sz="1800" b="0" i="0" u="none" strike="noStrike" cap="none" normalizeH="0" baseline="0" dirty="0" err="1">
                          <a:ln>
                            <a:noFill/>
                          </a:ln>
                          <a:solidFill>
                            <a:schemeClr val="tx1"/>
                          </a:solidFill>
                          <a:effectLst/>
                          <a:latin typeface="Arial" charset="0"/>
                          <a:cs typeface="Arial" charset="0"/>
                        </a:rPr>
                        <a:t>Imm</a:t>
                      </a:r>
                      <a:endParaRPr kumimoji="0" lang="en-US" sz="1800" b="0" i="0" u="none" strike="noStrike" cap="none" normalizeH="0" baseline="0" dirty="0">
                        <a:ln>
                          <a:noFill/>
                        </a:ln>
                        <a:solidFill>
                          <a:schemeClr val="tx1"/>
                        </a:solidFill>
                        <a:effectLst/>
                        <a:latin typeface="Arial" charset="0"/>
                        <a:cs typeface="Arial" charset="0"/>
                      </a:endParaRP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 = ALU</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71757">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XORI</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 = Rt</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1</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 = zero</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1 = </a:t>
                      </a:r>
                      <a:r>
                        <a:rPr kumimoji="0" lang="en-US" sz="1800" b="0" i="0" u="none" strike="noStrike" cap="none" normalizeH="0" baseline="0" dirty="0" err="1">
                          <a:ln>
                            <a:noFill/>
                          </a:ln>
                          <a:solidFill>
                            <a:schemeClr val="tx1"/>
                          </a:solidFill>
                          <a:effectLst/>
                          <a:latin typeface="Arial" charset="0"/>
                          <a:cs typeface="Arial" charset="0"/>
                        </a:rPr>
                        <a:t>Imm</a:t>
                      </a:r>
                      <a:endParaRPr kumimoji="0" lang="en-US" sz="1800" b="0" i="0" u="none" strike="noStrike" cap="none" normalizeH="0" baseline="0" dirty="0">
                        <a:ln>
                          <a:noFill/>
                        </a:ln>
                        <a:solidFill>
                          <a:schemeClr val="tx1"/>
                        </a:solidFill>
                        <a:effectLst/>
                        <a:latin typeface="Arial" charset="0"/>
                        <a:cs typeface="Arial" charset="0"/>
                      </a:endParaRP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 = ALU</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71757">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LW</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 = Rt</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1</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1 = sign</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1 = </a:t>
                      </a:r>
                      <a:r>
                        <a:rPr kumimoji="0" lang="en-US" sz="1800" b="0" i="0" u="none" strike="noStrike" cap="none" normalizeH="0" baseline="0" dirty="0" err="1">
                          <a:ln>
                            <a:noFill/>
                          </a:ln>
                          <a:solidFill>
                            <a:schemeClr val="tx1"/>
                          </a:solidFill>
                          <a:effectLst/>
                          <a:latin typeface="Arial" charset="0"/>
                          <a:cs typeface="Arial" charset="0"/>
                        </a:rPr>
                        <a:t>Imm</a:t>
                      </a:r>
                      <a:endParaRPr kumimoji="0" lang="en-US" sz="1800" b="0" i="0" u="none" strike="noStrike" cap="none" normalizeH="0" baseline="0" dirty="0">
                        <a:ln>
                          <a:noFill/>
                        </a:ln>
                        <a:solidFill>
                          <a:schemeClr val="tx1"/>
                        </a:solidFill>
                        <a:effectLst/>
                        <a:latin typeface="Arial" charset="0"/>
                        <a:cs typeface="Arial" charset="0"/>
                      </a:endParaRP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1</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1 = </a:t>
                      </a:r>
                      <a:r>
                        <a:rPr kumimoji="0" lang="en-US" sz="1800" b="0" i="0" u="none" strike="noStrike" cap="none" normalizeH="0" baseline="0" dirty="0" err="1">
                          <a:ln>
                            <a:noFill/>
                          </a:ln>
                          <a:solidFill>
                            <a:schemeClr val="tx1"/>
                          </a:solidFill>
                          <a:effectLst/>
                          <a:latin typeface="Arial" charset="0"/>
                          <a:cs typeface="Arial" charset="0"/>
                        </a:rPr>
                        <a:t>Mem</a:t>
                      </a:r>
                      <a:endParaRPr kumimoji="0" lang="en-US" sz="1800" b="0" i="0" u="none" strike="noStrike" cap="none" normalizeH="0" baseline="0" dirty="0">
                        <a:ln>
                          <a:noFill/>
                        </a:ln>
                        <a:solidFill>
                          <a:schemeClr val="tx1"/>
                        </a:solidFill>
                        <a:effectLst/>
                        <a:latin typeface="Arial" charset="0"/>
                        <a:cs typeface="Arial" charset="0"/>
                      </a:endParaRP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71757">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SW</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X</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1 = sign</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1 = </a:t>
                      </a:r>
                      <a:r>
                        <a:rPr kumimoji="0" lang="en-US" sz="1800" b="0" i="0" u="none" strike="noStrike" cap="none" normalizeH="0" baseline="0" dirty="0" err="1">
                          <a:ln>
                            <a:noFill/>
                          </a:ln>
                          <a:solidFill>
                            <a:schemeClr val="tx1"/>
                          </a:solidFill>
                          <a:effectLst/>
                          <a:latin typeface="Arial" charset="0"/>
                          <a:cs typeface="Arial" charset="0"/>
                        </a:rPr>
                        <a:t>Imm</a:t>
                      </a:r>
                      <a:endParaRPr kumimoji="0" lang="en-US" sz="1800" b="0" i="0" u="none" strike="noStrike" cap="none" normalizeH="0" baseline="0" dirty="0">
                        <a:ln>
                          <a:noFill/>
                        </a:ln>
                        <a:solidFill>
                          <a:schemeClr val="tx1"/>
                        </a:solidFill>
                        <a:effectLst/>
                        <a:latin typeface="Arial" charset="0"/>
                        <a:cs typeface="Arial" charset="0"/>
                      </a:endParaRP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1</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X</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71757">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BEQ</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X</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1 = sign</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 = </a:t>
                      </a:r>
                      <a:r>
                        <a:rPr kumimoji="0" lang="en-US" sz="1800" b="0" i="0" u="none" strike="noStrike" cap="none" normalizeH="0" baseline="0" dirty="0" err="1">
                          <a:ln>
                            <a:noFill/>
                          </a:ln>
                          <a:solidFill>
                            <a:schemeClr val="tx1"/>
                          </a:solidFill>
                          <a:effectLst/>
                          <a:latin typeface="Arial" charset="0"/>
                          <a:cs typeface="Arial" charset="0"/>
                        </a:rPr>
                        <a:t>BusB</a:t>
                      </a:r>
                      <a:endParaRPr kumimoji="0" lang="en-US" sz="1800" b="0" i="0" u="none" strike="noStrike" cap="none" normalizeH="0" baseline="0" dirty="0">
                        <a:ln>
                          <a:noFill/>
                        </a:ln>
                        <a:solidFill>
                          <a:schemeClr val="tx1"/>
                        </a:solidFill>
                        <a:effectLst/>
                        <a:latin typeface="Arial" charset="0"/>
                        <a:cs typeface="Arial" charset="0"/>
                      </a:endParaRP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X</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71757">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BNE</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X</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1 = sign</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 = </a:t>
                      </a:r>
                      <a:r>
                        <a:rPr kumimoji="0" lang="en-US" sz="1800" b="0" i="0" u="none" strike="noStrike" cap="none" normalizeH="0" baseline="0" dirty="0" err="1">
                          <a:ln>
                            <a:noFill/>
                          </a:ln>
                          <a:solidFill>
                            <a:schemeClr val="tx1"/>
                          </a:solidFill>
                          <a:effectLst/>
                          <a:latin typeface="Arial" charset="0"/>
                          <a:cs typeface="Arial" charset="0"/>
                        </a:rPr>
                        <a:t>BusB</a:t>
                      </a:r>
                      <a:endParaRPr kumimoji="0" lang="en-US" sz="1800" b="0" i="0" u="none" strike="noStrike" cap="none" normalizeH="0" baseline="0" dirty="0">
                        <a:ln>
                          <a:noFill/>
                        </a:ln>
                        <a:solidFill>
                          <a:schemeClr val="tx1"/>
                        </a:solidFill>
                        <a:effectLst/>
                        <a:latin typeface="Arial" charset="0"/>
                        <a:cs typeface="Arial" charset="0"/>
                      </a:endParaRP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X</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71757">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J</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X</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X</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X</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X</a:t>
                      </a:r>
                    </a:p>
                  </a:txBody>
                  <a:tcPr marL="29718" marR="29718"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5" name="Rectangle 173"/>
          <p:cNvSpPr txBox="1">
            <a:spLocks noChangeArrowheads="1"/>
          </p:cNvSpPr>
          <p:nvPr/>
        </p:nvSpPr>
        <p:spPr bwMode="auto">
          <a:xfrm>
            <a:off x="495300" y="5943602"/>
            <a:ext cx="8915400" cy="502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7663" indent="-347663" algn="l" rtl="0" eaLnBrk="0" fontAlgn="base" hangingPunct="0">
              <a:lnSpc>
                <a:spcPct val="110000"/>
              </a:lnSpc>
              <a:spcBef>
                <a:spcPct val="40000"/>
              </a:spcBef>
              <a:spcAft>
                <a:spcPct val="0"/>
              </a:spcAft>
              <a:buFont typeface="Wingdings" pitchFamily="2" charset="2"/>
              <a:buChar char="v"/>
              <a:defRPr sz="2400">
                <a:solidFill>
                  <a:schemeClr val="tx1"/>
                </a:solidFill>
                <a:latin typeface="+mn-lt"/>
                <a:ea typeface="+mn-ea"/>
                <a:cs typeface="+mn-cs"/>
              </a:defRPr>
            </a:lvl1pPr>
            <a:lvl2pPr marL="798513" indent="-336550" algn="l" rtl="0" eaLnBrk="0" fontAlgn="base" hangingPunct="0">
              <a:lnSpc>
                <a:spcPct val="110000"/>
              </a:lnSpc>
              <a:spcBef>
                <a:spcPct val="40000"/>
              </a:spcBef>
              <a:spcAft>
                <a:spcPct val="0"/>
              </a:spcAft>
              <a:buFont typeface="Wingdings" pitchFamily="2" charset="2"/>
              <a:buChar char="²"/>
              <a:defRPr sz="2000">
                <a:solidFill>
                  <a:schemeClr val="tx1"/>
                </a:solidFill>
                <a:latin typeface="+mn-lt"/>
                <a:cs typeface="+mn-cs"/>
              </a:defRPr>
            </a:lvl2pPr>
            <a:lvl3pPr marL="1144588" indent="-231775" algn="l" rtl="0" eaLnBrk="0" fontAlgn="base" hangingPunct="0">
              <a:lnSpc>
                <a:spcPct val="110000"/>
              </a:lnSpc>
              <a:spcBef>
                <a:spcPct val="40000"/>
              </a:spcBef>
              <a:spcAft>
                <a:spcPct val="0"/>
              </a:spcAft>
              <a:buFont typeface="Wingdings" pitchFamily="2" charset="2"/>
              <a:buChar char="§"/>
              <a:defRPr>
                <a:solidFill>
                  <a:schemeClr val="tx1"/>
                </a:solidFill>
                <a:latin typeface="+mn-lt"/>
                <a:cs typeface="+mn-cs"/>
              </a:defRPr>
            </a:lvl3pPr>
            <a:lvl4pPr marL="1481138" indent="-222250" algn="l" rtl="0" eaLnBrk="0" fontAlgn="base" hangingPunct="0">
              <a:lnSpc>
                <a:spcPct val="110000"/>
              </a:lnSpc>
              <a:spcBef>
                <a:spcPct val="40000"/>
              </a:spcBef>
              <a:spcAft>
                <a:spcPct val="0"/>
              </a:spcAft>
              <a:buChar char="–"/>
              <a:defRPr sz="1600">
                <a:solidFill>
                  <a:schemeClr val="tx1"/>
                </a:solidFill>
                <a:latin typeface="+mn-lt"/>
                <a:cs typeface="+mn-cs"/>
              </a:defRPr>
            </a:lvl4pPr>
            <a:lvl5pPr marL="1828800" indent="-233363" algn="l" rtl="0" eaLnBrk="0" fontAlgn="base" hangingPunct="0">
              <a:lnSpc>
                <a:spcPct val="110000"/>
              </a:lnSpc>
              <a:spcBef>
                <a:spcPct val="40000"/>
              </a:spcBef>
              <a:spcAft>
                <a:spcPct val="0"/>
              </a:spcAft>
              <a:buChar char="»"/>
              <a:defRPr sz="1600">
                <a:solidFill>
                  <a:schemeClr val="tx1"/>
                </a:solidFill>
                <a:latin typeface="+mn-lt"/>
                <a:cs typeface="+mn-cs"/>
              </a:defRPr>
            </a:lvl5pPr>
            <a:lvl6pPr marL="2286000" indent="-233363" algn="l" rtl="0" fontAlgn="base">
              <a:spcBef>
                <a:spcPct val="40000"/>
              </a:spcBef>
              <a:spcAft>
                <a:spcPct val="0"/>
              </a:spcAft>
              <a:buChar char="»"/>
              <a:defRPr sz="1600">
                <a:solidFill>
                  <a:schemeClr val="tx1"/>
                </a:solidFill>
                <a:latin typeface="+mn-lt"/>
                <a:cs typeface="+mn-cs"/>
              </a:defRPr>
            </a:lvl6pPr>
            <a:lvl7pPr marL="2743200" indent="-233363" algn="l" rtl="0" fontAlgn="base">
              <a:spcBef>
                <a:spcPct val="40000"/>
              </a:spcBef>
              <a:spcAft>
                <a:spcPct val="0"/>
              </a:spcAft>
              <a:buChar char="»"/>
              <a:defRPr sz="1600">
                <a:solidFill>
                  <a:schemeClr val="tx1"/>
                </a:solidFill>
                <a:latin typeface="+mn-lt"/>
                <a:cs typeface="+mn-cs"/>
              </a:defRPr>
            </a:lvl7pPr>
            <a:lvl8pPr marL="3200400" indent="-233363" algn="l" rtl="0" fontAlgn="base">
              <a:spcBef>
                <a:spcPct val="40000"/>
              </a:spcBef>
              <a:spcAft>
                <a:spcPct val="0"/>
              </a:spcAft>
              <a:buChar char="»"/>
              <a:defRPr sz="1600">
                <a:solidFill>
                  <a:schemeClr val="tx1"/>
                </a:solidFill>
                <a:latin typeface="+mn-lt"/>
                <a:cs typeface="+mn-cs"/>
              </a:defRPr>
            </a:lvl8pPr>
            <a:lvl9pPr marL="3657600" indent="-233363" algn="l" rtl="0" fontAlgn="base">
              <a:spcBef>
                <a:spcPct val="40000"/>
              </a:spcBef>
              <a:spcAft>
                <a:spcPct val="0"/>
              </a:spcAft>
              <a:buChar char="»"/>
              <a:defRPr sz="1600">
                <a:solidFill>
                  <a:schemeClr val="tx1"/>
                </a:solidFill>
                <a:latin typeface="+mn-lt"/>
                <a:cs typeface="+mn-cs"/>
              </a:defRPr>
            </a:lvl9pPr>
          </a:lstStyle>
          <a:p>
            <a:pPr marL="0" indent="0" algn="ctr" eaLnBrk="1" hangingPunct="1">
              <a:buNone/>
            </a:pPr>
            <a:r>
              <a:rPr lang="en-US" altLang="en-US" kern="0" dirty="0"/>
              <a:t>X is a don’t care (can be 0 or 1), used to minimize logic</a:t>
            </a:r>
          </a:p>
        </p:txBody>
      </p:sp>
    </p:spTree>
    <p:extLst>
      <p:ext uri="{BB962C8B-B14F-4D97-AF65-F5344CB8AC3E}">
        <p14:creationId xmlns:p14="http://schemas.microsoft.com/office/powerpoint/2010/main" val="9768954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xfrm>
            <a:off x="346712" y="1196978"/>
            <a:ext cx="5698358" cy="5072063"/>
          </a:xfrm>
        </p:spPr>
        <p:txBody>
          <a:bodyPr lIns="0" rIns="0"/>
          <a:lstStyle/>
          <a:p>
            <a:pPr marL="0" indent="0" eaLnBrk="1" hangingPunct="1">
              <a:spcBef>
                <a:spcPct val="80000"/>
              </a:spcBef>
              <a:buFont typeface="Wingdings" pitchFamily="2" charset="2"/>
              <a:buNone/>
              <a:tabLst>
                <a:tab pos="1600200" algn="l"/>
                <a:tab pos="2062163" algn="l"/>
              </a:tabLst>
            </a:pPr>
            <a:r>
              <a:rPr lang="en-US" altLang="en-US" dirty="0" err="1"/>
              <a:t>RegDst</a:t>
            </a:r>
            <a:r>
              <a:rPr lang="en-US" altLang="en-US" dirty="0"/>
              <a:t>	=	R-type</a:t>
            </a:r>
          </a:p>
          <a:p>
            <a:pPr marL="0" indent="0" eaLnBrk="1" hangingPunct="1">
              <a:spcBef>
                <a:spcPct val="80000"/>
              </a:spcBef>
              <a:buFont typeface="Wingdings" pitchFamily="2" charset="2"/>
              <a:buNone/>
              <a:tabLst>
                <a:tab pos="1600200" algn="l"/>
                <a:tab pos="2062163" algn="l"/>
              </a:tabLst>
            </a:pPr>
            <a:r>
              <a:rPr lang="en-US" altLang="en-US" dirty="0" err="1"/>
              <a:t>RegWrite</a:t>
            </a:r>
            <a:r>
              <a:rPr lang="en-US" altLang="en-US" dirty="0"/>
              <a:t>	=	(SW + BEQ + BNE + J)</a:t>
            </a:r>
          </a:p>
          <a:p>
            <a:pPr marL="0" indent="0" eaLnBrk="1" hangingPunct="1">
              <a:spcBef>
                <a:spcPct val="80000"/>
              </a:spcBef>
              <a:buFont typeface="Wingdings" pitchFamily="2" charset="2"/>
              <a:buNone/>
              <a:tabLst>
                <a:tab pos="1600200" algn="l"/>
                <a:tab pos="2062163" algn="l"/>
              </a:tabLst>
            </a:pPr>
            <a:r>
              <a:rPr lang="en-US" altLang="en-US" dirty="0" err="1"/>
              <a:t>ExtOp</a:t>
            </a:r>
            <a:r>
              <a:rPr lang="en-US" altLang="en-US" dirty="0"/>
              <a:t>	=	(ANDI + ORI + XORI)</a:t>
            </a:r>
          </a:p>
          <a:p>
            <a:pPr marL="0" indent="0" eaLnBrk="1" hangingPunct="1">
              <a:spcBef>
                <a:spcPct val="80000"/>
              </a:spcBef>
              <a:buFont typeface="Wingdings" pitchFamily="2" charset="2"/>
              <a:buNone/>
              <a:tabLst>
                <a:tab pos="1600200" algn="l"/>
                <a:tab pos="2062163" algn="l"/>
              </a:tabLst>
            </a:pPr>
            <a:r>
              <a:rPr lang="en-US" altLang="en-US" dirty="0" err="1"/>
              <a:t>ALUSrc</a:t>
            </a:r>
            <a:r>
              <a:rPr lang="en-US" altLang="en-US" dirty="0"/>
              <a:t>	=	(R-type + BEQ + BNE) </a:t>
            </a:r>
          </a:p>
          <a:p>
            <a:pPr marL="0" indent="0" eaLnBrk="1" hangingPunct="1">
              <a:spcBef>
                <a:spcPct val="80000"/>
              </a:spcBef>
              <a:buFont typeface="Wingdings" pitchFamily="2" charset="2"/>
              <a:buNone/>
              <a:tabLst>
                <a:tab pos="1600200" algn="l"/>
                <a:tab pos="2062163" algn="l"/>
              </a:tabLst>
            </a:pPr>
            <a:r>
              <a:rPr lang="en-US" altLang="en-US" dirty="0" err="1"/>
              <a:t>MemRd</a:t>
            </a:r>
            <a:r>
              <a:rPr lang="en-US" altLang="en-US" dirty="0"/>
              <a:t>	=	LW</a:t>
            </a:r>
          </a:p>
          <a:p>
            <a:pPr marL="0" indent="0" eaLnBrk="1" hangingPunct="1">
              <a:spcBef>
                <a:spcPct val="80000"/>
              </a:spcBef>
              <a:buNone/>
              <a:tabLst>
                <a:tab pos="1600200" algn="l"/>
                <a:tab pos="2062163" algn="l"/>
              </a:tabLst>
            </a:pPr>
            <a:r>
              <a:rPr lang="en-US" altLang="en-US" dirty="0" err="1"/>
              <a:t>MemWr</a:t>
            </a:r>
            <a:r>
              <a:rPr lang="en-US" altLang="en-US" dirty="0"/>
              <a:t>	=	SW</a:t>
            </a:r>
          </a:p>
          <a:p>
            <a:pPr marL="0" indent="0" eaLnBrk="1" hangingPunct="1">
              <a:spcBef>
                <a:spcPct val="80000"/>
              </a:spcBef>
              <a:buFont typeface="Wingdings" pitchFamily="2" charset="2"/>
              <a:buNone/>
              <a:tabLst>
                <a:tab pos="1600200" algn="l"/>
                <a:tab pos="2062163" algn="l"/>
              </a:tabLst>
            </a:pPr>
            <a:r>
              <a:rPr lang="en-US" altLang="en-US" dirty="0" err="1"/>
              <a:t>WBdata</a:t>
            </a:r>
            <a:r>
              <a:rPr lang="en-US" altLang="en-US" dirty="0"/>
              <a:t>	=	LW</a:t>
            </a:r>
          </a:p>
        </p:txBody>
      </p:sp>
      <p:sp>
        <p:nvSpPr>
          <p:cNvPr id="48131" name="Rectangle 3"/>
          <p:cNvSpPr>
            <a:spLocks noGrp="1" noChangeArrowheads="1"/>
          </p:cNvSpPr>
          <p:nvPr>
            <p:ph type="title"/>
          </p:nvPr>
        </p:nvSpPr>
        <p:spPr/>
        <p:txBody>
          <a:bodyPr/>
          <a:lstStyle/>
          <a:p>
            <a:pPr eaLnBrk="1" hangingPunct="1"/>
            <a:r>
              <a:rPr lang="en-US" altLang="en-US" dirty="0"/>
              <a:t>Logic Equations for Main Control Signals</a:t>
            </a:r>
          </a:p>
        </p:txBody>
      </p:sp>
      <p:sp>
        <p:nvSpPr>
          <p:cNvPr id="48132" name="Line 4"/>
          <p:cNvSpPr>
            <a:spLocks noChangeShapeType="1"/>
          </p:cNvSpPr>
          <p:nvPr/>
        </p:nvSpPr>
        <p:spPr bwMode="auto">
          <a:xfrm>
            <a:off x="2392680" y="1916113"/>
            <a:ext cx="315468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48133" name="Line 5"/>
          <p:cNvSpPr>
            <a:spLocks noChangeShapeType="1"/>
          </p:cNvSpPr>
          <p:nvPr/>
        </p:nvSpPr>
        <p:spPr bwMode="auto">
          <a:xfrm>
            <a:off x="2392680" y="2565400"/>
            <a:ext cx="291925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48134" name="Line 6"/>
          <p:cNvSpPr>
            <a:spLocks noChangeShapeType="1"/>
          </p:cNvSpPr>
          <p:nvPr/>
        </p:nvSpPr>
        <p:spPr bwMode="auto">
          <a:xfrm flipV="1">
            <a:off x="2392680" y="3291840"/>
            <a:ext cx="310759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nvGrpSpPr>
          <p:cNvPr id="56" name="Group 55"/>
          <p:cNvGrpSpPr/>
          <p:nvPr/>
        </p:nvGrpSpPr>
        <p:grpSpPr>
          <a:xfrm>
            <a:off x="6389714" y="1097281"/>
            <a:ext cx="3268637" cy="4481195"/>
            <a:chOff x="5623560" y="1097280"/>
            <a:chExt cx="3017203" cy="4481195"/>
          </a:xfrm>
        </p:grpSpPr>
        <p:sp>
          <p:nvSpPr>
            <p:cNvPr id="57" name="Line 9"/>
            <p:cNvSpPr>
              <a:spLocks noChangeShapeType="1"/>
            </p:cNvSpPr>
            <p:nvPr/>
          </p:nvSpPr>
          <p:spPr bwMode="auto">
            <a:xfrm flipH="1">
              <a:off x="5803337" y="4319588"/>
              <a:ext cx="0" cy="125888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58" name="Line 10"/>
            <p:cNvSpPr>
              <a:spLocks noChangeShapeType="1"/>
            </p:cNvSpPr>
            <p:nvPr/>
          </p:nvSpPr>
          <p:spPr bwMode="auto">
            <a:xfrm>
              <a:off x="6133454" y="4319588"/>
              <a:ext cx="0" cy="125888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59" name="Line 11"/>
            <p:cNvSpPr>
              <a:spLocks noChangeShapeType="1"/>
            </p:cNvSpPr>
            <p:nvPr/>
          </p:nvSpPr>
          <p:spPr bwMode="auto">
            <a:xfrm flipH="1">
              <a:off x="6451907" y="4319588"/>
              <a:ext cx="0" cy="125888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60" name="Line 12"/>
            <p:cNvSpPr>
              <a:spLocks noChangeShapeType="1"/>
            </p:cNvSpPr>
            <p:nvPr/>
          </p:nvSpPr>
          <p:spPr bwMode="auto">
            <a:xfrm>
              <a:off x="6780120" y="4319588"/>
              <a:ext cx="0" cy="125888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62" name="Line 13"/>
            <p:cNvSpPr>
              <a:spLocks noChangeShapeType="1"/>
            </p:cNvSpPr>
            <p:nvPr/>
          </p:nvSpPr>
          <p:spPr bwMode="auto">
            <a:xfrm flipH="1">
              <a:off x="7103436" y="4319588"/>
              <a:ext cx="0" cy="125888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63" name="Line 14"/>
            <p:cNvSpPr>
              <a:spLocks noChangeShapeType="1"/>
            </p:cNvSpPr>
            <p:nvPr/>
          </p:nvSpPr>
          <p:spPr bwMode="auto">
            <a:xfrm>
              <a:off x="7420301" y="4319588"/>
              <a:ext cx="0" cy="125888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65" name="Line 15"/>
            <p:cNvSpPr>
              <a:spLocks noChangeShapeType="1"/>
            </p:cNvSpPr>
            <p:nvPr/>
          </p:nvSpPr>
          <p:spPr bwMode="auto">
            <a:xfrm>
              <a:off x="7725501" y="4319588"/>
              <a:ext cx="0" cy="125888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66" name="AutoShape 19"/>
            <p:cNvSpPr>
              <a:spLocks noChangeArrowheads="1"/>
            </p:cNvSpPr>
            <p:nvPr/>
          </p:nvSpPr>
          <p:spPr bwMode="auto">
            <a:xfrm>
              <a:off x="5623560" y="1752600"/>
              <a:ext cx="3017203" cy="2789237"/>
            </a:xfrm>
            <a:prstGeom prst="roundRect">
              <a:avLst>
                <a:gd name="adj" fmla="val 11213"/>
              </a:avLst>
            </a:prstGeom>
            <a:noFill/>
            <a:ln w="12700">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68" name="Line 21"/>
            <p:cNvSpPr>
              <a:spLocks noChangeShapeType="1"/>
            </p:cNvSpPr>
            <p:nvPr/>
          </p:nvSpPr>
          <p:spPr bwMode="auto">
            <a:xfrm>
              <a:off x="7067406" y="1477963"/>
              <a:ext cx="1588" cy="458787"/>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0" name="Text Box 23"/>
            <p:cNvSpPr txBox="1">
              <a:spLocks noChangeArrowheads="1"/>
            </p:cNvSpPr>
            <p:nvPr/>
          </p:nvSpPr>
          <p:spPr bwMode="auto">
            <a:xfrm>
              <a:off x="6885347" y="1097280"/>
              <a:ext cx="384133" cy="31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rIns="0"/>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50000"/>
                </a:spcBef>
                <a:buFontTx/>
                <a:buNone/>
              </a:pPr>
              <a:r>
                <a:rPr lang="en-US" altLang="en-US" sz="1600" dirty="0">
                  <a:solidFill>
                    <a:srgbClr val="FF0000"/>
                  </a:solidFill>
                </a:rPr>
                <a:t>Op</a:t>
              </a:r>
              <a:r>
                <a:rPr lang="en-US" altLang="en-US" sz="1600" baseline="30000" dirty="0">
                  <a:solidFill>
                    <a:srgbClr val="FF0000"/>
                  </a:solidFill>
                </a:rPr>
                <a:t>6</a:t>
              </a:r>
            </a:p>
          </p:txBody>
        </p:sp>
        <p:grpSp>
          <p:nvGrpSpPr>
            <p:cNvPr id="71" name="Group 59"/>
            <p:cNvGrpSpPr>
              <a:grpSpLocks/>
            </p:cNvGrpSpPr>
            <p:nvPr/>
          </p:nvGrpSpPr>
          <p:grpSpPr bwMode="auto">
            <a:xfrm>
              <a:off x="5715000" y="2530475"/>
              <a:ext cx="168256" cy="960437"/>
              <a:chOff x="3865" y="1555"/>
              <a:chExt cx="106" cy="605"/>
            </a:xfrm>
          </p:grpSpPr>
          <p:sp>
            <p:nvSpPr>
              <p:cNvPr id="113" name="Line 22"/>
              <p:cNvSpPr>
                <a:spLocks noChangeShapeType="1"/>
              </p:cNvSpPr>
              <p:nvPr/>
            </p:nvSpPr>
            <p:spPr bwMode="auto">
              <a:xfrm>
                <a:off x="3919" y="1555"/>
                <a:ext cx="0" cy="60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14" name="Text Box 24"/>
              <p:cNvSpPr txBox="1">
                <a:spLocks noChangeArrowheads="1"/>
              </p:cNvSpPr>
              <p:nvPr/>
            </p:nvSpPr>
            <p:spPr bwMode="auto">
              <a:xfrm rot="-5400000">
                <a:off x="3745" y="1761"/>
                <a:ext cx="346" cy="106"/>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rIns="0"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50000"/>
                  </a:spcBef>
                  <a:buFontTx/>
                  <a:buNone/>
                </a:pPr>
                <a:r>
                  <a:rPr lang="en-US" altLang="en-US" sz="1400" dirty="0"/>
                  <a:t>R-type</a:t>
                </a:r>
                <a:endParaRPr lang="en-US" altLang="en-US" sz="1400" baseline="30000" dirty="0"/>
              </a:p>
            </p:txBody>
          </p:sp>
        </p:grpSp>
        <p:grpSp>
          <p:nvGrpSpPr>
            <p:cNvPr id="72" name="Group 60"/>
            <p:cNvGrpSpPr>
              <a:grpSpLocks/>
            </p:cNvGrpSpPr>
            <p:nvPr/>
          </p:nvGrpSpPr>
          <p:grpSpPr bwMode="auto">
            <a:xfrm>
              <a:off x="5989320" y="2530475"/>
              <a:ext cx="168256" cy="960437"/>
              <a:chOff x="3971" y="1555"/>
              <a:chExt cx="106" cy="605"/>
            </a:xfrm>
          </p:grpSpPr>
          <p:sp>
            <p:nvSpPr>
              <p:cNvPr id="111" name="Line 25"/>
              <p:cNvSpPr>
                <a:spLocks noChangeShapeType="1"/>
              </p:cNvSpPr>
              <p:nvPr/>
            </p:nvSpPr>
            <p:spPr bwMode="auto">
              <a:xfrm>
                <a:off x="4025" y="1555"/>
                <a:ext cx="0" cy="60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12" name="Text Box 26"/>
              <p:cNvSpPr txBox="1">
                <a:spLocks noChangeArrowheads="1"/>
              </p:cNvSpPr>
              <p:nvPr/>
            </p:nvSpPr>
            <p:spPr bwMode="auto">
              <a:xfrm rot="-5400000">
                <a:off x="3851" y="1761"/>
                <a:ext cx="346" cy="106"/>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rIns="0"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50000"/>
                  </a:spcBef>
                  <a:buFontTx/>
                  <a:buNone/>
                </a:pPr>
                <a:r>
                  <a:rPr lang="en-US" altLang="en-US" sz="1400" dirty="0"/>
                  <a:t>ADDI</a:t>
                </a:r>
                <a:endParaRPr lang="en-US" altLang="en-US" sz="1400" baseline="30000" dirty="0"/>
              </a:p>
            </p:txBody>
          </p:sp>
        </p:grpSp>
        <p:grpSp>
          <p:nvGrpSpPr>
            <p:cNvPr id="73" name="Group 61"/>
            <p:cNvGrpSpPr>
              <a:grpSpLocks/>
            </p:cNvGrpSpPr>
            <p:nvPr/>
          </p:nvGrpSpPr>
          <p:grpSpPr bwMode="auto">
            <a:xfrm>
              <a:off x="6263640" y="2530475"/>
              <a:ext cx="169844" cy="960437"/>
              <a:chOff x="4077" y="1555"/>
              <a:chExt cx="107" cy="605"/>
            </a:xfrm>
          </p:grpSpPr>
          <p:sp>
            <p:nvSpPr>
              <p:cNvPr id="109" name="Line 27"/>
              <p:cNvSpPr>
                <a:spLocks noChangeShapeType="1"/>
              </p:cNvSpPr>
              <p:nvPr/>
            </p:nvSpPr>
            <p:spPr bwMode="auto">
              <a:xfrm>
                <a:off x="4131" y="1555"/>
                <a:ext cx="0" cy="60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10" name="Text Box 28"/>
              <p:cNvSpPr txBox="1">
                <a:spLocks noChangeArrowheads="1"/>
              </p:cNvSpPr>
              <p:nvPr/>
            </p:nvSpPr>
            <p:spPr bwMode="auto">
              <a:xfrm rot="-5400000">
                <a:off x="3958" y="1760"/>
                <a:ext cx="346" cy="107"/>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rIns="0"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50000"/>
                  </a:spcBef>
                  <a:buFontTx/>
                  <a:buNone/>
                </a:pPr>
                <a:r>
                  <a:rPr lang="en-US" altLang="en-US" sz="1400" dirty="0"/>
                  <a:t>SLTI</a:t>
                </a:r>
                <a:endParaRPr lang="en-US" altLang="en-US" sz="1400" baseline="30000" dirty="0"/>
              </a:p>
            </p:txBody>
          </p:sp>
        </p:grpSp>
        <p:grpSp>
          <p:nvGrpSpPr>
            <p:cNvPr id="74" name="Group 62"/>
            <p:cNvGrpSpPr>
              <a:grpSpLocks/>
            </p:cNvGrpSpPr>
            <p:nvPr/>
          </p:nvGrpSpPr>
          <p:grpSpPr bwMode="auto">
            <a:xfrm>
              <a:off x="6537960" y="2530475"/>
              <a:ext cx="168256" cy="960437"/>
              <a:chOff x="4184" y="1555"/>
              <a:chExt cx="106" cy="605"/>
            </a:xfrm>
          </p:grpSpPr>
          <p:sp>
            <p:nvSpPr>
              <p:cNvPr id="107" name="Line 29"/>
              <p:cNvSpPr>
                <a:spLocks noChangeShapeType="1"/>
              </p:cNvSpPr>
              <p:nvPr/>
            </p:nvSpPr>
            <p:spPr bwMode="auto">
              <a:xfrm>
                <a:off x="4237" y="1555"/>
                <a:ext cx="0" cy="60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08" name="Text Box 30"/>
              <p:cNvSpPr txBox="1">
                <a:spLocks noChangeArrowheads="1"/>
              </p:cNvSpPr>
              <p:nvPr/>
            </p:nvSpPr>
            <p:spPr bwMode="auto">
              <a:xfrm rot="-5400000">
                <a:off x="4064" y="1761"/>
                <a:ext cx="346" cy="106"/>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rIns="0"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50000"/>
                  </a:spcBef>
                  <a:buFontTx/>
                  <a:buNone/>
                </a:pPr>
                <a:r>
                  <a:rPr lang="en-US" altLang="en-US" sz="1400" dirty="0"/>
                  <a:t>ANDI</a:t>
                </a:r>
                <a:endParaRPr lang="en-US" altLang="en-US" sz="1400" baseline="30000" dirty="0"/>
              </a:p>
            </p:txBody>
          </p:sp>
        </p:grpSp>
        <p:grpSp>
          <p:nvGrpSpPr>
            <p:cNvPr id="75" name="Group 63"/>
            <p:cNvGrpSpPr>
              <a:grpSpLocks/>
            </p:cNvGrpSpPr>
            <p:nvPr/>
          </p:nvGrpSpPr>
          <p:grpSpPr bwMode="auto">
            <a:xfrm>
              <a:off x="6821371" y="2530475"/>
              <a:ext cx="168256" cy="960437"/>
              <a:chOff x="4290" y="1555"/>
              <a:chExt cx="106" cy="605"/>
            </a:xfrm>
          </p:grpSpPr>
          <p:sp>
            <p:nvSpPr>
              <p:cNvPr id="105" name="Line 31"/>
              <p:cNvSpPr>
                <a:spLocks noChangeShapeType="1"/>
              </p:cNvSpPr>
              <p:nvPr/>
            </p:nvSpPr>
            <p:spPr bwMode="auto">
              <a:xfrm>
                <a:off x="4343" y="1555"/>
                <a:ext cx="0" cy="60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06" name="Text Box 32"/>
              <p:cNvSpPr txBox="1">
                <a:spLocks noChangeArrowheads="1"/>
              </p:cNvSpPr>
              <p:nvPr/>
            </p:nvSpPr>
            <p:spPr bwMode="auto">
              <a:xfrm rot="-5400000">
                <a:off x="4170" y="1761"/>
                <a:ext cx="346" cy="106"/>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rIns="0"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50000"/>
                  </a:spcBef>
                  <a:buFontTx/>
                  <a:buNone/>
                </a:pPr>
                <a:r>
                  <a:rPr lang="en-US" altLang="en-US" sz="1400" dirty="0"/>
                  <a:t>ORI</a:t>
                </a:r>
                <a:endParaRPr lang="en-US" altLang="en-US" sz="1400" baseline="30000" dirty="0"/>
              </a:p>
            </p:txBody>
          </p:sp>
        </p:grpSp>
        <p:grpSp>
          <p:nvGrpSpPr>
            <p:cNvPr id="76" name="Group 64"/>
            <p:cNvGrpSpPr>
              <a:grpSpLocks/>
            </p:cNvGrpSpPr>
            <p:nvPr/>
          </p:nvGrpSpPr>
          <p:grpSpPr bwMode="auto">
            <a:xfrm>
              <a:off x="7086600" y="2530475"/>
              <a:ext cx="168256" cy="960437"/>
              <a:chOff x="4396" y="1555"/>
              <a:chExt cx="106" cy="605"/>
            </a:xfrm>
          </p:grpSpPr>
          <p:sp>
            <p:nvSpPr>
              <p:cNvPr id="103" name="Line 33"/>
              <p:cNvSpPr>
                <a:spLocks noChangeShapeType="1"/>
              </p:cNvSpPr>
              <p:nvPr/>
            </p:nvSpPr>
            <p:spPr bwMode="auto">
              <a:xfrm>
                <a:off x="4449" y="1555"/>
                <a:ext cx="0" cy="60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04" name="Text Box 34"/>
              <p:cNvSpPr txBox="1">
                <a:spLocks noChangeArrowheads="1"/>
              </p:cNvSpPr>
              <p:nvPr/>
            </p:nvSpPr>
            <p:spPr bwMode="auto">
              <a:xfrm rot="-5400000">
                <a:off x="4276" y="1761"/>
                <a:ext cx="346" cy="106"/>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rIns="0"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50000"/>
                  </a:spcBef>
                  <a:buFontTx/>
                  <a:buNone/>
                </a:pPr>
                <a:r>
                  <a:rPr lang="en-US" altLang="en-US" sz="1400" dirty="0"/>
                  <a:t>XORI</a:t>
                </a:r>
                <a:endParaRPr lang="en-US" altLang="en-US" sz="1400" baseline="30000" dirty="0"/>
              </a:p>
            </p:txBody>
          </p:sp>
        </p:grpSp>
        <p:grpSp>
          <p:nvGrpSpPr>
            <p:cNvPr id="77" name="Group 65"/>
            <p:cNvGrpSpPr>
              <a:grpSpLocks/>
            </p:cNvGrpSpPr>
            <p:nvPr/>
          </p:nvGrpSpPr>
          <p:grpSpPr bwMode="auto">
            <a:xfrm>
              <a:off x="7360920" y="2530475"/>
              <a:ext cx="168256" cy="960437"/>
              <a:chOff x="4502" y="1555"/>
              <a:chExt cx="106" cy="605"/>
            </a:xfrm>
          </p:grpSpPr>
          <p:sp>
            <p:nvSpPr>
              <p:cNvPr id="101" name="Line 35"/>
              <p:cNvSpPr>
                <a:spLocks noChangeShapeType="1"/>
              </p:cNvSpPr>
              <p:nvPr/>
            </p:nvSpPr>
            <p:spPr bwMode="auto">
              <a:xfrm>
                <a:off x="4556" y="1555"/>
                <a:ext cx="0" cy="60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02" name="Text Box 36"/>
              <p:cNvSpPr txBox="1">
                <a:spLocks noChangeArrowheads="1"/>
              </p:cNvSpPr>
              <p:nvPr/>
            </p:nvSpPr>
            <p:spPr bwMode="auto">
              <a:xfrm rot="-5400000">
                <a:off x="4382" y="1761"/>
                <a:ext cx="346" cy="106"/>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rIns="0"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50000"/>
                  </a:spcBef>
                  <a:buFontTx/>
                  <a:buNone/>
                </a:pPr>
                <a:r>
                  <a:rPr lang="en-US" altLang="en-US" sz="1400" dirty="0"/>
                  <a:t>LW</a:t>
                </a:r>
                <a:endParaRPr lang="en-US" altLang="en-US" sz="1400" baseline="30000" dirty="0"/>
              </a:p>
            </p:txBody>
          </p:sp>
        </p:grpSp>
        <p:grpSp>
          <p:nvGrpSpPr>
            <p:cNvPr id="78" name="Group 66"/>
            <p:cNvGrpSpPr>
              <a:grpSpLocks/>
            </p:cNvGrpSpPr>
            <p:nvPr/>
          </p:nvGrpSpPr>
          <p:grpSpPr bwMode="auto">
            <a:xfrm>
              <a:off x="7635240" y="2530475"/>
              <a:ext cx="168256" cy="960437"/>
              <a:chOff x="4608" y="1555"/>
              <a:chExt cx="106" cy="605"/>
            </a:xfrm>
          </p:grpSpPr>
          <p:sp>
            <p:nvSpPr>
              <p:cNvPr id="99" name="Line 37"/>
              <p:cNvSpPr>
                <a:spLocks noChangeShapeType="1"/>
              </p:cNvSpPr>
              <p:nvPr/>
            </p:nvSpPr>
            <p:spPr bwMode="auto">
              <a:xfrm>
                <a:off x="4662" y="1555"/>
                <a:ext cx="0" cy="60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00" name="Text Box 38"/>
              <p:cNvSpPr txBox="1">
                <a:spLocks noChangeArrowheads="1"/>
              </p:cNvSpPr>
              <p:nvPr/>
            </p:nvSpPr>
            <p:spPr bwMode="auto">
              <a:xfrm rot="16200000">
                <a:off x="4488" y="1761"/>
                <a:ext cx="346" cy="106"/>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rIns="0"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50000"/>
                  </a:spcBef>
                  <a:buFontTx/>
                  <a:buNone/>
                </a:pPr>
                <a:r>
                  <a:rPr lang="en-US" altLang="en-US" sz="1400" dirty="0"/>
                  <a:t>SW</a:t>
                </a:r>
                <a:endParaRPr lang="en-US" altLang="en-US" sz="1400" baseline="30000" dirty="0"/>
              </a:p>
            </p:txBody>
          </p:sp>
        </p:grpSp>
        <p:sp>
          <p:nvSpPr>
            <p:cNvPr id="79" name="Line 39"/>
            <p:cNvSpPr>
              <a:spLocks noChangeShapeType="1"/>
            </p:cNvSpPr>
            <p:nvPr/>
          </p:nvSpPr>
          <p:spPr bwMode="auto">
            <a:xfrm flipH="1">
              <a:off x="7997579" y="2519363"/>
              <a:ext cx="0" cy="97155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80" name="Text Box 40"/>
            <p:cNvSpPr txBox="1">
              <a:spLocks noChangeArrowheads="1"/>
            </p:cNvSpPr>
            <p:nvPr/>
          </p:nvSpPr>
          <p:spPr bwMode="auto">
            <a:xfrm rot="16200000">
              <a:off x="7751516" y="2838459"/>
              <a:ext cx="512762" cy="169844"/>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rIns="0"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50000"/>
                </a:spcBef>
                <a:buFontTx/>
                <a:buNone/>
              </a:pPr>
              <a:r>
                <a:rPr lang="en-US" altLang="en-US" sz="1400" dirty="0"/>
                <a:t>BEQ</a:t>
              </a:r>
              <a:endParaRPr lang="en-US" altLang="en-US" sz="1400" baseline="30000" dirty="0"/>
            </a:p>
          </p:txBody>
        </p:sp>
        <p:sp>
          <p:nvSpPr>
            <p:cNvPr id="81" name="Line 41"/>
            <p:cNvSpPr>
              <a:spLocks noChangeShapeType="1"/>
            </p:cNvSpPr>
            <p:nvPr/>
          </p:nvSpPr>
          <p:spPr bwMode="auto">
            <a:xfrm>
              <a:off x="8249610" y="2519363"/>
              <a:ext cx="0" cy="97155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82" name="Text Box 42"/>
            <p:cNvSpPr txBox="1">
              <a:spLocks noChangeArrowheads="1"/>
            </p:cNvSpPr>
            <p:nvPr/>
          </p:nvSpPr>
          <p:spPr bwMode="auto">
            <a:xfrm rot="16200000">
              <a:off x="7962274" y="2857509"/>
              <a:ext cx="549275" cy="168256"/>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rIns="0"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50000"/>
                </a:spcBef>
                <a:buFontTx/>
                <a:buNone/>
              </a:pPr>
              <a:r>
                <a:rPr lang="en-US" altLang="en-US" sz="1400" dirty="0"/>
                <a:t>BNE</a:t>
              </a:r>
              <a:endParaRPr lang="en-US" altLang="en-US" sz="1400" baseline="30000" dirty="0"/>
            </a:p>
          </p:txBody>
        </p:sp>
        <p:sp>
          <p:nvSpPr>
            <p:cNvPr id="83" name="Text Box 46"/>
            <p:cNvSpPr txBox="1">
              <a:spLocks noChangeArrowheads="1"/>
            </p:cNvSpPr>
            <p:nvPr/>
          </p:nvSpPr>
          <p:spPr bwMode="auto">
            <a:xfrm rot="16200000">
              <a:off x="5371539" y="4937134"/>
              <a:ext cx="830262" cy="169844"/>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rIns="0"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50000"/>
                </a:spcBef>
                <a:buFontTx/>
                <a:buNone/>
              </a:pPr>
              <a:r>
                <a:rPr lang="en-US" altLang="en-US" sz="1400" dirty="0" err="1">
                  <a:solidFill>
                    <a:srgbClr val="FF0000"/>
                  </a:solidFill>
                </a:rPr>
                <a:t>RegDst</a:t>
              </a:r>
              <a:endParaRPr lang="en-US" altLang="en-US" sz="1400" baseline="30000" dirty="0">
                <a:solidFill>
                  <a:srgbClr val="FF0000"/>
                </a:solidFill>
              </a:endParaRPr>
            </a:p>
          </p:txBody>
        </p:sp>
        <p:sp>
          <p:nvSpPr>
            <p:cNvPr id="84" name="Text Box 47"/>
            <p:cNvSpPr txBox="1">
              <a:spLocks noChangeArrowheads="1"/>
            </p:cNvSpPr>
            <p:nvPr/>
          </p:nvSpPr>
          <p:spPr bwMode="auto">
            <a:xfrm rot="16200000">
              <a:off x="5704831" y="4937134"/>
              <a:ext cx="830262" cy="169844"/>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rIns="0"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50000"/>
                </a:spcBef>
                <a:buFontTx/>
                <a:buNone/>
              </a:pPr>
              <a:r>
                <a:rPr lang="en-US" altLang="en-US" sz="1400" dirty="0" err="1">
                  <a:solidFill>
                    <a:srgbClr val="FF0000"/>
                  </a:solidFill>
                </a:rPr>
                <a:t>RegWr</a:t>
              </a:r>
              <a:endParaRPr lang="en-US" altLang="en-US" sz="1400" baseline="30000" dirty="0">
                <a:solidFill>
                  <a:srgbClr val="FF0000"/>
                </a:solidFill>
              </a:endParaRPr>
            </a:p>
          </p:txBody>
        </p:sp>
        <p:sp>
          <p:nvSpPr>
            <p:cNvPr id="85" name="Text Box 48"/>
            <p:cNvSpPr txBox="1">
              <a:spLocks noChangeArrowheads="1"/>
            </p:cNvSpPr>
            <p:nvPr/>
          </p:nvSpPr>
          <p:spPr bwMode="auto">
            <a:xfrm rot="16200000">
              <a:off x="6024871" y="4937134"/>
              <a:ext cx="830262" cy="169844"/>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rIns="0"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50000"/>
                </a:spcBef>
                <a:buFontTx/>
                <a:buNone/>
              </a:pPr>
              <a:r>
                <a:rPr lang="en-US" altLang="en-US" sz="1400">
                  <a:solidFill>
                    <a:srgbClr val="FF0000"/>
                  </a:solidFill>
                </a:rPr>
                <a:t>ExtOp</a:t>
              </a:r>
              <a:endParaRPr lang="en-US" altLang="en-US" sz="1400" baseline="30000">
                <a:solidFill>
                  <a:srgbClr val="FF0000"/>
                </a:solidFill>
              </a:endParaRPr>
            </a:p>
          </p:txBody>
        </p:sp>
        <p:sp>
          <p:nvSpPr>
            <p:cNvPr id="86" name="Text Box 49"/>
            <p:cNvSpPr txBox="1">
              <a:spLocks noChangeArrowheads="1"/>
            </p:cNvSpPr>
            <p:nvPr/>
          </p:nvSpPr>
          <p:spPr bwMode="auto">
            <a:xfrm rot="16200000">
              <a:off x="6354671" y="4937134"/>
              <a:ext cx="830262" cy="169844"/>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rIns="0"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50000"/>
                </a:spcBef>
                <a:buFontTx/>
                <a:buNone/>
              </a:pPr>
              <a:r>
                <a:rPr lang="en-US" altLang="en-US" sz="1400">
                  <a:solidFill>
                    <a:srgbClr val="FF0000"/>
                  </a:solidFill>
                </a:rPr>
                <a:t>ALUSrc</a:t>
              </a:r>
              <a:endParaRPr lang="en-US" altLang="en-US" sz="1400" baseline="30000">
                <a:solidFill>
                  <a:srgbClr val="FF0000"/>
                </a:solidFill>
              </a:endParaRPr>
            </a:p>
          </p:txBody>
        </p:sp>
        <p:sp>
          <p:nvSpPr>
            <p:cNvPr id="87" name="Text Box 50"/>
            <p:cNvSpPr txBox="1">
              <a:spLocks noChangeArrowheads="1"/>
            </p:cNvSpPr>
            <p:nvPr/>
          </p:nvSpPr>
          <p:spPr bwMode="auto">
            <a:xfrm rot="16200000">
              <a:off x="6677987" y="4937134"/>
              <a:ext cx="830262" cy="169844"/>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rIns="0"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50000"/>
                </a:spcBef>
                <a:buFontTx/>
                <a:buNone/>
              </a:pPr>
              <a:r>
                <a:rPr lang="en-US" altLang="en-US" sz="1400" dirty="0" err="1">
                  <a:solidFill>
                    <a:srgbClr val="FF0000"/>
                  </a:solidFill>
                </a:rPr>
                <a:t>MemRd</a:t>
              </a:r>
              <a:endParaRPr lang="en-US" altLang="en-US" sz="1400" baseline="30000" dirty="0">
                <a:solidFill>
                  <a:srgbClr val="FF0000"/>
                </a:solidFill>
              </a:endParaRPr>
            </a:p>
          </p:txBody>
        </p:sp>
        <p:sp>
          <p:nvSpPr>
            <p:cNvPr id="88" name="Text Box 51"/>
            <p:cNvSpPr txBox="1">
              <a:spLocks noChangeArrowheads="1"/>
            </p:cNvSpPr>
            <p:nvPr/>
          </p:nvSpPr>
          <p:spPr bwMode="auto">
            <a:xfrm rot="16200000">
              <a:off x="6998027" y="4937134"/>
              <a:ext cx="830262" cy="169844"/>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rIns="0"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50000"/>
                </a:spcBef>
                <a:buFontTx/>
                <a:buNone/>
              </a:pPr>
              <a:r>
                <a:rPr lang="en-US" altLang="en-US" sz="1400" dirty="0" err="1">
                  <a:solidFill>
                    <a:srgbClr val="FF0000"/>
                  </a:solidFill>
                </a:rPr>
                <a:t>WBdata</a:t>
              </a:r>
              <a:endParaRPr lang="en-US" altLang="en-US" sz="1400" baseline="30000" dirty="0">
                <a:solidFill>
                  <a:srgbClr val="FF0000"/>
                </a:solidFill>
              </a:endParaRPr>
            </a:p>
          </p:txBody>
        </p:sp>
        <p:sp>
          <p:nvSpPr>
            <p:cNvPr id="89" name="Text Box 52"/>
            <p:cNvSpPr txBox="1">
              <a:spLocks noChangeArrowheads="1"/>
            </p:cNvSpPr>
            <p:nvPr/>
          </p:nvSpPr>
          <p:spPr bwMode="auto">
            <a:xfrm rot="16200000">
              <a:off x="7304814" y="4937134"/>
              <a:ext cx="830262" cy="169844"/>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rIns="0"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50000"/>
                </a:spcBef>
                <a:buFontTx/>
                <a:buNone/>
              </a:pPr>
              <a:r>
                <a:rPr lang="en-US" altLang="en-US" sz="1400" dirty="0" err="1">
                  <a:solidFill>
                    <a:srgbClr val="FF0000"/>
                  </a:solidFill>
                </a:rPr>
                <a:t>MemWr</a:t>
              </a:r>
              <a:endParaRPr lang="en-US" altLang="en-US" sz="1400" baseline="30000" dirty="0">
                <a:solidFill>
                  <a:srgbClr val="FF0000"/>
                </a:solidFill>
              </a:endParaRPr>
            </a:p>
          </p:txBody>
        </p:sp>
        <p:sp>
          <p:nvSpPr>
            <p:cNvPr id="90" name="Text Box 55"/>
            <p:cNvSpPr txBox="1">
              <a:spLocks noChangeArrowheads="1"/>
            </p:cNvSpPr>
            <p:nvPr/>
          </p:nvSpPr>
          <p:spPr bwMode="auto">
            <a:xfrm>
              <a:off x="5715000" y="3490913"/>
              <a:ext cx="2834333" cy="82391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50000"/>
                </a:spcBef>
                <a:buFontTx/>
                <a:buNone/>
              </a:pPr>
              <a:r>
                <a:rPr lang="en-US" altLang="en-US" sz="2000"/>
                <a:t>Logic Equations</a:t>
              </a:r>
            </a:p>
          </p:txBody>
        </p:sp>
        <p:sp>
          <p:nvSpPr>
            <p:cNvPr id="91" name="Line 67"/>
            <p:cNvSpPr>
              <a:spLocks noChangeShapeType="1"/>
            </p:cNvSpPr>
            <p:nvPr/>
          </p:nvSpPr>
          <p:spPr bwMode="auto">
            <a:xfrm>
              <a:off x="8478209" y="2519363"/>
              <a:ext cx="0" cy="971549"/>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92" name="Text Box 68"/>
            <p:cNvSpPr txBox="1">
              <a:spLocks noChangeArrowheads="1"/>
            </p:cNvSpPr>
            <p:nvPr/>
          </p:nvSpPr>
          <p:spPr bwMode="auto">
            <a:xfrm rot="16200000">
              <a:off x="8190874" y="2857509"/>
              <a:ext cx="549275" cy="168256"/>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rIns="0"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50000"/>
                </a:spcBef>
                <a:buFontTx/>
                <a:buNone/>
              </a:pPr>
              <a:r>
                <a:rPr lang="en-US" altLang="en-US" sz="1400" dirty="0"/>
                <a:t>J</a:t>
              </a:r>
              <a:endParaRPr lang="en-US" altLang="en-US" sz="1400" baseline="30000" dirty="0"/>
            </a:p>
          </p:txBody>
        </p:sp>
        <p:sp>
          <p:nvSpPr>
            <p:cNvPr id="93" name="Text Box 20"/>
            <p:cNvSpPr txBox="1">
              <a:spLocks noChangeArrowheads="1"/>
            </p:cNvSpPr>
            <p:nvPr/>
          </p:nvSpPr>
          <p:spPr bwMode="auto">
            <a:xfrm>
              <a:off x="5715000" y="1943100"/>
              <a:ext cx="2834332" cy="593725"/>
            </a:xfrm>
            <a:prstGeom prst="rect">
              <a:avLst/>
            </a:prstGeom>
            <a:solidFill>
              <a:schemeClr val="bg1"/>
            </a:solidFill>
            <a:ln w="19050">
              <a:solidFill>
                <a:schemeClr val="tx1"/>
              </a:solidFill>
              <a:miter lim="800000"/>
              <a:headEnd/>
              <a:tailEnd/>
            </a:ln>
          </p:spPr>
          <p:txBody>
            <a:bodyPr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50000"/>
                </a:spcBef>
                <a:buFontTx/>
                <a:buNone/>
              </a:pPr>
              <a:r>
                <a:rPr lang="en-US" altLang="en-US" sz="2000"/>
                <a:t>Decoder</a:t>
              </a:r>
            </a:p>
          </p:txBody>
        </p:sp>
        <p:grpSp>
          <p:nvGrpSpPr>
            <p:cNvPr id="94" name="Group 71"/>
            <p:cNvGrpSpPr>
              <a:grpSpLocks/>
            </p:cNvGrpSpPr>
            <p:nvPr/>
          </p:nvGrpSpPr>
          <p:grpSpPr bwMode="auto">
            <a:xfrm>
              <a:off x="5800715" y="3490912"/>
              <a:ext cx="1924786" cy="828676"/>
              <a:chOff x="5800726" y="3490911"/>
              <a:chExt cx="1924758" cy="828677"/>
            </a:xfrm>
          </p:grpSpPr>
          <p:cxnSp>
            <p:nvCxnSpPr>
              <p:cNvPr id="95" name="Straight Connector 94"/>
              <p:cNvCxnSpPr>
                <a:stCxn id="113" idx="1"/>
                <a:endCxn id="57" idx="0"/>
              </p:cNvCxnSpPr>
              <p:nvPr/>
            </p:nvCxnSpPr>
            <p:spPr>
              <a:xfrm>
                <a:off x="5800726" y="3490911"/>
                <a:ext cx="2621" cy="82867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a:stCxn id="101" idx="1"/>
                <a:endCxn id="62" idx="0"/>
              </p:cNvCxnSpPr>
              <p:nvPr/>
            </p:nvCxnSpPr>
            <p:spPr>
              <a:xfrm flipH="1">
                <a:off x="7103428" y="3490911"/>
                <a:ext cx="343195" cy="82867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stCxn id="101" idx="1"/>
                <a:endCxn id="63" idx="0"/>
              </p:cNvCxnSpPr>
              <p:nvPr/>
            </p:nvCxnSpPr>
            <p:spPr>
              <a:xfrm flipH="1">
                <a:off x="7420288" y="3490911"/>
                <a:ext cx="26335" cy="82867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a:stCxn id="99" idx="1"/>
                <a:endCxn id="65" idx="0"/>
              </p:cNvCxnSpPr>
              <p:nvPr/>
            </p:nvCxnSpPr>
            <p:spPr>
              <a:xfrm>
                <a:off x="7720939" y="3490911"/>
                <a:ext cx="4545" cy="82867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ALU Control Truth Table</a:t>
            </a:r>
          </a:p>
        </p:txBody>
      </p:sp>
      <p:graphicFrame>
        <p:nvGraphicFramePr>
          <p:cNvPr id="4" name="Group 2"/>
          <p:cNvGraphicFramePr>
            <a:graphicFrameLocks/>
          </p:cNvGraphicFramePr>
          <p:nvPr>
            <p:extLst>
              <p:ext uri="{D42A27DB-BD31-4B8C-83A1-F6EECF244321}">
                <p14:modId xmlns:p14="http://schemas.microsoft.com/office/powerpoint/2010/main" val="796060442"/>
              </p:ext>
            </p:extLst>
          </p:nvPr>
        </p:nvGraphicFramePr>
        <p:xfrm>
          <a:off x="742950" y="868672"/>
          <a:ext cx="5758894" cy="5669290"/>
        </p:xfrm>
        <a:graphic>
          <a:graphicData uri="http://schemas.openxmlformats.org/drawingml/2006/table">
            <a:tbl>
              <a:tblPr/>
              <a:tblGrid>
                <a:gridCol w="1099041">
                  <a:extLst>
                    <a:ext uri="{9D8B030D-6E8A-4147-A177-3AD203B41FA5}">
                      <a16:colId xmlns:a16="http://schemas.microsoft.com/office/drawing/2014/main" val="20000"/>
                    </a:ext>
                  </a:extLst>
                </a:gridCol>
                <a:gridCol w="1291813">
                  <a:extLst>
                    <a:ext uri="{9D8B030D-6E8A-4147-A177-3AD203B41FA5}">
                      <a16:colId xmlns:a16="http://schemas.microsoft.com/office/drawing/2014/main" val="20001"/>
                    </a:ext>
                  </a:extLst>
                </a:gridCol>
                <a:gridCol w="1436370">
                  <a:extLst>
                    <a:ext uri="{9D8B030D-6E8A-4147-A177-3AD203B41FA5}">
                      <a16:colId xmlns:a16="http://schemas.microsoft.com/office/drawing/2014/main" val="20002"/>
                    </a:ext>
                  </a:extLst>
                </a:gridCol>
                <a:gridCol w="1931670">
                  <a:extLst>
                    <a:ext uri="{9D8B030D-6E8A-4147-A177-3AD203B41FA5}">
                      <a16:colId xmlns:a16="http://schemas.microsoft.com/office/drawing/2014/main" val="20003"/>
                    </a:ext>
                  </a:extLst>
                </a:gridCol>
              </a:tblGrid>
              <a:tr h="491354">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2000" b="0" i="0" u="none" strike="noStrike" cap="none" normalizeH="0" baseline="0" dirty="0">
                          <a:ln>
                            <a:noFill/>
                          </a:ln>
                          <a:solidFill>
                            <a:schemeClr val="bg1"/>
                          </a:solidFill>
                          <a:effectLst/>
                          <a:latin typeface="Arial" charset="0"/>
                          <a:cs typeface="Arial" charset="0"/>
                        </a:rPr>
                        <a:t>Op</a:t>
                      </a:r>
                      <a:endParaRPr kumimoji="0" lang="en-US" sz="2000" b="0" i="0" u="none" strike="noStrike" cap="none" normalizeH="0" baseline="30000" dirty="0">
                        <a:ln>
                          <a:noFill/>
                        </a:ln>
                        <a:solidFill>
                          <a:schemeClr val="bg1"/>
                        </a:solidFill>
                        <a:effectLst/>
                        <a:latin typeface="Arial" charset="0"/>
                        <a:cs typeface="Arial" charset="0"/>
                      </a:endParaRP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2000" b="0" i="0" u="none" strike="noStrike" cap="none" normalizeH="0" baseline="0" dirty="0" err="1">
                          <a:ln>
                            <a:noFill/>
                          </a:ln>
                          <a:solidFill>
                            <a:schemeClr val="bg1"/>
                          </a:solidFill>
                          <a:effectLst/>
                          <a:latin typeface="Arial" charset="0"/>
                          <a:cs typeface="Arial" charset="0"/>
                        </a:rPr>
                        <a:t>funct</a:t>
                      </a:r>
                      <a:endParaRPr kumimoji="0" lang="en-US" sz="2000" b="0" i="0" u="none" strike="noStrike" cap="none" normalizeH="0" baseline="30000" dirty="0">
                        <a:ln>
                          <a:noFill/>
                        </a:ln>
                        <a:solidFill>
                          <a:schemeClr val="bg1"/>
                        </a:solidFill>
                        <a:effectLst/>
                        <a:latin typeface="Arial" charset="0"/>
                        <a:cs typeface="Arial" charset="0"/>
                      </a:endParaRP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2000" b="0" i="0" u="none" strike="noStrike" cap="none" normalizeH="0" baseline="0" dirty="0" err="1">
                          <a:ln>
                            <a:noFill/>
                          </a:ln>
                          <a:solidFill>
                            <a:schemeClr val="bg1"/>
                          </a:solidFill>
                          <a:effectLst/>
                          <a:latin typeface="Arial" charset="0"/>
                          <a:cs typeface="Arial" charset="0"/>
                        </a:rPr>
                        <a:t>ALUOp</a:t>
                      </a:r>
                      <a:endParaRPr kumimoji="0" lang="en-US" sz="2000" b="0" i="0" u="none" strike="noStrike" cap="none" normalizeH="0" baseline="0" dirty="0">
                        <a:ln>
                          <a:noFill/>
                        </a:ln>
                        <a:solidFill>
                          <a:schemeClr val="bg1"/>
                        </a:solidFill>
                        <a:effectLst/>
                        <a:latin typeface="Arial" charset="0"/>
                        <a:cs typeface="Arial" charset="0"/>
                      </a:endParaRP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defRPr/>
                      </a:pPr>
                      <a:r>
                        <a:rPr kumimoji="0" lang="en-US" sz="2000" b="0" i="0" u="none" strike="noStrike" cap="none" normalizeH="0" baseline="0" dirty="0">
                          <a:ln>
                            <a:noFill/>
                          </a:ln>
                          <a:solidFill>
                            <a:schemeClr val="bg1"/>
                          </a:solidFill>
                          <a:effectLst/>
                          <a:latin typeface="Arial" charset="0"/>
                          <a:cs typeface="Arial" charset="0"/>
                        </a:rPr>
                        <a:t>4-bit Code</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323621">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R-type</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AND</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chemeClr val="tx1"/>
                          </a:solidFill>
                          <a:effectLst/>
                          <a:latin typeface="Arial" charset="0"/>
                          <a:cs typeface="Arial" charset="0"/>
                        </a:rPr>
                        <a:t>AND</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rgbClr val="0000FF"/>
                          </a:solidFill>
                          <a:effectLst/>
                          <a:latin typeface="Arial" charset="0"/>
                          <a:cs typeface="Arial" charset="0"/>
                        </a:rPr>
                        <a:t>11 00</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3621">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R-type</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OR</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chemeClr val="tx1"/>
                          </a:solidFill>
                          <a:effectLst/>
                          <a:latin typeface="Arial" charset="0"/>
                          <a:cs typeface="Arial" charset="0"/>
                        </a:rPr>
                        <a:t>OR</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rgbClr val="0000FF"/>
                          </a:solidFill>
                          <a:effectLst/>
                          <a:latin typeface="Arial" charset="0"/>
                          <a:cs typeface="Arial" charset="0"/>
                        </a:rPr>
                        <a:t>11 01</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3621">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rgbClr val="FF0000"/>
                          </a:solidFill>
                          <a:effectLst/>
                          <a:latin typeface="Arial" charset="0"/>
                          <a:cs typeface="Arial" charset="0"/>
                        </a:rPr>
                        <a:t>R-type</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XOR</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chemeClr val="tx1"/>
                          </a:solidFill>
                          <a:effectLst/>
                          <a:latin typeface="Arial" charset="0"/>
                          <a:cs typeface="Arial" charset="0"/>
                        </a:rPr>
                        <a:t>XOR</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rgbClr val="0000FF"/>
                          </a:solidFill>
                          <a:effectLst/>
                          <a:latin typeface="Arial" charset="0"/>
                          <a:cs typeface="Arial" charset="0"/>
                        </a:rPr>
                        <a:t>11 10</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3621">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rgbClr val="FF0000"/>
                          </a:solidFill>
                          <a:effectLst/>
                          <a:latin typeface="Arial" charset="0"/>
                          <a:cs typeface="Arial" charset="0"/>
                        </a:rPr>
                        <a:t>R-type</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ADD</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chemeClr val="tx1"/>
                          </a:solidFill>
                          <a:effectLst/>
                          <a:latin typeface="Arial" charset="0"/>
                          <a:cs typeface="Arial" charset="0"/>
                        </a:rPr>
                        <a:t>ADD</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rgbClr val="0000FF"/>
                          </a:solidFill>
                          <a:effectLst/>
                          <a:latin typeface="Arial" charset="0"/>
                          <a:cs typeface="Arial" charset="0"/>
                        </a:rPr>
                        <a:t>10 00</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3621">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rgbClr val="FF0000"/>
                          </a:solidFill>
                          <a:effectLst/>
                          <a:latin typeface="Arial" charset="0"/>
                          <a:cs typeface="Arial" charset="0"/>
                        </a:rPr>
                        <a:t>R-type</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SUB</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chemeClr val="tx1"/>
                          </a:solidFill>
                          <a:effectLst/>
                          <a:latin typeface="Arial" charset="0"/>
                          <a:cs typeface="Arial" charset="0"/>
                        </a:rPr>
                        <a:t>SUB</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rgbClr val="0000FF"/>
                          </a:solidFill>
                          <a:effectLst/>
                          <a:latin typeface="Arial" charset="0"/>
                          <a:cs typeface="Arial" charset="0"/>
                        </a:rPr>
                        <a:t>10 10</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3621">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a:ln>
                            <a:noFill/>
                          </a:ln>
                          <a:solidFill>
                            <a:srgbClr val="FF0000"/>
                          </a:solidFill>
                          <a:effectLst/>
                          <a:latin typeface="Arial" charset="0"/>
                          <a:cs typeface="Arial" charset="0"/>
                        </a:rPr>
                        <a:t>R-type</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SLT</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chemeClr val="tx1"/>
                          </a:solidFill>
                          <a:effectLst/>
                          <a:latin typeface="Arial" charset="0"/>
                          <a:cs typeface="Arial" charset="0"/>
                        </a:rPr>
                        <a:t>SLT</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rgbClr val="0000FF"/>
                          </a:solidFill>
                          <a:effectLst/>
                          <a:latin typeface="Arial" charset="0"/>
                          <a:cs typeface="Arial" charset="0"/>
                        </a:rPr>
                        <a:t>01 10</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23621">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ADDI</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X</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chemeClr val="tx1"/>
                          </a:solidFill>
                          <a:effectLst/>
                          <a:latin typeface="Arial" charset="0"/>
                          <a:cs typeface="Arial" charset="0"/>
                        </a:rPr>
                        <a:t>ADD</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rgbClr val="0000FF"/>
                          </a:solidFill>
                          <a:effectLst/>
                          <a:latin typeface="Arial" charset="0"/>
                          <a:cs typeface="Arial" charset="0"/>
                        </a:rPr>
                        <a:t>10 00</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23621">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SLTI</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X</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chemeClr val="tx1"/>
                          </a:solidFill>
                          <a:effectLst/>
                          <a:latin typeface="Arial" charset="0"/>
                          <a:cs typeface="Arial" charset="0"/>
                        </a:rPr>
                        <a:t>SLT</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rgbClr val="0000FF"/>
                          </a:solidFill>
                          <a:effectLst/>
                          <a:latin typeface="Arial" charset="0"/>
                          <a:cs typeface="Arial" charset="0"/>
                        </a:rPr>
                        <a:t>01 10</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23621">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ANDI</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X</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chemeClr val="tx1"/>
                          </a:solidFill>
                          <a:effectLst/>
                          <a:latin typeface="Arial" charset="0"/>
                          <a:cs typeface="Arial" charset="0"/>
                        </a:rPr>
                        <a:t>AND</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rgbClr val="0000FF"/>
                          </a:solidFill>
                          <a:effectLst/>
                          <a:latin typeface="Arial" charset="0"/>
                          <a:cs typeface="Arial" charset="0"/>
                        </a:rPr>
                        <a:t>11 00</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23621">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ORI</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X</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chemeClr val="tx1"/>
                          </a:solidFill>
                          <a:effectLst/>
                          <a:latin typeface="Arial" charset="0"/>
                          <a:cs typeface="Arial" charset="0"/>
                        </a:rPr>
                        <a:t>OR</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rgbClr val="0000FF"/>
                          </a:solidFill>
                          <a:effectLst/>
                          <a:latin typeface="Arial" charset="0"/>
                          <a:cs typeface="Arial" charset="0"/>
                        </a:rPr>
                        <a:t>11 01</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23621">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XORI</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X</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chemeClr val="tx1"/>
                          </a:solidFill>
                          <a:effectLst/>
                          <a:latin typeface="Arial" charset="0"/>
                          <a:cs typeface="Arial" charset="0"/>
                        </a:rPr>
                        <a:t>XOR</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rgbClr val="0000FF"/>
                          </a:solidFill>
                          <a:effectLst/>
                          <a:latin typeface="Arial" charset="0"/>
                          <a:cs typeface="Arial" charset="0"/>
                        </a:rPr>
                        <a:t>11 10</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23621">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LW</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X</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chemeClr val="tx1"/>
                          </a:solidFill>
                          <a:effectLst/>
                          <a:latin typeface="Arial" charset="0"/>
                          <a:cs typeface="Arial" charset="0"/>
                        </a:rPr>
                        <a:t>ADD</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rgbClr val="0000FF"/>
                          </a:solidFill>
                          <a:effectLst/>
                          <a:latin typeface="Arial" charset="0"/>
                          <a:cs typeface="Arial" charset="0"/>
                        </a:rPr>
                        <a:t>10 00</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23621">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SW</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X</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chemeClr val="tx1"/>
                          </a:solidFill>
                          <a:effectLst/>
                          <a:latin typeface="Arial" charset="0"/>
                          <a:cs typeface="Arial" charset="0"/>
                        </a:rPr>
                        <a:t>ADD</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rgbClr val="0000FF"/>
                          </a:solidFill>
                          <a:effectLst/>
                          <a:latin typeface="Arial" charset="0"/>
                          <a:cs typeface="Arial" charset="0"/>
                        </a:rPr>
                        <a:t>10 00</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23621">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BEQ</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X</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chemeClr val="tx1"/>
                          </a:solidFill>
                          <a:effectLst/>
                          <a:latin typeface="Arial" charset="0"/>
                          <a:cs typeface="Arial" charset="0"/>
                        </a:rPr>
                        <a:t>SUB</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rgbClr val="0000FF"/>
                          </a:solidFill>
                          <a:effectLst/>
                          <a:latin typeface="Arial" charset="0"/>
                          <a:cs typeface="Arial" charset="0"/>
                        </a:rPr>
                        <a:t>10 10</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323621">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BNE</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X</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chemeClr val="tx1"/>
                          </a:solidFill>
                          <a:effectLst/>
                          <a:latin typeface="Arial" charset="0"/>
                          <a:cs typeface="Arial" charset="0"/>
                        </a:rPr>
                        <a:t>SUB</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a:ln>
                            <a:noFill/>
                          </a:ln>
                          <a:solidFill>
                            <a:srgbClr val="0000FF"/>
                          </a:solidFill>
                          <a:effectLst/>
                          <a:latin typeface="Arial" charset="0"/>
                          <a:cs typeface="Arial" charset="0"/>
                        </a:rPr>
                        <a:t>10 10</a:t>
                      </a:r>
                      <a:endParaRPr kumimoji="0" lang="en-US" sz="1800" b="1" i="0" u="none" strike="noStrike" cap="none" normalizeH="0" baseline="0" dirty="0">
                        <a:ln>
                          <a:noFill/>
                        </a:ln>
                        <a:solidFill>
                          <a:srgbClr val="0000FF"/>
                        </a:solidFill>
                        <a:effectLst/>
                        <a:latin typeface="Arial" charset="0"/>
                        <a:cs typeface="Arial" charset="0"/>
                      </a:endParaRP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323621">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J</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X</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chemeClr val="tx1"/>
                          </a:solidFill>
                          <a:effectLst/>
                          <a:latin typeface="Arial" charset="0"/>
                          <a:cs typeface="Arial" charset="0"/>
                        </a:rPr>
                        <a:t>X</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1" i="0" u="none" strike="noStrike" cap="none" normalizeH="0" baseline="0" dirty="0">
                          <a:ln>
                            <a:noFill/>
                          </a:ln>
                          <a:solidFill>
                            <a:srgbClr val="0000FF"/>
                          </a:solidFill>
                          <a:effectLst/>
                          <a:latin typeface="Arial" charset="0"/>
                          <a:cs typeface="Arial" charset="0"/>
                        </a:rPr>
                        <a:t>X</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bl>
          </a:graphicData>
        </a:graphic>
      </p:graphicFrame>
      <p:sp>
        <p:nvSpPr>
          <p:cNvPr id="5" name="Text Box 119"/>
          <p:cNvSpPr txBox="1">
            <a:spLocks noChangeArrowheads="1"/>
          </p:cNvSpPr>
          <p:nvPr/>
        </p:nvSpPr>
        <p:spPr bwMode="auto">
          <a:xfrm>
            <a:off x="6983730" y="2261508"/>
            <a:ext cx="2276548" cy="109728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dirty="0"/>
              <a:t>The 4-bit codes match the ALU implementation.</a:t>
            </a:r>
          </a:p>
        </p:txBody>
      </p:sp>
      <p:sp>
        <p:nvSpPr>
          <p:cNvPr id="6" name="Text Box 122"/>
          <p:cNvSpPr txBox="1">
            <a:spLocks noChangeArrowheads="1"/>
          </p:cNvSpPr>
          <p:nvPr/>
        </p:nvSpPr>
        <p:spPr bwMode="auto">
          <a:xfrm>
            <a:off x="6983730" y="1005840"/>
            <a:ext cx="2278380" cy="109728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dirty="0"/>
              <a:t>The 4-bit codes define the binary ALU operations.</a:t>
            </a:r>
          </a:p>
        </p:txBody>
      </p:sp>
      <p:sp>
        <p:nvSpPr>
          <p:cNvPr id="8" name="Text Box 122"/>
          <p:cNvSpPr txBox="1">
            <a:spLocks noChangeArrowheads="1"/>
          </p:cNvSpPr>
          <p:nvPr/>
        </p:nvSpPr>
        <p:spPr bwMode="auto">
          <a:xfrm>
            <a:off x="6983730" y="5047165"/>
            <a:ext cx="2278380" cy="128016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dirty="0"/>
              <a:t>The 4-bit codes can be derived easily from the opcode and function code.</a:t>
            </a:r>
          </a:p>
        </p:txBody>
      </p:sp>
      <p:sp>
        <p:nvSpPr>
          <p:cNvPr id="7" name="Text Box 122">
            <a:extLst>
              <a:ext uri="{FF2B5EF4-FFF2-40B4-BE49-F238E27FC236}">
                <a16:creationId xmlns:a16="http://schemas.microsoft.com/office/drawing/2014/main" id="{E83AE6A4-F52C-432A-B613-D8880046FC6D}"/>
              </a:ext>
            </a:extLst>
          </p:cNvPr>
          <p:cNvSpPr txBox="1">
            <a:spLocks noChangeArrowheads="1"/>
          </p:cNvSpPr>
          <p:nvPr/>
        </p:nvSpPr>
        <p:spPr bwMode="auto">
          <a:xfrm>
            <a:off x="6983730" y="3517176"/>
            <a:ext cx="2278380" cy="1371601"/>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ts val="0"/>
              </a:spcBef>
            </a:pPr>
            <a:r>
              <a:rPr lang="en-US" altLang="en-US" dirty="0"/>
              <a:t>Upper 2 bits =</a:t>
            </a:r>
          </a:p>
          <a:p>
            <a:pPr algn="ctr">
              <a:spcBef>
                <a:spcPts val="0"/>
              </a:spcBef>
            </a:pPr>
            <a:r>
              <a:rPr lang="en-US" altLang="en-US" dirty="0"/>
              <a:t>ALU selection</a:t>
            </a:r>
          </a:p>
          <a:p>
            <a:pPr algn="ctr">
              <a:spcBef>
                <a:spcPts val="500"/>
              </a:spcBef>
            </a:pPr>
            <a:r>
              <a:rPr lang="en-US" altLang="en-US" dirty="0"/>
              <a:t>Lower 2 bits =</a:t>
            </a:r>
          </a:p>
          <a:p>
            <a:pPr algn="ctr">
              <a:spcBef>
                <a:spcPts val="0"/>
              </a:spcBef>
            </a:pPr>
            <a:r>
              <a:rPr lang="en-US" altLang="en-US" dirty="0"/>
              <a:t>Logic or </a:t>
            </a:r>
            <a:r>
              <a:rPr lang="en-US" altLang="en-US" dirty="0" err="1"/>
              <a:t>Arith</a:t>
            </a:r>
            <a:r>
              <a:rPr lang="en-US" altLang="en-US" dirty="0"/>
              <a:t> op.</a:t>
            </a:r>
          </a:p>
        </p:txBody>
      </p:sp>
    </p:spTree>
    <p:extLst>
      <p:ext uri="{BB962C8B-B14F-4D97-AF65-F5344CB8AC3E}">
        <p14:creationId xmlns:p14="http://schemas.microsoft.com/office/powerpoint/2010/main" val="36409323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dirty="0"/>
              <a:t>Multifunction ALU</a:t>
            </a:r>
          </a:p>
        </p:txBody>
      </p:sp>
      <p:grpSp>
        <p:nvGrpSpPr>
          <p:cNvPr id="3" name="Group 2">
            <a:extLst>
              <a:ext uri="{FF2B5EF4-FFF2-40B4-BE49-F238E27FC236}">
                <a16:creationId xmlns:a16="http://schemas.microsoft.com/office/drawing/2014/main" id="{54059CF7-A01B-44A4-89E1-C54ED7F1514A}"/>
              </a:ext>
            </a:extLst>
          </p:cNvPr>
          <p:cNvGrpSpPr/>
          <p:nvPr/>
        </p:nvGrpSpPr>
        <p:grpSpPr>
          <a:xfrm>
            <a:off x="569646" y="960120"/>
            <a:ext cx="8791181" cy="5451156"/>
            <a:chOff x="569646" y="1123950"/>
            <a:chExt cx="8791181" cy="5451156"/>
          </a:xfrm>
        </p:grpSpPr>
        <p:sp>
          <p:nvSpPr>
            <p:cNvPr id="20562" name="Line 203"/>
            <p:cNvSpPr>
              <a:spLocks noChangeShapeType="1"/>
            </p:cNvSpPr>
            <p:nvPr/>
          </p:nvSpPr>
          <p:spPr bwMode="auto">
            <a:xfrm>
              <a:off x="7371027" y="3141663"/>
              <a:ext cx="390393"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15" name="Line 116">
              <a:extLst>
                <a:ext uri="{FF2B5EF4-FFF2-40B4-BE49-F238E27FC236}">
                  <a16:creationId xmlns:a16="http://schemas.microsoft.com/office/drawing/2014/main" id="{884785AC-AA75-433F-9A71-90D15C857393}"/>
                </a:ext>
              </a:extLst>
            </p:cNvPr>
            <p:cNvSpPr>
              <a:spLocks noChangeShapeType="1"/>
            </p:cNvSpPr>
            <p:nvPr/>
          </p:nvSpPr>
          <p:spPr bwMode="auto">
            <a:xfrm>
              <a:off x="4093103" y="5489712"/>
              <a:ext cx="939008" cy="0"/>
            </a:xfrm>
            <a:prstGeom prst="line">
              <a:avLst/>
            </a:prstGeom>
            <a:noFill/>
            <a:ln w="57150">
              <a:solidFill>
                <a:schemeClr val="tx1"/>
              </a:solidFill>
              <a:round/>
              <a:headEnd type="oval" w="sm" len="sm"/>
              <a:tailEnd type="none" w="med" len="med"/>
            </a:ln>
            <a:extLst>
              <a:ext uri="{909E8E84-426E-40DD-AFC4-6F175D3DCCD1}">
                <a14:hiddenFill xmlns:a14="http://schemas.microsoft.com/office/drawing/2010/main">
                  <a:noFill/>
                </a14:hiddenFill>
              </a:ext>
            </a:extLst>
          </p:spPr>
          <p:txBody>
            <a:bodyPr wrap="none"/>
            <a:lstStyle/>
            <a:p>
              <a:endParaRPr lang="en-US"/>
            </a:p>
          </p:txBody>
        </p:sp>
        <p:sp>
          <p:nvSpPr>
            <p:cNvPr id="116" name="Line 115">
              <a:extLst>
                <a:ext uri="{FF2B5EF4-FFF2-40B4-BE49-F238E27FC236}">
                  <a16:creationId xmlns:a16="http://schemas.microsoft.com/office/drawing/2014/main" id="{65CAA30D-720B-493A-9447-9EA34FD30B33}"/>
                </a:ext>
              </a:extLst>
            </p:cNvPr>
            <p:cNvSpPr>
              <a:spLocks noChangeShapeType="1"/>
            </p:cNvSpPr>
            <p:nvPr/>
          </p:nvSpPr>
          <p:spPr bwMode="auto">
            <a:xfrm>
              <a:off x="3625320" y="5294353"/>
              <a:ext cx="1406791" cy="0"/>
            </a:xfrm>
            <a:prstGeom prst="line">
              <a:avLst/>
            </a:prstGeom>
            <a:noFill/>
            <a:ln w="57150">
              <a:solidFill>
                <a:schemeClr val="tx1"/>
              </a:solidFill>
              <a:round/>
              <a:headEnd type="oval" w="sm" len="sm"/>
              <a:tailEnd type="none" w="med" len="med"/>
            </a:ln>
            <a:extLst>
              <a:ext uri="{909E8E84-426E-40DD-AFC4-6F175D3DCCD1}">
                <a14:hiddenFill xmlns:a14="http://schemas.microsoft.com/office/drawing/2010/main">
                  <a:noFill/>
                </a14:hiddenFill>
              </a:ext>
            </a:extLst>
          </p:spPr>
          <p:txBody>
            <a:bodyPr/>
            <a:lstStyle/>
            <a:p>
              <a:endParaRPr lang="en-US"/>
            </a:p>
          </p:txBody>
        </p:sp>
        <p:sp>
          <p:nvSpPr>
            <p:cNvPr id="20484" name="Freeform 188"/>
            <p:cNvSpPr>
              <a:spLocks/>
            </p:cNvSpPr>
            <p:nvPr/>
          </p:nvSpPr>
          <p:spPr bwMode="auto">
            <a:xfrm>
              <a:off x="6825854" y="3141663"/>
              <a:ext cx="271727" cy="323850"/>
            </a:xfrm>
            <a:custGeom>
              <a:avLst/>
              <a:gdLst>
                <a:gd name="T0" fmla="*/ 0 w 272"/>
                <a:gd name="T1" fmla="*/ 2147483647 h 204"/>
                <a:gd name="T2" fmla="*/ 0 w 272"/>
                <a:gd name="T3" fmla="*/ 0 h 204"/>
                <a:gd name="T4" fmla="*/ 2147483647 w 272"/>
                <a:gd name="T5" fmla="*/ 0 h 204"/>
                <a:gd name="T6" fmla="*/ 0 60000 65536"/>
                <a:gd name="T7" fmla="*/ 0 60000 65536"/>
                <a:gd name="T8" fmla="*/ 0 60000 65536"/>
                <a:gd name="T9" fmla="*/ 0 w 272"/>
                <a:gd name="T10" fmla="*/ 0 h 204"/>
                <a:gd name="T11" fmla="*/ 272 w 272"/>
                <a:gd name="T12" fmla="*/ 204 h 204"/>
              </a:gdLst>
              <a:ahLst/>
              <a:cxnLst>
                <a:cxn ang="T6">
                  <a:pos x="T0" y="T1"/>
                </a:cxn>
                <a:cxn ang="T7">
                  <a:pos x="T2" y="T3"/>
                </a:cxn>
                <a:cxn ang="T8">
                  <a:pos x="T4" y="T5"/>
                </a:cxn>
              </a:cxnLst>
              <a:rect l="T9" t="T10" r="T11" b="T12"/>
              <a:pathLst>
                <a:path w="272" h="204">
                  <a:moveTo>
                    <a:pt x="0" y="204"/>
                  </a:moveTo>
                  <a:lnTo>
                    <a:pt x="0" y="0"/>
                  </a:lnTo>
                  <a:lnTo>
                    <a:pt x="272" y="0"/>
                  </a:lnTo>
                </a:path>
              </a:pathLst>
            </a:custGeom>
            <a:noFill/>
            <a:ln w="9525">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485" name="Line 206"/>
            <p:cNvSpPr>
              <a:spLocks noChangeShapeType="1"/>
            </p:cNvSpPr>
            <p:nvPr/>
          </p:nvSpPr>
          <p:spPr bwMode="auto">
            <a:xfrm>
              <a:off x="8580042" y="4113213"/>
              <a:ext cx="0" cy="2159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86" name="Freeform 117"/>
            <p:cNvSpPr>
              <a:spLocks/>
            </p:cNvSpPr>
            <p:nvPr/>
          </p:nvSpPr>
          <p:spPr bwMode="auto">
            <a:xfrm>
              <a:off x="6473296" y="3787775"/>
              <a:ext cx="1286404" cy="1368425"/>
            </a:xfrm>
            <a:custGeom>
              <a:avLst/>
              <a:gdLst>
                <a:gd name="T0" fmla="*/ 0 w 771"/>
                <a:gd name="T1" fmla="*/ 2147483647 h 794"/>
                <a:gd name="T2" fmla="*/ 2147483647 w 771"/>
                <a:gd name="T3" fmla="*/ 2147483647 h 794"/>
                <a:gd name="T4" fmla="*/ 2147483647 w 771"/>
                <a:gd name="T5" fmla="*/ 0 h 794"/>
                <a:gd name="T6" fmla="*/ 2147483647 w 771"/>
                <a:gd name="T7" fmla="*/ 0 h 794"/>
                <a:gd name="T8" fmla="*/ 0 60000 65536"/>
                <a:gd name="T9" fmla="*/ 0 60000 65536"/>
                <a:gd name="T10" fmla="*/ 0 60000 65536"/>
                <a:gd name="T11" fmla="*/ 0 60000 65536"/>
                <a:gd name="T12" fmla="*/ 0 w 771"/>
                <a:gd name="T13" fmla="*/ 0 h 794"/>
                <a:gd name="T14" fmla="*/ 771 w 771"/>
                <a:gd name="T15" fmla="*/ 794 h 794"/>
              </a:gdLst>
              <a:ahLst/>
              <a:cxnLst>
                <a:cxn ang="T8">
                  <a:pos x="T0" y="T1"/>
                </a:cxn>
                <a:cxn ang="T9">
                  <a:pos x="T2" y="T3"/>
                </a:cxn>
                <a:cxn ang="T10">
                  <a:pos x="T4" y="T5"/>
                </a:cxn>
                <a:cxn ang="T11">
                  <a:pos x="T6" y="T7"/>
                </a:cxn>
              </a:cxnLst>
              <a:rect l="T12" t="T13" r="T14" b="T15"/>
              <a:pathLst>
                <a:path w="771" h="794">
                  <a:moveTo>
                    <a:pt x="0" y="794"/>
                  </a:moveTo>
                  <a:lnTo>
                    <a:pt x="226" y="794"/>
                  </a:lnTo>
                  <a:lnTo>
                    <a:pt x="226" y="0"/>
                  </a:lnTo>
                  <a:lnTo>
                    <a:pt x="771" y="0"/>
                  </a:lnTo>
                </a:path>
              </a:pathLst>
            </a:custGeom>
            <a:noFill/>
            <a:ln w="5715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20488" name="Group 62"/>
            <p:cNvGrpSpPr>
              <a:grpSpLocks/>
            </p:cNvGrpSpPr>
            <p:nvPr/>
          </p:nvGrpSpPr>
          <p:grpSpPr bwMode="auto">
            <a:xfrm>
              <a:off x="4839494" y="5212080"/>
              <a:ext cx="509058" cy="360363"/>
              <a:chOff x="3378" y="3158"/>
              <a:chExt cx="296" cy="227"/>
            </a:xfrm>
          </p:grpSpPr>
          <p:sp>
            <p:nvSpPr>
              <p:cNvPr id="20589" name="AutoShape 56"/>
              <p:cNvSpPr>
                <a:spLocks noChangeArrowheads="1"/>
              </p:cNvSpPr>
              <p:nvPr/>
            </p:nvSpPr>
            <p:spPr bwMode="auto">
              <a:xfrm flipH="1">
                <a:off x="3424" y="3158"/>
                <a:ext cx="250" cy="227"/>
              </a:xfrm>
              <a:prstGeom prst="moon">
                <a:avLst>
                  <a:gd name="adj" fmla="val 87500"/>
                </a:avLst>
              </a:prstGeom>
              <a:solidFill>
                <a:srgbClr val="FFFF99"/>
              </a:solidFill>
              <a:ln w="19050">
                <a:solidFill>
                  <a:schemeClr val="tx1"/>
                </a:solidFill>
                <a:miter lim="800000"/>
                <a:headEnd/>
                <a:tailEnd/>
              </a:ln>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90" name="Arc 57"/>
              <p:cNvSpPr>
                <a:spLocks/>
              </p:cNvSpPr>
              <p:nvPr/>
            </p:nvSpPr>
            <p:spPr bwMode="auto">
              <a:xfrm>
                <a:off x="3378" y="3158"/>
                <a:ext cx="46" cy="227"/>
              </a:xfrm>
              <a:custGeom>
                <a:avLst/>
                <a:gdLst>
                  <a:gd name="T0" fmla="*/ 0 w 21600"/>
                  <a:gd name="T1" fmla="*/ 0 h 42382"/>
                  <a:gd name="T2" fmla="*/ 0 w 21600"/>
                  <a:gd name="T3" fmla="*/ 0 h 42382"/>
                  <a:gd name="T4" fmla="*/ 0 w 21600"/>
                  <a:gd name="T5" fmla="*/ 0 h 42382"/>
                  <a:gd name="T6" fmla="*/ 0 60000 65536"/>
                  <a:gd name="T7" fmla="*/ 0 60000 65536"/>
                  <a:gd name="T8" fmla="*/ 0 60000 65536"/>
                  <a:gd name="T9" fmla="*/ 0 w 21600"/>
                  <a:gd name="T10" fmla="*/ 0 h 42382"/>
                  <a:gd name="T11" fmla="*/ 21600 w 21600"/>
                  <a:gd name="T12" fmla="*/ 42382 h 42382"/>
                </a:gdLst>
                <a:ahLst/>
                <a:cxnLst>
                  <a:cxn ang="T6">
                    <a:pos x="T0" y="T1"/>
                  </a:cxn>
                  <a:cxn ang="T7">
                    <a:pos x="T2" y="T3"/>
                  </a:cxn>
                  <a:cxn ang="T8">
                    <a:pos x="T4" y="T5"/>
                  </a:cxn>
                </a:cxnLst>
                <a:rect l="T9" t="T10" r="T11" b="T12"/>
                <a:pathLst>
                  <a:path w="21600" h="42382" fill="none" extrusionOk="0">
                    <a:moveTo>
                      <a:pt x="-1" y="0"/>
                    </a:moveTo>
                    <a:cubicBezTo>
                      <a:pt x="11929" y="0"/>
                      <a:pt x="21600" y="9670"/>
                      <a:pt x="21600" y="21600"/>
                    </a:cubicBezTo>
                    <a:cubicBezTo>
                      <a:pt x="21600" y="31261"/>
                      <a:pt x="15183" y="39748"/>
                      <a:pt x="5887" y="42381"/>
                    </a:cubicBezTo>
                  </a:path>
                  <a:path w="21600" h="42382" stroke="0" extrusionOk="0">
                    <a:moveTo>
                      <a:pt x="-1" y="0"/>
                    </a:moveTo>
                    <a:cubicBezTo>
                      <a:pt x="11929" y="0"/>
                      <a:pt x="21600" y="9670"/>
                      <a:pt x="21600" y="21600"/>
                    </a:cubicBezTo>
                    <a:cubicBezTo>
                      <a:pt x="21600" y="31261"/>
                      <a:pt x="15183" y="39748"/>
                      <a:pt x="5887" y="42381"/>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20489" name="AutoShape 64"/>
            <p:cNvSpPr>
              <a:spLocks noChangeArrowheads="1"/>
            </p:cNvSpPr>
            <p:nvPr/>
          </p:nvSpPr>
          <p:spPr bwMode="auto">
            <a:xfrm flipH="1">
              <a:off x="4918604" y="4800600"/>
              <a:ext cx="429948" cy="360362"/>
            </a:xfrm>
            <a:prstGeom prst="moon">
              <a:avLst>
                <a:gd name="adj" fmla="val 87500"/>
              </a:avLst>
            </a:prstGeom>
            <a:solidFill>
              <a:srgbClr val="FFFF99"/>
            </a:solidFill>
            <a:ln w="19050">
              <a:solidFill>
                <a:schemeClr val="tx1"/>
              </a:solidFill>
              <a:miter lim="800000"/>
              <a:headEnd/>
              <a:tailEnd/>
            </a:ln>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490" name="Line 77"/>
            <p:cNvSpPr>
              <a:spLocks noChangeShapeType="1"/>
            </p:cNvSpPr>
            <p:nvPr/>
          </p:nvSpPr>
          <p:spPr bwMode="auto">
            <a:xfrm flipV="1">
              <a:off x="6667633" y="3463925"/>
              <a:ext cx="1092067" cy="1588"/>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491" name="AutoShape 82"/>
            <p:cNvSpPr>
              <a:spLocks noChangeArrowheads="1"/>
            </p:cNvSpPr>
            <p:nvPr/>
          </p:nvSpPr>
          <p:spPr bwMode="auto">
            <a:xfrm>
              <a:off x="7759700" y="2600325"/>
              <a:ext cx="196056" cy="1368425"/>
            </a:xfrm>
            <a:prstGeom prst="roundRect">
              <a:avLst>
                <a:gd name="adj" fmla="val 50000"/>
              </a:avLst>
            </a:prstGeom>
            <a:solidFill>
              <a:srgbClr val="FFFF99"/>
            </a:solidFill>
            <a:ln w="19050">
              <a:solidFill>
                <a:schemeClr val="tx1"/>
              </a:solidFill>
              <a:round/>
              <a:headEnd/>
              <a:tailEnd/>
            </a:ln>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492" name="Rectangle 83"/>
            <p:cNvSpPr>
              <a:spLocks noChangeArrowheads="1"/>
            </p:cNvSpPr>
            <p:nvPr/>
          </p:nvSpPr>
          <p:spPr bwMode="auto">
            <a:xfrm>
              <a:off x="7759700" y="2708275"/>
              <a:ext cx="19605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0</a:t>
              </a:r>
            </a:p>
          </p:txBody>
        </p:sp>
        <p:sp>
          <p:nvSpPr>
            <p:cNvPr id="20493" name="Rectangle 84"/>
            <p:cNvSpPr>
              <a:spLocks noChangeArrowheads="1"/>
            </p:cNvSpPr>
            <p:nvPr/>
          </p:nvSpPr>
          <p:spPr bwMode="auto">
            <a:xfrm>
              <a:off x="7759700" y="3032125"/>
              <a:ext cx="19605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1</a:t>
              </a:r>
            </a:p>
          </p:txBody>
        </p:sp>
        <p:sp>
          <p:nvSpPr>
            <p:cNvPr id="20494" name="Line 89"/>
            <p:cNvSpPr>
              <a:spLocks noChangeShapeType="1"/>
            </p:cNvSpPr>
            <p:nvPr/>
          </p:nvSpPr>
          <p:spPr bwMode="auto">
            <a:xfrm>
              <a:off x="7955757" y="3284538"/>
              <a:ext cx="1092068"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495" name="Rectangle 90"/>
            <p:cNvSpPr>
              <a:spLocks noChangeArrowheads="1"/>
            </p:cNvSpPr>
            <p:nvPr/>
          </p:nvSpPr>
          <p:spPr bwMode="auto">
            <a:xfrm>
              <a:off x="7759700" y="3355975"/>
              <a:ext cx="19605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2</a:t>
              </a:r>
            </a:p>
          </p:txBody>
        </p:sp>
        <p:sp>
          <p:nvSpPr>
            <p:cNvPr id="20496" name="Rectangle 91"/>
            <p:cNvSpPr>
              <a:spLocks noChangeArrowheads="1"/>
            </p:cNvSpPr>
            <p:nvPr/>
          </p:nvSpPr>
          <p:spPr bwMode="auto">
            <a:xfrm>
              <a:off x="7759700" y="3681413"/>
              <a:ext cx="19605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3</a:t>
              </a:r>
            </a:p>
          </p:txBody>
        </p:sp>
        <p:sp>
          <p:nvSpPr>
            <p:cNvPr id="20497" name="Line 94"/>
            <p:cNvSpPr>
              <a:spLocks noChangeShapeType="1"/>
            </p:cNvSpPr>
            <p:nvPr/>
          </p:nvSpPr>
          <p:spPr bwMode="auto">
            <a:xfrm flipV="1">
              <a:off x="5343313" y="5394960"/>
              <a:ext cx="935567"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498" name="AutoShape 95"/>
            <p:cNvSpPr>
              <a:spLocks noChangeArrowheads="1"/>
            </p:cNvSpPr>
            <p:nvPr/>
          </p:nvSpPr>
          <p:spPr bwMode="auto">
            <a:xfrm>
              <a:off x="6289279" y="4404999"/>
              <a:ext cx="196056" cy="1584321"/>
            </a:xfrm>
            <a:prstGeom prst="roundRect">
              <a:avLst>
                <a:gd name="adj" fmla="val 50000"/>
              </a:avLst>
            </a:prstGeom>
            <a:solidFill>
              <a:srgbClr val="FFFF99"/>
            </a:solidFill>
            <a:ln w="19050">
              <a:solidFill>
                <a:schemeClr val="tx1"/>
              </a:solidFill>
              <a:round/>
              <a:headEnd/>
              <a:tailEnd/>
            </a:ln>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499" name="Rectangle 96"/>
            <p:cNvSpPr>
              <a:spLocks noChangeArrowheads="1"/>
            </p:cNvSpPr>
            <p:nvPr/>
          </p:nvSpPr>
          <p:spPr bwMode="auto">
            <a:xfrm>
              <a:off x="6289279" y="4471988"/>
              <a:ext cx="19605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0</a:t>
              </a:r>
            </a:p>
          </p:txBody>
        </p:sp>
        <p:sp>
          <p:nvSpPr>
            <p:cNvPr id="20500" name="Rectangle 97"/>
            <p:cNvSpPr>
              <a:spLocks noChangeArrowheads="1"/>
            </p:cNvSpPr>
            <p:nvPr/>
          </p:nvSpPr>
          <p:spPr bwMode="auto">
            <a:xfrm>
              <a:off x="6289279" y="4859020"/>
              <a:ext cx="19605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1</a:t>
              </a:r>
            </a:p>
          </p:txBody>
        </p:sp>
        <p:sp>
          <p:nvSpPr>
            <p:cNvPr id="20501" name="Line 99"/>
            <p:cNvSpPr>
              <a:spLocks noChangeShapeType="1"/>
            </p:cNvSpPr>
            <p:nvPr/>
          </p:nvSpPr>
          <p:spPr bwMode="auto">
            <a:xfrm>
              <a:off x="5336434" y="4579938"/>
              <a:ext cx="942446"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502" name="Rectangle 101"/>
            <p:cNvSpPr>
              <a:spLocks noChangeArrowheads="1"/>
            </p:cNvSpPr>
            <p:nvPr/>
          </p:nvSpPr>
          <p:spPr bwMode="auto">
            <a:xfrm>
              <a:off x="6289279" y="5270500"/>
              <a:ext cx="19605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2</a:t>
              </a:r>
            </a:p>
          </p:txBody>
        </p:sp>
        <p:sp>
          <p:nvSpPr>
            <p:cNvPr id="20503" name="Rectangle 102"/>
            <p:cNvSpPr>
              <a:spLocks noChangeArrowheads="1"/>
            </p:cNvSpPr>
            <p:nvPr/>
          </p:nvSpPr>
          <p:spPr bwMode="auto">
            <a:xfrm>
              <a:off x="6289279" y="5681980"/>
              <a:ext cx="19605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dirty="0"/>
                <a:t>3</a:t>
              </a:r>
            </a:p>
          </p:txBody>
        </p:sp>
        <p:sp>
          <p:nvSpPr>
            <p:cNvPr id="20505" name="Oval 104"/>
            <p:cNvSpPr>
              <a:spLocks noChangeArrowheads="1"/>
            </p:cNvSpPr>
            <p:nvPr/>
          </p:nvSpPr>
          <p:spPr bwMode="auto">
            <a:xfrm>
              <a:off x="5352829" y="5749741"/>
              <a:ext cx="98182" cy="108000"/>
            </a:xfrm>
            <a:prstGeom prst="ellipse">
              <a:avLst/>
            </a:prstGeom>
            <a:solidFill>
              <a:srgbClr val="FFFF99"/>
            </a:solidFill>
            <a:ln w="19050">
              <a:solidFill>
                <a:schemeClr val="tx1"/>
              </a:solidFill>
              <a:round/>
              <a:headEnd/>
              <a:tailEnd/>
            </a:ln>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08" name="AutoShape 93"/>
            <p:cNvSpPr>
              <a:spLocks noChangeArrowheads="1"/>
            </p:cNvSpPr>
            <p:nvPr/>
          </p:nvSpPr>
          <p:spPr bwMode="auto">
            <a:xfrm>
              <a:off x="4918604" y="4400550"/>
              <a:ext cx="429948" cy="360363"/>
            </a:xfrm>
            <a:prstGeom prst="flowChartDelay">
              <a:avLst/>
            </a:prstGeom>
            <a:solidFill>
              <a:srgbClr val="FFFF99"/>
            </a:solidFill>
            <a:ln w="19050">
              <a:solidFill>
                <a:schemeClr val="tx1"/>
              </a:solidFill>
              <a:miter lim="800000"/>
              <a:headEnd/>
              <a:tailEnd/>
            </a:ln>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09" name="Line 108"/>
            <p:cNvSpPr>
              <a:spLocks noChangeShapeType="1"/>
            </p:cNvSpPr>
            <p:nvPr/>
          </p:nvSpPr>
          <p:spPr bwMode="auto">
            <a:xfrm>
              <a:off x="4093103" y="4663440"/>
              <a:ext cx="825500" cy="0"/>
            </a:xfrm>
            <a:prstGeom prst="line">
              <a:avLst/>
            </a:prstGeom>
            <a:noFill/>
            <a:ln w="57150">
              <a:solidFill>
                <a:schemeClr val="tx1"/>
              </a:solidFill>
              <a:round/>
              <a:headEnd type="oval" w="sm" len="sm"/>
              <a:tailEnd type="none" w="med" len="med"/>
            </a:ln>
            <a:extLst>
              <a:ext uri="{909E8E84-426E-40DD-AFC4-6F175D3DCCD1}">
                <a14:hiddenFill xmlns:a14="http://schemas.microsoft.com/office/drawing/2010/main">
                  <a:noFill/>
                </a14:hiddenFill>
              </a:ext>
            </a:extLst>
          </p:spPr>
          <p:txBody>
            <a:bodyPr wrap="none"/>
            <a:lstStyle/>
            <a:p>
              <a:endParaRPr lang="en-US"/>
            </a:p>
          </p:txBody>
        </p:sp>
        <p:sp>
          <p:nvSpPr>
            <p:cNvPr id="20510" name="Freeform 110"/>
            <p:cNvSpPr>
              <a:spLocks/>
            </p:cNvSpPr>
            <p:nvPr/>
          </p:nvSpPr>
          <p:spPr bwMode="auto">
            <a:xfrm>
              <a:off x="4093103" y="3721100"/>
              <a:ext cx="852607" cy="1971675"/>
            </a:xfrm>
            <a:custGeom>
              <a:avLst/>
              <a:gdLst>
                <a:gd name="T0" fmla="*/ 0 w 273"/>
                <a:gd name="T1" fmla="*/ 0 h 295"/>
                <a:gd name="T2" fmla="*/ 0 w 273"/>
                <a:gd name="T3" fmla="*/ 2147483647 h 295"/>
                <a:gd name="T4" fmla="*/ 2147483647 w 273"/>
                <a:gd name="T5" fmla="*/ 2147483647 h 295"/>
                <a:gd name="T6" fmla="*/ 0 60000 65536"/>
                <a:gd name="T7" fmla="*/ 0 60000 65536"/>
                <a:gd name="T8" fmla="*/ 0 60000 65536"/>
                <a:gd name="T9" fmla="*/ 0 w 273"/>
                <a:gd name="T10" fmla="*/ 0 h 295"/>
                <a:gd name="T11" fmla="*/ 273 w 273"/>
                <a:gd name="T12" fmla="*/ 295 h 295"/>
              </a:gdLst>
              <a:ahLst/>
              <a:cxnLst>
                <a:cxn ang="T6">
                  <a:pos x="T0" y="T1"/>
                </a:cxn>
                <a:cxn ang="T7">
                  <a:pos x="T2" y="T3"/>
                </a:cxn>
                <a:cxn ang="T8">
                  <a:pos x="T4" y="T5"/>
                </a:cxn>
              </a:cxnLst>
              <a:rect l="T9" t="T10" r="T11" b="T12"/>
              <a:pathLst>
                <a:path w="273" h="295">
                  <a:moveTo>
                    <a:pt x="0" y="0"/>
                  </a:moveTo>
                  <a:lnTo>
                    <a:pt x="0" y="295"/>
                  </a:lnTo>
                  <a:lnTo>
                    <a:pt x="273" y="295"/>
                  </a:lnTo>
                </a:path>
              </a:pathLst>
            </a:custGeom>
            <a:noFill/>
            <a:ln w="57150">
              <a:solidFill>
                <a:schemeClr val="tx1"/>
              </a:solidFill>
              <a:round/>
              <a:headEnd type="oval" w="sm" len="sm"/>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11" name="Line 111"/>
            <p:cNvSpPr>
              <a:spLocks noChangeShapeType="1"/>
            </p:cNvSpPr>
            <p:nvPr/>
          </p:nvSpPr>
          <p:spPr bwMode="auto">
            <a:xfrm>
              <a:off x="3625320" y="4467252"/>
              <a:ext cx="1298443" cy="0"/>
            </a:xfrm>
            <a:prstGeom prst="line">
              <a:avLst/>
            </a:prstGeom>
            <a:noFill/>
            <a:ln w="57150">
              <a:solidFill>
                <a:schemeClr val="tx1"/>
              </a:solidFill>
              <a:round/>
              <a:headEnd type="oval" w="sm" len="sm"/>
              <a:tailEnd type="none" w="med" len="med"/>
            </a:ln>
            <a:extLst>
              <a:ext uri="{909E8E84-426E-40DD-AFC4-6F175D3DCCD1}">
                <a14:hiddenFill xmlns:a14="http://schemas.microsoft.com/office/drawing/2010/main">
                  <a:noFill/>
                </a14:hiddenFill>
              </a:ext>
            </a:extLst>
          </p:spPr>
          <p:txBody>
            <a:bodyPr wrap="none"/>
            <a:lstStyle/>
            <a:p>
              <a:endParaRPr lang="en-US"/>
            </a:p>
          </p:txBody>
        </p:sp>
        <p:sp>
          <p:nvSpPr>
            <p:cNvPr id="20512" name="Freeform 113"/>
            <p:cNvSpPr>
              <a:spLocks/>
            </p:cNvSpPr>
            <p:nvPr/>
          </p:nvSpPr>
          <p:spPr bwMode="auto">
            <a:xfrm>
              <a:off x="3625321" y="3100388"/>
              <a:ext cx="1336293" cy="2797492"/>
            </a:xfrm>
            <a:custGeom>
              <a:avLst/>
              <a:gdLst>
                <a:gd name="T0" fmla="*/ 0 w 273"/>
                <a:gd name="T1" fmla="*/ 0 h 295"/>
                <a:gd name="T2" fmla="*/ 0 w 273"/>
                <a:gd name="T3" fmla="*/ 2147483647 h 295"/>
                <a:gd name="T4" fmla="*/ 2147483647 w 273"/>
                <a:gd name="T5" fmla="*/ 2147483647 h 295"/>
                <a:gd name="T6" fmla="*/ 0 60000 65536"/>
                <a:gd name="T7" fmla="*/ 0 60000 65536"/>
                <a:gd name="T8" fmla="*/ 0 60000 65536"/>
                <a:gd name="T9" fmla="*/ 0 w 273"/>
                <a:gd name="T10" fmla="*/ 0 h 295"/>
                <a:gd name="T11" fmla="*/ 273 w 273"/>
                <a:gd name="T12" fmla="*/ 295 h 295"/>
              </a:gdLst>
              <a:ahLst/>
              <a:cxnLst>
                <a:cxn ang="T6">
                  <a:pos x="T0" y="T1"/>
                </a:cxn>
                <a:cxn ang="T7">
                  <a:pos x="T2" y="T3"/>
                </a:cxn>
                <a:cxn ang="T8">
                  <a:pos x="T4" y="T5"/>
                </a:cxn>
              </a:cxnLst>
              <a:rect l="T9" t="T10" r="T11" b="T12"/>
              <a:pathLst>
                <a:path w="273" h="295">
                  <a:moveTo>
                    <a:pt x="0" y="0"/>
                  </a:moveTo>
                  <a:lnTo>
                    <a:pt x="0" y="295"/>
                  </a:lnTo>
                  <a:lnTo>
                    <a:pt x="273" y="295"/>
                  </a:lnTo>
                </a:path>
              </a:pathLst>
            </a:custGeom>
            <a:noFill/>
            <a:ln w="57150">
              <a:solidFill>
                <a:schemeClr val="tx1"/>
              </a:solidFill>
              <a:round/>
              <a:headEnd type="oval" w="sm" len="sm"/>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13" name="Line 115"/>
            <p:cNvSpPr>
              <a:spLocks noChangeShapeType="1"/>
            </p:cNvSpPr>
            <p:nvPr/>
          </p:nvSpPr>
          <p:spPr bwMode="auto">
            <a:xfrm>
              <a:off x="3625320" y="4876138"/>
              <a:ext cx="1327679" cy="0"/>
            </a:xfrm>
            <a:prstGeom prst="line">
              <a:avLst/>
            </a:prstGeom>
            <a:noFill/>
            <a:ln w="57150">
              <a:solidFill>
                <a:schemeClr val="tx1"/>
              </a:solidFill>
              <a:round/>
              <a:headEnd type="oval" w="sm" len="sm"/>
              <a:tailEnd type="none" w="med" len="med"/>
            </a:ln>
            <a:extLst>
              <a:ext uri="{909E8E84-426E-40DD-AFC4-6F175D3DCCD1}">
                <a14:hiddenFill xmlns:a14="http://schemas.microsoft.com/office/drawing/2010/main">
                  <a:noFill/>
                </a14:hiddenFill>
              </a:ext>
            </a:extLst>
          </p:spPr>
          <p:txBody>
            <a:bodyPr/>
            <a:lstStyle/>
            <a:p>
              <a:endParaRPr lang="en-US"/>
            </a:p>
          </p:txBody>
        </p:sp>
        <p:sp>
          <p:nvSpPr>
            <p:cNvPr id="20514" name="Line 116"/>
            <p:cNvSpPr>
              <a:spLocks noChangeShapeType="1"/>
            </p:cNvSpPr>
            <p:nvPr/>
          </p:nvSpPr>
          <p:spPr bwMode="auto">
            <a:xfrm>
              <a:off x="4093103" y="5082871"/>
              <a:ext cx="859895" cy="0"/>
            </a:xfrm>
            <a:prstGeom prst="line">
              <a:avLst/>
            </a:prstGeom>
            <a:noFill/>
            <a:ln w="57150">
              <a:solidFill>
                <a:schemeClr val="tx1"/>
              </a:solidFill>
              <a:round/>
              <a:headEnd type="oval" w="sm" len="sm"/>
              <a:tailEnd type="none" w="med" len="med"/>
            </a:ln>
            <a:extLst>
              <a:ext uri="{909E8E84-426E-40DD-AFC4-6F175D3DCCD1}">
                <a14:hiddenFill xmlns:a14="http://schemas.microsoft.com/office/drawing/2010/main">
                  <a:noFill/>
                </a14:hiddenFill>
              </a:ext>
            </a:extLst>
          </p:spPr>
          <p:txBody>
            <a:bodyPr wrap="none"/>
            <a:lstStyle/>
            <a:p>
              <a:endParaRPr lang="en-US"/>
            </a:p>
          </p:txBody>
        </p:sp>
        <p:sp>
          <p:nvSpPr>
            <p:cNvPr id="20515" name="Rectangle 118"/>
            <p:cNvSpPr>
              <a:spLocks noChangeArrowheads="1"/>
            </p:cNvSpPr>
            <p:nvPr/>
          </p:nvSpPr>
          <p:spPr bwMode="auto">
            <a:xfrm>
              <a:off x="3351875" y="4297044"/>
              <a:ext cx="3315758" cy="1822767"/>
            </a:xfrm>
            <a:prstGeom prst="rect">
              <a:avLst/>
            </a:prstGeom>
            <a:noFill/>
            <a:ln w="19050">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16" name="Rectangle 119"/>
            <p:cNvSpPr>
              <a:spLocks noChangeArrowheads="1"/>
            </p:cNvSpPr>
            <p:nvPr/>
          </p:nvSpPr>
          <p:spPr bwMode="auto">
            <a:xfrm>
              <a:off x="2027635" y="4969828"/>
              <a:ext cx="124684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lnSpc>
                  <a:spcPct val="130000"/>
                </a:lnSpc>
                <a:spcBef>
                  <a:spcPct val="0"/>
                </a:spcBef>
                <a:buFontTx/>
                <a:buNone/>
              </a:pPr>
              <a:r>
                <a:rPr lang="en-US" altLang="en-US" sz="1800" dirty="0"/>
                <a:t>Logic Unit</a:t>
              </a:r>
            </a:p>
          </p:txBody>
        </p:sp>
        <p:grpSp>
          <p:nvGrpSpPr>
            <p:cNvPr id="2" name="Group 1">
              <a:extLst>
                <a:ext uri="{FF2B5EF4-FFF2-40B4-BE49-F238E27FC236}">
                  <a16:creationId xmlns:a16="http://schemas.microsoft.com/office/drawing/2014/main" id="{3288A7CB-C8E1-4A23-9215-467D5A521EDC}"/>
                </a:ext>
              </a:extLst>
            </p:cNvPr>
            <p:cNvGrpSpPr/>
            <p:nvPr/>
          </p:nvGrpSpPr>
          <p:grpSpPr>
            <a:xfrm>
              <a:off x="2533254" y="5989320"/>
              <a:ext cx="3862652" cy="466725"/>
              <a:chOff x="2533254" y="5734050"/>
              <a:chExt cx="3862652" cy="466725"/>
            </a:xfrm>
          </p:grpSpPr>
          <p:sp>
            <p:nvSpPr>
              <p:cNvPr id="20517" name="Freeform 120"/>
              <p:cNvSpPr>
                <a:spLocks/>
              </p:cNvSpPr>
              <p:nvPr/>
            </p:nvSpPr>
            <p:spPr bwMode="auto">
              <a:xfrm>
                <a:off x="2533254" y="5734050"/>
                <a:ext cx="3862652" cy="395288"/>
              </a:xfrm>
              <a:custGeom>
                <a:avLst/>
                <a:gdLst>
                  <a:gd name="T0" fmla="*/ 0 w 2019"/>
                  <a:gd name="T1" fmla="*/ 2147483647 h 249"/>
                  <a:gd name="T2" fmla="*/ 2147483647 w 2019"/>
                  <a:gd name="T3" fmla="*/ 2147483647 h 249"/>
                  <a:gd name="T4" fmla="*/ 2147483647 w 2019"/>
                  <a:gd name="T5" fmla="*/ 0 h 249"/>
                  <a:gd name="T6" fmla="*/ 0 60000 65536"/>
                  <a:gd name="T7" fmla="*/ 0 60000 65536"/>
                  <a:gd name="T8" fmla="*/ 0 60000 65536"/>
                  <a:gd name="T9" fmla="*/ 0 w 2019"/>
                  <a:gd name="T10" fmla="*/ 0 h 249"/>
                  <a:gd name="T11" fmla="*/ 2019 w 2019"/>
                  <a:gd name="T12" fmla="*/ 249 h 249"/>
                </a:gdLst>
                <a:ahLst/>
                <a:cxnLst>
                  <a:cxn ang="T6">
                    <a:pos x="T0" y="T1"/>
                  </a:cxn>
                  <a:cxn ang="T7">
                    <a:pos x="T2" y="T3"/>
                  </a:cxn>
                  <a:cxn ang="T8">
                    <a:pos x="T4" y="T5"/>
                  </a:cxn>
                </a:cxnLst>
                <a:rect l="T9" t="T10" r="T11" b="T12"/>
                <a:pathLst>
                  <a:path w="2019" h="249">
                    <a:moveTo>
                      <a:pt x="0" y="249"/>
                    </a:moveTo>
                    <a:lnTo>
                      <a:pt x="2019" y="249"/>
                    </a:lnTo>
                    <a:lnTo>
                      <a:pt x="2019" y="0"/>
                    </a:lnTo>
                  </a:path>
                </a:pathLst>
              </a:custGeom>
              <a:noFill/>
              <a:ln w="19050">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20518" name="Group 121"/>
              <p:cNvGrpSpPr>
                <a:grpSpLocks/>
              </p:cNvGrpSpPr>
              <p:nvPr/>
            </p:nvGrpSpPr>
            <p:grpSpPr bwMode="auto">
              <a:xfrm>
                <a:off x="2806700" y="5840413"/>
                <a:ext cx="257969" cy="360362"/>
                <a:chOff x="3864" y="1956"/>
                <a:chExt cx="150" cy="227"/>
              </a:xfrm>
            </p:grpSpPr>
            <p:sp>
              <p:nvSpPr>
                <p:cNvPr id="20587" name="Rectangle 122"/>
                <p:cNvSpPr>
                  <a:spLocks noChangeArrowheads="1"/>
                </p:cNvSpPr>
                <p:nvPr/>
              </p:nvSpPr>
              <p:spPr bwMode="auto">
                <a:xfrm>
                  <a:off x="3864" y="1956"/>
                  <a:ext cx="15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solidFill>
                        <a:srgbClr val="FF0000"/>
                      </a:solidFill>
                    </a:rPr>
                    <a:t> 2</a:t>
                  </a:r>
                </a:p>
              </p:txBody>
            </p:sp>
            <p:sp>
              <p:nvSpPr>
                <p:cNvPr id="20588" name="Line 123"/>
                <p:cNvSpPr>
                  <a:spLocks noChangeShapeType="1"/>
                </p:cNvSpPr>
                <p:nvPr/>
              </p:nvSpPr>
              <p:spPr bwMode="auto">
                <a:xfrm flipH="1">
                  <a:off x="3901" y="2092"/>
                  <a:ext cx="68" cy="91"/>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grpSp>
        <p:sp>
          <p:nvSpPr>
            <p:cNvPr id="20519" name="Rectangle 124"/>
            <p:cNvSpPr>
              <a:spLocks noChangeArrowheads="1"/>
            </p:cNvSpPr>
            <p:nvPr/>
          </p:nvSpPr>
          <p:spPr bwMode="auto">
            <a:xfrm>
              <a:off x="1286404" y="5584507"/>
              <a:ext cx="1129904" cy="97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r">
                <a:spcBef>
                  <a:spcPct val="0"/>
                </a:spcBef>
                <a:buFontTx/>
                <a:buNone/>
              </a:pPr>
              <a:r>
                <a:rPr lang="en-US" altLang="en-US" sz="1600" dirty="0">
                  <a:solidFill>
                    <a:srgbClr val="FF0000"/>
                  </a:solidFill>
                </a:rPr>
                <a:t>AND = 00</a:t>
              </a:r>
            </a:p>
            <a:p>
              <a:pPr algn="r">
                <a:spcBef>
                  <a:spcPct val="0"/>
                </a:spcBef>
                <a:buFontTx/>
                <a:buNone/>
              </a:pPr>
              <a:r>
                <a:rPr lang="en-US" altLang="en-US" sz="1600" dirty="0">
                  <a:solidFill>
                    <a:srgbClr val="FF0000"/>
                  </a:solidFill>
                </a:rPr>
                <a:t>OR = 01</a:t>
              </a:r>
            </a:p>
            <a:p>
              <a:pPr algn="r">
                <a:spcBef>
                  <a:spcPct val="0"/>
                </a:spcBef>
                <a:buFontTx/>
                <a:buNone/>
              </a:pPr>
              <a:r>
                <a:rPr lang="en-US" altLang="en-US" sz="1600" dirty="0">
                  <a:solidFill>
                    <a:srgbClr val="FF0000"/>
                  </a:solidFill>
                </a:rPr>
                <a:t>XOR = 10</a:t>
              </a:r>
            </a:p>
            <a:p>
              <a:pPr algn="r">
                <a:spcBef>
                  <a:spcPct val="0"/>
                </a:spcBef>
                <a:buFontTx/>
                <a:buNone/>
              </a:pPr>
              <a:r>
                <a:rPr lang="en-US" altLang="en-US" sz="1600" dirty="0">
                  <a:solidFill>
                    <a:srgbClr val="FF0000"/>
                  </a:solidFill>
                </a:rPr>
                <a:t>NOR = 11</a:t>
              </a:r>
            </a:p>
          </p:txBody>
        </p:sp>
        <p:sp>
          <p:nvSpPr>
            <p:cNvPr id="20520" name="AutoShape 125"/>
            <p:cNvSpPr>
              <a:spLocks/>
            </p:cNvSpPr>
            <p:nvPr/>
          </p:nvSpPr>
          <p:spPr bwMode="auto">
            <a:xfrm flipH="1">
              <a:off x="1299421" y="5584507"/>
              <a:ext cx="116946" cy="973138"/>
            </a:xfrm>
            <a:prstGeom prst="rightBrace">
              <a:avLst>
                <a:gd name="adj1" fmla="val 75123"/>
                <a:gd name="adj2" fmla="val 4991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21" name="Rectangle 126"/>
            <p:cNvSpPr>
              <a:spLocks noChangeArrowheads="1"/>
            </p:cNvSpPr>
            <p:nvPr/>
          </p:nvSpPr>
          <p:spPr bwMode="auto">
            <a:xfrm rot="16200000">
              <a:off x="408153" y="5693613"/>
              <a:ext cx="1042987"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600" dirty="0"/>
                <a:t>Logical</a:t>
              </a:r>
            </a:p>
            <a:p>
              <a:pPr algn="ctr">
                <a:spcBef>
                  <a:spcPct val="0"/>
                </a:spcBef>
                <a:buFontTx/>
                <a:buNone/>
              </a:pPr>
              <a:r>
                <a:rPr lang="en-US" altLang="en-US" sz="1600" dirty="0"/>
                <a:t>Operation</a:t>
              </a:r>
            </a:p>
          </p:txBody>
        </p:sp>
        <p:sp>
          <p:nvSpPr>
            <p:cNvPr id="20522" name="Rectangle 127"/>
            <p:cNvSpPr>
              <a:spLocks noChangeArrowheads="1"/>
            </p:cNvSpPr>
            <p:nvPr/>
          </p:nvSpPr>
          <p:spPr bwMode="auto">
            <a:xfrm>
              <a:off x="5032111" y="1665288"/>
              <a:ext cx="1441185" cy="647700"/>
            </a:xfrm>
            <a:prstGeom prst="rect">
              <a:avLst/>
            </a:prstGeom>
            <a:solidFill>
              <a:srgbClr val="FFFF99"/>
            </a:solidFill>
            <a:ln w="19050">
              <a:solidFill>
                <a:schemeClr val="tx1"/>
              </a:solidFill>
              <a:miter lim="800000"/>
              <a:headEnd/>
              <a:tailEnd/>
            </a:ln>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800"/>
                <a:t>Shifter</a:t>
              </a:r>
            </a:p>
          </p:txBody>
        </p:sp>
        <p:sp>
          <p:nvSpPr>
            <p:cNvPr id="20523" name="Freeform 128"/>
            <p:cNvSpPr>
              <a:spLocks/>
            </p:cNvSpPr>
            <p:nvPr/>
          </p:nvSpPr>
          <p:spPr bwMode="auto">
            <a:xfrm flipV="1">
              <a:off x="6473296" y="1989138"/>
              <a:ext cx="1286404" cy="827087"/>
            </a:xfrm>
            <a:custGeom>
              <a:avLst/>
              <a:gdLst>
                <a:gd name="T0" fmla="*/ 0 w 771"/>
                <a:gd name="T1" fmla="*/ 2147483647 h 794"/>
                <a:gd name="T2" fmla="*/ 2147483647 w 771"/>
                <a:gd name="T3" fmla="*/ 2147483647 h 794"/>
                <a:gd name="T4" fmla="*/ 2147483647 w 771"/>
                <a:gd name="T5" fmla="*/ 0 h 794"/>
                <a:gd name="T6" fmla="*/ 2147483647 w 771"/>
                <a:gd name="T7" fmla="*/ 0 h 794"/>
                <a:gd name="T8" fmla="*/ 0 60000 65536"/>
                <a:gd name="T9" fmla="*/ 0 60000 65536"/>
                <a:gd name="T10" fmla="*/ 0 60000 65536"/>
                <a:gd name="T11" fmla="*/ 0 60000 65536"/>
                <a:gd name="T12" fmla="*/ 0 w 771"/>
                <a:gd name="T13" fmla="*/ 0 h 794"/>
                <a:gd name="T14" fmla="*/ 771 w 771"/>
                <a:gd name="T15" fmla="*/ 794 h 794"/>
              </a:gdLst>
              <a:ahLst/>
              <a:cxnLst>
                <a:cxn ang="T8">
                  <a:pos x="T0" y="T1"/>
                </a:cxn>
                <a:cxn ang="T9">
                  <a:pos x="T2" y="T3"/>
                </a:cxn>
                <a:cxn ang="T10">
                  <a:pos x="T4" y="T5"/>
                </a:cxn>
                <a:cxn ang="T11">
                  <a:pos x="T6" y="T7"/>
                </a:cxn>
              </a:cxnLst>
              <a:rect l="T12" t="T13" r="T14" b="T15"/>
              <a:pathLst>
                <a:path w="771" h="794">
                  <a:moveTo>
                    <a:pt x="0" y="794"/>
                  </a:moveTo>
                  <a:lnTo>
                    <a:pt x="226" y="794"/>
                  </a:lnTo>
                  <a:lnTo>
                    <a:pt x="226" y="0"/>
                  </a:lnTo>
                  <a:lnTo>
                    <a:pt x="771" y="0"/>
                  </a:lnTo>
                </a:path>
              </a:pathLst>
            </a:custGeom>
            <a:noFill/>
            <a:ln w="5715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24" name="Freeform 129"/>
            <p:cNvSpPr>
              <a:spLocks/>
            </p:cNvSpPr>
            <p:nvPr/>
          </p:nvSpPr>
          <p:spPr bwMode="auto">
            <a:xfrm flipV="1">
              <a:off x="2461023" y="1449388"/>
              <a:ext cx="3322638" cy="215900"/>
            </a:xfrm>
            <a:custGeom>
              <a:avLst/>
              <a:gdLst>
                <a:gd name="T0" fmla="*/ 0 w 2019"/>
                <a:gd name="T1" fmla="*/ 2147483647 h 249"/>
                <a:gd name="T2" fmla="*/ 2147483647 w 2019"/>
                <a:gd name="T3" fmla="*/ 2147483647 h 249"/>
                <a:gd name="T4" fmla="*/ 2147483647 w 2019"/>
                <a:gd name="T5" fmla="*/ 0 h 249"/>
                <a:gd name="T6" fmla="*/ 0 60000 65536"/>
                <a:gd name="T7" fmla="*/ 0 60000 65536"/>
                <a:gd name="T8" fmla="*/ 0 60000 65536"/>
                <a:gd name="T9" fmla="*/ 0 w 2019"/>
                <a:gd name="T10" fmla="*/ 0 h 249"/>
                <a:gd name="T11" fmla="*/ 2019 w 2019"/>
                <a:gd name="T12" fmla="*/ 249 h 249"/>
              </a:gdLst>
              <a:ahLst/>
              <a:cxnLst>
                <a:cxn ang="T6">
                  <a:pos x="T0" y="T1"/>
                </a:cxn>
                <a:cxn ang="T7">
                  <a:pos x="T2" y="T3"/>
                </a:cxn>
                <a:cxn ang="T8">
                  <a:pos x="T4" y="T5"/>
                </a:cxn>
              </a:cxnLst>
              <a:rect l="T9" t="T10" r="T11" b="T12"/>
              <a:pathLst>
                <a:path w="2019" h="249">
                  <a:moveTo>
                    <a:pt x="0" y="249"/>
                  </a:moveTo>
                  <a:lnTo>
                    <a:pt x="2019" y="249"/>
                  </a:lnTo>
                  <a:lnTo>
                    <a:pt x="2019" y="0"/>
                  </a:lnTo>
                </a:path>
              </a:pathLst>
            </a:custGeom>
            <a:noFill/>
            <a:ln w="19050">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20525" name="Group 130"/>
            <p:cNvGrpSpPr>
              <a:grpSpLocks/>
            </p:cNvGrpSpPr>
            <p:nvPr/>
          </p:nvGrpSpPr>
          <p:grpSpPr bwMode="auto">
            <a:xfrm>
              <a:off x="3016515" y="1160463"/>
              <a:ext cx="257969" cy="360362"/>
              <a:chOff x="3864" y="1956"/>
              <a:chExt cx="150" cy="227"/>
            </a:xfrm>
          </p:grpSpPr>
          <p:sp>
            <p:nvSpPr>
              <p:cNvPr id="20585" name="Rectangle 131"/>
              <p:cNvSpPr>
                <a:spLocks noChangeArrowheads="1"/>
              </p:cNvSpPr>
              <p:nvPr/>
            </p:nvSpPr>
            <p:spPr bwMode="auto">
              <a:xfrm>
                <a:off x="3864" y="1956"/>
                <a:ext cx="15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solidFill>
                      <a:srgbClr val="FF0000"/>
                    </a:solidFill>
                  </a:rPr>
                  <a:t> 2</a:t>
                </a:r>
              </a:p>
            </p:txBody>
          </p:sp>
          <p:sp>
            <p:nvSpPr>
              <p:cNvPr id="20586" name="Line 132"/>
              <p:cNvSpPr>
                <a:spLocks noChangeShapeType="1"/>
              </p:cNvSpPr>
              <p:nvPr/>
            </p:nvSpPr>
            <p:spPr bwMode="auto">
              <a:xfrm flipH="1">
                <a:off x="3901" y="2092"/>
                <a:ext cx="68" cy="91"/>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20526" name="Rectangle 133"/>
            <p:cNvSpPr>
              <a:spLocks noChangeArrowheads="1"/>
            </p:cNvSpPr>
            <p:nvPr/>
          </p:nvSpPr>
          <p:spPr bwMode="auto">
            <a:xfrm>
              <a:off x="1195256" y="1123950"/>
              <a:ext cx="1147101"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r">
                <a:spcBef>
                  <a:spcPct val="0"/>
                </a:spcBef>
                <a:buFontTx/>
                <a:buNone/>
              </a:pPr>
              <a:r>
                <a:rPr lang="en-US" altLang="en-US" sz="1600">
                  <a:solidFill>
                    <a:srgbClr val="FF0000"/>
                  </a:solidFill>
                </a:rPr>
                <a:t>SLL = 00</a:t>
              </a:r>
            </a:p>
            <a:p>
              <a:pPr algn="r">
                <a:spcBef>
                  <a:spcPct val="0"/>
                </a:spcBef>
                <a:buFontTx/>
                <a:buNone/>
              </a:pPr>
              <a:r>
                <a:rPr lang="en-US" altLang="en-US" sz="1600">
                  <a:solidFill>
                    <a:srgbClr val="FF0000"/>
                  </a:solidFill>
                </a:rPr>
                <a:t>SRL = 00</a:t>
              </a:r>
            </a:p>
            <a:p>
              <a:pPr algn="r">
                <a:spcBef>
                  <a:spcPct val="0"/>
                </a:spcBef>
                <a:buFontTx/>
                <a:buNone/>
              </a:pPr>
              <a:r>
                <a:rPr lang="en-US" altLang="en-US" sz="1600">
                  <a:solidFill>
                    <a:srgbClr val="FF0000"/>
                  </a:solidFill>
                </a:rPr>
                <a:t>SRA = 01</a:t>
              </a:r>
            </a:p>
            <a:p>
              <a:pPr algn="r">
                <a:spcBef>
                  <a:spcPct val="0"/>
                </a:spcBef>
                <a:buFontTx/>
                <a:buNone/>
              </a:pPr>
              <a:r>
                <a:rPr lang="en-US" altLang="en-US" sz="1600">
                  <a:solidFill>
                    <a:srgbClr val="FF0000"/>
                  </a:solidFill>
                </a:rPr>
                <a:t>ROR = 11</a:t>
              </a:r>
            </a:p>
          </p:txBody>
        </p:sp>
        <p:sp>
          <p:nvSpPr>
            <p:cNvPr id="20527" name="AutoShape 134"/>
            <p:cNvSpPr>
              <a:spLocks/>
            </p:cNvSpPr>
            <p:nvPr/>
          </p:nvSpPr>
          <p:spPr bwMode="auto">
            <a:xfrm flipH="1">
              <a:off x="1299421" y="1192213"/>
              <a:ext cx="128984" cy="1173162"/>
            </a:xfrm>
            <a:prstGeom prst="rightBrace">
              <a:avLst>
                <a:gd name="adj1" fmla="val 75132"/>
                <a:gd name="adj2" fmla="val 4991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28" name="Rectangle 135"/>
            <p:cNvSpPr>
              <a:spLocks noChangeArrowheads="1"/>
            </p:cNvSpPr>
            <p:nvPr/>
          </p:nvSpPr>
          <p:spPr bwMode="auto">
            <a:xfrm rot="16200000">
              <a:off x="345446" y="1425937"/>
              <a:ext cx="11684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600" dirty="0"/>
                <a:t>Shift/Rotate</a:t>
              </a:r>
            </a:p>
            <a:p>
              <a:pPr algn="ctr">
                <a:spcBef>
                  <a:spcPct val="0"/>
                </a:spcBef>
                <a:buFontTx/>
                <a:buNone/>
              </a:pPr>
              <a:r>
                <a:rPr lang="en-US" altLang="en-US" sz="1600" dirty="0"/>
                <a:t>Operation</a:t>
              </a:r>
            </a:p>
          </p:txBody>
        </p:sp>
        <p:sp>
          <p:nvSpPr>
            <p:cNvPr id="20529" name="Freeform 155"/>
            <p:cNvSpPr>
              <a:spLocks/>
            </p:cNvSpPr>
            <p:nvPr/>
          </p:nvSpPr>
          <p:spPr bwMode="auto">
            <a:xfrm flipV="1">
              <a:off x="3625321" y="1773238"/>
              <a:ext cx="1406790" cy="1327150"/>
            </a:xfrm>
            <a:custGeom>
              <a:avLst/>
              <a:gdLst>
                <a:gd name="T0" fmla="*/ 0 w 273"/>
                <a:gd name="T1" fmla="*/ 0 h 295"/>
                <a:gd name="T2" fmla="*/ 0 w 273"/>
                <a:gd name="T3" fmla="*/ 2147483647 h 295"/>
                <a:gd name="T4" fmla="*/ 2147483647 w 273"/>
                <a:gd name="T5" fmla="*/ 2147483647 h 295"/>
                <a:gd name="T6" fmla="*/ 0 60000 65536"/>
                <a:gd name="T7" fmla="*/ 0 60000 65536"/>
                <a:gd name="T8" fmla="*/ 0 60000 65536"/>
                <a:gd name="T9" fmla="*/ 0 w 273"/>
                <a:gd name="T10" fmla="*/ 0 h 295"/>
                <a:gd name="T11" fmla="*/ 273 w 273"/>
                <a:gd name="T12" fmla="*/ 295 h 295"/>
              </a:gdLst>
              <a:ahLst/>
              <a:cxnLst>
                <a:cxn ang="T6">
                  <a:pos x="T0" y="T1"/>
                </a:cxn>
                <a:cxn ang="T7">
                  <a:pos x="T2" y="T3"/>
                </a:cxn>
                <a:cxn ang="T8">
                  <a:pos x="T4" y="T5"/>
                </a:cxn>
              </a:cxnLst>
              <a:rect l="T9" t="T10" r="T11" b="T12"/>
              <a:pathLst>
                <a:path w="273" h="295">
                  <a:moveTo>
                    <a:pt x="0" y="0"/>
                  </a:moveTo>
                  <a:lnTo>
                    <a:pt x="0" y="295"/>
                  </a:lnTo>
                  <a:lnTo>
                    <a:pt x="273" y="295"/>
                  </a:lnTo>
                </a:path>
              </a:pathLst>
            </a:custGeom>
            <a:noFill/>
            <a:ln w="25400">
              <a:solidFill>
                <a:schemeClr val="tx1"/>
              </a:solidFill>
              <a:round/>
              <a:headEnd type="oval" w="sm" len="sm"/>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30" name="Line 63"/>
            <p:cNvSpPr>
              <a:spLocks noChangeShapeType="1"/>
            </p:cNvSpPr>
            <p:nvPr/>
          </p:nvSpPr>
          <p:spPr bwMode="auto">
            <a:xfrm>
              <a:off x="2533254" y="3716338"/>
              <a:ext cx="1950244"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31" name="Line 27"/>
            <p:cNvSpPr>
              <a:spLocks noChangeShapeType="1"/>
            </p:cNvSpPr>
            <p:nvPr/>
          </p:nvSpPr>
          <p:spPr bwMode="auto">
            <a:xfrm flipV="1">
              <a:off x="2533254" y="3103563"/>
              <a:ext cx="3470540" cy="158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532" name="Rectangle 37"/>
            <p:cNvSpPr>
              <a:spLocks noChangeArrowheads="1"/>
            </p:cNvSpPr>
            <p:nvPr/>
          </p:nvSpPr>
          <p:spPr bwMode="auto">
            <a:xfrm>
              <a:off x="2572808" y="2816225"/>
              <a:ext cx="27344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0"/>
                </a:spcBef>
                <a:buFontTx/>
                <a:buNone/>
              </a:pPr>
              <a:r>
                <a:rPr lang="en-US" altLang="en-US" sz="1600"/>
                <a:t>A</a:t>
              </a:r>
            </a:p>
          </p:txBody>
        </p:sp>
        <p:grpSp>
          <p:nvGrpSpPr>
            <p:cNvPr id="20533" name="Group 48"/>
            <p:cNvGrpSpPr>
              <a:grpSpLocks/>
            </p:cNvGrpSpPr>
            <p:nvPr/>
          </p:nvGrpSpPr>
          <p:grpSpPr bwMode="auto">
            <a:xfrm>
              <a:off x="2899569" y="2816225"/>
              <a:ext cx="257969" cy="360363"/>
              <a:chOff x="3864" y="1956"/>
              <a:chExt cx="150" cy="227"/>
            </a:xfrm>
          </p:grpSpPr>
          <p:sp>
            <p:nvSpPr>
              <p:cNvPr id="20583" name="Rectangle 35"/>
              <p:cNvSpPr>
                <a:spLocks noChangeArrowheads="1"/>
              </p:cNvSpPr>
              <p:nvPr/>
            </p:nvSpPr>
            <p:spPr bwMode="auto">
              <a:xfrm>
                <a:off x="3864" y="1956"/>
                <a:ext cx="15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 32</a:t>
                </a:r>
              </a:p>
            </p:txBody>
          </p:sp>
          <p:sp>
            <p:nvSpPr>
              <p:cNvPr id="20584" name="Line 38"/>
              <p:cNvSpPr>
                <a:spLocks noChangeShapeType="1"/>
              </p:cNvSpPr>
              <p:nvPr/>
            </p:nvSpPr>
            <p:spPr bwMode="auto">
              <a:xfrm flipH="1">
                <a:off x="3901" y="2092"/>
                <a:ext cx="68" cy="9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20534" name="Line 49"/>
            <p:cNvSpPr>
              <a:spLocks noChangeShapeType="1"/>
            </p:cNvSpPr>
            <p:nvPr/>
          </p:nvSpPr>
          <p:spPr bwMode="auto">
            <a:xfrm flipV="1">
              <a:off x="4911725" y="3822700"/>
              <a:ext cx="1092068" cy="1588"/>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nvGrpSpPr>
            <p:cNvPr id="20535" name="Group 50"/>
            <p:cNvGrpSpPr>
              <a:grpSpLocks/>
            </p:cNvGrpSpPr>
            <p:nvPr/>
          </p:nvGrpSpPr>
          <p:grpSpPr bwMode="auto">
            <a:xfrm>
              <a:off x="5551488" y="3535363"/>
              <a:ext cx="257969" cy="360362"/>
              <a:chOff x="3864" y="1956"/>
              <a:chExt cx="150" cy="227"/>
            </a:xfrm>
          </p:grpSpPr>
          <p:sp>
            <p:nvSpPr>
              <p:cNvPr id="20581" name="Rectangle 51"/>
              <p:cNvSpPr>
                <a:spLocks noChangeArrowheads="1"/>
              </p:cNvSpPr>
              <p:nvPr/>
            </p:nvSpPr>
            <p:spPr bwMode="auto">
              <a:xfrm>
                <a:off x="3864" y="1956"/>
                <a:ext cx="15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 32</a:t>
                </a:r>
              </a:p>
            </p:txBody>
          </p:sp>
          <p:sp>
            <p:nvSpPr>
              <p:cNvPr id="20582" name="Line 52"/>
              <p:cNvSpPr>
                <a:spLocks noChangeShapeType="1"/>
              </p:cNvSpPr>
              <p:nvPr/>
            </p:nvSpPr>
            <p:spPr bwMode="auto">
              <a:xfrm flipH="1">
                <a:off x="3901" y="2092"/>
                <a:ext cx="68" cy="9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20536" name="Rectangle 53"/>
            <p:cNvSpPr>
              <a:spLocks noChangeArrowheads="1"/>
            </p:cNvSpPr>
            <p:nvPr/>
          </p:nvSpPr>
          <p:spPr bwMode="auto">
            <a:xfrm>
              <a:off x="2572808" y="3429000"/>
              <a:ext cx="27344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spcBef>
                  <a:spcPct val="0"/>
                </a:spcBef>
                <a:buFontTx/>
                <a:buNone/>
              </a:pPr>
              <a:r>
                <a:rPr lang="en-US" altLang="en-US" sz="1600"/>
                <a:t>B</a:t>
              </a:r>
            </a:p>
          </p:txBody>
        </p:sp>
        <p:grpSp>
          <p:nvGrpSpPr>
            <p:cNvPr id="20537" name="Group 69"/>
            <p:cNvGrpSpPr>
              <a:grpSpLocks/>
            </p:cNvGrpSpPr>
            <p:nvPr/>
          </p:nvGrpSpPr>
          <p:grpSpPr bwMode="auto">
            <a:xfrm>
              <a:off x="4402667" y="3644900"/>
              <a:ext cx="509058" cy="360363"/>
              <a:chOff x="2449" y="3226"/>
              <a:chExt cx="296" cy="227"/>
            </a:xfrm>
          </p:grpSpPr>
          <p:sp>
            <p:nvSpPr>
              <p:cNvPr id="20578" name="AutoShape 61"/>
              <p:cNvSpPr>
                <a:spLocks noChangeArrowheads="1"/>
              </p:cNvSpPr>
              <p:nvPr/>
            </p:nvSpPr>
            <p:spPr bwMode="auto">
              <a:xfrm flipH="1">
                <a:off x="2472" y="3226"/>
                <a:ext cx="204" cy="227"/>
              </a:xfrm>
              <a:prstGeom prst="moon">
                <a:avLst>
                  <a:gd name="adj" fmla="val 87500"/>
                </a:avLst>
              </a:prstGeom>
              <a:solidFill>
                <a:schemeClr val="bg1"/>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79" name="AutoShape 67"/>
              <p:cNvSpPr>
                <a:spLocks noChangeArrowheads="1"/>
              </p:cNvSpPr>
              <p:nvPr/>
            </p:nvSpPr>
            <p:spPr bwMode="auto">
              <a:xfrm flipH="1">
                <a:off x="2495" y="3226"/>
                <a:ext cx="250" cy="227"/>
              </a:xfrm>
              <a:prstGeom prst="moon">
                <a:avLst>
                  <a:gd name="adj" fmla="val 87500"/>
                </a:avLst>
              </a:prstGeom>
              <a:solidFill>
                <a:srgbClr val="FFFF99"/>
              </a:solidFill>
              <a:ln w="19050">
                <a:solidFill>
                  <a:schemeClr val="tx1"/>
                </a:solidFill>
                <a:miter lim="800000"/>
                <a:headEnd/>
                <a:tailEnd/>
              </a:ln>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80" name="Arc 68"/>
              <p:cNvSpPr>
                <a:spLocks/>
              </p:cNvSpPr>
              <p:nvPr/>
            </p:nvSpPr>
            <p:spPr bwMode="auto">
              <a:xfrm>
                <a:off x="2449" y="3226"/>
                <a:ext cx="46" cy="227"/>
              </a:xfrm>
              <a:custGeom>
                <a:avLst/>
                <a:gdLst>
                  <a:gd name="T0" fmla="*/ 0 w 21600"/>
                  <a:gd name="T1" fmla="*/ 0 h 42382"/>
                  <a:gd name="T2" fmla="*/ 0 w 21600"/>
                  <a:gd name="T3" fmla="*/ 0 h 42382"/>
                  <a:gd name="T4" fmla="*/ 0 w 21600"/>
                  <a:gd name="T5" fmla="*/ 0 h 42382"/>
                  <a:gd name="T6" fmla="*/ 0 60000 65536"/>
                  <a:gd name="T7" fmla="*/ 0 60000 65536"/>
                  <a:gd name="T8" fmla="*/ 0 60000 65536"/>
                  <a:gd name="T9" fmla="*/ 0 w 21600"/>
                  <a:gd name="T10" fmla="*/ 0 h 42382"/>
                  <a:gd name="T11" fmla="*/ 21600 w 21600"/>
                  <a:gd name="T12" fmla="*/ 42382 h 42382"/>
                </a:gdLst>
                <a:ahLst/>
                <a:cxnLst>
                  <a:cxn ang="T6">
                    <a:pos x="T0" y="T1"/>
                  </a:cxn>
                  <a:cxn ang="T7">
                    <a:pos x="T2" y="T3"/>
                  </a:cxn>
                  <a:cxn ang="T8">
                    <a:pos x="T4" y="T5"/>
                  </a:cxn>
                </a:cxnLst>
                <a:rect l="T9" t="T10" r="T11" b="T12"/>
                <a:pathLst>
                  <a:path w="21600" h="42382" fill="none" extrusionOk="0">
                    <a:moveTo>
                      <a:pt x="-1" y="0"/>
                    </a:moveTo>
                    <a:cubicBezTo>
                      <a:pt x="11929" y="0"/>
                      <a:pt x="21600" y="9670"/>
                      <a:pt x="21600" y="21600"/>
                    </a:cubicBezTo>
                    <a:cubicBezTo>
                      <a:pt x="21600" y="31261"/>
                      <a:pt x="15183" y="39748"/>
                      <a:pt x="5887" y="42381"/>
                    </a:cubicBezTo>
                  </a:path>
                  <a:path w="21600" h="42382" stroke="0" extrusionOk="0">
                    <a:moveTo>
                      <a:pt x="-1" y="0"/>
                    </a:moveTo>
                    <a:cubicBezTo>
                      <a:pt x="11929" y="0"/>
                      <a:pt x="21600" y="9670"/>
                      <a:pt x="21600" y="21600"/>
                    </a:cubicBezTo>
                    <a:cubicBezTo>
                      <a:pt x="21600" y="31261"/>
                      <a:pt x="15183" y="39748"/>
                      <a:pt x="5887" y="42381"/>
                    </a:cubicBezTo>
                    <a:lnTo>
                      <a:pt x="0" y="21600"/>
                    </a:lnTo>
                    <a:lnTo>
                      <a:pt x="-1" y="0"/>
                    </a:lnTo>
                    <a:close/>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20538" name="Group 71"/>
            <p:cNvGrpSpPr>
              <a:grpSpLocks/>
            </p:cNvGrpSpPr>
            <p:nvPr/>
          </p:nvGrpSpPr>
          <p:grpSpPr bwMode="auto">
            <a:xfrm>
              <a:off x="6003794" y="2887663"/>
              <a:ext cx="663840" cy="1152525"/>
              <a:chOff x="4127" y="2001"/>
              <a:chExt cx="386" cy="726"/>
            </a:xfrm>
          </p:grpSpPr>
          <p:sp>
            <p:nvSpPr>
              <p:cNvPr id="20576" name="Freeform 25"/>
              <p:cNvSpPr>
                <a:spLocks/>
              </p:cNvSpPr>
              <p:nvPr/>
            </p:nvSpPr>
            <p:spPr bwMode="auto">
              <a:xfrm rot="-5400000">
                <a:off x="3957" y="2171"/>
                <a:ext cx="726" cy="386"/>
              </a:xfrm>
              <a:custGeom>
                <a:avLst/>
                <a:gdLst>
                  <a:gd name="T0" fmla="*/ 0 w 768"/>
                  <a:gd name="T1" fmla="*/ 0 h 288"/>
                  <a:gd name="T2" fmla="*/ 56 w 768"/>
                  <a:gd name="T3" fmla="*/ 41837 h 288"/>
                  <a:gd name="T4" fmla="*/ 240 w 768"/>
                  <a:gd name="T5" fmla="*/ 41837 h 288"/>
                  <a:gd name="T6" fmla="*/ 295 w 768"/>
                  <a:gd name="T7" fmla="*/ 0 h 288"/>
                  <a:gd name="T8" fmla="*/ 184 w 768"/>
                  <a:gd name="T9" fmla="*/ 0 h 288"/>
                  <a:gd name="T10" fmla="*/ 147 w 768"/>
                  <a:gd name="T11" fmla="*/ 14017 h 288"/>
                  <a:gd name="T12" fmla="*/ 111 w 768"/>
                  <a:gd name="T13" fmla="*/ 0 h 288"/>
                  <a:gd name="T14" fmla="*/ 0 w 768"/>
                  <a:gd name="T15" fmla="*/ 0 h 288"/>
                  <a:gd name="T16" fmla="*/ 0 60000 65536"/>
                  <a:gd name="T17" fmla="*/ 0 60000 65536"/>
                  <a:gd name="T18" fmla="*/ 0 60000 65536"/>
                  <a:gd name="T19" fmla="*/ 0 60000 65536"/>
                  <a:gd name="T20" fmla="*/ 0 60000 65536"/>
                  <a:gd name="T21" fmla="*/ 0 60000 65536"/>
                  <a:gd name="T22" fmla="*/ 0 60000 65536"/>
                  <a:gd name="T23" fmla="*/ 0 60000 65536"/>
                  <a:gd name="T24" fmla="*/ 0 w 768"/>
                  <a:gd name="T25" fmla="*/ 0 h 288"/>
                  <a:gd name="T26" fmla="*/ 768 w 768"/>
                  <a:gd name="T27" fmla="*/ 288 h 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68" h="288">
                    <a:moveTo>
                      <a:pt x="0" y="0"/>
                    </a:moveTo>
                    <a:lnTo>
                      <a:pt x="144" y="288"/>
                    </a:lnTo>
                    <a:lnTo>
                      <a:pt x="624" y="288"/>
                    </a:lnTo>
                    <a:lnTo>
                      <a:pt x="768" y="0"/>
                    </a:lnTo>
                    <a:lnTo>
                      <a:pt x="480" y="0"/>
                    </a:lnTo>
                    <a:lnTo>
                      <a:pt x="384" y="96"/>
                    </a:lnTo>
                    <a:lnTo>
                      <a:pt x="288" y="0"/>
                    </a:lnTo>
                    <a:lnTo>
                      <a:pt x="0" y="0"/>
                    </a:lnTo>
                    <a:close/>
                  </a:path>
                </a:pathLst>
              </a:custGeom>
              <a:solidFill>
                <a:srgbClr val="FFFF99"/>
              </a:solidFill>
              <a:ln w="19050">
                <a:solidFill>
                  <a:schemeClr val="tx1"/>
                </a:solidFill>
                <a:round/>
                <a:headEnd/>
                <a:tailEnd/>
              </a:ln>
            </p:spPr>
            <p:txBody>
              <a:bodyPr/>
              <a:lstStyle/>
              <a:p>
                <a:endParaRPr lang="en-US"/>
              </a:p>
            </p:txBody>
          </p:sp>
          <p:sp>
            <p:nvSpPr>
              <p:cNvPr id="20577" name="Rectangle 26"/>
              <p:cNvSpPr>
                <a:spLocks noChangeArrowheads="1"/>
              </p:cNvSpPr>
              <p:nvPr/>
            </p:nvSpPr>
            <p:spPr bwMode="auto">
              <a:xfrm>
                <a:off x="4241" y="2115"/>
                <a:ext cx="221" cy="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nchorCtr="1"/>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lnSpc>
                    <a:spcPct val="80000"/>
                  </a:lnSpc>
                  <a:spcBef>
                    <a:spcPct val="0"/>
                  </a:spcBef>
                  <a:buFontTx/>
                  <a:buNone/>
                </a:pPr>
                <a:r>
                  <a:rPr lang="en-US" altLang="en-US" sz="1200" b="1"/>
                  <a:t>A</a:t>
                </a:r>
              </a:p>
              <a:p>
                <a:pPr algn="ctr">
                  <a:lnSpc>
                    <a:spcPct val="80000"/>
                  </a:lnSpc>
                  <a:spcBef>
                    <a:spcPct val="0"/>
                  </a:spcBef>
                  <a:buFontTx/>
                  <a:buNone/>
                </a:pPr>
                <a:r>
                  <a:rPr lang="en-US" altLang="en-US" sz="1200" b="1"/>
                  <a:t>d</a:t>
                </a:r>
              </a:p>
              <a:p>
                <a:pPr algn="ctr">
                  <a:lnSpc>
                    <a:spcPct val="80000"/>
                  </a:lnSpc>
                  <a:spcBef>
                    <a:spcPct val="0"/>
                  </a:spcBef>
                  <a:buFontTx/>
                  <a:buNone/>
                </a:pPr>
                <a:r>
                  <a:rPr lang="en-US" altLang="en-US" sz="1200" b="1"/>
                  <a:t>d</a:t>
                </a:r>
              </a:p>
              <a:p>
                <a:pPr algn="ctr">
                  <a:lnSpc>
                    <a:spcPct val="80000"/>
                  </a:lnSpc>
                  <a:spcBef>
                    <a:spcPct val="0"/>
                  </a:spcBef>
                  <a:buFontTx/>
                  <a:buNone/>
                </a:pPr>
                <a:r>
                  <a:rPr lang="en-US" altLang="en-US" sz="1200" b="1"/>
                  <a:t>e</a:t>
                </a:r>
              </a:p>
              <a:p>
                <a:pPr algn="ctr">
                  <a:lnSpc>
                    <a:spcPct val="80000"/>
                  </a:lnSpc>
                  <a:spcBef>
                    <a:spcPct val="0"/>
                  </a:spcBef>
                  <a:buFontTx/>
                  <a:buNone/>
                </a:pPr>
                <a:r>
                  <a:rPr lang="en-US" altLang="en-US" sz="1200" b="1"/>
                  <a:t>r</a:t>
                </a:r>
              </a:p>
            </p:txBody>
          </p:sp>
        </p:grpSp>
        <p:sp>
          <p:nvSpPr>
            <p:cNvPr id="20539" name="Freeform 70"/>
            <p:cNvSpPr>
              <a:spLocks/>
            </p:cNvSpPr>
            <p:nvPr/>
          </p:nvSpPr>
          <p:spPr bwMode="auto">
            <a:xfrm>
              <a:off x="3312319" y="2636838"/>
              <a:ext cx="3081867" cy="1295400"/>
            </a:xfrm>
            <a:custGeom>
              <a:avLst/>
              <a:gdLst>
                <a:gd name="T0" fmla="*/ 2147483647 w 1451"/>
                <a:gd name="T1" fmla="*/ 2147483647 h 839"/>
                <a:gd name="T2" fmla="*/ 2147483647 w 1451"/>
                <a:gd name="T3" fmla="*/ 0 h 839"/>
                <a:gd name="T4" fmla="*/ 0 w 1451"/>
                <a:gd name="T5" fmla="*/ 0 h 839"/>
                <a:gd name="T6" fmla="*/ 0 w 1451"/>
                <a:gd name="T7" fmla="*/ 2147483647 h 839"/>
                <a:gd name="T8" fmla="*/ 0 60000 65536"/>
                <a:gd name="T9" fmla="*/ 0 60000 65536"/>
                <a:gd name="T10" fmla="*/ 0 60000 65536"/>
                <a:gd name="T11" fmla="*/ 0 60000 65536"/>
                <a:gd name="T12" fmla="*/ 0 w 1451"/>
                <a:gd name="T13" fmla="*/ 0 h 839"/>
                <a:gd name="T14" fmla="*/ 1451 w 1451"/>
                <a:gd name="T15" fmla="*/ 839 h 839"/>
              </a:gdLst>
              <a:ahLst/>
              <a:cxnLst>
                <a:cxn ang="T8">
                  <a:pos x="T0" y="T1"/>
                </a:cxn>
                <a:cxn ang="T9">
                  <a:pos x="T2" y="T3"/>
                </a:cxn>
                <a:cxn ang="T10">
                  <a:pos x="T4" y="T5"/>
                </a:cxn>
                <a:cxn ang="T11">
                  <a:pos x="T6" y="T7"/>
                </a:cxn>
              </a:cxnLst>
              <a:rect l="T12" t="T13" r="T14" b="T15"/>
              <a:pathLst>
                <a:path w="1451" h="839">
                  <a:moveTo>
                    <a:pt x="1451" y="249"/>
                  </a:moveTo>
                  <a:lnTo>
                    <a:pt x="1451" y="0"/>
                  </a:lnTo>
                  <a:lnTo>
                    <a:pt x="0" y="0"/>
                  </a:lnTo>
                  <a:lnTo>
                    <a:pt x="0" y="839"/>
                  </a:lnTo>
                </a:path>
              </a:pathLst>
            </a:custGeom>
            <a:noFill/>
            <a:ln w="9525">
              <a:solidFill>
                <a:srgbClr val="FF0000"/>
              </a:solidFill>
              <a:round/>
              <a:headEnd type="triangle" w="med" len="med"/>
              <a:tailEnd type="oval"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40" name="Rectangle 72"/>
            <p:cNvSpPr>
              <a:spLocks noChangeArrowheads="1"/>
            </p:cNvSpPr>
            <p:nvPr/>
          </p:nvSpPr>
          <p:spPr bwMode="auto">
            <a:xfrm>
              <a:off x="6084623" y="2600325"/>
              <a:ext cx="273447"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600"/>
                <a:t>c</a:t>
              </a:r>
              <a:r>
                <a:rPr lang="en-US" altLang="en-US" sz="1600" baseline="-25000"/>
                <a:t>0</a:t>
              </a:r>
            </a:p>
          </p:txBody>
        </p:sp>
        <p:grpSp>
          <p:nvGrpSpPr>
            <p:cNvPr id="20541" name="Group 73"/>
            <p:cNvGrpSpPr>
              <a:grpSpLocks/>
            </p:cNvGrpSpPr>
            <p:nvPr/>
          </p:nvGrpSpPr>
          <p:grpSpPr bwMode="auto">
            <a:xfrm>
              <a:off x="2899569" y="3427413"/>
              <a:ext cx="257969" cy="360362"/>
              <a:chOff x="3864" y="1956"/>
              <a:chExt cx="150" cy="227"/>
            </a:xfrm>
          </p:grpSpPr>
          <p:sp>
            <p:nvSpPr>
              <p:cNvPr id="20574" name="Rectangle 74"/>
              <p:cNvSpPr>
                <a:spLocks noChangeArrowheads="1"/>
              </p:cNvSpPr>
              <p:nvPr/>
            </p:nvSpPr>
            <p:spPr bwMode="auto">
              <a:xfrm>
                <a:off x="3864" y="1956"/>
                <a:ext cx="15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 32</a:t>
                </a:r>
              </a:p>
            </p:txBody>
          </p:sp>
          <p:sp>
            <p:nvSpPr>
              <p:cNvPr id="20575" name="Line 75"/>
              <p:cNvSpPr>
                <a:spLocks noChangeShapeType="1"/>
              </p:cNvSpPr>
              <p:nvPr/>
            </p:nvSpPr>
            <p:spPr bwMode="auto">
              <a:xfrm flipH="1">
                <a:off x="3901" y="2092"/>
                <a:ext cx="68" cy="9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20542" name="Line 60"/>
            <p:cNvSpPr>
              <a:spLocks noChangeShapeType="1"/>
            </p:cNvSpPr>
            <p:nvPr/>
          </p:nvSpPr>
          <p:spPr bwMode="auto">
            <a:xfrm flipV="1">
              <a:off x="2534973" y="3933825"/>
              <a:ext cx="1950244"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43" name="Freeform 156"/>
            <p:cNvSpPr>
              <a:spLocks/>
            </p:cNvSpPr>
            <p:nvPr/>
          </p:nvSpPr>
          <p:spPr bwMode="auto">
            <a:xfrm>
              <a:off x="4082786" y="2205038"/>
              <a:ext cx="949325" cy="1516062"/>
            </a:xfrm>
            <a:custGeom>
              <a:avLst/>
              <a:gdLst>
                <a:gd name="T0" fmla="*/ 0 w 340"/>
                <a:gd name="T1" fmla="*/ 2147483647 h 454"/>
                <a:gd name="T2" fmla="*/ 0 w 340"/>
                <a:gd name="T3" fmla="*/ 0 h 454"/>
                <a:gd name="T4" fmla="*/ 2147483647 w 340"/>
                <a:gd name="T5" fmla="*/ 0 h 454"/>
                <a:gd name="T6" fmla="*/ 0 60000 65536"/>
                <a:gd name="T7" fmla="*/ 0 60000 65536"/>
                <a:gd name="T8" fmla="*/ 0 60000 65536"/>
                <a:gd name="T9" fmla="*/ 0 w 340"/>
                <a:gd name="T10" fmla="*/ 0 h 454"/>
                <a:gd name="T11" fmla="*/ 340 w 340"/>
                <a:gd name="T12" fmla="*/ 454 h 454"/>
              </a:gdLst>
              <a:ahLst/>
              <a:cxnLst>
                <a:cxn ang="T6">
                  <a:pos x="T0" y="T1"/>
                </a:cxn>
                <a:cxn ang="T7">
                  <a:pos x="T2" y="T3"/>
                </a:cxn>
                <a:cxn ang="T8">
                  <a:pos x="T4" y="T5"/>
                </a:cxn>
              </a:cxnLst>
              <a:rect l="T9" t="T10" r="T11" b="T12"/>
              <a:pathLst>
                <a:path w="340" h="454">
                  <a:moveTo>
                    <a:pt x="0" y="454"/>
                  </a:moveTo>
                  <a:lnTo>
                    <a:pt x="0" y="0"/>
                  </a:lnTo>
                  <a:lnTo>
                    <a:pt x="340" y="0"/>
                  </a:lnTo>
                </a:path>
              </a:pathLst>
            </a:custGeom>
            <a:noFill/>
            <a:ln w="5715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44" name="Rectangle 158"/>
            <p:cNvSpPr>
              <a:spLocks noChangeArrowheads="1"/>
            </p:cNvSpPr>
            <p:nvPr/>
          </p:nvSpPr>
          <p:spPr bwMode="auto">
            <a:xfrm>
              <a:off x="4497253" y="2260584"/>
              <a:ext cx="257969"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 32</a:t>
              </a:r>
            </a:p>
          </p:txBody>
        </p:sp>
        <p:sp>
          <p:nvSpPr>
            <p:cNvPr id="20571" name="Rectangle 163"/>
            <p:cNvSpPr>
              <a:spLocks noChangeArrowheads="1"/>
            </p:cNvSpPr>
            <p:nvPr/>
          </p:nvSpPr>
          <p:spPr bwMode="auto">
            <a:xfrm>
              <a:off x="935566" y="3679825"/>
              <a:ext cx="1365515"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r">
                <a:spcBef>
                  <a:spcPct val="0"/>
                </a:spcBef>
                <a:buFontTx/>
                <a:buNone/>
              </a:pPr>
              <a:r>
                <a:rPr lang="en-US" altLang="en-US" sz="1600" dirty="0">
                  <a:solidFill>
                    <a:srgbClr val="FF0000"/>
                  </a:solidFill>
                </a:rPr>
                <a:t>ADD = 0</a:t>
              </a:r>
            </a:p>
            <a:p>
              <a:pPr algn="r">
                <a:spcBef>
                  <a:spcPct val="0"/>
                </a:spcBef>
                <a:buFontTx/>
                <a:buNone/>
              </a:pPr>
              <a:r>
                <a:rPr lang="en-US" altLang="en-US" sz="1600" dirty="0">
                  <a:solidFill>
                    <a:srgbClr val="FF0000"/>
                  </a:solidFill>
                </a:rPr>
                <a:t>SUB = 1</a:t>
              </a:r>
            </a:p>
          </p:txBody>
        </p:sp>
        <p:sp>
          <p:nvSpPr>
            <p:cNvPr id="20572" name="AutoShape 164"/>
            <p:cNvSpPr>
              <a:spLocks/>
            </p:cNvSpPr>
            <p:nvPr/>
          </p:nvSpPr>
          <p:spPr bwMode="auto">
            <a:xfrm flipH="1">
              <a:off x="1299421" y="3752850"/>
              <a:ext cx="116946" cy="396875"/>
            </a:xfrm>
            <a:prstGeom prst="rightBrace">
              <a:avLst>
                <a:gd name="adj1" fmla="val 30637"/>
                <a:gd name="adj2" fmla="val 4991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73" name="Rectangle 165"/>
            <p:cNvSpPr>
              <a:spLocks noChangeArrowheads="1"/>
            </p:cNvSpPr>
            <p:nvPr/>
          </p:nvSpPr>
          <p:spPr bwMode="auto">
            <a:xfrm rot="16200000">
              <a:off x="408153" y="3591288"/>
              <a:ext cx="1042988"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600" dirty="0"/>
                <a:t>Arithmetic</a:t>
              </a:r>
            </a:p>
            <a:p>
              <a:pPr algn="ctr">
                <a:spcBef>
                  <a:spcPct val="0"/>
                </a:spcBef>
                <a:buFontTx/>
                <a:buNone/>
              </a:pPr>
              <a:r>
                <a:rPr lang="en-US" altLang="en-US" sz="1600" dirty="0"/>
                <a:t>Operation</a:t>
              </a:r>
            </a:p>
          </p:txBody>
        </p:sp>
        <p:sp>
          <p:nvSpPr>
            <p:cNvPr id="20546" name="Rectangle 166"/>
            <p:cNvSpPr>
              <a:spLocks noChangeArrowheads="1"/>
            </p:cNvSpPr>
            <p:nvPr/>
          </p:nvSpPr>
          <p:spPr bwMode="auto">
            <a:xfrm>
              <a:off x="7333192" y="5013325"/>
              <a:ext cx="1090348" cy="97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r">
                <a:spcBef>
                  <a:spcPct val="0"/>
                </a:spcBef>
                <a:buFontTx/>
                <a:buNone/>
              </a:pPr>
              <a:r>
                <a:rPr lang="en-US" altLang="en-US" sz="1600">
                  <a:solidFill>
                    <a:srgbClr val="FF0000"/>
                  </a:solidFill>
                </a:rPr>
                <a:t>Shift = 00</a:t>
              </a:r>
            </a:p>
            <a:p>
              <a:pPr algn="r">
                <a:spcBef>
                  <a:spcPct val="0"/>
                </a:spcBef>
                <a:buFontTx/>
                <a:buNone/>
              </a:pPr>
              <a:r>
                <a:rPr lang="en-US" altLang="en-US" sz="1600">
                  <a:solidFill>
                    <a:srgbClr val="FF0000"/>
                  </a:solidFill>
                </a:rPr>
                <a:t>SLT = 01</a:t>
              </a:r>
            </a:p>
            <a:p>
              <a:pPr algn="r">
                <a:spcBef>
                  <a:spcPct val="0"/>
                </a:spcBef>
                <a:buFontTx/>
                <a:buNone/>
              </a:pPr>
              <a:r>
                <a:rPr lang="en-US" altLang="en-US" sz="1600">
                  <a:solidFill>
                    <a:srgbClr val="FF0000"/>
                  </a:solidFill>
                </a:rPr>
                <a:t>Arith = 10</a:t>
              </a:r>
            </a:p>
            <a:p>
              <a:pPr algn="r">
                <a:spcBef>
                  <a:spcPct val="0"/>
                </a:spcBef>
                <a:buFontTx/>
                <a:buNone/>
              </a:pPr>
              <a:r>
                <a:rPr lang="en-US" altLang="en-US" sz="1600">
                  <a:solidFill>
                    <a:srgbClr val="FF0000"/>
                  </a:solidFill>
                </a:rPr>
                <a:t>Logic = 11</a:t>
              </a:r>
            </a:p>
          </p:txBody>
        </p:sp>
        <p:sp>
          <p:nvSpPr>
            <p:cNvPr id="20547" name="AutoShape 167"/>
            <p:cNvSpPr>
              <a:spLocks/>
            </p:cNvSpPr>
            <p:nvPr/>
          </p:nvSpPr>
          <p:spPr bwMode="auto">
            <a:xfrm flipH="1">
              <a:off x="7330440" y="5013325"/>
              <a:ext cx="116946" cy="973138"/>
            </a:xfrm>
            <a:prstGeom prst="rightBrace">
              <a:avLst>
                <a:gd name="adj1" fmla="val 75123"/>
                <a:gd name="adj2" fmla="val 4991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48" name="Rectangle 168"/>
            <p:cNvSpPr>
              <a:spLocks noChangeArrowheads="1"/>
            </p:cNvSpPr>
            <p:nvPr/>
          </p:nvSpPr>
          <p:spPr bwMode="auto">
            <a:xfrm>
              <a:off x="7333192" y="4400550"/>
              <a:ext cx="1090348"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600"/>
                <a:t>ALU</a:t>
              </a:r>
            </a:p>
            <a:p>
              <a:pPr algn="ctr">
                <a:spcBef>
                  <a:spcPct val="0"/>
                </a:spcBef>
                <a:buFontTx/>
                <a:buNone/>
              </a:pPr>
              <a:r>
                <a:rPr lang="en-US" altLang="en-US" sz="1600"/>
                <a:t>Selection</a:t>
              </a:r>
            </a:p>
          </p:txBody>
        </p:sp>
        <p:grpSp>
          <p:nvGrpSpPr>
            <p:cNvPr id="20549" name="Group 175"/>
            <p:cNvGrpSpPr>
              <a:grpSpLocks/>
            </p:cNvGrpSpPr>
            <p:nvPr/>
          </p:nvGrpSpPr>
          <p:grpSpPr bwMode="auto">
            <a:xfrm>
              <a:off x="8088181" y="2997200"/>
              <a:ext cx="257969" cy="360363"/>
              <a:chOff x="3864" y="1956"/>
              <a:chExt cx="150" cy="227"/>
            </a:xfrm>
          </p:grpSpPr>
          <p:sp>
            <p:nvSpPr>
              <p:cNvPr id="20569" name="Rectangle 176"/>
              <p:cNvSpPr>
                <a:spLocks noChangeArrowheads="1"/>
              </p:cNvSpPr>
              <p:nvPr/>
            </p:nvSpPr>
            <p:spPr bwMode="auto">
              <a:xfrm>
                <a:off x="3864" y="1956"/>
                <a:ext cx="15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 32</a:t>
                </a:r>
              </a:p>
            </p:txBody>
          </p:sp>
          <p:sp>
            <p:nvSpPr>
              <p:cNvPr id="20570" name="Line 177"/>
              <p:cNvSpPr>
                <a:spLocks noChangeShapeType="1"/>
              </p:cNvSpPr>
              <p:nvPr/>
            </p:nvSpPr>
            <p:spPr bwMode="auto">
              <a:xfrm flipH="1">
                <a:off x="3901" y="2092"/>
                <a:ext cx="68" cy="9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20550" name="Line 178"/>
            <p:cNvSpPr>
              <a:spLocks noChangeShapeType="1"/>
            </p:cNvSpPr>
            <p:nvPr/>
          </p:nvSpPr>
          <p:spPr bwMode="auto">
            <a:xfrm flipV="1">
              <a:off x="7878367" y="3968750"/>
              <a:ext cx="0" cy="360363"/>
            </a:xfrm>
            <a:prstGeom prst="line">
              <a:avLst/>
            </a:prstGeom>
            <a:noFill/>
            <a:ln w="190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551" name="Rectangle 180"/>
            <p:cNvSpPr>
              <a:spLocks noChangeArrowheads="1"/>
            </p:cNvSpPr>
            <p:nvPr/>
          </p:nvSpPr>
          <p:spPr bwMode="auto">
            <a:xfrm>
              <a:off x="7917921" y="4041775"/>
              <a:ext cx="19433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solidFill>
                    <a:srgbClr val="FF0000"/>
                  </a:solidFill>
                </a:rPr>
                <a:t> 2</a:t>
              </a:r>
            </a:p>
          </p:txBody>
        </p:sp>
        <p:sp>
          <p:nvSpPr>
            <p:cNvPr id="20552" name="Line 181"/>
            <p:cNvSpPr>
              <a:spLocks noChangeShapeType="1"/>
            </p:cNvSpPr>
            <p:nvPr/>
          </p:nvSpPr>
          <p:spPr bwMode="auto">
            <a:xfrm flipH="1">
              <a:off x="7838811" y="4149725"/>
              <a:ext cx="116946" cy="34925"/>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0553" name="Rectangle 184"/>
            <p:cNvSpPr>
              <a:spLocks noChangeArrowheads="1"/>
            </p:cNvSpPr>
            <p:nvPr/>
          </p:nvSpPr>
          <p:spPr bwMode="auto">
            <a:xfrm>
              <a:off x="3303714" y="1530324"/>
              <a:ext cx="121417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Shift Amount</a:t>
              </a:r>
            </a:p>
          </p:txBody>
        </p:sp>
        <p:sp>
          <p:nvSpPr>
            <p:cNvPr id="20554" name="Rectangle 189"/>
            <p:cNvSpPr>
              <a:spLocks noChangeArrowheads="1"/>
            </p:cNvSpPr>
            <p:nvPr/>
          </p:nvSpPr>
          <p:spPr bwMode="auto">
            <a:xfrm>
              <a:off x="8033148" y="2744788"/>
              <a:ext cx="113162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400"/>
                <a:t>ALU Result</a:t>
              </a:r>
            </a:p>
          </p:txBody>
        </p:sp>
        <p:sp>
          <p:nvSpPr>
            <p:cNvPr id="20555" name="Rectangle 193"/>
            <p:cNvSpPr>
              <a:spLocks noChangeArrowheads="1"/>
            </p:cNvSpPr>
            <p:nvPr/>
          </p:nvSpPr>
          <p:spPr bwMode="auto">
            <a:xfrm>
              <a:off x="4517888" y="1457298"/>
              <a:ext cx="276889"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5</a:t>
              </a:r>
            </a:p>
          </p:txBody>
        </p:sp>
        <p:sp>
          <p:nvSpPr>
            <p:cNvPr id="20556" name="Rectangle 194"/>
            <p:cNvSpPr>
              <a:spLocks noChangeArrowheads="1"/>
            </p:cNvSpPr>
            <p:nvPr/>
          </p:nvSpPr>
          <p:spPr bwMode="auto">
            <a:xfrm>
              <a:off x="6629798" y="2889250"/>
              <a:ext cx="42822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200" b="1"/>
                <a:t>sign</a:t>
              </a:r>
            </a:p>
          </p:txBody>
        </p:sp>
        <p:sp>
          <p:nvSpPr>
            <p:cNvPr id="20557" name="Rectangle 195"/>
            <p:cNvSpPr>
              <a:spLocks noChangeArrowheads="1"/>
            </p:cNvSpPr>
            <p:nvPr/>
          </p:nvSpPr>
          <p:spPr bwMode="auto">
            <a:xfrm>
              <a:off x="7097581" y="2997200"/>
              <a:ext cx="349118" cy="287338"/>
            </a:xfrm>
            <a:prstGeom prst="rect">
              <a:avLst/>
            </a:prstGeom>
            <a:solidFill>
              <a:srgbClr val="FFFF99"/>
            </a:solidFill>
            <a:ln w="19050">
              <a:solidFill>
                <a:schemeClr val="tx1"/>
              </a:solidFill>
              <a:miter lim="800000"/>
              <a:headEnd/>
              <a:tailEnd/>
            </a:ln>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400" dirty="0"/>
                <a:t>SLT</a:t>
              </a:r>
            </a:p>
          </p:txBody>
        </p:sp>
        <p:sp>
          <p:nvSpPr>
            <p:cNvPr id="20558" name="AutoShape 198"/>
            <p:cNvSpPr>
              <a:spLocks noChangeArrowheads="1"/>
            </p:cNvSpPr>
            <p:nvPr/>
          </p:nvSpPr>
          <p:spPr bwMode="auto">
            <a:xfrm rot="5400000" flipH="1">
              <a:off x="8382464" y="3648141"/>
              <a:ext cx="396875" cy="390393"/>
            </a:xfrm>
            <a:prstGeom prst="moon">
              <a:avLst>
                <a:gd name="adj" fmla="val 87500"/>
              </a:avLst>
            </a:prstGeom>
            <a:solidFill>
              <a:srgbClr val="FFFF99"/>
            </a:solidFill>
            <a:ln w="19050">
              <a:solidFill>
                <a:schemeClr val="tx1"/>
              </a:solidFill>
              <a:miter lim="800000"/>
              <a:headEnd/>
              <a:tailEnd/>
            </a:ln>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59" name="Line 200"/>
            <p:cNvSpPr>
              <a:spLocks noChangeShapeType="1"/>
            </p:cNvSpPr>
            <p:nvPr/>
          </p:nvSpPr>
          <p:spPr bwMode="auto">
            <a:xfrm>
              <a:off x="8580042" y="3284538"/>
              <a:ext cx="0" cy="396875"/>
            </a:xfrm>
            <a:prstGeom prst="line">
              <a:avLst/>
            </a:prstGeom>
            <a:noFill/>
            <a:ln w="57150">
              <a:solidFill>
                <a:schemeClr val="tx1"/>
              </a:solidFill>
              <a:round/>
              <a:headEnd type="oval" w="sm" len="sm"/>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560" name="Oval 199"/>
            <p:cNvSpPr>
              <a:spLocks noChangeArrowheads="1"/>
            </p:cNvSpPr>
            <p:nvPr/>
          </p:nvSpPr>
          <p:spPr bwMode="auto">
            <a:xfrm>
              <a:off x="8542206" y="4041775"/>
              <a:ext cx="77390" cy="71438"/>
            </a:xfrm>
            <a:prstGeom prst="ellipse">
              <a:avLst/>
            </a:prstGeom>
            <a:solidFill>
              <a:srgbClr val="FFFF99"/>
            </a:solidFill>
            <a:ln w="19050">
              <a:solidFill>
                <a:schemeClr val="tx1"/>
              </a:solidFill>
              <a:round/>
              <a:headEnd/>
              <a:tailEnd/>
            </a:ln>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20561" name="Rectangle 202"/>
            <p:cNvSpPr>
              <a:spLocks noChangeArrowheads="1"/>
            </p:cNvSpPr>
            <p:nvPr/>
          </p:nvSpPr>
          <p:spPr bwMode="auto">
            <a:xfrm>
              <a:off x="8619596" y="4113213"/>
              <a:ext cx="545175"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400">
                  <a:solidFill>
                    <a:srgbClr val="FF0000"/>
                  </a:solidFill>
                </a:rPr>
                <a:t>zero</a:t>
              </a:r>
            </a:p>
          </p:txBody>
        </p:sp>
        <p:sp>
          <p:nvSpPr>
            <p:cNvPr id="20563" name="Line 204"/>
            <p:cNvSpPr>
              <a:spLocks noChangeShapeType="1"/>
            </p:cNvSpPr>
            <p:nvPr/>
          </p:nvSpPr>
          <p:spPr bwMode="auto">
            <a:xfrm>
              <a:off x="6667633" y="3608388"/>
              <a:ext cx="617087" cy="0"/>
            </a:xfrm>
            <a:prstGeom prst="line">
              <a:avLst/>
            </a:prstGeom>
            <a:noFill/>
            <a:ln w="9525">
              <a:solidFill>
                <a:srgbClr val="FF0000"/>
              </a:solidFill>
              <a:round/>
              <a:headEnd/>
              <a:tailEnd type="oval" w="sm" len="sm"/>
            </a:ln>
            <a:extLst>
              <a:ext uri="{909E8E84-426E-40DD-AFC4-6F175D3DCCD1}">
                <a14:hiddenFill xmlns:a14="http://schemas.microsoft.com/office/drawing/2010/main">
                  <a:noFill/>
                </a14:hiddenFill>
              </a:ext>
            </a:extLst>
          </p:spPr>
          <p:txBody>
            <a:bodyPr/>
            <a:lstStyle/>
            <a:p>
              <a:endParaRPr lang="en-US"/>
            </a:p>
          </p:txBody>
        </p:sp>
        <p:sp>
          <p:nvSpPr>
            <p:cNvPr id="20564" name="Line 205"/>
            <p:cNvSpPr>
              <a:spLocks noChangeShapeType="1"/>
            </p:cNvSpPr>
            <p:nvPr/>
          </p:nvSpPr>
          <p:spPr bwMode="auto">
            <a:xfrm>
              <a:off x="7284720" y="3284538"/>
              <a:ext cx="0" cy="828675"/>
            </a:xfrm>
            <a:prstGeom prst="line">
              <a:avLst/>
            </a:prstGeom>
            <a:noFill/>
            <a:ln w="9525">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565" name="Rectangle 207"/>
            <p:cNvSpPr>
              <a:spLocks noChangeArrowheads="1"/>
            </p:cNvSpPr>
            <p:nvPr/>
          </p:nvSpPr>
          <p:spPr bwMode="auto">
            <a:xfrm>
              <a:off x="6942800" y="4113213"/>
              <a:ext cx="741230" cy="17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400">
                  <a:solidFill>
                    <a:srgbClr val="FF0000"/>
                  </a:solidFill>
                </a:rPr>
                <a:t>overflow</a:t>
              </a:r>
            </a:p>
          </p:txBody>
        </p:sp>
        <p:sp>
          <p:nvSpPr>
            <p:cNvPr id="20566" name="Rectangle 209"/>
            <p:cNvSpPr>
              <a:spLocks noChangeArrowheads="1"/>
            </p:cNvSpPr>
            <p:nvPr/>
          </p:nvSpPr>
          <p:spPr bwMode="auto">
            <a:xfrm>
              <a:off x="7207648" y="1268413"/>
              <a:ext cx="2153179" cy="8286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20" tIns="0" rIns="45720" bIns="0"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algn="ctr">
                <a:spcBef>
                  <a:spcPct val="0"/>
                </a:spcBef>
                <a:buFontTx/>
                <a:buNone/>
              </a:pPr>
              <a:r>
                <a:rPr lang="en-US" altLang="en-US" sz="1600" dirty="0"/>
                <a:t>SLT: ALU does a SUB then check the sign and overflow </a:t>
              </a:r>
            </a:p>
          </p:txBody>
        </p:sp>
        <p:sp>
          <p:nvSpPr>
            <p:cNvPr id="20567" name="Line 159"/>
            <p:cNvSpPr>
              <a:spLocks noChangeShapeType="1"/>
            </p:cNvSpPr>
            <p:nvPr/>
          </p:nvSpPr>
          <p:spPr bwMode="auto">
            <a:xfrm flipH="1">
              <a:off x="4596998" y="2151045"/>
              <a:ext cx="79112" cy="109539"/>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0568" name="Line 159"/>
            <p:cNvSpPr>
              <a:spLocks noChangeShapeType="1"/>
            </p:cNvSpPr>
            <p:nvPr/>
          </p:nvSpPr>
          <p:spPr bwMode="auto">
            <a:xfrm flipH="1">
              <a:off x="4596998" y="1712889"/>
              <a:ext cx="79112" cy="109539"/>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1" name="AutoShape 64">
              <a:extLst>
                <a:ext uri="{FF2B5EF4-FFF2-40B4-BE49-F238E27FC236}">
                  <a16:creationId xmlns:a16="http://schemas.microsoft.com/office/drawing/2014/main" id="{521A0540-5EA9-489C-95A1-F8DE81770AF5}"/>
                </a:ext>
              </a:extLst>
            </p:cNvPr>
            <p:cNvSpPr>
              <a:spLocks noChangeArrowheads="1"/>
            </p:cNvSpPr>
            <p:nvPr/>
          </p:nvSpPr>
          <p:spPr bwMode="auto">
            <a:xfrm flipH="1">
              <a:off x="4911725" y="5623560"/>
              <a:ext cx="429948" cy="360362"/>
            </a:xfrm>
            <a:prstGeom prst="moon">
              <a:avLst>
                <a:gd name="adj" fmla="val 87500"/>
              </a:avLst>
            </a:prstGeom>
            <a:solidFill>
              <a:srgbClr val="FFFF99"/>
            </a:solidFill>
            <a:ln w="19050">
              <a:solidFill>
                <a:schemeClr val="tx1"/>
              </a:solidFill>
              <a:miter lim="800000"/>
              <a:headEnd/>
              <a:tailEnd/>
            </a:ln>
          </p:spPr>
          <p:txBody>
            <a:bodyPr wrap="none" anchor="ctr"/>
            <a:lstStyle>
              <a:lvl1pPr eaLnBrk="0" hangingPunct="0">
                <a:spcBef>
                  <a:spcPct val="40000"/>
                </a:spcBef>
                <a:buFont typeface="Wingdings" pitchFamily="2" charset="2"/>
                <a:buChar char="v"/>
                <a:defRPr sz="2400">
                  <a:solidFill>
                    <a:schemeClr val="tx1"/>
                  </a:solidFill>
                  <a:latin typeface="Arial" charset="0"/>
                  <a:cs typeface="Arial" charset="0"/>
                </a:defRPr>
              </a:lvl1pPr>
              <a:lvl2pPr marL="742950" indent="-285750" eaLnBrk="0" hangingPunct="0">
                <a:spcBef>
                  <a:spcPct val="40000"/>
                </a:spcBef>
                <a:buFont typeface="Wingdings" pitchFamily="2" charset="2"/>
                <a:buChar char="²"/>
                <a:defRPr sz="2000">
                  <a:solidFill>
                    <a:schemeClr val="tx1"/>
                  </a:solidFill>
                  <a:latin typeface="Arial" charset="0"/>
                  <a:cs typeface="Arial" charset="0"/>
                </a:defRPr>
              </a:lvl2pPr>
              <a:lvl3pPr marL="1143000" indent="-228600" eaLnBrk="0" hangingPunct="0">
                <a:spcBef>
                  <a:spcPct val="40000"/>
                </a:spcBef>
                <a:buFont typeface="Wingdings" pitchFamily="2" charset="2"/>
                <a:buChar char="§"/>
                <a:defRPr>
                  <a:solidFill>
                    <a:schemeClr val="tx1"/>
                  </a:solidFill>
                  <a:latin typeface="Arial" charset="0"/>
                  <a:cs typeface="Arial" charset="0"/>
                </a:defRPr>
              </a:lvl3pPr>
              <a:lvl4pPr marL="1600200" indent="-228600" eaLnBrk="0" hangingPunct="0">
                <a:spcBef>
                  <a:spcPct val="40000"/>
                </a:spcBef>
                <a:buChar char="–"/>
                <a:defRPr sz="1600">
                  <a:solidFill>
                    <a:schemeClr val="tx1"/>
                  </a:solidFill>
                  <a:latin typeface="Arial" charset="0"/>
                  <a:cs typeface="Arial" charset="0"/>
                </a:defRPr>
              </a:lvl4pPr>
              <a:lvl5pPr marL="2057400" indent="-228600" eaLnBrk="0" hangingPunct="0">
                <a:spcBef>
                  <a:spcPct val="40000"/>
                </a:spcBef>
                <a:buChar char="»"/>
                <a:defRPr sz="1600">
                  <a:solidFill>
                    <a:schemeClr val="tx1"/>
                  </a:solidFill>
                  <a:latin typeface="Arial" charset="0"/>
                  <a:cs typeface="Arial" charset="0"/>
                </a:defRPr>
              </a:lvl5pPr>
              <a:lvl6pPr marL="2514600" indent="-228600" eaLnBrk="0" fontAlgn="base" hangingPunct="0">
                <a:spcBef>
                  <a:spcPct val="40000"/>
                </a:spcBef>
                <a:spcAft>
                  <a:spcPct val="0"/>
                </a:spcAft>
                <a:buChar char="»"/>
                <a:defRPr sz="1600">
                  <a:solidFill>
                    <a:schemeClr val="tx1"/>
                  </a:solidFill>
                  <a:latin typeface="Arial" charset="0"/>
                  <a:cs typeface="Arial" charset="0"/>
                </a:defRPr>
              </a:lvl6pPr>
              <a:lvl7pPr marL="2971800" indent="-228600" eaLnBrk="0" fontAlgn="base" hangingPunct="0">
                <a:spcBef>
                  <a:spcPct val="40000"/>
                </a:spcBef>
                <a:spcAft>
                  <a:spcPct val="0"/>
                </a:spcAft>
                <a:buChar char="»"/>
                <a:defRPr sz="1600">
                  <a:solidFill>
                    <a:schemeClr val="tx1"/>
                  </a:solidFill>
                  <a:latin typeface="Arial" charset="0"/>
                  <a:cs typeface="Arial" charset="0"/>
                </a:defRPr>
              </a:lvl7pPr>
              <a:lvl8pPr marL="3429000" indent="-228600" eaLnBrk="0" fontAlgn="base" hangingPunct="0">
                <a:spcBef>
                  <a:spcPct val="40000"/>
                </a:spcBef>
                <a:spcAft>
                  <a:spcPct val="0"/>
                </a:spcAft>
                <a:buChar char="»"/>
                <a:defRPr sz="1600">
                  <a:solidFill>
                    <a:schemeClr val="tx1"/>
                  </a:solidFill>
                  <a:latin typeface="Arial" charset="0"/>
                  <a:cs typeface="Arial" charset="0"/>
                </a:defRPr>
              </a:lvl8pPr>
              <a:lvl9pPr marL="3886200" indent="-228600" eaLnBrk="0" fontAlgn="base" hangingPunct="0">
                <a:spcBef>
                  <a:spcPct val="40000"/>
                </a:spcBef>
                <a:spcAft>
                  <a:spcPct val="0"/>
                </a:spcAft>
                <a:buChar char="»"/>
                <a:defRPr sz="1600">
                  <a:solidFill>
                    <a:schemeClr val="tx1"/>
                  </a:solidFill>
                  <a:latin typeface="Arial" charset="0"/>
                  <a:cs typeface="Arial" charset="0"/>
                </a:defRPr>
              </a:lvl9pPr>
            </a:lstStyle>
            <a:p>
              <a:pPr eaLnBrk="1" hangingPunct="1">
                <a:spcBef>
                  <a:spcPct val="0"/>
                </a:spcBef>
                <a:buFontTx/>
                <a:buNone/>
              </a:pPr>
              <a:endParaRPr lang="en-US" altLang="en-US" sz="1800"/>
            </a:p>
          </p:txBody>
        </p:sp>
        <p:sp>
          <p:nvSpPr>
            <p:cNvPr id="112" name="Line 94">
              <a:extLst>
                <a:ext uri="{FF2B5EF4-FFF2-40B4-BE49-F238E27FC236}">
                  <a16:creationId xmlns:a16="http://schemas.microsoft.com/office/drawing/2014/main" id="{412CFD45-58C0-43FC-B29B-A661D4932D08}"/>
                </a:ext>
              </a:extLst>
            </p:cNvPr>
            <p:cNvSpPr>
              <a:spLocks noChangeShapeType="1"/>
            </p:cNvSpPr>
            <p:nvPr/>
          </p:nvSpPr>
          <p:spPr bwMode="auto">
            <a:xfrm flipV="1">
              <a:off x="5451011" y="5805047"/>
              <a:ext cx="827869"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13" name="Line 99">
              <a:extLst>
                <a:ext uri="{FF2B5EF4-FFF2-40B4-BE49-F238E27FC236}">
                  <a16:creationId xmlns:a16="http://schemas.microsoft.com/office/drawing/2014/main" id="{15026180-C2AC-4F8D-8D19-EB1050717FCE}"/>
                </a:ext>
              </a:extLst>
            </p:cNvPr>
            <p:cNvSpPr>
              <a:spLocks noChangeShapeType="1"/>
            </p:cNvSpPr>
            <p:nvPr/>
          </p:nvSpPr>
          <p:spPr bwMode="auto">
            <a:xfrm>
              <a:off x="5336434" y="4981245"/>
              <a:ext cx="942446"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spTree>
    <p:extLst>
      <p:ext uri="{BB962C8B-B14F-4D97-AF65-F5344CB8AC3E}">
        <p14:creationId xmlns:p14="http://schemas.microsoft.com/office/powerpoint/2010/main" val="7846746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PC Control Truth Table</a:t>
            </a:r>
          </a:p>
        </p:txBody>
      </p:sp>
      <p:graphicFrame>
        <p:nvGraphicFramePr>
          <p:cNvPr id="4" name="Group 2"/>
          <p:cNvGraphicFramePr>
            <a:graphicFrameLocks/>
          </p:cNvGraphicFramePr>
          <p:nvPr>
            <p:extLst>
              <p:ext uri="{D42A27DB-BD31-4B8C-83A1-F6EECF244321}">
                <p14:modId xmlns:p14="http://schemas.microsoft.com/office/powerpoint/2010/main" val="741215871"/>
              </p:ext>
            </p:extLst>
          </p:nvPr>
        </p:nvGraphicFramePr>
        <p:xfrm>
          <a:off x="495300" y="1220946"/>
          <a:ext cx="8964930" cy="4128297"/>
        </p:xfrm>
        <a:graphic>
          <a:graphicData uri="http://schemas.openxmlformats.org/drawingml/2006/table">
            <a:tbl>
              <a:tblPr/>
              <a:tblGrid>
                <a:gridCol w="3813810">
                  <a:extLst>
                    <a:ext uri="{9D8B030D-6E8A-4147-A177-3AD203B41FA5}">
                      <a16:colId xmlns:a16="http://schemas.microsoft.com/office/drawing/2014/main" val="20000"/>
                    </a:ext>
                  </a:extLst>
                </a:gridCol>
                <a:gridCol w="1882140">
                  <a:extLst>
                    <a:ext uri="{9D8B030D-6E8A-4147-A177-3AD203B41FA5}">
                      <a16:colId xmlns:a16="http://schemas.microsoft.com/office/drawing/2014/main" val="20001"/>
                    </a:ext>
                  </a:extLst>
                </a:gridCol>
                <a:gridCol w="3268980">
                  <a:extLst>
                    <a:ext uri="{9D8B030D-6E8A-4147-A177-3AD203B41FA5}">
                      <a16:colId xmlns:a16="http://schemas.microsoft.com/office/drawing/2014/main" val="20002"/>
                    </a:ext>
                  </a:extLst>
                </a:gridCol>
              </a:tblGrid>
              <a:tr h="547041">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2000" b="0" i="0" u="none" strike="noStrike" cap="none" normalizeH="0" baseline="0" dirty="0">
                          <a:ln>
                            <a:noFill/>
                          </a:ln>
                          <a:solidFill>
                            <a:schemeClr val="bg1"/>
                          </a:solidFill>
                          <a:effectLst/>
                          <a:latin typeface="Arial" charset="0"/>
                          <a:cs typeface="Arial" charset="0"/>
                        </a:rPr>
                        <a:t>Op</a:t>
                      </a:r>
                      <a:endParaRPr kumimoji="0" lang="en-US" sz="2000" b="0" i="0" u="none" strike="noStrike" cap="none" normalizeH="0" baseline="30000" dirty="0">
                        <a:ln>
                          <a:noFill/>
                        </a:ln>
                        <a:solidFill>
                          <a:schemeClr val="bg1"/>
                        </a:solidFill>
                        <a:effectLst/>
                        <a:latin typeface="Arial" charset="0"/>
                        <a:cs typeface="Arial" charset="0"/>
                      </a:endParaRP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2000" b="0" i="0" u="none" strike="noStrike" cap="none" normalizeH="0" baseline="0" dirty="0">
                          <a:ln>
                            <a:noFill/>
                          </a:ln>
                          <a:solidFill>
                            <a:schemeClr val="bg1"/>
                          </a:solidFill>
                          <a:effectLst/>
                          <a:latin typeface="Arial" charset="0"/>
                          <a:cs typeface="Arial" charset="0"/>
                        </a:rPr>
                        <a:t>Zero flag</a:t>
                      </a:r>
                      <a:endParaRPr kumimoji="0" lang="en-US" sz="2000" b="0" i="0" u="none" strike="noStrike" cap="none" normalizeH="0" baseline="30000" dirty="0">
                        <a:ln>
                          <a:noFill/>
                        </a:ln>
                        <a:solidFill>
                          <a:schemeClr val="bg1"/>
                        </a:solidFill>
                        <a:effectLst/>
                        <a:latin typeface="Arial" charset="0"/>
                        <a:cs typeface="Arial" charset="0"/>
                      </a:endParaRP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2000" b="0" i="0" u="none" strike="noStrike" cap="none" normalizeH="0" baseline="0" dirty="0" err="1">
                          <a:ln>
                            <a:noFill/>
                          </a:ln>
                          <a:solidFill>
                            <a:schemeClr val="bg1"/>
                          </a:solidFill>
                          <a:effectLst/>
                          <a:latin typeface="Arial" charset="0"/>
                          <a:cs typeface="Arial" charset="0"/>
                        </a:rPr>
                        <a:t>PCSrc</a:t>
                      </a:r>
                      <a:endParaRPr kumimoji="0" lang="en-US" sz="2000" b="0" i="0" u="none" strike="noStrike" cap="none" normalizeH="0" baseline="0" dirty="0">
                        <a:ln>
                          <a:noFill/>
                        </a:ln>
                        <a:solidFill>
                          <a:schemeClr val="bg1"/>
                        </a:solidFill>
                        <a:effectLst/>
                        <a:latin typeface="Arial" charset="0"/>
                        <a:cs typeface="Arial" charset="0"/>
                      </a:endParaRP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511608">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R-type</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X</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 = Increment PC</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1608">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J</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X</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1 = Jump Target Address</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1608">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BEQ</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0</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 = Increment PC</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1608">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BEQ</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1</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2 = Branch Target Address</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1608">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BNE</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0</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2 = Branch Target Address</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1608">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BNE</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1</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 = Increment PC</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1608">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Other than Jump or Branch</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rgbClr val="FF0000"/>
                          </a:solidFill>
                          <a:effectLst/>
                          <a:latin typeface="Arial" charset="0"/>
                          <a:cs typeface="Arial" charset="0"/>
                        </a:rPr>
                        <a:t>X</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0 = Increment PC</a:t>
                      </a:r>
                    </a:p>
                  </a:txBody>
                  <a:tcPr marL="29720" marR="29720"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9" name="Rectangle 173"/>
          <p:cNvSpPr txBox="1">
            <a:spLocks noChangeArrowheads="1"/>
          </p:cNvSpPr>
          <p:nvPr/>
        </p:nvSpPr>
        <p:spPr bwMode="auto">
          <a:xfrm>
            <a:off x="495300" y="5715000"/>
            <a:ext cx="8964930" cy="64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marL="347663" indent="-347663" algn="l" rtl="0" eaLnBrk="0" fontAlgn="base" hangingPunct="0">
              <a:lnSpc>
                <a:spcPct val="110000"/>
              </a:lnSpc>
              <a:spcBef>
                <a:spcPct val="40000"/>
              </a:spcBef>
              <a:spcAft>
                <a:spcPct val="0"/>
              </a:spcAft>
              <a:buFont typeface="Wingdings" pitchFamily="2" charset="2"/>
              <a:buChar char="v"/>
              <a:defRPr sz="2400">
                <a:solidFill>
                  <a:schemeClr val="tx1"/>
                </a:solidFill>
                <a:latin typeface="+mn-lt"/>
                <a:ea typeface="+mn-ea"/>
                <a:cs typeface="+mn-cs"/>
              </a:defRPr>
            </a:lvl1pPr>
            <a:lvl2pPr marL="798513" indent="-336550" algn="l" rtl="0" eaLnBrk="0" fontAlgn="base" hangingPunct="0">
              <a:lnSpc>
                <a:spcPct val="110000"/>
              </a:lnSpc>
              <a:spcBef>
                <a:spcPct val="40000"/>
              </a:spcBef>
              <a:spcAft>
                <a:spcPct val="0"/>
              </a:spcAft>
              <a:buFont typeface="Wingdings" pitchFamily="2" charset="2"/>
              <a:buChar char="²"/>
              <a:defRPr sz="2000">
                <a:solidFill>
                  <a:schemeClr val="tx1"/>
                </a:solidFill>
                <a:latin typeface="+mn-lt"/>
                <a:cs typeface="+mn-cs"/>
              </a:defRPr>
            </a:lvl2pPr>
            <a:lvl3pPr marL="1144588" indent="-231775" algn="l" rtl="0" eaLnBrk="0" fontAlgn="base" hangingPunct="0">
              <a:lnSpc>
                <a:spcPct val="110000"/>
              </a:lnSpc>
              <a:spcBef>
                <a:spcPct val="40000"/>
              </a:spcBef>
              <a:spcAft>
                <a:spcPct val="0"/>
              </a:spcAft>
              <a:buFont typeface="Wingdings" pitchFamily="2" charset="2"/>
              <a:buChar char="§"/>
              <a:defRPr>
                <a:solidFill>
                  <a:schemeClr val="tx1"/>
                </a:solidFill>
                <a:latin typeface="+mn-lt"/>
                <a:cs typeface="+mn-cs"/>
              </a:defRPr>
            </a:lvl3pPr>
            <a:lvl4pPr marL="1481138" indent="-222250" algn="l" rtl="0" eaLnBrk="0" fontAlgn="base" hangingPunct="0">
              <a:lnSpc>
                <a:spcPct val="110000"/>
              </a:lnSpc>
              <a:spcBef>
                <a:spcPct val="40000"/>
              </a:spcBef>
              <a:spcAft>
                <a:spcPct val="0"/>
              </a:spcAft>
              <a:buChar char="–"/>
              <a:defRPr sz="1600">
                <a:solidFill>
                  <a:schemeClr val="tx1"/>
                </a:solidFill>
                <a:latin typeface="+mn-lt"/>
                <a:cs typeface="+mn-cs"/>
              </a:defRPr>
            </a:lvl4pPr>
            <a:lvl5pPr marL="1828800" indent="-233363" algn="l" rtl="0" eaLnBrk="0" fontAlgn="base" hangingPunct="0">
              <a:lnSpc>
                <a:spcPct val="110000"/>
              </a:lnSpc>
              <a:spcBef>
                <a:spcPct val="40000"/>
              </a:spcBef>
              <a:spcAft>
                <a:spcPct val="0"/>
              </a:spcAft>
              <a:buChar char="»"/>
              <a:defRPr sz="1600">
                <a:solidFill>
                  <a:schemeClr val="tx1"/>
                </a:solidFill>
                <a:latin typeface="+mn-lt"/>
                <a:cs typeface="+mn-cs"/>
              </a:defRPr>
            </a:lvl5pPr>
            <a:lvl6pPr marL="2286000" indent="-233363" algn="l" rtl="0" fontAlgn="base">
              <a:spcBef>
                <a:spcPct val="40000"/>
              </a:spcBef>
              <a:spcAft>
                <a:spcPct val="0"/>
              </a:spcAft>
              <a:buChar char="»"/>
              <a:defRPr sz="1600">
                <a:solidFill>
                  <a:schemeClr val="tx1"/>
                </a:solidFill>
                <a:latin typeface="+mn-lt"/>
                <a:cs typeface="+mn-cs"/>
              </a:defRPr>
            </a:lvl6pPr>
            <a:lvl7pPr marL="2743200" indent="-233363" algn="l" rtl="0" fontAlgn="base">
              <a:spcBef>
                <a:spcPct val="40000"/>
              </a:spcBef>
              <a:spcAft>
                <a:spcPct val="0"/>
              </a:spcAft>
              <a:buChar char="»"/>
              <a:defRPr sz="1600">
                <a:solidFill>
                  <a:schemeClr val="tx1"/>
                </a:solidFill>
                <a:latin typeface="+mn-lt"/>
                <a:cs typeface="+mn-cs"/>
              </a:defRPr>
            </a:lvl7pPr>
            <a:lvl8pPr marL="3200400" indent="-233363" algn="l" rtl="0" fontAlgn="base">
              <a:spcBef>
                <a:spcPct val="40000"/>
              </a:spcBef>
              <a:spcAft>
                <a:spcPct val="0"/>
              </a:spcAft>
              <a:buChar char="»"/>
              <a:defRPr sz="1600">
                <a:solidFill>
                  <a:schemeClr val="tx1"/>
                </a:solidFill>
                <a:latin typeface="+mn-lt"/>
                <a:cs typeface="+mn-cs"/>
              </a:defRPr>
            </a:lvl8pPr>
            <a:lvl9pPr marL="3657600" indent="-233363" algn="l" rtl="0" fontAlgn="base">
              <a:spcBef>
                <a:spcPct val="40000"/>
              </a:spcBef>
              <a:spcAft>
                <a:spcPct val="0"/>
              </a:spcAft>
              <a:buChar char="»"/>
              <a:defRPr sz="1600">
                <a:solidFill>
                  <a:schemeClr val="tx1"/>
                </a:solidFill>
                <a:latin typeface="+mn-lt"/>
                <a:cs typeface="+mn-cs"/>
              </a:defRPr>
            </a:lvl9pPr>
          </a:lstStyle>
          <a:p>
            <a:pPr marL="0" indent="0" algn="ctr" eaLnBrk="1" hangingPunct="1">
              <a:buNone/>
            </a:pPr>
            <a:r>
              <a:rPr lang="en-US" altLang="en-US" kern="0" dirty="0"/>
              <a:t>The ALU Zero flag is used by BEQ and BNE instructions</a:t>
            </a:r>
          </a:p>
        </p:txBody>
      </p:sp>
    </p:spTree>
    <p:extLst>
      <p:ext uri="{BB962C8B-B14F-4D97-AF65-F5344CB8AC3E}">
        <p14:creationId xmlns:p14="http://schemas.microsoft.com/office/powerpoint/2010/main" val="1160505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title"/>
          </p:nvPr>
        </p:nvSpPr>
        <p:spPr/>
        <p:txBody>
          <a:bodyPr/>
          <a:lstStyle/>
          <a:p>
            <a:pPr eaLnBrk="1" hangingPunct="1"/>
            <a:r>
              <a:rPr lang="en-US" altLang="en-US"/>
              <a:t>Review of MIPS Instruction Formats</a:t>
            </a:r>
          </a:p>
        </p:txBody>
      </p:sp>
      <p:sp>
        <p:nvSpPr>
          <p:cNvPr id="7171" name="Rectangle 4"/>
          <p:cNvSpPr>
            <a:spLocks noGrp="1" noChangeArrowheads="1"/>
          </p:cNvSpPr>
          <p:nvPr>
            <p:ph type="body" idx="1"/>
          </p:nvPr>
        </p:nvSpPr>
        <p:spPr>
          <a:xfrm>
            <a:off x="297180" y="960120"/>
            <a:ext cx="9311640" cy="5486400"/>
          </a:xfrm>
        </p:spPr>
        <p:txBody>
          <a:bodyPr/>
          <a:lstStyle/>
          <a:p>
            <a:pPr marL="342900" indent="-342900" eaLnBrk="1" hangingPunct="1">
              <a:spcBef>
                <a:spcPct val="25000"/>
              </a:spcBef>
            </a:pPr>
            <a:r>
              <a:rPr lang="en-US" altLang="en-US" dirty="0"/>
              <a:t>All instructions are </a:t>
            </a:r>
            <a:r>
              <a:rPr lang="en-US" altLang="en-US" dirty="0">
                <a:solidFill>
                  <a:srgbClr val="FF0000"/>
                </a:solidFill>
              </a:rPr>
              <a:t>32-bit wide</a:t>
            </a:r>
            <a:endParaRPr lang="en-US" altLang="en-US" dirty="0"/>
          </a:p>
          <a:p>
            <a:pPr marL="342900" indent="-342900" eaLnBrk="1" hangingPunct="1">
              <a:spcBef>
                <a:spcPct val="25000"/>
              </a:spcBef>
            </a:pPr>
            <a:r>
              <a:rPr lang="en-US" altLang="en-US" dirty="0"/>
              <a:t>Three instruction formats: </a:t>
            </a:r>
            <a:r>
              <a:rPr lang="en-US" altLang="en-US" dirty="0">
                <a:solidFill>
                  <a:srgbClr val="FF0000"/>
                </a:solidFill>
              </a:rPr>
              <a:t>R-type</a:t>
            </a:r>
            <a:r>
              <a:rPr lang="en-US" altLang="en-US" dirty="0"/>
              <a:t>, </a:t>
            </a:r>
            <a:r>
              <a:rPr lang="en-US" altLang="en-US" dirty="0">
                <a:solidFill>
                  <a:srgbClr val="FF0000"/>
                </a:solidFill>
              </a:rPr>
              <a:t>I-type</a:t>
            </a:r>
            <a:r>
              <a:rPr lang="en-US" altLang="en-US" dirty="0"/>
              <a:t>, and </a:t>
            </a:r>
            <a:r>
              <a:rPr lang="en-US" altLang="en-US" dirty="0">
                <a:solidFill>
                  <a:srgbClr val="FF0000"/>
                </a:solidFill>
              </a:rPr>
              <a:t>J-type</a:t>
            </a:r>
          </a:p>
          <a:p>
            <a:pPr marL="342900" indent="-342900" eaLnBrk="1" hangingPunct="1">
              <a:spcBef>
                <a:spcPct val="25000"/>
              </a:spcBef>
            </a:pPr>
            <a:endParaRPr lang="en-US" altLang="en-US" dirty="0">
              <a:solidFill>
                <a:srgbClr val="FF0000"/>
              </a:solidFill>
            </a:endParaRPr>
          </a:p>
          <a:p>
            <a:pPr marL="342900" indent="-342900" eaLnBrk="1" hangingPunct="1">
              <a:spcBef>
                <a:spcPct val="25000"/>
              </a:spcBef>
            </a:pPr>
            <a:endParaRPr lang="en-US" altLang="en-US" dirty="0">
              <a:solidFill>
                <a:srgbClr val="FF0000"/>
              </a:solidFill>
            </a:endParaRPr>
          </a:p>
          <a:p>
            <a:pPr marL="342900" indent="-342900" eaLnBrk="1" hangingPunct="1">
              <a:spcBef>
                <a:spcPct val="25000"/>
              </a:spcBef>
            </a:pPr>
            <a:endParaRPr lang="en-US" altLang="en-US" dirty="0">
              <a:solidFill>
                <a:srgbClr val="FF0000"/>
              </a:solidFill>
            </a:endParaRPr>
          </a:p>
          <a:p>
            <a:pPr marL="342900" indent="-342900" eaLnBrk="1" hangingPunct="1">
              <a:spcBef>
                <a:spcPct val="25000"/>
              </a:spcBef>
            </a:pPr>
            <a:endParaRPr lang="en-US" altLang="en-US" dirty="0"/>
          </a:p>
          <a:p>
            <a:pPr marL="742950" lvl="1" indent="-285750" eaLnBrk="1" hangingPunct="1">
              <a:spcBef>
                <a:spcPct val="25000"/>
              </a:spcBef>
            </a:pPr>
            <a:r>
              <a:rPr lang="en-US" altLang="en-US" dirty="0"/>
              <a:t>Op</a:t>
            </a:r>
            <a:r>
              <a:rPr lang="en-US" altLang="en-US" baseline="30000" dirty="0"/>
              <a:t>6</a:t>
            </a:r>
            <a:r>
              <a:rPr lang="en-US" altLang="en-US" dirty="0"/>
              <a:t>: 6-bit opcode of the instruction</a:t>
            </a:r>
          </a:p>
          <a:p>
            <a:pPr marL="742950" lvl="1" indent="-285750" eaLnBrk="1" hangingPunct="1">
              <a:spcBef>
                <a:spcPct val="25000"/>
              </a:spcBef>
            </a:pPr>
            <a:r>
              <a:rPr lang="en-US" altLang="en-US" dirty="0"/>
              <a:t>Rs</a:t>
            </a:r>
            <a:r>
              <a:rPr lang="en-US" altLang="en-US" baseline="30000" dirty="0"/>
              <a:t>5</a:t>
            </a:r>
            <a:r>
              <a:rPr lang="en-US" altLang="en-US" dirty="0"/>
              <a:t>, Rt</a:t>
            </a:r>
            <a:r>
              <a:rPr lang="en-US" altLang="en-US" baseline="30000" dirty="0"/>
              <a:t>5</a:t>
            </a:r>
            <a:r>
              <a:rPr lang="en-US" altLang="en-US" dirty="0"/>
              <a:t>, Rd</a:t>
            </a:r>
            <a:r>
              <a:rPr lang="en-US" altLang="en-US" baseline="30000" dirty="0"/>
              <a:t>5</a:t>
            </a:r>
            <a:r>
              <a:rPr lang="en-US" altLang="en-US" dirty="0"/>
              <a:t>: 5-bit source and destination register numbers</a:t>
            </a:r>
          </a:p>
          <a:p>
            <a:pPr marL="742950" lvl="1" indent="-285750" eaLnBrk="1" hangingPunct="1">
              <a:spcBef>
                <a:spcPct val="25000"/>
              </a:spcBef>
            </a:pPr>
            <a:r>
              <a:rPr lang="en-US" altLang="en-US" dirty="0"/>
              <a:t>sa</a:t>
            </a:r>
            <a:r>
              <a:rPr lang="en-US" altLang="en-US" baseline="30000" dirty="0"/>
              <a:t>5</a:t>
            </a:r>
            <a:r>
              <a:rPr lang="en-US" altLang="en-US" dirty="0"/>
              <a:t>: 5-bit shift amount used by shift instructions</a:t>
            </a:r>
          </a:p>
          <a:p>
            <a:pPr marL="742950" lvl="1" indent="-285750" eaLnBrk="1" hangingPunct="1">
              <a:spcBef>
                <a:spcPct val="25000"/>
              </a:spcBef>
            </a:pPr>
            <a:r>
              <a:rPr lang="en-US" altLang="en-US" dirty="0"/>
              <a:t>funct</a:t>
            </a:r>
            <a:r>
              <a:rPr lang="en-US" altLang="en-US" baseline="30000" dirty="0"/>
              <a:t>6</a:t>
            </a:r>
            <a:r>
              <a:rPr lang="en-US" altLang="en-US" dirty="0"/>
              <a:t>: 6-bit function field for R-type instructions</a:t>
            </a:r>
          </a:p>
          <a:p>
            <a:pPr marL="742950" lvl="1" indent="-285750" eaLnBrk="1" hangingPunct="1">
              <a:spcBef>
                <a:spcPct val="25000"/>
              </a:spcBef>
            </a:pPr>
            <a:r>
              <a:rPr lang="en-US" altLang="en-US" dirty="0"/>
              <a:t>immediate</a:t>
            </a:r>
            <a:r>
              <a:rPr lang="en-US" altLang="en-US" baseline="30000" dirty="0"/>
              <a:t>16</a:t>
            </a:r>
            <a:r>
              <a:rPr lang="en-US" altLang="en-US" dirty="0"/>
              <a:t>: 16-bit immediate constant or PC-relative offset</a:t>
            </a:r>
          </a:p>
          <a:p>
            <a:pPr marL="742950" lvl="1" indent="-285750" eaLnBrk="1" hangingPunct="1">
              <a:spcBef>
                <a:spcPct val="25000"/>
              </a:spcBef>
            </a:pPr>
            <a:r>
              <a:rPr lang="en-US" altLang="en-US" dirty="0"/>
              <a:t>address</a:t>
            </a:r>
            <a:r>
              <a:rPr lang="en-US" altLang="en-US" baseline="30000" dirty="0"/>
              <a:t>26</a:t>
            </a:r>
            <a:r>
              <a:rPr lang="en-US" altLang="en-US" dirty="0"/>
              <a:t>: 26-bit target address of the jump instruction</a:t>
            </a:r>
            <a:endParaRPr lang="en-US" altLang="en-US" b="1" dirty="0">
              <a:solidFill>
                <a:schemeClr val="hlink"/>
              </a:solidFill>
            </a:endParaRPr>
          </a:p>
        </p:txBody>
      </p:sp>
      <p:grpSp>
        <p:nvGrpSpPr>
          <p:cNvPr id="7172" name="Group 5"/>
          <p:cNvGrpSpPr>
            <a:grpSpLocks/>
          </p:cNvGrpSpPr>
          <p:nvPr/>
        </p:nvGrpSpPr>
        <p:grpSpPr bwMode="auto">
          <a:xfrm>
            <a:off x="1226212" y="2148840"/>
            <a:ext cx="7315994" cy="457200"/>
            <a:chOff x="1104" y="2938"/>
            <a:chExt cx="4608" cy="288"/>
          </a:xfrm>
        </p:grpSpPr>
        <p:sp>
          <p:nvSpPr>
            <p:cNvPr id="7181" name="Rectangle 6"/>
            <p:cNvSpPr>
              <a:spLocks noChangeArrowheads="1"/>
            </p:cNvSpPr>
            <p:nvPr/>
          </p:nvSpPr>
          <p:spPr bwMode="auto">
            <a:xfrm>
              <a:off x="1104" y="2938"/>
              <a:ext cx="864" cy="288"/>
            </a:xfrm>
            <a:prstGeom prst="rect">
              <a:avLst/>
            </a:prstGeom>
            <a:solidFill>
              <a:srgbClr val="BCCFFE"/>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a:t>Op</a:t>
              </a:r>
              <a:r>
                <a:rPr lang="en-US" altLang="en-US" sz="1600" baseline="30000"/>
                <a:t>6</a:t>
              </a:r>
            </a:p>
          </p:txBody>
        </p:sp>
        <p:sp>
          <p:nvSpPr>
            <p:cNvPr id="7182" name="Rectangle 7"/>
            <p:cNvSpPr>
              <a:spLocks noChangeArrowheads="1"/>
            </p:cNvSpPr>
            <p:nvPr/>
          </p:nvSpPr>
          <p:spPr bwMode="auto">
            <a:xfrm>
              <a:off x="1968" y="2938"/>
              <a:ext cx="720" cy="288"/>
            </a:xfrm>
            <a:prstGeom prst="rect">
              <a:avLst/>
            </a:prstGeom>
            <a:solidFill>
              <a:srgbClr val="F7A7EC"/>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a:t>Rs</a:t>
              </a:r>
              <a:r>
                <a:rPr lang="en-US" altLang="en-US" sz="1600" baseline="30000"/>
                <a:t>5</a:t>
              </a:r>
            </a:p>
          </p:txBody>
        </p:sp>
        <p:sp>
          <p:nvSpPr>
            <p:cNvPr id="7183" name="Rectangle 8"/>
            <p:cNvSpPr>
              <a:spLocks noChangeArrowheads="1"/>
            </p:cNvSpPr>
            <p:nvPr/>
          </p:nvSpPr>
          <p:spPr bwMode="auto">
            <a:xfrm>
              <a:off x="2688" y="2938"/>
              <a:ext cx="720" cy="288"/>
            </a:xfrm>
            <a:prstGeom prst="rect">
              <a:avLst/>
            </a:prstGeom>
            <a:solidFill>
              <a:srgbClr val="FF99FF"/>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a:t>Rt</a:t>
              </a:r>
              <a:r>
                <a:rPr lang="en-US" altLang="en-US" sz="1600" baseline="30000"/>
                <a:t>5</a:t>
              </a:r>
            </a:p>
          </p:txBody>
        </p:sp>
        <p:sp>
          <p:nvSpPr>
            <p:cNvPr id="7184" name="Rectangle 9"/>
            <p:cNvSpPr>
              <a:spLocks noChangeArrowheads="1"/>
            </p:cNvSpPr>
            <p:nvPr/>
          </p:nvSpPr>
          <p:spPr bwMode="auto">
            <a:xfrm>
              <a:off x="3408" y="2938"/>
              <a:ext cx="720" cy="288"/>
            </a:xfrm>
            <a:prstGeom prst="rect">
              <a:avLst/>
            </a:prstGeom>
            <a:solidFill>
              <a:srgbClr val="FF99FF"/>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a:t>Rd</a:t>
              </a:r>
              <a:r>
                <a:rPr lang="en-US" altLang="en-US" sz="1600" baseline="30000"/>
                <a:t>5</a:t>
              </a:r>
            </a:p>
          </p:txBody>
        </p:sp>
        <p:sp>
          <p:nvSpPr>
            <p:cNvPr id="7185" name="Rectangle 10"/>
            <p:cNvSpPr>
              <a:spLocks noChangeArrowheads="1"/>
            </p:cNvSpPr>
            <p:nvPr/>
          </p:nvSpPr>
          <p:spPr bwMode="auto">
            <a:xfrm>
              <a:off x="4848" y="2938"/>
              <a:ext cx="864" cy="288"/>
            </a:xfrm>
            <a:prstGeom prst="rect">
              <a:avLst/>
            </a:prstGeom>
            <a:solidFill>
              <a:srgbClr val="BCCFFE"/>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a:t>funct</a:t>
              </a:r>
              <a:r>
                <a:rPr lang="en-US" altLang="en-US" sz="1600" baseline="30000"/>
                <a:t>6</a:t>
              </a:r>
            </a:p>
          </p:txBody>
        </p:sp>
        <p:sp>
          <p:nvSpPr>
            <p:cNvPr id="7186" name="Rectangle 11"/>
            <p:cNvSpPr>
              <a:spLocks noChangeArrowheads="1"/>
            </p:cNvSpPr>
            <p:nvPr/>
          </p:nvSpPr>
          <p:spPr bwMode="auto">
            <a:xfrm>
              <a:off x="4128" y="2938"/>
              <a:ext cx="720" cy="288"/>
            </a:xfrm>
            <a:prstGeom prst="rect">
              <a:avLst/>
            </a:prstGeom>
            <a:solidFill>
              <a:srgbClr val="FFCC66"/>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a:t>sa</a:t>
              </a:r>
              <a:r>
                <a:rPr lang="en-US" altLang="en-US" sz="1600" baseline="30000"/>
                <a:t>5</a:t>
              </a:r>
            </a:p>
          </p:txBody>
        </p:sp>
      </p:grpSp>
      <p:grpSp>
        <p:nvGrpSpPr>
          <p:cNvPr id="7173" name="Group 12"/>
          <p:cNvGrpSpPr>
            <a:grpSpLocks/>
          </p:cNvGrpSpPr>
          <p:nvPr/>
        </p:nvGrpSpPr>
        <p:grpSpPr bwMode="auto">
          <a:xfrm>
            <a:off x="1226212" y="2699702"/>
            <a:ext cx="7315994" cy="457200"/>
            <a:chOff x="1104" y="3283"/>
            <a:chExt cx="4608" cy="288"/>
          </a:xfrm>
        </p:grpSpPr>
        <p:sp>
          <p:nvSpPr>
            <p:cNvPr id="7177" name="Rectangle 13"/>
            <p:cNvSpPr>
              <a:spLocks noChangeArrowheads="1"/>
            </p:cNvSpPr>
            <p:nvPr/>
          </p:nvSpPr>
          <p:spPr bwMode="auto">
            <a:xfrm>
              <a:off x="1104" y="3283"/>
              <a:ext cx="864" cy="288"/>
            </a:xfrm>
            <a:prstGeom prst="rect">
              <a:avLst/>
            </a:prstGeom>
            <a:solidFill>
              <a:srgbClr val="BCCFFE"/>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a:t>Op</a:t>
              </a:r>
              <a:r>
                <a:rPr lang="en-US" altLang="en-US" sz="1600" baseline="30000"/>
                <a:t>6</a:t>
              </a:r>
            </a:p>
          </p:txBody>
        </p:sp>
        <p:sp>
          <p:nvSpPr>
            <p:cNvPr id="7178" name="Rectangle 14"/>
            <p:cNvSpPr>
              <a:spLocks noChangeArrowheads="1"/>
            </p:cNvSpPr>
            <p:nvPr/>
          </p:nvSpPr>
          <p:spPr bwMode="auto">
            <a:xfrm>
              <a:off x="1968" y="3283"/>
              <a:ext cx="720" cy="288"/>
            </a:xfrm>
            <a:prstGeom prst="rect">
              <a:avLst/>
            </a:prstGeom>
            <a:solidFill>
              <a:srgbClr val="F7A7EC"/>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a:t>Rs</a:t>
              </a:r>
              <a:r>
                <a:rPr lang="en-US" altLang="en-US" sz="1600" baseline="30000"/>
                <a:t>5</a:t>
              </a:r>
            </a:p>
          </p:txBody>
        </p:sp>
        <p:sp>
          <p:nvSpPr>
            <p:cNvPr id="7179" name="Rectangle 15"/>
            <p:cNvSpPr>
              <a:spLocks noChangeArrowheads="1"/>
            </p:cNvSpPr>
            <p:nvPr/>
          </p:nvSpPr>
          <p:spPr bwMode="auto">
            <a:xfrm>
              <a:off x="2688" y="3283"/>
              <a:ext cx="720" cy="288"/>
            </a:xfrm>
            <a:prstGeom prst="rect">
              <a:avLst/>
            </a:prstGeom>
            <a:solidFill>
              <a:srgbClr val="FF99FF"/>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a:t>Rt</a:t>
              </a:r>
              <a:r>
                <a:rPr lang="en-US" altLang="en-US" sz="1600" baseline="30000"/>
                <a:t>5</a:t>
              </a:r>
            </a:p>
          </p:txBody>
        </p:sp>
        <p:sp>
          <p:nvSpPr>
            <p:cNvPr id="7180" name="Rectangle 16"/>
            <p:cNvSpPr>
              <a:spLocks noChangeArrowheads="1"/>
            </p:cNvSpPr>
            <p:nvPr/>
          </p:nvSpPr>
          <p:spPr bwMode="auto">
            <a:xfrm>
              <a:off x="3408" y="3283"/>
              <a:ext cx="2304" cy="288"/>
            </a:xfrm>
            <a:prstGeom prst="rect">
              <a:avLst/>
            </a:prstGeom>
            <a:solidFill>
              <a:srgbClr val="FFCC66"/>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a:t>immediate</a:t>
              </a:r>
              <a:r>
                <a:rPr lang="en-US" altLang="en-US" sz="1600" baseline="30000"/>
                <a:t>16</a:t>
              </a:r>
            </a:p>
          </p:txBody>
        </p:sp>
      </p:grpSp>
      <p:grpSp>
        <p:nvGrpSpPr>
          <p:cNvPr id="7174" name="Group 17"/>
          <p:cNvGrpSpPr>
            <a:grpSpLocks/>
          </p:cNvGrpSpPr>
          <p:nvPr/>
        </p:nvGrpSpPr>
        <p:grpSpPr bwMode="auto">
          <a:xfrm>
            <a:off x="1226212" y="3247390"/>
            <a:ext cx="7315994" cy="457200"/>
            <a:chOff x="1104" y="3629"/>
            <a:chExt cx="4608" cy="288"/>
          </a:xfrm>
        </p:grpSpPr>
        <p:sp>
          <p:nvSpPr>
            <p:cNvPr id="7175" name="Rectangle 18"/>
            <p:cNvSpPr>
              <a:spLocks noChangeArrowheads="1"/>
            </p:cNvSpPr>
            <p:nvPr/>
          </p:nvSpPr>
          <p:spPr bwMode="auto">
            <a:xfrm>
              <a:off x="1104" y="3629"/>
              <a:ext cx="864" cy="288"/>
            </a:xfrm>
            <a:prstGeom prst="rect">
              <a:avLst/>
            </a:prstGeom>
            <a:solidFill>
              <a:srgbClr val="BCCFFE"/>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a:t>Op</a:t>
              </a:r>
              <a:r>
                <a:rPr lang="en-US" altLang="en-US" sz="1600" baseline="30000"/>
                <a:t>6</a:t>
              </a:r>
            </a:p>
          </p:txBody>
        </p:sp>
        <p:sp>
          <p:nvSpPr>
            <p:cNvPr id="7176" name="Rectangle 19"/>
            <p:cNvSpPr>
              <a:spLocks noChangeArrowheads="1"/>
            </p:cNvSpPr>
            <p:nvPr/>
          </p:nvSpPr>
          <p:spPr bwMode="auto">
            <a:xfrm>
              <a:off x="1968" y="3629"/>
              <a:ext cx="3744" cy="288"/>
            </a:xfrm>
            <a:prstGeom prst="rect">
              <a:avLst/>
            </a:prstGeom>
            <a:solidFill>
              <a:srgbClr val="FFCC66"/>
            </a:solidFill>
            <a:ln w="19050">
              <a:solidFill>
                <a:schemeClr val="tx1"/>
              </a:solidFill>
              <a:miter lim="800000"/>
              <a:headEnd/>
              <a:tailEnd/>
            </a:ln>
          </p:spPr>
          <p:txBody>
            <a:bodyPr lIns="0" tIns="91440" rIns="0" bIns="9144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5000"/>
                </a:lnSpc>
              </a:pPr>
              <a:r>
                <a:rPr lang="en-US" altLang="en-US" sz="1600" dirty="0"/>
                <a:t>address</a:t>
              </a:r>
              <a:r>
                <a:rPr lang="en-US" altLang="en-US" sz="1600" baseline="30000" dirty="0"/>
                <a:t>26</a:t>
              </a:r>
            </a:p>
          </p:txBody>
        </p:sp>
      </p:gr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PC Control Logic</a:t>
            </a:r>
          </a:p>
        </p:txBody>
      </p:sp>
      <p:sp>
        <p:nvSpPr>
          <p:cNvPr id="3" name="Content Placeholder 2"/>
          <p:cNvSpPr>
            <a:spLocks noGrp="1"/>
          </p:cNvSpPr>
          <p:nvPr>
            <p:ph idx="1"/>
          </p:nvPr>
        </p:nvSpPr>
        <p:spPr>
          <a:xfrm>
            <a:off x="297180" y="868680"/>
            <a:ext cx="9311640" cy="2880360"/>
          </a:xfrm>
        </p:spPr>
        <p:txBody>
          <a:bodyPr/>
          <a:lstStyle/>
          <a:p>
            <a:r>
              <a:rPr lang="en-US" dirty="0"/>
              <a:t>The PC control logic can be described as follows:</a:t>
            </a:r>
          </a:p>
          <a:p>
            <a:pPr marL="357188" indent="0">
              <a:buNone/>
            </a:pPr>
            <a:r>
              <a:rPr lang="en-US" b="1" dirty="0">
                <a:latin typeface="Consolas" panose="020B0609020204030204" pitchFamily="49" charset="0"/>
                <a:cs typeface="Consolas" panose="020B0609020204030204" pitchFamily="49" charset="0"/>
              </a:rPr>
              <a:t>if (Op == J) </a:t>
            </a:r>
            <a:r>
              <a:rPr lang="en-US" b="1" dirty="0" err="1">
                <a:latin typeface="Consolas" panose="020B0609020204030204" pitchFamily="49" charset="0"/>
                <a:cs typeface="Consolas" panose="020B0609020204030204" pitchFamily="49" charset="0"/>
              </a:rPr>
              <a:t>PCSrc</a:t>
            </a:r>
            <a:r>
              <a:rPr lang="en-US" b="1" dirty="0">
                <a:latin typeface="Consolas" panose="020B0609020204030204" pitchFamily="49" charset="0"/>
                <a:cs typeface="Consolas" panose="020B0609020204030204" pitchFamily="49" charset="0"/>
              </a:rPr>
              <a:t> = 1;</a:t>
            </a:r>
          </a:p>
          <a:p>
            <a:pPr marL="357188" indent="0">
              <a:buNone/>
            </a:pPr>
            <a:r>
              <a:rPr lang="en-US" b="1" dirty="0">
                <a:latin typeface="Consolas" panose="020B0609020204030204" pitchFamily="49" charset="0"/>
                <a:cs typeface="Consolas" panose="020B0609020204030204" pitchFamily="49" charset="0"/>
              </a:rPr>
              <a:t>else if ((Op == BEQ &amp;&amp; Zero == 1) ||</a:t>
            </a:r>
          </a:p>
          <a:p>
            <a:pPr marL="357188" indent="0">
              <a:buNone/>
            </a:pPr>
            <a:r>
              <a:rPr lang="en-US" b="1" dirty="0">
                <a:latin typeface="Consolas" panose="020B0609020204030204" pitchFamily="49" charset="0"/>
                <a:cs typeface="Consolas" panose="020B0609020204030204" pitchFamily="49" charset="0"/>
              </a:rPr>
              <a:t>         (Op == BNE &amp;&amp; Zero == 0)) </a:t>
            </a:r>
            <a:r>
              <a:rPr lang="en-US" b="1" dirty="0" err="1">
                <a:latin typeface="Consolas" panose="020B0609020204030204" pitchFamily="49" charset="0"/>
                <a:cs typeface="Consolas" panose="020B0609020204030204" pitchFamily="49" charset="0"/>
              </a:rPr>
              <a:t>PCSrc</a:t>
            </a:r>
            <a:r>
              <a:rPr lang="en-US" b="1" dirty="0">
                <a:latin typeface="Consolas" panose="020B0609020204030204" pitchFamily="49" charset="0"/>
                <a:cs typeface="Consolas" panose="020B0609020204030204" pitchFamily="49" charset="0"/>
              </a:rPr>
              <a:t> = 2;</a:t>
            </a:r>
          </a:p>
          <a:p>
            <a:pPr marL="357188" indent="0">
              <a:buNone/>
            </a:pPr>
            <a:r>
              <a:rPr lang="en-US" b="1" dirty="0">
                <a:latin typeface="Consolas" panose="020B0609020204030204" pitchFamily="49" charset="0"/>
                <a:cs typeface="Consolas" panose="020B0609020204030204" pitchFamily="49" charset="0"/>
              </a:rPr>
              <a:t>else </a:t>
            </a:r>
            <a:r>
              <a:rPr lang="en-US" b="1" dirty="0" err="1">
                <a:latin typeface="Consolas" panose="020B0609020204030204" pitchFamily="49" charset="0"/>
                <a:cs typeface="Consolas" panose="020B0609020204030204" pitchFamily="49" charset="0"/>
              </a:rPr>
              <a:t>PCSrc</a:t>
            </a:r>
            <a:r>
              <a:rPr lang="en-US" b="1" dirty="0">
                <a:latin typeface="Consolas" panose="020B0609020204030204" pitchFamily="49" charset="0"/>
                <a:cs typeface="Consolas" panose="020B0609020204030204" pitchFamily="49" charset="0"/>
              </a:rPr>
              <a:t> = 0;</a:t>
            </a:r>
          </a:p>
        </p:txBody>
      </p:sp>
      <p:grpSp>
        <p:nvGrpSpPr>
          <p:cNvPr id="28" name="Group 27"/>
          <p:cNvGrpSpPr/>
          <p:nvPr/>
        </p:nvGrpSpPr>
        <p:grpSpPr>
          <a:xfrm>
            <a:off x="624287" y="4023363"/>
            <a:ext cx="5022135" cy="2012855"/>
            <a:chOff x="576263" y="3931919"/>
            <a:chExt cx="4635817" cy="2012855"/>
          </a:xfrm>
        </p:grpSpPr>
        <p:sp>
          <p:nvSpPr>
            <p:cNvPr id="26" name="Rectangle 63"/>
            <p:cNvSpPr txBox="1">
              <a:spLocks noChangeArrowheads="1"/>
            </p:cNvSpPr>
            <p:nvPr/>
          </p:nvSpPr>
          <p:spPr bwMode="auto">
            <a:xfrm>
              <a:off x="576263" y="3931919"/>
              <a:ext cx="4635817" cy="2012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lvl1pPr marL="347663" indent="-347663" algn="l" rtl="0" eaLnBrk="0" fontAlgn="base" hangingPunct="0">
                <a:lnSpc>
                  <a:spcPct val="110000"/>
                </a:lnSpc>
                <a:spcBef>
                  <a:spcPct val="40000"/>
                </a:spcBef>
                <a:spcAft>
                  <a:spcPct val="0"/>
                </a:spcAft>
                <a:buFont typeface="Wingdings" pitchFamily="2" charset="2"/>
                <a:buChar char="v"/>
                <a:defRPr sz="2400">
                  <a:solidFill>
                    <a:schemeClr val="tx1"/>
                  </a:solidFill>
                  <a:latin typeface="+mn-lt"/>
                  <a:ea typeface="+mn-ea"/>
                  <a:cs typeface="+mn-cs"/>
                </a:defRPr>
              </a:lvl1pPr>
              <a:lvl2pPr marL="798513" indent="-336550" algn="l" rtl="0" eaLnBrk="0" fontAlgn="base" hangingPunct="0">
                <a:lnSpc>
                  <a:spcPct val="110000"/>
                </a:lnSpc>
                <a:spcBef>
                  <a:spcPct val="40000"/>
                </a:spcBef>
                <a:spcAft>
                  <a:spcPct val="0"/>
                </a:spcAft>
                <a:buFont typeface="Wingdings" pitchFamily="2" charset="2"/>
                <a:buChar char="²"/>
                <a:defRPr sz="2000">
                  <a:solidFill>
                    <a:schemeClr val="tx1"/>
                  </a:solidFill>
                  <a:latin typeface="+mn-lt"/>
                  <a:cs typeface="+mn-cs"/>
                </a:defRPr>
              </a:lvl2pPr>
              <a:lvl3pPr marL="1144588" indent="-231775" algn="l" rtl="0" eaLnBrk="0" fontAlgn="base" hangingPunct="0">
                <a:lnSpc>
                  <a:spcPct val="110000"/>
                </a:lnSpc>
                <a:spcBef>
                  <a:spcPct val="40000"/>
                </a:spcBef>
                <a:spcAft>
                  <a:spcPct val="0"/>
                </a:spcAft>
                <a:buFont typeface="Wingdings" pitchFamily="2" charset="2"/>
                <a:buChar char="§"/>
                <a:defRPr>
                  <a:solidFill>
                    <a:schemeClr val="tx1"/>
                  </a:solidFill>
                  <a:latin typeface="+mn-lt"/>
                  <a:cs typeface="+mn-cs"/>
                </a:defRPr>
              </a:lvl3pPr>
              <a:lvl4pPr marL="1481138" indent="-222250" algn="l" rtl="0" eaLnBrk="0" fontAlgn="base" hangingPunct="0">
                <a:lnSpc>
                  <a:spcPct val="110000"/>
                </a:lnSpc>
                <a:spcBef>
                  <a:spcPct val="40000"/>
                </a:spcBef>
                <a:spcAft>
                  <a:spcPct val="0"/>
                </a:spcAft>
                <a:buChar char="–"/>
                <a:defRPr sz="1600">
                  <a:solidFill>
                    <a:schemeClr val="tx1"/>
                  </a:solidFill>
                  <a:latin typeface="+mn-lt"/>
                  <a:cs typeface="+mn-cs"/>
                </a:defRPr>
              </a:lvl4pPr>
              <a:lvl5pPr marL="1828800" indent="-233363" algn="l" rtl="0" eaLnBrk="0" fontAlgn="base" hangingPunct="0">
                <a:lnSpc>
                  <a:spcPct val="110000"/>
                </a:lnSpc>
                <a:spcBef>
                  <a:spcPct val="40000"/>
                </a:spcBef>
                <a:spcAft>
                  <a:spcPct val="0"/>
                </a:spcAft>
                <a:buChar char="»"/>
                <a:defRPr sz="1600">
                  <a:solidFill>
                    <a:schemeClr val="tx1"/>
                  </a:solidFill>
                  <a:latin typeface="+mn-lt"/>
                  <a:cs typeface="+mn-cs"/>
                </a:defRPr>
              </a:lvl5pPr>
              <a:lvl6pPr marL="2286000" indent="-233363" algn="l" rtl="0" fontAlgn="base">
                <a:spcBef>
                  <a:spcPct val="40000"/>
                </a:spcBef>
                <a:spcAft>
                  <a:spcPct val="0"/>
                </a:spcAft>
                <a:buChar char="»"/>
                <a:defRPr sz="1600">
                  <a:solidFill>
                    <a:schemeClr val="tx1"/>
                  </a:solidFill>
                  <a:latin typeface="+mn-lt"/>
                  <a:cs typeface="+mn-cs"/>
                </a:defRPr>
              </a:lvl6pPr>
              <a:lvl7pPr marL="2743200" indent="-233363" algn="l" rtl="0" fontAlgn="base">
                <a:spcBef>
                  <a:spcPct val="40000"/>
                </a:spcBef>
                <a:spcAft>
                  <a:spcPct val="0"/>
                </a:spcAft>
                <a:buChar char="»"/>
                <a:defRPr sz="1600">
                  <a:solidFill>
                    <a:schemeClr val="tx1"/>
                  </a:solidFill>
                  <a:latin typeface="+mn-lt"/>
                  <a:cs typeface="+mn-cs"/>
                </a:defRPr>
              </a:lvl7pPr>
              <a:lvl8pPr marL="3200400" indent="-233363" algn="l" rtl="0" fontAlgn="base">
                <a:spcBef>
                  <a:spcPct val="40000"/>
                </a:spcBef>
                <a:spcAft>
                  <a:spcPct val="0"/>
                </a:spcAft>
                <a:buChar char="»"/>
                <a:defRPr sz="1600">
                  <a:solidFill>
                    <a:schemeClr val="tx1"/>
                  </a:solidFill>
                  <a:latin typeface="+mn-lt"/>
                  <a:cs typeface="+mn-cs"/>
                </a:defRPr>
              </a:lvl8pPr>
              <a:lvl9pPr marL="3657600" indent="-233363" algn="l" rtl="0" fontAlgn="base">
                <a:spcBef>
                  <a:spcPct val="40000"/>
                </a:spcBef>
                <a:spcAft>
                  <a:spcPct val="0"/>
                </a:spcAft>
                <a:buChar char="»"/>
                <a:defRPr sz="1600">
                  <a:solidFill>
                    <a:schemeClr val="tx1"/>
                  </a:solidFill>
                  <a:latin typeface="+mn-lt"/>
                  <a:cs typeface="+mn-cs"/>
                </a:defRPr>
              </a:lvl9pPr>
            </a:lstStyle>
            <a:p>
              <a:pPr eaLnBrk="1" hangingPunct="1">
                <a:spcBef>
                  <a:spcPct val="45000"/>
                </a:spcBef>
                <a:buFont typeface="Wingdings" pitchFamily="2" charset="2"/>
                <a:buNone/>
              </a:pPr>
              <a:r>
                <a:rPr lang="en-US" altLang="en-US" sz="2000" kern="0" dirty="0">
                  <a:solidFill>
                    <a:srgbClr val="FF0000"/>
                  </a:solidFill>
                </a:rPr>
                <a:t>Branch </a:t>
              </a:r>
              <a:r>
                <a:rPr lang="pl-PL" altLang="en-US" sz="2000" kern="0" dirty="0">
                  <a:solidFill>
                    <a:srgbClr val="FF0000"/>
                  </a:solidFill>
                </a:rPr>
                <a:t>= (</a:t>
              </a:r>
              <a:r>
                <a:rPr lang="en-US" altLang="en-US" sz="2000" kern="0" dirty="0">
                  <a:solidFill>
                    <a:srgbClr val="FF0000"/>
                  </a:solidFill>
                </a:rPr>
                <a:t>BEQ</a:t>
              </a:r>
              <a:r>
                <a:rPr lang="pl-PL" altLang="en-US" sz="2000" kern="0" dirty="0">
                  <a:solidFill>
                    <a:srgbClr val="FF0000"/>
                  </a:solidFill>
                </a:rPr>
                <a:t> </a:t>
              </a:r>
              <a:r>
                <a:rPr lang="pl-PL" altLang="en-US" sz="2000" b="1" kern="0" dirty="0">
                  <a:solidFill>
                    <a:srgbClr val="FF0000"/>
                  </a:solidFill>
                </a:rPr>
                <a:t>.</a:t>
              </a:r>
              <a:r>
                <a:rPr lang="pl-PL" altLang="en-US" sz="2000" kern="0" dirty="0">
                  <a:solidFill>
                    <a:srgbClr val="FF0000"/>
                  </a:solidFill>
                </a:rPr>
                <a:t> </a:t>
              </a:r>
              <a:r>
                <a:rPr lang="en-US" altLang="en-US" sz="2000" kern="0" dirty="0">
                  <a:solidFill>
                    <a:srgbClr val="FF0000"/>
                  </a:solidFill>
                </a:rPr>
                <a:t>Z</a:t>
              </a:r>
              <a:r>
                <a:rPr lang="pl-PL" altLang="en-US" sz="2000" kern="0" dirty="0">
                  <a:solidFill>
                    <a:srgbClr val="FF0000"/>
                  </a:solidFill>
                </a:rPr>
                <a:t>ero) + (</a:t>
              </a:r>
              <a:r>
                <a:rPr lang="en-US" altLang="en-US" sz="2000" kern="0" dirty="0">
                  <a:solidFill>
                    <a:srgbClr val="FF0000"/>
                  </a:solidFill>
                </a:rPr>
                <a:t>BNE</a:t>
              </a:r>
              <a:r>
                <a:rPr lang="pl-PL" altLang="en-US" sz="2000" kern="0" dirty="0">
                  <a:solidFill>
                    <a:srgbClr val="FF0000"/>
                  </a:solidFill>
                </a:rPr>
                <a:t> </a:t>
              </a:r>
              <a:r>
                <a:rPr lang="pl-PL" altLang="en-US" sz="2000" b="1" kern="0" dirty="0">
                  <a:solidFill>
                    <a:srgbClr val="FF0000"/>
                  </a:solidFill>
                </a:rPr>
                <a:t>.</a:t>
              </a:r>
              <a:r>
                <a:rPr lang="pl-PL" altLang="en-US" sz="2000" kern="0" dirty="0">
                  <a:solidFill>
                    <a:srgbClr val="FF0000"/>
                  </a:solidFill>
                </a:rPr>
                <a:t> </a:t>
              </a:r>
              <a:r>
                <a:rPr lang="en-US" altLang="en-US" sz="2000" kern="0" dirty="0">
                  <a:solidFill>
                    <a:srgbClr val="FF0000"/>
                  </a:solidFill>
                </a:rPr>
                <a:t>Z</a:t>
              </a:r>
              <a:r>
                <a:rPr lang="pl-PL" altLang="en-US" sz="2000" kern="0" dirty="0">
                  <a:solidFill>
                    <a:srgbClr val="FF0000"/>
                  </a:solidFill>
                </a:rPr>
                <a:t>ero)</a:t>
              </a:r>
              <a:endParaRPr lang="en-US" altLang="en-US" sz="2000" kern="0" dirty="0">
                <a:solidFill>
                  <a:srgbClr val="FF0000"/>
                </a:solidFill>
              </a:endParaRPr>
            </a:p>
            <a:p>
              <a:pPr eaLnBrk="1" hangingPunct="1">
                <a:spcBef>
                  <a:spcPct val="45000"/>
                </a:spcBef>
                <a:buFont typeface="Wingdings" pitchFamily="2" charset="2"/>
                <a:buNone/>
              </a:pPr>
              <a:r>
                <a:rPr lang="en-US" altLang="en-US" sz="2000" kern="0" dirty="0">
                  <a:solidFill>
                    <a:srgbClr val="FF0000"/>
                  </a:solidFill>
                </a:rPr>
                <a:t>Branch = 1, Jump = 0 </a:t>
              </a:r>
              <a:r>
                <a:rPr lang="en-US" altLang="en-US" sz="2000" kern="0" dirty="0">
                  <a:solidFill>
                    <a:srgbClr val="FF0000"/>
                  </a:solidFill>
                  <a:sym typeface="Wingdings" panose="05000000000000000000" pitchFamily="2" charset="2"/>
                </a:rPr>
                <a:t> </a:t>
              </a:r>
              <a:r>
                <a:rPr lang="en-US" altLang="en-US" sz="2000" kern="0" dirty="0" err="1">
                  <a:solidFill>
                    <a:srgbClr val="FF0000"/>
                  </a:solidFill>
                  <a:sym typeface="Wingdings" panose="05000000000000000000" pitchFamily="2" charset="2"/>
                </a:rPr>
                <a:t>PCSrc</a:t>
              </a:r>
              <a:r>
                <a:rPr lang="en-US" altLang="en-US" sz="2000" kern="0" dirty="0">
                  <a:solidFill>
                    <a:srgbClr val="FF0000"/>
                  </a:solidFill>
                  <a:sym typeface="Wingdings" panose="05000000000000000000" pitchFamily="2" charset="2"/>
                </a:rPr>
                <a:t> = 2</a:t>
              </a:r>
            </a:p>
            <a:p>
              <a:pPr eaLnBrk="1" hangingPunct="1">
                <a:spcBef>
                  <a:spcPct val="45000"/>
                </a:spcBef>
                <a:buFont typeface="Wingdings" pitchFamily="2" charset="2"/>
                <a:buNone/>
              </a:pPr>
              <a:r>
                <a:rPr lang="en-US" altLang="en-US" sz="2000" kern="0" dirty="0">
                  <a:solidFill>
                    <a:srgbClr val="FF0000"/>
                  </a:solidFill>
                  <a:sym typeface="Wingdings" panose="05000000000000000000" pitchFamily="2" charset="2"/>
                </a:rPr>
                <a:t>Branch = 0, Jump = 1  </a:t>
              </a:r>
              <a:r>
                <a:rPr lang="en-US" altLang="en-US" sz="2000" kern="0" dirty="0" err="1">
                  <a:solidFill>
                    <a:srgbClr val="FF0000"/>
                  </a:solidFill>
                  <a:sym typeface="Wingdings" panose="05000000000000000000" pitchFamily="2" charset="2"/>
                </a:rPr>
                <a:t>PCSrc</a:t>
              </a:r>
              <a:r>
                <a:rPr lang="en-US" altLang="en-US" sz="2000" kern="0" dirty="0">
                  <a:solidFill>
                    <a:srgbClr val="FF0000"/>
                  </a:solidFill>
                  <a:sym typeface="Wingdings" panose="05000000000000000000" pitchFamily="2" charset="2"/>
                </a:rPr>
                <a:t> = 1</a:t>
              </a:r>
            </a:p>
            <a:p>
              <a:pPr eaLnBrk="1" hangingPunct="1">
                <a:spcBef>
                  <a:spcPct val="45000"/>
                </a:spcBef>
                <a:buFont typeface="Wingdings" pitchFamily="2" charset="2"/>
                <a:buNone/>
              </a:pPr>
              <a:r>
                <a:rPr lang="en-US" altLang="en-US" sz="2000" kern="0" dirty="0">
                  <a:solidFill>
                    <a:srgbClr val="FF0000"/>
                  </a:solidFill>
                  <a:sym typeface="Wingdings" panose="05000000000000000000" pitchFamily="2" charset="2"/>
                </a:rPr>
                <a:t>Branch = 0, Jump = 0  </a:t>
              </a:r>
              <a:r>
                <a:rPr lang="en-US" altLang="en-US" sz="2000" kern="0" dirty="0" err="1">
                  <a:solidFill>
                    <a:srgbClr val="FF0000"/>
                  </a:solidFill>
                  <a:sym typeface="Wingdings" panose="05000000000000000000" pitchFamily="2" charset="2"/>
                </a:rPr>
                <a:t>PCSrc</a:t>
              </a:r>
              <a:r>
                <a:rPr lang="en-US" altLang="en-US" sz="2000" kern="0" dirty="0">
                  <a:solidFill>
                    <a:srgbClr val="FF0000"/>
                  </a:solidFill>
                  <a:sym typeface="Wingdings" panose="05000000000000000000" pitchFamily="2" charset="2"/>
                </a:rPr>
                <a:t> = 0</a:t>
              </a:r>
              <a:endParaRPr lang="en-US" altLang="en-US" sz="2000" kern="0" dirty="0"/>
            </a:p>
          </p:txBody>
        </p:sp>
        <p:sp>
          <p:nvSpPr>
            <p:cNvPr id="27" name="Line 64"/>
            <p:cNvSpPr>
              <a:spLocks noChangeShapeType="1"/>
            </p:cNvSpPr>
            <p:nvPr/>
          </p:nvSpPr>
          <p:spPr bwMode="auto">
            <a:xfrm>
              <a:off x="3905639" y="3942080"/>
              <a:ext cx="539750" cy="0"/>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2" name="Group 31"/>
          <p:cNvGrpSpPr/>
          <p:nvPr/>
        </p:nvGrpSpPr>
        <p:grpSpPr>
          <a:xfrm>
            <a:off x="5852160" y="3108960"/>
            <a:ext cx="3608069" cy="3337560"/>
            <a:chOff x="5401994" y="3108960"/>
            <a:chExt cx="3330526" cy="3337560"/>
          </a:xfrm>
        </p:grpSpPr>
        <p:sp>
          <p:nvSpPr>
            <p:cNvPr id="5" name="Line 61"/>
            <p:cNvSpPr>
              <a:spLocks noChangeShapeType="1"/>
            </p:cNvSpPr>
            <p:nvPr/>
          </p:nvSpPr>
          <p:spPr bwMode="auto">
            <a:xfrm>
              <a:off x="8275320" y="4020819"/>
              <a:ext cx="0" cy="2112392"/>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 name="AutoShape 40"/>
            <p:cNvSpPr>
              <a:spLocks noChangeArrowheads="1"/>
            </p:cNvSpPr>
            <p:nvPr/>
          </p:nvSpPr>
          <p:spPr bwMode="auto">
            <a:xfrm rot="5400000" flipV="1">
              <a:off x="6369293" y="4788927"/>
              <a:ext cx="431799" cy="468000"/>
            </a:xfrm>
            <a:prstGeom prst="flowChartDelay">
              <a:avLst/>
            </a:prstGeom>
            <a:solidFill>
              <a:srgbClr val="FFFF99"/>
            </a:solidFill>
            <a:ln w="1270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7" name="Oval 44"/>
            <p:cNvSpPr>
              <a:spLocks noChangeArrowheads="1"/>
            </p:cNvSpPr>
            <p:nvPr/>
          </p:nvSpPr>
          <p:spPr bwMode="auto">
            <a:xfrm>
              <a:off x="7376736" y="4659561"/>
              <a:ext cx="144462" cy="144463"/>
            </a:xfrm>
            <a:prstGeom prst="ellipse">
              <a:avLst/>
            </a:prstGeom>
            <a:solidFill>
              <a:srgbClr val="FFFF99"/>
            </a:solidFill>
            <a:ln w="12700">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8" name="Freeform 48"/>
            <p:cNvSpPr>
              <a:spLocks/>
            </p:cNvSpPr>
            <p:nvPr/>
          </p:nvSpPr>
          <p:spPr bwMode="auto">
            <a:xfrm flipH="1" flipV="1">
              <a:off x="5925841" y="4526280"/>
              <a:ext cx="1524794" cy="126152"/>
            </a:xfrm>
            <a:custGeom>
              <a:avLst/>
              <a:gdLst>
                <a:gd name="T0" fmla="*/ 0 w 1905"/>
                <a:gd name="T1" fmla="*/ 0 h 113"/>
                <a:gd name="T2" fmla="*/ 0 w 1905"/>
                <a:gd name="T3" fmla="*/ 2147483647 h 113"/>
                <a:gd name="T4" fmla="*/ 2147483647 w 1905"/>
                <a:gd name="T5" fmla="*/ 2147483647 h 113"/>
                <a:gd name="T6" fmla="*/ 0 60000 65536"/>
                <a:gd name="T7" fmla="*/ 0 60000 65536"/>
                <a:gd name="T8" fmla="*/ 0 60000 65536"/>
                <a:gd name="T9" fmla="*/ 0 w 1905"/>
                <a:gd name="T10" fmla="*/ 0 h 113"/>
                <a:gd name="T11" fmla="*/ 1905 w 1905"/>
                <a:gd name="T12" fmla="*/ 113 h 113"/>
              </a:gdLst>
              <a:ahLst/>
              <a:cxnLst>
                <a:cxn ang="T6">
                  <a:pos x="T0" y="T1"/>
                </a:cxn>
                <a:cxn ang="T7">
                  <a:pos x="T2" y="T3"/>
                </a:cxn>
                <a:cxn ang="T8">
                  <a:pos x="T4" y="T5"/>
                </a:cxn>
              </a:cxnLst>
              <a:rect l="T9" t="T10" r="T11" b="T12"/>
              <a:pathLst>
                <a:path w="1905" h="113">
                  <a:moveTo>
                    <a:pt x="0" y="0"/>
                  </a:moveTo>
                  <a:lnTo>
                    <a:pt x="0" y="113"/>
                  </a:lnTo>
                  <a:lnTo>
                    <a:pt x="1905" y="113"/>
                  </a:lnTo>
                </a:path>
              </a:pathLst>
            </a:custGeom>
            <a:noFill/>
            <a:ln w="12700">
              <a:solidFill>
                <a:srgbClr val="FF0000"/>
              </a:solidFill>
              <a:round/>
              <a:headEnd type="triangle" w="med" len="med"/>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 name="Text Box 50"/>
            <p:cNvSpPr txBox="1">
              <a:spLocks noChangeArrowheads="1"/>
            </p:cNvSpPr>
            <p:nvPr/>
          </p:nvSpPr>
          <p:spPr bwMode="auto">
            <a:xfrm>
              <a:off x="6528020" y="6159183"/>
              <a:ext cx="86868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dirty="0">
                  <a:solidFill>
                    <a:srgbClr val="FF0000"/>
                  </a:solidFill>
                </a:rPr>
                <a:t>Branch</a:t>
              </a:r>
            </a:p>
          </p:txBody>
        </p:sp>
        <p:sp>
          <p:nvSpPr>
            <p:cNvPr id="10" name="Line 61"/>
            <p:cNvSpPr>
              <a:spLocks noChangeShapeType="1"/>
            </p:cNvSpPr>
            <p:nvPr/>
          </p:nvSpPr>
          <p:spPr bwMode="auto">
            <a:xfrm>
              <a:off x="7363490" y="3423442"/>
              <a:ext cx="0" cy="23415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 name="Text Box 50"/>
            <p:cNvSpPr txBox="1">
              <a:spLocks noChangeArrowheads="1"/>
            </p:cNvSpPr>
            <p:nvPr/>
          </p:nvSpPr>
          <p:spPr bwMode="auto">
            <a:xfrm>
              <a:off x="7038846" y="3108960"/>
              <a:ext cx="64928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dirty="0">
                  <a:solidFill>
                    <a:srgbClr val="FF0000"/>
                  </a:solidFill>
                </a:rPr>
                <a:t>Op</a:t>
              </a:r>
            </a:p>
          </p:txBody>
        </p:sp>
        <p:sp>
          <p:nvSpPr>
            <p:cNvPr id="12" name="Line 61"/>
            <p:cNvSpPr>
              <a:spLocks noChangeShapeType="1"/>
            </p:cNvSpPr>
            <p:nvPr/>
          </p:nvSpPr>
          <p:spPr bwMode="auto">
            <a:xfrm>
              <a:off x="6400800" y="4020819"/>
              <a:ext cx="0" cy="783205"/>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 name="Text Box 50"/>
            <p:cNvSpPr txBox="1">
              <a:spLocks noChangeArrowheads="1"/>
            </p:cNvSpPr>
            <p:nvPr/>
          </p:nvSpPr>
          <p:spPr bwMode="auto">
            <a:xfrm>
              <a:off x="6099016" y="4114800"/>
              <a:ext cx="603568" cy="287337"/>
            </a:xfrm>
            <a:prstGeom prst="rect">
              <a:avLst/>
            </a:prstGeom>
            <a:solidFill>
              <a:schemeClr val="bg1"/>
            </a:solidFill>
            <a:ln>
              <a:noFill/>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dirty="0">
                  <a:solidFill>
                    <a:srgbClr val="FF0000"/>
                  </a:solidFill>
                </a:rPr>
                <a:t>BEQ</a:t>
              </a:r>
            </a:p>
          </p:txBody>
        </p:sp>
        <p:sp>
          <p:nvSpPr>
            <p:cNvPr id="14" name="AutoShape 40"/>
            <p:cNvSpPr>
              <a:spLocks noChangeArrowheads="1"/>
            </p:cNvSpPr>
            <p:nvPr/>
          </p:nvSpPr>
          <p:spPr bwMode="auto">
            <a:xfrm rot="5400000" flipV="1">
              <a:off x="7104701" y="4788927"/>
              <a:ext cx="431799" cy="468000"/>
            </a:xfrm>
            <a:prstGeom prst="flowChartDelay">
              <a:avLst/>
            </a:prstGeom>
            <a:solidFill>
              <a:srgbClr val="FFFF99"/>
            </a:solidFill>
            <a:ln w="1270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5" name="Line 61"/>
            <p:cNvSpPr>
              <a:spLocks noChangeShapeType="1"/>
            </p:cNvSpPr>
            <p:nvPr/>
          </p:nvSpPr>
          <p:spPr bwMode="auto">
            <a:xfrm>
              <a:off x="7159784" y="4023360"/>
              <a:ext cx="0" cy="780664"/>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 name="Text Box 50"/>
            <p:cNvSpPr txBox="1">
              <a:spLocks noChangeArrowheads="1"/>
            </p:cNvSpPr>
            <p:nvPr/>
          </p:nvSpPr>
          <p:spPr bwMode="auto">
            <a:xfrm>
              <a:off x="6858000" y="4117341"/>
              <a:ext cx="603568" cy="287337"/>
            </a:xfrm>
            <a:prstGeom prst="rect">
              <a:avLst/>
            </a:prstGeom>
            <a:solidFill>
              <a:schemeClr val="bg1"/>
            </a:solidFill>
            <a:ln>
              <a:noFill/>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dirty="0">
                  <a:solidFill>
                    <a:srgbClr val="FF0000"/>
                  </a:solidFill>
                </a:rPr>
                <a:t>BNE</a:t>
              </a:r>
            </a:p>
          </p:txBody>
        </p:sp>
        <p:sp>
          <p:nvSpPr>
            <p:cNvPr id="17" name="TextBox 16"/>
            <p:cNvSpPr txBox="1"/>
            <p:nvPr/>
          </p:nvSpPr>
          <p:spPr>
            <a:xfrm>
              <a:off x="6126480" y="3657600"/>
              <a:ext cx="2468880" cy="363220"/>
            </a:xfrm>
            <a:prstGeom prst="rect">
              <a:avLst/>
            </a:prstGeom>
            <a:noFill/>
            <a:ln w="12700">
              <a:solidFill>
                <a:schemeClr val="tx1"/>
              </a:solidFill>
            </a:ln>
          </p:spPr>
          <p:txBody>
            <a:bodyPr wrap="square" rtlCol="0" anchor="ctr" anchorCtr="0">
              <a:noAutofit/>
            </a:bodyPr>
            <a:lstStyle/>
            <a:p>
              <a:pPr algn="ctr"/>
              <a:r>
                <a:rPr lang="en-US" dirty="0"/>
                <a:t>Decoder</a:t>
              </a:r>
            </a:p>
          </p:txBody>
        </p:sp>
        <p:sp>
          <p:nvSpPr>
            <p:cNvPr id="18" name="Freeform 17"/>
            <p:cNvSpPr/>
            <p:nvPr/>
          </p:nvSpPr>
          <p:spPr>
            <a:xfrm>
              <a:off x="6583680" y="5243885"/>
              <a:ext cx="217623" cy="218661"/>
            </a:xfrm>
            <a:custGeom>
              <a:avLst/>
              <a:gdLst>
                <a:gd name="connsiteX0" fmla="*/ 0 w 168966"/>
                <a:gd name="connsiteY0" fmla="*/ 0 h 218661"/>
                <a:gd name="connsiteX1" fmla="*/ 0 w 168966"/>
                <a:gd name="connsiteY1" fmla="*/ 79513 h 218661"/>
                <a:gd name="connsiteX2" fmla="*/ 168966 w 168966"/>
                <a:gd name="connsiteY2" fmla="*/ 79513 h 218661"/>
                <a:gd name="connsiteX3" fmla="*/ 168966 w 168966"/>
                <a:gd name="connsiteY3" fmla="*/ 218661 h 218661"/>
              </a:gdLst>
              <a:ahLst/>
              <a:cxnLst>
                <a:cxn ang="0">
                  <a:pos x="connsiteX0" y="connsiteY0"/>
                </a:cxn>
                <a:cxn ang="0">
                  <a:pos x="connsiteX1" y="connsiteY1"/>
                </a:cxn>
                <a:cxn ang="0">
                  <a:pos x="connsiteX2" y="connsiteY2"/>
                </a:cxn>
                <a:cxn ang="0">
                  <a:pos x="connsiteX3" y="connsiteY3"/>
                </a:cxn>
              </a:cxnLst>
              <a:rect l="l" t="t" r="r" b="b"/>
              <a:pathLst>
                <a:path w="168966" h="218661">
                  <a:moveTo>
                    <a:pt x="0" y="0"/>
                  </a:moveTo>
                  <a:lnTo>
                    <a:pt x="0" y="79513"/>
                  </a:lnTo>
                  <a:lnTo>
                    <a:pt x="168966" y="79513"/>
                  </a:lnTo>
                  <a:lnTo>
                    <a:pt x="168966" y="218661"/>
                  </a:lnTo>
                </a:path>
              </a:pathLst>
            </a:custGeom>
            <a:noFill/>
            <a:ln w="12700">
              <a:solidFill>
                <a:srgbClr val="FF0000"/>
              </a:solidFill>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9" name="AutoShape 41"/>
            <p:cNvSpPr>
              <a:spLocks noChangeArrowheads="1"/>
            </p:cNvSpPr>
            <p:nvPr/>
          </p:nvSpPr>
          <p:spPr bwMode="auto">
            <a:xfrm rot="16200000" flipV="1">
              <a:off x="6725413" y="5431138"/>
              <a:ext cx="468313" cy="467518"/>
            </a:xfrm>
            <a:prstGeom prst="moon">
              <a:avLst>
                <a:gd name="adj" fmla="val 81014"/>
              </a:avLst>
            </a:prstGeom>
            <a:solidFill>
              <a:srgbClr val="FFFF99"/>
            </a:solidFill>
            <a:ln w="12700">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20" name="Freeform 19"/>
            <p:cNvSpPr/>
            <p:nvPr/>
          </p:nvSpPr>
          <p:spPr>
            <a:xfrm flipH="1">
              <a:off x="7117410" y="5247859"/>
              <a:ext cx="219600" cy="218661"/>
            </a:xfrm>
            <a:custGeom>
              <a:avLst/>
              <a:gdLst>
                <a:gd name="connsiteX0" fmla="*/ 0 w 168966"/>
                <a:gd name="connsiteY0" fmla="*/ 0 h 218661"/>
                <a:gd name="connsiteX1" fmla="*/ 0 w 168966"/>
                <a:gd name="connsiteY1" fmla="*/ 79513 h 218661"/>
                <a:gd name="connsiteX2" fmla="*/ 168966 w 168966"/>
                <a:gd name="connsiteY2" fmla="*/ 79513 h 218661"/>
                <a:gd name="connsiteX3" fmla="*/ 168966 w 168966"/>
                <a:gd name="connsiteY3" fmla="*/ 218661 h 218661"/>
              </a:gdLst>
              <a:ahLst/>
              <a:cxnLst>
                <a:cxn ang="0">
                  <a:pos x="connsiteX0" y="connsiteY0"/>
                </a:cxn>
                <a:cxn ang="0">
                  <a:pos x="connsiteX1" y="connsiteY1"/>
                </a:cxn>
                <a:cxn ang="0">
                  <a:pos x="connsiteX2" y="connsiteY2"/>
                </a:cxn>
                <a:cxn ang="0">
                  <a:pos x="connsiteX3" y="connsiteY3"/>
                </a:cxn>
              </a:cxnLst>
              <a:rect l="l" t="t" r="r" b="b"/>
              <a:pathLst>
                <a:path w="168966" h="218661">
                  <a:moveTo>
                    <a:pt x="0" y="0"/>
                  </a:moveTo>
                  <a:lnTo>
                    <a:pt x="0" y="79513"/>
                  </a:lnTo>
                  <a:lnTo>
                    <a:pt x="168966" y="79513"/>
                  </a:lnTo>
                  <a:lnTo>
                    <a:pt x="168966" y="218661"/>
                  </a:lnTo>
                </a:path>
              </a:pathLst>
            </a:custGeom>
            <a:noFill/>
            <a:ln w="12700">
              <a:solidFill>
                <a:srgbClr val="FF0000"/>
              </a:solidFill>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1" name="Line 61"/>
            <p:cNvSpPr>
              <a:spLocks noChangeShapeType="1"/>
            </p:cNvSpPr>
            <p:nvPr/>
          </p:nvSpPr>
          <p:spPr bwMode="auto">
            <a:xfrm>
              <a:off x="6959569" y="5899054"/>
              <a:ext cx="0" cy="234157"/>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 name="Text Box 50"/>
            <p:cNvSpPr txBox="1">
              <a:spLocks noChangeArrowheads="1"/>
            </p:cNvSpPr>
            <p:nvPr/>
          </p:nvSpPr>
          <p:spPr bwMode="auto">
            <a:xfrm>
              <a:off x="8046720" y="4160520"/>
              <a:ext cx="457200" cy="411480"/>
            </a:xfrm>
            <a:prstGeom prst="rect">
              <a:avLst/>
            </a:prstGeom>
            <a:solidFill>
              <a:schemeClr val="bg1"/>
            </a:solidFill>
            <a:ln>
              <a:noFill/>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dirty="0">
                  <a:solidFill>
                    <a:srgbClr val="FF0000"/>
                  </a:solidFill>
                </a:rPr>
                <a:t>J</a:t>
              </a:r>
            </a:p>
          </p:txBody>
        </p:sp>
        <p:sp>
          <p:nvSpPr>
            <p:cNvPr id="23" name="Text Box 50"/>
            <p:cNvSpPr txBox="1">
              <a:spLocks noChangeArrowheads="1"/>
            </p:cNvSpPr>
            <p:nvPr/>
          </p:nvSpPr>
          <p:spPr bwMode="auto">
            <a:xfrm>
              <a:off x="7863840" y="6159183"/>
              <a:ext cx="86868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dirty="0">
                  <a:solidFill>
                    <a:srgbClr val="FF0000"/>
                  </a:solidFill>
                </a:rPr>
                <a:t>Jump</a:t>
              </a:r>
            </a:p>
          </p:txBody>
        </p:sp>
        <p:sp>
          <p:nvSpPr>
            <p:cNvPr id="24" name="Text Box 50"/>
            <p:cNvSpPr txBox="1">
              <a:spLocks noChangeArrowheads="1"/>
            </p:cNvSpPr>
            <p:nvPr/>
          </p:nvSpPr>
          <p:spPr bwMode="auto">
            <a:xfrm>
              <a:off x="5401994" y="4376103"/>
              <a:ext cx="562708" cy="287337"/>
            </a:xfrm>
            <a:prstGeom prst="rect">
              <a:avLst/>
            </a:prstGeom>
            <a:solidFill>
              <a:schemeClr val="bg1"/>
            </a:solidFill>
            <a:ln>
              <a:noFill/>
            </a:ln>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dirty="0">
                  <a:solidFill>
                    <a:srgbClr val="FF0000"/>
                  </a:solidFill>
                </a:rPr>
                <a:t>Zero</a:t>
              </a:r>
            </a:p>
          </p:txBody>
        </p:sp>
        <p:cxnSp>
          <p:nvCxnSpPr>
            <p:cNvPr id="29" name="Straight Arrow Connector 28"/>
            <p:cNvCxnSpPr/>
            <p:nvPr/>
          </p:nvCxnSpPr>
          <p:spPr>
            <a:xfrm>
              <a:off x="6749664" y="4526280"/>
              <a:ext cx="0" cy="267159"/>
            </a:xfrm>
            <a:prstGeom prst="straightConnector1">
              <a:avLst/>
            </a:prstGeom>
            <a:ln w="12700">
              <a:solidFill>
                <a:srgbClr val="FF0000"/>
              </a:solidFill>
              <a:headEnd type="oval" w="sm" len="sm"/>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528288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en-US" sz="4000"/>
              <a:t>Summary</a:t>
            </a:r>
          </a:p>
        </p:txBody>
      </p:sp>
      <p:sp>
        <p:nvSpPr>
          <p:cNvPr id="57347" name="Rectangle 3"/>
          <p:cNvSpPr>
            <a:spLocks noGrp="1" noChangeArrowheads="1"/>
          </p:cNvSpPr>
          <p:nvPr>
            <p:ph type="body" idx="1"/>
          </p:nvPr>
        </p:nvSpPr>
        <p:spPr>
          <a:xfrm>
            <a:off x="297180" y="868680"/>
            <a:ext cx="9311640" cy="5623560"/>
          </a:xfrm>
        </p:spPr>
        <p:txBody>
          <a:bodyPr/>
          <a:lstStyle/>
          <a:p>
            <a:pPr eaLnBrk="1" hangingPunct="1">
              <a:lnSpc>
                <a:spcPct val="120000"/>
              </a:lnSpc>
              <a:spcBef>
                <a:spcPts val="1300"/>
              </a:spcBef>
            </a:pPr>
            <a:r>
              <a:rPr lang="en-US" altLang="en-US" dirty="0"/>
              <a:t>5 steps to design a processor</a:t>
            </a:r>
          </a:p>
          <a:p>
            <a:pPr lvl="1" eaLnBrk="1" hangingPunct="1">
              <a:lnSpc>
                <a:spcPct val="120000"/>
              </a:lnSpc>
              <a:spcBef>
                <a:spcPts val="1300"/>
              </a:spcBef>
            </a:pPr>
            <a:r>
              <a:rPr lang="en-US" altLang="en-US" sz="1800" dirty="0"/>
              <a:t>Analyze instruction set =&gt; </a:t>
            </a:r>
            <a:r>
              <a:rPr lang="en-US" altLang="en-US" sz="1800" dirty="0" err="1">
                <a:solidFill>
                  <a:srgbClr val="FF0000"/>
                </a:solidFill>
              </a:rPr>
              <a:t>datapath</a:t>
            </a:r>
            <a:r>
              <a:rPr lang="en-US" altLang="en-US" sz="1800" dirty="0">
                <a:solidFill>
                  <a:srgbClr val="FF0000"/>
                </a:solidFill>
              </a:rPr>
              <a:t> requirements</a:t>
            </a:r>
          </a:p>
          <a:p>
            <a:pPr lvl="1" eaLnBrk="1" hangingPunct="1">
              <a:lnSpc>
                <a:spcPct val="120000"/>
              </a:lnSpc>
              <a:spcBef>
                <a:spcPts val="1300"/>
              </a:spcBef>
            </a:pPr>
            <a:r>
              <a:rPr lang="en-US" altLang="en-US" sz="1800" dirty="0"/>
              <a:t>Select </a:t>
            </a:r>
            <a:r>
              <a:rPr lang="en-US" altLang="en-US" sz="1800" dirty="0" err="1">
                <a:solidFill>
                  <a:srgbClr val="FF0000"/>
                </a:solidFill>
              </a:rPr>
              <a:t>datapath</a:t>
            </a:r>
            <a:r>
              <a:rPr lang="en-US" altLang="en-US" sz="1800" dirty="0">
                <a:solidFill>
                  <a:srgbClr val="FF0000"/>
                </a:solidFill>
              </a:rPr>
              <a:t> components</a:t>
            </a:r>
            <a:r>
              <a:rPr lang="en-US" altLang="en-US" sz="1800" dirty="0"/>
              <a:t> &amp; establish </a:t>
            </a:r>
            <a:r>
              <a:rPr lang="en-US" altLang="en-US" sz="1800" dirty="0">
                <a:solidFill>
                  <a:srgbClr val="FF0000"/>
                </a:solidFill>
              </a:rPr>
              <a:t>clocking methodology</a:t>
            </a:r>
          </a:p>
          <a:p>
            <a:pPr lvl="1" eaLnBrk="1" hangingPunct="1">
              <a:lnSpc>
                <a:spcPct val="120000"/>
              </a:lnSpc>
              <a:spcBef>
                <a:spcPts val="1300"/>
              </a:spcBef>
            </a:pPr>
            <a:r>
              <a:rPr lang="en-US" altLang="en-US" sz="1800" dirty="0">
                <a:solidFill>
                  <a:srgbClr val="FF0000"/>
                </a:solidFill>
              </a:rPr>
              <a:t>Assemble </a:t>
            </a:r>
            <a:r>
              <a:rPr lang="en-US" altLang="en-US" sz="1800" dirty="0" err="1">
                <a:solidFill>
                  <a:srgbClr val="FF0000"/>
                </a:solidFill>
              </a:rPr>
              <a:t>datapath</a:t>
            </a:r>
            <a:r>
              <a:rPr lang="en-US" altLang="en-US" sz="1800" dirty="0"/>
              <a:t> meeting the requirements</a:t>
            </a:r>
          </a:p>
          <a:p>
            <a:pPr lvl="1" eaLnBrk="1" hangingPunct="1">
              <a:lnSpc>
                <a:spcPct val="120000"/>
              </a:lnSpc>
              <a:spcBef>
                <a:spcPts val="1300"/>
              </a:spcBef>
            </a:pPr>
            <a:r>
              <a:rPr lang="en-US" altLang="en-US" sz="1800" dirty="0"/>
              <a:t>Analyze </a:t>
            </a:r>
            <a:r>
              <a:rPr lang="en-US" altLang="en-US" sz="1800" dirty="0">
                <a:solidFill>
                  <a:srgbClr val="FF0000"/>
                </a:solidFill>
              </a:rPr>
              <a:t>implementation of each instruction</a:t>
            </a:r>
            <a:r>
              <a:rPr lang="en-US" altLang="en-US" sz="1800" dirty="0"/>
              <a:t> to determine </a:t>
            </a:r>
            <a:r>
              <a:rPr lang="en-US" altLang="en-US" sz="1800" dirty="0">
                <a:solidFill>
                  <a:srgbClr val="FF0000"/>
                </a:solidFill>
              </a:rPr>
              <a:t>control signals</a:t>
            </a:r>
            <a:endParaRPr lang="en-US" altLang="en-US" sz="1800" dirty="0"/>
          </a:p>
          <a:p>
            <a:pPr lvl="1" eaLnBrk="1" hangingPunct="1">
              <a:lnSpc>
                <a:spcPct val="120000"/>
              </a:lnSpc>
              <a:spcBef>
                <a:spcPts val="1300"/>
              </a:spcBef>
            </a:pPr>
            <a:r>
              <a:rPr lang="en-US" altLang="en-US" sz="1800" dirty="0"/>
              <a:t>Assemble the </a:t>
            </a:r>
            <a:r>
              <a:rPr lang="en-US" altLang="en-US" sz="1800" dirty="0">
                <a:solidFill>
                  <a:srgbClr val="FF0000"/>
                </a:solidFill>
              </a:rPr>
              <a:t>control logic</a:t>
            </a:r>
          </a:p>
          <a:p>
            <a:pPr eaLnBrk="1" hangingPunct="1">
              <a:lnSpc>
                <a:spcPct val="120000"/>
              </a:lnSpc>
              <a:spcBef>
                <a:spcPts val="1300"/>
              </a:spcBef>
            </a:pPr>
            <a:r>
              <a:rPr lang="en-US" altLang="en-US" dirty="0"/>
              <a:t>MIPS makes Control easier</a:t>
            </a:r>
          </a:p>
          <a:p>
            <a:pPr lvl="1" eaLnBrk="1" hangingPunct="1">
              <a:lnSpc>
                <a:spcPct val="120000"/>
              </a:lnSpc>
              <a:spcBef>
                <a:spcPts val="1300"/>
              </a:spcBef>
            </a:pPr>
            <a:r>
              <a:rPr lang="en-US" altLang="en-US" sz="1800" dirty="0"/>
              <a:t>Instructions are of the same size</a:t>
            </a:r>
          </a:p>
          <a:p>
            <a:pPr lvl="1" eaLnBrk="1" hangingPunct="1">
              <a:lnSpc>
                <a:spcPct val="120000"/>
              </a:lnSpc>
              <a:spcBef>
                <a:spcPts val="1300"/>
              </a:spcBef>
            </a:pPr>
            <a:r>
              <a:rPr lang="en-US" altLang="en-US" sz="1800" dirty="0"/>
              <a:t>Source registers always in the same place</a:t>
            </a:r>
          </a:p>
          <a:p>
            <a:pPr lvl="1" eaLnBrk="1" hangingPunct="1">
              <a:lnSpc>
                <a:spcPct val="120000"/>
              </a:lnSpc>
              <a:spcBef>
                <a:spcPts val="1300"/>
              </a:spcBef>
            </a:pPr>
            <a:r>
              <a:rPr lang="en-US" altLang="en-US" sz="1800" dirty="0"/>
              <a:t>Immediate constants are of same size and same location</a:t>
            </a:r>
          </a:p>
          <a:p>
            <a:pPr lvl="1" eaLnBrk="1" hangingPunct="1">
              <a:lnSpc>
                <a:spcPct val="120000"/>
              </a:lnSpc>
              <a:spcBef>
                <a:spcPts val="1300"/>
              </a:spcBef>
            </a:pPr>
            <a:r>
              <a:rPr lang="en-US" altLang="en-US" sz="1800" dirty="0"/>
              <a:t>Operations are always on registers/</a:t>
            </a:r>
            <a:r>
              <a:rPr lang="en-US" altLang="en-US" sz="1800" dirty="0" err="1"/>
              <a:t>immediates</a:t>
            </a:r>
            <a:endParaRPr lang="en-US" altLang="en-US" sz="1800"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a:t>MIPS Subset of Instructions</a:t>
            </a:r>
          </a:p>
        </p:txBody>
      </p:sp>
      <p:sp>
        <p:nvSpPr>
          <p:cNvPr id="8195" name="Rectangle 3"/>
          <p:cNvSpPr>
            <a:spLocks noGrp="1" noChangeArrowheads="1"/>
          </p:cNvSpPr>
          <p:nvPr>
            <p:ph type="body" idx="1"/>
          </p:nvPr>
        </p:nvSpPr>
        <p:spPr>
          <a:xfrm>
            <a:off x="297180" y="914400"/>
            <a:ext cx="9311640" cy="5577840"/>
          </a:xfrm>
        </p:spPr>
        <p:txBody>
          <a:bodyPr/>
          <a:lstStyle/>
          <a:p>
            <a:pPr eaLnBrk="1" hangingPunct="1">
              <a:lnSpc>
                <a:spcPct val="125000"/>
              </a:lnSpc>
              <a:spcBef>
                <a:spcPct val="50000"/>
              </a:spcBef>
            </a:pPr>
            <a:r>
              <a:rPr lang="en-US" altLang="en-US" dirty="0"/>
              <a:t>Only a subset of the MIPS instructions is considered</a:t>
            </a:r>
          </a:p>
          <a:p>
            <a:pPr lvl="1" eaLnBrk="1" hangingPunct="1">
              <a:lnSpc>
                <a:spcPct val="125000"/>
              </a:lnSpc>
              <a:spcBef>
                <a:spcPct val="50000"/>
              </a:spcBef>
            </a:pPr>
            <a:r>
              <a:rPr lang="en-US" altLang="en-US" dirty="0"/>
              <a:t>ALU instructions (R-type): </a:t>
            </a:r>
            <a:r>
              <a:rPr lang="en-US" altLang="en-US" b="1" dirty="0">
                <a:solidFill>
                  <a:srgbClr val="FF0000"/>
                </a:solidFill>
              </a:rPr>
              <a:t>add, sub, and, or, </a:t>
            </a:r>
            <a:r>
              <a:rPr lang="en-US" altLang="en-US" b="1" dirty="0" err="1">
                <a:solidFill>
                  <a:srgbClr val="FF0000"/>
                </a:solidFill>
              </a:rPr>
              <a:t>xor</a:t>
            </a:r>
            <a:r>
              <a:rPr lang="en-US" altLang="en-US" b="1" dirty="0">
                <a:solidFill>
                  <a:srgbClr val="FF0000"/>
                </a:solidFill>
              </a:rPr>
              <a:t>, </a:t>
            </a:r>
            <a:r>
              <a:rPr lang="en-US" altLang="en-US" b="1" dirty="0" err="1">
                <a:solidFill>
                  <a:srgbClr val="FF0000"/>
                </a:solidFill>
              </a:rPr>
              <a:t>slt</a:t>
            </a:r>
            <a:endParaRPr lang="en-US" altLang="en-US" b="1" dirty="0">
              <a:solidFill>
                <a:srgbClr val="FF0000"/>
              </a:solidFill>
            </a:endParaRPr>
          </a:p>
          <a:p>
            <a:pPr lvl="1" eaLnBrk="1" hangingPunct="1">
              <a:lnSpc>
                <a:spcPct val="125000"/>
              </a:lnSpc>
              <a:spcBef>
                <a:spcPct val="50000"/>
              </a:spcBef>
            </a:pPr>
            <a:r>
              <a:rPr lang="en-US" altLang="en-US" dirty="0"/>
              <a:t>Immediate instructions (I-type): </a:t>
            </a:r>
            <a:r>
              <a:rPr lang="en-US" altLang="en-US" b="1" dirty="0" err="1">
                <a:solidFill>
                  <a:srgbClr val="FF0000"/>
                </a:solidFill>
              </a:rPr>
              <a:t>addi</a:t>
            </a:r>
            <a:r>
              <a:rPr lang="en-US" altLang="en-US" b="1" dirty="0">
                <a:solidFill>
                  <a:srgbClr val="FF0000"/>
                </a:solidFill>
              </a:rPr>
              <a:t>, </a:t>
            </a:r>
            <a:r>
              <a:rPr lang="en-US" altLang="en-US" b="1" dirty="0" err="1">
                <a:solidFill>
                  <a:srgbClr val="FF0000"/>
                </a:solidFill>
              </a:rPr>
              <a:t>slti</a:t>
            </a:r>
            <a:r>
              <a:rPr lang="en-US" altLang="en-US" b="1" dirty="0">
                <a:solidFill>
                  <a:srgbClr val="FF0000"/>
                </a:solidFill>
              </a:rPr>
              <a:t>, </a:t>
            </a:r>
            <a:r>
              <a:rPr lang="en-US" altLang="en-US" b="1" dirty="0" err="1">
                <a:solidFill>
                  <a:srgbClr val="FF0000"/>
                </a:solidFill>
              </a:rPr>
              <a:t>andi</a:t>
            </a:r>
            <a:r>
              <a:rPr lang="en-US" altLang="en-US" b="1" dirty="0">
                <a:solidFill>
                  <a:srgbClr val="FF0000"/>
                </a:solidFill>
              </a:rPr>
              <a:t>, </a:t>
            </a:r>
            <a:r>
              <a:rPr lang="en-US" altLang="en-US" b="1" dirty="0" err="1">
                <a:solidFill>
                  <a:srgbClr val="FF0000"/>
                </a:solidFill>
              </a:rPr>
              <a:t>ori</a:t>
            </a:r>
            <a:r>
              <a:rPr lang="en-US" altLang="en-US" b="1" dirty="0">
                <a:solidFill>
                  <a:srgbClr val="FF0000"/>
                </a:solidFill>
              </a:rPr>
              <a:t>, </a:t>
            </a:r>
            <a:r>
              <a:rPr lang="en-US" altLang="en-US" b="1" dirty="0" err="1">
                <a:solidFill>
                  <a:srgbClr val="FF0000"/>
                </a:solidFill>
              </a:rPr>
              <a:t>xori</a:t>
            </a:r>
            <a:endParaRPr lang="en-US" altLang="en-US" b="1" dirty="0">
              <a:solidFill>
                <a:srgbClr val="FF0000"/>
              </a:solidFill>
            </a:endParaRPr>
          </a:p>
          <a:p>
            <a:pPr lvl="1" eaLnBrk="1" hangingPunct="1">
              <a:lnSpc>
                <a:spcPct val="125000"/>
              </a:lnSpc>
              <a:spcBef>
                <a:spcPct val="50000"/>
              </a:spcBef>
            </a:pPr>
            <a:r>
              <a:rPr lang="en-US" altLang="en-US" dirty="0"/>
              <a:t>Load and Store (I-type): </a:t>
            </a:r>
            <a:r>
              <a:rPr lang="en-US" altLang="en-US" b="1" dirty="0" err="1">
                <a:solidFill>
                  <a:srgbClr val="FF0000"/>
                </a:solidFill>
              </a:rPr>
              <a:t>lw</a:t>
            </a:r>
            <a:r>
              <a:rPr lang="en-US" altLang="en-US" b="1" dirty="0">
                <a:solidFill>
                  <a:srgbClr val="FF0000"/>
                </a:solidFill>
              </a:rPr>
              <a:t>, </a:t>
            </a:r>
            <a:r>
              <a:rPr lang="en-US" altLang="en-US" b="1" dirty="0" err="1">
                <a:solidFill>
                  <a:srgbClr val="FF0000"/>
                </a:solidFill>
              </a:rPr>
              <a:t>sw</a:t>
            </a:r>
            <a:endParaRPr lang="en-US" altLang="en-US" b="1" dirty="0">
              <a:solidFill>
                <a:srgbClr val="FF0000"/>
              </a:solidFill>
            </a:endParaRPr>
          </a:p>
          <a:p>
            <a:pPr lvl="1" eaLnBrk="1" hangingPunct="1">
              <a:lnSpc>
                <a:spcPct val="125000"/>
              </a:lnSpc>
              <a:spcBef>
                <a:spcPct val="50000"/>
              </a:spcBef>
            </a:pPr>
            <a:r>
              <a:rPr lang="en-US" altLang="en-US" dirty="0"/>
              <a:t>Branch (I-type): </a:t>
            </a:r>
            <a:r>
              <a:rPr lang="en-US" altLang="en-US" b="1" dirty="0" err="1">
                <a:solidFill>
                  <a:srgbClr val="FF0000"/>
                </a:solidFill>
              </a:rPr>
              <a:t>beq</a:t>
            </a:r>
            <a:r>
              <a:rPr lang="en-US" altLang="en-US" b="1" dirty="0">
                <a:solidFill>
                  <a:srgbClr val="FF0000"/>
                </a:solidFill>
              </a:rPr>
              <a:t>, </a:t>
            </a:r>
            <a:r>
              <a:rPr lang="en-US" altLang="en-US" b="1" dirty="0" err="1">
                <a:solidFill>
                  <a:srgbClr val="FF0000"/>
                </a:solidFill>
              </a:rPr>
              <a:t>bne</a:t>
            </a:r>
            <a:endParaRPr lang="en-US" altLang="en-US" b="1" dirty="0">
              <a:solidFill>
                <a:srgbClr val="FF0000"/>
              </a:solidFill>
            </a:endParaRPr>
          </a:p>
          <a:p>
            <a:pPr lvl="1" eaLnBrk="1" hangingPunct="1">
              <a:lnSpc>
                <a:spcPct val="125000"/>
              </a:lnSpc>
              <a:spcBef>
                <a:spcPct val="50000"/>
              </a:spcBef>
            </a:pPr>
            <a:r>
              <a:rPr lang="en-US" altLang="en-US" dirty="0"/>
              <a:t>Jump (J-type): </a:t>
            </a:r>
            <a:r>
              <a:rPr lang="en-US" altLang="en-US" b="1" dirty="0">
                <a:solidFill>
                  <a:srgbClr val="FF0000"/>
                </a:solidFill>
              </a:rPr>
              <a:t>j</a:t>
            </a:r>
          </a:p>
          <a:p>
            <a:pPr eaLnBrk="1" hangingPunct="1">
              <a:lnSpc>
                <a:spcPct val="125000"/>
              </a:lnSpc>
              <a:spcBef>
                <a:spcPct val="50000"/>
              </a:spcBef>
            </a:pPr>
            <a:r>
              <a:rPr lang="en-US" altLang="en-US" dirty="0"/>
              <a:t>This subset does not include all the integer instructions</a:t>
            </a:r>
          </a:p>
          <a:p>
            <a:pPr eaLnBrk="1" hangingPunct="1">
              <a:lnSpc>
                <a:spcPct val="125000"/>
              </a:lnSpc>
              <a:spcBef>
                <a:spcPct val="50000"/>
              </a:spcBef>
            </a:pPr>
            <a:r>
              <a:rPr lang="en-US" altLang="en-US" dirty="0"/>
              <a:t>But sufficient to illustrate design of </a:t>
            </a:r>
            <a:r>
              <a:rPr lang="en-US" altLang="en-US" dirty="0" err="1"/>
              <a:t>datapath</a:t>
            </a:r>
            <a:r>
              <a:rPr lang="en-US" altLang="en-US" dirty="0"/>
              <a:t> and control</a:t>
            </a:r>
          </a:p>
          <a:p>
            <a:pPr eaLnBrk="1" hangingPunct="1">
              <a:lnSpc>
                <a:spcPct val="125000"/>
              </a:lnSpc>
              <a:spcBef>
                <a:spcPct val="50000"/>
              </a:spcBef>
            </a:pPr>
            <a:r>
              <a:rPr lang="en-US" altLang="en-US" dirty="0"/>
              <a:t>Concepts used to implement the MIPS subset are used to construct a broad spectrum of computers</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0"/>
            <a:ext cx="9906000" cy="792162"/>
          </a:xfrm>
        </p:spPr>
        <p:txBody>
          <a:bodyPr/>
          <a:lstStyle/>
          <a:p>
            <a:pPr eaLnBrk="1" hangingPunct="1"/>
            <a:r>
              <a:rPr lang="en-US" altLang="en-US" dirty="0"/>
              <a:t>Details of the MIPS Subset</a:t>
            </a:r>
          </a:p>
        </p:txBody>
      </p:sp>
      <p:graphicFrame>
        <p:nvGraphicFramePr>
          <p:cNvPr id="831491" name="Group 3"/>
          <p:cNvGraphicFramePr>
            <a:graphicFrameLocks noGrp="1"/>
          </p:cNvGraphicFramePr>
          <p:nvPr>
            <p:ph idx="1"/>
            <p:extLst>
              <p:ext uri="{D42A27DB-BD31-4B8C-83A1-F6EECF244321}">
                <p14:modId xmlns:p14="http://schemas.microsoft.com/office/powerpoint/2010/main" val="333735617"/>
              </p:ext>
            </p:extLst>
          </p:nvPr>
        </p:nvGraphicFramePr>
        <p:xfrm>
          <a:off x="297181" y="914400"/>
          <a:ext cx="9410700" cy="5532120"/>
        </p:xfrm>
        <a:graphic>
          <a:graphicData uri="http://schemas.openxmlformats.org/drawingml/2006/table">
            <a:tbl>
              <a:tblPr/>
              <a:tblGrid>
                <a:gridCol w="2278381">
                  <a:extLst>
                    <a:ext uri="{9D8B030D-6E8A-4147-A177-3AD203B41FA5}">
                      <a16:colId xmlns:a16="http://schemas.microsoft.com/office/drawing/2014/main" val="20000"/>
                    </a:ext>
                  </a:extLst>
                </a:gridCol>
                <a:gridCol w="2056641">
                  <a:extLst>
                    <a:ext uri="{9D8B030D-6E8A-4147-A177-3AD203B41FA5}">
                      <a16:colId xmlns:a16="http://schemas.microsoft.com/office/drawing/2014/main" val="20001"/>
                    </a:ext>
                  </a:extLst>
                </a:gridCol>
                <a:gridCol w="1036557">
                  <a:extLst>
                    <a:ext uri="{9D8B030D-6E8A-4147-A177-3AD203B41FA5}">
                      <a16:colId xmlns:a16="http://schemas.microsoft.com/office/drawing/2014/main" val="20002"/>
                    </a:ext>
                  </a:extLst>
                </a:gridCol>
                <a:gridCol w="724319">
                  <a:extLst>
                    <a:ext uri="{9D8B030D-6E8A-4147-A177-3AD203B41FA5}">
                      <a16:colId xmlns:a16="http://schemas.microsoft.com/office/drawing/2014/main" val="20003"/>
                    </a:ext>
                  </a:extLst>
                </a:gridCol>
                <a:gridCol w="677121">
                  <a:extLst>
                    <a:ext uri="{9D8B030D-6E8A-4147-A177-3AD203B41FA5}">
                      <a16:colId xmlns:a16="http://schemas.microsoft.com/office/drawing/2014/main" val="20004"/>
                    </a:ext>
                  </a:extLst>
                </a:gridCol>
                <a:gridCol w="775148">
                  <a:extLst>
                    <a:ext uri="{9D8B030D-6E8A-4147-A177-3AD203B41FA5}">
                      <a16:colId xmlns:a16="http://schemas.microsoft.com/office/drawing/2014/main" val="20005"/>
                    </a:ext>
                  </a:extLst>
                </a:gridCol>
                <a:gridCol w="776963">
                  <a:extLst>
                    <a:ext uri="{9D8B030D-6E8A-4147-A177-3AD203B41FA5}">
                      <a16:colId xmlns:a16="http://schemas.microsoft.com/office/drawing/2014/main" val="20006"/>
                    </a:ext>
                  </a:extLst>
                </a:gridCol>
                <a:gridCol w="1085570">
                  <a:extLst>
                    <a:ext uri="{9D8B030D-6E8A-4147-A177-3AD203B41FA5}">
                      <a16:colId xmlns:a16="http://schemas.microsoft.com/office/drawing/2014/main" val="20007"/>
                    </a:ext>
                  </a:extLst>
                </a:gridCol>
              </a:tblGrid>
              <a:tr h="354502">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2000" b="0" i="0" u="none" strike="noStrike" cap="none" normalizeH="0" baseline="0" dirty="0">
                          <a:ln>
                            <a:noFill/>
                          </a:ln>
                          <a:solidFill>
                            <a:schemeClr val="bg1"/>
                          </a:solidFill>
                          <a:effectLst/>
                          <a:latin typeface="Arial" charset="0"/>
                          <a:cs typeface="Arial" charset="0"/>
                        </a:rPr>
                        <a:t>Instruction</a:t>
                      </a:r>
                    </a:p>
                  </a:txBody>
                  <a:tcPr marL="99060" marR="99060" marT="9144" marB="9144"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2000" b="0" i="0" u="none" strike="noStrike" cap="none" normalizeH="0" baseline="0">
                          <a:ln>
                            <a:noFill/>
                          </a:ln>
                          <a:solidFill>
                            <a:schemeClr val="bg1"/>
                          </a:solidFill>
                          <a:effectLst/>
                          <a:latin typeface="Arial" charset="0"/>
                          <a:cs typeface="Arial" charset="0"/>
                        </a:rPr>
                        <a:t>Meaning</a:t>
                      </a:r>
                    </a:p>
                  </a:txBody>
                  <a:tcPr marL="99060" marR="99060" marT="9144" marB="91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99"/>
                    </a:solidFill>
                  </a:tcPr>
                </a:tc>
                <a:tc gridSpan="6">
                  <a:txBody>
                    <a:bodyPr/>
                    <a:lstStyle/>
                    <a:p>
                      <a:pPr marL="0" marR="0" lvl="0" indent="0" algn="ctr" defTabSz="914400" rtl="0" eaLnBrk="1" fontAlgn="base" latinLnBrk="0" hangingPunct="1">
                        <a:lnSpc>
                          <a:spcPct val="100000"/>
                        </a:lnSpc>
                        <a:spcBef>
                          <a:spcPct val="40000"/>
                        </a:spcBef>
                        <a:spcAft>
                          <a:spcPct val="0"/>
                        </a:spcAft>
                        <a:buClrTx/>
                        <a:buSzTx/>
                        <a:buFont typeface="Wingdings" pitchFamily="2" charset="2"/>
                        <a:buNone/>
                        <a:tabLst/>
                      </a:pPr>
                      <a:r>
                        <a:rPr kumimoji="0" lang="en-US" sz="2000" b="0" i="0" u="none" strike="noStrike" cap="none" normalizeH="0" baseline="0" dirty="0">
                          <a:ln>
                            <a:noFill/>
                          </a:ln>
                          <a:solidFill>
                            <a:schemeClr val="bg1"/>
                          </a:solidFill>
                          <a:effectLst/>
                          <a:latin typeface="Arial" charset="0"/>
                          <a:cs typeface="Arial" charset="0"/>
                        </a:rPr>
                        <a:t>Format</a:t>
                      </a:r>
                    </a:p>
                  </a:txBody>
                  <a:tcPr marL="99060" marR="99060" marT="9144" marB="9144"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2105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tab pos="628650" algn="l"/>
                        </a:tabLst>
                      </a:pPr>
                      <a:r>
                        <a:rPr kumimoji="0" lang="en-US" sz="1800" b="0" i="0" u="none" strike="noStrike" cap="none" normalizeH="0" baseline="0" dirty="0">
                          <a:ln>
                            <a:noFill/>
                          </a:ln>
                          <a:solidFill>
                            <a:srgbClr val="000099"/>
                          </a:solidFill>
                          <a:effectLst/>
                          <a:latin typeface="Arial" charset="0"/>
                          <a:cs typeface="Arial" charset="0"/>
                        </a:rPr>
                        <a:t>add	</a:t>
                      </a:r>
                      <a:r>
                        <a:rPr kumimoji="0" lang="en-US" sz="1800" b="0" i="0" u="none" strike="noStrike" cap="none" normalizeH="0" baseline="0" dirty="0" err="1">
                          <a:ln>
                            <a:noFill/>
                          </a:ln>
                          <a:solidFill>
                            <a:srgbClr val="000099"/>
                          </a:solidFill>
                          <a:effectLst/>
                          <a:latin typeface="Arial" charset="0"/>
                          <a:cs typeface="Arial" charset="0"/>
                        </a:rPr>
                        <a:t>rd</a:t>
                      </a:r>
                      <a:r>
                        <a:rPr kumimoji="0" lang="en-US" sz="1800" b="0" i="0" u="none" strike="noStrike" cap="none" normalizeH="0" baseline="0" dirty="0">
                          <a:ln>
                            <a:noFill/>
                          </a:ln>
                          <a:solidFill>
                            <a:srgbClr val="000099"/>
                          </a:solidFill>
                          <a:effectLst/>
                          <a:latin typeface="Arial" charset="0"/>
                          <a:cs typeface="Arial" charset="0"/>
                        </a:rPr>
                        <a:t>, </a:t>
                      </a:r>
                      <a:r>
                        <a:rPr kumimoji="0" lang="en-US" sz="1800" b="0" i="0" u="none" strike="noStrike" cap="none" normalizeH="0" baseline="0" dirty="0" err="1">
                          <a:ln>
                            <a:noFill/>
                          </a:ln>
                          <a:solidFill>
                            <a:srgbClr val="000099"/>
                          </a:solidFill>
                          <a:effectLst/>
                          <a:latin typeface="Arial" charset="0"/>
                          <a:cs typeface="Arial" charset="0"/>
                        </a:rPr>
                        <a:t>rs</a:t>
                      </a:r>
                      <a:r>
                        <a:rPr kumimoji="0" lang="en-US" sz="1800" b="0" i="0" u="none" strike="noStrike" cap="none" normalizeH="0" baseline="0" dirty="0">
                          <a:ln>
                            <a:noFill/>
                          </a:ln>
                          <a:solidFill>
                            <a:srgbClr val="000099"/>
                          </a:solidFill>
                          <a:effectLst/>
                          <a:latin typeface="Arial" charset="0"/>
                          <a:cs typeface="Arial" charset="0"/>
                        </a:rPr>
                        <a:t>, </a:t>
                      </a:r>
                      <a:r>
                        <a:rPr kumimoji="0" lang="en-US" sz="1800" b="0" i="0" u="none" strike="noStrike" cap="none" normalizeH="0" baseline="0" dirty="0" err="1">
                          <a:ln>
                            <a:noFill/>
                          </a:ln>
                          <a:solidFill>
                            <a:srgbClr val="000099"/>
                          </a:solidFill>
                          <a:effectLst/>
                          <a:latin typeface="Arial" charset="0"/>
                          <a:cs typeface="Arial" charset="0"/>
                        </a:rPr>
                        <a:t>rt</a:t>
                      </a:r>
                      <a:endParaRPr kumimoji="0" lang="en-US" sz="1800" b="0" i="0" u="none" strike="noStrike" cap="none" normalizeH="0" baseline="0" dirty="0">
                        <a:ln>
                          <a:noFill/>
                        </a:ln>
                        <a:solidFill>
                          <a:srgbClr val="000099"/>
                        </a:solidFill>
                        <a:effectLst/>
                        <a:latin typeface="Arial" charset="0"/>
                        <a:cs typeface="Arial" charset="0"/>
                      </a:endParaRPr>
                    </a:p>
                  </a:txBody>
                  <a:tcPr marL="9906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rgbClr val="FF0000"/>
                          </a:solidFill>
                          <a:effectLst/>
                          <a:latin typeface="Arial" charset="0"/>
                          <a:cs typeface="Arial" charset="0"/>
                        </a:rPr>
                        <a:t>addition</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tab pos="2057400" algn="l"/>
                        </a:tabLst>
                      </a:pPr>
                      <a:r>
                        <a:rPr kumimoji="0" lang="en-US" sz="1800" b="0" i="0" u="none" strike="noStrike" cap="none" normalizeH="0" baseline="0">
                          <a:ln>
                            <a:noFill/>
                          </a:ln>
                          <a:solidFill>
                            <a:schemeClr val="tx1"/>
                          </a:solidFill>
                          <a:effectLst/>
                          <a:latin typeface="Arial" charset="0"/>
                          <a:cs typeface="Arial" charset="0"/>
                        </a:rPr>
                        <a:t>op</a:t>
                      </a:r>
                      <a:r>
                        <a:rPr kumimoji="0" lang="en-US" sz="1800" b="0" i="0" u="none" strike="noStrike" cap="none" normalizeH="0" baseline="30000">
                          <a:ln>
                            <a:noFill/>
                          </a:ln>
                          <a:solidFill>
                            <a:schemeClr val="tx1"/>
                          </a:solidFill>
                          <a:effectLst/>
                          <a:latin typeface="Arial" charset="0"/>
                          <a:cs typeface="Arial" charset="0"/>
                        </a:rPr>
                        <a:t>6</a:t>
                      </a:r>
                      <a:r>
                        <a:rPr kumimoji="0" lang="en-US" sz="1800" b="0" i="0" u="none" strike="noStrike" cap="none" normalizeH="0" baseline="0">
                          <a:ln>
                            <a:noFill/>
                          </a:ln>
                          <a:solidFill>
                            <a:schemeClr val="tx1"/>
                          </a:solidFill>
                          <a:effectLst/>
                          <a:latin typeface="Arial" charset="0"/>
                          <a:cs typeface="Arial" charset="0"/>
                        </a:rPr>
                        <a:t> = 0</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tab pos="2057400" algn="l"/>
                        </a:tabLst>
                      </a:pPr>
                      <a:r>
                        <a:rPr kumimoji="0" lang="en-US" sz="1800" b="0" i="0" u="none" strike="noStrike" cap="none" normalizeH="0" baseline="0" dirty="0">
                          <a:ln>
                            <a:noFill/>
                          </a:ln>
                          <a:solidFill>
                            <a:schemeClr val="tx1"/>
                          </a:solidFill>
                          <a:effectLst/>
                          <a:latin typeface="Arial" charset="0"/>
                          <a:cs typeface="Arial" charset="0"/>
                        </a:rPr>
                        <a:t>rs</a:t>
                      </a:r>
                      <a:r>
                        <a:rPr kumimoji="0" lang="en-US" sz="1800" b="0" i="0" u="none" strike="noStrike" cap="none" normalizeH="0" baseline="30000" dirty="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tab pos="2057400" algn="l"/>
                        </a:tabLst>
                      </a:pPr>
                      <a:r>
                        <a:rPr kumimoji="0" lang="en-US" sz="1800" b="0" i="0" u="none" strike="noStrike" cap="none" normalizeH="0" baseline="0" dirty="0">
                          <a:ln>
                            <a:noFill/>
                          </a:ln>
                          <a:solidFill>
                            <a:schemeClr val="tx1"/>
                          </a:solidFill>
                          <a:effectLst/>
                          <a:latin typeface="Arial" charset="0"/>
                          <a:cs typeface="Arial" charset="0"/>
                        </a:rPr>
                        <a:t>rt</a:t>
                      </a:r>
                      <a:r>
                        <a:rPr kumimoji="0" lang="en-US" sz="1800" b="0" i="0" u="none" strike="noStrike" cap="none" normalizeH="0" baseline="30000" dirty="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tab pos="2057400" algn="l"/>
                        </a:tabLst>
                      </a:pPr>
                      <a:r>
                        <a:rPr kumimoji="0" lang="en-US" sz="1800" b="0" i="0" u="none" strike="noStrike" cap="none" normalizeH="0" baseline="0" dirty="0">
                          <a:ln>
                            <a:noFill/>
                          </a:ln>
                          <a:solidFill>
                            <a:schemeClr val="tx1"/>
                          </a:solidFill>
                          <a:effectLst/>
                          <a:latin typeface="Arial" charset="0"/>
                          <a:cs typeface="Arial" charset="0"/>
                        </a:rPr>
                        <a:t>rd</a:t>
                      </a:r>
                      <a:r>
                        <a:rPr kumimoji="0" lang="en-US" sz="1800" b="0" i="0" u="none" strike="noStrike" cap="none" normalizeH="0" baseline="30000" dirty="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tab pos="2057400" algn="l"/>
                        </a:tabLst>
                      </a:pPr>
                      <a:r>
                        <a:rPr kumimoji="0" lang="en-US" sz="1800" b="0" i="0" u="none" strike="noStrike" cap="none" normalizeH="0" baseline="0">
                          <a:ln>
                            <a:noFill/>
                          </a:ln>
                          <a:solidFill>
                            <a:schemeClr val="tx1"/>
                          </a:solidFill>
                          <a:effectLst/>
                          <a:latin typeface="Arial" charset="0"/>
                          <a:cs typeface="Arial" charset="0"/>
                        </a:rPr>
                        <a:t>0</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tab pos="2057400" algn="l"/>
                        </a:tabLst>
                      </a:pPr>
                      <a:r>
                        <a:rPr kumimoji="0" lang="en-US" sz="1800" b="0" i="0" u="none" strike="noStrike" cap="none" normalizeH="0" baseline="0">
                          <a:ln>
                            <a:noFill/>
                          </a:ln>
                          <a:solidFill>
                            <a:schemeClr val="tx1"/>
                          </a:solidFill>
                          <a:effectLst/>
                          <a:latin typeface="Arial" charset="0"/>
                          <a:cs typeface="Arial" charset="0"/>
                        </a:rPr>
                        <a:t>0x20</a:t>
                      </a:r>
                      <a:endParaRPr kumimoji="0" lang="en-US" sz="1800" b="0" i="0" u="none" strike="noStrike" cap="none" normalizeH="0" baseline="30000">
                        <a:ln>
                          <a:noFill/>
                        </a:ln>
                        <a:solidFill>
                          <a:schemeClr val="tx1"/>
                        </a:solidFill>
                        <a:effectLst/>
                        <a:latin typeface="Arial" charset="0"/>
                        <a:cs typeface="Arial" charset="0"/>
                      </a:endParaRP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105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tab pos="628650" algn="l"/>
                        </a:tabLst>
                      </a:pPr>
                      <a:r>
                        <a:rPr kumimoji="0" lang="en-US" sz="1800" b="0" i="0" u="none" strike="noStrike" cap="none" normalizeH="0" baseline="0">
                          <a:ln>
                            <a:noFill/>
                          </a:ln>
                          <a:solidFill>
                            <a:srgbClr val="000099"/>
                          </a:solidFill>
                          <a:effectLst/>
                          <a:latin typeface="Arial" charset="0"/>
                          <a:cs typeface="Arial" charset="0"/>
                        </a:rPr>
                        <a:t>sub	rd, rs, rt</a:t>
                      </a:r>
                    </a:p>
                  </a:txBody>
                  <a:tcPr marL="9906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rgbClr val="FF0000"/>
                          </a:solidFill>
                          <a:effectLst/>
                          <a:latin typeface="Arial" charset="0"/>
                          <a:cs typeface="Arial" charset="0"/>
                        </a:rPr>
                        <a:t>subtraction</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op</a:t>
                      </a:r>
                      <a:r>
                        <a:rPr kumimoji="0" lang="en-US" sz="1800" b="0" i="0" u="none" strike="noStrike" cap="none" normalizeH="0" baseline="30000">
                          <a:ln>
                            <a:noFill/>
                          </a:ln>
                          <a:solidFill>
                            <a:schemeClr val="tx1"/>
                          </a:solidFill>
                          <a:effectLst/>
                          <a:latin typeface="Arial" charset="0"/>
                          <a:cs typeface="Arial" charset="0"/>
                        </a:rPr>
                        <a:t>6</a:t>
                      </a:r>
                      <a:r>
                        <a:rPr kumimoji="0" lang="en-US" sz="1800" b="0" i="0" u="none" strike="noStrike" cap="none" normalizeH="0" baseline="0">
                          <a:ln>
                            <a:noFill/>
                          </a:ln>
                          <a:solidFill>
                            <a:schemeClr val="tx1"/>
                          </a:solidFill>
                          <a:effectLst/>
                          <a:latin typeface="Arial" charset="0"/>
                          <a:cs typeface="Arial" charset="0"/>
                        </a:rPr>
                        <a:t> = 0</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rs</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rt</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rd</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0x22</a:t>
                      </a:r>
                      <a:endParaRPr kumimoji="0" lang="en-US" sz="1800" b="0" i="0" u="none" strike="noStrike" cap="none" normalizeH="0" baseline="30000">
                        <a:ln>
                          <a:noFill/>
                        </a:ln>
                        <a:solidFill>
                          <a:schemeClr val="tx1"/>
                        </a:solidFill>
                        <a:effectLst/>
                        <a:latin typeface="Arial" charset="0"/>
                        <a:cs typeface="Arial" charset="0"/>
                      </a:endParaRP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105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tab pos="628650" algn="l"/>
                        </a:tabLst>
                      </a:pPr>
                      <a:r>
                        <a:rPr kumimoji="0" lang="en-US" sz="1800" b="0" i="0" u="none" strike="noStrike" cap="none" normalizeH="0" baseline="0">
                          <a:ln>
                            <a:noFill/>
                          </a:ln>
                          <a:solidFill>
                            <a:srgbClr val="000099"/>
                          </a:solidFill>
                          <a:effectLst/>
                          <a:latin typeface="Arial" charset="0"/>
                          <a:cs typeface="Arial" charset="0"/>
                        </a:rPr>
                        <a:t>and	rd, rs, rt</a:t>
                      </a:r>
                    </a:p>
                  </a:txBody>
                  <a:tcPr marL="9906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rgbClr val="FF0000"/>
                          </a:solidFill>
                          <a:effectLst/>
                          <a:latin typeface="Arial" charset="0"/>
                          <a:cs typeface="Arial" charset="0"/>
                        </a:rPr>
                        <a:t>bitwise and</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op</a:t>
                      </a:r>
                      <a:r>
                        <a:rPr kumimoji="0" lang="en-US" sz="1800" b="0" i="0" u="none" strike="noStrike" cap="none" normalizeH="0" baseline="30000">
                          <a:ln>
                            <a:noFill/>
                          </a:ln>
                          <a:solidFill>
                            <a:schemeClr val="tx1"/>
                          </a:solidFill>
                          <a:effectLst/>
                          <a:latin typeface="Arial" charset="0"/>
                          <a:cs typeface="Arial" charset="0"/>
                        </a:rPr>
                        <a:t>6</a:t>
                      </a:r>
                      <a:r>
                        <a:rPr kumimoji="0" lang="en-US" sz="1800" b="0" i="0" u="none" strike="noStrike" cap="none" normalizeH="0" baseline="0">
                          <a:ln>
                            <a:noFill/>
                          </a:ln>
                          <a:solidFill>
                            <a:schemeClr val="tx1"/>
                          </a:solidFill>
                          <a:effectLst/>
                          <a:latin typeface="Arial" charset="0"/>
                          <a:cs typeface="Arial" charset="0"/>
                        </a:rPr>
                        <a:t> = 0</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rs</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rt</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rd</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0x24</a:t>
                      </a:r>
                      <a:endParaRPr kumimoji="0" lang="en-US" sz="1800" b="0" i="0" u="none" strike="noStrike" cap="none" normalizeH="0" baseline="30000">
                        <a:ln>
                          <a:noFill/>
                        </a:ln>
                        <a:solidFill>
                          <a:schemeClr val="tx1"/>
                        </a:solidFill>
                        <a:effectLst/>
                        <a:latin typeface="Arial" charset="0"/>
                        <a:cs typeface="Arial" charset="0"/>
                      </a:endParaRP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105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tab pos="628650" algn="l"/>
                        </a:tabLst>
                      </a:pPr>
                      <a:r>
                        <a:rPr kumimoji="0" lang="en-US" sz="1800" b="0" i="0" u="none" strike="noStrike" cap="none" normalizeH="0" baseline="0">
                          <a:ln>
                            <a:noFill/>
                          </a:ln>
                          <a:solidFill>
                            <a:srgbClr val="000099"/>
                          </a:solidFill>
                          <a:effectLst/>
                          <a:latin typeface="Arial" charset="0"/>
                          <a:cs typeface="Arial" charset="0"/>
                        </a:rPr>
                        <a:t>or	rd, rs, rt</a:t>
                      </a:r>
                    </a:p>
                  </a:txBody>
                  <a:tcPr marL="9906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rgbClr val="FF0000"/>
                          </a:solidFill>
                          <a:effectLst/>
                          <a:latin typeface="Arial" charset="0"/>
                          <a:cs typeface="Arial" charset="0"/>
                        </a:rPr>
                        <a:t>bitwise or</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op</a:t>
                      </a:r>
                      <a:r>
                        <a:rPr kumimoji="0" lang="en-US" sz="1800" b="0" i="0" u="none" strike="noStrike" cap="none" normalizeH="0" baseline="30000">
                          <a:ln>
                            <a:noFill/>
                          </a:ln>
                          <a:solidFill>
                            <a:schemeClr val="tx1"/>
                          </a:solidFill>
                          <a:effectLst/>
                          <a:latin typeface="Arial" charset="0"/>
                          <a:cs typeface="Arial" charset="0"/>
                        </a:rPr>
                        <a:t>6</a:t>
                      </a:r>
                      <a:r>
                        <a:rPr kumimoji="0" lang="en-US" sz="1800" b="0" i="0" u="none" strike="noStrike" cap="none" normalizeH="0" baseline="0">
                          <a:ln>
                            <a:noFill/>
                          </a:ln>
                          <a:solidFill>
                            <a:schemeClr val="tx1"/>
                          </a:solidFill>
                          <a:effectLst/>
                          <a:latin typeface="Arial" charset="0"/>
                          <a:cs typeface="Arial" charset="0"/>
                        </a:rPr>
                        <a:t> = 0</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rs</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rt</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rd</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0x25</a:t>
                      </a:r>
                      <a:endParaRPr kumimoji="0" lang="en-US" sz="1800" b="0" i="0" u="none" strike="noStrike" cap="none" normalizeH="0" baseline="30000">
                        <a:ln>
                          <a:noFill/>
                        </a:ln>
                        <a:solidFill>
                          <a:schemeClr val="tx1"/>
                        </a:solidFill>
                        <a:effectLst/>
                        <a:latin typeface="Arial" charset="0"/>
                        <a:cs typeface="Arial" charset="0"/>
                      </a:endParaRP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105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tab pos="628650" algn="l"/>
                        </a:tabLst>
                      </a:pPr>
                      <a:r>
                        <a:rPr kumimoji="0" lang="en-US" sz="1800" b="0" i="0" u="none" strike="noStrike" cap="none" normalizeH="0" baseline="0">
                          <a:ln>
                            <a:noFill/>
                          </a:ln>
                          <a:solidFill>
                            <a:srgbClr val="000099"/>
                          </a:solidFill>
                          <a:effectLst/>
                          <a:latin typeface="Arial" charset="0"/>
                          <a:cs typeface="Arial" charset="0"/>
                        </a:rPr>
                        <a:t>xor	rd, rs, rt</a:t>
                      </a:r>
                    </a:p>
                  </a:txBody>
                  <a:tcPr marL="9906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rgbClr val="FF0000"/>
                          </a:solidFill>
                          <a:effectLst/>
                          <a:latin typeface="Arial" charset="0"/>
                          <a:cs typeface="Arial" charset="0"/>
                        </a:rPr>
                        <a:t>exclusive or</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op</a:t>
                      </a:r>
                      <a:r>
                        <a:rPr kumimoji="0" lang="en-US" sz="1800" b="0" i="0" u="none" strike="noStrike" cap="none" normalizeH="0" baseline="30000">
                          <a:ln>
                            <a:noFill/>
                          </a:ln>
                          <a:solidFill>
                            <a:schemeClr val="tx1"/>
                          </a:solidFill>
                          <a:effectLst/>
                          <a:latin typeface="Arial" charset="0"/>
                          <a:cs typeface="Arial" charset="0"/>
                        </a:rPr>
                        <a:t>6</a:t>
                      </a:r>
                      <a:r>
                        <a:rPr kumimoji="0" lang="en-US" sz="1800" b="0" i="0" u="none" strike="noStrike" cap="none" normalizeH="0" baseline="0">
                          <a:ln>
                            <a:noFill/>
                          </a:ln>
                          <a:solidFill>
                            <a:schemeClr val="tx1"/>
                          </a:solidFill>
                          <a:effectLst/>
                          <a:latin typeface="Arial" charset="0"/>
                          <a:cs typeface="Arial" charset="0"/>
                        </a:rPr>
                        <a:t> = 0</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rs</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rt</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rd</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a:t>
                      </a:r>
                      <a:endParaRPr kumimoji="0" lang="en-US" sz="1800" b="0" i="0" u="none" strike="noStrike" cap="none" normalizeH="0" baseline="30000">
                        <a:ln>
                          <a:noFill/>
                        </a:ln>
                        <a:solidFill>
                          <a:schemeClr val="tx1"/>
                        </a:solidFill>
                        <a:effectLst/>
                        <a:latin typeface="Arial" charset="0"/>
                        <a:cs typeface="Arial" charset="0"/>
                      </a:endParaRP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0x26</a:t>
                      </a:r>
                      <a:endParaRPr kumimoji="0" lang="en-US" sz="1800" b="0" i="0" u="none" strike="noStrike" cap="none" normalizeH="0" baseline="30000">
                        <a:ln>
                          <a:noFill/>
                        </a:ln>
                        <a:solidFill>
                          <a:schemeClr val="tx1"/>
                        </a:solidFill>
                        <a:effectLst/>
                        <a:latin typeface="Arial" charset="0"/>
                        <a:cs typeface="Arial" charset="0"/>
                      </a:endParaRP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105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tab pos="628650" algn="l"/>
                        </a:tabLst>
                      </a:pPr>
                      <a:r>
                        <a:rPr kumimoji="0" lang="en-US" sz="1800" b="0" i="0" u="none" strike="noStrike" cap="none" normalizeH="0" baseline="0">
                          <a:ln>
                            <a:noFill/>
                          </a:ln>
                          <a:solidFill>
                            <a:srgbClr val="000099"/>
                          </a:solidFill>
                          <a:effectLst/>
                          <a:latin typeface="Arial" charset="0"/>
                          <a:cs typeface="Arial" charset="0"/>
                        </a:rPr>
                        <a:t>slt	rd, rs, rt</a:t>
                      </a:r>
                    </a:p>
                  </a:txBody>
                  <a:tcPr marL="9906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rgbClr val="FF0000"/>
                          </a:solidFill>
                          <a:effectLst/>
                          <a:latin typeface="Arial" charset="0"/>
                          <a:cs typeface="Arial" charset="0"/>
                        </a:rPr>
                        <a:t>set on less than</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op</a:t>
                      </a:r>
                      <a:r>
                        <a:rPr kumimoji="0" lang="en-US" sz="1800" b="0" i="0" u="none" strike="noStrike" cap="none" normalizeH="0" baseline="30000">
                          <a:ln>
                            <a:noFill/>
                          </a:ln>
                          <a:solidFill>
                            <a:schemeClr val="tx1"/>
                          </a:solidFill>
                          <a:effectLst/>
                          <a:latin typeface="Arial" charset="0"/>
                          <a:cs typeface="Arial" charset="0"/>
                        </a:rPr>
                        <a:t>6</a:t>
                      </a:r>
                      <a:r>
                        <a:rPr kumimoji="0" lang="en-US" sz="1800" b="0" i="0" u="none" strike="noStrike" cap="none" normalizeH="0" baseline="0">
                          <a:ln>
                            <a:noFill/>
                          </a:ln>
                          <a:solidFill>
                            <a:schemeClr val="tx1"/>
                          </a:solidFill>
                          <a:effectLst/>
                          <a:latin typeface="Arial" charset="0"/>
                          <a:cs typeface="Arial" charset="0"/>
                        </a:rPr>
                        <a:t> = 0</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rs</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rt</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rd</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a:t>
                      </a:r>
                      <a:endParaRPr kumimoji="0" lang="en-US" sz="1800" b="0" i="0" u="none" strike="noStrike" cap="none" normalizeH="0" baseline="30000">
                        <a:ln>
                          <a:noFill/>
                        </a:ln>
                        <a:solidFill>
                          <a:schemeClr val="tx1"/>
                        </a:solidFill>
                        <a:effectLst/>
                        <a:latin typeface="Arial" charset="0"/>
                        <a:cs typeface="Arial" charset="0"/>
                      </a:endParaRP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0x2a</a:t>
                      </a:r>
                      <a:endParaRPr kumimoji="0" lang="en-US" sz="1800" b="0" i="0" u="none" strike="noStrike" cap="none" normalizeH="0" baseline="30000">
                        <a:ln>
                          <a:noFill/>
                        </a:ln>
                        <a:solidFill>
                          <a:schemeClr val="tx1"/>
                        </a:solidFill>
                        <a:effectLst/>
                        <a:latin typeface="Arial" charset="0"/>
                        <a:cs typeface="Arial" charset="0"/>
                      </a:endParaRP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2105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tab pos="628650" algn="l"/>
                        </a:tabLst>
                      </a:pPr>
                      <a:r>
                        <a:rPr kumimoji="0" lang="en-US" sz="1800" b="0" i="0" u="none" strike="noStrike" cap="none" normalizeH="0" baseline="0" dirty="0" err="1">
                          <a:ln>
                            <a:noFill/>
                          </a:ln>
                          <a:solidFill>
                            <a:srgbClr val="000099"/>
                          </a:solidFill>
                          <a:effectLst/>
                          <a:latin typeface="Arial" charset="0"/>
                          <a:cs typeface="Arial" charset="0"/>
                        </a:rPr>
                        <a:t>addi</a:t>
                      </a:r>
                      <a:r>
                        <a:rPr kumimoji="0" lang="en-US" sz="1800" b="0" i="0" u="none" strike="noStrike" cap="none" normalizeH="0" baseline="0" dirty="0">
                          <a:ln>
                            <a:noFill/>
                          </a:ln>
                          <a:solidFill>
                            <a:srgbClr val="000099"/>
                          </a:solidFill>
                          <a:effectLst/>
                          <a:latin typeface="Arial" charset="0"/>
                          <a:cs typeface="Arial" charset="0"/>
                        </a:rPr>
                        <a:t>	</a:t>
                      </a:r>
                      <a:r>
                        <a:rPr kumimoji="0" lang="en-US" sz="1800" b="0" i="0" u="none" strike="noStrike" cap="none" normalizeH="0" baseline="0" dirty="0" err="1">
                          <a:ln>
                            <a:noFill/>
                          </a:ln>
                          <a:solidFill>
                            <a:srgbClr val="000099"/>
                          </a:solidFill>
                          <a:effectLst/>
                          <a:latin typeface="Arial" charset="0"/>
                          <a:cs typeface="Arial" charset="0"/>
                        </a:rPr>
                        <a:t>rt</a:t>
                      </a:r>
                      <a:r>
                        <a:rPr kumimoji="0" lang="en-US" sz="1800" b="0" i="0" u="none" strike="noStrike" cap="none" normalizeH="0" baseline="0" dirty="0">
                          <a:ln>
                            <a:noFill/>
                          </a:ln>
                          <a:solidFill>
                            <a:srgbClr val="000099"/>
                          </a:solidFill>
                          <a:effectLst/>
                          <a:latin typeface="Arial" charset="0"/>
                          <a:cs typeface="Arial" charset="0"/>
                        </a:rPr>
                        <a:t>, </a:t>
                      </a:r>
                      <a:r>
                        <a:rPr kumimoji="0" lang="en-US" sz="1800" b="0" i="0" u="none" strike="noStrike" cap="none" normalizeH="0" baseline="0" dirty="0" err="1">
                          <a:ln>
                            <a:noFill/>
                          </a:ln>
                          <a:solidFill>
                            <a:srgbClr val="000099"/>
                          </a:solidFill>
                          <a:effectLst/>
                          <a:latin typeface="Arial" charset="0"/>
                          <a:cs typeface="Arial" charset="0"/>
                        </a:rPr>
                        <a:t>rs</a:t>
                      </a:r>
                      <a:r>
                        <a:rPr kumimoji="0" lang="en-US" sz="1800" b="0" i="0" u="none" strike="noStrike" cap="none" normalizeH="0" baseline="0" dirty="0">
                          <a:ln>
                            <a:noFill/>
                          </a:ln>
                          <a:solidFill>
                            <a:srgbClr val="000099"/>
                          </a:solidFill>
                          <a:effectLst/>
                          <a:latin typeface="Arial" charset="0"/>
                          <a:cs typeface="Arial" charset="0"/>
                        </a:rPr>
                        <a:t>, imm</a:t>
                      </a:r>
                      <a:r>
                        <a:rPr kumimoji="0" lang="en-US" sz="1800" b="0" i="0" u="none" strike="noStrike" cap="none" normalizeH="0" baseline="30000" dirty="0">
                          <a:ln>
                            <a:noFill/>
                          </a:ln>
                          <a:solidFill>
                            <a:srgbClr val="000099"/>
                          </a:solidFill>
                          <a:effectLst/>
                          <a:latin typeface="Arial" charset="0"/>
                          <a:cs typeface="Arial" charset="0"/>
                        </a:rPr>
                        <a:t>16</a:t>
                      </a:r>
                    </a:p>
                  </a:txBody>
                  <a:tcPr marL="9906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rgbClr val="FF0000"/>
                          </a:solidFill>
                          <a:effectLst/>
                          <a:latin typeface="Arial" charset="0"/>
                          <a:cs typeface="Arial" charset="0"/>
                        </a:rPr>
                        <a:t>add immediate</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0x08</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rs</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rt</a:t>
                      </a:r>
                      <a:r>
                        <a:rPr kumimoji="0" lang="en-US" sz="1800" b="0" i="0" u="none" strike="noStrike" cap="none" normalizeH="0" baseline="30000" dirty="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imm</a:t>
                      </a:r>
                      <a:r>
                        <a:rPr kumimoji="0" lang="en-US" sz="1800" b="0" i="0" u="none" strike="noStrike" cap="none" normalizeH="0" baseline="30000" dirty="0">
                          <a:ln>
                            <a:noFill/>
                          </a:ln>
                          <a:solidFill>
                            <a:schemeClr val="tx1"/>
                          </a:solidFill>
                          <a:effectLst/>
                          <a:latin typeface="Arial" charset="0"/>
                          <a:cs typeface="Arial" charset="0"/>
                        </a:rPr>
                        <a:t>16</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r h="34140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tab pos="628650" algn="l"/>
                        </a:tabLst>
                      </a:pPr>
                      <a:r>
                        <a:rPr kumimoji="0" lang="en-US" sz="1800" b="0" i="0" u="none" strike="noStrike" cap="none" normalizeH="0" baseline="0" dirty="0" err="1">
                          <a:ln>
                            <a:noFill/>
                          </a:ln>
                          <a:solidFill>
                            <a:srgbClr val="000099"/>
                          </a:solidFill>
                          <a:effectLst/>
                          <a:latin typeface="Arial" charset="0"/>
                          <a:cs typeface="Arial" charset="0"/>
                        </a:rPr>
                        <a:t>slti</a:t>
                      </a:r>
                      <a:r>
                        <a:rPr kumimoji="0" lang="en-US" sz="1800" b="0" i="0" u="none" strike="noStrike" cap="none" normalizeH="0" baseline="0" dirty="0">
                          <a:ln>
                            <a:noFill/>
                          </a:ln>
                          <a:solidFill>
                            <a:srgbClr val="000099"/>
                          </a:solidFill>
                          <a:effectLst/>
                          <a:latin typeface="Arial" charset="0"/>
                          <a:cs typeface="Arial" charset="0"/>
                        </a:rPr>
                        <a:t>	</a:t>
                      </a:r>
                      <a:r>
                        <a:rPr kumimoji="0" lang="en-US" sz="1800" b="0" i="0" u="none" strike="noStrike" cap="none" normalizeH="0" baseline="0" dirty="0" err="1">
                          <a:ln>
                            <a:noFill/>
                          </a:ln>
                          <a:solidFill>
                            <a:srgbClr val="000099"/>
                          </a:solidFill>
                          <a:effectLst/>
                          <a:latin typeface="Arial" charset="0"/>
                          <a:cs typeface="Arial" charset="0"/>
                        </a:rPr>
                        <a:t>rt</a:t>
                      </a:r>
                      <a:r>
                        <a:rPr kumimoji="0" lang="en-US" sz="1800" b="0" i="0" u="none" strike="noStrike" cap="none" normalizeH="0" baseline="0" dirty="0">
                          <a:ln>
                            <a:noFill/>
                          </a:ln>
                          <a:solidFill>
                            <a:srgbClr val="000099"/>
                          </a:solidFill>
                          <a:effectLst/>
                          <a:latin typeface="Arial" charset="0"/>
                          <a:cs typeface="Arial" charset="0"/>
                        </a:rPr>
                        <a:t>, </a:t>
                      </a:r>
                      <a:r>
                        <a:rPr kumimoji="0" lang="en-US" sz="1800" b="0" i="0" u="none" strike="noStrike" cap="none" normalizeH="0" baseline="0" dirty="0" err="1">
                          <a:ln>
                            <a:noFill/>
                          </a:ln>
                          <a:solidFill>
                            <a:srgbClr val="000099"/>
                          </a:solidFill>
                          <a:effectLst/>
                          <a:latin typeface="Arial" charset="0"/>
                          <a:cs typeface="Arial" charset="0"/>
                        </a:rPr>
                        <a:t>rs</a:t>
                      </a:r>
                      <a:r>
                        <a:rPr kumimoji="0" lang="en-US" sz="1800" b="0" i="0" u="none" strike="noStrike" cap="none" normalizeH="0" baseline="0" dirty="0">
                          <a:ln>
                            <a:noFill/>
                          </a:ln>
                          <a:solidFill>
                            <a:srgbClr val="000099"/>
                          </a:solidFill>
                          <a:effectLst/>
                          <a:latin typeface="Arial" charset="0"/>
                          <a:cs typeface="Arial" charset="0"/>
                        </a:rPr>
                        <a:t>, imm</a:t>
                      </a:r>
                      <a:r>
                        <a:rPr kumimoji="0" lang="en-US" sz="1800" b="0" i="0" u="none" strike="noStrike" cap="none" normalizeH="0" baseline="30000" dirty="0">
                          <a:ln>
                            <a:noFill/>
                          </a:ln>
                          <a:solidFill>
                            <a:srgbClr val="000099"/>
                          </a:solidFill>
                          <a:effectLst/>
                          <a:latin typeface="Arial" charset="0"/>
                          <a:cs typeface="Arial" charset="0"/>
                        </a:rPr>
                        <a:t>16</a:t>
                      </a:r>
                    </a:p>
                  </a:txBody>
                  <a:tcPr marL="9906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rgbClr val="FF0000"/>
                          </a:solidFill>
                          <a:effectLst/>
                          <a:latin typeface="Arial" charset="0"/>
                          <a:cs typeface="Arial" charset="0"/>
                        </a:rPr>
                        <a:t>slt immediate</a:t>
                      </a:r>
                      <a:endParaRPr kumimoji="0" lang="en-US" sz="1800" b="0" i="0" u="none" strike="noStrike" cap="none" normalizeH="0" baseline="30000">
                        <a:ln>
                          <a:noFill/>
                        </a:ln>
                        <a:solidFill>
                          <a:srgbClr val="FF0000"/>
                        </a:solidFill>
                        <a:effectLst/>
                        <a:latin typeface="Arial" charset="0"/>
                        <a:cs typeface="Arial" charset="0"/>
                      </a:endParaRP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0x0a</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rs</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rt</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imm</a:t>
                      </a:r>
                      <a:r>
                        <a:rPr kumimoji="0" lang="en-US" sz="1800" b="0" i="0" u="none" strike="noStrike" cap="none" normalizeH="0" baseline="30000" dirty="0">
                          <a:ln>
                            <a:noFill/>
                          </a:ln>
                          <a:solidFill>
                            <a:schemeClr val="tx1"/>
                          </a:solidFill>
                          <a:effectLst/>
                          <a:latin typeface="Arial" charset="0"/>
                          <a:cs typeface="Arial" charset="0"/>
                        </a:rPr>
                        <a:t>16</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r h="34140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tab pos="628650" algn="l"/>
                        </a:tabLst>
                      </a:pPr>
                      <a:r>
                        <a:rPr kumimoji="0" lang="en-US" sz="1800" b="0" i="0" u="none" strike="noStrike" cap="none" normalizeH="0" baseline="0" dirty="0" err="1">
                          <a:ln>
                            <a:noFill/>
                          </a:ln>
                          <a:solidFill>
                            <a:srgbClr val="000099"/>
                          </a:solidFill>
                          <a:effectLst/>
                          <a:latin typeface="Arial" charset="0"/>
                          <a:cs typeface="Arial" charset="0"/>
                        </a:rPr>
                        <a:t>andi</a:t>
                      </a:r>
                      <a:r>
                        <a:rPr kumimoji="0" lang="en-US" sz="1800" b="0" i="0" u="none" strike="noStrike" cap="none" normalizeH="0" baseline="0" dirty="0">
                          <a:ln>
                            <a:noFill/>
                          </a:ln>
                          <a:solidFill>
                            <a:srgbClr val="000099"/>
                          </a:solidFill>
                          <a:effectLst/>
                          <a:latin typeface="Arial" charset="0"/>
                          <a:cs typeface="Arial" charset="0"/>
                        </a:rPr>
                        <a:t>	</a:t>
                      </a:r>
                      <a:r>
                        <a:rPr kumimoji="0" lang="en-US" sz="1800" b="0" i="0" u="none" strike="noStrike" cap="none" normalizeH="0" baseline="0" dirty="0" err="1">
                          <a:ln>
                            <a:noFill/>
                          </a:ln>
                          <a:solidFill>
                            <a:srgbClr val="000099"/>
                          </a:solidFill>
                          <a:effectLst/>
                          <a:latin typeface="Arial" charset="0"/>
                          <a:cs typeface="Arial" charset="0"/>
                        </a:rPr>
                        <a:t>rt</a:t>
                      </a:r>
                      <a:r>
                        <a:rPr kumimoji="0" lang="en-US" sz="1800" b="0" i="0" u="none" strike="noStrike" cap="none" normalizeH="0" baseline="0" dirty="0">
                          <a:ln>
                            <a:noFill/>
                          </a:ln>
                          <a:solidFill>
                            <a:srgbClr val="000099"/>
                          </a:solidFill>
                          <a:effectLst/>
                          <a:latin typeface="Arial" charset="0"/>
                          <a:cs typeface="Arial" charset="0"/>
                        </a:rPr>
                        <a:t>, </a:t>
                      </a:r>
                      <a:r>
                        <a:rPr kumimoji="0" lang="en-US" sz="1800" b="0" i="0" u="none" strike="noStrike" cap="none" normalizeH="0" baseline="0" dirty="0" err="1">
                          <a:ln>
                            <a:noFill/>
                          </a:ln>
                          <a:solidFill>
                            <a:srgbClr val="000099"/>
                          </a:solidFill>
                          <a:effectLst/>
                          <a:latin typeface="Arial" charset="0"/>
                          <a:cs typeface="Arial" charset="0"/>
                        </a:rPr>
                        <a:t>rs</a:t>
                      </a:r>
                      <a:r>
                        <a:rPr kumimoji="0" lang="en-US" sz="1800" b="0" i="0" u="none" strike="noStrike" cap="none" normalizeH="0" baseline="0" dirty="0">
                          <a:ln>
                            <a:noFill/>
                          </a:ln>
                          <a:solidFill>
                            <a:srgbClr val="000099"/>
                          </a:solidFill>
                          <a:effectLst/>
                          <a:latin typeface="Arial" charset="0"/>
                          <a:cs typeface="Arial" charset="0"/>
                        </a:rPr>
                        <a:t>, imm</a:t>
                      </a:r>
                      <a:r>
                        <a:rPr kumimoji="0" lang="en-US" sz="1800" b="0" i="0" u="none" strike="noStrike" cap="none" normalizeH="0" baseline="30000" dirty="0">
                          <a:ln>
                            <a:noFill/>
                          </a:ln>
                          <a:solidFill>
                            <a:srgbClr val="000099"/>
                          </a:solidFill>
                          <a:effectLst/>
                          <a:latin typeface="Arial" charset="0"/>
                          <a:cs typeface="Arial" charset="0"/>
                        </a:rPr>
                        <a:t>16</a:t>
                      </a:r>
                    </a:p>
                  </a:txBody>
                  <a:tcPr marL="9906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rgbClr val="FF0000"/>
                          </a:solidFill>
                          <a:effectLst/>
                          <a:latin typeface="Arial" charset="0"/>
                          <a:cs typeface="Arial" charset="0"/>
                        </a:rPr>
                        <a:t>and immediate</a:t>
                      </a:r>
                      <a:endParaRPr kumimoji="0" lang="en-US" sz="1800" b="0" i="0" u="none" strike="noStrike" cap="none" normalizeH="0" baseline="30000">
                        <a:ln>
                          <a:noFill/>
                        </a:ln>
                        <a:solidFill>
                          <a:srgbClr val="FF0000"/>
                        </a:solidFill>
                        <a:effectLst/>
                        <a:latin typeface="Arial" charset="0"/>
                        <a:cs typeface="Arial" charset="0"/>
                      </a:endParaRP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0x0c</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rs</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rt</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imm</a:t>
                      </a:r>
                      <a:r>
                        <a:rPr kumimoji="0" lang="en-US" sz="1800" b="0" i="0" u="none" strike="noStrike" cap="none" normalizeH="0" baseline="30000" dirty="0">
                          <a:ln>
                            <a:noFill/>
                          </a:ln>
                          <a:solidFill>
                            <a:schemeClr val="tx1"/>
                          </a:solidFill>
                          <a:effectLst/>
                          <a:latin typeface="Arial" charset="0"/>
                          <a:cs typeface="Arial" charset="0"/>
                        </a:rPr>
                        <a:t>16</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9"/>
                  </a:ext>
                </a:extLst>
              </a:tr>
              <a:tr h="32105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tab pos="628650" algn="l"/>
                        </a:tabLst>
                      </a:pPr>
                      <a:r>
                        <a:rPr kumimoji="0" lang="en-US" sz="1800" b="0" i="0" u="none" strike="noStrike" cap="none" normalizeH="0" baseline="0" dirty="0" err="1">
                          <a:ln>
                            <a:noFill/>
                          </a:ln>
                          <a:solidFill>
                            <a:srgbClr val="000099"/>
                          </a:solidFill>
                          <a:effectLst/>
                          <a:latin typeface="Arial" charset="0"/>
                          <a:cs typeface="Arial" charset="0"/>
                        </a:rPr>
                        <a:t>ori</a:t>
                      </a:r>
                      <a:r>
                        <a:rPr kumimoji="0" lang="en-US" sz="1800" b="0" i="0" u="none" strike="noStrike" cap="none" normalizeH="0" baseline="0" dirty="0">
                          <a:ln>
                            <a:noFill/>
                          </a:ln>
                          <a:solidFill>
                            <a:srgbClr val="000099"/>
                          </a:solidFill>
                          <a:effectLst/>
                          <a:latin typeface="Arial" charset="0"/>
                          <a:cs typeface="Arial" charset="0"/>
                        </a:rPr>
                        <a:t>	</a:t>
                      </a:r>
                      <a:r>
                        <a:rPr kumimoji="0" lang="en-US" sz="1800" b="0" i="0" u="none" strike="noStrike" cap="none" normalizeH="0" baseline="0" dirty="0" err="1">
                          <a:ln>
                            <a:noFill/>
                          </a:ln>
                          <a:solidFill>
                            <a:srgbClr val="000099"/>
                          </a:solidFill>
                          <a:effectLst/>
                          <a:latin typeface="Arial" charset="0"/>
                          <a:cs typeface="Arial" charset="0"/>
                        </a:rPr>
                        <a:t>rt</a:t>
                      </a:r>
                      <a:r>
                        <a:rPr kumimoji="0" lang="en-US" sz="1800" b="0" i="0" u="none" strike="noStrike" cap="none" normalizeH="0" baseline="0" dirty="0">
                          <a:ln>
                            <a:noFill/>
                          </a:ln>
                          <a:solidFill>
                            <a:srgbClr val="000099"/>
                          </a:solidFill>
                          <a:effectLst/>
                          <a:latin typeface="Arial" charset="0"/>
                          <a:cs typeface="Arial" charset="0"/>
                        </a:rPr>
                        <a:t>, </a:t>
                      </a:r>
                      <a:r>
                        <a:rPr kumimoji="0" lang="en-US" sz="1800" b="0" i="0" u="none" strike="noStrike" cap="none" normalizeH="0" baseline="0" dirty="0" err="1">
                          <a:ln>
                            <a:noFill/>
                          </a:ln>
                          <a:solidFill>
                            <a:srgbClr val="000099"/>
                          </a:solidFill>
                          <a:effectLst/>
                          <a:latin typeface="Arial" charset="0"/>
                          <a:cs typeface="Arial" charset="0"/>
                        </a:rPr>
                        <a:t>rs</a:t>
                      </a:r>
                      <a:r>
                        <a:rPr kumimoji="0" lang="en-US" sz="1800" b="0" i="0" u="none" strike="noStrike" cap="none" normalizeH="0" baseline="0" dirty="0">
                          <a:ln>
                            <a:noFill/>
                          </a:ln>
                          <a:solidFill>
                            <a:srgbClr val="000099"/>
                          </a:solidFill>
                          <a:effectLst/>
                          <a:latin typeface="Arial" charset="0"/>
                          <a:cs typeface="Arial" charset="0"/>
                        </a:rPr>
                        <a:t>, imm</a:t>
                      </a:r>
                      <a:r>
                        <a:rPr kumimoji="0" lang="en-US" sz="1800" b="0" i="0" u="none" strike="noStrike" cap="none" normalizeH="0" baseline="30000" dirty="0">
                          <a:ln>
                            <a:noFill/>
                          </a:ln>
                          <a:solidFill>
                            <a:srgbClr val="000099"/>
                          </a:solidFill>
                          <a:effectLst/>
                          <a:latin typeface="Arial" charset="0"/>
                          <a:cs typeface="Arial" charset="0"/>
                        </a:rPr>
                        <a:t>16</a:t>
                      </a:r>
                    </a:p>
                  </a:txBody>
                  <a:tcPr marL="9906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rgbClr val="FF0000"/>
                          </a:solidFill>
                          <a:effectLst/>
                          <a:latin typeface="Arial" charset="0"/>
                          <a:cs typeface="Arial" charset="0"/>
                        </a:rPr>
                        <a:t>or immediate</a:t>
                      </a:r>
                      <a:endParaRPr kumimoji="0" lang="en-US" sz="1800" b="0" i="0" u="none" strike="noStrike" cap="none" normalizeH="0" baseline="30000">
                        <a:ln>
                          <a:noFill/>
                        </a:ln>
                        <a:solidFill>
                          <a:srgbClr val="FF0000"/>
                        </a:solidFill>
                        <a:effectLst/>
                        <a:latin typeface="Arial" charset="0"/>
                        <a:cs typeface="Arial" charset="0"/>
                      </a:endParaRP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0x0d</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rs</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rt</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imm</a:t>
                      </a:r>
                      <a:r>
                        <a:rPr kumimoji="0" lang="en-US" sz="1800" b="0" i="0" u="none" strike="noStrike" cap="none" normalizeH="0" baseline="30000" dirty="0">
                          <a:ln>
                            <a:noFill/>
                          </a:ln>
                          <a:solidFill>
                            <a:schemeClr val="tx1"/>
                          </a:solidFill>
                          <a:effectLst/>
                          <a:latin typeface="Arial" charset="0"/>
                          <a:cs typeface="Arial" charset="0"/>
                        </a:rPr>
                        <a:t>16</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0"/>
                  </a:ext>
                </a:extLst>
              </a:tr>
              <a:tr h="32105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tab pos="628650" algn="l"/>
                        </a:tabLst>
                      </a:pPr>
                      <a:r>
                        <a:rPr kumimoji="0" lang="en-US" sz="1800" b="0" i="0" u="none" strike="noStrike" cap="none" normalizeH="0" baseline="0" dirty="0" err="1">
                          <a:ln>
                            <a:noFill/>
                          </a:ln>
                          <a:solidFill>
                            <a:srgbClr val="000099"/>
                          </a:solidFill>
                          <a:effectLst/>
                          <a:latin typeface="Arial" charset="0"/>
                          <a:cs typeface="Arial" charset="0"/>
                        </a:rPr>
                        <a:t>xori</a:t>
                      </a:r>
                      <a:r>
                        <a:rPr kumimoji="0" lang="en-US" sz="1800" b="0" i="0" u="none" strike="noStrike" cap="none" normalizeH="0" baseline="0" dirty="0">
                          <a:ln>
                            <a:noFill/>
                          </a:ln>
                          <a:solidFill>
                            <a:srgbClr val="000099"/>
                          </a:solidFill>
                          <a:effectLst/>
                          <a:latin typeface="Arial" charset="0"/>
                          <a:cs typeface="Arial" charset="0"/>
                        </a:rPr>
                        <a:t>	</a:t>
                      </a:r>
                      <a:r>
                        <a:rPr kumimoji="0" lang="en-US" sz="1800" b="0" i="0" u="none" strike="noStrike" cap="none" normalizeH="0" baseline="0" dirty="0" err="1">
                          <a:ln>
                            <a:noFill/>
                          </a:ln>
                          <a:solidFill>
                            <a:srgbClr val="000099"/>
                          </a:solidFill>
                          <a:effectLst/>
                          <a:latin typeface="Arial" charset="0"/>
                          <a:cs typeface="Arial" charset="0"/>
                        </a:rPr>
                        <a:t>rt</a:t>
                      </a:r>
                      <a:r>
                        <a:rPr kumimoji="0" lang="en-US" sz="1800" b="0" i="0" u="none" strike="noStrike" cap="none" normalizeH="0" baseline="0" dirty="0">
                          <a:ln>
                            <a:noFill/>
                          </a:ln>
                          <a:solidFill>
                            <a:srgbClr val="000099"/>
                          </a:solidFill>
                          <a:effectLst/>
                          <a:latin typeface="Arial" charset="0"/>
                          <a:cs typeface="Arial" charset="0"/>
                        </a:rPr>
                        <a:t>, imm</a:t>
                      </a:r>
                      <a:r>
                        <a:rPr kumimoji="0" lang="en-US" sz="1800" b="0" i="0" u="none" strike="noStrike" cap="none" normalizeH="0" baseline="30000" dirty="0">
                          <a:ln>
                            <a:noFill/>
                          </a:ln>
                          <a:solidFill>
                            <a:srgbClr val="000099"/>
                          </a:solidFill>
                          <a:effectLst/>
                          <a:latin typeface="Arial" charset="0"/>
                          <a:cs typeface="Arial" charset="0"/>
                        </a:rPr>
                        <a:t>16</a:t>
                      </a:r>
                    </a:p>
                  </a:txBody>
                  <a:tcPr marL="9906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rgbClr val="FF0000"/>
                          </a:solidFill>
                          <a:effectLst/>
                          <a:latin typeface="Arial" charset="0"/>
                          <a:cs typeface="Arial" charset="0"/>
                        </a:rPr>
                        <a:t>xor immediate</a:t>
                      </a:r>
                      <a:endParaRPr kumimoji="0" lang="en-US" sz="1800" b="0" i="0" u="none" strike="noStrike" cap="none" normalizeH="0" baseline="30000">
                        <a:ln>
                          <a:noFill/>
                        </a:ln>
                        <a:solidFill>
                          <a:srgbClr val="FF0000"/>
                        </a:solidFill>
                        <a:effectLst/>
                        <a:latin typeface="Arial" charset="0"/>
                        <a:cs typeface="Arial" charset="0"/>
                      </a:endParaRP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0x0e</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rs</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rt</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imm</a:t>
                      </a:r>
                      <a:r>
                        <a:rPr kumimoji="0" lang="en-US" sz="1800" b="0" i="0" u="none" strike="noStrike" cap="none" normalizeH="0" baseline="30000" dirty="0">
                          <a:ln>
                            <a:noFill/>
                          </a:ln>
                          <a:solidFill>
                            <a:schemeClr val="tx1"/>
                          </a:solidFill>
                          <a:effectLst/>
                          <a:latin typeface="Arial" charset="0"/>
                          <a:cs typeface="Arial" charset="0"/>
                        </a:rPr>
                        <a:t>16</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1"/>
                  </a:ext>
                </a:extLst>
              </a:tr>
              <a:tr h="32105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tab pos="628650" algn="l"/>
                        </a:tabLst>
                      </a:pPr>
                      <a:r>
                        <a:rPr kumimoji="0" lang="en-US" sz="1800" b="0" i="0" u="none" strike="noStrike" cap="none" normalizeH="0" baseline="0" dirty="0" err="1">
                          <a:ln>
                            <a:noFill/>
                          </a:ln>
                          <a:solidFill>
                            <a:srgbClr val="000099"/>
                          </a:solidFill>
                          <a:effectLst/>
                          <a:latin typeface="Arial" charset="0"/>
                          <a:cs typeface="Arial" charset="0"/>
                        </a:rPr>
                        <a:t>lw</a:t>
                      </a:r>
                      <a:r>
                        <a:rPr kumimoji="0" lang="en-US" sz="1800" b="0" i="0" u="none" strike="noStrike" cap="none" normalizeH="0" baseline="0" dirty="0">
                          <a:ln>
                            <a:noFill/>
                          </a:ln>
                          <a:solidFill>
                            <a:srgbClr val="000099"/>
                          </a:solidFill>
                          <a:effectLst/>
                          <a:latin typeface="Arial" charset="0"/>
                          <a:cs typeface="Arial" charset="0"/>
                        </a:rPr>
                        <a:t>	</a:t>
                      </a:r>
                      <a:r>
                        <a:rPr kumimoji="0" lang="en-US" sz="1800" b="0" i="0" u="none" strike="noStrike" cap="none" normalizeH="0" baseline="0" dirty="0" err="1">
                          <a:ln>
                            <a:noFill/>
                          </a:ln>
                          <a:solidFill>
                            <a:srgbClr val="000099"/>
                          </a:solidFill>
                          <a:effectLst/>
                          <a:latin typeface="Arial" charset="0"/>
                          <a:cs typeface="Arial" charset="0"/>
                        </a:rPr>
                        <a:t>rt</a:t>
                      </a:r>
                      <a:r>
                        <a:rPr kumimoji="0" lang="en-US" sz="1800" b="0" i="0" u="none" strike="noStrike" cap="none" normalizeH="0" baseline="0" dirty="0">
                          <a:ln>
                            <a:noFill/>
                          </a:ln>
                          <a:solidFill>
                            <a:srgbClr val="000099"/>
                          </a:solidFill>
                          <a:effectLst/>
                          <a:latin typeface="Arial" charset="0"/>
                          <a:cs typeface="Arial" charset="0"/>
                        </a:rPr>
                        <a:t>, imm</a:t>
                      </a:r>
                      <a:r>
                        <a:rPr kumimoji="0" lang="en-US" sz="1800" b="0" i="0" u="none" strike="noStrike" cap="none" normalizeH="0" baseline="30000" dirty="0">
                          <a:ln>
                            <a:noFill/>
                          </a:ln>
                          <a:solidFill>
                            <a:srgbClr val="000099"/>
                          </a:solidFill>
                          <a:effectLst/>
                          <a:latin typeface="Arial" charset="0"/>
                          <a:cs typeface="Arial" charset="0"/>
                        </a:rPr>
                        <a:t>16</a:t>
                      </a:r>
                      <a:r>
                        <a:rPr kumimoji="0" lang="en-US" sz="1800" b="0" i="0" u="none" strike="noStrike" cap="none" normalizeH="0" baseline="0" dirty="0">
                          <a:ln>
                            <a:noFill/>
                          </a:ln>
                          <a:solidFill>
                            <a:srgbClr val="000099"/>
                          </a:solidFill>
                          <a:effectLst/>
                          <a:latin typeface="Arial" charset="0"/>
                          <a:cs typeface="Arial" charset="0"/>
                        </a:rPr>
                        <a:t>(</a:t>
                      </a:r>
                      <a:r>
                        <a:rPr kumimoji="0" lang="en-US" sz="1800" b="0" i="0" u="none" strike="noStrike" cap="none" normalizeH="0" baseline="0" dirty="0" err="1">
                          <a:ln>
                            <a:noFill/>
                          </a:ln>
                          <a:solidFill>
                            <a:srgbClr val="000099"/>
                          </a:solidFill>
                          <a:effectLst/>
                          <a:latin typeface="Arial" charset="0"/>
                          <a:cs typeface="Arial" charset="0"/>
                        </a:rPr>
                        <a:t>rs</a:t>
                      </a:r>
                      <a:r>
                        <a:rPr kumimoji="0" lang="en-US" sz="1800" b="0" i="0" u="none" strike="noStrike" cap="none" normalizeH="0" baseline="0" dirty="0">
                          <a:ln>
                            <a:noFill/>
                          </a:ln>
                          <a:solidFill>
                            <a:srgbClr val="000099"/>
                          </a:solidFill>
                          <a:effectLst/>
                          <a:latin typeface="Arial" charset="0"/>
                          <a:cs typeface="Arial" charset="0"/>
                        </a:rPr>
                        <a:t>)</a:t>
                      </a:r>
                    </a:p>
                  </a:txBody>
                  <a:tcPr marL="9906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rgbClr val="FF0000"/>
                          </a:solidFill>
                          <a:effectLst/>
                          <a:latin typeface="Arial" charset="0"/>
                          <a:cs typeface="Arial" charset="0"/>
                        </a:rPr>
                        <a:t>load word</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0x23</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rs</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rt</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imm</a:t>
                      </a:r>
                      <a:r>
                        <a:rPr kumimoji="0" lang="en-US" sz="1800" b="0" i="0" u="none" strike="noStrike" cap="none" normalizeH="0" baseline="30000" dirty="0">
                          <a:ln>
                            <a:noFill/>
                          </a:ln>
                          <a:solidFill>
                            <a:schemeClr val="tx1"/>
                          </a:solidFill>
                          <a:effectLst/>
                          <a:latin typeface="Arial" charset="0"/>
                          <a:cs typeface="Arial" charset="0"/>
                        </a:rPr>
                        <a:t>16</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2"/>
                  </a:ext>
                </a:extLst>
              </a:tr>
              <a:tr h="32105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tab pos="628650" algn="l"/>
                        </a:tabLst>
                      </a:pPr>
                      <a:r>
                        <a:rPr kumimoji="0" lang="en-US" sz="1800" b="0" i="0" u="none" strike="noStrike" cap="none" normalizeH="0" baseline="0" dirty="0" err="1">
                          <a:ln>
                            <a:noFill/>
                          </a:ln>
                          <a:solidFill>
                            <a:srgbClr val="000099"/>
                          </a:solidFill>
                          <a:effectLst/>
                          <a:latin typeface="Arial" charset="0"/>
                          <a:cs typeface="Arial" charset="0"/>
                        </a:rPr>
                        <a:t>sw</a:t>
                      </a:r>
                      <a:r>
                        <a:rPr kumimoji="0" lang="en-US" sz="1800" b="0" i="0" u="none" strike="noStrike" cap="none" normalizeH="0" baseline="0" dirty="0">
                          <a:ln>
                            <a:noFill/>
                          </a:ln>
                          <a:solidFill>
                            <a:srgbClr val="000099"/>
                          </a:solidFill>
                          <a:effectLst/>
                          <a:latin typeface="Arial" charset="0"/>
                          <a:cs typeface="Arial" charset="0"/>
                        </a:rPr>
                        <a:t>	</a:t>
                      </a:r>
                      <a:r>
                        <a:rPr kumimoji="0" lang="en-US" sz="1800" b="0" i="0" u="none" strike="noStrike" cap="none" normalizeH="0" baseline="0" dirty="0" err="1">
                          <a:ln>
                            <a:noFill/>
                          </a:ln>
                          <a:solidFill>
                            <a:srgbClr val="000099"/>
                          </a:solidFill>
                          <a:effectLst/>
                          <a:latin typeface="Arial" charset="0"/>
                          <a:cs typeface="Arial" charset="0"/>
                        </a:rPr>
                        <a:t>rt</a:t>
                      </a:r>
                      <a:r>
                        <a:rPr kumimoji="0" lang="en-US" sz="1800" b="0" i="0" u="none" strike="noStrike" cap="none" normalizeH="0" baseline="0" dirty="0">
                          <a:ln>
                            <a:noFill/>
                          </a:ln>
                          <a:solidFill>
                            <a:srgbClr val="000099"/>
                          </a:solidFill>
                          <a:effectLst/>
                          <a:latin typeface="Arial" charset="0"/>
                          <a:cs typeface="Arial" charset="0"/>
                        </a:rPr>
                        <a:t>, imm</a:t>
                      </a:r>
                      <a:r>
                        <a:rPr kumimoji="0" lang="en-US" sz="1800" b="0" i="0" u="none" strike="noStrike" cap="none" normalizeH="0" baseline="30000" dirty="0">
                          <a:ln>
                            <a:noFill/>
                          </a:ln>
                          <a:solidFill>
                            <a:srgbClr val="000099"/>
                          </a:solidFill>
                          <a:effectLst/>
                          <a:latin typeface="Arial" charset="0"/>
                          <a:cs typeface="Arial" charset="0"/>
                        </a:rPr>
                        <a:t>16</a:t>
                      </a:r>
                      <a:r>
                        <a:rPr kumimoji="0" lang="en-US" sz="1800" b="0" i="0" u="none" strike="noStrike" cap="none" normalizeH="0" baseline="0" dirty="0">
                          <a:ln>
                            <a:noFill/>
                          </a:ln>
                          <a:solidFill>
                            <a:srgbClr val="000099"/>
                          </a:solidFill>
                          <a:effectLst/>
                          <a:latin typeface="Arial" charset="0"/>
                          <a:cs typeface="Arial" charset="0"/>
                        </a:rPr>
                        <a:t>(</a:t>
                      </a:r>
                      <a:r>
                        <a:rPr kumimoji="0" lang="en-US" sz="1800" b="0" i="0" u="none" strike="noStrike" cap="none" normalizeH="0" baseline="0" dirty="0" err="1">
                          <a:ln>
                            <a:noFill/>
                          </a:ln>
                          <a:solidFill>
                            <a:srgbClr val="000099"/>
                          </a:solidFill>
                          <a:effectLst/>
                          <a:latin typeface="Arial" charset="0"/>
                          <a:cs typeface="Arial" charset="0"/>
                        </a:rPr>
                        <a:t>rs</a:t>
                      </a:r>
                      <a:r>
                        <a:rPr kumimoji="0" lang="en-US" sz="1800" b="0" i="0" u="none" strike="noStrike" cap="none" normalizeH="0" baseline="0" dirty="0">
                          <a:ln>
                            <a:noFill/>
                          </a:ln>
                          <a:solidFill>
                            <a:srgbClr val="000099"/>
                          </a:solidFill>
                          <a:effectLst/>
                          <a:latin typeface="Arial" charset="0"/>
                          <a:cs typeface="Arial" charset="0"/>
                        </a:rPr>
                        <a:t>)</a:t>
                      </a:r>
                    </a:p>
                  </a:txBody>
                  <a:tcPr marL="9906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rgbClr val="FF0000"/>
                          </a:solidFill>
                          <a:effectLst/>
                          <a:latin typeface="Arial" charset="0"/>
                          <a:cs typeface="Arial" charset="0"/>
                        </a:rPr>
                        <a:t>store word</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0x2b</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rs</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rt</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imm</a:t>
                      </a:r>
                      <a:r>
                        <a:rPr kumimoji="0" lang="en-US" sz="1800" b="0" i="0" u="none" strike="noStrike" cap="none" normalizeH="0" baseline="30000" dirty="0">
                          <a:ln>
                            <a:noFill/>
                          </a:ln>
                          <a:solidFill>
                            <a:schemeClr val="tx1"/>
                          </a:solidFill>
                          <a:effectLst/>
                          <a:latin typeface="Arial" charset="0"/>
                          <a:cs typeface="Arial" charset="0"/>
                        </a:rPr>
                        <a:t>16</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3"/>
                  </a:ext>
                </a:extLst>
              </a:tr>
              <a:tr h="32105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tab pos="628650" algn="l"/>
                        </a:tabLst>
                      </a:pPr>
                      <a:r>
                        <a:rPr kumimoji="0" lang="en-US" sz="1800" b="0" i="0" u="none" strike="noStrike" cap="none" normalizeH="0" baseline="0" dirty="0" err="1">
                          <a:ln>
                            <a:noFill/>
                          </a:ln>
                          <a:solidFill>
                            <a:srgbClr val="000099"/>
                          </a:solidFill>
                          <a:effectLst/>
                          <a:latin typeface="Arial" charset="0"/>
                          <a:cs typeface="Arial" charset="0"/>
                        </a:rPr>
                        <a:t>beq</a:t>
                      </a:r>
                      <a:r>
                        <a:rPr kumimoji="0" lang="en-US" sz="1800" b="0" i="0" u="none" strike="noStrike" cap="none" normalizeH="0" baseline="0" dirty="0">
                          <a:ln>
                            <a:noFill/>
                          </a:ln>
                          <a:solidFill>
                            <a:srgbClr val="000099"/>
                          </a:solidFill>
                          <a:effectLst/>
                          <a:latin typeface="Arial" charset="0"/>
                          <a:cs typeface="Arial" charset="0"/>
                        </a:rPr>
                        <a:t>	</a:t>
                      </a:r>
                      <a:r>
                        <a:rPr kumimoji="0" lang="en-US" sz="1800" b="0" i="0" u="none" strike="noStrike" cap="none" normalizeH="0" baseline="0" dirty="0" err="1">
                          <a:ln>
                            <a:noFill/>
                          </a:ln>
                          <a:solidFill>
                            <a:srgbClr val="000099"/>
                          </a:solidFill>
                          <a:effectLst/>
                          <a:latin typeface="Arial" charset="0"/>
                          <a:cs typeface="Arial" charset="0"/>
                        </a:rPr>
                        <a:t>rs</a:t>
                      </a:r>
                      <a:r>
                        <a:rPr kumimoji="0" lang="en-US" sz="1800" b="0" i="0" u="none" strike="noStrike" cap="none" normalizeH="0" baseline="0" dirty="0">
                          <a:ln>
                            <a:noFill/>
                          </a:ln>
                          <a:solidFill>
                            <a:srgbClr val="000099"/>
                          </a:solidFill>
                          <a:effectLst/>
                          <a:latin typeface="Arial" charset="0"/>
                          <a:cs typeface="Arial" charset="0"/>
                        </a:rPr>
                        <a:t>, </a:t>
                      </a:r>
                      <a:r>
                        <a:rPr kumimoji="0" lang="en-US" sz="1800" b="0" i="0" u="none" strike="noStrike" cap="none" normalizeH="0" baseline="0" dirty="0" err="1">
                          <a:ln>
                            <a:noFill/>
                          </a:ln>
                          <a:solidFill>
                            <a:srgbClr val="000099"/>
                          </a:solidFill>
                          <a:effectLst/>
                          <a:latin typeface="Arial" charset="0"/>
                          <a:cs typeface="Arial" charset="0"/>
                        </a:rPr>
                        <a:t>rt</a:t>
                      </a:r>
                      <a:r>
                        <a:rPr kumimoji="0" lang="en-US" sz="1800" b="0" i="0" u="none" strike="noStrike" cap="none" normalizeH="0" baseline="0" dirty="0">
                          <a:ln>
                            <a:noFill/>
                          </a:ln>
                          <a:solidFill>
                            <a:srgbClr val="000099"/>
                          </a:solidFill>
                          <a:effectLst/>
                          <a:latin typeface="Arial" charset="0"/>
                          <a:cs typeface="Arial" charset="0"/>
                        </a:rPr>
                        <a:t>, offset</a:t>
                      </a:r>
                      <a:r>
                        <a:rPr kumimoji="0" lang="en-US" sz="1800" b="0" i="0" u="none" strike="noStrike" cap="none" normalizeH="0" baseline="30000" dirty="0">
                          <a:ln>
                            <a:noFill/>
                          </a:ln>
                          <a:solidFill>
                            <a:srgbClr val="000099"/>
                          </a:solidFill>
                          <a:effectLst/>
                          <a:latin typeface="Arial" charset="0"/>
                          <a:cs typeface="Arial" charset="0"/>
                        </a:rPr>
                        <a:t>16</a:t>
                      </a:r>
                    </a:p>
                  </a:txBody>
                  <a:tcPr marL="9906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rgbClr val="FF0000"/>
                          </a:solidFill>
                          <a:effectLst/>
                          <a:latin typeface="Arial" charset="0"/>
                          <a:cs typeface="Arial" charset="0"/>
                        </a:rPr>
                        <a:t>branch if equal</a:t>
                      </a:r>
                      <a:endParaRPr kumimoji="0" lang="en-US" sz="1800" b="0" i="0" u="none" strike="noStrike" cap="none" normalizeH="0" baseline="30000">
                        <a:ln>
                          <a:noFill/>
                        </a:ln>
                        <a:solidFill>
                          <a:srgbClr val="FF0000"/>
                        </a:solidFill>
                        <a:effectLst/>
                        <a:latin typeface="Arial" charset="0"/>
                        <a:cs typeface="Arial" charset="0"/>
                      </a:endParaRP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0x04</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rs</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rt</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offset</a:t>
                      </a:r>
                      <a:r>
                        <a:rPr kumimoji="0" lang="en-US" sz="1800" b="0" i="0" u="none" strike="noStrike" cap="none" normalizeH="0" baseline="30000" dirty="0">
                          <a:ln>
                            <a:noFill/>
                          </a:ln>
                          <a:solidFill>
                            <a:schemeClr val="tx1"/>
                          </a:solidFill>
                          <a:effectLst/>
                          <a:latin typeface="Arial" charset="0"/>
                          <a:cs typeface="Arial" charset="0"/>
                        </a:rPr>
                        <a:t>16</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4"/>
                  </a:ext>
                </a:extLst>
              </a:tr>
              <a:tr h="32105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tab pos="628650" algn="l"/>
                        </a:tabLst>
                      </a:pPr>
                      <a:r>
                        <a:rPr kumimoji="0" lang="en-US" sz="1800" b="0" i="0" u="none" strike="noStrike" cap="none" normalizeH="0" baseline="0" dirty="0" err="1">
                          <a:ln>
                            <a:noFill/>
                          </a:ln>
                          <a:solidFill>
                            <a:srgbClr val="000099"/>
                          </a:solidFill>
                          <a:effectLst/>
                          <a:latin typeface="Arial" charset="0"/>
                          <a:cs typeface="Arial" charset="0"/>
                        </a:rPr>
                        <a:t>bne</a:t>
                      </a:r>
                      <a:r>
                        <a:rPr kumimoji="0" lang="en-US" sz="1800" b="0" i="0" u="none" strike="noStrike" cap="none" normalizeH="0" baseline="0" dirty="0">
                          <a:ln>
                            <a:noFill/>
                          </a:ln>
                          <a:solidFill>
                            <a:srgbClr val="000099"/>
                          </a:solidFill>
                          <a:effectLst/>
                          <a:latin typeface="Arial" charset="0"/>
                          <a:cs typeface="Arial" charset="0"/>
                        </a:rPr>
                        <a:t>	</a:t>
                      </a:r>
                      <a:r>
                        <a:rPr kumimoji="0" lang="en-US" sz="1800" b="0" i="0" u="none" strike="noStrike" cap="none" normalizeH="0" baseline="0" dirty="0" err="1">
                          <a:ln>
                            <a:noFill/>
                          </a:ln>
                          <a:solidFill>
                            <a:srgbClr val="000099"/>
                          </a:solidFill>
                          <a:effectLst/>
                          <a:latin typeface="Arial" charset="0"/>
                          <a:cs typeface="Arial" charset="0"/>
                        </a:rPr>
                        <a:t>rs</a:t>
                      </a:r>
                      <a:r>
                        <a:rPr kumimoji="0" lang="en-US" sz="1800" b="0" i="0" u="none" strike="noStrike" cap="none" normalizeH="0" baseline="0" dirty="0">
                          <a:ln>
                            <a:noFill/>
                          </a:ln>
                          <a:solidFill>
                            <a:srgbClr val="000099"/>
                          </a:solidFill>
                          <a:effectLst/>
                          <a:latin typeface="Arial" charset="0"/>
                          <a:cs typeface="Arial" charset="0"/>
                        </a:rPr>
                        <a:t>, </a:t>
                      </a:r>
                      <a:r>
                        <a:rPr kumimoji="0" lang="en-US" sz="1800" b="0" i="0" u="none" strike="noStrike" cap="none" normalizeH="0" baseline="0" dirty="0" err="1">
                          <a:ln>
                            <a:noFill/>
                          </a:ln>
                          <a:solidFill>
                            <a:srgbClr val="000099"/>
                          </a:solidFill>
                          <a:effectLst/>
                          <a:latin typeface="Arial" charset="0"/>
                          <a:cs typeface="Arial" charset="0"/>
                        </a:rPr>
                        <a:t>rt</a:t>
                      </a:r>
                      <a:r>
                        <a:rPr kumimoji="0" lang="en-US" sz="1800" b="0" i="0" u="none" strike="noStrike" cap="none" normalizeH="0" baseline="0" dirty="0">
                          <a:ln>
                            <a:noFill/>
                          </a:ln>
                          <a:solidFill>
                            <a:srgbClr val="000099"/>
                          </a:solidFill>
                          <a:effectLst/>
                          <a:latin typeface="Arial" charset="0"/>
                          <a:cs typeface="Arial" charset="0"/>
                        </a:rPr>
                        <a:t>, offset</a:t>
                      </a:r>
                      <a:r>
                        <a:rPr kumimoji="0" lang="en-US" sz="1800" b="0" i="0" u="none" strike="noStrike" cap="none" normalizeH="0" baseline="30000" dirty="0">
                          <a:ln>
                            <a:noFill/>
                          </a:ln>
                          <a:solidFill>
                            <a:srgbClr val="000099"/>
                          </a:solidFill>
                          <a:effectLst/>
                          <a:latin typeface="Arial" charset="0"/>
                          <a:cs typeface="Arial" charset="0"/>
                        </a:rPr>
                        <a:t>16</a:t>
                      </a:r>
                    </a:p>
                  </a:txBody>
                  <a:tcPr marL="9906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rgbClr val="FF0000"/>
                          </a:solidFill>
                          <a:effectLst/>
                          <a:latin typeface="Arial" charset="0"/>
                          <a:cs typeface="Arial" charset="0"/>
                        </a:rPr>
                        <a:t>branch not equal</a:t>
                      </a:r>
                      <a:endParaRPr kumimoji="0" lang="en-US" sz="1800" b="0" i="0" u="none" strike="noStrike" cap="none" normalizeH="0" baseline="30000">
                        <a:ln>
                          <a:noFill/>
                        </a:ln>
                        <a:solidFill>
                          <a:srgbClr val="FF0000"/>
                        </a:solidFill>
                        <a:effectLst/>
                        <a:latin typeface="Arial" charset="0"/>
                        <a:cs typeface="Arial" charset="0"/>
                      </a:endParaRP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0x05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rs</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rt</a:t>
                      </a:r>
                      <a:r>
                        <a:rPr kumimoji="0" lang="en-US" sz="1800" b="0" i="0" u="none" strike="noStrike" cap="none" normalizeH="0" baseline="30000">
                          <a:ln>
                            <a:noFill/>
                          </a:ln>
                          <a:solidFill>
                            <a:schemeClr val="tx1"/>
                          </a:solidFill>
                          <a:effectLst/>
                          <a:latin typeface="Arial" charset="0"/>
                          <a:cs typeface="Arial" charset="0"/>
                        </a:rPr>
                        <a:t>5</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offset</a:t>
                      </a:r>
                      <a:r>
                        <a:rPr kumimoji="0" lang="en-US" sz="1800" b="0" i="0" u="none" strike="noStrike" cap="none" normalizeH="0" baseline="30000" dirty="0">
                          <a:ln>
                            <a:noFill/>
                          </a:ln>
                          <a:solidFill>
                            <a:schemeClr val="tx1"/>
                          </a:solidFill>
                          <a:effectLst/>
                          <a:latin typeface="Arial" charset="0"/>
                          <a:cs typeface="Arial" charset="0"/>
                        </a:rPr>
                        <a:t>16</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5"/>
                  </a:ext>
                </a:extLst>
              </a:tr>
              <a:tr h="32105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tab pos="628650" algn="l"/>
                        </a:tabLst>
                      </a:pPr>
                      <a:r>
                        <a:rPr kumimoji="0" lang="en-US" sz="1800" b="0" i="0" u="none" strike="noStrike" cap="none" normalizeH="0" baseline="0" dirty="0">
                          <a:ln>
                            <a:noFill/>
                          </a:ln>
                          <a:solidFill>
                            <a:srgbClr val="000099"/>
                          </a:solidFill>
                          <a:effectLst/>
                          <a:latin typeface="Arial" charset="0"/>
                          <a:cs typeface="Arial" charset="0"/>
                        </a:rPr>
                        <a:t>j	address</a:t>
                      </a:r>
                      <a:r>
                        <a:rPr kumimoji="0" lang="en-US" sz="1800" b="0" i="0" u="none" strike="noStrike" cap="none" normalizeH="0" baseline="30000" dirty="0">
                          <a:ln>
                            <a:noFill/>
                          </a:ln>
                          <a:solidFill>
                            <a:srgbClr val="000099"/>
                          </a:solidFill>
                          <a:effectLst/>
                          <a:latin typeface="Arial" charset="0"/>
                          <a:cs typeface="Arial" charset="0"/>
                        </a:rPr>
                        <a:t>26</a:t>
                      </a:r>
                    </a:p>
                  </a:txBody>
                  <a:tcPr marL="9906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rgbClr val="FF0000"/>
                          </a:solidFill>
                          <a:effectLst/>
                          <a:latin typeface="Arial" charset="0"/>
                          <a:cs typeface="Arial" charset="0"/>
                        </a:rPr>
                        <a:t>jump</a:t>
                      </a:r>
                      <a:endParaRPr kumimoji="0" lang="en-US" sz="1800" b="0" i="0" u="none" strike="noStrike" cap="none" normalizeH="0" baseline="30000">
                        <a:ln>
                          <a:noFill/>
                        </a:ln>
                        <a:solidFill>
                          <a:srgbClr val="FF0000"/>
                        </a:solidFill>
                        <a:effectLst/>
                        <a:latin typeface="Arial" charset="0"/>
                        <a:cs typeface="Arial" charset="0"/>
                      </a:endParaRP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a:ln>
                            <a:noFill/>
                          </a:ln>
                          <a:solidFill>
                            <a:schemeClr val="tx1"/>
                          </a:solidFill>
                          <a:effectLst/>
                          <a:latin typeface="Arial" charset="0"/>
                          <a:cs typeface="Arial" charset="0"/>
                        </a:rPr>
                        <a:t>0x02</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5">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Arial" charset="0"/>
                        </a:rPr>
                        <a:t>address</a:t>
                      </a:r>
                      <a:r>
                        <a:rPr kumimoji="0" lang="en-US" sz="1800" b="0" i="0" u="none" strike="noStrike" cap="none" normalizeH="0" baseline="30000" dirty="0">
                          <a:ln>
                            <a:noFill/>
                          </a:ln>
                          <a:solidFill>
                            <a:schemeClr val="tx1"/>
                          </a:solidFill>
                          <a:effectLst/>
                          <a:latin typeface="Arial" charset="0"/>
                          <a:cs typeface="Arial" charset="0"/>
                        </a:rPr>
                        <a:t>26</a:t>
                      </a:r>
                    </a:p>
                  </a:txBody>
                  <a:tcPr marL="0" marR="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6"/>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dirty="0"/>
              <a:t>Instruction Fetch/Execute</a:t>
            </a:r>
          </a:p>
        </p:txBody>
      </p:sp>
      <p:sp>
        <p:nvSpPr>
          <p:cNvPr id="833539" name="Rectangle 3"/>
          <p:cNvSpPr>
            <a:spLocks noGrp="1" noChangeArrowheads="1"/>
          </p:cNvSpPr>
          <p:nvPr>
            <p:ph type="body" idx="1"/>
          </p:nvPr>
        </p:nvSpPr>
        <p:spPr>
          <a:xfrm>
            <a:off x="297180" y="914400"/>
            <a:ext cx="9311640" cy="5623560"/>
          </a:xfrm>
        </p:spPr>
        <p:txBody>
          <a:bodyPr lIns="0" rIns="0"/>
          <a:lstStyle/>
          <a:p>
            <a:pPr marL="349250" indent="-349250" eaLnBrk="1" hangingPunct="1">
              <a:lnSpc>
                <a:spcPct val="125000"/>
              </a:lnSpc>
              <a:spcBef>
                <a:spcPct val="0"/>
              </a:spcBef>
              <a:tabLst>
                <a:tab pos="1371600" algn="l"/>
                <a:tab pos="3657600" algn="l"/>
              </a:tabLst>
            </a:pPr>
            <a:r>
              <a:rPr lang="en-US" altLang="en-US" sz="2000" dirty="0">
                <a:solidFill>
                  <a:srgbClr val="FF0000"/>
                </a:solidFill>
              </a:rPr>
              <a:t>R-type</a:t>
            </a:r>
            <a:r>
              <a:rPr lang="en-US" altLang="en-US" sz="2000" dirty="0"/>
              <a:t>	</a:t>
            </a:r>
            <a:r>
              <a:rPr lang="en-US" altLang="en-US" sz="1800" dirty="0"/>
              <a:t>Fetch instruction:	</a:t>
            </a:r>
            <a:r>
              <a:rPr lang="en-US" altLang="en-US" sz="1800" dirty="0">
                <a:solidFill>
                  <a:srgbClr val="000099"/>
                </a:solidFill>
              </a:rPr>
              <a:t>Instruction ← MEM[PC]</a:t>
            </a: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Fetch operands:	</a:t>
            </a:r>
            <a:r>
              <a:rPr lang="en-US" altLang="en-US" sz="1800" dirty="0">
                <a:solidFill>
                  <a:srgbClr val="000099"/>
                </a:solidFill>
              </a:rPr>
              <a:t>data1 ← Reg(</a:t>
            </a:r>
            <a:r>
              <a:rPr lang="en-US" altLang="en-US" sz="1800" dirty="0" err="1">
                <a:solidFill>
                  <a:srgbClr val="000099"/>
                </a:solidFill>
              </a:rPr>
              <a:t>rs</a:t>
            </a:r>
            <a:r>
              <a:rPr lang="en-US" altLang="en-US" sz="1800" dirty="0">
                <a:solidFill>
                  <a:srgbClr val="000099"/>
                </a:solidFill>
              </a:rPr>
              <a:t>), data2 ← Reg(rt)</a:t>
            </a: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Execute operation:	</a:t>
            </a:r>
            <a:r>
              <a:rPr lang="en-US" altLang="en-US" sz="1800" dirty="0" err="1">
                <a:solidFill>
                  <a:srgbClr val="000099"/>
                </a:solidFill>
              </a:rPr>
              <a:t>ALU_result</a:t>
            </a:r>
            <a:r>
              <a:rPr lang="en-US" altLang="en-US" sz="1800" dirty="0">
                <a:solidFill>
                  <a:srgbClr val="000099"/>
                </a:solidFill>
              </a:rPr>
              <a:t> ← </a:t>
            </a:r>
            <a:r>
              <a:rPr lang="en-US" altLang="en-US" sz="1800" dirty="0" err="1">
                <a:solidFill>
                  <a:srgbClr val="000099"/>
                </a:solidFill>
              </a:rPr>
              <a:t>func</a:t>
            </a:r>
            <a:r>
              <a:rPr lang="en-US" altLang="en-US" sz="1800" dirty="0">
                <a:solidFill>
                  <a:srgbClr val="000099"/>
                </a:solidFill>
              </a:rPr>
              <a:t>(data1, data2)</a:t>
            </a: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Write ALU result:	</a:t>
            </a:r>
            <a:r>
              <a:rPr lang="en-US" altLang="en-US" sz="1800" dirty="0" err="1">
                <a:solidFill>
                  <a:srgbClr val="000099"/>
                </a:solidFill>
              </a:rPr>
              <a:t>Reg</a:t>
            </a:r>
            <a:r>
              <a:rPr lang="en-US" altLang="en-US" sz="1800" dirty="0">
                <a:solidFill>
                  <a:srgbClr val="000099"/>
                </a:solidFill>
              </a:rPr>
              <a:t>(</a:t>
            </a:r>
            <a:r>
              <a:rPr lang="en-US" altLang="en-US" sz="1800" dirty="0" err="1">
                <a:solidFill>
                  <a:srgbClr val="000099"/>
                </a:solidFill>
              </a:rPr>
              <a:t>rd</a:t>
            </a:r>
            <a:r>
              <a:rPr lang="en-US" altLang="en-US" sz="1800" dirty="0">
                <a:solidFill>
                  <a:srgbClr val="000099"/>
                </a:solidFill>
              </a:rPr>
              <a:t>) ← </a:t>
            </a:r>
            <a:r>
              <a:rPr lang="en-US" altLang="en-US" sz="1800" dirty="0" err="1">
                <a:solidFill>
                  <a:srgbClr val="000099"/>
                </a:solidFill>
              </a:rPr>
              <a:t>ALU_result</a:t>
            </a:r>
            <a:endParaRPr lang="en-US" altLang="en-US" sz="1800" dirty="0">
              <a:solidFill>
                <a:srgbClr val="000099"/>
              </a:solidFill>
            </a:endParaRP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Next PC address:	</a:t>
            </a:r>
            <a:r>
              <a:rPr lang="en-US" altLang="en-US" sz="1800" dirty="0">
                <a:solidFill>
                  <a:srgbClr val="000099"/>
                </a:solidFill>
              </a:rPr>
              <a:t>PC ← PC + 4</a:t>
            </a:r>
            <a:endParaRPr lang="en-US" altLang="en-US" sz="1800" dirty="0"/>
          </a:p>
          <a:p>
            <a:pPr marL="349250" indent="-349250" eaLnBrk="1" hangingPunct="1">
              <a:lnSpc>
                <a:spcPct val="125000"/>
              </a:lnSpc>
              <a:tabLst>
                <a:tab pos="1371600" algn="l"/>
                <a:tab pos="3657600" algn="l"/>
              </a:tabLst>
            </a:pPr>
            <a:r>
              <a:rPr lang="en-US" altLang="en-US" sz="2000" dirty="0">
                <a:solidFill>
                  <a:srgbClr val="FF0000"/>
                </a:solidFill>
              </a:rPr>
              <a:t>I-type	</a:t>
            </a:r>
            <a:r>
              <a:rPr lang="en-US" altLang="en-US" sz="1800" dirty="0"/>
              <a:t>Fetch instruction:	</a:t>
            </a:r>
            <a:r>
              <a:rPr lang="en-US" altLang="en-US" sz="1800" dirty="0">
                <a:solidFill>
                  <a:srgbClr val="000099"/>
                </a:solidFill>
              </a:rPr>
              <a:t>Instruction ← MEM[PC]</a:t>
            </a: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Fetch operands:	</a:t>
            </a:r>
            <a:r>
              <a:rPr lang="en-US" altLang="en-US" sz="1800" dirty="0">
                <a:solidFill>
                  <a:srgbClr val="000099"/>
                </a:solidFill>
              </a:rPr>
              <a:t>data1 ← </a:t>
            </a:r>
            <a:r>
              <a:rPr lang="en-US" altLang="en-US" sz="1800" dirty="0" err="1">
                <a:solidFill>
                  <a:srgbClr val="000099"/>
                </a:solidFill>
              </a:rPr>
              <a:t>Reg</a:t>
            </a:r>
            <a:r>
              <a:rPr lang="en-US" altLang="en-US" sz="1800" dirty="0">
                <a:solidFill>
                  <a:srgbClr val="000099"/>
                </a:solidFill>
              </a:rPr>
              <a:t>(</a:t>
            </a:r>
            <a:r>
              <a:rPr lang="en-US" altLang="en-US" sz="1800" dirty="0" err="1">
                <a:solidFill>
                  <a:srgbClr val="000099"/>
                </a:solidFill>
              </a:rPr>
              <a:t>rs</a:t>
            </a:r>
            <a:r>
              <a:rPr lang="en-US" altLang="en-US" sz="1800" dirty="0">
                <a:solidFill>
                  <a:srgbClr val="000099"/>
                </a:solidFill>
              </a:rPr>
              <a:t>), data2 ← Extend(imm</a:t>
            </a:r>
            <a:r>
              <a:rPr lang="en-US" altLang="en-US" sz="1800" baseline="30000" dirty="0">
                <a:solidFill>
                  <a:srgbClr val="000099"/>
                </a:solidFill>
              </a:rPr>
              <a:t>16</a:t>
            </a:r>
            <a:r>
              <a:rPr lang="en-US" altLang="en-US" sz="1800" dirty="0">
                <a:solidFill>
                  <a:srgbClr val="000099"/>
                </a:solidFill>
              </a:rPr>
              <a:t>)</a:t>
            </a: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Execute operation:	</a:t>
            </a:r>
            <a:r>
              <a:rPr lang="en-US" altLang="en-US" sz="1800" dirty="0" err="1">
                <a:solidFill>
                  <a:srgbClr val="000099"/>
                </a:solidFill>
              </a:rPr>
              <a:t>ALU_result</a:t>
            </a:r>
            <a:r>
              <a:rPr lang="en-US" altLang="en-US" sz="1800" dirty="0">
                <a:solidFill>
                  <a:srgbClr val="000099"/>
                </a:solidFill>
              </a:rPr>
              <a:t> ← op(data1, data2)</a:t>
            </a: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Write ALU result:	</a:t>
            </a:r>
            <a:r>
              <a:rPr lang="en-US" altLang="en-US" sz="1800" dirty="0" err="1">
                <a:solidFill>
                  <a:srgbClr val="000099"/>
                </a:solidFill>
              </a:rPr>
              <a:t>Reg</a:t>
            </a:r>
            <a:r>
              <a:rPr lang="en-US" altLang="en-US" sz="1800" dirty="0">
                <a:solidFill>
                  <a:srgbClr val="000099"/>
                </a:solidFill>
              </a:rPr>
              <a:t>(</a:t>
            </a:r>
            <a:r>
              <a:rPr lang="en-US" altLang="en-US" sz="1800" dirty="0" err="1">
                <a:solidFill>
                  <a:srgbClr val="000099"/>
                </a:solidFill>
              </a:rPr>
              <a:t>rt</a:t>
            </a:r>
            <a:r>
              <a:rPr lang="en-US" altLang="en-US" sz="1800" dirty="0">
                <a:solidFill>
                  <a:srgbClr val="000099"/>
                </a:solidFill>
              </a:rPr>
              <a:t>) ← </a:t>
            </a:r>
            <a:r>
              <a:rPr lang="en-US" altLang="en-US" sz="1800" dirty="0" err="1">
                <a:solidFill>
                  <a:srgbClr val="000099"/>
                </a:solidFill>
              </a:rPr>
              <a:t>ALU_result</a:t>
            </a:r>
            <a:endParaRPr lang="en-US" altLang="en-US" sz="1800" dirty="0">
              <a:solidFill>
                <a:srgbClr val="000099"/>
              </a:solidFill>
            </a:endParaRP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Next PC address:	</a:t>
            </a:r>
            <a:r>
              <a:rPr lang="en-US" altLang="en-US" sz="1800" dirty="0">
                <a:solidFill>
                  <a:srgbClr val="000099"/>
                </a:solidFill>
              </a:rPr>
              <a:t>PC ← PC + 4</a:t>
            </a:r>
            <a:endParaRPr lang="en-US" altLang="en-US" sz="1800" dirty="0"/>
          </a:p>
          <a:p>
            <a:pPr marL="349250" indent="-349250" eaLnBrk="1" hangingPunct="1">
              <a:lnSpc>
                <a:spcPct val="125000"/>
              </a:lnSpc>
              <a:tabLst>
                <a:tab pos="1371600" algn="l"/>
                <a:tab pos="3657600" algn="l"/>
              </a:tabLst>
            </a:pPr>
            <a:r>
              <a:rPr lang="en-US" altLang="en-US" sz="2000" dirty="0">
                <a:solidFill>
                  <a:srgbClr val="FF0000"/>
                </a:solidFill>
              </a:rPr>
              <a:t>BEQ	</a:t>
            </a:r>
            <a:r>
              <a:rPr lang="en-US" altLang="en-US" sz="1800" dirty="0"/>
              <a:t>Fetch instruction:	</a:t>
            </a:r>
            <a:r>
              <a:rPr lang="en-US" altLang="en-US" sz="1800" dirty="0">
                <a:solidFill>
                  <a:srgbClr val="000099"/>
                </a:solidFill>
              </a:rPr>
              <a:t>Instruction ← MEM[PC]</a:t>
            </a: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Fetch operands:	</a:t>
            </a:r>
            <a:r>
              <a:rPr lang="en-US" altLang="en-US" sz="1800" dirty="0">
                <a:solidFill>
                  <a:srgbClr val="000099"/>
                </a:solidFill>
              </a:rPr>
              <a:t>data1 ← </a:t>
            </a:r>
            <a:r>
              <a:rPr lang="en-US" altLang="en-US" sz="1800" dirty="0" err="1">
                <a:solidFill>
                  <a:srgbClr val="000099"/>
                </a:solidFill>
              </a:rPr>
              <a:t>Reg</a:t>
            </a:r>
            <a:r>
              <a:rPr lang="en-US" altLang="en-US" sz="1800" dirty="0">
                <a:solidFill>
                  <a:srgbClr val="000099"/>
                </a:solidFill>
              </a:rPr>
              <a:t>(</a:t>
            </a:r>
            <a:r>
              <a:rPr lang="en-US" altLang="en-US" sz="1800" dirty="0" err="1">
                <a:solidFill>
                  <a:srgbClr val="000099"/>
                </a:solidFill>
              </a:rPr>
              <a:t>rs</a:t>
            </a:r>
            <a:r>
              <a:rPr lang="en-US" altLang="en-US" sz="1800" dirty="0">
                <a:solidFill>
                  <a:srgbClr val="000099"/>
                </a:solidFill>
              </a:rPr>
              <a:t>), data2 ← </a:t>
            </a:r>
            <a:r>
              <a:rPr lang="en-US" altLang="en-US" sz="1800" dirty="0" err="1">
                <a:solidFill>
                  <a:srgbClr val="000099"/>
                </a:solidFill>
              </a:rPr>
              <a:t>Reg</a:t>
            </a:r>
            <a:r>
              <a:rPr lang="en-US" altLang="en-US" sz="1800" dirty="0">
                <a:solidFill>
                  <a:srgbClr val="000099"/>
                </a:solidFill>
              </a:rPr>
              <a:t>(</a:t>
            </a:r>
            <a:r>
              <a:rPr lang="en-US" altLang="en-US" sz="1800" dirty="0" err="1">
                <a:solidFill>
                  <a:srgbClr val="000099"/>
                </a:solidFill>
              </a:rPr>
              <a:t>rt</a:t>
            </a:r>
            <a:r>
              <a:rPr lang="en-US" altLang="en-US" sz="1800" dirty="0">
                <a:solidFill>
                  <a:srgbClr val="000099"/>
                </a:solidFill>
              </a:rPr>
              <a:t>)</a:t>
            </a: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Equality:	</a:t>
            </a:r>
            <a:r>
              <a:rPr lang="en-US" altLang="en-US" sz="1800" dirty="0">
                <a:solidFill>
                  <a:srgbClr val="000099"/>
                </a:solidFill>
              </a:rPr>
              <a:t>zero ← subtract(data1, data2) </a:t>
            </a: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Branch:	</a:t>
            </a:r>
            <a:r>
              <a:rPr lang="en-US" altLang="en-US" sz="1800" dirty="0">
                <a:solidFill>
                  <a:srgbClr val="000099"/>
                </a:solidFill>
              </a:rPr>
              <a:t>if (zero)	PC ← PC + 4 + 4×sign_ext(offset</a:t>
            </a:r>
            <a:r>
              <a:rPr lang="en-US" altLang="en-US" sz="1800" baseline="30000" dirty="0">
                <a:solidFill>
                  <a:srgbClr val="000099"/>
                </a:solidFill>
              </a:rPr>
              <a:t>16</a:t>
            </a:r>
            <a:r>
              <a:rPr lang="en-US" altLang="en-US" sz="1800" dirty="0">
                <a:solidFill>
                  <a:srgbClr val="000099"/>
                </a:solidFill>
              </a:rPr>
              <a:t>)</a:t>
            </a: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solidFill>
                  <a:srgbClr val="000099"/>
                </a:solidFill>
              </a:rPr>
              <a:t>			else	PC ← PC + 4</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833539">
                                            <p:txEl>
                                              <p:pRg st="5" end="5"/>
                                            </p:txEl>
                                          </p:spTgt>
                                        </p:tgtEl>
                                        <p:attrNameLst>
                                          <p:attrName>style.visibility</p:attrName>
                                        </p:attrNameLst>
                                      </p:cBhvr>
                                      <p:to>
                                        <p:strVal val="visible"/>
                                      </p:to>
                                    </p:set>
                                    <p:animEffect transition="in" filter="fade">
                                      <p:cBhvr>
                                        <p:cTn id="7" dur="500"/>
                                        <p:tgtEl>
                                          <p:spTgt spid="833539">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33539">
                                            <p:txEl>
                                              <p:pRg st="6" end="6"/>
                                            </p:txEl>
                                          </p:spTgt>
                                        </p:tgtEl>
                                        <p:attrNameLst>
                                          <p:attrName>style.visibility</p:attrName>
                                        </p:attrNameLst>
                                      </p:cBhvr>
                                      <p:to>
                                        <p:strVal val="visible"/>
                                      </p:to>
                                    </p:set>
                                    <p:animEffect transition="in" filter="fade">
                                      <p:cBhvr>
                                        <p:cTn id="10" dur="500"/>
                                        <p:tgtEl>
                                          <p:spTgt spid="833539">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33539">
                                            <p:txEl>
                                              <p:pRg st="7" end="7"/>
                                            </p:txEl>
                                          </p:spTgt>
                                        </p:tgtEl>
                                        <p:attrNameLst>
                                          <p:attrName>style.visibility</p:attrName>
                                        </p:attrNameLst>
                                      </p:cBhvr>
                                      <p:to>
                                        <p:strVal val="visible"/>
                                      </p:to>
                                    </p:set>
                                    <p:animEffect transition="in" filter="fade">
                                      <p:cBhvr>
                                        <p:cTn id="13" dur="500"/>
                                        <p:tgtEl>
                                          <p:spTgt spid="833539">
                                            <p:txEl>
                                              <p:pRg st="7" end="7"/>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833539">
                                            <p:txEl>
                                              <p:pRg st="8" end="8"/>
                                            </p:txEl>
                                          </p:spTgt>
                                        </p:tgtEl>
                                        <p:attrNameLst>
                                          <p:attrName>style.visibility</p:attrName>
                                        </p:attrNameLst>
                                      </p:cBhvr>
                                      <p:to>
                                        <p:strVal val="visible"/>
                                      </p:to>
                                    </p:set>
                                    <p:animEffect transition="in" filter="fade">
                                      <p:cBhvr>
                                        <p:cTn id="16" dur="500"/>
                                        <p:tgtEl>
                                          <p:spTgt spid="833539">
                                            <p:txEl>
                                              <p:pRg st="8" end="8"/>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833539">
                                            <p:txEl>
                                              <p:pRg st="9" end="9"/>
                                            </p:txEl>
                                          </p:spTgt>
                                        </p:tgtEl>
                                        <p:attrNameLst>
                                          <p:attrName>style.visibility</p:attrName>
                                        </p:attrNameLst>
                                      </p:cBhvr>
                                      <p:to>
                                        <p:strVal val="visible"/>
                                      </p:to>
                                    </p:set>
                                    <p:animEffect transition="in" filter="fade">
                                      <p:cBhvr>
                                        <p:cTn id="19" dur="500"/>
                                        <p:tgtEl>
                                          <p:spTgt spid="833539">
                                            <p:txEl>
                                              <p:pRg st="9" end="9"/>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nodeType="clickEffect">
                                  <p:stCondLst>
                                    <p:cond delay="0"/>
                                  </p:stCondLst>
                                  <p:childTnLst>
                                    <p:set>
                                      <p:cBhvr>
                                        <p:cTn id="23" dur="1" fill="hold">
                                          <p:stCondLst>
                                            <p:cond delay="0"/>
                                          </p:stCondLst>
                                        </p:cTn>
                                        <p:tgtEl>
                                          <p:spTgt spid="833539">
                                            <p:txEl>
                                              <p:pRg st="10" end="10"/>
                                            </p:txEl>
                                          </p:spTgt>
                                        </p:tgtEl>
                                        <p:attrNameLst>
                                          <p:attrName>style.visibility</p:attrName>
                                        </p:attrNameLst>
                                      </p:cBhvr>
                                      <p:to>
                                        <p:strVal val="visible"/>
                                      </p:to>
                                    </p:set>
                                    <p:animEffect transition="in" filter="fade">
                                      <p:cBhvr>
                                        <p:cTn id="24" dur="500"/>
                                        <p:tgtEl>
                                          <p:spTgt spid="833539">
                                            <p:txEl>
                                              <p:pRg st="10" end="10"/>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833539">
                                            <p:txEl>
                                              <p:pRg st="11" end="11"/>
                                            </p:txEl>
                                          </p:spTgt>
                                        </p:tgtEl>
                                        <p:attrNameLst>
                                          <p:attrName>style.visibility</p:attrName>
                                        </p:attrNameLst>
                                      </p:cBhvr>
                                      <p:to>
                                        <p:strVal val="visible"/>
                                      </p:to>
                                    </p:set>
                                    <p:animEffect transition="in" filter="fade">
                                      <p:cBhvr>
                                        <p:cTn id="27" dur="500"/>
                                        <p:tgtEl>
                                          <p:spTgt spid="833539">
                                            <p:txEl>
                                              <p:pRg st="11" end="11"/>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833539">
                                            <p:txEl>
                                              <p:pRg st="12" end="12"/>
                                            </p:txEl>
                                          </p:spTgt>
                                        </p:tgtEl>
                                        <p:attrNameLst>
                                          <p:attrName>style.visibility</p:attrName>
                                        </p:attrNameLst>
                                      </p:cBhvr>
                                      <p:to>
                                        <p:strVal val="visible"/>
                                      </p:to>
                                    </p:set>
                                    <p:animEffect transition="in" filter="fade">
                                      <p:cBhvr>
                                        <p:cTn id="30" dur="500"/>
                                        <p:tgtEl>
                                          <p:spTgt spid="833539">
                                            <p:txEl>
                                              <p:pRg st="12" end="12"/>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833539">
                                            <p:txEl>
                                              <p:pRg st="13" end="13"/>
                                            </p:txEl>
                                          </p:spTgt>
                                        </p:tgtEl>
                                        <p:attrNameLst>
                                          <p:attrName>style.visibility</p:attrName>
                                        </p:attrNameLst>
                                      </p:cBhvr>
                                      <p:to>
                                        <p:strVal val="visible"/>
                                      </p:to>
                                    </p:set>
                                    <p:animEffect transition="in" filter="fade">
                                      <p:cBhvr>
                                        <p:cTn id="33" dur="500"/>
                                        <p:tgtEl>
                                          <p:spTgt spid="833539">
                                            <p:txEl>
                                              <p:pRg st="13" end="13"/>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833539">
                                            <p:txEl>
                                              <p:pRg st="14" end="14"/>
                                            </p:txEl>
                                          </p:spTgt>
                                        </p:tgtEl>
                                        <p:attrNameLst>
                                          <p:attrName>style.visibility</p:attrName>
                                        </p:attrNameLst>
                                      </p:cBhvr>
                                      <p:to>
                                        <p:strVal val="visible"/>
                                      </p:to>
                                    </p:set>
                                    <p:animEffect transition="in" filter="fade">
                                      <p:cBhvr>
                                        <p:cTn id="36" dur="500"/>
                                        <p:tgtEl>
                                          <p:spTgt spid="833539">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Instruction Fetch/Execute – cont’d</a:t>
            </a:r>
          </a:p>
        </p:txBody>
      </p:sp>
      <p:sp>
        <p:nvSpPr>
          <p:cNvPr id="835587" name="Rectangle 3"/>
          <p:cNvSpPr>
            <a:spLocks noGrp="1" noChangeArrowheads="1"/>
          </p:cNvSpPr>
          <p:nvPr>
            <p:ph type="body" idx="1"/>
          </p:nvPr>
        </p:nvSpPr>
        <p:spPr/>
        <p:txBody>
          <a:bodyPr/>
          <a:lstStyle/>
          <a:p>
            <a:pPr marL="349250" indent="-349250" eaLnBrk="1" hangingPunct="1">
              <a:lnSpc>
                <a:spcPct val="125000"/>
              </a:lnSpc>
              <a:spcBef>
                <a:spcPct val="0"/>
              </a:spcBef>
              <a:tabLst>
                <a:tab pos="1371600" algn="l"/>
                <a:tab pos="3657600" algn="l"/>
              </a:tabLst>
            </a:pPr>
            <a:r>
              <a:rPr lang="en-US" altLang="en-US" sz="2000" dirty="0">
                <a:solidFill>
                  <a:srgbClr val="FF0000"/>
                </a:solidFill>
              </a:rPr>
              <a:t>LW</a:t>
            </a:r>
            <a:r>
              <a:rPr lang="en-US" altLang="en-US" sz="2000" dirty="0"/>
              <a:t>	</a:t>
            </a:r>
            <a:r>
              <a:rPr lang="en-US" altLang="en-US" sz="1800" dirty="0"/>
              <a:t>Fetch instruction:	</a:t>
            </a:r>
            <a:r>
              <a:rPr lang="en-US" altLang="en-US" sz="1800" dirty="0">
                <a:solidFill>
                  <a:srgbClr val="000099"/>
                </a:solidFill>
              </a:rPr>
              <a:t>Instruction ← MEM[PC]</a:t>
            </a: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Fetch base register:	</a:t>
            </a:r>
            <a:r>
              <a:rPr lang="en-US" altLang="en-US" sz="1800" dirty="0">
                <a:solidFill>
                  <a:srgbClr val="000099"/>
                </a:solidFill>
              </a:rPr>
              <a:t>base ← </a:t>
            </a:r>
            <a:r>
              <a:rPr lang="en-US" altLang="en-US" sz="1800" dirty="0" err="1">
                <a:solidFill>
                  <a:srgbClr val="000099"/>
                </a:solidFill>
              </a:rPr>
              <a:t>Reg</a:t>
            </a:r>
            <a:r>
              <a:rPr lang="en-US" altLang="en-US" sz="1800" dirty="0">
                <a:solidFill>
                  <a:srgbClr val="000099"/>
                </a:solidFill>
              </a:rPr>
              <a:t>(</a:t>
            </a:r>
            <a:r>
              <a:rPr lang="en-US" altLang="en-US" sz="1800" dirty="0" err="1">
                <a:solidFill>
                  <a:srgbClr val="000099"/>
                </a:solidFill>
              </a:rPr>
              <a:t>rs</a:t>
            </a:r>
            <a:r>
              <a:rPr lang="en-US" altLang="en-US" sz="1800" dirty="0">
                <a:solidFill>
                  <a:srgbClr val="000099"/>
                </a:solidFill>
              </a:rPr>
              <a:t>)</a:t>
            </a: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Calculate address:	</a:t>
            </a:r>
            <a:r>
              <a:rPr lang="en-US" altLang="en-US" sz="1800" dirty="0">
                <a:solidFill>
                  <a:srgbClr val="000099"/>
                </a:solidFill>
              </a:rPr>
              <a:t>address ← base + </a:t>
            </a:r>
            <a:r>
              <a:rPr lang="en-US" altLang="en-US" sz="1800" dirty="0" err="1">
                <a:solidFill>
                  <a:srgbClr val="000099"/>
                </a:solidFill>
              </a:rPr>
              <a:t>sign_extend</a:t>
            </a:r>
            <a:r>
              <a:rPr lang="en-US" altLang="en-US" sz="1800" dirty="0">
                <a:solidFill>
                  <a:srgbClr val="000099"/>
                </a:solidFill>
              </a:rPr>
              <a:t>(imm</a:t>
            </a:r>
            <a:r>
              <a:rPr lang="en-US" altLang="en-US" sz="1800" baseline="30000" dirty="0">
                <a:solidFill>
                  <a:srgbClr val="000099"/>
                </a:solidFill>
              </a:rPr>
              <a:t>16</a:t>
            </a:r>
            <a:r>
              <a:rPr lang="en-US" altLang="en-US" sz="1800" dirty="0">
                <a:solidFill>
                  <a:srgbClr val="000099"/>
                </a:solidFill>
              </a:rPr>
              <a:t>)</a:t>
            </a: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Read memory:	</a:t>
            </a:r>
            <a:r>
              <a:rPr lang="en-US" altLang="en-US" sz="1800" dirty="0">
                <a:solidFill>
                  <a:srgbClr val="000099"/>
                </a:solidFill>
              </a:rPr>
              <a:t>data ← MEM[address]</a:t>
            </a: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Write register </a:t>
            </a:r>
            <a:r>
              <a:rPr lang="en-US" altLang="en-US" sz="1800" dirty="0" err="1"/>
              <a:t>Rt</a:t>
            </a:r>
            <a:r>
              <a:rPr lang="en-US" altLang="en-US" sz="1800" dirty="0"/>
              <a:t>:	</a:t>
            </a:r>
            <a:r>
              <a:rPr lang="en-US" altLang="en-US" sz="1800" dirty="0" err="1">
                <a:solidFill>
                  <a:srgbClr val="000099"/>
                </a:solidFill>
              </a:rPr>
              <a:t>Reg</a:t>
            </a:r>
            <a:r>
              <a:rPr lang="en-US" altLang="en-US" sz="1800" dirty="0">
                <a:solidFill>
                  <a:srgbClr val="000099"/>
                </a:solidFill>
              </a:rPr>
              <a:t>(</a:t>
            </a:r>
            <a:r>
              <a:rPr lang="en-US" altLang="en-US" sz="1800" dirty="0" err="1">
                <a:solidFill>
                  <a:srgbClr val="000099"/>
                </a:solidFill>
              </a:rPr>
              <a:t>rt</a:t>
            </a:r>
            <a:r>
              <a:rPr lang="en-US" altLang="en-US" sz="1800" dirty="0">
                <a:solidFill>
                  <a:srgbClr val="000099"/>
                </a:solidFill>
              </a:rPr>
              <a:t>) ← data</a:t>
            </a: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Next PC address:	</a:t>
            </a:r>
            <a:r>
              <a:rPr lang="en-US" altLang="en-US" sz="1800" dirty="0">
                <a:solidFill>
                  <a:srgbClr val="000099"/>
                </a:solidFill>
              </a:rPr>
              <a:t>PC ← PC + 4</a:t>
            </a:r>
          </a:p>
          <a:p>
            <a:pPr marL="349250" indent="-349250" eaLnBrk="1" hangingPunct="1">
              <a:lnSpc>
                <a:spcPct val="125000"/>
              </a:lnSpc>
              <a:spcBef>
                <a:spcPct val="80000"/>
              </a:spcBef>
              <a:tabLst>
                <a:tab pos="1371600" algn="l"/>
                <a:tab pos="3657600" algn="l"/>
              </a:tabLst>
            </a:pPr>
            <a:r>
              <a:rPr lang="en-US" altLang="en-US" sz="2000" dirty="0">
                <a:solidFill>
                  <a:srgbClr val="FF0000"/>
                </a:solidFill>
              </a:rPr>
              <a:t>SW	</a:t>
            </a:r>
            <a:r>
              <a:rPr lang="en-US" altLang="en-US" sz="1800" dirty="0"/>
              <a:t>Fetch instruction:	</a:t>
            </a:r>
            <a:r>
              <a:rPr lang="en-US" altLang="en-US" sz="1800" dirty="0">
                <a:solidFill>
                  <a:srgbClr val="000099"/>
                </a:solidFill>
              </a:rPr>
              <a:t>Instruction ← MEM[PC]</a:t>
            </a: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Fetch registers:	</a:t>
            </a:r>
            <a:r>
              <a:rPr lang="en-US" altLang="en-US" sz="1800" dirty="0">
                <a:solidFill>
                  <a:srgbClr val="000099"/>
                </a:solidFill>
              </a:rPr>
              <a:t>base ← </a:t>
            </a:r>
            <a:r>
              <a:rPr lang="en-US" altLang="en-US" sz="1800" dirty="0" err="1">
                <a:solidFill>
                  <a:srgbClr val="000099"/>
                </a:solidFill>
              </a:rPr>
              <a:t>Reg</a:t>
            </a:r>
            <a:r>
              <a:rPr lang="en-US" altLang="en-US" sz="1800" dirty="0">
                <a:solidFill>
                  <a:srgbClr val="000099"/>
                </a:solidFill>
              </a:rPr>
              <a:t>(</a:t>
            </a:r>
            <a:r>
              <a:rPr lang="en-US" altLang="en-US" sz="1800" dirty="0" err="1">
                <a:solidFill>
                  <a:srgbClr val="000099"/>
                </a:solidFill>
              </a:rPr>
              <a:t>rs</a:t>
            </a:r>
            <a:r>
              <a:rPr lang="en-US" altLang="en-US" sz="1800" dirty="0">
                <a:solidFill>
                  <a:srgbClr val="000099"/>
                </a:solidFill>
              </a:rPr>
              <a:t>), data ← </a:t>
            </a:r>
            <a:r>
              <a:rPr lang="en-US" altLang="en-US" sz="1800" dirty="0" err="1">
                <a:solidFill>
                  <a:srgbClr val="000099"/>
                </a:solidFill>
              </a:rPr>
              <a:t>Reg</a:t>
            </a:r>
            <a:r>
              <a:rPr lang="en-US" altLang="en-US" sz="1800" dirty="0">
                <a:solidFill>
                  <a:srgbClr val="000099"/>
                </a:solidFill>
              </a:rPr>
              <a:t>(</a:t>
            </a:r>
            <a:r>
              <a:rPr lang="en-US" altLang="en-US" sz="1800" dirty="0" err="1">
                <a:solidFill>
                  <a:srgbClr val="000099"/>
                </a:solidFill>
              </a:rPr>
              <a:t>rt</a:t>
            </a:r>
            <a:r>
              <a:rPr lang="en-US" altLang="en-US" sz="1800" dirty="0">
                <a:solidFill>
                  <a:srgbClr val="000099"/>
                </a:solidFill>
              </a:rPr>
              <a:t>)</a:t>
            </a: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Calculate address:	</a:t>
            </a:r>
            <a:r>
              <a:rPr lang="en-US" altLang="en-US" sz="1800" dirty="0">
                <a:solidFill>
                  <a:srgbClr val="000099"/>
                </a:solidFill>
              </a:rPr>
              <a:t>address ← base + </a:t>
            </a:r>
            <a:r>
              <a:rPr lang="en-US" altLang="en-US" sz="1800" dirty="0" err="1">
                <a:solidFill>
                  <a:srgbClr val="000099"/>
                </a:solidFill>
              </a:rPr>
              <a:t>sign_extend</a:t>
            </a:r>
            <a:r>
              <a:rPr lang="en-US" altLang="en-US" sz="1800" dirty="0">
                <a:solidFill>
                  <a:srgbClr val="000099"/>
                </a:solidFill>
              </a:rPr>
              <a:t>(imm</a:t>
            </a:r>
            <a:r>
              <a:rPr lang="en-US" altLang="en-US" sz="1800" baseline="30000" dirty="0">
                <a:solidFill>
                  <a:srgbClr val="000099"/>
                </a:solidFill>
              </a:rPr>
              <a:t>16</a:t>
            </a:r>
            <a:r>
              <a:rPr lang="en-US" altLang="en-US" sz="1800" dirty="0">
                <a:solidFill>
                  <a:srgbClr val="000099"/>
                </a:solidFill>
              </a:rPr>
              <a:t>)</a:t>
            </a: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Write memory:	</a:t>
            </a:r>
            <a:r>
              <a:rPr lang="en-US" altLang="en-US" sz="1800" dirty="0">
                <a:solidFill>
                  <a:srgbClr val="000099"/>
                </a:solidFill>
              </a:rPr>
              <a:t>MEM[address] ← data</a:t>
            </a: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Next PC address:	</a:t>
            </a:r>
            <a:r>
              <a:rPr lang="en-US" altLang="en-US" sz="1800" dirty="0">
                <a:solidFill>
                  <a:srgbClr val="000099"/>
                </a:solidFill>
              </a:rPr>
              <a:t>PC ← PC + 4</a:t>
            </a:r>
            <a:endParaRPr lang="en-US" altLang="en-US" sz="1800" dirty="0"/>
          </a:p>
          <a:p>
            <a:pPr marL="349250" indent="-349250" eaLnBrk="1" hangingPunct="1">
              <a:lnSpc>
                <a:spcPct val="125000"/>
              </a:lnSpc>
              <a:spcBef>
                <a:spcPct val="80000"/>
              </a:spcBef>
              <a:tabLst>
                <a:tab pos="1371600" algn="l"/>
                <a:tab pos="3657600" algn="l"/>
              </a:tabLst>
            </a:pPr>
            <a:r>
              <a:rPr lang="en-US" altLang="en-US" sz="2000" dirty="0">
                <a:solidFill>
                  <a:srgbClr val="FF0000"/>
                </a:solidFill>
              </a:rPr>
              <a:t>Jump	</a:t>
            </a:r>
            <a:r>
              <a:rPr lang="en-US" altLang="en-US" sz="1800" dirty="0"/>
              <a:t>Fetch instruction:	</a:t>
            </a:r>
            <a:r>
              <a:rPr lang="en-US" altLang="en-US" sz="1800" dirty="0">
                <a:solidFill>
                  <a:srgbClr val="000099"/>
                </a:solidFill>
              </a:rPr>
              <a:t>Instruction ← MEM[PC]</a:t>
            </a: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Target PC address:	</a:t>
            </a:r>
            <a:r>
              <a:rPr lang="en-US" altLang="en-US" sz="1800" dirty="0">
                <a:solidFill>
                  <a:srgbClr val="000099"/>
                </a:solidFill>
              </a:rPr>
              <a:t>target ← { PC[31:28] , address</a:t>
            </a:r>
            <a:r>
              <a:rPr lang="en-US" altLang="en-US" sz="1800" baseline="30000" dirty="0">
                <a:solidFill>
                  <a:srgbClr val="000099"/>
                </a:solidFill>
              </a:rPr>
              <a:t>26</a:t>
            </a:r>
            <a:r>
              <a:rPr lang="en-US" altLang="en-US" sz="1800" dirty="0">
                <a:solidFill>
                  <a:srgbClr val="000099"/>
                </a:solidFill>
              </a:rPr>
              <a:t> , 00 }</a:t>
            </a:r>
          </a:p>
          <a:p>
            <a:pPr marL="349250" indent="-349250" eaLnBrk="1" hangingPunct="1">
              <a:lnSpc>
                <a:spcPct val="125000"/>
              </a:lnSpc>
              <a:spcBef>
                <a:spcPct val="0"/>
              </a:spcBef>
              <a:buFont typeface="Wingdings" pitchFamily="2" charset="2"/>
              <a:buNone/>
              <a:tabLst>
                <a:tab pos="1371600" algn="l"/>
                <a:tab pos="3657600" algn="l"/>
              </a:tabLst>
            </a:pPr>
            <a:r>
              <a:rPr lang="en-US" altLang="en-US" sz="1800" dirty="0"/>
              <a:t>		Jump:	</a:t>
            </a:r>
            <a:r>
              <a:rPr lang="en-US" altLang="en-US" sz="1800" dirty="0">
                <a:solidFill>
                  <a:srgbClr val="000099"/>
                </a:solidFill>
              </a:rPr>
              <a:t>PC ← target</a:t>
            </a:r>
          </a:p>
        </p:txBody>
      </p:sp>
      <p:grpSp>
        <p:nvGrpSpPr>
          <p:cNvPr id="2" name="Group 4"/>
          <p:cNvGrpSpPr>
            <a:grpSpLocks/>
          </p:cNvGrpSpPr>
          <p:nvPr/>
        </p:nvGrpSpPr>
        <p:grpSpPr bwMode="auto">
          <a:xfrm>
            <a:off x="7604760" y="5303837"/>
            <a:ext cx="1585648" cy="639763"/>
            <a:chOff x="4446" y="3053"/>
            <a:chExt cx="920" cy="403"/>
          </a:xfrm>
        </p:grpSpPr>
        <p:sp>
          <p:nvSpPr>
            <p:cNvPr id="12293" name="Line 5"/>
            <p:cNvSpPr>
              <a:spLocks noChangeShapeType="1"/>
            </p:cNvSpPr>
            <p:nvPr/>
          </p:nvSpPr>
          <p:spPr bwMode="auto">
            <a:xfrm flipH="1">
              <a:off x="4646" y="3312"/>
              <a:ext cx="87" cy="144"/>
            </a:xfrm>
            <a:prstGeom prst="line">
              <a:avLst/>
            </a:prstGeom>
            <a:noFill/>
            <a:ln w="1905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2294" name="Text Box 6"/>
            <p:cNvSpPr txBox="1">
              <a:spLocks noChangeArrowheads="1"/>
            </p:cNvSpPr>
            <p:nvPr/>
          </p:nvSpPr>
          <p:spPr bwMode="auto">
            <a:xfrm>
              <a:off x="4446" y="3053"/>
              <a:ext cx="920" cy="220"/>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altLang="en-US" sz="1600">
                  <a:solidFill>
                    <a:srgbClr val="FF0000"/>
                  </a:solidFill>
                </a:rPr>
                <a:t>concatenation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835587">
                                            <p:txEl>
                                              <p:pRg st="6" end="6"/>
                                            </p:txEl>
                                          </p:spTgt>
                                        </p:tgtEl>
                                        <p:attrNameLst>
                                          <p:attrName>style.visibility</p:attrName>
                                        </p:attrNameLst>
                                      </p:cBhvr>
                                      <p:to>
                                        <p:strVal val="visible"/>
                                      </p:to>
                                    </p:set>
                                    <p:animEffect transition="in" filter="fade">
                                      <p:cBhvr>
                                        <p:cTn id="7" dur="500"/>
                                        <p:tgtEl>
                                          <p:spTgt spid="835587">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35587">
                                            <p:txEl>
                                              <p:pRg st="7" end="7"/>
                                            </p:txEl>
                                          </p:spTgt>
                                        </p:tgtEl>
                                        <p:attrNameLst>
                                          <p:attrName>style.visibility</p:attrName>
                                        </p:attrNameLst>
                                      </p:cBhvr>
                                      <p:to>
                                        <p:strVal val="visible"/>
                                      </p:to>
                                    </p:set>
                                    <p:animEffect transition="in" filter="fade">
                                      <p:cBhvr>
                                        <p:cTn id="10" dur="500"/>
                                        <p:tgtEl>
                                          <p:spTgt spid="835587">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35587">
                                            <p:txEl>
                                              <p:pRg st="8" end="8"/>
                                            </p:txEl>
                                          </p:spTgt>
                                        </p:tgtEl>
                                        <p:attrNameLst>
                                          <p:attrName>style.visibility</p:attrName>
                                        </p:attrNameLst>
                                      </p:cBhvr>
                                      <p:to>
                                        <p:strVal val="visible"/>
                                      </p:to>
                                    </p:set>
                                    <p:animEffect transition="in" filter="fade">
                                      <p:cBhvr>
                                        <p:cTn id="13" dur="500"/>
                                        <p:tgtEl>
                                          <p:spTgt spid="835587">
                                            <p:txEl>
                                              <p:pRg st="8" end="8"/>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835587">
                                            <p:txEl>
                                              <p:pRg st="9" end="9"/>
                                            </p:txEl>
                                          </p:spTgt>
                                        </p:tgtEl>
                                        <p:attrNameLst>
                                          <p:attrName>style.visibility</p:attrName>
                                        </p:attrNameLst>
                                      </p:cBhvr>
                                      <p:to>
                                        <p:strVal val="visible"/>
                                      </p:to>
                                    </p:set>
                                    <p:animEffect transition="in" filter="fade">
                                      <p:cBhvr>
                                        <p:cTn id="16" dur="500"/>
                                        <p:tgtEl>
                                          <p:spTgt spid="835587">
                                            <p:txEl>
                                              <p:pRg st="9" end="9"/>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835587">
                                            <p:txEl>
                                              <p:pRg st="10" end="10"/>
                                            </p:txEl>
                                          </p:spTgt>
                                        </p:tgtEl>
                                        <p:attrNameLst>
                                          <p:attrName>style.visibility</p:attrName>
                                        </p:attrNameLst>
                                      </p:cBhvr>
                                      <p:to>
                                        <p:strVal val="visible"/>
                                      </p:to>
                                    </p:set>
                                    <p:animEffect transition="in" filter="fade">
                                      <p:cBhvr>
                                        <p:cTn id="19" dur="500"/>
                                        <p:tgtEl>
                                          <p:spTgt spid="835587">
                                            <p:txEl>
                                              <p:pRg st="10" end="10"/>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nodeType="clickEffect">
                                  <p:stCondLst>
                                    <p:cond delay="0"/>
                                  </p:stCondLst>
                                  <p:childTnLst>
                                    <p:set>
                                      <p:cBhvr>
                                        <p:cTn id="23" dur="1" fill="hold">
                                          <p:stCondLst>
                                            <p:cond delay="0"/>
                                          </p:stCondLst>
                                        </p:cTn>
                                        <p:tgtEl>
                                          <p:spTgt spid="835587">
                                            <p:txEl>
                                              <p:pRg st="11" end="11"/>
                                            </p:txEl>
                                          </p:spTgt>
                                        </p:tgtEl>
                                        <p:attrNameLst>
                                          <p:attrName>style.visibility</p:attrName>
                                        </p:attrNameLst>
                                      </p:cBhvr>
                                      <p:to>
                                        <p:strVal val="visible"/>
                                      </p:to>
                                    </p:set>
                                    <p:animEffect transition="in" filter="fade">
                                      <p:cBhvr>
                                        <p:cTn id="24" dur="500"/>
                                        <p:tgtEl>
                                          <p:spTgt spid="835587">
                                            <p:txEl>
                                              <p:pRg st="11" end="11"/>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835587">
                                            <p:txEl>
                                              <p:pRg st="12" end="12"/>
                                            </p:txEl>
                                          </p:spTgt>
                                        </p:tgtEl>
                                        <p:attrNameLst>
                                          <p:attrName>style.visibility</p:attrName>
                                        </p:attrNameLst>
                                      </p:cBhvr>
                                      <p:to>
                                        <p:strVal val="visible"/>
                                      </p:to>
                                    </p:set>
                                    <p:animEffect transition="in" filter="fade">
                                      <p:cBhvr>
                                        <p:cTn id="27" dur="500"/>
                                        <p:tgtEl>
                                          <p:spTgt spid="835587">
                                            <p:txEl>
                                              <p:pRg st="12" end="12"/>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835587">
                                            <p:txEl>
                                              <p:pRg st="13" end="13"/>
                                            </p:txEl>
                                          </p:spTgt>
                                        </p:tgtEl>
                                        <p:attrNameLst>
                                          <p:attrName>style.visibility</p:attrName>
                                        </p:attrNameLst>
                                      </p:cBhvr>
                                      <p:to>
                                        <p:strVal val="visible"/>
                                      </p:to>
                                    </p:set>
                                    <p:animEffect transition="in" filter="fade">
                                      <p:cBhvr>
                                        <p:cTn id="30" dur="500"/>
                                        <p:tgtEl>
                                          <p:spTgt spid="835587">
                                            <p:txEl>
                                              <p:pRg st="13" end="13"/>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a:t>Requirements of the Instruction Set</a:t>
            </a:r>
          </a:p>
        </p:txBody>
      </p:sp>
      <p:sp>
        <p:nvSpPr>
          <p:cNvPr id="13315" name="Rectangle 3"/>
          <p:cNvSpPr>
            <a:spLocks noGrp="1" noChangeArrowheads="1"/>
          </p:cNvSpPr>
          <p:nvPr>
            <p:ph type="body" idx="1"/>
          </p:nvPr>
        </p:nvSpPr>
        <p:spPr/>
        <p:txBody>
          <a:bodyPr/>
          <a:lstStyle/>
          <a:p>
            <a:pPr eaLnBrk="1" hangingPunct="1"/>
            <a:r>
              <a:rPr lang="en-US" altLang="en-US" dirty="0"/>
              <a:t>Memory</a:t>
            </a:r>
          </a:p>
          <a:p>
            <a:pPr lvl="1" eaLnBrk="1" hangingPunct="1"/>
            <a:r>
              <a:rPr lang="en-US" altLang="en-US" dirty="0">
                <a:solidFill>
                  <a:srgbClr val="FF0000"/>
                </a:solidFill>
              </a:rPr>
              <a:t>Instruction memory</a:t>
            </a:r>
            <a:r>
              <a:rPr lang="en-US" altLang="en-US" dirty="0"/>
              <a:t> where instructions are stored</a:t>
            </a:r>
          </a:p>
          <a:p>
            <a:pPr lvl="1" eaLnBrk="1" hangingPunct="1"/>
            <a:r>
              <a:rPr lang="en-US" altLang="en-US" dirty="0">
                <a:solidFill>
                  <a:srgbClr val="FF0000"/>
                </a:solidFill>
              </a:rPr>
              <a:t>Data memory</a:t>
            </a:r>
            <a:r>
              <a:rPr lang="en-US" altLang="en-US" dirty="0"/>
              <a:t> where data is stored</a:t>
            </a:r>
            <a:endParaRPr lang="en-US" altLang="en-US" dirty="0">
              <a:solidFill>
                <a:srgbClr val="FF0000"/>
              </a:solidFill>
            </a:endParaRPr>
          </a:p>
          <a:p>
            <a:pPr eaLnBrk="1" hangingPunct="1"/>
            <a:r>
              <a:rPr lang="en-US" altLang="en-US" dirty="0"/>
              <a:t>Registers</a:t>
            </a:r>
          </a:p>
          <a:p>
            <a:pPr lvl="1" eaLnBrk="1" hangingPunct="1"/>
            <a:r>
              <a:rPr lang="en-US" altLang="en-US" dirty="0">
                <a:solidFill>
                  <a:srgbClr val="FF0000"/>
                </a:solidFill>
              </a:rPr>
              <a:t>31 × 32-bit general purpose registers</a:t>
            </a:r>
            <a:r>
              <a:rPr lang="en-US" altLang="en-US" dirty="0"/>
              <a:t>, R0 is always zero</a:t>
            </a:r>
          </a:p>
          <a:p>
            <a:pPr lvl="1" eaLnBrk="1" hangingPunct="1"/>
            <a:r>
              <a:rPr lang="en-US" altLang="en-US" dirty="0"/>
              <a:t>Read source register </a:t>
            </a:r>
            <a:r>
              <a:rPr lang="en-US" altLang="en-US" dirty="0" err="1"/>
              <a:t>Rs</a:t>
            </a:r>
            <a:endParaRPr lang="en-US" altLang="en-US" dirty="0"/>
          </a:p>
          <a:p>
            <a:pPr lvl="1" eaLnBrk="1" hangingPunct="1"/>
            <a:r>
              <a:rPr lang="en-US" altLang="en-US" dirty="0"/>
              <a:t>Read source register </a:t>
            </a:r>
            <a:r>
              <a:rPr lang="en-US" altLang="en-US" dirty="0" err="1"/>
              <a:t>Rt</a:t>
            </a:r>
            <a:endParaRPr lang="en-US" altLang="en-US" dirty="0"/>
          </a:p>
          <a:p>
            <a:pPr lvl="1" eaLnBrk="1" hangingPunct="1"/>
            <a:r>
              <a:rPr lang="en-US" altLang="en-US" dirty="0"/>
              <a:t>Write destination register </a:t>
            </a:r>
            <a:r>
              <a:rPr lang="en-US" altLang="en-US" dirty="0" err="1"/>
              <a:t>Rt</a:t>
            </a:r>
            <a:r>
              <a:rPr lang="en-US" altLang="en-US" dirty="0"/>
              <a:t> or Rd</a:t>
            </a:r>
          </a:p>
          <a:p>
            <a:pPr eaLnBrk="1" hangingPunct="1"/>
            <a:r>
              <a:rPr lang="en-US" altLang="en-US" dirty="0"/>
              <a:t>Program counter </a:t>
            </a:r>
            <a:r>
              <a:rPr lang="en-US" altLang="en-US" dirty="0">
                <a:solidFill>
                  <a:srgbClr val="FF0000"/>
                </a:solidFill>
              </a:rPr>
              <a:t>PC register</a:t>
            </a:r>
            <a:r>
              <a:rPr lang="en-US" altLang="en-US" dirty="0"/>
              <a:t> and </a:t>
            </a:r>
            <a:r>
              <a:rPr lang="en-US" altLang="en-US" dirty="0">
                <a:solidFill>
                  <a:srgbClr val="FF0000"/>
                </a:solidFill>
              </a:rPr>
              <a:t>Adder</a:t>
            </a:r>
            <a:r>
              <a:rPr lang="en-US" altLang="en-US" dirty="0"/>
              <a:t> to increment PC</a:t>
            </a:r>
          </a:p>
          <a:p>
            <a:pPr eaLnBrk="1" hangingPunct="1"/>
            <a:r>
              <a:rPr lang="en-US" altLang="en-US" dirty="0"/>
              <a:t>Sign and Zero </a:t>
            </a:r>
            <a:r>
              <a:rPr lang="en-US" altLang="en-US" dirty="0">
                <a:solidFill>
                  <a:srgbClr val="FF0000"/>
                </a:solidFill>
              </a:rPr>
              <a:t>extender</a:t>
            </a:r>
            <a:r>
              <a:rPr lang="en-US" altLang="en-US" dirty="0"/>
              <a:t> for immediate constant</a:t>
            </a:r>
          </a:p>
          <a:p>
            <a:pPr eaLnBrk="1" hangingPunct="1"/>
            <a:r>
              <a:rPr lang="en-US" altLang="en-US" dirty="0">
                <a:solidFill>
                  <a:srgbClr val="FF0000"/>
                </a:solidFill>
              </a:rPr>
              <a:t>ALU</a:t>
            </a:r>
            <a:r>
              <a:rPr lang="en-US" altLang="en-US" dirty="0"/>
              <a:t> for executing instructions</a:t>
            </a:r>
          </a:p>
        </p:txBody>
      </p:sp>
    </p:spTree>
  </p:cSld>
  <p:clrMapOvr>
    <a:masterClrMapping/>
  </p:clrMapOvr>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omic Sans MS"/>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pPr>
      <a:bodyPr rtlCol="0" anchor="ctr"/>
      <a:lstStyle>
        <a:defPPr algn="ctr">
          <a:defRPr/>
        </a:defPPr>
      </a:lstStyle>
      <a:style>
        <a:lnRef idx="1">
          <a:schemeClr val="dk1"/>
        </a:lnRef>
        <a:fillRef idx="0">
          <a:schemeClr val="dk1"/>
        </a:fillRef>
        <a:effectRef idx="0">
          <a:schemeClr val="dk1"/>
        </a:effectRef>
        <a:fontRef idx="minor">
          <a:schemeClr val="tx1"/>
        </a:fontRef>
      </a:style>
    </a:sp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28057</TotalTime>
  <Words>5459</Words>
  <Application>Microsoft Office PowerPoint</Application>
  <PresentationFormat>A4 Paper (210x297 mm)</PresentationFormat>
  <Paragraphs>1736</Paragraphs>
  <Slides>41</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Slide Titles</vt:lpstr>
      </vt:variant>
      <vt:variant>
        <vt:i4>41</vt:i4>
      </vt:variant>
      <vt:variant>
        <vt:lpstr>Custom Shows</vt:lpstr>
      </vt:variant>
      <vt:variant>
        <vt:i4>1</vt:i4>
      </vt:variant>
    </vt:vector>
  </HeadingPairs>
  <TitlesOfParts>
    <vt:vector size="49" baseType="lpstr">
      <vt:lpstr>Arial</vt:lpstr>
      <vt:lpstr>Comic Sans MS</vt:lpstr>
      <vt:lpstr>Consolas</vt:lpstr>
      <vt:lpstr>Courier New</vt:lpstr>
      <vt:lpstr>Times New Roman</vt:lpstr>
      <vt:lpstr>Wingdings</vt:lpstr>
      <vt:lpstr>Default Design</vt:lpstr>
      <vt:lpstr>Single Cycle Processor Design</vt:lpstr>
      <vt:lpstr>Presentation Outline</vt:lpstr>
      <vt:lpstr>Designing a Processor: Step-by-Step</vt:lpstr>
      <vt:lpstr>Review of MIPS Instruction Formats</vt:lpstr>
      <vt:lpstr>MIPS Subset of Instructions</vt:lpstr>
      <vt:lpstr>Details of the MIPS Subset</vt:lpstr>
      <vt:lpstr>Instruction Fetch/Execute</vt:lpstr>
      <vt:lpstr>Instruction Fetch/Execute – cont’d</vt:lpstr>
      <vt:lpstr>Requirements of the Instruction Set</vt:lpstr>
      <vt:lpstr>Next . . .</vt:lpstr>
      <vt:lpstr>Components of the Datapath</vt:lpstr>
      <vt:lpstr>Register Element</vt:lpstr>
      <vt:lpstr>MIPS Register File</vt:lpstr>
      <vt:lpstr>Details of the Register File</vt:lpstr>
      <vt:lpstr>Tri-State Buffers</vt:lpstr>
      <vt:lpstr>Building a Multifunction ALU</vt:lpstr>
      <vt:lpstr>Instruction and Data Memories</vt:lpstr>
      <vt:lpstr>Next . . .</vt:lpstr>
      <vt:lpstr>Instruction Fetching Datapath</vt:lpstr>
      <vt:lpstr>Datapath for R-type Instructions</vt:lpstr>
      <vt:lpstr>Datapath for I-type ALU Instructions</vt:lpstr>
      <vt:lpstr>Combining R-type &amp; I-type Datapaths</vt:lpstr>
      <vt:lpstr>Controlling ALU Instructions</vt:lpstr>
      <vt:lpstr>Details of the Extender</vt:lpstr>
      <vt:lpstr>Adding Data Memory to Datapath</vt:lpstr>
      <vt:lpstr>Controlling the Execution of Load</vt:lpstr>
      <vt:lpstr>Controlling the Execution of Store</vt:lpstr>
      <vt:lpstr>Adding Jump and Branch to Datapath</vt:lpstr>
      <vt:lpstr>Controlling the Execution of a Jump</vt:lpstr>
      <vt:lpstr>Controlling the Execution of a Branch</vt:lpstr>
      <vt:lpstr>Next . . .</vt:lpstr>
      <vt:lpstr>Main, ALU, and PC Control</vt:lpstr>
      <vt:lpstr>Single-Cycle Datapath + Control</vt:lpstr>
      <vt:lpstr>Main Control Signals</vt:lpstr>
      <vt:lpstr>Main Control Truth Table</vt:lpstr>
      <vt:lpstr>Logic Equations for Main Control Signals</vt:lpstr>
      <vt:lpstr>ALU Control Truth Table</vt:lpstr>
      <vt:lpstr>Multifunction ALU</vt:lpstr>
      <vt:lpstr>PC Control Truth Table</vt:lpstr>
      <vt:lpstr>PC Control Logic</vt:lpstr>
      <vt:lpstr>Summary</vt:lpstr>
      <vt:lpstr>Shl</vt:lpstr>
    </vt:vector>
  </TitlesOfParts>
  <Company>KFUPM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Single Cycle Processor Design</dc:title>
  <dc:creator>Dr. Muhamed Mudawar</dc:creator>
  <cp:lastModifiedBy>Muhamed Fawzi Mudawar</cp:lastModifiedBy>
  <cp:revision>947</cp:revision>
  <cp:lastPrinted>2017-04-16T08:19:49Z</cp:lastPrinted>
  <dcterms:created xsi:type="dcterms:W3CDTF">2004-09-12T13:54:39Z</dcterms:created>
  <dcterms:modified xsi:type="dcterms:W3CDTF">2022-04-05T09:30:02Z</dcterms:modified>
</cp:coreProperties>
</file>