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44" r:id="rId2"/>
    <p:sldId id="392" r:id="rId3"/>
    <p:sldId id="451" r:id="rId4"/>
    <p:sldId id="466" r:id="rId5"/>
    <p:sldId id="463" r:id="rId6"/>
    <p:sldId id="393" r:id="rId7"/>
    <p:sldId id="395" r:id="rId8"/>
    <p:sldId id="431" r:id="rId9"/>
    <p:sldId id="464" r:id="rId10"/>
    <p:sldId id="499" r:id="rId11"/>
    <p:sldId id="467" r:id="rId12"/>
    <p:sldId id="470" r:id="rId13"/>
    <p:sldId id="397" r:id="rId14"/>
    <p:sldId id="486" r:id="rId15"/>
    <p:sldId id="487" r:id="rId16"/>
    <p:sldId id="488" r:id="rId17"/>
    <p:sldId id="433" r:id="rId18"/>
    <p:sldId id="459" r:id="rId19"/>
    <p:sldId id="461" r:id="rId20"/>
    <p:sldId id="500" r:id="rId21"/>
    <p:sldId id="491" r:id="rId22"/>
    <p:sldId id="492" r:id="rId23"/>
    <p:sldId id="481" r:id="rId24"/>
    <p:sldId id="485" r:id="rId25"/>
    <p:sldId id="497" r:id="rId26"/>
    <p:sldId id="498" r:id="rId27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99FF66"/>
    <a:srgbClr val="CCFF66"/>
    <a:srgbClr val="FFFF99"/>
    <a:srgbClr val="FFFF66"/>
    <a:srgbClr val="FF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4660"/>
  </p:normalViewPr>
  <p:slideViewPr>
    <p:cSldViewPr>
      <p:cViewPr varScale="1">
        <p:scale>
          <a:sx n="96" d="100"/>
          <a:sy n="96" d="100"/>
        </p:scale>
        <p:origin x="114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473ECED-2A0A-40DF-BCB8-CE2451F23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17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848C3-9712-425D-A7C3-9EF4B2CE4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61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595924-27B0-4DF1-B47B-53D0EA3D8D0B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6B5FA7-ED98-46D3-BBC7-154B095A29A4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123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07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9265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1658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40" y="951899"/>
            <a:ext cx="9298729" cy="5530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764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99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227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748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5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25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906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71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9525"/>
            <a:ext cx="9906000" cy="79216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3000"/>
            <a:ext cx="89154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MIPS Functions and the Runtime Stack	COE 233 – Logic Design and Computer Organization	© Muhamed Mudawar – slide </a:t>
            </a:r>
            <a:fld id="{A7B578AE-E405-4E87-BF85-AD0920BFA844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eaLnBrk="1" hangingPunct="1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66497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MIPS Functions and the</a:t>
            </a:r>
            <a:br>
              <a:rPr lang="en-US" altLang="en-US" sz="4400" dirty="0"/>
            </a:br>
            <a:r>
              <a:rPr lang="en-US" altLang="en-US" sz="4400" dirty="0"/>
              <a:t>Runtime Stack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1821"/>
            <a:ext cx="8915400" cy="282279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69" y="1124720"/>
            <a:ext cx="7739063" cy="506970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Functions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Function Call and Return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The Stack Segment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Preserving Registers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Examples: Bubble Sort and Recursion</a:t>
            </a:r>
          </a:p>
        </p:txBody>
      </p:sp>
    </p:spTree>
    <p:extLst>
      <p:ext uri="{BB962C8B-B14F-4D97-AF65-F5344CB8AC3E}">
        <p14:creationId xmlns:p14="http://schemas.microsoft.com/office/powerpoint/2010/main" val="95772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Stack Segment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09815" y="893763"/>
            <a:ext cx="5305558" cy="56467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Every program has 3 segments when loaded into memory: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/>
              <a:t>Text segment</a:t>
            </a:r>
            <a:r>
              <a:rPr lang="en-US" altLang="en-US"/>
              <a:t>: stores machine instructions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/>
              <a:t>Data segment</a:t>
            </a:r>
            <a:r>
              <a:rPr lang="en-US" altLang="en-US"/>
              <a:t>: area used for static and dynamic variables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/>
              <a:t>Stack segment</a:t>
            </a:r>
            <a:r>
              <a:rPr lang="en-US" altLang="en-US"/>
              <a:t>: area that can be allocated and freed by functions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program uses only logical (virtual) addresses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actual (physical) addresses are managed by the OS</a:t>
            </a:r>
          </a:p>
        </p:txBody>
      </p:sp>
      <p:grpSp>
        <p:nvGrpSpPr>
          <p:cNvPr id="13316" name="Group 3"/>
          <p:cNvGrpSpPr>
            <a:grpSpLocks/>
          </p:cNvGrpSpPr>
          <p:nvPr/>
        </p:nvGrpSpPr>
        <p:grpSpPr bwMode="auto">
          <a:xfrm>
            <a:off x="5764742" y="952501"/>
            <a:ext cx="3766344" cy="5451475"/>
            <a:chOff x="-50384" y="1283863"/>
            <a:chExt cx="1995198" cy="2050698"/>
          </a:xfrm>
        </p:grpSpPr>
        <p:sp>
          <p:nvSpPr>
            <p:cNvPr id="13317" name="Text Box 53"/>
            <p:cNvSpPr txBox="1">
              <a:spLocks noChangeArrowheads="1"/>
            </p:cNvSpPr>
            <p:nvPr/>
          </p:nvSpPr>
          <p:spPr bwMode="auto">
            <a:xfrm>
              <a:off x="808891" y="1305530"/>
              <a:ext cx="1135923" cy="3488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Stack Segment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18" name="Text Box 4"/>
            <p:cNvSpPr txBox="1">
              <a:spLocks noChangeArrowheads="1"/>
            </p:cNvSpPr>
            <p:nvPr/>
          </p:nvSpPr>
          <p:spPr bwMode="auto">
            <a:xfrm>
              <a:off x="808891" y="1654376"/>
              <a:ext cx="1135923" cy="450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 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808736" y="2103784"/>
              <a:ext cx="1136078" cy="3439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Heap Area</a:t>
              </a:r>
              <a:endParaRPr lang="en-US" b="1"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808736" y="2447159"/>
              <a:ext cx="1136078" cy="2370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Static Area</a:t>
              </a:r>
              <a:endParaRPr lang="en-US" b="1"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3321" name="Line 17"/>
            <p:cNvCxnSpPr>
              <a:cxnSpLocks noChangeShapeType="1"/>
            </p:cNvCxnSpPr>
            <p:nvPr/>
          </p:nvCxnSpPr>
          <p:spPr bwMode="auto">
            <a:xfrm flipH="1">
              <a:off x="1374954" y="1654376"/>
              <a:ext cx="1531" cy="1886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0" y="3139616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0x00000000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3" name="Text Box 8"/>
            <p:cNvSpPr txBox="1">
              <a:spLocks noChangeArrowheads="1"/>
            </p:cNvSpPr>
            <p:nvPr/>
          </p:nvSpPr>
          <p:spPr bwMode="auto">
            <a:xfrm>
              <a:off x="808891" y="3065618"/>
              <a:ext cx="1135923" cy="2663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Reserved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4" name="Text Box 8"/>
            <p:cNvSpPr txBox="1">
              <a:spLocks noChangeArrowheads="1"/>
            </p:cNvSpPr>
            <p:nvPr/>
          </p:nvSpPr>
          <p:spPr bwMode="auto">
            <a:xfrm>
              <a:off x="0" y="2489493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0x10000000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5" name="Text Box 8"/>
            <p:cNvSpPr txBox="1">
              <a:spLocks noChangeArrowheads="1"/>
            </p:cNvSpPr>
            <p:nvPr/>
          </p:nvSpPr>
          <p:spPr bwMode="auto">
            <a:xfrm>
              <a:off x="808891" y="2685059"/>
              <a:ext cx="1135923" cy="38332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Text Segment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6" name="Text Box 8"/>
            <p:cNvSpPr txBox="1">
              <a:spLocks noChangeArrowheads="1"/>
            </p:cNvSpPr>
            <p:nvPr/>
          </p:nvSpPr>
          <p:spPr bwMode="auto">
            <a:xfrm>
              <a:off x="0" y="1283863"/>
              <a:ext cx="725805" cy="121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0x7fffffff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7" name="Text Box 8"/>
            <p:cNvSpPr txBox="1">
              <a:spLocks noChangeArrowheads="1"/>
            </p:cNvSpPr>
            <p:nvPr/>
          </p:nvSpPr>
          <p:spPr bwMode="auto">
            <a:xfrm>
              <a:off x="0" y="2870053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0x00400000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cxnSp>
          <p:nvCxnSpPr>
            <p:cNvPr id="13328" name="Line 16"/>
            <p:cNvCxnSpPr>
              <a:cxnSpLocks noChangeShapeType="1"/>
            </p:cNvCxnSpPr>
            <p:nvPr/>
          </p:nvCxnSpPr>
          <p:spPr bwMode="auto">
            <a:xfrm flipV="1">
              <a:off x="1374950" y="1918654"/>
              <a:ext cx="0" cy="183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9" name="Text Box 8"/>
            <p:cNvSpPr txBox="1">
              <a:spLocks noChangeArrowheads="1"/>
            </p:cNvSpPr>
            <p:nvPr/>
          </p:nvSpPr>
          <p:spPr bwMode="auto">
            <a:xfrm>
              <a:off x="0" y="2293928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0x10040000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30" name="Text Box 8"/>
            <p:cNvSpPr txBox="1">
              <a:spLocks noChangeArrowheads="1"/>
            </p:cNvSpPr>
            <p:nvPr/>
          </p:nvSpPr>
          <p:spPr bwMode="auto">
            <a:xfrm>
              <a:off x="-50384" y="1465694"/>
              <a:ext cx="793178" cy="188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Stack Grows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Downwards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Stack Segment (cont'd)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09815" y="893763"/>
            <a:ext cx="9486371" cy="558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stack segment is used by functions for: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Passing parameters that cannot fit in registers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Allocating space for local variables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Saving registers across function calls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Implement recursive functions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stack segment is implemented via software: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Stack Pointer</a:t>
            </a:r>
            <a:r>
              <a:rPr lang="en-US" altLang="en-US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 = $29</a:t>
            </a:r>
            <a:r>
              <a:rPr lang="en-US" altLang="en-US"/>
              <a:t> (points to the top of stack)</a:t>
            </a:r>
            <a:endParaRPr lang="en-US" altLang="en-US">
              <a:solidFill>
                <a:schemeClr val="hlink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Frame Pointer</a:t>
            </a:r>
            <a:r>
              <a:rPr lang="en-US" altLang="en-US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$fp = $30</a:t>
            </a:r>
            <a:r>
              <a:rPr lang="en-US" altLang="en-US"/>
              <a:t> (points to a stack frame)</a:t>
            </a:r>
            <a:endParaRPr lang="en-US" altLang="en-US">
              <a:solidFill>
                <a:schemeClr val="hlink"/>
              </a:solidFill>
            </a:endParaRP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stack pointer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</a:t>
            </a:r>
            <a:r>
              <a:rPr lang="en-US" altLang="en-US"/>
              <a:t> is initialized to the base address of the stack segment, just before a program starts execution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MARS tool initializes register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</a:t>
            </a:r>
            <a:r>
              <a:rPr lang="en-US" altLang="en-US"/>
              <a:t> to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0x7fffeffc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Frame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2817" y="836613"/>
            <a:ext cx="8860367" cy="30527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Stack frame</a:t>
            </a:r>
            <a:r>
              <a:rPr lang="en-US" altLang="en-US" dirty="0"/>
              <a:t> is an area of the stack containing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Saved arguments, registers, local arrays and variables (if any)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Called also the </a:t>
            </a:r>
            <a:r>
              <a:rPr lang="en-US" altLang="en-US" b="1" dirty="0">
                <a:solidFill>
                  <a:srgbClr val="FF0000"/>
                </a:solidFill>
              </a:rPr>
              <a:t>activation frame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Frames are pushed and popped by adjusting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Stack pointer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= $29</a:t>
            </a:r>
            <a:r>
              <a:rPr lang="en-US" altLang="en-US" dirty="0"/>
              <a:t> (and sometimes frame pointer </a:t>
            </a:r>
            <a:r>
              <a:rPr lang="en-US" altLang="en-US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fp</a:t>
            </a:r>
            <a:r>
              <a:rPr lang="en-US" altLang="en-US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= $30</a:t>
            </a:r>
            <a:r>
              <a:rPr lang="en-US" altLang="en-US" dirty="0"/>
              <a:t>)</a:t>
            </a:r>
            <a:endParaRPr lang="en-US" altLang="en-US" b="1" dirty="0">
              <a:solidFill>
                <a:srgbClr val="000099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Decrement </a:t>
            </a:r>
            <a:r>
              <a:rPr lang="en-US" altLang="en-US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dirty="0"/>
              <a:t> to allocate stack frame, and increment to free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46642" y="4079875"/>
            <a:ext cx="1848777" cy="2332038"/>
            <a:chOff x="449" y="2477"/>
            <a:chExt cx="1075" cy="1469"/>
          </a:xfrm>
        </p:grpSpPr>
        <p:sp>
          <p:nvSpPr>
            <p:cNvPr id="15397" name="Text Box 7"/>
            <p:cNvSpPr txBox="1">
              <a:spLocks noChangeArrowheads="1"/>
            </p:cNvSpPr>
            <p:nvPr/>
          </p:nvSpPr>
          <p:spPr bwMode="auto">
            <a:xfrm>
              <a:off x="780" y="2736"/>
              <a:ext cx="744" cy="3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Frame f()</a:t>
              </a:r>
            </a:p>
          </p:txBody>
        </p:sp>
        <p:sp>
          <p:nvSpPr>
            <p:cNvPr id="15398" name="Text Box 8"/>
            <p:cNvSpPr txBox="1">
              <a:spLocks noChangeArrowheads="1"/>
            </p:cNvSpPr>
            <p:nvPr/>
          </p:nvSpPr>
          <p:spPr bwMode="auto">
            <a:xfrm>
              <a:off x="780" y="2477"/>
              <a:ext cx="744" cy="2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Stack</a:t>
              </a:r>
            </a:p>
          </p:txBody>
        </p:sp>
        <p:sp>
          <p:nvSpPr>
            <p:cNvPr id="15399" name="Text Box 9"/>
            <p:cNvSpPr txBox="1">
              <a:spLocks noChangeArrowheads="1"/>
            </p:cNvSpPr>
            <p:nvPr/>
          </p:nvSpPr>
          <p:spPr bwMode="auto">
            <a:xfrm>
              <a:off x="780" y="3111"/>
              <a:ext cx="744" cy="8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9144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b="1"/>
                <a:t>↓</a:t>
              </a:r>
            </a:p>
            <a:p>
              <a:pPr algn="ctr">
                <a:spcBef>
                  <a:spcPct val="20000"/>
                </a:spcBef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600"/>
                <a:t>stack grows downwards</a:t>
              </a:r>
            </a:p>
          </p:txBody>
        </p:sp>
        <p:grpSp>
          <p:nvGrpSpPr>
            <p:cNvPr id="15400" name="Group 10"/>
            <p:cNvGrpSpPr>
              <a:grpSpLocks/>
            </p:cNvGrpSpPr>
            <p:nvPr/>
          </p:nvGrpSpPr>
          <p:grpSpPr bwMode="auto">
            <a:xfrm>
              <a:off x="449" y="2657"/>
              <a:ext cx="331" cy="213"/>
              <a:chOff x="586" y="2484"/>
              <a:chExt cx="259" cy="213"/>
            </a:xfrm>
          </p:grpSpPr>
          <p:sp>
            <p:nvSpPr>
              <p:cNvPr id="15404" name="Line 11"/>
              <p:cNvSpPr>
                <a:spLocks noChangeShapeType="1"/>
              </p:cNvSpPr>
              <p:nvPr/>
            </p:nvSpPr>
            <p:spPr bwMode="auto">
              <a:xfrm>
                <a:off x="758" y="2592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405" name="Text Box 12"/>
              <p:cNvSpPr txBox="1">
                <a:spLocks noChangeArrowheads="1"/>
              </p:cNvSpPr>
              <p:nvPr/>
            </p:nvSpPr>
            <p:spPr bwMode="auto">
              <a:xfrm>
                <a:off x="586" y="2484"/>
                <a:ext cx="1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$fp</a:t>
                </a:r>
              </a:p>
            </p:txBody>
          </p:sp>
        </p:grpSp>
        <p:grpSp>
          <p:nvGrpSpPr>
            <p:cNvPr id="15401" name="Group 13"/>
            <p:cNvGrpSpPr>
              <a:grpSpLocks/>
            </p:cNvGrpSpPr>
            <p:nvPr/>
          </p:nvGrpSpPr>
          <p:grpSpPr bwMode="auto">
            <a:xfrm>
              <a:off x="449" y="2974"/>
              <a:ext cx="331" cy="213"/>
              <a:chOff x="586" y="2801"/>
              <a:chExt cx="259" cy="213"/>
            </a:xfrm>
          </p:grpSpPr>
          <p:sp>
            <p:nvSpPr>
              <p:cNvPr id="15402" name="Line 14"/>
              <p:cNvSpPr>
                <a:spLocks noChangeShapeType="1"/>
              </p:cNvSpPr>
              <p:nvPr/>
            </p:nvSpPr>
            <p:spPr bwMode="auto">
              <a:xfrm>
                <a:off x="758" y="2908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403" name="Text Box 15"/>
              <p:cNvSpPr txBox="1">
                <a:spLocks noChangeArrowheads="1"/>
              </p:cNvSpPr>
              <p:nvPr/>
            </p:nvSpPr>
            <p:spPr bwMode="auto">
              <a:xfrm>
                <a:off x="586" y="2801"/>
                <a:ext cx="1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66645" y="4079875"/>
            <a:ext cx="2241894" cy="2332038"/>
            <a:chOff x="2275547" y="3932238"/>
            <a:chExt cx="2069441" cy="2332037"/>
          </a:xfrm>
        </p:grpSpPr>
        <p:grpSp>
          <p:nvGrpSpPr>
            <p:cNvPr id="15387" name="Group 51"/>
            <p:cNvGrpSpPr>
              <a:grpSpLocks/>
            </p:cNvGrpSpPr>
            <p:nvPr/>
          </p:nvGrpSpPr>
          <p:grpSpPr bwMode="auto">
            <a:xfrm>
              <a:off x="2613025" y="3932238"/>
              <a:ext cx="1731963" cy="2332037"/>
              <a:chOff x="1683" y="2477"/>
              <a:chExt cx="1091" cy="1469"/>
            </a:xfrm>
          </p:grpSpPr>
          <p:sp>
            <p:nvSpPr>
              <p:cNvPr id="15389" name="Text Box 17"/>
              <p:cNvSpPr txBox="1">
                <a:spLocks noChangeArrowheads="1"/>
              </p:cNvSpPr>
              <p:nvPr/>
            </p:nvSpPr>
            <p:spPr bwMode="auto">
              <a:xfrm>
                <a:off x="2030" y="2736"/>
                <a:ext cx="744" cy="375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f()</a:t>
                </a:r>
              </a:p>
            </p:txBody>
          </p:sp>
          <p:sp>
            <p:nvSpPr>
              <p:cNvPr id="15390" name="Text Box 18"/>
              <p:cNvSpPr txBox="1">
                <a:spLocks noChangeArrowheads="1"/>
              </p:cNvSpPr>
              <p:nvPr/>
            </p:nvSpPr>
            <p:spPr bwMode="auto">
              <a:xfrm>
                <a:off x="2030" y="2477"/>
                <a:ext cx="744" cy="25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  <p:sp>
            <p:nvSpPr>
              <p:cNvPr id="15391" name="Text Box 19"/>
              <p:cNvSpPr txBox="1">
                <a:spLocks noChangeArrowheads="1"/>
              </p:cNvSpPr>
              <p:nvPr/>
            </p:nvSpPr>
            <p:spPr bwMode="auto">
              <a:xfrm>
                <a:off x="2030" y="3456"/>
                <a:ext cx="744" cy="49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91440" rIns="0" bIns="91440" anchor="b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allocate stack frame</a:t>
                </a:r>
              </a:p>
            </p:txBody>
          </p:sp>
          <p:sp>
            <p:nvSpPr>
              <p:cNvPr id="15392" name="Text Box 20"/>
              <p:cNvSpPr txBox="1">
                <a:spLocks noChangeArrowheads="1"/>
              </p:cNvSpPr>
              <p:nvPr/>
            </p:nvSpPr>
            <p:spPr bwMode="auto">
              <a:xfrm>
                <a:off x="2030" y="3111"/>
                <a:ext cx="744" cy="345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g()</a:t>
                </a:r>
              </a:p>
            </p:txBody>
          </p:sp>
          <p:sp>
            <p:nvSpPr>
              <p:cNvPr id="15393" name="Line 22"/>
              <p:cNvSpPr>
                <a:spLocks noChangeShapeType="1"/>
              </p:cNvSpPr>
              <p:nvPr/>
            </p:nvSpPr>
            <p:spPr bwMode="auto">
              <a:xfrm>
                <a:off x="1937" y="3151"/>
                <a:ext cx="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94" name="Text Box 23"/>
              <p:cNvSpPr txBox="1">
                <a:spLocks noChangeArrowheads="1"/>
              </p:cNvSpPr>
              <p:nvPr/>
            </p:nvSpPr>
            <p:spPr bwMode="auto">
              <a:xfrm>
                <a:off x="1683" y="3043"/>
                <a:ext cx="2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$fp</a:t>
                </a:r>
              </a:p>
            </p:txBody>
          </p:sp>
          <p:sp>
            <p:nvSpPr>
              <p:cNvPr id="15395" name="Line 25"/>
              <p:cNvSpPr>
                <a:spLocks noChangeShapeType="1"/>
              </p:cNvSpPr>
              <p:nvPr/>
            </p:nvSpPr>
            <p:spPr bwMode="auto">
              <a:xfrm>
                <a:off x="1937" y="3438"/>
                <a:ext cx="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96" name="Text Box 26"/>
              <p:cNvSpPr txBox="1">
                <a:spLocks noChangeArrowheads="1"/>
              </p:cNvSpPr>
              <p:nvPr/>
            </p:nvSpPr>
            <p:spPr bwMode="auto">
              <a:xfrm>
                <a:off x="1683" y="3331"/>
                <a:ext cx="2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  <p:sp>
          <p:nvSpPr>
            <p:cNvPr id="15388" name="Text Box 27"/>
            <p:cNvSpPr txBox="1">
              <a:spLocks noChangeArrowheads="1"/>
            </p:cNvSpPr>
            <p:nvPr/>
          </p:nvSpPr>
          <p:spPr bwMode="auto">
            <a:xfrm rot="16200000">
              <a:off x="1840707" y="4497253"/>
              <a:ext cx="1096962" cy="227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i="1">
                  <a:solidFill>
                    <a:srgbClr val="FF0000"/>
                  </a:solidFill>
                </a:rPr>
                <a:t>f</a:t>
              </a:r>
              <a:r>
                <a:rPr lang="en-US" altLang="en-US" sz="1600" b="1">
                  <a:solidFill>
                    <a:srgbClr val="FF0000"/>
                  </a:solidFill>
                </a:rPr>
                <a:t> calls </a:t>
              </a:r>
              <a:r>
                <a:rPr lang="en-US" altLang="en-US" sz="1600" b="1" i="1">
                  <a:solidFill>
                    <a:srgbClr val="FF0000"/>
                  </a:solidFill>
                </a:rPr>
                <a:t>g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900386" y="4079875"/>
            <a:ext cx="2205794" cy="2332038"/>
            <a:chOff x="4350156" y="3932238"/>
            <a:chExt cx="2036357" cy="2332037"/>
          </a:xfrm>
        </p:grpSpPr>
        <p:sp>
          <p:nvSpPr>
            <p:cNvPr id="15376" name="Text Box 28"/>
            <p:cNvSpPr txBox="1">
              <a:spLocks noChangeArrowheads="1"/>
            </p:cNvSpPr>
            <p:nvPr/>
          </p:nvSpPr>
          <p:spPr bwMode="auto">
            <a:xfrm rot="16200000">
              <a:off x="3944697" y="5101284"/>
              <a:ext cx="1038225" cy="227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i="1">
                  <a:solidFill>
                    <a:srgbClr val="FF0000"/>
                  </a:solidFill>
                </a:rPr>
                <a:t>g</a:t>
              </a:r>
              <a:r>
                <a:rPr lang="en-US" altLang="en-US" sz="1600" b="1">
                  <a:solidFill>
                    <a:srgbClr val="FF0000"/>
                  </a:solidFill>
                </a:rPr>
                <a:t> returns</a:t>
              </a:r>
            </a:p>
          </p:txBody>
        </p:sp>
        <p:grpSp>
          <p:nvGrpSpPr>
            <p:cNvPr id="15377" name="Group 52"/>
            <p:cNvGrpSpPr>
              <a:grpSpLocks/>
            </p:cNvGrpSpPr>
            <p:nvPr/>
          </p:nvGrpSpPr>
          <p:grpSpPr bwMode="auto">
            <a:xfrm>
              <a:off x="4627563" y="3932238"/>
              <a:ext cx="1758950" cy="2332037"/>
              <a:chOff x="2915" y="2477"/>
              <a:chExt cx="1108" cy="1469"/>
            </a:xfrm>
          </p:grpSpPr>
          <p:sp>
            <p:nvSpPr>
              <p:cNvPr id="15378" name="Text Box 30"/>
              <p:cNvSpPr txBox="1">
                <a:spLocks noChangeArrowheads="1"/>
              </p:cNvSpPr>
              <p:nvPr/>
            </p:nvSpPr>
            <p:spPr bwMode="auto">
              <a:xfrm>
                <a:off x="3279" y="2736"/>
                <a:ext cx="744" cy="375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f()</a:t>
                </a:r>
              </a:p>
            </p:txBody>
          </p:sp>
          <p:sp>
            <p:nvSpPr>
              <p:cNvPr id="15379" name="Text Box 31"/>
              <p:cNvSpPr txBox="1">
                <a:spLocks noChangeArrowheads="1"/>
              </p:cNvSpPr>
              <p:nvPr/>
            </p:nvSpPr>
            <p:spPr bwMode="auto">
              <a:xfrm>
                <a:off x="3279" y="2477"/>
                <a:ext cx="744" cy="25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  <p:sp>
            <p:nvSpPr>
              <p:cNvPr id="15380" name="Text Box 32"/>
              <p:cNvSpPr txBox="1">
                <a:spLocks noChangeArrowheads="1"/>
              </p:cNvSpPr>
              <p:nvPr/>
            </p:nvSpPr>
            <p:spPr bwMode="auto">
              <a:xfrm>
                <a:off x="3279" y="3111"/>
                <a:ext cx="744" cy="83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tIns="0" bIns="91440" anchor="b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b="1"/>
                  <a:t>↑</a:t>
                </a:r>
              </a:p>
              <a:p>
                <a:pPr algn="ctr">
                  <a:spcBef>
                    <a:spcPct val="20000"/>
                  </a:spcBef>
                  <a:buFontTx/>
                  <a:buNone/>
                </a:pPr>
                <a:endParaRPr lang="en-US" altLang="en-US" sz="1800"/>
              </a:p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sz="1600"/>
                  <a:t>free stack frame</a:t>
                </a:r>
              </a:p>
            </p:txBody>
          </p:sp>
          <p:grpSp>
            <p:nvGrpSpPr>
              <p:cNvPr id="15381" name="Group 33"/>
              <p:cNvGrpSpPr>
                <a:grpSpLocks/>
              </p:cNvGrpSpPr>
              <p:nvPr/>
            </p:nvGrpSpPr>
            <p:grpSpPr bwMode="auto">
              <a:xfrm>
                <a:off x="2915" y="2653"/>
                <a:ext cx="361" cy="213"/>
                <a:chOff x="522" y="2480"/>
                <a:chExt cx="323" cy="213"/>
              </a:xfrm>
            </p:grpSpPr>
            <p:sp>
              <p:nvSpPr>
                <p:cNvPr id="15385" name="Line 34"/>
                <p:cNvSpPr>
                  <a:spLocks noChangeShapeType="1"/>
                </p:cNvSpPr>
                <p:nvPr/>
              </p:nvSpPr>
              <p:spPr bwMode="auto">
                <a:xfrm>
                  <a:off x="758" y="2592"/>
                  <a:ext cx="8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38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22" y="2480"/>
                  <a:ext cx="22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Consolas" pitchFamily="49" charset="0"/>
                      <a:cs typeface="Consolas" pitchFamily="49" charset="0"/>
                    </a:rPr>
                    <a:t>$fp</a:t>
                  </a:r>
                </a:p>
              </p:txBody>
            </p:sp>
          </p:grpSp>
          <p:grpSp>
            <p:nvGrpSpPr>
              <p:cNvPr id="15382" name="Group 36"/>
              <p:cNvGrpSpPr>
                <a:grpSpLocks/>
              </p:cNvGrpSpPr>
              <p:nvPr/>
            </p:nvGrpSpPr>
            <p:grpSpPr bwMode="auto">
              <a:xfrm>
                <a:off x="2915" y="2973"/>
                <a:ext cx="362" cy="213"/>
                <a:chOff x="521" y="2800"/>
                <a:chExt cx="324" cy="213"/>
              </a:xfrm>
            </p:grpSpPr>
            <p:sp>
              <p:nvSpPr>
                <p:cNvPr id="15383" name="Line 37"/>
                <p:cNvSpPr>
                  <a:spLocks noChangeShapeType="1"/>
                </p:cNvSpPr>
                <p:nvPr/>
              </p:nvSpPr>
              <p:spPr bwMode="auto">
                <a:xfrm>
                  <a:off x="758" y="2908"/>
                  <a:ext cx="8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38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521" y="2800"/>
                  <a:ext cx="24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Consolas" pitchFamily="49" charset="0"/>
                      <a:cs typeface="Consolas" pitchFamily="49" charset="0"/>
                    </a:rPr>
                    <a:t>$sp</a:t>
                  </a:r>
                </a:p>
              </p:txBody>
            </p:sp>
          </p:grp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106180" y="4491039"/>
            <a:ext cx="2151460" cy="1990725"/>
            <a:chOff x="6386513" y="4343400"/>
            <a:chExt cx="1985963" cy="1991350"/>
          </a:xfrm>
        </p:grpSpPr>
        <p:sp>
          <p:nvSpPr>
            <p:cNvPr id="15368" name="Line 2"/>
            <p:cNvSpPr>
              <a:spLocks noChangeShapeType="1"/>
            </p:cNvSpPr>
            <p:nvPr/>
          </p:nvSpPr>
          <p:spPr bwMode="auto">
            <a:xfrm>
              <a:off x="6386513" y="4937126"/>
              <a:ext cx="801688" cy="12817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69" name="Line 3"/>
            <p:cNvSpPr>
              <a:spLocks noChangeShapeType="1"/>
            </p:cNvSpPr>
            <p:nvPr/>
          </p:nvSpPr>
          <p:spPr bwMode="auto">
            <a:xfrm>
              <a:off x="6386513" y="4343401"/>
              <a:ext cx="803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70" name="Text Box 44"/>
            <p:cNvSpPr txBox="1">
              <a:spLocks noChangeArrowheads="1"/>
            </p:cNvSpPr>
            <p:nvPr/>
          </p:nvSpPr>
          <p:spPr bwMode="auto">
            <a:xfrm>
              <a:off x="7189788" y="5656632"/>
              <a:ext cx="1182688" cy="5632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err="1"/>
                <a:t>Args</a:t>
              </a:r>
              <a:r>
                <a:rPr lang="en-US" altLang="en-US" sz="1600" dirty="0"/>
                <a:t> for nested calls</a:t>
              </a:r>
            </a:p>
          </p:txBody>
        </p:sp>
        <p:sp>
          <p:nvSpPr>
            <p:cNvPr id="15371" name="Text Box 45"/>
            <p:cNvSpPr txBox="1">
              <a:spLocks noChangeArrowheads="1"/>
            </p:cNvSpPr>
            <p:nvPr/>
          </p:nvSpPr>
          <p:spPr bwMode="auto">
            <a:xfrm>
              <a:off x="7189788" y="5107173"/>
              <a:ext cx="1182688" cy="55302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Saved registers</a:t>
              </a:r>
            </a:p>
          </p:txBody>
        </p:sp>
        <p:sp>
          <p:nvSpPr>
            <p:cNvPr id="15372" name="Text Box 46"/>
            <p:cNvSpPr txBox="1">
              <a:spLocks noChangeArrowheads="1"/>
            </p:cNvSpPr>
            <p:nvPr/>
          </p:nvSpPr>
          <p:spPr bwMode="auto">
            <a:xfrm>
              <a:off x="7189788" y="4343400"/>
              <a:ext cx="1182688" cy="78163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Local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stack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variables</a:t>
              </a:r>
            </a:p>
          </p:txBody>
        </p:sp>
        <p:grpSp>
          <p:nvGrpSpPr>
            <p:cNvPr id="15373" name="Group 47"/>
            <p:cNvGrpSpPr>
              <a:grpSpLocks/>
            </p:cNvGrpSpPr>
            <p:nvPr/>
          </p:nvGrpSpPr>
          <p:grpSpPr bwMode="auto">
            <a:xfrm>
              <a:off x="6531279" y="5996612"/>
              <a:ext cx="575430" cy="338138"/>
              <a:chOff x="496" y="2798"/>
              <a:chExt cx="349" cy="213"/>
            </a:xfrm>
          </p:grpSpPr>
          <p:sp>
            <p:nvSpPr>
              <p:cNvPr id="15374" name="Line 48"/>
              <p:cNvSpPr>
                <a:spLocks noChangeShapeType="1"/>
              </p:cNvSpPr>
              <p:nvPr/>
            </p:nvSpPr>
            <p:spPr bwMode="auto">
              <a:xfrm>
                <a:off x="758" y="2908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75" name="Text Box 49"/>
              <p:cNvSpPr txBox="1">
                <a:spLocks noChangeArrowheads="1"/>
              </p:cNvSpPr>
              <p:nvPr/>
            </p:nvSpPr>
            <p:spPr bwMode="auto">
              <a:xfrm>
                <a:off x="496" y="2798"/>
                <a:ext cx="26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39" y="836686"/>
            <a:ext cx="9298730" cy="570309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 leaf function does its work without calling any function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Example of leaf functions are: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swap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tolower</a:t>
            </a:r>
            <a:endParaRPr lang="en-US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 leaf function can freely modify some registers: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Argument registers: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$a0 - $a3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Result registers: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$v0 - $v1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Temporary registers: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$t0 - $t9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These registers can be modified without saving their old values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 leaf function does not need a stack frame if …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Its variables can fit in temporary registers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 leaf function allocates a stack frame only if …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It requires additional space for its 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3317462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Non-Leaf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40" y="836685"/>
            <a:ext cx="9361136" cy="570309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A non-leaf function is a function that calls other functions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A non-leaf function must allocate a stack frame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Stack frame size is computed by the programmer (compiler)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To allocate a stack frame of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/>
              <a:t> bytes …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Decrement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/>
              <a:t> by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/>
              <a:t> bytes: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– N</a:t>
            </a:r>
            <a:r>
              <a:rPr lang="en-US" dirty="0"/>
              <a:t>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/>
              <a:t> must be multiple of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dirty="0"/>
              <a:t> bytes to have registers aligned in memory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In our examples, only register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/>
              <a:t> will be used </a:t>
            </a:r>
            <a:r>
              <a:rPr lang="en-US" dirty="0">
                <a:solidFill>
                  <a:srgbClr val="000099"/>
                </a:solidFill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</a:t>
            </a:r>
            <a:r>
              <a:rPr lang="en-US" dirty="0"/>
              <a:t> is not needed)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Must save register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/>
              <a:t> before making a function call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Must save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$s0-$s7</a:t>
            </a:r>
            <a:r>
              <a:rPr lang="en-US" dirty="0"/>
              <a:t> if their values are going to be modified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Other registers can also be preserved (if needed)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Additional space for local variables can be allocated (if needed)</a:t>
            </a:r>
          </a:p>
        </p:txBody>
      </p:sp>
    </p:spTree>
    <p:extLst>
      <p:ext uri="{BB962C8B-B14F-4D97-AF65-F5344CB8AC3E}">
        <p14:creationId xmlns:p14="http://schemas.microsoft.com/office/powerpoint/2010/main" val="419851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Function Call and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39" y="836685"/>
            <a:ext cx="9361138" cy="564548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To make a function call …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Make sure that register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/>
              <a:t> is saved before making a function call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Pass arguments in registers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dirty="0"/>
              <a:t> thru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$a3</a:t>
            </a:r>
            <a:endParaRPr lang="en-US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Pass additional arguments on the stack (if needed)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Use the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JAL</a:t>
            </a:r>
            <a:r>
              <a:rPr lang="en-US" dirty="0"/>
              <a:t> instruction to make a function call (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JAL</a:t>
            </a:r>
            <a:r>
              <a:rPr lang="en-US" dirty="0"/>
              <a:t> modifies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/>
              <a:t>To return from a function …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Place the function results in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</a:t>
            </a:r>
            <a:r>
              <a:rPr lang="en-US" dirty="0"/>
              <a:t> and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$v1</a:t>
            </a:r>
            <a:r>
              <a:rPr lang="en-US" dirty="0"/>
              <a:t> (if any)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Restore all registers that were saved upon function entry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Load the register values that were saved on the stack (if any)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Free the stack frame: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N</a:t>
            </a:r>
            <a:r>
              <a:rPr lang="en-US" dirty="0"/>
              <a:t> (stack frame =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/>
              <a:t> bytes)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Jump to the return address: 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(return to caller)</a:t>
            </a:r>
          </a:p>
        </p:txBody>
      </p:sp>
    </p:spTree>
    <p:extLst>
      <p:ext uri="{BB962C8B-B14F-4D97-AF65-F5344CB8AC3E}">
        <p14:creationId xmlns:p14="http://schemas.microsoft.com/office/powerpoint/2010/main" val="127787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Preserving Registers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727" y="836614"/>
            <a:ext cx="9486371" cy="9794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en-US" dirty="0"/>
              <a:t>The MIPS software specifies which registers must be preserved across a function call, and which ones are not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465055"/>
              </p:ext>
            </p:extLst>
          </p:nvPr>
        </p:nvGraphicFramePr>
        <p:xfrm>
          <a:off x="335360" y="1931989"/>
          <a:ext cx="9360826" cy="2533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0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2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Must be Preserved</a:t>
                      </a:r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 preserved</a:t>
                      </a:r>
                    </a:p>
                  </a:txBody>
                  <a:tcPr marL="99057" marR="99057" marT="45701" marB="457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Return address: </a:t>
                      </a:r>
                      <a:r>
                        <a:rPr lang="en-US" sz="2000" b="1" dirty="0"/>
                        <a:t>$</a:t>
                      </a:r>
                      <a:r>
                        <a:rPr lang="en-US" sz="2000" b="1" dirty="0" err="1"/>
                        <a:t>ra</a:t>
                      </a:r>
                      <a:endParaRPr lang="en-US" sz="2000" b="1" dirty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Argument registers: </a:t>
                      </a:r>
                      <a:r>
                        <a:rPr lang="en-US" sz="2000" b="1" dirty="0"/>
                        <a:t>$a0</a:t>
                      </a:r>
                      <a:r>
                        <a:rPr lang="en-US" sz="2000" dirty="0"/>
                        <a:t> to </a:t>
                      </a:r>
                      <a:r>
                        <a:rPr lang="en-US" sz="2000" b="1" dirty="0"/>
                        <a:t>$a3</a:t>
                      </a:r>
                    </a:p>
                  </a:txBody>
                  <a:tcPr marL="99057" marR="99057" marT="45701" marB="457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593">
                <a:tc>
                  <a:txBody>
                    <a:bodyPr/>
                    <a:lstStyle/>
                    <a:p>
                      <a:r>
                        <a:rPr lang="en-US" sz="2000" dirty="0"/>
                        <a:t>Stack pointer: </a:t>
                      </a:r>
                      <a:r>
                        <a:rPr lang="en-US" sz="2000" b="1" dirty="0"/>
                        <a:t>$</a:t>
                      </a:r>
                      <a:r>
                        <a:rPr lang="en-US" sz="2000" b="1" dirty="0" err="1"/>
                        <a:t>sp</a:t>
                      </a:r>
                      <a:endParaRPr lang="en-US" sz="2000" b="1" dirty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Value</a:t>
                      </a:r>
                      <a:r>
                        <a:rPr lang="en-US" sz="2000" baseline="0" dirty="0"/>
                        <a:t> registers: </a:t>
                      </a:r>
                      <a:r>
                        <a:rPr lang="en-US" sz="2000" b="1" baseline="0" dirty="0"/>
                        <a:t>$v0</a:t>
                      </a:r>
                      <a:r>
                        <a:rPr lang="en-US" sz="2000" baseline="0" dirty="0"/>
                        <a:t> and </a:t>
                      </a:r>
                      <a:r>
                        <a:rPr lang="en-US" sz="2000" b="1" baseline="0" dirty="0"/>
                        <a:t>$v1</a:t>
                      </a:r>
                      <a:endParaRPr lang="en-US" sz="2000" b="1" dirty="0"/>
                    </a:p>
                  </a:txBody>
                  <a:tcPr marL="99057" marR="99057" marT="45701" marB="457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Saved registers: </a:t>
                      </a:r>
                      <a:r>
                        <a:rPr lang="en-US" sz="2000" b="1" dirty="0"/>
                        <a:t>$s0</a:t>
                      </a:r>
                      <a:r>
                        <a:rPr lang="en-US" sz="2000" dirty="0"/>
                        <a:t> to </a:t>
                      </a:r>
                      <a:r>
                        <a:rPr lang="en-US" sz="2000" b="1" dirty="0"/>
                        <a:t>$s7 </a:t>
                      </a:r>
                      <a:r>
                        <a:rPr lang="en-US" sz="2000" dirty="0"/>
                        <a:t>and </a:t>
                      </a:r>
                      <a:r>
                        <a:rPr lang="en-US" sz="2000" b="1" dirty="0"/>
                        <a:t>$</a:t>
                      </a:r>
                      <a:r>
                        <a:rPr lang="en-US" sz="2000" b="1" dirty="0" err="1"/>
                        <a:t>fp</a:t>
                      </a:r>
                      <a:endParaRPr lang="en-US" sz="2000" b="0" dirty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Temporary</a:t>
                      </a:r>
                      <a:r>
                        <a:rPr lang="en-US" sz="2000" baseline="0" dirty="0"/>
                        <a:t> registers: </a:t>
                      </a:r>
                      <a:r>
                        <a:rPr lang="en-US" sz="2000" b="1" baseline="0" dirty="0"/>
                        <a:t>$t0</a:t>
                      </a:r>
                      <a:r>
                        <a:rPr lang="en-US" sz="2000" baseline="0" dirty="0"/>
                        <a:t> to </a:t>
                      </a:r>
                      <a:r>
                        <a:rPr lang="en-US" sz="2000" b="1" baseline="0" dirty="0"/>
                        <a:t>$t9</a:t>
                      </a:r>
                      <a:endParaRPr lang="en-US" sz="2000" b="1" dirty="0"/>
                    </a:p>
                  </a:txBody>
                  <a:tcPr marL="99057" marR="99057" marT="45701" marB="457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593">
                <a:tc>
                  <a:txBody>
                    <a:bodyPr/>
                    <a:lstStyle/>
                    <a:p>
                      <a:r>
                        <a:rPr lang="en-US" sz="2000" dirty="0"/>
                        <a:t>Stack above the stack pointer</a:t>
                      </a:r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Stack below the stack pointer</a:t>
                      </a:r>
                    </a:p>
                  </a:txBody>
                  <a:tcPr marL="99057" marR="99057" marT="45701" marB="457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1727" y="4465638"/>
            <a:ext cx="9486371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/>
              <a:t>Caller saves register </a:t>
            </a:r>
            <a:r>
              <a:rPr lang="en-US" altLang="en-US" b="1" kern="0" dirty="0"/>
              <a:t>$</a:t>
            </a:r>
            <a:r>
              <a:rPr lang="en-US" altLang="en-US" b="1" kern="0" dirty="0" err="1"/>
              <a:t>ra</a:t>
            </a:r>
            <a:r>
              <a:rPr lang="en-US" altLang="en-US" b="1" kern="0" dirty="0"/>
              <a:t> </a:t>
            </a:r>
            <a:r>
              <a:rPr lang="en-US" altLang="en-US" kern="0" dirty="0"/>
              <a:t>before making a function call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/>
              <a:t>A </a:t>
            </a:r>
            <a:r>
              <a:rPr lang="en-US" altLang="en-US" kern="0" dirty="0" err="1"/>
              <a:t>callee</a:t>
            </a:r>
            <a:r>
              <a:rPr lang="en-US" altLang="en-US" kern="0" dirty="0"/>
              <a:t> function must preserve </a:t>
            </a:r>
            <a:r>
              <a:rPr lang="en-US" altLang="en-US" b="1" kern="0" dirty="0"/>
              <a:t>$</a:t>
            </a:r>
            <a:r>
              <a:rPr lang="en-US" altLang="en-US" b="1" kern="0" dirty="0" err="1"/>
              <a:t>sp</a:t>
            </a:r>
            <a:r>
              <a:rPr lang="en-US" altLang="en-US" kern="0" dirty="0"/>
              <a:t>, </a:t>
            </a:r>
            <a:r>
              <a:rPr lang="en-US" altLang="en-US" b="1" kern="0" dirty="0"/>
              <a:t>$s0</a:t>
            </a:r>
            <a:r>
              <a:rPr lang="en-US" altLang="en-US" kern="0" dirty="0"/>
              <a:t> to </a:t>
            </a:r>
            <a:r>
              <a:rPr lang="en-US" altLang="en-US" b="1" kern="0" dirty="0"/>
              <a:t>$s7</a:t>
            </a:r>
            <a:r>
              <a:rPr lang="en-US" altLang="en-US" kern="0" dirty="0"/>
              <a:t>, and </a:t>
            </a:r>
            <a:r>
              <a:rPr lang="en-US" altLang="en-US" b="1" kern="0" dirty="0"/>
              <a:t>$fp</a:t>
            </a:r>
            <a:r>
              <a:rPr lang="en-US" altLang="en-US" kern="0" dirty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/>
              <a:t>If needed, the caller can save argument registers </a:t>
            </a:r>
            <a:r>
              <a:rPr lang="en-US" altLang="en-US" b="1" kern="0" dirty="0"/>
              <a:t>$a0</a:t>
            </a:r>
            <a:r>
              <a:rPr lang="en-US" altLang="en-US" kern="0" dirty="0"/>
              <a:t> to </a:t>
            </a:r>
            <a:r>
              <a:rPr lang="en-US" altLang="en-US" b="1" kern="0" dirty="0"/>
              <a:t>$a3</a:t>
            </a:r>
            <a:r>
              <a:rPr lang="en-US" altLang="en-US" kern="0" dirty="0"/>
              <a:t>. However, the </a:t>
            </a:r>
            <a:r>
              <a:rPr lang="en-US" altLang="en-US" kern="0" dirty="0" err="1"/>
              <a:t>callee</a:t>
            </a:r>
            <a:r>
              <a:rPr lang="en-US" altLang="en-US" kern="0" dirty="0"/>
              <a:t> function is free to modify them.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on Preserving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952500"/>
            <a:ext cx="9298913" cy="5529263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500"/>
              </a:spcBef>
              <a:defRPr/>
            </a:pPr>
            <a:r>
              <a:rPr lang="en-US" dirty="0"/>
              <a:t>A function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/>
              <a:t> calls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/>
              <a:t> twice as shown below. We don't know what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/>
              <a:t> does, or which registers are used in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/>
              <a:t>.</a:t>
            </a:r>
          </a:p>
          <a:p>
            <a:pPr>
              <a:lnSpc>
                <a:spcPct val="130000"/>
              </a:lnSpc>
              <a:spcBef>
                <a:spcPts val="1500"/>
              </a:spcBef>
              <a:defRPr/>
            </a:pPr>
            <a:r>
              <a:rPr lang="en-US" dirty="0"/>
              <a:t>We only know that function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/>
              <a:t> receives two integer arguments and returns one integer result. Translate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/>
              <a:t>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4000"/>
              </a:spcBef>
              <a:buFont typeface="Wingdings" pitchFamily="2" charset="2"/>
              <a:buNone/>
              <a:defRPr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f(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a,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b) {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d = g(b, g(a, b));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return a + d;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Translating Function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136" y="893764"/>
            <a:ext cx="8850048" cy="1152525"/>
          </a:xfrm>
        </p:spPr>
        <p:txBody>
          <a:bodyPr/>
          <a:lstStyle/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f(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a,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b) {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d = g(b, g(a, b));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return a + d;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522816" y="1989138"/>
            <a:ext cx="9235567" cy="455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4500" algn="l"/>
                <a:tab pos="1527175" algn="l"/>
                <a:tab pos="430212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4500" algn="l"/>
                <a:tab pos="1527175" algn="l"/>
                <a:tab pos="43021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4500" algn="l"/>
                <a:tab pos="1527175" algn="l"/>
                <a:tab pos="43021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f: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-12	# allocate frame = 12 bytes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a (caller-saved)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b (caller-saved)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g	# call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$a0 = b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move	$a1, $v0	# $a1 = result of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g	# call g(b,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$a0 = a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$v0, $a0, $v0	# $v0 = a + d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12	# free stack frame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69" y="1124720"/>
            <a:ext cx="7739063" cy="506970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Functions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Function Call and Return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The Stack Segment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Preserving Registers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Examples: Bubble Sort and Recursion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69" y="1124720"/>
            <a:ext cx="7739063" cy="506970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Functions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Function Call and Return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The Stack Segment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Preserving Registers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Examples: Bubble Sort and Recursion</a:t>
            </a:r>
          </a:p>
        </p:txBody>
      </p:sp>
    </p:spTree>
    <p:extLst>
      <p:ext uri="{BB962C8B-B14F-4D97-AF65-F5344CB8AC3E}">
        <p14:creationId xmlns:p14="http://schemas.microsoft.com/office/powerpoint/2010/main" val="2696649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Bubble Sort (Leaf Function)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47616" y="836686"/>
            <a:ext cx="9610768" cy="57030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bubbleSort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A[],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swapped, i, temp;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do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n = n-1;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swapped = 0;	// false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for (i=0; i&lt;n; i++)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if (A[i] &gt; A[i+1])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temp = A[i];	// swap A[i]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A[i] = A[i+1];	// with A[i+1]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A[i+1] = temp;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swapped = 1;	// true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} while (swapped);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15408" y="5216019"/>
            <a:ext cx="4492096" cy="11509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2273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2273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2273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Worst case Performance	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Best case Performance	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868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Translating Function Bubble Sort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71727" y="836686"/>
            <a:ext cx="9486371" cy="57038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308475" algn="l"/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308475" algn="l"/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308475" algn="l"/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bubbleSort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:		# $a0 = &amp;A, $a1 = n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do: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$a1, -1	# n = n-1 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blez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L2	# branch if (n &lt;= 0)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move	$t0, $a0	# $t0 = &amp;A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li	$t1, 0	# $t1 = swapped = 0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li	$t2, 0	# $t2 = i = 0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for: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$t3, 0($t0)	# $t3 = A[i]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$t4, 4($t0)	# $t4 = A[i+1]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ble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$t3, $t4, L1	# branch if (A[i] &lt;= A[i+1])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$t4, 0($t0)	# A[i] = $t4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$t3, 4($t0)	# A[i+1] = $t3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li	$t1, 1	# swapped = 1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L1: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$t2, $t2, 1	# i++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$t0, $t0, 4	# $t0 = &amp;A[i]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$t2, $a1, for	# branch if (i != n)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$t1, do	# branch if (swapped)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L2: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2377700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a Recursive Function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97274" y="4581526"/>
            <a:ext cx="9236296" cy="19589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/>
              <a:t>Two recursive calls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First call computes the sum of the first half of the array elements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Second call computes the sum of the 2</a:t>
            </a:r>
            <a:r>
              <a:rPr lang="en-US" altLang="en-US" baseline="30000" dirty="0"/>
              <a:t>nd</a:t>
            </a:r>
            <a:r>
              <a:rPr lang="en-US" altLang="en-US" dirty="0"/>
              <a:t> half of the array elements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How to translate a recursive function into assembly?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97273" y="1009650"/>
            <a:ext cx="9173369" cy="3455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A[],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if (n == 0) return 0;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if (n == 1) return A[0];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sum1 =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(&amp;A[0], n/2);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sum2 =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(&amp;A[n/2], n – n/2);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return sum1 + sum2;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Illustrating Recursive Calls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616116" y="951900"/>
            <a:ext cx="3619639" cy="1209747"/>
            <a:chOff x="2414876" y="951899"/>
            <a:chExt cx="3341205" cy="1209747"/>
          </a:xfrm>
        </p:grpSpPr>
        <p:sp>
          <p:nvSpPr>
            <p:cNvPr id="28675" name="TextBox 2"/>
            <p:cNvSpPr txBox="1">
              <a:spLocks noChangeArrowheads="1"/>
            </p:cNvSpPr>
            <p:nvPr/>
          </p:nvSpPr>
          <p:spPr bwMode="auto">
            <a:xfrm>
              <a:off x="2414876" y="1453760"/>
              <a:ext cx="334120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&amp;A[0], $a1 = 6</a:t>
              </a:r>
            </a:p>
          </p:txBody>
        </p:sp>
        <p:cxnSp>
          <p:nvCxnSpPr>
            <p:cNvPr id="2" name="Straight Arrow Connector 28675"/>
            <p:cNvCxnSpPr/>
            <p:nvPr/>
          </p:nvCxnSpPr>
          <p:spPr>
            <a:xfrm>
              <a:off x="3880716" y="951899"/>
              <a:ext cx="0" cy="50186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71727" y="3602038"/>
            <a:ext cx="1879733" cy="1439525"/>
            <a:chOff x="250825" y="3602038"/>
            <a:chExt cx="1735138" cy="1439525"/>
          </a:xfrm>
        </p:grpSpPr>
        <p:sp>
          <p:nvSpPr>
            <p:cNvPr id="28677" name="TextBox 16"/>
            <p:cNvSpPr txBox="1">
              <a:spLocks noChangeArrowheads="1"/>
            </p:cNvSpPr>
            <p:nvPr/>
          </p:nvSpPr>
          <p:spPr bwMode="auto">
            <a:xfrm>
              <a:off x="250825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38" name="Freeform 37"/>
            <p:cNvSpPr/>
            <p:nvPr/>
          </p:nvSpPr>
          <p:spPr bwMode="auto">
            <a:xfrm flipH="1">
              <a:off x="1576436" y="3602038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81912" y="3601822"/>
            <a:ext cx="1739579" cy="1439742"/>
            <a:chOff x="2198688" y="3601821"/>
            <a:chExt cx="1605765" cy="1439742"/>
          </a:xfrm>
        </p:grpSpPr>
        <p:sp>
          <p:nvSpPr>
            <p:cNvPr id="28678" name="TextBox 17"/>
            <p:cNvSpPr txBox="1">
              <a:spLocks noChangeArrowheads="1"/>
            </p:cNvSpPr>
            <p:nvPr/>
          </p:nvSpPr>
          <p:spPr bwMode="auto">
            <a:xfrm>
              <a:off x="2198688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&amp;A[1]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2</a:t>
              </a: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210113" y="3601821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23997" y="3601821"/>
            <a:ext cx="1600511" cy="423862"/>
            <a:chOff x="2791381" y="3601821"/>
            <a:chExt cx="1477395" cy="423862"/>
          </a:xfrm>
        </p:grpSpPr>
        <p:sp>
          <p:nvSpPr>
            <p:cNvPr id="33" name="Freeform 32"/>
            <p:cNvSpPr/>
            <p:nvPr/>
          </p:nvSpPr>
          <p:spPr bwMode="auto">
            <a:xfrm>
              <a:off x="2791381" y="3601821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189432" y="3701242"/>
              <a:ext cx="107934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A[1]+A[2]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6877" y="3602038"/>
            <a:ext cx="873703" cy="423862"/>
            <a:chOff x="597117" y="3602038"/>
            <a:chExt cx="806495" cy="423862"/>
          </a:xfrm>
        </p:grpSpPr>
        <p:sp>
          <p:nvSpPr>
            <p:cNvPr id="30" name="Freeform 29"/>
            <p:cNvSpPr/>
            <p:nvPr/>
          </p:nvSpPr>
          <p:spPr bwMode="auto">
            <a:xfrm flipH="1">
              <a:off x="1120775" y="3602038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7117" y="3701242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A[0]</a:t>
              </a:r>
            </a:p>
          </p:txBody>
        </p:sp>
      </p:grpSp>
      <p:grpSp>
        <p:nvGrpSpPr>
          <p:cNvPr id="28672" name="Group 28671"/>
          <p:cNvGrpSpPr/>
          <p:nvPr/>
        </p:nvGrpSpPr>
        <p:grpSpPr>
          <a:xfrm>
            <a:off x="4578085" y="3602038"/>
            <a:ext cx="1879498" cy="1439525"/>
            <a:chOff x="4225925" y="3602038"/>
            <a:chExt cx="1734921" cy="1439525"/>
          </a:xfrm>
        </p:grpSpPr>
        <p:sp>
          <p:nvSpPr>
            <p:cNvPr id="28680" name="TextBox 19"/>
            <p:cNvSpPr txBox="1">
              <a:spLocks noChangeArrowheads="1"/>
            </p:cNvSpPr>
            <p:nvPr/>
          </p:nvSpPr>
          <p:spPr bwMode="auto">
            <a:xfrm>
              <a:off x="4225925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&amp;A[3]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39" name="Freeform 38"/>
            <p:cNvSpPr/>
            <p:nvPr/>
          </p:nvSpPr>
          <p:spPr bwMode="auto">
            <a:xfrm flipH="1">
              <a:off x="5551319" y="3602038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8691" name="Group 28690"/>
          <p:cNvGrpSpPr/>
          <p:nvPr/>
        </p:nvGrpSpPr>
        <p:grpSpPr>
          <a:xfrm>
            <a:off x="6688270" y="3601822"/>
            <a:ext cx="1739579" cy="1439742"/>
            <a:chOff x="6173788" y="3601821"/>
            <a:chExt cx="1605765" cy="1439742"/>
          </a:xfrm>
        </p:grpSpPr>
        <p:sp>
          <p:nvSpPr>
            <p:cNvPr id="28681" name="TextBox 20"/>
            <p:cNvSpPr txBox="1">
              <a:spLocks noChangeArrowheads="1"/>
            </p:cNvSpPr>
            <p:nvPr/>
          </p:nvSpPr>
          <p:spPr bwMode="auto">
            <a:xfrm>
              <a:off x="6173788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&amp;A[4]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2</a:t>
              </a: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6184996" y="3601821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8692" name="Group 28691"/>
          <p:cNvGrpSpPr/>
          <p:nvPr/>
        </p:nvGrpSpPr>
        <p:grpSpPr>
          <a:xfrm>
            <a:off x="7330120" y="3601821"/>
            <a:ext cx="1554558" cy="423862"/>
            <a:chOff x="6766264" y="3601821"/>
            <a:chExt cx="1434977" cy="423862"/>
          </a:xfrm>
        </p:grpSpPr>
        <p:sp>
          <p:nvSpPr>
            <p:cNvPr id="48" name="Freeform 47"/>
            <p:cNvSpPr/>
            <p:nvPr/>
          </p:nvSpPr>
          <p:spPr bwMode="auto">
            <a:xfrm>
              <a:off x="6766264" y="3601821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21897" y="3701242"/>
              <a:ext cx="107934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A[4]+A[5]</a:t>
              </a:r>
            </a:p>
          </p:txBody>
        </p:sp>
      </p:grpSp>
      <p:grpSp>
        <p:nvGrpSpPr>
          <p:cNvPr id="28673" name="Group 28672"/>
          <p:cNvGrpSpPr/>
          <p:nvPr/>
        </p:nvGrpSpPr>
        <p:grpSpPr>
          <a:xfrm>
            <a:off x="4953001" y="3602038"/>
            <a:ext cx="873703" cy="423862"/>
            <a:chOff x="4572000" y="3602038"/>
            <a:chExt cx="806495" cy="423862"/>
          </a:xfrm>
        </p:grpSpPr>
        <p:sp>
          <p:nvSpPr>
            <p:cNvPr id="42" name="Freeform 41"/>
            <p:cNvSpPr/>
            <p:nvPr/>
          </p:nvSpPr>
          <p:spPr bwMode="auto">
            <a:xfrm flipH="1">
              <a:off x="5095658" y="3602038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72000" y="3701242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A[3]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01110" y="5042213"/>
            <a:ext cx="1879810" cy="1439213"/>
            <a:chOff x="5262563" y="5042213"/>
            <a:chExt cx="1735209" cy="1439213"/>
          </a:xfrm>
        </p:grpSpPr>
        <p:sp>
          <p:nvSpPr>
            <p:cNvPr id="28684" name="TextBox 23"/>
            <p:cNvSpPr txBox="1">
              <a:spLocks noChangeArrowheads="1"/>
            </p:cNvSpPr>
            <p:nvPr/>
          </p:nvSpPr>
          <p:spPr bwMode="auto">
            <a:xfrm>
              <a:off x="5262563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&amp;A[4]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52" name="Freeform 51"/>
            <p:cNvSpPr/>
            <p:nvPr/>
          </p:nvSpPr>
          <p:spPr bwMode="auto">
            <a:xfrm flipH="1">
              <a:off x="6588245" y="5042213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11294" y="5041997"/>
            <a:ext cx="1739579" cy="1439430"/>
            <a:chOff x="7210425" y="5041996"/>
            <a:chExt cx="1605765" cy="1439430"/>
          </a:xfrm>
        </p:grpSpPr>
        <p:sp>
          <p:nvSpPr>
            <p:cNvPr id="54" name="Freeform 53"/>
            <p:cNvSpPr/>
            <p:nvPr/>
          </p:nvSpPr>
          <p:spPr bwMode="auto">
            <a:xfrm>
              <a:off x="7221922" y="5041996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210425" y="5041996"/>
              <a:ext cx="1605765" cy="1439430"/>
              <a:chOff x="7210425" y="5041996"/>
              <a:chExt cx="1605765" cy="1439430"/>
            </a:xfrm>
          </p:grpSpPr>
          <p:sp>
            <p:nvSpPr>
              <p:cNvPr id="28685" name="TextBox 24"/>
              <p:cNvSpPr txBox="1">
                <a:spLocks noChangeArrowheads="1"/>
              </p:cNvSpPr>
              <p:nvPr/>
            </p:nvSpPr>
            <p:spPr bwMode="auto">
              <a:xfrm>
                <a:off x="7210425" y="5465763"/>
                <a:ext cx="1605765" cy="101566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Arial Narrow" pitchFamily="34" charset="0"/>
                    <a:cs typeface="Consolas" pitchFamily="49" charset="0"/>
                  </a:rPr>
                  <a:t>recursive_sum:</a:t>
                </a:r>
              </a:p>
              <a:p>
                <a:pPr eaLnBrk="1" hangingPunct="1"/>
                <a:r>
                  <a:rPr lang="en-US" altLang="en-US" sz="2000" b="1">
                    <a:latin typeface="Consolas" pitchFamily="49" charset="0"/>
                    <a:cs typeface="Consolas" pitchFamily="49" charset="0"/>
                  </a:rPr>
                  <a:t>$a0 = &amp;A[5]</a:t>
                </a:r>
              </a:p>
              <a:p>
                <a:pPr eaLnBrk="1" hangingPunct="1"/>
                <a:r>
                  <a:rPr lang="en-US" altLang="en-US" sz="2000" b="1">
                    <a:latin typeface="Consolas" pitchFamily="49" charset="0"/>
                    <a:cs typeface="Consolas" pitchFamily="49" charset="0"/>
                  </a:rPr>
                  <a:t>$a1 = 1</a:t>
                </a:r>
              </a:p>
            </p:txBody>
          </p:sp>
          <p:sp>
            <p:nvSpPr>
              <p:cNvPr id="55" name="Freeform 54"/>
              <p:cNvSpPr/>
              <p:nvPr/>
            </p:nvSpPr>
            <p:spPr bwMode="auto">
              <a:xfrm>
                <a:off x="7803190" y="5041996"/>
                <a:ext cx="282837" cy="423862"/>
              </a:xfrm>
              <a:custGeom>
                <a:avLst/>
                <a:gdLst>
                  <a:gd name="connsiteX0" fmla="*/ 0 w 294198"/>
                  <a:gd name="connsiteY0" fmla="*/ 0 h 683812"/>
                  <a:gd name="connsiteX1" fmla="*/ 0 w 294198"/>
                  <a:gd name="connsiteY1" fmla="*/ 294198 h 683812"/>
                  <a:gd name="connsiteX2" fmla="*/ 294198 w 294198"/>
                  <a:gd name="connsiteY2" fmla="*/ 294198 h 683812"/>
                  <a:gd name="connsiteX3" fmla="*/ 294198 w 294198"/>
                  <a:gd name="connsiteY3" fmla="*/ 683812 h 683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4198" h="683812">
                    <a:moveTo>
                      <a:pt x="0" y="0"/>
                    </a:moveTo>
                    <a:lnTo>
                      <a:pt x="0" y="294198"/>
                    </a:lnTo>
                    <a:lnTo>
                      <a:pt x="294198" y="294198"/>
                    </a:lnTo>
                    <a:lnTo>
                      <a:pt x="294198" y="683812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headEnd type="arrow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158823" y="5141417"/>
                <a:ext cx="53967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A[5]</a:t>
                </a: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6076337" y="5042213"/>
            <a:ext cx="873703" cy="423862"/>
            <a:chOff x="5608926" y="5042213"/>
            <a:chExt cx="806495" cy="423862"/>
          </a:xfrm>
        </p:grpSpPr>
        <p:sp>
          <p:nvSpPr>
            <p:cNvPr id="53" name="Freeform 52"/>
            <p:cNvSpPr/>
            <p:nvPr/>
          </p:nvSpPr>
          <p:spPr bwMode="auto">
            <a:xfrm flipH="1">
              <a:off x="6132584" y="5042213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08926" y="5141417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A[4]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332839" y="5042213"/>
            <a:ext cx="1879550" cy="1439213"/>
            <a:chOff x="1230313" y="5042213"/>
            <a:chExt cx="1734969" cy="1439213"/>
          </a:xfrm>
        </p:grpSpPr>
        <p:sp>
          <p:nvSpPr>
            <p:cNvPr id="28682" name="TextBox 21"/>
            <p:cNvSpPr txBox="1">
              <a:spLocks noChangeArrowheads="1"/>
            </p:cNvSpPr>
            <p:nvPr/>
          </p:nvSpPr>
          <p:spPr bwMode="auto">
            <a:xfrm>
              <a:off x="1230313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&amp;A[1]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59" name="Freeform 58"/>
            <p:cNvSpPr/>
            <p:nvPr/>
          </p:nvSpPr>
          <p:spPr bwMode="auto">
            <a:xfrm flipH="1">
              <a:off x="2555755" y="5042213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443023" y="5041997"/>
            <a:ext cx="1739579" cy="1439430"/>
            <a:chOff x="3178175" y="5041996"/>
            <a:chExt cx="1605765" cy="1439430"/>
          </a:xfrm>
        </p:grpSpPr>
        <p:sp>
          <p:nvSpPr>
            <p:cNvPr id="28683" name="TextBox 22"/>
            <p:cNvSpPr txBox="1">
              <a:spLocks noChangeArrowheads="1"/>
            </p:cNvSpPr>
            <p:nvPr/>
          </p:nvSpPr>
          <p:spPr bwMode="auto">
            <a:xfrm>
              <a:off x="3178175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&amp;A[2]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61" name="Freeform 60"/>
            <p:cNvSpPr/>
            <p:nvPr/>
          </p:nvSpPr>
          <p:spPr bwMode="auto">
            <a:xfrm>
              <a:off x="3189432" y="5041996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84925" y="5041996"/>
            <a:ext cx="969914" cy="423862"/>
            <a:chOff x="3770700" y="5041996"/>
            <a:chExt cx="895305" cy="423862"/>
          </a:xfrm>
        </p:grpSpPr>
        <p:sp>
          <p:nvSpPr>
            <p:cNvPr id="62" name="Freeform 61"/>
            <p:cNvSpPr/>
            <p:nvPr/>
          </p:nvSpPr>
          <p:spPr bwMode="auto">
            <a:xfrm>
              <a:off x="3770700" y="5041996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26333" y="5141417"/>
              <a:ext cx="53967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A[2]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707806" y="5042213"/>
            <a:ext cx="873703" cy="423862"/>
            <a:chOff x="1576436" y="5042213"/>
            <a:chExt cx="806495" cy="423862"/>
          </a:xfrm>
        </p:grpSpPr>
        <p:sp>
          <p:nvSpPr>
            <p:cNvPr id="60" name="Freeform 59"/>
            <p:cNvSpPr/>
            <p:nvPr/>
          </p:nvSpPr>
          <p:spPr bwMode="auto">
            <a:xfrm flipH="1">
              <a:off x="2100094" y="5042213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576436" y="5141417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A[1]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6907" y="2161647"/>
            <a:ext cx="3225165" cy="1440175"/>
            <a:chOff x="615606" y="2161646"/>
            <a:chExt cx="2977075" cy="1440175"/>
          </a:xfrm>
        </p:grpSpPr>
        <p:sp>
          <p:nvSpPr>
            <p:cNvPr id="28676" name="TextBox 15"/>
            <p:cNvSpPr txBox="1">
              <a:spLocks noChangeArrowheads="1"/>
            </p:cNvSpPr>
            <p:nvPr/>
          </p:nvSpPr>
          <p:spPr bwMode="auto">
            <a:xfrm>
              <a:off x="615606" y="2893935"/>
              <a:ext cx="297707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&amp;A[0], $a1 = 3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791381" y="2161646"/>
              <a:ext cx="801300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73030" y="2161647"/>
            <a:ext cx="3225165" cy="1440175"/>
            <a:chOff x="4590489" y="2161646"/>
            <a:chExt cx="2977075" cy="1440175"/>
          </a:xfrm>
        </p:grpSpPr>
        <p:sp>
          <p:nvSpPr>
            <p:cNvPr id="67" name="TextBox 15"/>
            <p:cNvSpPr txBox="1">
              <a:spLocks noChangeArrowheads="1"/>
            </p:cNvSpPr>
            <p:nvPr/>
          </p:nvSpPr>
          <p:spPr bwMode="auto">
            <a:xfrm>
              <a:off x="4590489" y="2893935"/>
              <a:ext cx="297707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&amp;A[3], $a1 = 3</a:t>
              </a:r>
            </a:p>
          </p:txBody>
        </p:sp>
        <p:sp>
          <p:nvSpPr>
            <p:cNvPr id="68" name="Freeform 67"/>
            <p:cNvSpPr/>
            <p:nvPr/>
          </p:nvSpPr>
          <p:spPr>
            <a:xfrm flipH="1">
              <a:off x="4590489" y="2161646"/>
              <a:ext cx="788006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77192" y="2161647"/>
            <a:ext cx="2476264" cy="732289"/>
            <a:chOff x="5517408" y="2161646"/>
            <a:chExt cx="2285782" cy="732289"/>
          </a:xfrm>
        </p:grpSpPr>
        <p:sp>
          <p:nvSpPr>
            <p:cNvPr id="69" name="Freeform 68"/>
            <p:cNvSpPr/>
            <p:nvPr/>
          </p:nvSpPr>
          <p:spPr>
            <a:xfrm flipV="1">
              <a:off x="5517408" y="2161646"/>
              <a:ext cx="552374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142577" y="2549102"/>
              <a:ext cx="166061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A[3]+A[4]+A[5]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6108" y="2161645"/>
            <a:ext cx="2391250" cy="732289"/>
            <a:chOff x="439484" y="2161644"/>
            <a:chExt cx="2207308" cy="732289"/>
          </a:xfrm>
        </p:grpSpPr>
        <p:sp>
          <p:nvSpPr>
            <p:cNvPr id="66" name="Freeform 65"/>
            <p:cNvSpPr/>
            <p:nvPr/>
          </p:nvSpPr>
          <p:spPr>
            <a:xfrm flipH="1" flipV="1">
              <a:off x="2094418" y="2161644"/>
              <a:ext cx="552374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484" y="2549102"/>
              <a:ext cx="159780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A[0]+A[1]+A[2]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03370" y="951900"/>
            <a:ext cx="4368531" cy="501861"/>
            <a:chOff x="4341572" y="951899"/>
            <a:chExt cx="4032490" cy="501861"/>
          </a:xfrm>
        </p:grpSpPr>
        <p:cxnSp>
          <p:nvCxnSpPr>
            <p:cNvPr id="72" name="Straight Arrow Connector 28675"/>
            <p:cNvCxnSpPr/>
            <p:nvPr/>
          </p:nvCxnSpPr>
          <p:spPr>
            <a:xfrm flipV="1">
              <a:off x="4341572" y="951899"/>
              <a:ext cx="0" cy="50186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4456786" y="1067114"/>
              <a:ext cx="391727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$v0 = A[0]+A[1]+A[2]+A[3]+A[4]+A[5]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Translating a Recursive Function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271727" y="893764"/>
            <a:ext cx="9362546" cy="56460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:	# $a0 = &amp;A, $a1 = 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$a1, L1	# branch if (n != 0)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li     $v0, 0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L1: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$a1, 1, L2	# branch if (n != 1)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$v0, 0($a0)	# $v0 = A[0]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A[0]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L2: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-12	# allocate frame = 12 bytes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$s0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$s1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$s0, $a0	# $s0 = &amp;A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$s1, $a1	# $s1 = n 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srl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$a1, $a1, 1	# $a1 =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first recursive call</a:t>
            </a:r>
          </a:p>
        </p:txBody>
      </p:sp>
    </p:spTree>
    <p:extLst>
      <p:ext uri="{BB962C8B-B14F-4D97-AF65-F5344CB8AC3E}">
        <p14:creationId xmlns:p14="http://schemas.microsoft.com/office/powerpoint/2010/main" val="3657785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Translating a Recursive Function (cont'd)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97272" y="5791201"/>
            <a:ext cx="9237001" cy="517525"/>
          </a:xfrm>
        </p:spPr>
        <p:txBody>
          <a:bodyPr/>
          <a:lstStyle/>
          <a:p>
            <a:r>
              <a:rPr lang="en-US" altLang="en-US" b="1"/>
              <a:t>$ra</a:t>
            </a:r>
            <a:r>
              <a:rPr lang="en-US" altLang="en-US"/>
              <a:t>, </a:t>
            </a:r>
            <a:r>
              <a:rPr lang="en-US" altLang="en-US" b="1"/>
              <a:t>$s0</a:t>
            </a:r>
            <a:r>
              <a:rPr lang="en-US" altLang="en-US"/>
              <a:t>, and </a:t>
            </a:r>
            <a:r>
              <a:rPr lang="en-US" altLang="en-US" b="1"/>
              <a:t>$s1</a:t>
            </a:r>
            <a:r>
              <a:rPr lang="en-US" altLang="en-US"/>
              <a:t> are preserved across recursive calls</a:t>
            </a: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397273" y="950913"/>
            <a:ext cx="9173369" cy="4551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srl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$t0, $s1, 1	# $t0 =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sll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$t1, $t0, 2	# $t1 = (n/2) * 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$a0, $s0, $t1	# $a0 = &amp;A[n/2]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subu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$a1, $s1, $t0	# $a1 = n –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$s0, $v0	# $s0 = sum1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second recursive call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$v0, $s0, $v0	# $v0 = sum1 + sum2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$s0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$s1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12	# free stack frame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376362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727" y="836613"/>
            <a:ext cx="9362546" cy="5761037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A function (or a procedure) is a block of instructions that can be called at several different points in the program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Allows the programmer to focus on just one task at a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Allows code to be reused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function that initiates the call is known as the </a:t>
            </a:r>
            <a:r>
              <a:rPr lang="en-US" altLang="en-US" b="1"/>
              <a:t>caller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function that receives the call is known as the </a:t>
            </a:r>
            <a:r>
              <a:rPr lang="en-US" altLang="en-US" b="1"/>
              <a:t>callee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When the callee finishes execution, control is transferred back to the caller function.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A function can receive </a:t>
            </a:r>
            <a:r>
              <a:rPr lang="en-US" altLang="en-US" b="1"/>
              <a:t>parameters</a:t>
            </a:r>
            <a:r>
              <a:rPr lang="en-US" altLang="en-US"/>
              <a:t> and return </a:t>
            </a:r>
            <a:r>
              <a:rPr lang="en-US" altLang="en-US" b="1"/>
              <a:t>results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The function parameters and results act as an interface between a function and the rest of the program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/>
          </a:p>
          <a:p>
            <a:pPr lvl="1" eaLnBrk="1" hangingPunct="1"/>
            <a:endParaRPr lang="en-US" altLang="en-US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Call and Return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71727" y="893763"/>
            <a:ext cx="9424458" cy="558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To execution a function, the </a:t>
            </a:r>
            <a:r>
              <a:rPr lang="en-US" altLang="en-US" b="1"/>
              <a:t>caller</a:t>
            </a:r>
            <a:r>
              <a:rPr lang="en-US" altLang="en-US"/>
              <a:t> does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Puts the parameters in a place that can be accessed by the callee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Transfer control to the callee function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To return from a function, the </a:t>
            </a:r>
            <a:r>
              <a:rPr lang="en-US" altLang="en-US" b="1"/>
              <a:t>callee</a:t>
            </a:r>
            <a:r>
              <a:rPr lang="en-US" altLang="en-US"/>
              <a:t> does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Puts the results in a place that can be accessed by the caller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Return control to the caller, next to where the function call was made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/>
              <a:t>Registers are the fastest place to pass parameters and return results. The MIPS architecture uses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>
                <a:latin typeface="Consolas" pitchFamily="49" charset="0"/>
                <a:cs typeface="Consolas" pitchFamily="49" charset="0"/>
              </a:rPr>
              <a:t>$a0-$a3:</a:t>
            </a:r>
            <a:r>
              <a:rPr lang="en-US" altLang="en-US"/>
              <a:t> four argument registers in which to pass parameters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>
                <a:latin typeface="Consolas" pitchFamily="49" charset="0"/>
                <a:cs typeface="Consolas" pitchFamily="49" charset="0"/>
              </a:rPr>
              <a:t>$v0-$v1:</a:t>
            </a:r>
            <a:r>
              <a:rPr lang="en-US" altLang="en-US"/>
              <a:t> two value registers in which to pass function results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>
                <a:latin typeface="Consolas" pitchFamily="49" charset="0"/>
                <a:cs typeface="Consolas" pitchFamily="49" charset="0"/>
              </a:rPr>
              <a:t>$ra:</a:t>
            </a:r>
            <a:r>
              <a:rPr lang="en-US" altLang="en-US"/>
              <a:t> return address register to return back to the caller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Call and Return Instructions</a:t>
            </a:r>
          </a:p>
        </p:txBody>
      </p:sp>
      <p:sp>
        <p:nvSpPr>
          <p:cNvPr id="4" name="Rectangle 43"/>
          <p:cNvSpPr>
            <a:spLocks noChangeArrowheads="1"/>
          </p:cNvSpPr>
          <p:nvPr/>
        </p:nvSpPr>
        <p:spPr bwMode="auto">
          <a:xfrm>
            <a:off x="397273" y="836613"/>
            <a:ext cx="9173369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/>
              <a:t>JAL</a:t>
            </a:r>
            <a:r>
              <a:rPr lang="en-US" altLang="en-US" dirty="0"/>
              <a:t> (</a:t>
            </a:r>
            <a:r>
              <a:rPr lang="en-US" altLang="en-US" b="1" dirty="0"/>
              <a:t>Jump-and-Link</a:t>
            </a:r>
            <a:r>
              <a:rPr lang="en-US" altLang="en-US" dirty="0"/>
              <a:t>) is used to call a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Save return address in </a:t>
            </a:r>
            <a:r>
              <a:rPr lang="en-US" altLang="en-US" b="1" dirty="0">
                <a:solidFill>
                  <a:srgbClr val="000099"/>
                </a:solidFill>
              </a:rPr>
              <a:t>$31 = PC+4</a:t>
            </a:r>
            <a:r>
              <a:rPr lang="en-US" altLang="en-US" dirty="0"/>
              <a:t> and jump to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Register </a:t>
            </a:r>
            <a:r>
              <a:rPr lang="en-US" altLang="en-US" b="1" dirty="0">
                <a:solidFill>
                  <a:srgbClr val="000099"/>
                </a:solidFill>
              </a:rPr>
              <a:t>$31</a:t>
            </a:r>
            <a:r>
              <a:rPr lang="en-US" altLang="en-US" dirty="0"/>
              <a:t> (</a:t>
            </a:r>
            <a:r>
              <a:rPr lang="en-US" altLang="en-US" b="1" dirty="0">
                <a:solidFill>
                  <a:srgbClr val="000099"/>
                </a:solidFill>
              </a:rPr>
              <a:t>$</a:t>
            </a:r>
            <a:r>
              <a:rPr lang="en-US" altLang="en-US" b="1" dirty="0" err="1">
                <a:solidFill>
                  <a:srgbClr val="000099"/>
                </a:solidFill>
              </a:rPr>
              <a:t>ra</a:t>
            </a:r>
            <a:r>
              <a:rPr lang="en-US" altLang="en-US" dirty="0"/>
              <a:t>) is used by </a:t>
            </a:r>
            <a:r>
              <a:rPr lang="en-US" altLang="en-US" b="1" dirty="0">
                <a:solidFill>
                  <a:srgbClr val="000099"/>
                </a:solidFill>
              </a:rPr>
              <a:t>JAL</a:t>
            </a:r>
            <a:r>
              <a:rPr lang="en-US" altLang="en-US" dirty="0"/>
              <a:t> as the </a:t>
            </a:r>
            <a:r>
              <a:rPr lang="en-US" altLang="en-US" b="1" dirty="0">
                <a:solidFill>
                  <a:srgbClr val="000099"/>
                </a:solidFill>
              </a:rPr>
              <a:t>return address</a:t>
            </a:r>
          </a:p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/>
              <a:t>JR</a:t>
            </a:r>
            <a:r>
              <a:rPr lang="en-US" altLang="en-US" dirty="0"/>
              <a:t> (</a:t>
            </a:r>
            <a:r>
              <a:rPr lang="en-US" altLang="en-US" b="1" dirty="0"/>
              <a:t>Jump Register</a:t>
            </a:r>
            <a:r>
              <a:rPr lang="en-US" altLang="en-US" dirty="0"/>
              <a:t>) is used to return from a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Jump to instruction whose address is in register </a:t>
            </a:r>
            <a:r>
              <a:rPr lang="en-US" altLang="en-US" dirty="0" err="1"/>
              <a:t>Rs</a:t>
            </a:r>
            <a:r>
              <a:rPr lang="en-US" altLang="en-US" dirty="0"/>
              <a:t> (PC = </a:t>
            </a:r>
            <a:r>
              <a:rPr lang="en-US" altLang="en-US" dirty="0" err="1"/>
              <a:t>Rs</a:t>
            </a:r>
            <a:r>
              <a:rPr lang="en-US" altLang="en-US" dirty="0"/>
              <a:t>)</a:t>
            </a:r>
          </a:p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/>
              <a:t>JALR</a:t>
            </a:r>
            <a:r>
              <a:rPr lang="en-US" altLang="en-US" dirty="0"/>
              <a:t> (</a:t>
            </a:r>
            <a:r>
              <a:rPr lang="en-US" altLang="en-US" b="1" dirty="0"/>
              <a:t>Jump-and-Link Register</a:t>
            </a:r>
            <a:r>
              <a:rPr lang="en-US" altLang="en-US" dirty="0"/>
              <a:t>)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Save return address in Rd = PC+4, and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Call function whose address is in register </a:t>
            </a:r>
            <a:r>
              <a:rPr lang="en-US" altLang="en-US" dirty="0" err="1"/>
              <a:t>Rs</a:t>
            </a:r>
            <a:r>
              <a:rPr lang="en-US" altLang="en-US" dirty="0"/>
              <a:t> (PC = </a:t>
            </a:r>
            <a:r>
              <a:rPr lang="en-US" altLang="en-US" dirty="0" err="1"/>
              <a:t>Rs</a:t>
            </a:r>
            <a:r>
              <a:rPr lang="en-US" altLang="en-US" dirty="0"/>
              <a:t>)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/>
              <a:t>Used to call functions whose addresses are known at runtime</a:t>
            </a:r>
          </a:p>
        </p:txBody>
      </p:sp>
      <p:graphicFrame>
        <p:nvGraphicFramePr>
          <p:cNvPr id="5" name="Group 99"/>
          <p:cNvGraphicFramePr>
            <a:graphicFrameLocks/>
          </p:cNvGraphicFramePr>
          <p:nvPr/>
        </p:nvGraphicFramePr>
        <p:xfrm>
          <a:off x="397272" y="4876801"/>
          <a:ext cx="9173367" cy="1514475"/>
        </p:xfrm>
        <a:graphic>
          <a:graphicData uri="http://schemas.openxmlformats.org/drawingml/2006/table">
            <a:tbl>
              <a:tblPr/>
              <a:tblGrid>
                <a:gridCol w="1872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36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5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Format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jal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label</a:t>
                      </a: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$31 = PC+4, j Label</a:t>
                      </a: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Op=3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26-bit address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PC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jalr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Rd,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PC+4, PC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708554" y="4752975"/>
            <a:ext cx="3370792" cy="15557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52438" algn="l"/>
                <a:tab pos="904875" algn="l"/>
                <a:tab pos="1357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52438" algn="l"/>
                <a:tab pos="904875" algn="l"/>
                <a:tab pos="1357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Parameters: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$a0</a:t>
            </a:r>
            <a:r>
              <a:rPr lang="en-US" altLang="en-US" sz="2000"/>
              <a:t> = Address of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v[]</a:t>
            </a:r>
            <a:r>
              <a:rPr lang="en-US" altLang="en-US" sz="2000"/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$a1</a:t>
            </a:r>
            <a:r>
              <a:rPr lang="en-US" altLang="en-US" sz="2000">
                <a:solidFill>
                  <a:srgbClr val="000099"/>
                </a:solidFill>
              </a:rPr>
              <a:t> </a:t>
            </a:r>
            <a:r>
              <a:rPr lang="en-US" altLang="en-US" sz="2000"/>
              <a:t>=</a:t>
            </a:r>
            <a:r>
              <a:rPr lang="en-US" altLang="en-US" sz="2000">
                <a:solidFill>
                  <a:srgbClr val="000099"/>
                </a:solidFill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en-US" sz="2000"/>
              <a:t>, and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Return address is in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$ra</a:t>
            </a:r>
            <a:endParaRPr lang="en-US" altLang="en-US" sz="2000">
              <a:solidFill>
                <a:srgbClr val="000099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93775"/>
            <a:ext cx="8915400" cy="11684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/>
              <a:t>Consider the following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</a:t>
            </a:r>
            <a:r>
              <a:rPr lang="en-US" altLang="en-US"/>
              <a:t> function (written in C)</a:t>
            </a:r>
          </a:p>
          <a:p>
            <a:pPr eaLnBrk="1" hangingPunct="1"/>
            <a:r>
              <a:rPr lang="en-US" altLang="en-US"/>
              <a:t>Translate this function to MIPS assembly language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08555" y="2309814"/>
            <a:ext cx="4743185" cy="22129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91440" bIns="91440" anchor="ctr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52438" algn="l"/>
                <a:tab pos="904875" algn="l"/>
                <a:tab pos="1357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52438" algn="l"/>
                <a:tab pos="904875" algn="l"/>
                <a:tab pos="1357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void swap(int v[], int k)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  int temp;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temp = v[k]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v[k] = v[k+1];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v[k+1] = temp;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24293" name="Rectangle 5"/>
          <p:cNvSpPr>
            <a:spLocks noChangeArrowheads="1"/>
          </p:cNvSpPr>
          <p:nvPr/>
        </p:nvSpPr>
        <p:spPr bwMode="auto">
          <a:xfrm>
            <a:off x="4333875" y="3222625"/>
            <a:ext cx="5049308" cy="30861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143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143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143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swap: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sll $t0,$a1,2	# $t0=k*4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add $t0,$t0,$a0	# $t0=v+k*4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$t1,0($t0)	# $t1=v[k]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$t2,4($t0)	# $t2=v[k+1]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$t2,0($t0)	# v[k]=$t2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$t1,4($t0)	# v[k+1]=$t1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jr  $ra	# return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42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4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4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24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4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4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4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0" grpId="0" animBg="1"/>
      <p:bldP spid="52429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Call / Return Sequence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52500"/>
            <a:ext cx="8915400" cy="26289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/>
              <a:t>Suppose we call function swap as: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swap(a,10)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/>
              <a:t>Pass </a:t>
            </a:r>
            <a:r>
              <a:rPr lang="en-US" altLang="en-US" b="1">
                <a:solidFill>
                  <a:srgbClr val="FF0000"/>
                </a:solidFill>
              </a:rPr>
              <a:t>address</a:t>
            </a:r>
            <a:r>
              <a:rPr lang="en-US" altLang="en-US"/>
              <a:t> of array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en-US"/>
              <a:t> and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/>
              <a:t> as arguments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/>
              <a:t>Call the function swap saving </a:t>
            </a:r>
            <a:r>
              <a:rPr lang="en-US" altLang="en-US" b="1">
                <a:solidFill>
                  <a:srgbClr val="FF0000"/>
                </a:solidFill>
              </a:rPr>
              <a:t>return address</a:t>
            </a:r>
            <a:r>
              <a:rPr lang="en-US" altLang="en-US"/>
              <a:t> in </a:t>
            </a:r>
            <a:r>
              <a:rPr lang="en-US" altLang="en-US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$31 = $ra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/>
              <a:t>Execute function swap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/>
              <a:t>Return control to the point of origin (return address)</a:t>
            </a:r>
          </a:p>
        </p:txBody>
      </p:sp>
      <p:sp>
        <p:nvSpPr>
          <p:cNvPr id="527364" name="Rectangle 4"/>
          <p:cNvSpPr>
            <a:spLocks noChangeArrowheads="1"/>
          </p:cNvSpPr>
          <p:nvPr/>
        </p:nvSpPr>
        <p:spPr bwMode="auto">
          <a:xfrm>
            <a:off x="6418262" y="3641726"/>
            <a:ext cx="2964921" cy="2754313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143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143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143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sll $t0,$a1,2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add $t0,$t0,$a0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$t1,0($t0)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$t2,4($t0)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$t2,0($t0)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$t1,4($t0)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jr  $ra</a:t>
            </a:r>
          </a:p>
        </p:txBody>
      </p:sp>
      <p:sp>
        <p:nvSpPr>
          <p:cNvPr id="527365" name="Rectangle 5"/>
          <p:cNvSpPr>
            <a:spLocks noChangeArrowheads="1"/>
          </p:cNvSpPr>
          <p:nvPr/>
        </p:nvSpPr>
        <p:spPr bwMode="auto">
          <a:xfrm>
            <a:off x="3143780" y="4638675"/>
            <a:ext cx="3018235" cy="1785938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la   $a0, a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li   $a1, 10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jal  swap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#	return here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. . 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108583" y="4184651"/>
            <a:ext cx="10937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b="1"/>
              <a:t>Caller</a:t>
            </a:r>
          </a:p>
        </p:txBody>
      </p:sp>
      <p:sp>
        <p:nvSpPr>
          <p:cNvPr id="527367" name="Rectangle 7"/>
          <p:cNvSpPr>
            <a:spLocks noChangeArrowheads="1"/>
          </p:cNvSpPr>
          <p:nvPr/>
        </p:nvSpPr>
        <p:spPr bwMode="auto">
          <a:xfrm>
            <a:off x="1704315" y="4686301"/>
            <a:ext cx="1296723" cy="339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tIns="18288" rIns="45720" bIns="18288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addr a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9185" y="4695825"/>
            <a:ext cx="1190096" cy="312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$a0=$4</a:t>
            </a:r>
          </a:p>
        </p:txBody>
      </p:sp>
      <p:sp>
        <p:nvSpPr>
          <p:cNvPr id="527369" name="Rectangle 9"/>
          <p:cNvSpPr>
            <a:spLocks noChangeArrowheads="1"/>
          </p:cNvSpPr>
          <p:nvPr/>
        </p:nvSpPr>
        <p:spPr bwMode="auto">
          <a:xfrm>
            <a:off x="1704315" y="5018089"/>
            <a:ext cx="1296723" cy="314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tIns="18288" rIns="45720" bIns="18288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10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57465" y="5026025"/>
            <a:ext cx="1193535" cy="312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$a1=$5</a:t>
            </a:r>
          </a:p>
        </p:txBody>
      </p:sp>
      <p:sp>
        <p:nvSpPr>
          <p:cNvPr id="527371" name="Rectangle 11"/>
          <p:cNvSpPr>
            <a:spLocks noChangeArrowheads="1"/>
          </p:cNvSpPr>
          <p:nvPr/>
        </p:nvSpPr>
        <p:spPr bwMode="auto">
          <a:xfrm>
            <a:off x="1704315" y="6070601"/>
            <a:ext cx="1296723" cy="314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ret addr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84982" y="6078539"/>
            <a:ext cx="1140222" cy="346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$ra=$31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704315" y="5338764"/>
            <a:ext cx="1296723" cy="7318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. . .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704315" y="4275139"/>
            <a:ext cx="1296723" cy="409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. . 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202371" y="4324351"/>
            <a:ext cx="1350036" cy="1236663"/>
            <a:chOff x="2803" y="2506"/>
            <a:chExt cx="1325" cy="806"/>
          </a:xfrm>
        </p:grpSpPr>
        <p:sp>
          <p:nvSpPr>
            <p:cNvPr id="9234" name="Line 16"/>
            <p:cNvSpPr>
              <a:spLocks noChangeShapeType="1"/>
            </p:cNvSpPr>
            <p:nvPr/>
          </p:nvSpPr>
          <p:spPr bwMode="auto">
            <a:xfrm flipV="1">
              <a:off x="3581" y="2506"/>
              <a:ext cx="547" cy="8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5" name="Line 17"/>
            <p:cNvSpPr>
              <a:spLocks noChangeShapeType="1"/>
            </p:cNvSpPr>
            <p:nvPr/>
          </p:nvSpPr>
          <p:spPr bwMode="auto">
            <a:xfrm>
              <a:off x="2803" y="3312"/>
              <a:ext cx="77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27378" name="Line 18"/>
          <p:cNvSpPr>
            <a:spLocks noChangeShapeType="1"/>
          </p:cNvSpPr>
          <p:nvPr/>
        </p:nvSpPr>
        <p:spPr bwMode="auto">
          <a:xfrm flipH="1">
            <a:off x="4516173" y="6251575"/>
            <a:ext cx="205859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3" name="Rectangle 19"/>
          <p:cNvSpPr>
            <a:spLocks noChangeArrowheads="1"/>
          </p:cNvSpPr>
          <p:nvPr/>
        </p:nvSpPr>
        <p:spPr bwMode="auto">
          <a:xfrm>
            <a:off x="1645842" y="3811589"/>
            <a:ext cx="1434306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b="1"/>
              <a:t>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27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27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27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27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2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2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52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52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2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2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2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2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2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2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2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2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27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27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7512050" y="4178300"/>
            <a:ext cx="1934766" cy="1036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Register </a:t>
            </a: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$31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is the return address register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Details of JAL and JR</a:t>
            </a:r>
          </a:p>
        </p:txBody>
      </p:sp>
      <p:sp>
        <p:nvSpPr>
          <p:cNvPr id="56833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97273" y="893763"/>
            <a:ext cx="7176690" cy="5588000"/>
          </a:xfrm>
          <a:noFill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solidFill>
                  <a:srgbClr val="008000"/>
                </a:solidFill>
              </a:rPr>
              <a:t>Address	Instructions	Assembly Language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endParaRPr lang="en-US" altLang="en-US" sz="20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00400020	lui $1, 0x1001 	la   $a0, a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00400024	ori $4, $1, 0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00400028	ori $5, $0, 10	ori  $a1,$0,10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0040002C	jal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0x10000f</a:t>
            </a:r>
            <a:r>
              <a:rPr lang="en-US" altLang="en-US" sz="2000" b="1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00400030  . . .	# return here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endParaRPr lang="en-US" altLang="en-US" sz="2000" b="1">
              <a:latin typeface="Consolas" pitchFamily="49" charset="0"/>
              <a:cs typeface="Consolas" pitchFamily="49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		swap: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0040003C	sll $8, $5, 2	sll $t0, $a1, 2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00400040 	add $8, $8, $4	add $t0, $t0, $a0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00400044 	lw  $9, 0($8)	lw  $t1, 0($t0)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00400048 	lw  $10,4($8)	lw  $t2, 4($t0)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0040004C 	sw  $10,0($8)	sw  $t2, 0($t0)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00400050 	sw  $9, 4($8)	sw  $t1, 4($t0)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00400054 	jr  $31	</a:t>
            </a:r>
            <a:r>
              <a:rPr lang="en-US" altLang="en-US" sz="2000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$ra</a:t>
            </a:r>
          </a:p>
        </p:txBody>
      </p:sp>
      <p:sp>
        <p:nvSpPr>
          <p:cNvPr id="568337" name="Text Box 17"/>
          <p:cNvSpPr txBox="1">
            <a:spLocks noChangeArrowheads="1"/>
          </p:cNvSpPr>
          <p:nvPr/>
        </p:nvSpPr>
        <p:spPr bwMode="auto">
          <a:xfrm>
            <a:off x="7264400" y="1296989"/>
            <a:ext cx="2244329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Pseudo-Direct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Addressing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PC = imm26&lt;&lt;2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0x10000f &lt;&lt; 2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= 0x0040003C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97273" y="2909888"/>
            <a:ext cx="6366669" cy="749300"/>
            <a:chOff x="267" y="1797"/>
            <a:chExt cx="3702" cy="472"/>
          </a:xfrm>
        </p:grpSpPr>
        <p:sp>
          <p:nvSpPr>
            <p:cNvPr id="10254" name="Oval 26"/>
            <p:cNvSpPr>
              <a:spLocks noChangeArrowheads="1"/>
            </p:cNvSpPr>
            <p:nvPr/>
          </p:nvSpPr>
          <p:spPr bwMode="auto">
            <a:xfrm>
              <a:off x="267" y="1797"/>
              <a:ext cx="835" cy="218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5" name="Line 27"/>
            <p:cNvSpPr>
              <a:spLocks noChangeShapeType="1"/>
            </p:cNvSpPr>
            <p:nvPr/>
          </p:nvSpPr>
          <p:spPr bwMode="auto">
            <a:xfrm>
              <a:off x="1102" y="1930"/>
              <a:ext cx="2867" cy="3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97272" y="2852738"/>
            <a:ext cx="4118901" cy="1382712"/>
            <a:chOff x="231" y="1797"/>
            <a:chExt cx="2395" cy="871"/>
          </a:xfrm>
        </p:grpSpPr>
        <p:sp>
          <p:nvSpPr>
            <p:cNvPr id="10252" name="Oval 29"/>
            <p:cNvSpPr>
              <a:spLocks noChangeArrowheads="1"/>
            </p:cNvSpPr>
            <p:nvPr/>
          </p:nvSpPr>
          <p:spPr bwMode="auto">
            <a:xfrm>
              <a:off x="231" y="2486"/>
              <a:ext cx="871" cy="182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Line 30"/>
            <p:cNvSpPr>
              <a:spLocks noChangeShapeType="1"/>
            </p:cNvSpPr>
            <p:nvPr/>
          </p:nvSpPr>
          <p:spPr bwMode="auto">
            <a:xfrm flipV="1">
              <a:off x="1066" y="1797"/>
              <a:ext cx="1560" cy="72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568351" name="Line 31"/>
          <p:cNvSpPr>
            <a:spLocks noChangeShapeType="1"/>
          </p:cNvSpPr>
          <p:nvPr/>
        </p:nvSpPr>
        <p:spPr bwMode="auto">
          <a:xfrm flipH="1" flipV="1">
            <a:off x="1769667" y="3198813"/>
            <a:ext cx="2746507" cy="2995612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887767" y="3486150"/>
            <a:ext cx="2560769" cy="346075"/>
            <a:chOff x="3932" y="2196"/>
            <a:chExt cx="1489" cy="218"/>
          </a:xfrm>
        </p:grpSpPr>
        <p:sp>
          <p:nvSpPr>
            <p:cNvPr id="10250" name="Text Box 15"/>
            <p:cNvSpPr txBox="1">
              <a:spLocks noChangeArrowheads="1"/>
            </p:cNvSpPr>
            <p:nvPr/>
          </p:nvSpPr>
          <p:spPr bwMode="auto">
            <a:xfrm>
              <a:off x="4286" y="2196"/>
              <a:ext cx="1135" cy="21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0x00400030</a:t>
              </a:r>
            </a:p>
          </p:txBody>
        </p:sp>
        <p:sp>
          <p:nvSpPr>
            <p:cNvPr id="10251" name="Text Box 32"/>
            <p:cNvSpPr txBox="1">
              <a:spLocks noChangeArrowheads="1"/>
            </p:cNvSpPr>
            <p:nvPr/>
          </p:nvSpPr>
          <p:spPr bwMode="auto">
            <a:xfrm>
              <a:off x="3932" y="2196"/>
              <a:ext cx="317" cy="2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$31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68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68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6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68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68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6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6" grpId="0" animBg="1"/>
      <p:bldP spid="568337" grpId="0"/>
      <p:bldP spid="5683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Second Example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71728" y="1009651"/>
            <a:ext cx="4681273" cy="224631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2000"/>
              </a:spcBef>
            </a:pPr>
            <a:r>
              <a:rPr lang="en-US" altLang="en-US"/>
              <a:t>Function </a:t>
            </a:r>
            <a:r>
              <a:rPr lang="en-US" altLang="en-US" b="1">
                <a:latin typeface="Consolas" pitchFamily="49" charset="0"/>
                <a:cs typeface="Consolas" pitchFamily="49" charset="0"/>
              </a:rPr>
              <a:t>tolower</a:t>
            </a:r>
            <a:r>
              <a:rPr lang="en-US" altLang="en-US"/>
              <a:t> converts a capital letter to lowercase</a:t>
            </a:r>
          </a:p>
          <a:p>
            <a:pPr>
              <a:lnSpc>
                <a:spcPct val="120000"/>
              </a:lnSpc>
              <a:spcBef>
                <a:spcPts val="2000"/>
              </a:spcBef>
            </a:pPr>
            <a:r>
              <a:rPr lang="en-US" altLang="en-US"/>
              <a:t>If parameter </a:t>
            </a:r>
            <a:r>
              <a:rPr lang="en-US" altLang="en-US" b="1">
                <a:latin typeface="Consolas" pitchFamily="49" charset="0"/>
                <a:cs typeface="Consolas" pitchFamily="49" charset="0"/>
              </a:rPr>
              <a:t>ch</a:t>
            </a:r>
            <a:r>
              <a:rPr lang="en-US" altLang="en-US"/>
              <a:t> is not a capital letter then return </a:t>
            </a:r>
            <a:r>
              <a:rPr lang="en-US" altLang="en-US" b="1">
                <a:latin typeface="Consolas" pitchFamily="49" charset="0"/>
                <a:cs typeface="Consolas" pitchFamily="49" charset="0"/>
              </a:rPr>
              <a:t>ch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5045869" y="942975"/>
            <a:ext cx="4588404" cy="23129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>
            <a:spAutoFit/>
          </a:bodyPr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char tolower(char ch) {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if (ch&gt;='A' &amp;&amp; ch&lt;='Z')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  return (ch + 'a' - 'A');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else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  return ch;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72188" y="3429000"/>
            <a:ext cx="8862086" cy="3055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>
            <a:spAutoFit/>
          </a:bodyPr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tolower:	# $a0 = parameter ch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blt   $a0, 'A', else	# branch if $a0 &lt; 'A'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bgt   $a0, 'Z', else	# branch if $a0 &gt; 'Z'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it-IT" altLang="en-US" sz="2000" b="1">
                <a:latin typeface="Consolas" pitchFamily="49" charset="0"/>
                <a:cs typeface="Consolas" pitchFamily="49" charset="0"/>
              </a:rPr>
              <a:t>  addi  $v0, $a0, 32	# 'a' – 'A' == 32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jr    $ra	# return to caller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it-IT" altLang="en-US" sz="2000" b="1">
                <a:latin typeface="Consolas" pitchFamily="49" charset="0"/>
                <a:cs typeface="Consolas" pitchFamily="49" charset="0"/>
              </a:rPr>
              <a:t>  move  $v0, $a0	# $v0 = ch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jr    $ra	# return to caller</a:t>
            </a:r>
            <a:endParaRPr lang="en-US" altLang="en-US" sz="200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21954</TotalTime>
  <Words>3575</Words>
  <Application>Microsoft Office PowerPoint</Application>
  <PresentationFormat>A4 Paper (210x297 mm)</PresentationFormat>
  <Paragraphs>432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1</vt:i4>
      </vt:variant>
    </vt:vector>
  </HeadingPairs>
  <TitlesOfParts>
    <vt:vector size="35" baseType="lpstr">
      <vt:lpstr>Arial</vt:lpstr>
      <vt:lpstr>Arial Narrow</vt:lpstr>
      <vt:lpstr>Comic Sans MS</vt:lpstr>
      <vt:lpstr>Consolas</vt:lpstr>
      <vt:lpstr>Courier New</vt:lpstr>
      <vt:lpstr>Times New Roman</vt:lpstr>
      <vt:lpstr>Wingdings</vt:lpstr>
      <vt:lpstr>Default Design</vt:lpstr>
      <vt:lpstr>MIPS Functions and the Runtime Stack</vt:lpstr>
      <vt:lpstr>Presentation Outline</vt:lpstr>
      <vt:lpstr>Functions</vt:lpstr>
      <vt:lpstr>Function Call and Return</vt:lpstr>
      <vt:lpstr>Function Call and Return Instructions</vt:lpstr>
      <vt:lpstr>Example</vt:lpstr>
      <vt:lpstr>Call / Return Sequence</vt:lpstr>
      <vt:lpstr>Details of JAL and JR</vt:lpstr>
      <vt:lpstr>Second Example</vt:lpstr>
      <vt:lpstr>Next . . .</vt:lpstr>
      <vt:lpstr>The Stack Segment</vt:lpstr>
      <vt:lpstr>The Stack Segment (cont'd)</vt:lpstr>
      <vt:lpstr>Stack Frame</vt:lpstr>
      <vt:lpstr>Leaf Function</vt:lpstr>
      <vt:lpstr>Non-Leaf Function</vt:lpstr>
      <vt:lpstr>Steps for Function Call and Return</vt:lpstr>
      <vt:lpstr>Preserving Registers</vt:lpstr>
      <vt:lpstr>Example on Preserving Register</vt:lpstr>
      <vt:lpstr>Translating Function f</vt:lpstr>
      <vt:lpstr>Next . . .</vt:lpstr>
      <vt:lpstr>Bubble Sort (Leaf Function)</vt:lpstr>
      <vt:lpstr>Translating Function Bubble Sort</vt:lpstr>
      <vt:lpstr>Example of a Recursive Function</vt:lpstr>
      <vt:lpstr>Illustrating Recursive Calls</vt:lpstr>
      <vt:lpstr>Translating a Recursive Function</vt:lpstr>
      <vt:lpstr>Translating a Recursive Function (cont'd)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Functions and the Runtime Stack</dc:title>
  <dc:creator>Dr. Muhamed Mudawar</dc:creator>
  <cp:lastModifiedBy>Muhamed Fawzi Mudawar</cp:lastModifiedBy>
  <cp:revision>676</cp:revision>
  <cp:lastPrinted>2016-01-24T13:29:04Z</cp:lastPrinted>
  <dcterms:created xsi:type="dcterms:W3CDTF">2004-09-12T13:54:39Z</dcterms:created>
  <dcterms:modified xsi:type="dcterms:W3CDTF">2022-01-19T11:12:16Z</dcterms:modified>
</cp:coreProperties>
</file>