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4" r:id="rId2"/>
    <p:sldId id="395" r:id="rId3"/>
    <p:sldId id="401" r:id="rId4"/>
    <p:sldId id="450" r:id="rId5"/>
    <p:sldId id="458" r:id="rId6"/>
    <p:sldId id="480" r:id="rId7"/>
    <p:sldId id="481" r:id="rId8"/>
    <p:sldId id="459" r:id="rId9"/>
    <p:sldId id="466" r:id="rId10"/>
    <p:sldId id="499" r:id="rId11"/>
    <p:sldId id="503" r:id="rId12"/>
    <p:sldId id="500" r:id="rId13"/>
    <p:sldId id="476" r:id="rId14"/>
    <p:sldId id="477" r:id="rId15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0099"/>
    <a:srgbClr val="990033"/>
    <a:srgbClr val="99FF66"/>
    <a:srgbClr val="CCFF66"/>
    <a:srgbClr val="FFFF99"/>
    <a:srgbClr val="FFFF66"/>
    <a:srgbClr val="CC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00" autoAdjust="0"/>
    <p:restoredTop sz="99871" autoAdjust="0"/>
  </p:normalViewPr>
  <p:slideViewPr>
    <p:cSldViewPr>
      <p:cViewPr>
        <p:scale>
          <a:sx n="90" d="100"/>
          <a:sy n="90" d="100"/>
        </p:scale>
        <p:origin x="1338" y="22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AABED7B0-B13D-4B2A-B5B1-C2DF528A2E2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09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39" y="4860088"/>
            <a:ext cx="5678824" cy="46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0EA381-A08F-4570-8641-F44D053E17A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93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8C64802-BFC0-45DA-B51B-9715A01C0FAF}" type="slidenum">
              <a:rPr lang="ar-SA" altLang="en-US" smtClean="0"/>
              <a:pPr eaLnBrk="1" hangingPunct="1"/>
              <a:t>2</a:t>
            </a:fld>
            <a:endParaRPr lang="en-US" alt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60088"/>
            <a:ext cx="5207386" cy="46062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348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EAEF807-A646-4FBB-A383-344BCDBDCEF4}" type="slidenum">
              <a:rPr lang="ar-SA" altLang="en-US" smtClean="0"/>
              <a:pPr eaLnBrk="1" hangingPunct="1"/>
              <a:t>5</a:t>
            </a:fld>
            <a:endParaRPr lang="en-US" alt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60088"/>
            <a:ext cx="5207386" cy="46062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3686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5133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387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5958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143000"/>
            <a:ext cx="8915400" cy="2495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3790950"/>
            <a:ext cx="8915400" cy="2495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616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9192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805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135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705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792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160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34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937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3977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1485" y="1016732"/>
            <a:ext cx="9283031" cy="5436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6614824"/>
            <a:ext cx="9906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indent="0" eaLnBrk="1" hangingPunct="1">
              <a:spcBef>
                <a:spcPct val="50000"/>
              </a:spcBef>
              <a:tabLst>
                <a:tab pos="4841875" algn="ctr"/>
                <a:tab pos="9685338" algn="r"/>
              </a:tabLst>
              <a:defRPr/>
            </a:pP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Integer Multiplication and Division	COE </a:t>
            </a:r>
            <a:r>
              <a:rPr lang="en-US" sz="1000" i="1" baseline="0" dirty="0">
                <a:latin typeface="Times New Roman" pitchFamily="18" charset="0"/>
                <a:cs typeface="Times New Roman" pitchFamily="18" charset="0"/>
              </a:rPr>
              <a:t>233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 Logic Design and Computer Organization	© Muhamed Mudawar – slide </a:t>
            </a:r>
            <a:fld id="{ED166358-7292-4C80-A9F7-7B9A177C7105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87313" indent="0" eaLnBrk="1" hangingPunct="1">
                <a:spcBef>
                  <a:spcPct val="50000"/>
                </a:spcBef>
                <a:tabLst>
                  <a:tab pos="4841875" algn="ctr"/>
                  <a:tab pos="9685338" algn="r"/>
                </a:tabLst>
                <a:defRPr/>
              </a:pPr>
              <a:t>‹#›</a:t>
            </a:fld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620689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dirty="0"/>
              <a:t>Integer Multiplication</a:t>
            </a:r>
            <a:br>
              <a:rPr lang="en-US" altLang="en-US" sz="4400" dirty="0"/>
            </a:br>
            <a:r>
              <a:rPr lang="en-US" altLang="en-US" sz="4400" dirty="0"/>
              <a:t>and Division</a:t>
            </a:r>
            <a:endParaRPr lang="en-US" altLang="en-US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01677"/>
            <a:ext cx="8915400" cy="2887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COE 233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3200" dirty="0"/>
              <a:t>Logic Design and Computer Organization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Dr. Muhamed Mudawar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King Fahd University of Petroleum and Minerals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Integer Multiply and Divide Instructions</a:t>
            </a:r>
            <a:endParaRPr lang="en-US" dirty="0"/>
          </a:p>
        </p:txBody>
      </p:sp>
      <p:graphicFrame>
        <p:nvGraphicFramePr>
          <p:cNvPr id="4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6732310"/>
              </p:ext>
            </p:extLst>
          </p:nvPr>
        </p:nvGraphicFramePr>
        <p:xfrm>
          <a:off x="272480" y="872716"/>
          <a:ext cx="9439050" cy="3996448"/>
        </p:xfrm>
        <a:graphic>
          <a:graphicData uri="http://schemas.openxmlformats.org/drawingml/2006/table">
            <a:tbl>
              <a:tblPr/>
              <a:tblGrid>
                <a:gridCol w="2418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0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8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1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83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55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Instruction</a:t>
                      </a:r>
                    </a:p>
                  </a:txBody>
                  <a:tcPr marL="99060" marR="99060" marT="9134" marB="91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Meaning</a:t>
                      </a:r>
                    </a:p>
                  </a:txBody>
                  <a:tcPr marL="99060" marR="99060" marT="9134" marB="91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Format</a:t>
                      </a:r>
                    </a:p>
                  </a:txBody>
                  <a:tcPr marL="99060" marR="99060" marT="9134" marB="91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mult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×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0x18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multu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×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0x19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mul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Rd,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 =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×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0x1c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div	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/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0x1a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divu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/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0x1b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mfhi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Rd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143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 = HI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mflo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Rd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143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 = LO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mthi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143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 =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mtlo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143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 =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Rectangle 92"/>
          <p:cNvSpPr>
            <a:spLocks noChangeArrowheads="1"/>
          </p:cNvSpPr>
          <p:nvPr/>
        </p:nvSpPr>
        <p:spPr bwMode="auto">
          <a:xfrm>
            <a:off x="779536" y="5013176"/>
            <a:ext cx="842493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038" rIns="0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ts val="1000"/>
              </a:spcBef>
              <a:tabLst>
                <a:tab pos="3943350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×</a:t>
            </a:r>
            <a:r>
              <a:rPr lang="en-US" altLang="en-US" sz="2400" b="1" baseline="-25000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altLang="en-US" sz="2400" dirty="0"/>
              <a:t> = Signed multiplication,	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×</a:t>
            </a:r>
            <a:r>
              <a:rPr lang="en-US" altLang="en-US" sz="2400" b="1" baseline="-25000" dirty="0"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altLang="en-US" sz="2400" dirty="0"/>
              <a:t> = Unsigned multiplication</a:t>
            </a:r>
          </a:p>
          <a:p>
            <a:pPr marL="0" indent="0" eaLnBrk="1" hangingPunct="1">
              <a:lnSpc>
                <a:spcPct val="110000"/>
              </a:lnSpc>
              <a:spcBef>
                <a:spcPts val="1000"/>
              </a:spcBef>
              <a:tabLst>
                <a:tab pos="3943350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2400" b="1" baseline="-25000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altLang="en-US" sz="2400" dirty="0"/>
              <a:t> = Signed division,	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2400" b="1" baseline="-25000" dirty="0"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altLang="en-US" sz="2400" dirty="0"/>
              <a:t> = Unsigned division</a:t>
            </a:r>
            <a:endParaRPr lang="en-US" altLang="en-US" sz="2400" dirty="0">
              <a:solidFill>
                <a:srgbClr val="000099"/>
              </a:solidFill>
            </a:endParaRPr>
          </a:p>
          <a:p>
            <a:pPr marL="0" indent="0" algn="ctr" eaLnBrk="1" hangingPunct="1">
              <a:lnSpc>
                <a:spcPct val="110000"/>
              </a:lnSpc>
              <a:spcBef>
                <a:spcPts val="1000"/>
              </a:spcBef>
              <a:tabLst>
                <a:tab pos="3943350" algn="l"/>
              </a:tabLst>
            </a:pPr>
            <a:r>
              <a:rPr lang="en-US" altLang="en-US" sz="2400" b="1" dirty="0">
                <a:solidFill>
                  <a:srgbClr val="FF0000"/>
                </a:solidFill>
              </a:rPr>
              <a:t>NO arithmetic exception</a:t>
            </a:r>
            <a:r>
              <a:rPr lang="en-US" altLang="en-US" sz="2400" b="1" dirty="0"/>
              <a:t> </a:t>
            </a:r>
            <a:r>
              <a:rPr lang="en-US" altLang="en-US" sz="2400" dirty="0"/>
              <a:t>can occur</a:t>
            </a:r>
            <a:endParaRPr lang="en-US" altLang="en-US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476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String to Integer Conversion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489" y="836712"/>
            <a:ext cx="8993409" cy="5724636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 dirty="0"/>
              <a:t>Consider the conversion of string "91052" into an integer</a:t>
            </a:r>
          </a:p>
          <a:p>
            <a:pPr eaLnBrk="1" hangingPunct="1">
              <a:spcBef>
                <a:spcPts val="1500"/>
              </a:spcBef>
            </a:pPr>
            <a:endParaRPr lang="en-US" altLang="en-US" dirty="0"/>
          </a:p>
          <a:p>
            <a:pPr eaLnBrk="1" hangingPunct="1">
              <a:spcBef>
                <a:spcPts val="1500"/>
              </a:spcBef>
            </a:pPr>
            <a:r>
              <a:rPr lang="en-US" altLang="en-US" dirty="0"/>
              <a:t>How to convert the string into an integer?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/>
              <a:t>Initialize: </a:t>
            </a:r>
            <a:r>
              <a:rPr lang="en-US" altLang="en-US" b="1" dirty="0"/>
              <a:t>sum = 0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/>
              <a:t>Load each character of the string into a register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Check if the character is in the range: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'0'</a:t>
            </a:r>
            <a:r>
              <a:rPr lang="en-US" altLang="en-US" dirty="0"/>
              <a:t> to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'9'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Convert the character into a </a:t>
            </a:r>
            <a:r>
              <a:rPr lang="en-US" altLang="en-US" b="1" dirty="0"/>
              <a:t>digit</a:t>
            </a:r>
            <a:r>
              <a:rPr lang="en-US" altLang="en-US" dirty="0"/>
              <a:t> in the range: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dirty="0"/>
              <a:t> to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9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Compute: </a:t>
            </a:r>
            <a:r>
              <a:rPr lang="en-US" altLang="en-US" b="1" dirty="0"/>
              <a:t>sum = sum * 10 + digit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Repeat until end of string or a non-digit character is encountered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/>
              <a:t>To convert "91052", initialize sum to 0 then …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sum = 9, then 91, then 910, then 9105, then 91052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236810" y="1376772"/>
            <a:ext cx="3315368" cy="468052"/>
            <a:chOff x="2987824" y="1448780"/>
            <a:chExt cx="3060340" cy="468052"/>
          </a:xfrm>
        </p:grpSpPr>
        <p:sp>
          <p:nvSpPr>
            <p:cNvPr id="2" name="Rectangle 1"/>
            <p:cNvSpPr/>
            <p:nvPr/>
          </p:nvSpPr>
          <p:spPr>
            <a:xfrm>
              <a:off x="2987824" y="1448780"/>
              <a:ext cx="612068" cy="4680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'9'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599892" y="1448780"/>
              <a:ext cx="612068" cy="4680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'1'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11960" y="1448780"/>
              <a:ext cx="612068" cy="4680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'0'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24028" y="1448780"/>
              <a:ext cx="612068" cy="4680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'5'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436096" y="1448780"/>
              <a:ext cx="612068" cy="4680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'2'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632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0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0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0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0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0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to Integer Conversion Function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11484" y="800708"/>
            <a:ext cx="9478053" cy="5796644"/>
          </a:xfrm>
        </p:spPr>
        <p:txBody>
          <a:bodyPr/>
          <a:lstStyle/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#-----------------------------------------------------------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str2int:  Convert a string of digits into unsigned integer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Input:    $a0 = address of null terminated string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Output:   $v0 = unsigned integer value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#-----------------------------------------------------------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str2int: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li	$v0, 0	# Initialize: $v0 = sum = 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li	$t0, 10	# Initialize: $t0 = 10</a:t>
            </a:r>
          </a:p>
          <a:p>
            <a:pPr marL="898525" indent="-898525" eaLnBrk="1" hangingPunct="1">
              <a:spcBef>
                <a:spcPts val="5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L1: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lb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$t1, 0($a0)	# load $t1 =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[i]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blt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$t1, '0', done	# exit loop if ($t1 &lt; '0')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bgt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$t1, '9', done	# exit loop if ($t1 &gt; '9')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$t1, $t1, -48	# Convert character to digit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$v0, $v0, $t0	# $v0 = sum * 10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$v0, $v0, $t1	# $v0 = sum * 10 + digit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$a0, $a0, 1	# $a0 = address of next char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j	L1	# loop back</a:t>
            </a:r>
          </a:p>
          <a:p>
            <a:pPr marL="898525" indent="-898525" eaLnBrk="1" hangingPunct="1">
              <a:spcBef>
                <a:spcPts val="5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done: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jr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# return to caller</a:t>
            </a:r>
          </a:p>
        </p:txBody>
      </p:sp>
    </p:spTree>
    <p:extLst>
      <p:ext uri="{BB962C8B-B14F-4D97-AF65-F5344CB8AC3E}">
        <p14:creationId xmlns:p14="http://schemas.microsoft.com/office/powerpoint/2010/main" val="999285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Integer to String Conversion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489" y="872716"/>
            <a:ext cx="8993409" cy="558062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 dirty="0"/>
              <a:t>Convert an unsigned 32-bit integer into a string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/>
              <a:t>How to obtain the decimal digits of the number?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Divide the number by 10, Remainder = decimal digit (0 to 9) 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Convert decimal digit into its ASCII representation ('0' to '9')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Repeat the division until the quotient becomes zero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Digits are computed </a:t>
            </a:r>
            <a:r>
              <a:rPr lang="en-US" altLang="en-US" b="1" dirty="0">
                <a:solidFill>
                  <a:srgbClr val="FF0000"/>
                </a:solidFill>
              </a:rPr>
              <a:t>backwards</a:t>
            </a:r>
            <a:r>
              <a:rPr lang="en-US" altLang="en-US" dirty="0"/>
              <a:t> from least to most significant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/>
              <a:t>Example: convert 2037 to a string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Divide 2037/10	quotient = 203	remainder = 7	char = '7'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Divide 203/10	quotient = 20	remainder = 3	char = '3'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Divide 20/10	quotient = 2	remainder = 0	char = '0'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Divide 2/10	quotient = 0	remainder = 2	char = '2'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0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0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0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0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0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0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0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0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Integer to String Conversion Function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4" y="836712"/>
            <a:ext cx="9322036" cy="5796644"/>
          </a:xfrm>
        </p:spPr>
        <p:txBody>
          <a:bodyPr/>
          <a:lstStyle/>
          <a:p>
            <a:pPr marL="898525" indent="-898525" eaLnBrk="1" hangingPunct="1">
              <a:spcBef>
                <a:spcPts val="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#----------------------------------------------------------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int2str:  Converts an unsigned integer into a string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Input:    $a0 = value, $a1 = buffer address (12 bytes)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Output:   $v0 = address of converted string in buffer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#----------------------------------------------------------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int2str: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li	$t0, 10	# $t0 = divisor = 10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$v0, $a1, 11	# start at end of buffer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sb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$zero, 0($v0)	# store a NULL character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L2: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divu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$a0, $t0	# LO  = value/10, HI = value%10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mflo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$a0	# $a0 = value/10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mfhi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$t1	# $t1 = value%10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$t1, $t1, 48	# convert digit into ASCII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$v0, $v0, -1	# point to previous byte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sb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$t1, 0($v0)	# store character in memory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bnez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$a0, L2	# loop if value is not 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jr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# return to caller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44211" y="312739"/>
            <a:ext cx="222541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5" y="908720"/>
            <a:ext cx="9283031" cy="5544616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/>
              <a:t>Paper and Pencil Example: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</a:rPr>
              <a:t>Multiplicand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1100</a:t>
            </a:r>
            <a:r>
              <a:rPr lang="en-US" alt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12</a:t>
            </a:r>
            <a:endParaRPr lang="en-US" altLang="en-US" b="1" baseline="-25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</a:rPr>
              <a:t>Multiplier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×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1101</a:t>
            </a:r>
            <a:r>
              <a:rPr lang="en-US" alt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13</a:t>
            </a:r>
            <a:endParaRPr lang="en-US" altLang="en-US" b="1" baseline="-25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	    1100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	   0000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	  1100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	 1100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</a:rPr>
              <a:t>Product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10011100</a:t>
            </a:r>
            <a:r>
              <a:rPr lang="en-US" alt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156</a:t>
            </a:r>
            <a:endParaRPr lang="en-US" altLang="en-US" b="1" baseline="-25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b="1" dirty="0">
                <a:solidFill>
                  <a:srgbClr val="000099"/>
                </a:solidFill>
              </a:rPr>
              <a:t>n-bit multiplicand × n-bit multiplier = (2n)-bit product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/>
              <a:t>Accomplished via </a:t>
            </a:r>
            <a:r>
              <a:rPr lang="en-US" altLang="en-US" b="1" dirty="0">
                <a:solidFill>
                  <a:srgbClr val="FF0000"/>
                </a:solidFill>
              </a:rPr>
              <a:t>shifting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rgbClr val="FF0000"/>
                </a:solidFill>
              </a:rPr>
              <a:t>addition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/>
              <a:t>Consumes more time and more chip area than addition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Unsigned Integer Multiplication</a:t>
            </a:r>
          </a:p>
        </p:txBody>
      </p:sp>
      <p:sp>
        <p:nvSpPr>
          <p:cNvPr id="590853" name="Rectangle 5"/>
          <p:cNvSpPr>
            <a:spLocks noChangeArrowheads="1"/>
          </p:cNvSpPr>
          <p:nvPr/>
        </p:nvSpPr>
        <p:spPr bwMode="auto">
          <a:xfrm>
            <a:off x="5639198" y="2744924"/>
            <a:ext cx="3807619" cy="11303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000" dirty="0"/>
              <a:t>Binary multiplication is easy</a:t>
            </a:r>
          </a:p>
          <a:p>
            <a:pPr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dirty="0"/>
              <a:t>0 × multiplicand = 0</a:t>
            </a:r>
          </a:p>
          <a:p>
            <a:pPr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dirty="0"/>
              <a:t>1 × multiplicand = multiplicand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044788" y="2384884"/>
            <a:ext cx="29253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0855" name="Line 7"/>
          <p:cNvSpPr>
            <a:spLocks noChangeShapeType="1"/>
          </p:cNvSpPr>
          <p:nvPr/>
        </p:nvSpPr>
        <p:spPr bwMode="auto">
          <a:xfrm>
            <a:off x="3044788" y="4206875"/>
            <a:ext cx="301651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0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0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0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0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0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9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0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90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90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0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3" grpId="0" animBg="1"/>
      <p:bldP spid="5908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Signed Integer Multiplication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489" y="908720"/>
            <a:ext cx="9127014" cy="558062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 dirty="0"/>
              <a:t>First attempt: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Convert multiplier and multiplicand into positive numbers</a:t>
            </a:r>
          </a:p>
          <a:p>
            <a:pPr lvl="2" eaLnBrk="1" hangingPunct="1">
              <a:spcBef>
                <a:spcPts val="1500"/>
              </a:spcBef>
            </a:pPr>
            <a:r>
              <a:rPr lang="en-US" altLang="en-US" dirty="0"/>
              <a:t>If negative then obtain the 2's complement and remember the sign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Perform unsigned multiplication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Compute the sign of the product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If product sign &lt; 0 then obtain the 2's complement of the product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Drawback: additional steps to compute the 2's complement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/>
              <a:t>Better version: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Use </a:t>
            </a:r>
            <a:r>
              <a:rPr lang="en-US" altLang="en-US"/>
              <a:t>the same multiplication </a:t>
            </a:r>
            <a:r>
              <a:rPr lang="en-US" altLang="en-US" dirty="0"/>
              <a:t>hardware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Extend the </a:t>
            </a:r>
            <a:r>
              <a:rPr lang="en-US" altLang="en-US" b="1" dirty="0">
                <a:solidFill>
                  <a:srgbClr val="FF0000"/>
                </a:solidFill>
              </a:rPr>
              <a:t>sign</a:t>
            </a:r>
            <a:r>
              <a:rPr lang="en-US" altLang="en-US" dirty="0"/>
              <a:t> of the multiplicand in the partial products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If multiplier is negative, the </a:t>
            </a:r>
            <a:r>
              <a:rPr lang="en-US" altLang="en-US" b="1" dirty="0">
                <a:solidFill>
                  <a:srgbClr val="FF0000"/>
                </a:solidFill>
              </a:rPr>
              <a:t>last step</a:t>
            </a:r>
            <a:r>
              <a:rPr lang="en-US" altLang="en-US" dirty="0"/>
              <a:t> should be a </a:t>
            </a:r>
            <a:r>
              <a:rPr lang="en-US" altLang="en-US" b="1" dirty="0">
                <a:solidFill>
                  <a:srgbClr val="FF0000"/>
                </a:solidFill>
              </a:rPr>
              <a:t>subtract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Signed Multiplication (Paper &amp; Pencil)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124" y="908720"/>
            <a:ext cx="8915400" cy="5616624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  <a:tabLst>
                <a:tab pos="2333625" algn="l"/>
              </a:tabLst>
            </a:pPr>
            <a:r>
              <a:rPr lang="en-US" altLang="en-US" dirty="0"/>
              <a:t>Case 1: Positive Multiplier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dirty="0">
                <a:solidFill>
                  <a:srgbClr val="000099"/>
                </a:solidFill>
              </a:rPr>
              <a:t>Multiplicand</a:t>
            </a: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1100</a:t>
            </a:r>
            <a:r>
              <a:rPr lang="en-US" altLang="en-US" sz="20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 = -4</a:t>
            </a:r>
            <a:endParaRPr lang="en-US" altLang="en-US" sz="2000" b="1" baseline="-25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dirty="0">
                <a:solidFill>
                  <a:srgbClr val="000099"/>
                </a:solidFill>
              </a:rPr>
              <a:t>Multiplier</a:t>
            </a: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×   0101</a:t>
            </a:r>
            <a:r>
              <a:rPr lang="en-US" altLang="en-US" sz="20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 = +5</a:t>
            </a:r>
            <a:endParaRPr lang="en-US" altLang="en-US" sz="2000" b="1" baseline="-25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1111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1100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1100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dirty="0">
                <a:solidFill>
                  <a:srgbClr val="000099"/>
                </a:solidFill>
              </a:rPr>
              <a:t>Product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	11101100</a:t>
            </a:r>
            <a:r>
              <a:rPr lang="en-US" altLang="en-US" sz="20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 = -20</a:t>
            </a:r>
            <a:endParaRPr lang="en-US" altLang="en-US" sz="2000" dirty="0"/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tabLst>
                <a:tab pos="2333625" algn="l"/>
              </a:tabLst>
            </a:pPr>
            <a:r>
              <a:rPr lang="en-US" altLang="en-US" dirty="0"/>
              <a:t>Case 2: Negative Multiplier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dirty="0">
                <a:solidFill>
                  <a:srgbClr val="000099"/>
                </a:solidFill>
              </a:rPr>
              <a:t>Multiplicand</a:t>
            </a: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1100</a:t>
            </a:r>
            <a:r>
              <a:rPr lang="en-US" altLang="en-US" sz="20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 = -4</a:t>
            </a:r>
            <a:endParaRPr lang="en-US" altLang="en-US" sz="2000" b="1" baseline="-25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dirty="0">
                <a:solidFill>
                  <a:srgbClr val="000099"/>
                </a:solidFill>
              </a:rPr>
              <a:t>Multiplier</a:t>
            </a: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×   1101</a:t>
            </a:r>
            <a:r>
              <a:rPr lang="en-US" altLang="en-US" sz="20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 = -3</a:t>
            </a:r>
            <a:endParaRPr lang="en-US" altLang="en-US" sz="2000" b="1" baseline="-25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1111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1100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1100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00100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    (2's complement of 1100)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dirty="0">
                <a:solidFill>
                  <a:srgbClr val="000099"/>
                </a:solidFill>
              </a:rPr>
              <a:t>Product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	00001100</a:t>
            </a:r>
            <a:r>
              <a:rPr lang="en-US" altLang="en-US" sz="20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 = +12</a:t>
            </a:r>
            <a:endParaRPr lang="en-US" altLang="en-US" dirty="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042313" y="2276475"/>
            <a:ext cx="23010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3042313" y="3068638"/>
            <a:ext cx="23010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3080148" y="2348881"/>
            <a:ext cx="703394" cy="2889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35567" y="2458419"/>
            <a:ext cx="1716352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Sign-extension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808421" y="2456830"/>
            <a:ext cx="27172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3080148" y="2637806"/>
            <a:ext cx="390392" cy="2889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>
            <a:off x="2846256" y="2780680"/>
            <a:ext cx="23389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14"/>
          <p:cNvSpPr>
            <a:spLocks noChangeShapeType="1"/>
          </p:cNvSpPr>
          <p:nvPr/>
        </p:nvSpPr>
        <p:spPr bwMode="auto">
          <a:xfrm>
            <a:off x="3042313" y="4905164"/>
            <a:ext cx="23010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5"/>
          <p:cNvSpPr>
            <a:spLocks noChangeShapeType="1"/>
          </p:cNvSpPr>
          <p:nvPr/>
        </p:nvSpPr>
        <p:spPr bwMode="auto">
          <a:xfrm>
            <a:off x="3042313" y="6093296"/>
            <a:ext cx="23010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AutoShape 17"/>
          <p:cNvSpPr>
            <a:spLocks/>
          </p:cNvSpPr>
          <p:nvPr/>
        </p:nvSpPr>
        <p:spPr bwMode="auto">
          <a:xfrm>
            <a:off x="2689755" y="2385393"/>
            <a:ext cx="79110" cy="468312"/>
          </a:xfrm>
          <a:prstGeom prst="leftBrace">
            <a:avLst>
              <a:gd name="adj1" fmla="val 53442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8" name="AutoShape 18"/>
          <p:cNvSpPr>
            <a:spLocks noChangeArrowheads="1"/>
          </p:cNvSpPr>
          <p:nvPr/>
        </p:nvSpPr>
        <p:spPr bwMode="auto">
          <a:xfrm>
            <a:off x="3080148" y="5029811"/>
            <a:ext cx="703394" cy="2889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9" name="Line 19"/>
          <p:cNvSpPr>
            <a:spLocks noChangeShapeType="1"/>
          </p:cNvSpPr>
          <p:nvPr/>
        </p:nvSpPr>
        <p:spPr bwMode="auto">
          <a:xfrm>
            <a:off x="2808421" y="5137760"/>
            <a:ext cx="27172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Text Box 20"/>
          <p:cNvSpPr txBox="1">
            <a:spLocks noChangeArrowheads="1"/>
          </p:cNvSpPr>
          <p:nvPr/>
        </p:nvSpPr>
        <p:spPr bwMode="auto">
          <a:xfrm>
            <a:off x="935567" y="5139347"/>
            <a:ext cx="1716352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Sign-extension</a:t>
            </a:r>
          </a:p>
        </p:txBody>
      </p:sp>
      <p:sp>
        <p:nvSpPr>
          <p:cNvPr id="11281" name="AutoShape 21"/>
          <p:cNvSpPr>
            <a:spLocks noChangeArrowheads="1"/>
          </p:cNvSpPr>
          <p:nvPr/>
        </p:nvSpPr>
        <p:spPr bwMode="auto">
          <a:xfrm>
            <a:off x="3080148" y="5318736"/>
            <a:ext cx="390392" cy="2889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2" name="Line 22"/>
          <p:cNvSpPr>
            <a:spLocks noChangeShapeType="1"/>
          </p:cNvSpPr>
          <p:nvPr/>
        </p:nvSpPr>
        <p:spPr bwMode="auto">
          <a:xfrm>
            <a:off x="2846256" y="5461610"/>
            <a:ext cx="23389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AutoShape 23"/>
          <p:cNvSpPr>
            <a:spLocks/>
          </p:cNvSpPr>
          <p:nvPr/>
        </p:nvSpPr>
        <p:spPr bwMode="auto">
          <a:xfrm>
            <a:off x="2691475" y="5066323"/>
            <a:ext cx="79110" cy="468313"/>
          </a:xfrm>
          <a:prstGeom prst="leftBrace">
            <a:avLst>
              <a:gd name="adj1" fmla="val 53442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244211" y="312739"/>
            <a:ext cx="222541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8521" y="1016732"/>
            <a:ext cx="8994999" cy="5436604"/>
          </a:xfrm>
          <a:noFill/>
        </p:spPr>
        <p:txBody>
          <a:bodyPr lIns="90488" tIns="44450" rIns="90488" bIns="44450"/>
          <a:lstStyle/>
          <a:p>
            <a:pPr eaLnBrk="1" hangingPunct="1"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      </a:t>
            </a:r>
            <a:r>
              <a:rPr lang="en-US" altLang="en-US" b="1" baseline="-25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19	</a:t>
            </a:r>
            <a:r>
              <a:rPr lang="en-US" altLang="en-US" b="1" dirty="0">
                <a:solidFill>
                  <a:srgbClr val="FF0000"/>
                </a:solidFill>
              </a:rPr>
              <a:t>Quotient</a:t>
            </a:r>
            <a:endParaRPr lang="en-US" altLang="en-US" b="1" baseline="-25000" dirty="0">
              <a:solidFill>
                <a:srgbClr val="FF0000"/>
              </a:solidFill>
            </a:endParaRPr>
          </a:p>
          <a:p>
            <a:pPr marL="714375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1614488" algn="l"/>
                <a:tab pos="2695575" algn="l"/>
                <a:tab pos="5924550" algn="l"/>
              </a:tabLst>
            </a:pPr>
            <a:r>
              <a:rPr lang="en-US" altLang="en-US" b="1" dirty="0">
                <a:solidFill>
                  <a:srgbClr val="FF0000"/>
                </a:solidFill>
              </a:rPr>
              <a:t>Divisor</a:t>
            </a:r>
            <a:r>
              <a:rPr lang="en-US" altLang="en-US" dirty="0">
                <a:solidFill>
                  <a:srgbClr val="FF0000"/>
                </a:solidFill>
              </a:rPr>
              <a:t>	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1011</a:t>
            </a:r>
            <a:r>
              <a:rPr lang="en-US" alt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 11011001</a:t>
            </a:r>
            <a:r>
              <a:rPr lang="en-US" alt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217	</a:t>
            </a:r>
            <a:r>
              <a:rPr lang="en-US" altLang="en-US" b="1" dirty="0">
                <a:solidFill>
                  <a:srgbClr val="FF0000"/>
                </a:solidFill>
              </a:rPr>
              <a:t>Dividend</a:t>
            </a:r>
            <a:endParaRPr lang="en-US" altLang="en-US" b="1" baseline="-25000" dirty="0">
              <a:solidFill>
                <a:srgbClr val="FF00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-1011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   10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   101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   1010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   10100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   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-1011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    1001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    10011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    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-1011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		     1000</a:t>
            </a:r>
            <a:r>
              <a:rPr lang="en-US" alt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8	</a:t>
            </a:r>
            <a:r>
              <a:rPr lang="en-US" altLang="en-US" b="1" dirty="0">
                <a:solidFill>
                  <a:srgbClr val="FF0000"/>
                </a:solidFill>
              </a:rPr>
              <a:t>Remainder</a:t>
            </a:r>
          </a:p>
        </p:txBody>
      </p:sp>
      <p:sp>
        <p:nvSpPr>
          <p:cNvPr id="2150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Unsigned Division (Paper &amp; Pencil)</a:t>
            </a:r>
          </a:p>
        </p:txBody>
      </p:sp>
      <p:sp>
        <p:nvSpPr>
          <p:cNvPr id="680967" name="Line 7"/>
          <p:cNvSpPr>
            <a:spLocks noChangeShapeType="1"/>
          </p:cNvSpPr>
          <p:nvPr/>
        </p:nvSpPr>
        <p:spPr bwMode="auto">
          <a:xfrm>
            <a:off x="3470836" y="2456892"/>
            <a:ext cx="89773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0969" name="Line 9"/>
          <p:cNvSpPr>
            <a:spLocks noChangeShapeType="1"/>
          </p:cNvSpPr>
          <p:nvPr/>
        </p:nvSpPr>
        <p:spPr bwMode="auto">
          <a:xfrm>
            <a:off x="3938888" y="4545124"/>
            <a:ext cx="97512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0970" name="Line 10"/>
          <p:cNvSpPr>
            <a:spLocks noChangeShapeType="1"/>
          </p:cNvSpPr>
          <p:nvPr/>
        </p:nvSpPr>
        <p:spPr bwMode="auto">
          <a:xfrm>
            <a:off x="4623389" y="2024064"/>
            <a:ext cx="0" cy="1260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0971" name="Line 11"/>
          <p:cNvSpPr>
            <a:spLocks noChangeShapeType="1"/>
          </p:cNvSpPr>
          <p:nvPr/>
        </p:nvSpPr>
        <p:spPr bwMode="auto">
          <a:xfrm>
            <a:off x="4420439" y="2024064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0972" name="Line 12"/>
          <p:cNvSpPr>
            <a:spLocks noChangeShapeType="1"/>
          </p:cNvSpPr>
          <p:nvPr/>
        </p:nvSpPr>
        <p:spPr bwMode="auto">
          <a:xfrm>
            <a:off x="4828059" y="2024064"/>
            <a:ext cx="0" cy="169296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0973" name="Line 13"/>
          <p:cNvSpPr>
            <a:spLocks noChangeShapeType="1"/>
          </p:cNvSpPr>
          <p:nvPr/>
        </p:nvSpPr>
        <p:spPr bwMode="auto">
          <a:xfrm>
            <a:off x="5022395" y="2024064"/>
            <a:ext cx="0" cy="29891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0975" name="Line 15"/>
          <p:cNvSpPr>
            <a:spLocks noChangeShapeType="1"/>
          </p:cNvSpPr>
          <p:nvPr/>
        </p:nvSpPr>
        <p:spPr bwMode="auto">
          <a:xfrm>
            <a:off x="4172900" y="5877272"/>
            <a:ext cx="97512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0977" name="Rectangle 17"/>
          <p:cNvSpPr>
            <a:spLocks noChangeArrowheads="1"/>
          </p:cNvSpPr>
          <p:nvPr/>
        </p:nvSpPr>
        <p:spPr bwMode="auto">
          <a:xfrm>
            <a:off x="507151" y="4017964"/>
            <a:ext cx="3119702" cy="1902059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400" dirty="0"/>
              <a:t>Dividend = </a:t>
            </a:r>
          </a:p>
          <a:p>
            <a:pPr algn="ctr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400" dirty="0"/>
              <a:t>Quotient × Divisor</a:t>
            </a:r>
          </a:p>
          <a:p>
            <a:pPr algn="ctr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400" dirty="0"/>
              <a:t>+ Remainder</a:t>
            </a:r>
          </a:p>
          <a:p>
            <a:pPr algn="ctr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400" dirty="0"/>
              <a:t>217 = 19 × 11 + 8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680980" name="Rectangle 20"/>
          <p:cNvSpPr>
            <a:spLocks noChangeArrowheads="1"/>
          </p:cNvSpPr>
          <p:nvPr/>
        </p:nvSpPr>
        <p:spPr bwMode="auto">
          <a:xfrm>
            <a:off x="4027388" y="1027584"/>
            <a:ext cx="369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680981" name="Rectangle 21"/>
          <p:cNvSpPr>
            <a:spLocks noChangeArrowheads="1"/>
          </p:cNvSpPr>
          <p:nvPr/>
        </p:nvSpPr>
        <p:spPr bwMode="auto">
          <a:xfrm>
            <a:off x="4221725" y="1027584"/>
            <a:ext cx="369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680982" name="Rectangle 22"/>
          <p:cNvSpPr>
            <a:spLocks noChangeArrowheads="1"/>
          </p:cNvSpPr>
          <p:nvPr/>
        </p:nvSpPr>
        <p:spPr bwMode="auto">
          <a:xfrm>
            <a:off x="4416061" y="1027584"/>
            <a:ext cx="369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680983" name="Rectangle 23"/>
          <p:cNvSpPr>
            <a:spLocks noChangeArrowheads="1"/>
          </p:cNvSpPr>
          <p:nvPr/>
        </p:nvSpPr>
        <p:spPr bwMode="auto">
          <a:xfrm>
            <a:off x="4610398" y="1027584"/>
            <a:ext cx="369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680984" name="Rectangle 24"/>
          <p:cNvSpPr>
            <a:spLocks noChangeArrowheads="1"/>
          </p:cNvSpPr>
          <p:nvPr/>
        </p:nvSpPr>
        <p:spPr bwMode="auto">
          <a:xfrm>
            <a:off x="4804734" y="1027584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en-US" sz="2400" b="1" baseline="-25000" dirty="0"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21524" name="Freeform 27"/>
          <p:cNvSpPr>
            <a:spLocks/>
          </p:cNvSpPr>
          <p:nvPr/>
        </p:nvSpPr>
        <p:spPr bwMode="auto">
          <a:xfrm>
            <a:off x="3275814" y="1484785"/>
            <a:ext cx="3354534" cy="432048"/>
          </a:xfrm>
          <a:custGeom>
            <a:avLst/>
            <a:gdLst>
              <a:gd name="T0" fmla="*/ 2147483647 w 1928"/>
              <a:gd name="T1" fmla="*/ 0 h 227"/>
              <a:gd name="T2" fmla="*/ 0 w 1928"/>
              <a:gd name="T3" fmla="*/ 0 h 227"/>
              <a:gd name="T4" fmla="*/ 0 w 1928"/>
              <a:gd name="T5" fmla="*/ 2147483647 h 227"/>
              <a:gd name="T6" fmla="*/ 0 60000 65536"/>
              <a:gd name="T7" fmla="*/ 0 60000 65536"/>
              <a:gd name="T8" fmla="*/ 0 60000 65536"/>
              <a:gd name="T9" fmla="*/ 0 w 1928"/>
              <a:gd name="T10" fmla="*/ 0 h 227"/>
              <a:gd name="T11" fmla="*/ 1928 w 1928"/>
              <a:gd name="T12" fmla="*/ 227 h 2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8" h="227">
                <a:moveTo>
                  <a:pt x="1928" y="0"/>
                </a:moveTo>
                <a:cubicBezTo>
                  <a:pt x="1928" y="0"/>
                  <a:pt x="964" y="0"/>
                  <a:pt x="0" y="0"/>
                </a:cubicBezTo>
                <a:cubicBezTo>
                  <a:pt x="86" y="128"/>
                  <a:pt x="0" y="189"/>
                  <a:pt x="0" y="22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0976" name="Rectangle 16"/>
          <p:cNvSpPr>
            <a:spLocks noChangeArrowheads="1"/>
          </p:cNvSpPr>
          <p:nvPr/>
        </p:nvSpPr>
        <p:spPr bwMode="auto">
          <a:xfrm>
            <a:off x="5850101" y="2240868"/>
            <a:ext cx="3471171" cy="193899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400" dirty="0"/>
              <a:t>Check how big a number can be subtracted, creating a bit of the quotient on each attempt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680965" name="Rectangle 5"/>
          <p:cNvSpPr>
            <a:spLocks noChangeArrowheads="1"/>
          </p:cNvSpPr>
          <p:nvPr/>
        </p:nvSpPr>
        <p:spPr bwMode="auto">
          <a:xfrm>
            <a:off x="5850101" y="4329100"/>
            <a:ext cx="3471170" cy="1404156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400" dirty="0"/>
              <a:t>Binary division is done via </a:t>
            </a:r>
            <a:r>
              <a:rPr lang="en-US" altLang="en-US" sz="2400" dirty="0">
                <a:solidFill>
                  <a:srgbClr val="FF0000"/>
                </a:solidFill>
              </a:rPr>
              <a:t>shifting</a:t>
            </a:r>
            <a:r>
              <a:rPr lang="en-US" altLang="en-US" sz="2400" dirty="0"/>
              <a:t> and </a:t>
            </a:r>
            <a:r>
              <a:rPr lang="en-US" altLang="en-US" sz="2400" dirty="0">
                <a:solidFill>
                  <a:srgbClr val="FF0000"/>
                </a:solidFill>
              </a:rPr>
              <a:t>subtraction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8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8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8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8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8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8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8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8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8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8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8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8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8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8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8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68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8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8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8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68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8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68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68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68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0967" grpId="0" animBg="1"/>
      <p:bldP spid="680969" grpId="0" animBg="1"/>
      <p:bldP spid="680970" grpId="0" animBg="1"/>
      <p:bldP spid="680971" grpId="0" animBg="1"/>
      <p:bldP spid="680972" grpId="0" animBg="1"/>
      <p:bldP spid="680973" grpId="0" animBg="1"/>
      <p:bldP spid="680975" grpId="0" animBg="1"/>
      <p:bldP spid="680977" grpId="0" animBg="1"/>
      <p:bldP spid="680980" grpId="0"/>
      <p:bldP spid="680981" grpId="0"/>
      <p:bldP spid="680982" grpId="0"/>
      <p:bldP spid="680983" grpId="0"/>
      <p:bldP spid="680984" grpId="0"/>
      <p:bldP spid="680976" grpId="0" animBg="1"/>
      <p:bldP spid="6809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Signed Integer Division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489" y="944724"/>
            <a:ext cx="9244027" cy="5580620"/>
          </a:xfrm>
          <a:noFill/>
        </p:spPr>
        <p:txBody>
          <a:bodyPr lIns="0" rIns="0"/>
          <a:lstStyle/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Simplest way is to remember the signs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Convert the dividend and divisor to positive</a:t>
            </a:r>
          </a:p>
          <a:p>
            <a:pPr lvl="1"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Obtain the 2's complement if they are negative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Do the unsigned division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Compute the signs of the quotient and remainder</a:t>
            </a:r>
          </a:p>
          <a:p>
            <a:pPr lvl="1"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Quotient sign = Dividend sign XOR Divisor sign</a:t>
            </a:r>
          </a:p>
          <a:p>
            <a:pPr lvl="1"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Remainder sign = Dividend sign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Negate the quotient and remainder if their sign is negative</a:t>
            </a:r>
          </a:p>
          <a:p>
            <a:pPr lvl="1"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Obtain the 2's complement to convert them to negative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Signed Integer Division Examples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498" y="944724"/>
            <a:ext cx="9166018" cy="5508612"/>
          </a:xfrm>
        </p:spPr>
        <p:txBody>
          <a:bodyPr/>
          <a:lstStyle/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AutoNum type="arabicPeriod"/>
            </a:pPr>
            <a:r>
              <a:rPr lang="en-US" altLang="en-US" b="1" dirty="0">
                <a:solidFill>
                  <a:srgbClr val="FF0000"/>
                </a:solidFill>
              </a:rPr>
              <a:t>Positive</a:t>
            </a:r>
            <a:r>
              <a:rPr lang="en-US" altLang="en-US" dirty="0"/>
              <a:t> Dividend and </a:t>
            </a:r>
            <a:r>
              <a:rPr lang="en-US" altLang="en-US" b="1" dirty="0">
                <a:solidFill>
                  <a:srgbClr val="FF0000"/>
                </a:solidFill>
              </a:rPr>
              <a:t>Positive</a:t>
            </a:r>
            <a:r>
              <a:rPr lang="en-US" altLang="en-US" dirty="0"/>
              <a:t> Divisor</a:t>
            </a:r>
          </a:p>
          <a:p>
            <a:pPr marL="842963" lvl="1" indent="-381000" eaLnBrk="1" hangingPunct="1">
              <a:lnSpc>
                <a:spcPct val="110000"/>
              </a:lnSpc>
              <a:spcBef>
                <a:spcPts val="1500"/>
              </a:spcBef>
            </a:pPr>
            <a:r>
              <a:rPr lang="en-US" altLang="en-US" dirty="0"/>
              <a:t>Example: +17 / +3	Quotient = +5	Remainder = +2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AutoNum type="arabicPeriod"/>
            </a:pPr>
            <a:r>
              <a:rPr lang="en-US" altLang="en-US" b="1" dirty="0">
                <a:solidFill>
                  <a:srgbClr val="FF0000"/>
                </a:solidFill>
              </a:rPr>
              <a:t>Positive</a:t>
            </a:r>
            <a:r>
              <a:rPr lang="en-US" altLang="en-US" dirty="0"/>
              <a:t> Dividend and </a:t>
            </a:r>
            <a:r>
              <a:rPr lang="en-US" altLang="en-US" b="1" dirty="0">
                <a:solidFill>
                  <a:srgbClr val="FF0000"/>
                </a:solidFill>
              </a:rPr>
              <a:t>Negative</a:t>
            </a:r>
            <a:r>
              <a:rPr lang="en-US" altLang="en-US" dirty="0"/>
              <a:t> Divisor</a:t>
            </a:r>
          </a:p>
          <a:p>
            <a:pPr marL="842963" lvl="1" indent="-381000" eaLnBrk="1" hangingPunct="1">
              <a:lnSpc>
                <a:spcPct val="110000"/>
              </a:lnSpc>
              <a:spcBef>
                <a:spcPts val="1500"/>
              </a:spcBef>
            </a:pPr>
            <a:r>
              <a:rPr lang="en-US" altLang="en-US" dirty="0"/>
              <a:t>Example: +17 / –3 	Quotient = –5	Remainder = +2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AutoNum type="arabicPeriod"/>
            </a:pPr>
            <a:r>
              <a:rPr lang="en-US" altLang="en-US" b="1" dirty="0">
                <a:solidFill>
                  <a:srgbClr val="FF0000"/>
                </a:solidFill>
              </a:rPr>
              <a:t>Negative</a:t>
            </a:r>
            <a:r>
              <a:rPr lang="en-US" altLang="en-US" dirty="0"/>
              <a:t> Dividend and </a:t>
            </a:r>
            <a:r>
              <a:rPr lang="en-US" altLang="en-US" b="1" dirty="0">
                <a:solidFill>
                  <a:srgbClr val="FF0000"/>
                </a:solidFill>
              </a:rPr>
              <a:t>Positive</a:t>
            </a:r>
            <a:r>
              <a:rPr lang="en-US" altLang="en-US" dirty="0"/>
              <a:t> Divisor</a:t>
            </a:r>
          </a:p>
          <a:p>
            <a:pPr marL="842963" lvl="1" indent="-381000" eaLnBrk="1" hangingPunct="1">
              <a:lnSpc>
                <a:spcPct val="110000"/>
              </a:lnSpc>
              <a:spcBef>
                <a:spcPts val="1500"/>
              </a:spcBef>
            </a:pPr>
            <a:r>
              <a:rPr lang="en-US" altLang="en-US" dirty="0"/>
              <a:t>Example: –17 / +3	Quotient = –5	Remainder = –2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AutoNum type="arabicPeriod"/>
            </a:pPr>
            <a:r>
              <a:rPr lang="en-US" altLang="en-US" b="1" dirty="0">
                <a:solidFill>
                  <a:srgbClr val="FF0000"/>
                </a:solidFill>
              </a:rPr>
              <a:t>Negative</a:t>
            </a:r>
            <a:r>
              <a:rPr lang="en-US" altLang="en-US" dirty="0"/>
              <a:t> Dividend and </a:t>
            </a:r>
            <a:r>
              <a:rPr lang="en-US" altLang="en-US" b="1" dirty="0">
                <a:solidFill>
                  <a:srgbClr val="FF0000"/>
                </a:solidFill>
              </a:rPr>
              <a:t>Negative</a:t>
            </a:r>
            <a:r>
              <a:rPr lang="en-US" altLang="en-US" dirty="0"/>
              <a:t> Divisor</a:t>
            </a:r>
          </a:p>
          <a:p>
            <a:pPr marL="842963" lvl="1" indent="-381000" eaLnBrk="1" hangingPunct="1">
              <a:lnSpc>
                <a:spcPct val="110000"/>
              </a:lnSpc>
              <a:spcBef>
                <a:spcPts val="1500"/>
              </a:spcBef>
            </a:pPr>
            <a:r>
              <a:rPr lang="en-US" altLang="en-US" dirty="0"/>
              <a:t>Example: –17 / –3	Quotient = +5	Remainder = –2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None/>
            </a:pPr>
            <a:r>
              <a:rPr lang="en-US" altLang="en-US" dirty="0"/>
              <a:t>The following equation must always hold: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None/>
            </a:pPr>
            <a:r>
              <a:rPr lang="en-US" altLang="en-US" dirty="0"/>
              <a:t>	</a:t>
            </a:r>
            <a:r>
              <a:rPr lang="en-US" altLang="en-US" b="1" dirty="0">
                <a:solidFill>
                  <a:srgbClr val="FF0000"/>
                </a:solidFill>
              </a:rPr>
              <a:t>Dividend = Quotient × Divisor + Remainder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Integer Multiplication in MIPS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08720"/>
            <a:ext cx="8915400" cy="565262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Multiply instructions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  <a:tabLst>
                <a:tab pos="3228975" algn="l"/>
              </a:tabLst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</a:rPr>
              <a:t>Signed multiplication</a:t>
            </a:r>
            <a:r>
              <a:rPr lang="en-US" altLang="en-US" dirty="0"/>
              <a:t>	</a:t>
            </a:r>
            <a:endParaRPr lang="en-US" altLang="en-US" b="1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  <a:tabLst>
                <a:tab pos="3228975" algn="l"/>
              </a:tabLst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multu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</a:rPr>
              <a:t>Unsigned multiplication</a:t>
            </a:r>
            <a:endParaRPr lang="en-US" altLang="en-US" b="1" dirty="0"/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32-bit multiplication produces a 64-bit Product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Separate pair of 32-bit registers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HI = high-order 32-bit of product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LO = low-order 32-bit of product</a:t>
            </a:r>
            <a:endParaRPr lang="en-US" altLang="en-US" dirty="0"/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MIPS also has a special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altLang="en-US" dirty="0"/>
              <a:t> instruction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Rd,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 = </a:t>
            </a:r>
            <a:r>
              <a:rPr lang="en-US" alt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× </a:t>
            </a:r>
            <a:r>
              <a:rPr lang="en-US" alt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endParaRPr lang="en-US" altLang="en-US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Copy </a:t>
            </a:r>
            <a:r>
              <a:rPr lang="en-US" altLang="en-US" b="1" dirty="0"/>
              <a:t>LO</a:t>
            </a:r>
            <a:r>
              <a:rPr lang="en-US" altLang="en-US" dirty="0"/>
              <a:t> into destination register </a:t>
            </a:r>
            <a:r>
              <a:rPr lang="en-US" altLang="en-US" b="1" dirty="0"/>
              <a:t>Rd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Useful when the product is small (32 bits) and </a:t>
            </a:r>
            <a:r>
              <a:rPr lang="en-US" altLang="en-US" b="1" dirty="0"/>
              <a:t>HI</a:t>
            </a:r>
            <a:r>
              <a:rPr lang="en-US" altLang="en-US" dirty="0"/>
              <a:t> is not needed</a:t>
            </a:r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7766794" y="2841724"/>
            <a:ext cx="1554692" cy="2603500"/>
            <a:chOff x="4704" y="2075"/>
            <a:chExt cx="979" cy="1640"/>
          </a:xfrm>
        </p:grpSpPr>
        <p:sp>
          <p:nvSpPr>
            <p:cNvPr id="28677" name="Line 5"/>
            <p:cNvSpPr>
              <a:spLocks noChangeShapeType="1"/>
            </p:cNvSpPr>
            <p:nvPr/>
          </p:nvSpPr>
          <p:spPr bwMode="auto">
            <a:xfrm>
              <a:off x="5194" y="2765"/>
              <a:ext cx="0" cy="6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78" name="Text Box 6"/>
            <p:cNvSpPr txBox="1">
              <a:spLocks noChangeArrowheads="1"/>
            </p:cNvSpPr>
            <p:nvPr/>
          </p:nvSpPr>
          <p:spPr bwMode="auto">
            <a:xfrm>
              <a:off x="4819" y="2851"/>
              <a:ext cx="749" cy="5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Multiply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1600"/>
                <a:t>Divide</a:t>
              </a:r>
            </a:p>
          </p:txBody>
        </p:sp>
        <p:sp>
          <p:nvSpPr>
            <p:cNvPr id="28679" name="Text Box 7"/>
            <p:cNvSpPr txBox="1">
              <a:spLocks noChangeArrowheads="1"/>
            </p:cNvSpPr>
            <p:nvPr/>
          </p:nvSpPr>
          <p:spPr bwMode="auto">
            <a:xfrm>
              <a:off x="4963" y="2075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$0</a:t>
              </a:r>
            </a:p>
          </p:txBody>
        </p:sp>
        <p:sp>
          <p:nvSpPr>
            <p:cNvPr id="28680" name="Text Box 8"/>
            <p:cNvSpPr txBox="1">
              <a:spLocks noChangeArrowheads="1"/>
            </p:cNvSpPr>
            <p:nvPr/>
          </p:nvSpPr>
          <p:spPr bwMode="auto">
            <a:xfrm>
              <a:off x="4704" y="3542"/>
              <a:ext cx="461" cy="1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HI</a:t>
              </a:r>
            </a:p>
          </p:txBody>
        </p:sp>
        <p:sp>
          <p:nvSpPr>
            <p:cNvPr id="28681" name="Text Box 9"/>
            <p:cNvSpPr txBox="1">
              <a:spLocks noChangeArrowheads="1"/>
            </p:cNvSpPr>
            <p:nvPr/>
          </p:nvSpPr>
          <p:spPr bwMode="auto">
            <a:xfrm>
              <a:off x="5222" y="3542"/>
              <a:ext cx="461" cy="1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LO</a:t>
              </a:r>
            </a:p>
          </p:txBody>
        </p:sp>
        <p:sp>
          <p:nvSpPr>
            <p:cNvPr id="28682" name="Line 10"/>
            <p:cNvSpPr>
              <a:spLocks noChangeShapeType="1"/>
            </p:cNvSpPr>
            <p:nvPr/>
          </p:nvSpPr>
          <p:spPr bwMode="auto">
            <a:xfrm>
              <a:off x="4934" y="3456"/>
              <a:ext cx="0" cy="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3" name="Line 11"/>
            <p:cNvSpPr>
              <a:spLocks noChangeShapeType="1"/>
            </p:cNvSpPr>
            <p:nvPr/>
          </p:nvSpPr>
          <p:spPr bwMode="auto">
            <a:xfrm>
              <a:off x="5453" y="3456"/>
              <a:ext cx="0" cy="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4" name="Line 12"/>
            <p:cNvSpPr>
              <a:spLocks noChangeShapeType="1"/>
            </p:cNvSpPr>
            <p:nvPr/>
          </p:nvSpPr>
          <p:spPr bwMode="auto">
            <a:xfrm>
              <a:off x="4935" y="3456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5" name="Text Box 13"/>
            <p:cNvSpPr txBox="1">
              <a:spLocks noChangeArrowheads="1"/>
            </p:cNvSpPr>
            <p:nvPr/>
          </p:nvSpPr>
          <p:spPr bwMode="auto">
            <a:xfrm>
              <a:off x="4963" y="2190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$1</a:t>
              </a:r>
            </a:p>
          </p:txBody>
        </p:sp>
        <p:sp>
          <p:nvSpPr>
            <p:cNvPr id="28686" name="Text Box 14"/>
            <p:cNvSpPr txBox="1">
              <a:spLocks noChangeArrowheads="1"/>
            </p:cNvSpPr>
            <p:nvPr/>
          </p:nvSpPr>
          <p:spPr bwMode="auto">
            <a:xfrm>
              <a:off x="4963" y="2305"/>
              <a:ext cx="461" cy="34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40000"/>
                </a:lnSpc>
              </a:pPr>
              <a:r>
                <a:rPr lang="en-US" altLang="en-US" sz="1600" b="1"/>
                <a:t>.</a:t>
              </a:r>
            </a:p>
            <a:p>
              <a:pPr algn="ctr">
                <a:lnSpc>
                  <a:spcPct val="40000"/>
                </a:lnSpc>
              </a:pPr>
              <a:r>
                <a:rPr lang="en-US" altLang="en-US" sz="1600" b="1"/>
                <a:t>.</a:t>
              </a:r>
            </a:p>
          </p:txBody>
        </p:sp>
        <p:sp>
          <p:nvSpPr>
            <p:cNvPr id="28687" name="Text Box 15"/>
            <p:cNvSpPr txBox="1">
              <a:spLocks noChangeArrowheads="1"/>
            </p:cNvSpPr>
            <p:nvPr/>
          </p:nvSpPr>
          <p:spPr bwMode="auto">
            <a:xfrm>
              <a:off x="4963" y="2650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$31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Integer Division in MIPS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6"/>
            <a:ext cx="8915400" cy="568863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Divide instructions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div 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b="1" dirty="0">
                <a:solidFill>
                  <a:srgbClr val="FF0000"/>
                </a:solidFill>
              </a:rPr>
              <a:t>Signed division</a:t>
            </a:r>
            <a:r>
              <a:rPr lang="en-US" altLang="en-US" dirty="0"/>
              <a:t>	</a:t>
            </a:r>
            <a:endParaRPr lang="en-US" altLang="en-US" b="1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divu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b="1" dirty="0">
                <a:solidFill>
                  <a:srgbClr val="FF0000"/>
                </a:solidFill>
              </a:rPr>
              <a:t>Unsigned division</a:t>
            </a:r>
            <a:endParaRPr lang="en-US" altLang="en-US" b="1" dirty="0"/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Division produces quotient and remainder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Separate pair of 32-bit registers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HI = 32-bit remainder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LO = 32-bit quotient</a:t>
            </a:r>
            <a:endParaRPr lang="en-US" altLang="en-US" dirty="0"/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If divisor is 0 then result is </a:t>
            </a:r>
            <a:r>
              <a:rPr lang="en-US" altLang="en-US" b="1" dirty="0">
                <a:solidFill>
                  <a:srgbClr val="FF0000"/>
                </a:solidFill>
              </a:rPr>
              <a:t>unpredictable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Moving data from </a:t>
            </a:r>
            <a:r>
              <a:rPr lang="en-US" altLang="en-US" b="1" dirty="0"/>
              <a:t>HI, LO</a:t>
            </a:r>
            <a:r>
              <a:rPr lang="en-US" altLang="en-US" dirty="0"/>
              <a:t> to MIPS registers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mfhi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Rd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/>
              <a:t>(</a:t>
            </a:r>
            <a:r>
              <a:rPr lang="en-US" altLang="en-US" b="1" dirty="0"/>
              <a:t>Rd = HI</a:t>
            </a:r>
            <a:r>
              <a:rPr lang="en-US" altLang="en-US" dirty="0"/>
              <a:t>)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mflo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Rd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/>
              <a:t>(</a:t>
            </a:r>
            <a:r>
              <a:rPr lang="en-US" altLang="en-US" b="1" dirty="0"/>
              <a:t>Rd = LO</a:t>
            </a:r>
            <a:r>
              <a:rPr lang="en-US" altLang="en-US" dirty="0"/>
              <a:t>)</a:t>
            </a: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7642754" y="2781300"/>
            <a:ext cx="1554692" cy="2603500"/>
            <a:chOff x="4704" y="2075"/>
            <a:chExt cx="979" cy="1640"/>
          </a:xfrm>
        </p:grpSpPr>
        <p:sp>
          <p:nvSpPr>
            <p:cNvPr id="29701" name="Line 5"/>
            <p:cNvSpPr>
              <a:spLocks noChangeShapeType="1"/>
            </p:cNvSpPr>
            <p:nvPr/>
          </p:nvSpPr>
          <p:spPr bwMode="auto">
            <a:xfrm>
              <a:off x="5194" y="2765"/>
              <a:ext cx="0" cy="6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4819" y="2851"/>
              <a:ext cx="749" cy="5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Multiply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1600"/>
                <a:t>Divide</a:t>
              </a:r>
            </a:p>
          </p:txBody>
        </p:sp>
        <p:sp>
          <p:nvSpPr>
            <p:cNvPr id="29703" name="Text Box 7"/>
            <p:cNvSpPr txBox="1">
              <a:spLocks noChangeArrowheads="1"/>
            </p:cNvSpPr>
            <p:nvPr/>
          </p:nvSpPr>
          <p:spPr bwMode="auto">
            <a:xfrm>
              <a:off x="4963" y="2075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$0</a:t>
              </a:r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4704" y="3542"/>
              <a:ext cx="461" cy="1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HI</a:t>
              </a:r>
            </a:p>
          </p:txBody>
        </p:sp>
        <p:sp>
          <p:nvSpPr>
            <p:cNvPr id="29705" name="Text Box 9"/>
            <p:cNvSpPr txBox="1">
              <a:spLocks noChangeArrowheads="1"/>
            </p:cNvSpPr>
            <p:nvPr/>
          </p:nvSpPr>
          <p:spPr bwMode="auto">
            <a:xfrm>
              <a:off x="5222" y="3542"/>
              <a:ext cx="461" cy="1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LO</a:t>
              </a:r>
            </a:p>
          </p:txBody>
        </p:sp>
        <p:sp>
          <p:nvSpPr>
            <p:cNvPr id="29706" name="Line 10"/>
            <p:cNvSpPr>
              <a:spLocks noChangeShapeType="1"/>
            </p:cNvSpPr>
            <p:nvPr/>
          </p:nvSpPr>
          <p:spPr bwMode="auto">
            <a:xfrm>
              <a:off x="4934" y="3456"/>
              <a:ext cx="0" cy="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7" name="Line 11"/>
            <p:cNvSpPr>
              <a:spLocks noChangeShapeType="1"/>
            </p:cNvSpPr>
            <p:nvPr/>
          </p:nvSpPr>
          <p:spPr bwMode="auto">
            <a:xfrm>
              <a:off x="5453" y="3456"/>
              <a:ext cx="0" cy="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4935" y="3456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9" name="Text Box 13"/>
            <p:cNvSpPr txBox="1">
              <a:spLocks noChangeArrowheads="1"/>
            </p:cNvSpPr>
            <p:nvPr/>
          </p:nvSpPr>
          <p:spPr bwMode="auto">
            <a:xfrm>
              <a:off x="4963" y="2190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$1</a:t>
              </a:r>
            </a:p>
          </p:txBody>
        </p:sp>
        <p:sp>
          <p:nvSpPr>
            <p:cNvPr id="29710" name="Text Box 14"/>
            <p:cNvSpPr txBox="1">
              <a:spLocks noChangeArrowheads="1"/>
            </p:cNvSpPr>
            <p:nvPr/>
          </p:nvSpPr>
          <p:spPr bwMode="auto">
            <a:xfrm>
              <a:off x="4963" y="2305"/>
              <a:ext cx="461" cy="34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40000"/>
                </a:lnSpc>
              </a:pPr>
              <a:r>
                <a:rPr lang="en-US" altLang="en-US" sz="1600" b="1"/>
                <a:t>.</a:t>
              </a:r>
            </a:p>
            <a:p>
              <a:pPr algn="ctr">
                <a:lnSpc>
                  <a:spcPct val="40000"/>
                </a:lnSpc>
              </a:pPr>
              <a:r>
                <a:rPr lang="en-US" altLang="en-US" sz="1600" b="1"/>
                <a:t>.</a:t>
              </a:r>
            </a:p>
          </p:txBody>
        </p:sp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4963" y="2650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$31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24299</TotalTime>
  <Words>1676</Words>
  <Application>Microsoft Office PowerPoint</Application>
  <PresentationFormat>A4 Paper (210x297 mm)</PresentationFormat>
  <Paragraphs>281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  <vt:variant>
        <vt:lpstr>Custom Shows</vt:lpstr>
      </vt:variant>
      <vt:variant>
        <vt:i4>1</vt:i4>
      </vt:variant>
    </vt:vector>
  </HeadingPairs>
  <TitlesOfParts>
    <vt:vector size="23" baseType="lpstr">
      <vt:lpstr>Arial</vt:lpstr>
      <vt:lpstr>Calibri</vt:lpstr>
      <vt:lpstr>Comic Sans MS</vt:lpstr>
      <vt:lpstr>Consolas</vt:lpstr>
      <vt:lpstr>Courier New</vt:lpstr>
      <vt:lpstr>Times New Roman</vt:lpstr>
      <vt:lpstr>Wingdings</vt:lpstr>
      <vt:lpstr>Default Design</vt:lpstr>
      <vt:lpstr>Integer Multiplication and Division</vt:lpstr>
      <vt:lpstr>Unsigned Integer Multiplication</vt:lpstr>
      <vt:lpstr>Signed Integer Multiplication</vt:lpstr>
      <vt:lpstr>Signed Multiplication (Paper &amp; Pencil)</vt:lpstr>
      <vt:lpstr>Unsigned Division (Paper &amp; Pencil)</vt:lpstr>
      <vt:lpstr>Signed Integer Division</vt:lpstr>
      <vt:lpstr>Signed Integer Division Examples</vt:lpstr>
      <vt:lpstr>Integer Multiplication in MIPS</vt:lpstr>
      <vt:lpstr>Integer Division in MIPS</vt:lpstr>
      <vt:lpstr>Integer Multiply and Divide Instructions</vt:lpstr>
      <vt:lpstr>String to Integer Conversion</vt:lpstr>
      <vt:lpstr>String to Integer Conversion Function</vt:lpstr>
      <vt:lpstr>Integer to String Conversion</vt:lpstr>
      <vt:lpstr>Integer to String Conversion Function</vt:lpstr>
      <vt:lpstr>Shl</vt:lpstr>
    </vt:vector>
  </TitlesOfParts>
  <Company>KFUPM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 Multiplication and Division</dc:title>
  <dc:creator>Dr. Muhamed Mudawar</dc:creator>
  <cp:lastModifiedBy>Muhamed Fawzi Mudawar</cp:lastModifiedBy>
  <cp:revision>766</cp:revision>
  <cp:lastPrinted>2016-02-10T12:55:26Z</cp:lastPrinted>
  <dcterms:created xsi:type="dcterms:W3CDTF">2004-09-12T13:54:39Z</dcterms:created>
  <dcterms:modified xsi:type="dcterms:W3CDTF">2022-01-19T10:55:56Z</dcterms:modified>
</cp:coreProperties>
</file>