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44" r:id="rId2"/>
    <p:sldId id="452" r:id="rId3"/>
    <p:sldId id="449" r:id="rId4"/>
    <p:sldId id="555" r:id="rId5"/>
    <p:sldId id="563" r:id="rId6"/>
    <p:sldId id="566" r:id="rId7"/>
    <p:sldId id="453" r:id="rId8"/>
    <p:sldId id="556" r:id="rId9"/>
    <p:sldId id="489" r:id="rId10"/>
    <p:sldId id="450" r:id="rId11"/>
    <p:sldId id="558" r:id="rId12"/>
    <p:sldId id="454" r:id="rId13"/>
    <p:sldId id="458" r:id="rId14"/>
    <p:sldId id="562" r:id="rId15"/>
    <p:sldId id="456" r:id="rId16"/>
    <p:sldId id="557" r:id="rId17"/>
    <p:sldId id="494" r:id="rId18"/>
    <p:sldId id="536" r:id="rId19"/>
    <p:sldId id="537" r:id="rId20"/>
    <p:sldId id="569" r:id="rId21"/>
    <p:sldId id="570" r:id="rId22"/>
    <p:sldId id="571" r:id="rId23"/>
    <p:sldId id="567" r:id="rId24"/>
    <p:sldId id="568" r:id="rId25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6600"/>
    <a:srgbClr val="009900"/>
    <a:srgbClr val="99CCFF"/>
    <a:srgbClr val="66CCFF"/>
    <a:srgbClr val="FFFF99"/>
    <a:srgbClr val="99FF33"/>
    <a:srgbClr val="00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01" autoAdjust="0"/>
    <p:restoredTop sz="94660"/>
  </p:normalViewPr>
  <p:slideViewPr>
    <p:cSldViewPr>
      <p:cViewPr varScale="1">
        <p:scale>
          <a:sx n="112" d="100"/>
          <a:sy n="112" d="100"/>
        </p:scale>
        <p:origin x="126" y="42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CB9B3BB9-ECDD-4D94-9742-1139D4CAF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39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C036B4-826C-4822-9F19-379B1F649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17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D3424E0-79C7-4E3D-AEB2-00DA3DF5D45B}" type="slidenum">
              <a:rPr lang="en-US" altLang="en-US" smtClean="0"/>
              <a:pPr eaLnBrk="1" hangingPunct="1"/>
              <a:t>12</a:t>
            </a:fld>
            <a:endParaRPr lang="en-US" altLang="en-US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665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BB0E9B9-AA56-4167-B79B-A561DDB04475}" type="slidenum">
              <a:rPr lang="en-US" altLang="en-US" smtClean="0"/>
              <a:pPr eaLnBrk="1" hangingPunct="1"/>
              <a:t>13</a:t>
            </a:fld>
            <a:endParaRPr lang="en-US" altLang="en-US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675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44324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024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7607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93226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559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906000" cy="7983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951899"/>
            <a:ext cx="9423545" cy="5334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746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156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530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887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112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635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2901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1346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1"/>
            <a:ext cx="9906000" cy="78243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0024" y="951899"/>
            <a:ext cx="9485953" cy="5334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0" y="6613526"/>
            <a:ext cx="99060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8900" indent="0">
              <a:spcBef>
                <a:spcPct val="50000"/>
              </a:spcBef>
              <a:tabLst>
                <a:tab pos="4841875" algn="ctr"/>
                <a:tab pos="9685338" algn="r"/>
              </a:tabLst>
              <a:defRPr/>
            </a:pP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MIPS ALU Instructions	COE 233 – Logic Design and Computer Organization	© Muhamed Mudawar – slide </a:t>
            </a:r>
            <a:fld id="{AD5BE4B9-8DCB-4672-B735-CEAF426AE6C1}" type="slidenum">
              <a:rPr lang="en-US" sz="1000" i="1" smtClean="0">
                <a:latin typeface="Times New Roman" pitchFamily="18" charset="0"/>
                <a:cs typeface="Times New Roman" pitchFamily="18" charset="0"/>
              </a:rPr>
              <a:pPr marL="88900" indent="0">
                <a:spcBef>
                  <a:spcPct val="50000"/>
                </a:spcBef>
                <a:tabLst>
                  <a:tab pos="4841875" algn="ctr"/>
                  <a:tab pos="9685338" algn="r"/>
                </a:tabLst>
                <a:defRPr/>
              </a:pPr>
              <a:t>‹#›</a:t>
            </a:fld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1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dirty="0"/>
              <a:t>MIPS Arithmetic</a:t>
            </a:r>
            <a:br>
              <a:rPr lang="en-US" altLang="en-US" sz="4400" dirty="0"/>
            </a:br>
            <a:r>
              <a:rPr lang="en-US" altLang="en-US" sz="4400" dirty="0"/>
              <a:t>and Logic Instructions</a:t>
            </a:r>
            <a:endParaRPr lang="en-US" altLang="en-US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716985"/>
            <a:ext cx="8915400" cy="276518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COE 233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3200" dirty="0"/>
              <a:t>Logic Design and Computer Organization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800" dirty="0"/>
              <a:t>Dr. Muhamed Mudawar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800" dirty="0"/>
              <a:t>King Fahd University of Petroleum and Minerals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I-Type Instruction Format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92"/>
            <a:ext cx="8887883" cy="5645487"/>
          </a:xfrm>
        </p:spPr>
        <p:txBody>
          <a:bodyPr/>
          <a:lstStyle/>
          <a:p>
            <a:pPr marL="349250" indent="-349250" eaLnBrk="1" hangingPunct="1">
              <a:lnSpc>
                <a:spcPct val="13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/>
              <a:t>Constants are used quite frequently in programs</a:t>
            </a:r>
          </a:p>
          <a:p>
            <a:pPr marL="349250" indent="-349250" eaLnBrk="1" hangingPunct="1">
              <a:lnSpc>
                <a:spcPct val="13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/>
              <a:t>I-Type: Instructions with Immediate Operands</a:t>
            </a:r>
          </a:p>
          <a:p>
            <a:pPr marL="349250" indent="-349250" eaLnBrk="1" hangingPunct="1">
              <a:lnSpc>
                <a:spcPct val="130000"/>
              </a:lnSpc>
              <a:tabLst>
                <a:tab pos="2695575" algn="l"/>
                <a:tab pos="3886200" algn="l"/>
                <a:tab pos="5257800" algn="l"/>
              </a:tabLst>
            </a:pPr>
            <a:endParaRPr lang="en-US" altLang="en-US" dirty="0"/>
          </a:p>
          <a:p>
            <a:pPr marL="349250" indent="-349250" eaLnBrk="1" hangingPunct="1">
              <a:lnSpc>
                <a:spcPct val="130000"/>
              </a:lnSpc>
              <a:spcBef>
                <a:spcPct val="80000"/>
              </a:spcBef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/>
              <a:t>16-bit immediate constant is stored inside the instruction</a:t>
            </a:r>
          </a:p>
          <a:p>
            <a:pPr marL="739775" lvl="1" indent="-276225" eaLnBrk="1" hangingPunct="1">
              <a:lnSpc>
                <a:spcPct val="13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 err="1"/>
              <a:t>Rs</a:t>
            </a:r>
            <a:r>
              <a:rPr lang="en-US" altLang="en-US" dirty="0"/>
              <a:t> is the source register number</a:t>
            </a:r>
          </a:p>
          <a:p>
            <a:pPr marL="739775" lvl="1" indent="-276225" eaLnBrk="1" hangingPunct="1">
              <a:lnSpc>
                <a:spcPct val="13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 err="1"/>
              <a:t>Rt</a:t>
            </a:r>
            <a:r>
              <a:rPr lang="en-US" altLang="en-US" dirty="0"/>
              <a:t> is now the </a:t>
            </a:r>
            <a:r>
              <a:rPr lang="en-US" altLang="en-US" dirty="0">
                <a:solidFill>
                  <a:srgbClr val="FF0000"/>
                </a:solidFill>
              </a:rPr>
              <a:t>destination</a:t>
            </a:r>
            <a:r>
              <a:rPr lang="en-US" altLang="en-US" dirty="0"/>
              <a:t> register number (for R-type it was Rd)</a:t>
            </a:r>
          </a:p>
          <a:p>
            <a:pPr marL="349250" indent="-349250" eaLnBrk="1" hangingPunct="1">
              <a:lnSpc>
                <a:spcPct val="13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/>
              <a:t>Examples of I-Type ALU Instructions:</a:t>
            </a:r>
          </a:p>
          <a:p>
            <a:pPr marL="739775" lvl="1" indent="-276225" eaLnBrk="1" hangingPunct="1">
              <a:lnSpc>
                <a:spcPct val="13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/>
              <a:t>Add immediate:	</a:t>
            </a:r>
            <a:r>
              <a:rPr lang="en-US" altLang="en-US" sz="22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</a:t>
            </a: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$t1, $t2, 5	  # $t1 = $t2 + 5</a:t>
            </a:r>
            <a:endParaRPr lang="en-US" altLang="en-US" sz="2200" b="1" baseline="30000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739775" lvl="1" indent="-276225" eaLnBrk="1" hangingPunct="1">
              <a:lnSpc>
                <a:spcPct val="130000"/>
              </a:lnSpc>
              <a:tabLst>
                <a:tab pos="2695575" algn="l"/>
                <a:tab pos="3886200" algn="l"/>
                <a:tab pos="5257800" algn="l"/>
              </a:tabLst>
            </a:pPr>
            <a:r>
              <a:rPr lang="en-US" altLang="en-US" dirty="0"/>
              <a:t>OR immediate:</a:t>
            </a:r>
            <a:r>
              <a:rPr lang="en-US" altLang="en-US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2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ori</a:t>
            </a:r>
            <a:r>
              <a:rPr lang="en-US" altLang="en-US" sz="22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$t1, $t2, 5	  # $t1 = $t2 | 5</a:t>
            </a:r>
            <a:endParaRPr lang="en-US" altLang="en-US" sz="22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1248569" y="2276860"/>
            <a:ext cx="7315994" cy="457200"/>
            <a:chOff x="1104" y="3283"/>
            <a:chExt cx="4608" cy="288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1104" y="3283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1968" y="3283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Rs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27655" name="Rectangle 7"/>
            <p:cNvSpPr>
              <a:spLocks noChangeArrowheads="1"/>
            </p:cNvSpPr>
            <p:nvPr/>
          </p:nvSpPr>
          <p:spPr bwMode="auto">
            <a:xfrm>
              <a:off x="2688" y="3283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Rt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27656" name="Rectangle 8"/>
            <p:cNvSpPr>
              <a:spLocks noChangeArrowheads="1"/>
            </p:cNvSpPr>
            <p:nvPr/>
          </p:nvSpPr>
          <p:spPr bwMode="auto">
            <a:xfrm>
              <a:off x="3408" y="3283"/>
              <a:ext cx="230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immediate</a:t>
              </a:r>
              <a:r>
                <a:rPr lang="en-US" altLang="en-US" sz="1600" baseline="30000"/>
                <a:t>16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I-Type ALU Instructions</a:t>
            </a:r>
            <a:endParaRPr lang="en-US" dirty="0"/>
          </a:p>
        </p:txBody>
      </p:sp>
      <p:graphicFrame>
        <p:nvGraphicFramePr>
          <p:cNvPr id="4" name="Group 9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6407979"/>
              </p:ext>
            </p:extLst>
          </p:nvPr>
        </p:nvGraphicFramePr>
        <p:xfrm>
          <a:off x="334839" y="894292"/>
          <a:ext cx="9298729" cy="2646790"/>
        </p:xfrm>
        <a:graphic>
          <a:graphicData uri="http://schemas.openxmlformats.org/drawingml/2006/table">
            <a:tbl>
              <a:tblPr/>
              <a:tblGrid>
                <a:gridCol w="2808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937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9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Immediate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$t1, $t2, 25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+ 25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0x8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addiu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$t1, $t2, 25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+ 25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0x9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andi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$t1, $t2, 25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&amp; 25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0xc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ori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$t1, $t2, 25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| 25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0xd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xori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$t1, $t2, 25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^ 25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0xe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lui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$t1, 25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9138" marB="91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25 &lt;&lt; 16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0xf</a:t>
                      </a:r>
                    </a:p>
                  </a:txBody>
                  <a:tcPr marL="58500" marR="585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</a:t>
                      </a:r>
                    </a:p>
                  </a:txBody>
                  <a:tcPr marL="19500" marR="19500" marT="17993" marB="179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233"/>
          <p:cNvSpPr>
            <a:spLocks noChangeArrowheads="1"/>
          </p:cNvSpPr>
          <p:nvPr/>
        </p:nvSpPr>
        <p:spPr bwMode="auto">
          <a:xfrm>
            <a:off x="459186" y="3601822"/>
            <a:ext cx="8923998" cy="2937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buFont typeface="Wingdings" pitchFamily="2" charset="2"/>
              <a:buChar char="v"/>
            </a:pPr>
            <a:r>
              <a:rPr lang="en-US" altLang="en-US" sz="2400" b="1" dirty="0" err="1">
                <a:solidFill>
                  <a:srgbClr val="000099"/>
                </a:solidFill>
              </a:rPr>
              <a:t>addi</a:t>
            </a:r>
            <a:r>
              <a:rPr lang="en-US" altLang="en-US" sz="2400" dirty="0">
                <a:solidFill>
                  <a:srgbClr val="000099"/>
                </a:solidFill>
              </a:rPr>
              <a:t>:</a:t>
            </a:r>
            <a:r>
              <a:rPr lang="en-US" altLang="en-US" sz="2400" dirty="0"/>
              <a:t> overflow causes an </a:t>
            </a:r>
            <a:r>
              <a:rPr lang="en-US" altLang="en-US" sz="2400" dirty="0">
                <a:solidFill>
                  <a:srgbClr val="FF0000"/>
                </a:solidFill>
              </a:rPr>
              <a:t>arithmetic exception</a:t>
            </a:r>
          </a:p>
          <a:p>
            <a:pPr lvl="1" eaLnBrk="1" hangingPunct="1">
              <a:spcBef>
                <a:spcPts val="1200"/>
              </a:spcBef>
              <a:buFont typeface="Wingdings" pitchFamily="2" charset="2"/>
              <a:buChar char="²"/>
            </a:pPr>
            <a:r>
              <a:rPr lang="en-US" altLang="en-US" sz="2000" dirty="0"/>
              <a:t>In case of overflow, result is not written to destination register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v"/>
            </a:pPr>
            <a:r>
              <a:rPr lang="en-US" altLang="en-US" sz="2400" b="1" dirty="0" err="1">
                <a:solidFill>
                  <a:srgbClr val="000099"/>
                </a:solidFill>
              </a:rPr>
              <a:t>addiu</a:t>
            </a:r>
            <a:r>
              <a:rPr lang="en-US" altLang="en-US" sz="2400" dirty="0">
                <a:solidFill>
                  <a:srgbClr val="000099"/>
                </a:solidFill>
              </a:rPr>
              <a:t>: </a:t>
            </a:r>
            <a:r>
              <a:rPr lang="en-US" altLang="en-US" sz="2400" dirty="0"/>
              <a:t>same operation as </a:t>
            </a:r>
            <a:r>
              <a:rPr lang="en-US" altLang="en-US" sz="2400" b="1" dirty="0" err="1">
                <a:solidFill>
                  <a:srgbClr val="000099"/>
                </a:solidFill>
              </a:rPr>
              <a:t>addi</a:t>
            </a:r>
            <a:r>
              <a:rPr lang="en-US" altLang="en-US" sz="2400" dirty="0">
                <a:solidFill>
                  <a:srgbClr val="000099"/>
                </a:solidFill>
              </a:rPr>
              <a:t> </a:t>
            </a:r>
            <a:r>
              <a:rPr lang="en-US" altLang="en-US" sz="2400" dirty="0"/>
              <a:t>but </a:t>
            </a:r>
            <a:r>
              <a:rPr lang="en-US" altLang="en-US" sz="2400" dirty="0">
                <a:solidFill>
                  <a:srgbClr val="FF0000"/>
                </a:solidFill>
              </a:rPr>
              <a:t>overflow is ignored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v"/>
            </a:pPr>
            <a:r>
              <a:rPr lang="en-US" altLang="en-US" sz="2400" dirty="0"/>
              <a:t>Immediate constant for</a:t>
            </a:r>
            <a:r>
              <a:rPr lang="en-US" altLang="en-US" sz="2400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addi</a:t>
            </a:r>
            <a:r>
              <a:rPr lang="en-US" altLang="en-US" sz="2400" dirty="0">
                <a:solidFill>
                  <a:srgbClr val="000099"/>
                </a:solidFill>
              </a:rPr>
              <a:t> </a:t>
            </a:r>
            <a:r>
              <a:rPr lang="en-US" altLang="en-US" sz="2400" dirty="0"/>
              <a:t>and</a:t>
            </a:r>
            <a:r>
              <a:rPr lang="en-US" altLang="en-US" sz="2400" dirty="0">
                <a:solidFill>
                  <a:srgbClr val="000099"/>
                </a:solidFill>
              </a:rPr>
              <a:t> </a:t>
            </a:r>
            <a:r>
              <a:rPr lang="en-US" altLang="en-US" sz="2400" b="1" dirty="0" err="1">
                <a:solidFill>
                  <a:srgbClr val="000099"/>
                </a:solidFill>
              </a:rPr>
              <a:t>addiu</a:t>
            </a:r>
            <a:r>
              <a:rPr lang="en-US" altLang="en-US" sz="2400" dirty="0">
                <a:solidFill>
                  <a:srgbClr val="000099"/>
                </a:solidFill>
              </a:rPr>
              <a:t> </a:t>
            </a:r>
            <a:r>
              <a:rPr lang="en-US" altLang="en-US" sz="2400" dirty="0"/>
              <a:t>is </a:t>
            </a:r>
            <a:r>
              <a:rPr lang="en-US" altLang="en-US" sz="2400" dirty="0">
                <a:solidFill>
                  <a:srgbClr val="FF0000"/>
                </a:solidFill>
              </a:rPr>
              <a:t>signed</a:t>
            </a:r>
          </a:p>
          <a:p>
            <a:pPr lvl="1" eaLnBrk="1" hangingPunct="1">
              <a:spcBef>
                <a:spcPts val="1200"/>
              </a:spcBef>
              <a:buFont typeface="Wingdings" pitchFamily="2" charset="2"/>
              <a:buChar char="²"/>
            </a:pPr>
            <a:r>
              <a:rPr lang="en-US" altLang="en-US" sz="2000" dirty="0"/>
              <a:t>No need for </a:t>
            </a:r>
            <a:r>
              <a:rPr lang="en-US" altLang="en-US" sz="2000" b="1" dirty="0" err="1">
                <a:solidFill>
                  <a:srgbClr val="000099"/>
                </a:solidFill>
              </a:rPr>
              <a:t>subi</a:t>
            </a:r>
            <a:r>
              <a:rPr lang="en-US" altLang="en-US" sz="2000" dirty="0"/>
              <a:t> or </a:t>
            </a:r>
            <a:r>
              <a:rPr lang="en-US" altLang="en-US" sz="2000" b="1" dirty="0" err="1">
                <a:solidFill>
                  <a:srgbClr val="000099"/>
                </a:solidFill>
              </a:rPr>
              <a:t>subiu</a:t>
            </a:r>
            <a:r>
              <a:rPr lang="en-US" altLang="en-US" sz="2000" dirty="0"/>
              <a:t> instructions </a:t>
            </a:r>
            <a:r>
              <a:rPr lang="en-US" altLang="en-US" sz="2000" dirty="0">
                <a:sym typeface="Wingdings" panose="05000000000000000000" pitchFamily="2" charset="2"/>
              </a:rPr>
              <a:t> Use negative immediate</a:t>
            </a:r>
            <a:endParaRPr lang="en-US" altLang="en-US" sz="2000" dirty="0"/>
          </a:p>
          <a:p>
            <a:pPr eaLnBrk="1" hangingPunct="1">
              <a:spcBef>
                <a:spcPts val="1200"/>
              </a:spcBef>
              <a:buFont typeface="Wingdings" pitchFamily="2" charset="2"/>
              <a:buChar char="v"/>
            </a:pPr>
            <a:r>
              <a:rPr lang="en-US" altLang="en-US" sz="2400" dirty="0"/>
              <a:t>Immediate constant for </a:t>
            </a:r>
            <a:r>
              <a:rPr lang="en-US" altLang="en-US" sz="2400" b="1" dirty="0" err="1">
                <a:solidFill>
                  <a:srgbClr val="000099"/>
                </a:solidFill>
              </a:rPr>
              <a:t>andi</a:t>
            </a:r>
            <a:r>
              <a:rPr lang="en-US" altLang="en-US" sz="2400" dirty="0">
                <a:solidFill>
                  <a:srgbClr val="000099"/>
                </a:solidFill>
              </a:rPr>
              <a:t>, </a:t>
            </a:r>
            <a:r>
              <a:rPr lang="en-US" altLang="en-US" sz="2400" b="1" dirty="0" err="1">
                <a:solidFill>
                  <a:srgbClr val="000099"/>
                </a:solidFill>
              </a:rPr>
              <a:t>ori</a:t>
            </a:r>
            <a:r>
              <a:rPr lang="en-US" altLang="en-US" sz="2400" dirty="0">
                <a:solidFill>
                  <a:srgbClr val="000099"/>
                </a:solidFill>
              </a:rPr>
              <a:t>, </a:t>
            </a:r>
            <a:r>
              <a:rPr lang="en-US" altLang="en-US" sz="2400" b="1" dirty="0" err="1">
                <a:solidFill>
                  <a:srgbClr val="000099"/>
                </a:solidFill>
              </a:rPr>
              <a:t>xori</a:t>
            </a:r>
            <a:r>
              <a:rPr lang="en-US" altLang="en-US" sz="2400" dirty="0">
                <a:solidFill>
                  <a:srgbClr val="000099"/>
                </a:solidFill>
              </a:rPr>
              <a:t> </a:t>
            </a:r>
            <a:r>
              <a:rPr lang="en-US" altLang="en-US" sz="2400" dirty="0"/>
              <a:t>is </a:t>
            </a:r>
            <a:r>
              <a:rPr lang="en-US" altLang="en-US" sz="2400" dirty="0">
                <a:solidFill>
                  <a:srgbClr val="FF0000"/>
                </a:solidFill>
              </a:rPr>
              <a:t>unsigned</a:t>
            </a:r>
          </a:p>
        </p:txBody>
      </p:sp>
    </p:spTree>
    <p:extLst>
      <p:ext uri="{BB962C8B-B14F-4D97-AF65-F5344CB8AC3E}">
        <p14:creationId xmlns:p14="http://schemas.microsoft.com/office/powerpoint/2010/main" val="3617877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44211" y="312739"/>
            <a:ext cx="1723231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286" y="836686"/>
            <a:ext cx="9077060" cy="518463"/>
          </a:xfrm>
          <a:noFill/>
        </p:spPr>
        <p:txBody>
          <a:bodyPr lIns="90488" tIns="44450" rIns="90488" bIns="44450"/>
          <a:lstStyle/>
          <a:p>
            <a:pPr marL="349250" indent="-349250" defTabSz="1143000" eaLnBrk="1" hangingPunct="1">
              <a:lnSpc>
                <a:spcPct val="110000"/>
              </a:lnSpc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r>
              <a:rPr lang="en-US" altLang="en-US" dirty="0"/>
              <a:t>Given that registers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$t0,</a:t>
            </a:r>
            <a:r>
              <a:rPr lang="en-US" altLang="en-US" dirty="0"/>
              <a:t>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$t1,</a:t>
            </a:r>
            <a:r>
              <a:rPr lang="en-US" altLang="en-US" dirty="0"/>
              <a:t>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$t2</a:t>
            </a:r>
            <a:r>
              <a:rPr lang="en-US" altLang="en-US" dirty="0"/>
              <a:t> are used for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A,</a:t>
            </a:r>
            <a:r>
              <a:rPr lang="en-US" altLang="en-US" dirty="0"/>
              <a:t>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B,</a:t>
            </a:r>
            <a:r>
              <a:rPr lang="en-US" altLang="en-US" dirty="0"/>
              <a:t>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Examples of I-Type ALU Instructions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906269"/>
              </p:ext>
            </p:extLst>
          </p:nvPr>
        </p:nvGraphicFramePr>
        <p:xfrm>
          <a:off x="896013" y="1527969"/>
          <a:ext cx="8113481" cy="327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5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46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Expression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Equivalent MIPS Instruction</a:t>
                      </a:r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464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= B + 5;</a:t>
                      </a:r>
                      <a:endParaRPr lang="en-US" alt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>
                        <a:solidFill>
                          <a:srgbClr val="000099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464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 = B – 1;</a:t>
                      </a:r>
                      <a:endParaRPr lang="en-US" alt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>
                        <a:solidFill>
                          <a:srgbClr val="000099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464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= B &amp; 0xf;</a:t>
                      </a:r>
                      <a:endParaRPr lang="en-US" alt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>
                        <a:solidFill>
                          <a:srgbClr val="000099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464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 = B | 0xf;</a:t>
                      </a:r>
                      <a:endParaRPr lang="en-US" alt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>
                        <a:solidFill>
                          <a:srgbClr val="000099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464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 = 5;</a:t>
                      </a:r>
                      <a:endParaRPr lang="en-US" alt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>
                        <a:solidFill>
                          <a:srgbClr val="000099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464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= B;</a:t>
                      </a:r>
                      <a:endParaRPr lang="en-US" alt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>
                        <a:solidFill>
                          <a:srgbClr val="000099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16148" y="1977474"/>
            <a:ext cx="3073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$t0, $t1, 5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516147" y="2456755"/>
            <a:ext cx="3243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$t2, $t1, -1</a:t>
            </a:r>
          </a:p>
        </p:txBody>
      </p:sp>
      <p:sp>
        <p:nvSpPr>
          <p:cNvPr id="406544" name="Rectangle 16"/>
          <p:cNvSpPr>
            <a:spLocks noChangeArrowheads="1"/>
          </p:cNvSpPr>
          <p:nvPr/>
        </p:nvSpPr>
        <p:spPr bwMode="auto">
          <a:xfrm>
            <a:off x="4516147" y="2938400"/>
            <a:ext cx="41189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andi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$t0, $t1, 0xf</a:t>
            </a:r>
          </a:p>
        </p:txBody>
      </p:sp>
      <p:sp>
        <p:nvSpPr>
          <p:cNvPr id="406545" name="Rectangle 17"/>
          <p:cNvSpPr>
            <a:spLocks noChangeArrowheads="1"/>
          </p:cNvSpPr>
          <p:nvPr/>
        </p:nvSpPr>
        <p:spPr bwMode="auto">
          <a:xfrm>
            <a:off x="4516147" y="3400065"/>
            <a:ext cx="34131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ori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$t2, $t1, 0xf</a:t>
            </a:r>
          </a:p>
        </p:txBody>
      </p:sp>
      <p:sp>
        <p:nvSpPr>
          <p:cNvPr id="406548" name="Rectangle 20"/>
          <p:cNvSpPr>
            <a:spLocks noChangeArrowheads="1"/>
          </p:cNvSpPr>
          <p:nvPr/>
        </p:nvSpPr>
        <p:spPr bwMode="auto">
          <a:xfrm>
            <a:off x="4516147" y="3878505"/>
            <a:ext cx="38692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$t2, $zero, 5</a:t>
            </a:r>
          </a:p>
        </p:txBody>
      </p:sp>
      <p:sp>
        <p:nvSpPr>
          <p:cNvPr id="406549" name="Rectangle 21"/>
          <p:cNvSpPr>
            <a:spLocks noChangeArrowheads="1"/>
          </p:cNvSpPr>
          <p:nvPr/>
        </p:nvSpPr>
        <p:spPr bwMode="auto">
          <a:xfrm>
            <a:off x="4516148" y="4331410"/>
            <a:ext cx="30732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$t0, $t1, 0</a:t>
            </a:r>
          </a:p>
        </p:txBody>
      </p:sp>
      <p:sp>
        <p:nvSpPr>
          <p:cNvPr id="4" name="Rectangle 3"/>
          <p:cNvSpPr/>
          <p:nvPr/>
        </p:nvSpPr>
        <p:spPr>
          <a:xfrm>
            <a:off x="862366" y="5330032"/>
            <a:ext cx="87712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indent="-349250" defTabSz="1143000" eaLnBrk="1" hangingPunct="1">
              <a:lnSpc>
                <a:spcPct val="150000"/>
              </a:lnSpc>
              <a:spcBef>
                <a:spcPct val="100000"/>
              </a:spcBef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r>
              <a:rPr lang="en-US" altLang="en-US" sz="2400" dirty="0"/>
              <a:t>No need for </a:t>
            </a: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subiu</a:t>
            </a:r>
            <a:r>
              <a:rPr lang="en-US" altLang="en-US" sz="2400" dirty="0"/>
              <a:t>, because </a:t>
            </a: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dirty="0"/>
              <a:t> has </a:t>
            </a:r>
            <a:r>
              <a:rPr lang="en-US" altLang="en-US" sz="2400" dirty="0">
                <a:solidFill>
                  <a:srgbClr val="FF0000"/>
                </a:solidFill>
              </a:rPr>
              <a:t>signed immediate</a:t>
            </a:r>
          </a:p>
          <a:p>
            <a:pPr marL="349250" indent="-349250" defTabSz="1143000" eaLnBrk="1" hangingPunct="1">
              <a:lnSpc>
                <a:spcPct val="150000"/>
              </a:lnSpc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r>
              <a:rPr lang="en-US" altLang="en-US" sz="2400" dirty="0"/>
              <a:t>Register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$zero</a:t>
            </a:r>
            <a:r>
              <a:rPr lang="en-US" altLang="en-US" sz="2400" dirty="0"/>
              <a:t> has always the value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96506" y="2713230"/>
            <a:ext cx="8521575" cy="2592948"/>
            <a:chOff x="827544" y="2679909"/>
            <a:chExt cx="7866069" cy="2592948"/>
          </a:xfrm>
        </p:grpSpPr>
        <p:grpSp>
          <p:nvGrpSpPr>
            <p:cNvPr id="406558" name="Group 30"/>
            <p:cNvGrpSpPr>
              <a:grpSpLocks/>
            </p:cNvGrpSpPr>
            <p:nvPr/>
          </p:nvGrpSpPr>
          <p:grpSpPr bwMode="auto">
            <a:xfrm>
              <a:off x="827544" y="4926782"/>
              <a:ext cx="7604125" cy="346075"/>
              <a:chOff x="521" y="1615"/>
              <a:chExt cx="4790" cy="218"/>
            </a:xfrm>
          </p:grpSpPr>
          <p:sp>
            <p:nvSpPr>
              <p:cNvPr id="29714" name="Text Box 23"/>
              <p:cNvSpPr txBox="1">
                <a:spLocks noChangeArrowheads="1"/>
              </p:cNvSpPr>
              <p:nvPr/>
            </p:nvSpPr>
            <p:spPr bwMode="auto">
              <a:xfrm>
                <a:off x="2299" y="1615"/>
                <a:ext cx="871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Rt</a:t>
                </a:r>
                <a:r>
                  <a:rPr lang="en-US" altLang="en-US" sz="20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= $t2</a:t>
                </a:r>
              </a:p>
            </p:txBody>
          </p:sp>
          <p:sp>
            <p:nvSpPr>
              <p:cNvPr id="29715" name="Text Box 24"/>
              <p:cNvSpPr txBox="1">
                <a:spLocks noChangeArrowheads="1"/>
              </p:cNvSpPr>
              <p:nvPr/>
            </p:nvSpPr>
            <p:spPr bwMode="auto">
              <a:xfrm>
                <a:off x="521" y="1615"/>
                <a:ext cx="943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Op</a:t>
                </a:r>
                <a:r>
                  <a:rPr lang="en-US" altLang="en-US" sz="2000" b="1" dirty="0">
                    <a:latin typeface="+mn-lt"/>
                    <a:cs typeface="Consolas" panose="020B0609020204030204" pitchFamily="49" charset="0"/>
                  </a:rPr>
                  <a:t> </a:t>
                </a:r>
                <a:r>
                  <a:rPr lang="en-US" altLang="en-US" sz="20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=</a:t>
                </a:r>
                <a:r>
                  <a:rPr lang="en-US" altLang="en-US" sz="2000" b="1" dirty="0">
                    <a:latin typeface="+mn-lt"/>
                    <a:cs typeface="Consolas" panose="020B0609020204030204" pitchFamily="49" charset="0"/>
                  </a:rPr>
                  <a:t> </a:t>
                </a:r>
                <a:r>
                  <a:rPr lang="en-US" altLang="en-US" sz="2000" b="1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addiu</a:t>
                </a:r>
                <a:endPara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  <p:sp>
            <p:nvSpPr>
              <p:cNvPr id="29716" name="Text Box 25"/>
              <p:cNvSpPr txBox="1">
                <a:spLocks noChangeArrowheads="1"/>
              </p:cNvSpPr>
              <p:nvPr/>
            </p:nvSpPr>
            <p:spPr bwMode="auto">
              <a:xfrm>
                <a:off x="1468" y="1615"/>
                <a:ext cx="831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Rs</a:t>
                </a:r>
                <a:r>
                  <a:rPr lang="en-US" altLang="en-US" sz="20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= $t1</a:t>
                </a:r>
              </a:p>
            </p:txBody>
          </p:sp>
          <p:sp>
            <p:nvSpPr>
              <p:cNvPr id="29717" name="Text Box 26"/>
              <p:cNvSpPr txBox="1">
                <a:spLocks noChangeArrowheads="1"/>
              </p:cNvSpPr>
              <p:nvPr/>
            </p:nvSpPr>
            <p:spPr bwMode="auto">
              <a:xfrm>
                <a:off x="3171" y="1615"/>
                <a:ext cx="2140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-1 = 0b1111111111111111</a:t>
                </a:r>
              </a:p>
            </p:txBody>
          </p:sp>
        </p:grpSp>
        <p:sp>
          <p:nvSpPr>
            <p:cNvPr id="5" name="Freeform 4"/>
            <p:cNvSpPr/>
            <p:nvPr/>
          </p:nvSpPr>
          <p:spPr>
            <a:xfrm>
              <a:off x="7740385" y="2679909"/>
              <a:ext cx="953228" cy="2419910"/>
            </a:xfrm>
            <a:custGeom>
              <a:avLst/>
              <a:gdLst>
                <a:gd name="connsiteX0" fmla="*/ 0 w 874644"/>
                <a:gd name="connsiteY0" fmla="*/ 0 h 2393343"/>
                <a:gd name="connsiteX1" fmla="*/ 874644 w 874644"/>
                <a:gd name="connsiteY1" fmla="*/ 0 h 2393343"/>
                <a:gd name="connsiteX2" fmla="*/ 874644 w 874644"/>
                <a:gd name="connsiteY2" fmla="*/ 2393343 h 2393343"/>
                <a:gd name="connsiteX3" fmla="*/ 636105 w 874644"/>
                <a:gd name="connsiteY3" fmla="*/ 2393343 h 2393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4644" h="2393343">
                  <a:moveTo>
                    <a:pt x="0" y="0"/>
                  </a:moveTo>
                  <a:lnTo>
                    <a:pt x="874644" y="0"/>
                  </a:lnTo>
                  <a:lnTo>
                    <a:pt x="874644" y="2393343"/>
                  </a:lnTo>
                  <a:lnTo>
                    <a:pt x="636105" y="2393343"/>
                  </a:lnTo>
                </a:path>
              </a:pathLst>
            </a:custGeom>
            <a:noFill/>
            <a:ln w="50800" cmpd="dbl">
              <a:solidFill>
                <a:schemeClr val="tx1"/>
              </a:solidFill>
              <a:headEnd type="oval"/>
              <a:tailEnd type="arrow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6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6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0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406544" grpId="0"/>
      <p:bldP spid="406545" grpId="0"/>
      <p:bldP spid="406548" grpId="0"/>
      <p:bldP spid="406549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44211" y="312739"/>
            <a:ext cx="4614202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92"/>
            <a:ext cx="8915400" cy="5645486"/>
          </a:xfrm>
          <a:noFill/>
        </p:spPr>
        <p:txBody>
          <a:bodyPr lIns="90488" tIns="44450" rIns="90488" bIns="44450"/>
          <a:lstStyle/>
          <a:p>
            <a:pPr marL="349250" indent="-349250" eaLnBrk="1" hangingPunct="1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dirty="0"/>
              <a:t>I-Type instructions can have only 16-bit constants</a:t>
            </a:r>
          </a:p>
          <a:p>
            <a:pPr marL="0" indent="0" eaLnBrk="1" hangingPunct="1">
              <a:spcBef>
                <a:spcPct val="50000"/>
              </a:spcBef>
              <a:buNone/>
              <a:tabLst>
                <a:tab pos="3200400" algn="l"/>
              </a:tabLst>
            </a:pPr>
            <a:endParaRPr lang="en-US" altLang="en-US" dirty="0"/>
          </a:p>
          <a:p>
            <a:pPr marL="349250" indent="-349250" eaLnBrk="1" hangingPunct="1">
              <a:spcBef>
                <a:spcPts val="2500"/>
              </a:spcBef>
              <a:tabLst>
                <a:tab pos="3200400" algn="l"/>
              </a:tabLst>
            </a:pPr>
            <a:r>
              <a:rPr lang="en-US" altLang="en-US" dirty="0"/>
              <a:t>What if we want to load a 32-bit constant into a register?</a:t>
            </a:r>
          </a:p>
          <a:p>
            <a:pPr marL="349250" indent="-349250" eaLnBrk="1" hangingPunct="1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b="1" dirty="0">
                <a:solidFill>
                  <a:srgbClr val="FF0000"/>
                </a:solidFill>
              </a:rPr>
              <a:t>Can’t have a 32-bit constant in I-Type instructions </a:t>
            </a:r>
            <a:r>
              <a:rPr lang="en-US" altLang="en-US" b="1" dirty="0">
                <a:solidFill>
                  <a:srgbClr val="FF0000"/>
                </a:solidFill>
                <a:sym typeface="Wingdings" pitchFamily="2" charset="2"/>
              </a:rPr>
              <a:t></a:t>
            </a:r>
          </a:p>
          <a:p>
            <a:pPr marL="739775" lvl="1" indent="-276225" eaLnBrk="1" hangingPunct="1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dirty="0"/>
              <a:t>The sizes of all instructions are fixed to 32 bits</a:t>
            </a:r>
          </a:p>
          <a:p>
            <a:pPr marL="349250" indent="-349250" eaLnBrk="1" hangingPunct="1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b="1" dirty="0">
                <a:solidFill>
                  <a:srgbClr val="006600"/>
                </a:solidFill>
              </a:rPr>
              <a:t>Solution: use two instructions instead of one </a:t>
            </a:r>
            <a:r>
              <a:rPr lang="en-US" altLang="en-US" b="1" dirty="0">
                <a:solidFill>
                  <a:srgbClr val="006600"/>
                </a:solidFill>
                <a:sym typeface="Wingdings" pitchFamily="2" charset="2"/>
              </a:rPr>
              <a:t></a:t>
            </a:r>
          </a:p>
          <a:p>
            <a:pPr marL="360363" eaLnBrk="1" hangingPunct="1">
              <a:spcBef>
                <a:spcPct val="50000"/>
              </a:spcBef>
              <a:tabLst>
                <a:tab pos="3200400" algn="l"/>
              </a:tabLst>
            </a:pPr>
            <a:r>
              <a:rPr lang="en-US" altLang="en-US" dirty="0"/>
              <a:t>Suppose we want: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</a:t>
            </a:r>
            <a:r>
              <a:rPr lang="en-US" altLang="en-US" dirty="0"/>
              <a:t>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/>
              <a:t>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0xAC5165D9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/>
              <a:t>(32-bit constant)</a:t>
            </a:r>
          </a:p>
          <a:p>
            <a:pPr marL="357188" lvl="1" indent="0" eaLnBrk="1" hangingPunct="1">
              <a:spcBef>
                <a:spcPct val="50000"/>
              </a:spcBef>
              <a:buNone/>
              <a:tabLst>
                <a:tab pos="3200400" algn="l"/>
              </a:tabLst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lui</a:t>
            </a:r>
            <a:r>
              <a:rPr lang="en-US" altLang="en-US" sz="2400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en-US" sz="2400" b="1" dirty="0">
                <a:solidFill>
                  <a:srgbClr val="000099"/>
                </a:solidFill>
              </a:rPr>
              <a:t>load upper immediate</a:t>
            </a:r>
            <a:endParaRPr lang="en-US" altLang="en-US" sz="2400" b="1" baseline="30000" dirty="0">
              <a:solidFill>
                <a:srgbClr val="000099"/>
              </a:solidFill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32-bit Constants</a:t>
            </a:r>
          </a:p>
        </p:txBody>
      </p:sp>
      <p:grpSp>
        <p:nvGrpSpPr>
          <p:cNvPr id="30725" name="Group 5"/>
          <p:cNvGrpSpPr>
            <a:grpSpLocks/>
          </p:cNvGrpSpPr>
          <p:nvPr/>
        </p:nvGrpSpPr>
        <p:grpSpPr bwMode="auto">
          <a:xfrm>
            <a:off x="1248569" y="1531625"/>
            <a:ext cx="7315994" cy="457200"/>
            <a:chOff x="1104" y="3283"/>
            <a:chExt cx="4608" cy="288"/>
          </a:xfrm>
        </p:grpSpPr>
        <p:sp>
          <p:nvSpPr>
            <p:cNvPr id="30738" name="Rectangle 6"/>
            <p:cNvSpPr>
              <a:spLocks noChangeArrowheads="1"/>
            </p:cNvSpPr>
            <p:nvPr/>
          </p:nvSpPr>
          <p:spPr bwMode="auto">
            <a:xfrm>
              <a:off x="1104" y="3283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30739" name="Rectangle 7"/>
            <p:cNvSpPr>
              <a:spLocks noChangeArrowheads="1"/>
            </p:cNvSpPr>
            <p:nvPr/>
          </p:nvSpPr>
          <p:spPr bwMode="auto">
            <a:xfrm>
              <a:off x="1968" y="3283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Rs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30740" name="Rectangle 8"/>
            <p:cNvSpPr>
              <a:spLocks noChangeArrowheads="1"/>
            </p:cNvSpPr>
            <p:nvPr/>
          </p:nvSpPr>
          <p:spPr bwMode="auto">
            <a:xfrm>
              <a:off x="2688" y="3283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Rt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30741" name="Rectangle 9"/>
            <p:cNvSpPr>
              <a:spLocks noChangeArrowheads="1"/>
            </p:cNvSpPr>
            <p:nvPr/>
          </p:nvSpPr>
          <p:spPr bwMode="auto">
            <a:xfrm>
              <a:off x="3408" y="3283"/>
              <a:ext cx="230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immediate</a:t>
              </a:r>
              <a:r>
                <a:rPr lang="en-US" altLang="en-US" sz="1600" baseline="30000"/>
                <a:t>16</a:t>
              </a:r>
            </a:p>
          </p:txBody>
        </p:sp>
      </p:grpSp>
      <p:sp>
        <p:nvSpPr>
          <p:cNvPr id="411658" name="Text Box 10"/>
          <p:cNvSpPr txBox="1">
            <a:spLocks noChangeArrowheads="1"/>
          </p:cNvSpPr>
          <p:nvPr/>
        </p:nvSpPr>
        <p:spPr bwMode="auto">
          <a:xfrm>
            <a:off x="983902" y="5488446"/>
            <a:ext cx="3306924" cy="3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lui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$t1, 0xAC51</a:t>
            </a:r>
          </a:p>
        </p:txBody>
      </p:sp>
      <p:sp>
        <p:nvSpPr>
          <p:cNvPr id="411661" name="Text Box 13"/>
          <p:cNvSpPr txBox="1">
            <a:spLocks noChangeArrowheads="1"/>
          </p:cNvSpPr>
          <p:nvPr/>
        </p:nvSpPr>
        <p:spPr bwMode="auto">
          <a:xfrm>
            <a:off x="983902" y="6035023"/>
            <a:ext cx="4055815" cy="31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ori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$t1, $t1, 0x65D9</a:t>
            </a:r>
          </a:p>
        </p:txBody>
      </p:sp>
      <p:grpSp>
        <p:nvGrpSpPr>
          <p:cNvPr id="411672" name="Group 24"/>
          <p:cNvGrpSpPr>
            <a:grpSpLocks/>
          </p:cNvGrpSpPr>
          <p:nvPr/>
        </p:nvGrpSpPr>
        <p:grpSpPr bwMode="auto">
          <a:xfrm>
            <a:off x="5140718" y="4762187"/>
            <a:ext cx="4180814" cy="1028701"/>
            <a:chOff x="3062" y="2880"/>
            <a:chExt cx="2431" cy="648"/>
          </a:xfrm>
        </p:grpSpPr>
        <p:sp>
          <p:nvSpPr>
            <p:cNvPr id="30730" name="Text Box 16"/>
            <p:cNvSpPr txBox="1">
              <a:spLocks noChangeArrowheads="1"/>
            </p:cNvSpPr>
            <p:nvPr/>
          </p:nvSpPr>
          <p:spPr bwMode="auto">
            <a:xfrm>
              <a:off x="3546" y="3316"/>
              <a:ext cx="967" cy="2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000099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0xAC51</a:t>
              </a:r>
            </a:p>
          </p:txBody>
        </p:sp>
        <p:sp>
          <p:nvSpPr>
            <p:cNvPr id="30732" name="Text Box 18"/>
            <p:cNvSpPr txBox="1">
              <a:spLocks noChangeArrowheads="1"/>
            </p:cNvSpPr>
            <p:nvPr/>
          </p:nvSpPr>
          <p:spPr bwMode="auto">
            <a:xfrm>
              <a:off x="3062" y="3327"/>
              <a:ext cx="425" cy="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24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$t1</a:t>
              </a:r>
            </a:p>
          </p:txBody>
        </p:sp>
        <p:sp>
          <p:nvSpPr>
            <p:cNvPr id="30734" name="Text Box 21"/>
            <p:cNvSpPr txBox="1">
              <a:spLocks noChangeArrowheads="1"/>
            </p:cNvSpPr>
            <p:nvPr/>
          </p:nvSpPr>
          <p:spPr bwMode="auto">
            <a:xfrm>
              <a:off x="3546" y="2880"/>
              <a:ext cx="96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2000" dirty="0">
                  <a:solidFill>
                    <a:srgbClr val="FF0000"/>
                  </a:solidFill>
                  <a:latin typeface="+mn-lt"/>
                  <a:cs typeface="Consolas" panose="020B0609020204030204" pitchFamily="49" charset="0"/>
                </a:rPr>
                <a:t>Upper</a:t>
              </a:r>
            </a:p>
            <a:p>
              <a:pPr algn="ctr"/>
              <a:r>
                <a:rPr lang="en-US" altLang="en-US" sz="2000" dirty="0">
                  <a:solidFill>
                    <a:srgbClr val="FF0000"/>
                  </a:solidFill>
                  <a:latin typeface="+mn-lt"/>
                  <a:cs typeface="Consolas" panose="020B0609020204030204" pitchFamily="49" charset="0"/>
                </a:rPr>
                <a:t>16 bits</a:t>
              </a:r>
            </a:p>
          </p:txBody>
        </p:sp>
        <p:sp>
          <p:nvSpPr>
            <p:cNvPr id="22" name="Text Box 16"/>
            <p:cNvSpPr txBox="1">
              <a:spLocks noChangeArrowheads="1"/>
            </p:cNvSpPr>
            <p:nvPr/>
          </p:nvSpPr>
          <p:spPr bwMode="auto">
            <a:xfrm>
              <a:off x="4513" y="3316"/>
              <a:ext cx="967" cy="2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000099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0x0000</a:t>
              </a: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4526" y="2880"/>
              <a:ext cx="96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2000" dirty="0">
                  <a:solidFill>
                    <a:srgbClr val="FF0000"/>
                  </a:solidFill>
                  <a:latin typeface="+mn-lt"/>
                  <a:cs typeface="Consolas" panose="020B0609020204030204" pitchFamily="49" charset="0"/>
                </a:rPr>
                <a:t>Lower</a:t>
              </a:r>
            </a:p>
            <a:p>
              <a:pPr algn="ctr"/>
              <a:r>
                <a:rPr lang="en-US" altLang="en-US" sz="2000" dirty="0">
                  <a:solidFill>
                    <a:srgbClr val="FF0000"/>
                  </a:solidFill>
                  <a:latin typeface="+mn-lt"/>
                  <a:cs typeface="Consolas" panose="020B0609020204030204" pitchFamily="49" charset="0"/>
                </a:rPr>
                <a:t>16 bits</a:t>
              </a:r>
            </a:p>
          </p:txBody>
        </p:sp>
      </p:grpSp>
      <p:grpSp>
        <p:nvGrpSpPr>
          <p:cNvPr id="24" name="Group 24"/>
          <p:cNvGrpSpPr>
            <a:grpSpLocks/>
          </p:cNvGrpSpPr>
          <p:nvPr/>
        </p:nvGrpSpPr>
        <p:grpSpPr bwMode="auto">
          <a:xfrm>
            <a:off x="5140223" y="6026292"/>
            <a:ext cx="4158456" cy="336550"/>
            <a:chOff x="3062" y="3316"/>
            <a:chExt cx="2418" cy="212"/>
          </a:xfrm>
        </p:grpSpPr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3546" y="3316"/>
              <a:ext cx="967" cy="2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000099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0xAC51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3062" y="3327"/>
              <a:ext cx="425" cy="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en-US" altLang="en-US" sz="24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$t1</a:t>
              </a:r>
            </a:p>
          </p:txBody>
        </p:sp>
        <p:sp>
          <p:nvSpPr>
            <p:cNvPr id="28" name="Text Box 16"/>
            <p:cNvSpPr txBox="1">
              <a:spLocks noChangeArrowheads="1"/>
            </p:cNvSpPr>
            <p:nvPr/>
          </p:nvSpPr>
          <p:spPr bwMode="auto">
            <a:xfrm>
              <a:off x="4513" y="3316"/>
              <a:ext cx="967" cy="2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400" b="1" dirty="0">
                  <a:solidFill>
                    <a:srgbClr val="000099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0x65D9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1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1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8" grpId="0"/>
      <p:bldP spid="41166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Pseudo-Instructions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72431" y="951899"/>
            <a:ext cx="9423544" cy="113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kern="0" dirty="0"/>
              <a:t>Introduced by the assembler as if they were real instructions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kern="0" dirty="0"/>
              <a:t>Facilitate assembly language programming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393741"/>
              </p:ext>
            </p:extLst>
          </p:nvPr>
        </p:nvGraphicFramePr>
        <p:xfrm>
          <a:off x="522062" y="2151163"/>
          <a:ext cx="8861877" cy="3697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1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6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Pseudo-Instruction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Equivalent MIPS Instruction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617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move $t1, $t2</a:t>
                      </a:r>
                      <a:endParaRPr lang="en-US" alt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baseline="0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endParaRPr lang="en-US" altLang="en-US" sz="2400" b="1" dirty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617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not  $t1, $t2</a:t>
                      </a:r>
                      <a:endParaRPr lang="en-US" alt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617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 err="1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neg</a:t>
                      </a:r>
                      <a:r>
                        <a:rPr lang="en-US" altLang="en-US" sz="2400" b="1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$t1, $t2</a:t>
                      </a:r>
                      <a:endParaRPr lang="en-US" alt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617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li   $t1,</a:t>
                      </a:r>
                      <a:r>
                        <a:rPr lang="en-US" altLang="en-US" sz="2400" b="1" baseline="0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-5</a:t>
                      </a:r>
                      <a:endParaRPr lang="en-US" alt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4246">
                <a:tc>
                  <a:txBody>
                    <a:bodyPr/>
                    <a:lstStyle/>
                    <a:p>
                      <a:pPr marL="8731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400" b="1" dirty="0">
                          <a:solidFill>
                            <a:srgbClr val="000099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li   $t1, 0xabcd1234</a:t>
                      </a:r>
                      <a:endParaRPr lang="en-US" alt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2400" b="1" dirty="0">
                        <a:solidFill>
                          <a:srgbClr val="000099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58915" y="6021316"/>
            <a:ext cx="8022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indent="-349250" defTabSz="1143000" eaLnBrk="1" hangingPunct="1">
              <a:tabLst>
                <a:tab pos="2743200" algn="l"/>
                <a:tab pos="3314700" algn="l"/>
                <a:tab pos="4800600" algn="l"/>
                <a:tab pos="6629400" algn="l"/>
              </a:tabLst>
            </a:pPr>
            <a:r>
              <a:rPr lang="en-US" altLang="en-US" sz="2400" dirty="0"/>
              <a:t>The MARS tool has a long list of pseudo-instructions</a:t>
            </a:r>
            <a:endParaRPr lang="en-US" altLang="en-US" sz="2400" b="1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78245" y="2703963"/>
            <a:ext cx="3752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$t1, $t2, $zero</a:t>
            </a:r>
          </a:p>
        </p:txBody>
      </p:sp>
      <p:sp>
        <p:nvSpPr>
          <p:cNvPr id="8" name="Rectangle 7"/>
          <p:cNvSpPr/>
          <p:nvPr/>
        </p:nvSpPr>
        <p:spPr>
          <a:xfrm>
            <a:off x="4878245" y="3229626"/>
            <a:ext cx="3752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nor   $t1, $t2, $zero</a:t>
            </a:r>
          </a:p>
        </p:txBody>
      </p:sp>
      <p:sp>
        <p:nvSpPr>
          <p:cNvPr id="9" name="Rectangle 8"/>
          <p:cNvSpPr/>
          <p:nvPr/>
        </p:nvSpPr>
        <p:spPr>
          <a:xfrm>
            <a:off x="4878245" y="3758815"/>
            <a:ext cx="3752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   $t1, $zero, $t2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78245" y="4851264"/>
            <a:ext cx="3922869" cy="9417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lui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$t1, 0xabcd</a:t>
            </a:r>
          </a:p>
          <a:p>
            <a:pPr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ori</a:t>
            </a:r>
            <a:r>
              <a:rPr lang="en-US" altLang="en-US" sz="2400" b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$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t1, $t1, 0x1234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78245" y="4270078"/>
            <a:ext cx="3583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$t1, $zero, -5</a:t>
            </a:r>
          </a:p>
        </p:txBody>
      </p:sp>
    </p:spTree>
    <p:extLst>
      <p:ext uri="{BB962C8B-B14F-4D97-AF65-F5344CB8AC3E}">
        <p14:creationId xmlns:p14="http://schemas.microsoft.com/office/powerpoint/2010/main" val="258335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Shift Operations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299" y="951899"/>
            <a:ext cx="9013455" cy="2707530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altLang="en-US" dirty="0"/>
              <a:t>Shifting is to move the 32 bits of a number left or right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dirty="0"/>
              <a:t> means </a:t>
            </a:r>
            <a:r>
              <a:rPr lang="en-US" altLang="en-US" b="1" dirty="0"/>
              <a:t>shift left logical</a:t>
            </a:r>
            <a:r>
              <a:rPr lang="en-US" altLang="en-US" dirty="0"/>
              <a:t> (insert zero from the right)</a:t>
            </a:r>
            <a:endParaRPr lang="en-US" altLang="en-US" b="1" dirty="0"/>
          </a:p>
          <a:p>
            <a:pPr eaLnBrk="1" hangingPunct="1">
              <a:spcBef>
                <a:spcPts val="1500"/>
              </a:spcBef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srl</a:t>
            </a:r>
            <a:r>
              <a:rPr lang="en-US" altLang="en-US" dirty="0"/>
              <a:t> means </a:t>
            </a:r>
            <a:r>
              <a:rPr lang="en-US" altLang="en-US" b="1" dirty="0"/>
              <a:t>shift right logical </a:t>
            </a:r>
            <a:r>
              <a:rPr lang="en-US" altLang="en-US" dirty="0"/>
              <a:t>(</a:t>
            </a:r>
            <a:r>
              <a:rPr lang="en-US" altLang="en-US"/>
              <a:t>insert zero </a:t>
            </a:r>
            <a:r>
              <a:rPr lang="en-US" altLang="en-US" dirty="0"/>
              <a:t>from the left)</a:t>
            </a:r>
            <a:endParaRPr lang="en-US" altLang="en-US" b="1" dirty="0"/>
          </a:p>
          <a:p>
            <a:pPr eaLnBrk="1" hangingPunct="1">
              <a:spcBef>
                <a:spcPts val="1500"/>
              </a:spcBef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sra</a:t>
            </a:r>
            <a:r>
              <a:rPr lang="en-US" altLang="en-US" dirty="0"/>
              <a:t> means </a:t>
            </a:r>
            <a:r>
              <a:rPr lang="en-US" altLang="en-US" b="1" dirty="0"/>
              <a:t>shift right arithmetic</a:t>
            </a:r>
            <a:r>
              <a:rPr lang="en-US" altLang="en-US" dirty="0"/>
              <a:t> (insert sign-bit)</a:t>
            </a:r>
            <a:endParaRPr lang="en-US" altLang="en-US" b="1" dirty="0"/>
          </a:p>
          <a:p>
            <a:pPr marL="268288" indent="-358775" eaLnBrk="1" hangingPunct="1">
              <a:spcBef>
                <a:spcPts val="1500"/>
              </a:spcBef>
            </a:pPr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FF0000"/>
                </a:solidFill>
              </a:rPr>
              <a:t>5-bit shift amount </a:t>
            </a:r>
            <a:r>
              <a:rPr lang="en-US" altLang="en-US" dirty="0"/>
              <a:t>field is used by these instructions</a:t>
            </a:r>
          </a:p>
        </p:txBody>
      </p:sp>
      <p:grpSp>
        <p:nvGrpSpPr>
          <p:cNvPr id="409739" name="Group 139"/>
          <p:cNvGrpSpPr>
            <a:grpSpLocks/>
          </p:cNvGrpSpPr>
          <p:nvPr/>
        </p:nvGrpSpPr>
        <p:grpSpPr bwMode="auto">
          <a:xfrm>
            <a:off x="771456" y="3948113"/>
            <a:ext cx="8425260" cy="692150"/>
            <a:chOff x="340" y="2487"/>
            <a:chExt cx="4899" cy="436"/>
          </a:xfrm>
        </p:grpSpPr>
        <p:sp>
          <p:nvSpPr>
            <p:cNvPr id="22579" name="Text Box 88"/>
            <p:cNvSpPr txBox="1">
              <a:spLocks noChangeArrowheads="1"/>
            </p:cNvSpPr>
            <p:nvPr/>
          </p:nvSpPr>
          <p:spPr bwMode="auto">
            <a:xfrm>
              <a:off x="4549" y="2705"/>
              <a:ext cx="69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lang="en-US" altLang="en-US" b="1" dirty="0"/>
                <a:t>shift-in 0</a:t>
              </a:r>
            </a:p>
          </p:txBody>
        </p:sp>
        <p:sp>
          <p:nvSpPr>
            <p:cNvPr id="22580" name="Text Box 13"/>
            <p:cNvSpPr txBox="1">
              <a:spLocks noChangeArrowheads="1"/>
            </p:cNvSpPr>
            <p:nvPr/>
          </p:nvSpPr>
          <p:spPr bwMode="auto">
            <a:xfrm>
              <a:off x="1464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81" name="Line 44"/>
            <p:cNvSpPr>
              <a:spLocks noChangeShapeType="1"/>
            </p:cNvSpPr>
            <p:nvPr/>
          </p:nvSpPr>
          <p:spPr bwMode="auto">
            <a:xfrm>
              <a:off x="1320" y="2814"/>
              <a:ext cx="2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2" name="Line 45"/>
            <p:cNvSpPr>
              <a:spLocks noChangeShapeType="1"/>
            </p:cNvSpPr>
            <p:nvPr/>
          </p:nvSpPr>
          <p:spPr bwMode="auto">
            <a:xfrm>
              <a:off x="1574" y="2814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3" name="Text Box 46"/>
            <p:cNvSpPr txBox="1">
              <a:spLocks noChangeArrowheads="1"/>
            </p:cNvSpPr>
            <p:nvPr/>
          </p:nvSpPr>
          <p:spPr bwMode="auto">
            <a:xfrm>
              <a:off x="1682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84" name="Line 47"/>
            <p:cNvSpPr>
              <a:spLocks noChangeShapeType="1"/>
            </p:cNvSpPr>
            <p:nvPr/>
          </p:nvSpPr>
          <p:spPr bwMode="auto">
            <a:xfrm>
              <a:off x="1793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5" name="Text Box 48"/>
            <p:cNvSpPr txBox="1">
              <a:spLocks noChangeArrowheads="1"/>
            </p:cNvSpPr>
            <p:nvPr/>
          </p:nvSpPr>
          <p:spPr bwMode="auto">
            <a:xfrm>
              <a:off x="1900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86" name="Text Box 50"/>
            <p:cNvSpPr txBox="1">
              <a:spLocks noChangeArrowheads="1"/>
            </p:cNvSpPr>
            <p:nvPr/>
          </p:nvSpPr>
          <p:spPr bwMode="auto">
            <a:xfrm>
              <a:off x="2118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87" name="Text Box 52"/>
            <p:cNvSpPr txBox="1">
              <a:spLocks noChangeArrowheads="1"/>
            </p:cNvSpPr>
            <p:nvPr/>
          </p:nvSpPr>
          <p:spPr bwMode="auto">
            <a:xfrm>
              <a:off x="2336" y="2705"/>
              <a:ext cx="108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baseline="20000"/>
                <a:t>. . .</a:t>
              </a:r>
            </a:p>
          </p:txBody>
        </p:sp>
        <p:sp>
          <p:nvSpPr>
            <p:cNvPr id="22588" name="Text Box 70"/>
            <p:cNvSpPr txBox="1">
              <a:spLocks noChangeArrowheads="1"/>
            </p:cNvSpPr>
            <p:nvPr/>
          </p:nvSpPr>
          <p:spPr bwMode="auto">
            <a:xfrm>
              <a:off x="3424" y="2705"/>
              <a:ext cx="221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89" name="Text Box 72"/>
            <p:cNvSpPr txBox="1">
              <a:spLocks noChangeArrowheads="1"/>
            </p:cNvSpPr>
            <p:nvPr/>
          </p:nvSpPr>
          <p:spPr bwMode="auto">
            <a:xfrm>
              <a:off x="3645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90" name="Text Box 74"/>
            <p:cNvSpPr txBox="1">
              <a:spLocks noChangeArrowheads="1"/>
            </p:cNvSpPr>
            <p:nvPr/>
          </p:nvSpPr>
          <p:spPr bwMode="auto">
            <a:xfrm>
              <a:off x="3863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91" name="Text Box 76"/>
            <p:cNvSpPr txBox="1">
              <a:spLocks noChangeArrowheads="1"/>
            </p:cNvSpPr>
            <p:nvPr/>
          </p:nvSpPr>
          <p:spPr bwMode="auto">
            <a:xfrm>
              <a:off x="4081" y="2705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92" name="Line 77"/>
            <p:cNvSpPr>
              <a:spLocks noChangeShapeType="1"/>
            </p:cNvSpPr>
            <p:nvPr/>
          </p:nvSpPr>
          <p:spPr bwMode="auto">
            <a:xfrm>
              <a:off x="4187" y="2814"/>
              <a:ext cx="2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3" name="Line 80"/>
            <p:cNvSpPr>
              <a:spLocks noChangeShapeType="1"/>
            </p:cNvSpPr>
            <p:nvPr/>
          </p:nvSpPr>
          <p:spPr bwMode="auto">
            <a:xfrm>
              <a:off x="2010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4" name="Line 81"/>
            <p:cNvSpPr>
              <a:spLocks noChangeShapeType="1"/>
            </p:cNvSpPr>
            <p:nvPr/>
          </p:nvSpPr>
          <p:spPr bwMode="auto">
            <a:xfrm>
              <a:off x="2228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5" name="Line 82"/>
            <p:cNvSpPr>
              <a:spLocks noChangeShapeType="1"/>
            </p:cNvSpPr>
            <p:nvPr/>
          </p:nvSpPr>
          <p:spPr bwMode="auto">
            <a:xfrm>
              <a:off x="3316" y="2814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6" name="Line 83"/>
            <p:cNvSpPr>
              <a:spLocks noChangeShapeType="1"/>
            </p:cNvSpPr>
            <p:nvPr/>
          </p:nvSpPr>
          <p:spPr bwMode="auto">
            <a:xfrm>
              <a:off x="3535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7" name="Line 84"/>
            <p:cNvSpPr>
              <a:spLocks noChangeShapeType="1"/>
            </p:cNvSpPr>
            <p:nvPr/>
          </p:nvSpPr>
          <p:spPr bwMode="auto">
            <a:xfrm>
              <a:off x="3752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8" name="Line 85"/>
            <p:cNvSpPr>
              <a:spLocks noChangeShapeType="1"/>
            </p:cNvSpPr>
            <p:nvPr/>
          </p:nvSpPr>
          <p:spPr bwMode="auto">
            <a:xfrm>
              <a:off x="3970" y="2814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9" name="Text Box 86"/>
            <p:cNvSpPr txBox="1">
              <a:spLocks noChangeArrowheads="1"/>
            </p:cNvSpPr>
            <p:nvPr/>
          </p:nvSpPr>
          <p:spPr bwMode="auto">
            <a:xfrm>
              <a:off x="340" y="2705"/>
              <a:ext cx="907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lnSpc>
                  <a:spcPct val="120000"/>
                </a:lnSpc>
              </a:pPr>
              <a:r>
                <a:rPr lang="en-US" altLang="en-US" b="1" dirty="0"/>
                <a:t>shift-out</a:t>
              </a:r>
            </a:p>
          </p:txBody>
        </p:sp>
        <p:sp>
          <p:nvSpPr>
            <p:cNvPr id="22600" name="Text Box 131"/>
            <p:cNvSpPr txBox="1">
              <a:spLocks noChangeArrowheads="1"/>
            </p:cNvSpPr>
            <p:nvPr/>
          </p:nvSpPr>
          <p:spPr bwMode="auto">
            <a:xfrm>
              <a:off x="812" y="2524"/>
              <a:ext cx="435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2000" b="1" dirty="0" err="1">
                  <a:solidFill>
                    <a:srgbClr val="000099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sll</a:t>
              </a:r>
              <a:endParaRPr lang="en-US" altLang="en-US" sz="20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2601" name="Line 132"/>
            <p:cNvSpPr>
              <a:spLocks noChangeShapeType="1"/>
            </p:cNvSpPr>
            <p:nvPr/>
          </p:nvSpPr>
          <p:spPr bwMode="auto">
            <a:xfrm flipV="1">
              <a:off x="1465" y="2595"/>
              <a:ext cx="28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02" name="Text Box 87"/>
            <p:cNvSpPr txBox="1">
              <a:spLocks noChangeArrowheads="1"/>
            </p:cNvSpPr>
            <p:nvPr/>
          </p:nvSpPr>
          <p:spPr bwMode="auto">
            <a:xfrm>
              <a:off x="2336" y="2487"/>
              <a:ext cx="1088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 b="1" dirty="0"/>
                <a:t>32-bit value</a:t>
              </a:r>
            </a:p>
          </p:txBody>
        </p:sp>
      </p:grpSp>
      <p:grpSp>
        <p:nvGrpSpPr>
          <p:cNvPr id="409737" name="Group 137"/>
          <p:cNvGrpSpPr>
            <a:grpSpLocks/>
          </p:cNvGrpSpPr>
          <p:nvPr/>
        </p:nvGrpSpPr>
        <p:grpSpPr bwMode="auto">
          <a:xfrm>
            <a:off x="1146371" y="4811713"/>
            <a:ext cx="8050345" cy="576262"/>
            <a:chOff x="558" y="3031"/>
            <a:chExt cx="4681" cy="363"/>
          </a:xfrm>
        </p:grpSpPr>
        <p:sp>
          <p:nvSpPr>
            <p:cNvPr id="22557" name="Text Box 89"/>
            <p:cNvSpPr txBox="1">
              <a:spLocks noChangeArrowheads="1"/>
            </p:cNvSpPr>
            <p:nvPr/>
          </p:nvSpPr>
          <p:spPr bwMode="auto">
            <a:xfrm>
              <a:off x="1464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58" name="Line 90"/>
            <p:cNvSpPr>
              <a:spLocks noChangeShapeType="1"/>
            </p:cNvSpPr>
            <p:nvPr/>
          </p:nvSpPr>
          <p:spPr bwMode="auto">
            <a:xfrm>
              <a:off x="1320" y="3285"/>
              <a:ext cx="2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9" name="Line 91"/>
            <p:cNvSpPr>
              <a:spLocks noChangeShapeType="1"/>
            </p:cNvSpPr>
            <p:nvPr/>
          </p:nvSpPr>
          <p:spPr bwMode="auto">
            <a:xfrm>
              <a:off x="1609" y="3285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60" name="Text Box 92"/>
            <p:cNvSpPr txBox="1">
              <a:spLocks noChangeArrowheads="1"/>
            </p:cNvSpPr>
            <p:nvPr/>
          </p:nvSpPr>
          <p:spPr bwMode="auto">
            <a:xfrm>
              <a:off x="1682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61" name="Line 93"/>
            <p:cNvSpPr>
              <a:spLocks noChangeShapeType="1"/>
            </p:cNvSpPr>
            <p:nvPr/>
          </p:nvSpPr>
          <p:spPr bwMode="auto">
            <a:xfrm>
              <a:off x="1828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62" name="Text Box 94"/>
            <p:cNvSpPr txBox="1">
              <a:spLocks noChangeArrowheads="1"/>
            </p:cNvSpPr>
            <p:nvPr/>
          </p:nvSpPr>
          <p:spPr bwMode="auto">
            <a:xfrm>
              <a:off x="1900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63" name="Text Box 95"/>
            <p:cNvSpPr txBox="1">
              <a:spLocks noChangeArrowheads="1"/>
            </p:cNvSpPr>
            <p:nvPr/>
          </p:nvSpPr>
          <p:spPr bwMode="auto">
            <a:xfrm>
              <a:off x="2118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64" name="Text Box 96"/>
            <p:cNvSpPr txBox="1">
              <a:spLocks noChangeArrowheads="1"/>
            </p:cNvSpPr>
            <p:nvPr/>
          </p:nvSpPr>
          <p:spPr bwMode="auto">
            <a:xfrm>
              <a:off x="2336" y="3176"/>
              <a:ext cx="108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baseline="20000"/>
                <a:t>. . .</a:t>
              </a:r>
            </a:p>
          </p:txBody>
        </p:sp>
        <p:sp>
          <p:nvSpPr>
            <p:cNvPr id="22565" name="Text Box 97"/>
            <p:cNvSpPr txBox="1">
              <a:spLocks noChangeArrowheads="1"/>
            </p:cNvSpPr>
            <p:nvPr/>
          </p:nvSpPr>
          <p:spPr bwMode="auto">
            <a:xfrm>
              <a:off x="3424" y="3176"/>
              <a:ext cx="221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66" name="Text Box 98"/>
            <p:cNvSpPr txBox="1">
              <a:spLocks noChangeArrowheads="1"/>
            </p:cNvSpPr>
            <p:nvPr/>
          </p:nvSpPr>
          <p:spPr bwMode="auto">
            <a:xfrm>
              <a:off x="3645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67" name="Text Box 99"/>
            <p:cNvSpPr txBox="1">
              <a:spLocks noChangeArrowheads="1"/>
            </p:cNvSpPr>
            <p:nvPr/>
          </p:nvSpPr>
          <p:spPr bwMode="auto">
            <a:xfrm>
              <a:off x="3863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68" name="Text Box 100"/>
            <p:cNvSpPr txBox="1">
              <a:spLocks noChangeArrowheads="1"/>
            </p:cNvSpPr>
            <p:nvPr/>
          </p:nvSpPr>
          <p:spPr bwMode="auto">
            <a:xfrm>
              <a:off x="4081" y="3176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69" name="Line 101"/>
            <p:cNvSpPr>
              <a:spLocks noChangeShapeType="1"/>
            </p:cNvSpPr>
            <p:nvPr/>
          </p:nvSpPr>
          <p:spPr bwMode="auto">
            <a:xfrm>
              <a:off x="4222" y="3285"/>
              <a:ext cx="2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0" name="Line 102"/>
            <p:cNvSpPr>
              <a:spLocks noChangeShapeType="1"/>
            </p:cNvSpPr>
            <p:nvPr/>
          </p:nvSpPr>
          <p:spPr bwMode="auto">
            <a:xfrm>
              <a:off x="2045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1" name="Line 103"/>
            <p:cNvSpPr>
              <a:spLocks noChangeShapeType="1"/>
            </p:cNvSpPr>
            <p:nvPr/>
          </p:nvSpPr>
          <p:spPr bwMode="auto">
            <a:xfrm>
              <a:off x="2263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2" name="Line 104"/>
            <p:cNvSpPr>
              <a:spLocks noChangeShapeType="1"/>
            </p:cNvSpPr>
            <p:nvPr/>
          </p:nvSpPr>
          <p:spPr bwMode="auto">
            <a:xfrm>
              <a:off x="3351" y="3285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3" name="Line 105"/>
            <p:cNvSpPr>
              <a:spLocks noChangeShapeType="1"/>
            </p:cNvSpPr>
            <p:nvPr/>
          </p:nvSpPr>
          <p:spPr bwMode="auto">
            <a:xfrm>
              <a:off x="3570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4" name="Line 106"/>
            <p:cNvSpPr>
              <a:spLocks noChangeShapeType="1"/>
            </p:cNvSpPr>
            <p:nvPr/>
          </p:nvSpPr>
          <p:spPr bwMode="auto">
            <a:xfrm>
              <a:off x="3787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5" name="Line 107"/>
            <p:cNvSpPr>
              <a:spLocks noChangeShapeType="1"/>
            </p:cNvSpPr>
            <p:nvPr/>
          </p:nvSpPr>
          <p:spPr bwMode="auto">
            <a:xfrm>
              <a:off x="4005" y="3285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6" name="Text Box 108"/>
            <p:cNvSpPr txBox="1">
              <a:spLocks noChangeArrowheads="1"/>
            </p:cNvSpPr>
            <p:nvPr/>
          </p:nvSpPr>
          <p:spPr bwMode="auto">
            <a:xfrm>
              <a:off x="558" y="3176"/>
              <a:ext cx="689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lnSpc>
                  <a:spcPct val="120000"/>
                </a:lnSpc>
              </a:pPr>
              <a:r>
                <a:rPr lang="en-US" altLang="en-US" b="1" dirty="0"/>
                <a:t>shift-in 0</a:t>
              </a:r>
            </a:p>
          </p:txBody>
        </p:sp>
        <p:sp>
          <p:nvSpPr>
            <p:cNvPr id="22577" name="Text Box 109"/>
            <p:cNvSpPr txBox="1">
              <a:spLocks noChangeArrowheads="1"/>
            </p:cNvSpPr>
            <p:nvPr/>
          </p:nvSpPr>
          <p:spPr bwMode="auto">
            <a:xfrm>
              <a:off x="4549" y="3176"/>
              <a:ext cx="69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lang="en-US" altLang="en-US" b="1" dirty="0"/>
                <a:t>shift-out</a:t>
              </a:r>
            </a:p>
          </p:txBody>
        </p:sp>
        <p:sp>
          <p:nvSpPr>
            <p:cNvPr id="22578" name="Text Box 133"/>
            <p:cNvSpPr txBox="1">
              <a:spLocks noChangeArrowheads="1"/>
            </p:cNvSpPr>
            <p:nvPr/>
          </p:nvSpPr>
          <p:spPr bwMode="auto">
            <a:xfrm>
              <a:off x="812" y="3031"/>
              <a:ext cx="435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2000" b="1" dirty="0" err="1">
                  <a:solidFill>
                    <a:srgbClr val="000099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srl</a:t>
              </a:r>
              <a:endParaRPr lang="en-US" altLang="en-US" sz="20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grpSp>
        <p:nvGrpSpPr>
          <p:cNvPr id="409743" name="Group 143"/>
          <p:cNvGrpSpPr>
            <a:grpSpLocks/>
          </p:cNvGrpSpPr>
          <p:nvPr/>
        </p:nvGrpSpPr>
        <p:grpSpPr bwMode="auto">
          <a:xfrm>
            <a:off x="522087" y="5561013"/>
            <a:ext cx="8674629" cy="690562"/>
            <a:chOff x="195" y="3503"/>
            <a:chExt cx="5044" cy="435"/>
          </a:xfrm>
        </p:grpSpPr>
        <p:sp>
          <p:nvSpPr>
            <p:cNvPr id="22535" name="Text Box 110"/>
            <p:cNvSpPr txBox="1">
              <a:spLocks noChangeArrowheads="1"/>
            </p:cNvSpPr>
            <p:nvPr/>
          </p:nvSpPr>
          <p:spPr bwMode="auto">
            <a:xfrm>
              <a:off x="1464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36" name="Line 112"/>
            <p:cNvSpPr>
              <a:spLocks noChangeShapeType="1"/>
            </p:cNvSpPr>
            <p:nvPr/>
          </p:nvSpPr>
          <p:spPr bwMode="auto">
            <a:xfrm>
              <a:off x="1609" y="375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7" name="Text Box 113"/>
            <p:cNvSpPr txBox="1">
              <a:spLocks noChangeArrowheads="1"/>
            </p:cNvSpPr>
            <p:nvPr/>
          </p:nvSpPr>
          <p:spPr bwMode="auto">
            <a:xfrm>
              <a:off x="1682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38" name="Line 114"/>
            <p:cNvSpPr>
              <a:spLocks noChangeShapeType="1"/>
            </p:cNvSpPr>
            <p:nvPr/>
          </p:nvSpPr>
          <p:spPr bwMode="auto">
            <a:xfrm>
              <a:off x="1828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9" name="Text Box 115"/>
            <p:cNvSpPr txBox="1">
              <a:spLocks noChangeArrowheads="1"/>
            </p:cNvSpPr>
            <p:nvPr/>
          </p:nvSpPr>
          <p:spPr bwMode="auto">
            <a:xfrm>
              <a:off x="1900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40" name="Text Box 116"/>
            <p:cNvSpPr txBox="1">
              <a:spLocks noChangeArrowheads="1"/>
            </p:cNvSpPr>
            <p:nvPr/>
          </p:nvSpPr>
          <p:spPr bwMode="auto">
            <a:xfrm>
              <a:off x="2118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41" name="Text Box 117"/>
            <p:cNvSpPr txBox="1">
              <a:spLocks noChangeArrowheads="1"/>
            </p:cNvSpPr>
            <p:nvPr/>
          </p:nvSpPr>
          <p:spPr bwMode="auto">
            <a:xfrm>
              <a:off x="2336" y="3648"/>
              <a:ext cx="108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baseline="20000"/>
                <a:t>. . .</a:t>
              </a:r>
            </a:p>
          </p:txBody>
        </p:sp>
        <p:sp>
          <p:nvSpPr>
            <p:cNvPr id="22542" name="Text Box 118"/>
            <p:cNvSpPr txBox="1">
              <a:spLocks noChangeArrowheads="1"/>
            </p:cNvSpPr>
            <p:nvPr/>
          </p:nvSpPr>
          <p:spPr bwMode="auto">
            <a:xfrm>
              <a:off x="3424" y="3648"/>
              <a:ext cx="221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43" name="Text Box 119"/>
            <p:cNvSpPr txBox="1">
              <a:spLocks noChangeArrowheads="1"/>
            </p:cNvSpPr>
            <p:nvPr/>
          </p:nvSpPr>
          <p:spPr bwMode="auto">
            <a:xfrm>
              <a:off x="3645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44" name="Text Box 120"/>
            <p:cNvSpPr txBox="1">
              <a:spLocks noChangeArrowheads="1"/>
            </p:cNvSpPr>
            <p:nvPr/>
          </p:nvSpPr>
          <p:spPr bwMode="auto">
            <a:xfrm>
              <a:off x="3863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45" name="Text Box 121"/>
            <p:cNvSpPr txBox="1">
              <a:spLocks noChangeArrowheads="1"/>
            </p:cNvSpPr>
            <p:nvPr/>
          </p:nvSpPr>
          <p:spPr bwMode="auto">
            <a:xfrm>
              <a:off x="4081" y="3648"/>
              <a:ext cx="218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22546" name="Line 122"/>
            <p:cNvSpPr>
              <a:spLocks noChangeShapeType="1"/>
            </p:cNvSpPr>
            <p:nvPr/>
          </p:nvSpPr>
          <p:spPr bwMode="auto">
            <a:xfrm>
              <a:off x="4222" y="3757"/>
              <a:ext cx="2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7" name="Line 123"/>
            <p:cNvSpPr>
              <a:spLocks noChangeShapeType="1"/>
            </p:cNvSpPr>
            <p:nvPr/>
          </p:nvSpPr>
          <p:spPr bwMode="auto">
            <a:xfrm>
              <a:off x="2045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8" name="Line 124"/>
            <p:cNvSpPr>
              <a:spLocks noChangeShapeType="1"/>
            </p:cNvSpPr>
            <p:nvPr/>
          </p:nvSpPr>
          <p:spPr bwMode="auto">
            <a:xfrm>
              <a:off x="2263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9" name="Line 125"/>
            <p:cNvSpPr>
              <a:spLocks noChangeShapeType="1"/>
            </p:cNvSpPr>
            <p:nvPr/>
          </p:nvSpPr>
          <p:spPr bwMode="auto">
            <a:xfrm>
              <a:off x="3351" y="3757"/>
              <a:ext cx="1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0" name="Line 126"/>
            <p:cNvSpPr>
              <a:spLocks noChangeShapeType="1"/>
            </p:cNvSpPr>
            <p:nvPr/>
          </p:nvSpPr>
          <p:spPr bwMode="auto">
            <a:xfrm>
              <a:off x="3570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1" name="Line 127"/>
            <p:cNvSpPr>
              <a:spLocks noChangeShapeType="1"/>
            </p:cNvSpPr>
            <p:nvPr/>
          </p:nvSpPr>
          <p:spPr bwMode="auto">
            <a:xfrm>
              <a:off x="3787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2" name="Line 128"/>
            <p:cNvSpPr>
              <a:spLocks noChangeShapeType="1"/>
            </p:cNvSpPr>
            <p:nvPr/>
          </p:nvSpPr>
          <p:spPr bwMode="auto">
            <a:xfrm>
              <a:off x="4005" y="37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3" name="Text Box 129"/>
            <p:cNvSpPr txBox="1">
              <a:spLocks noChangeArrowheads="1"/>
            </p:cNvSpPr>
            <p:nvPr/>
          </p:nvSpPr>
          <p:spPr bwMode="auto">
            <a:xfrm>
              <a:off x="195" y="3648"/>
              <a:ext cx="1052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lnSpc>
                  <a:spcPct val="120000"/>
                </a:lnSpc>
              </a:pPr>
              <a:r>
                <a:rPr lang="en-US" altLang="en-US" b="1" dirty="0"/>
                <a:t>shift-in sign-bit</a:t>
              </a:r>
            </a:p>
          </p:txBody>
        </p:sp>
        <p:sp>
          <p:nvSpPr>
            <p:cNvPr id="22554" name="Text Box 130"/>
            <p:cNvSpPr txBox="1">
              <a:spLocks noChangeArrowheads="1"/>
            </p:cNvSpPr>
            <p:nvPr/>
          </p:nvSpPr>
          <p:spPr bwMode="auto">
            <a:xfrm>
              <a:off x="4549" y="3648"/>
              <a:ext cx="690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lang="en-US" altLang="en-US" b="1" dirty="0"/>
                <a:t>shift-out</a:t>
              </a:r>
            </a:p>
          </p:txBody>
        </p:sp>
        <p:sp>
          <p:nvSpPr>
            <p:cNvPr id="22555" name="Text Box 134"/>
            <p:cNvSpPr txBox="1">
              <a:spLocks noChangeArrowheads="1"/>
            </p:cNvSpPr>
            <p:nvPr/>
          </p:nvSpPr>
          <p:spPr bwMode="auto">
            <a:xfrm>
              <a:off x="812" y="3503"/>
              <a:ext cx="435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2000" b="1" dirty="0" err="1">
                  <a:solidFill>
                    <a:srgbClr val="000099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sra</a:t>
              </a:r>
              <a:endParaRPr lang="en-US" altLang="en-US" sz="20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2556" name="Freeform 142"/>
            <p:cNvSpPr>
              <a:spLocks/>
            </p:cNvSpPr>
            <p:nvPr/>
          </p:nvSpPr>
          <p:spPr bwMode="auto">
            <a:xfrm>
              <a:off x="1356" y="3757"/>
              <a:ext cx="218" cy="181"/>
            </a:xfrm>
            <a:custGeom>
              <a:avLst/>
              <a:gdLst>
                <a:gd name="T0" fmla="*/ 218 w 218"/>
                <a:gd name="T1" fmla="*/ 36 h 181"/>
                <a:gd name="T2" fmla="*/ 218 w 218"/>
                <a:gd name="T3" fmla="*/ 181 h 181"/>
                <a:gd name="T4" fmla="*/ 0 w 218"/>
                <a:gd name="T5" fmla="*/ 181 h 181"/>
                <a:gd name="T6" fmla="*/ 0 w 218"/>
                <a:gd name="T7" fmla="*/ 0 h 181"/>
                <a:gd name="T8" fmla="*/ 181 w 218"/>
                <a:gd name="T9" fmla="*/ 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8" h="181">
                  <a:moveTo>
                    <a:pt x="218" y="36"/>
                  </a:moveTo>
                  <a:lnTo>
                    <a:pt x="218" y="181"/>
                  </a:lnTo>
                  <a:lnTo>
                    <a:pt x="0" y="181"/>
                  </a:lnTo>
                  <a:lnTo>
                    <a:pt x="0" y="0"/>
                  </a:lnTo>
                  <a:lnTo>
                    <a:pt x="181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Shift Instructions (R-type only)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024" y="3947464"/>
            <a:ext cx="9485953" cy="2534708"/>
          </a:xfrm>
        </p:spPr>
        <p:txBody>
          <a:bodyPr/>
          <a:lstStyle/>
          <a:p>
            <a:pPr eaLnBrk="1" hangingPunct="1">
              <a:spcBef>
                <a:spcPts val="1500"/>
              </a:spcBef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srl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sra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altLang="en-US" dirty="0"/>
              <a:t> </a:t>
            </a:r>
            <a:r>
              <a:rPr lang="en-US" altLang="en-US" b="1" dirty="0"/>
              <a:t>shift by a constant amount</a:t>
            </a:r>
          </a:p>
          <a:p>
            <a:pPr marL="622300" lvl="1" eaLnBrk="1" hangingPunct="1">
              <a:spcBef>
                <a:spcPts val="1500"/>
              </a:spcBef>
            </a:pPr>
            <a:r>
              <a:rPr lang="en-US" altLang="en-US" dirty="0"/>
              <a:t>The shift amount (</a:t>
            </a:r>
            <a:r>
              <a:rPr lang="en-US" altLang="en-US" b="1" dirty="0" err="1"/>
              <a:t>sa</a:t>
            </a:r>
            <a:r>
              <a:rPr lang="en-US" altLang="en-US" dirty="0"/>
              <a:t>) field specifies a number between 0 and 31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sllv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srlv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srav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altLang="en-US" dirty="0"/>
              <a:t> </a:t>
            </a:r>
            <a:r>
              <a:rPr lang="en-US" altLang="en-US" b="1" dirty="0"/>
              <a:t>shift by a variable amount</a:t>
            </a:r>
          </a:p>
          <a:p>
            <a:pPr marL="622300" lvl="1" eaLnBrk="1" hangingPunct="1">
              <a:spcBef>
                <a:spcPts val="1500"/>
              </a:spcBef>
            </a:pPr>
            <a:r>
              <a:rPr lang="en-US" altLang="en-US" dirty="0"/>
              <a:t>A source register specifies the variable shift amount between 0 and 31</a:t>
            </a:r>
          </a:p>
          <a:p>
            <a:pPr marL="622300" lvl="1" eaLnBrk="1" hangingPunct="1">
              <a:spcBef>
                <a:spcPts val="1500"/>
              </a:spcBef>
            </a:pPr>
            <a:r>
              <a:rPr lang="en-US" altLang="en-US" dirty="0"/>
              <a:t>Only the lower 5 bits of the source register is used as the shift amount</a:t>
            </a:r>
          </a:p>
          <a:p>
            <a:pPr lvl="1" eaLnBrk="1" hangingPunct="1">
              <a:spcBef>
                <a:spcPts val="1500"/>
              </a:spcBef>
            </a:pPr>
            <a:endParaRPr lang="en-US" altLang="en-US" b="1" dirty="0"/>
          </a:p>
          <a:p>
            <a:endParaRPr lang="en-US" dirty="0"/>
          </a:p>
        </p:txBody>
      </p:sp>
      <p:graphicFrame>
        <p:nvGraphicFramePr>
          <p:cNvPr id="4" name="Group 9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6137417"/>
              </p:ext>
            </p:extLst>
          </p:nvPr>
        </p:nvGraphicFramePr>
        <p:xfrm>
          <a:off x="334839" y="1067113"/>
          <a:ext cx="9298729" cy="2646790"/>
        </p:xfrm>
        <a:graphic>
          <a:graphicData uri="http://schemas.openxmlformats.org/drawingml/2006/table">
            <a:tbl>
              <a:tblPr/>
              <a:tblGrid>
                <a:gridCol w="2496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3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5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5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9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func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sll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$t1,$t2,10</a:t>
                      </a: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&lt;&lt;  10</a:t>
                      </a: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srl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$t1,$t2,10</a:t>
                      </a: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&gt;&gt;&gt; 10</a:t>
                      </a: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sra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$t1,$t2,10</a:t>
                      </a: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&gt;&gt;  10</a:t>
                      </a: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sllv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$t1,$t2,$t3</a:t>
                      </a: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&lt;&lt; $t3</a:t>
                      </a: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srlv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$t1,$t2,$t3</a:t>
                      </a: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&gt;&gt;&gt;$t3</a:t>
                      </a: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srav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$t1,$t2,$t3</a:t>
                      </a: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 = $t2 &gt;&gt; $t3</a:t>
                      </a: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58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</a:p>
                  </a:txBody>
                  <a:tcPr marL="19500" marR="19500" marT="17993" marB="179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639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756" name="Rectangle 100"/>
          <p:cNvSpPr>
            <a:spLocks noChangeArrowheads="1"/>
          </p:cNvSpPr>
          <p:nvPr/>
        </p:nvSpPr>
        <p:spPr bwMode="auto">
          <a:xfrm>
            <a:off x="5676965" y="3716226"/>
            <a:ext cx="290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 = 0x0000abcd</a:t>
            </a:r>
          </a:p>
        </p:txBody>
      </p:sp>
      <p:sp>
        <p:nvSpPr>
          <p:cNvPr id="454750" name="Rectangle 94"/>
          <p:cNvSpPr>
            <a:spLocks noChangeArrowheads="1"/>
          </p:cNvSpPr>
          <p:nvPr/>
        </p:nvSpPr>
        <p:spPr bwMode="auto">
          <a:xfrm>
            <a:off x="5676965" y="1816005"/>
            <a:ext cx="290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 = 0xcd123400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Shift Instruction Examples</a:t>
            </a:r>
          </a:p>
        </p:txBody>
      </p:sp>
      <p:sp>
        <p:nvSpPr>
          <p:cNvPr id="454713" name="Rectangle 57"/>
          <p:cNvSpPr>
            <a:spLocks noGrp="1" noChangeArrowheads="1"/>
          </p:cNvSpPr>
          <p:nvPr>
            <p:ph type="body" idx="1"/>
          </p:nvPr>
        </p:nvSpPr>
        <p:spPr>
          <a:xfrm>
            <a:off x="522817" y="1009507"/>
            <a:ext cx="8851768" cy="748891"/>
          </a:xfrm>
          <a:noFill/>
        </p:spPr>
        <p:txBody>
          <a:bodyPr lIns="0"/>
          <a:lstStyle/>
          <a:p>
            <a:pPr eaLnBrk="1" hangingPunct="1">
              <a:spcBef>
                <a:spcPct val="30000"/>
              </a:spcBef>
            </a:pPr>
            <a:r>
              <a:rPr lang="en-US" altLang="en-US" dirty="0"/>
              <a:t>Given that: </a:t>
            </a: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$t2 = 0xabcd1234 and $t3 = 16</a:t>
            </a:r>
            <a:endParaRPr lang="en-US" altLang="en-US" sz="20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54749" name="Rectangle 93"/>
          <p:cNvSpPr>
            <a:spLocks noChangeArrowheads="1"/>
          </p:cNvSpPr>
          <p:nvPr/>
        </p:nvSpPr>
        <p:spPr bwMode="auto">
          <a:xfrm>
            <a:off x="847504" y="1816005"/>
            <a:ext cx="290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$t1, $t2, 8</a:t>
            </a:r>
          </a:p>
        </p:txBody>
      </p:sp>
      <p:sp>
        <p:nvSpPr>
          <p:cNvPr id="454752" name="Rectangle 96"/>
          <p:cNvSpPr>
            <a:spLocks noChangeArrowheads="1"/>
          </p:cNvSpPr>
          <p:nvPr/>
        </p:nvSpPr>
        <p:spPr bwMode="auto">
          <a:xfrm>
            <a:off x="840625" y="3082021"/>
            <a:ext cx="290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sra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$t1, $t2, 4</a:t>
            </a:r>
          </a:p>
        </p:txBody>
      </p:sp>
      <p:sp>
        <p:nvSpPr>
          <p:cNvPr id="454753" name="Rectangle 97"/>
          <p:cNvSpPr>
            <a:spLocks noChangeArrowheads="1"/>
          </p:cNvSpPr>
          <p:nvPr/>
        </p:nvSpPr>
        <p:spPr bwMode="auto">
          <a:xfrm>
            <a:off x="5676965" y="3083608"/>
            <a:ext cx="290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 = 0xfabcd123</a:t>
            </a:r>
          </a:p>
        </p:txBody>
      </p:sp>
      <p:sp>
        <p:nvSpPr>
          <p:cNvPr id="454755" name="Rectangle 99"/>
          <p:cNvSpPr>
            <a:spLocks noChangeArrowheads="1"/>
          </p:cNvSpPr>
          <p:nvPr/>
        </p:nvSpPr>
        <p:spPr bwMode="auto">
          <a:xfrm>
            <a:off x="840625" y="3716226"/>
            <a:ext cx="3243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srlv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$t1, $t2, $t3</a:t>
            </a:r>
          </a:p>
        </p:txBody>
      </p:sp>
      <p:grpSp>
        <p:nvGrpSpPr>
          <p:cNvPr id="454776" name="Group 120"/>
          <p:cNvGrpSpPr>
            <a:grpSpLocks/>
          </p:cNvGrpSpPr>
          <p:nvPr/>
        </p:nvGrpSpPr>
        <p:grpSpPr bwMode="auto">
          <a:xfrm>
            <a:off x="460906" y="4177478"/>
            <a:ext cx="8922280" cy="1095373"/>
            <a:chOff x="268" y="3430"/>
            <a:chExt cx="5188" cy="690"/>
          </a:xfrm>
        </p:grpSpPr>
        <p:sp>
          <p:nvSpPr>
            <p:cNvPr id="23637" name="Text Box 108"/>
            <p:cNvSpPr txBox="1">
              <a:spLocks noChangeArrowheads="1"/>
            </p:cNvSpPr>
            <p:nvPr/>
          </p:nvSpPr>
          <p:spPr bwMode="auto">
            <a:xfrm>
              <a:off x="2226" y="3684"/>
              <a:ext cx="944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Rt</a:t>
              </a:r>
              <a:r>
                <a: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 = $t2</a:t>
              </a:r>
            </a:p>
          </p:txBody>
        </p:sp>
        <p:sp>
          <p:nvSpPr>
            <p:cNvPr id="23638" name="Text Box 102"/>
            <p:cNvSpPr txBox="1">
              <a:spLocks noChangeArrowheads="1"/>
            </p:cNvSpPr>
            <p:nvPr/>
          </p:nvSpPr>
          <p:spPr bwMode="auto">
            <a:xfrm>
              <a:off x="521" y="3684"/>
              <a:ext cx="762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Op</a:t>
              </a:r>
            </a:p>
          </p:txBody>
        </p:sp>
        <p:sp>
          <p:nvSpPr>
            <p:cNvPr id="23639" name="Text Box 105"/>
            <p:cNvSpPr txBox="1">
              <a:spLocks noChangeArrowheads="1"/>
            </p:cNvSpPr>
            <p:nvPr/>
          </p:nvSpPr>
          <p:spPr bwMode="auto">
            <a:xfrm>
              <a:off x="1283" y="3684"/>
              <a:ext cx="944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Rs</a:t>
              </a:r>
              <a:r>
                <a: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 = $t3</a:t>
              </a:r>
            </a:p>
          </p:txBody>
        </p:sp>
        <p:sp>
          <p:nvSpPr>
            <p:cNvPr id="23640" name="Text Box 111"/>
            <p:cNvSpPr txBox="1">
              <a:spLocks noChangeArrowheads="1"/>
            </p:cNvSpPr>
            <p:nvPr/>
          </p:nvSpPr>
          <p:spPr bwMode="auto">
            <a:xfrm>
              <a:off x="3171" y="3684"/>
              <a:ext cx="94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Rd = $t1</a:t>
              </a:r>
            </a:p>
          </p:txBody>
        </p:sp>
        <p:sp>
          <p:nvSpPr>
            <p:cNvPr id="23641" name="Text Box 114"/>
            <p:cNvSpPr txBox="1">
              <a:spLocks noChangeArrowheads="1"/>
            </p:cNvSpPr>
            <p:nvPr/>
          </p:nvSpPr>
          <p:spPr bwMode="auto">
            <a:xfrm>
              <a:off x="4114" y="3684"/>
              <a:ext cx="689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sa</a:t>
              </a:r>
              <a:endPara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3642" name="Text Box 117"/>
            <p:cNvSpPr txBox="1">
              <a:spLocks noChangeArrowheads="1"/>
            </p:cNvSpPr>
            <p:nvPr/>
          </p:nvSpPr>
          <p:spPr bwMode="auto">
            <a:xfrm>
              <a:off x="4803" y="3684"/>
              <a:ext cx="65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 err="1">
                  <a:latin typeface="Consolas" panose="020B0609020204030204" pitchFamily="49" charset="0"/>
                  <a:cs typeface="Consolas" panose="020B0609020204030204" pitchFamily="49" charset="0"/>
                </a:rPr>
                <a:t>srlv</a:t>
              </a:r>
              <a:endPara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3643" name="AutoShape 119"/>
            <p:cNvSpPr>
              <a:spLocks noChangeArrowheads="1"/>
            </p:cNvSpPr>
            <p:nvPr/>
          </p:nvSpPr>
          <p:spPr bwMode="auto">
            <a:xfrm>
              <a:off x="268" y="3430"/>
              <a:ext cx="181" cy="363"/>
            </a:xfrm>
            <a:prstGeom prst="curvedRightArrow">
              <a:avLst>
                <a:gd name="adj1" fmla="val 47037"/>
                <a:gd name="adj2" fmla="val 94074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2000" b="1"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4" name="Text Box 108"/>
            <p:cNvSpPr txBox="1">
              <a:spLocks noChangeArrowheads="1"/>
            </p:cNvSpPr>
            <p:nvPr/>
          </p:nvSpPr>
          <p:spPr bwMode="auto">
            <a:xfrm>
              <a:off x="2226" y="3902"/>
              <a:ext cx="944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01010</a:t>
              </a:r>
            </a:p>
          </p:txBody>
        </p:sp>
        <p:sp>
          <p:nvSpPr>
            <p:cNvPr id="25" name="Text Box 102"/>
            <p:cNvSpPr txBox="1">
              <a:spLocks noChangeArrowheads="1"/>
            </p:cNvSpPr>
            <p:nvPr/>
          </p:nvSpPr>
          <p:spPr bwMode="auto">
            <a:xfrm>
              <a:off x="521" y="3902"/>
              <a:ext cx="762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000000</a:t>
              </a:r>
            </a:p>
          </p:txBody>
        </p:sp>
        <p:sp>
          <p:nvSpPr>
            <p:cNvPr id="26" name="Text Box 105"/>
            <p:cNvSpPr txBox="1">
              <a:spLocks noChangeArrowheads="1"/>
            </p:cNvSpPr>
            <p:nvPr/>
          </p:nvSpPr>
          <p:spPr bwMode="auto">
            <a:xfrm>
              <a:off x="1283" y="3902"/>
              <a:ext cx="944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01011</a:t>
              </a:r>
            </a:p>
          </p:txBody>
        </p:sp>
        <p:sp>
          <p:nvSpPr>
            <p:cNvPr id="27" name="Text Box 111"/>
            <p:cNvSpPr txBox="1">
              <a:spLocks noChangeArrowheads="1"/>
            </p:cNvSpPr>
            <p:nvPr/>
          </p:nvSpPr>
          <p:spPr bwMode="auto">
            <a:xfrm>
              <a:off x="3171" y="3902"/>
              <a:ext cx="94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01001</a:t>
              </a:r>
            </a:p>
          </p:txBody>
        </p:sp>
        <p:sp>
          <p:nvSpPr>
            <p:cNvPr id="28" name="Text Box 114"/>
            <p:cNvSpPr txBox="1">
              <a:spLocks noChangeArrowheads="1"/>
            </p:cNvSpPr>
            <p:nvPr/>
          </p:nvSpPr>
          <p:spPr bwMode="auto">
            <a:xfrm>
              <a:off x="4114" y="3902"/>
              <a:ext cx="689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00000</a:t>
              </a:r>
            </a:p>
          </p:txBody>
        </p:sp>
        <p:sp>
          <p:nvSpPr>
            <p:cNvPr id="29" name="Text Box 117"/>
            <p:cNvSpPr txBox="1">
              <a:spLocks noChangeArrowheads="1"/>
            </p:cNvSpPr>
            <p:nvPr/>
          </p:nvSpPr>
          <p:spPr bwMode="auto">
            <a:xfrm>
              <a:off x="4803" y="3902"/>
              <a:ext cx="65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rPr>
                <a:t>000110</a:t>
              </a:r>
            </a:p>
          </p:txBody>
        </p:sp>
      </p:grpSp>
      <p:sp>
        <p:nvSpPr>
          <p:cNvPr id="22" name="Rectangle 96"/>
          <p:cNvSpPr>
            <a:spLocks noChangeArrowheads="1"/>
          </p:cNvSpPr>
          <p:nvPr/>
        </p:nvSpPr>
        <p:spPr bwMode="auto">
          <a:xfrm>
            <a:off x="840625" y="2448368"/>
            <a:ext cx="290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srl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$t1, $t2, 4</a:t>
            </a:r>
          </a:p>
        </p:txBody>
      </p:sp>
      <p:sp>
        <p:nvSpPr>
          <p:cNvPr id="23" name="Rectangle 97"/>
          <p:cNvSpPr>
            <a:spLocks noChangeArrowheads="1"/>
          </p:cNvSpPr>
          <p:nvPr/>
        </p:nvSpPr>
        <p:spPr bwMode="auto">
          <a:xfrm>
            <a:off x="5676965" y="2449955"/>
            <a:ext cx="290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 = 0x0abcd123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4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4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756" grpId="0"/>
      <p:bldP spid="454750" grpId="0"/>
      <p:bldP spid="454753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Binary Multiplication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840" y="1143001"/>
            <a:ext cx="9361136" cy="2919677"/>
          </a:xfrm>
        </p:spPr>
        <p:txBody>
          <a:bodyPr/>
          <a:lstStyle/>
          <a:p>
            <a:pPr eaLnBrk="1" hangingPunct="1">
              <a:spcBef>
                <a:spcPct val="60000"/>
              </a:spcBef>
            </a:pPr>
            <a:r>
              <a:rPr lang="en-US" altLang="en-US" dirty="0"/>
              <a:t>Shift Left Instruction 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dirty="0"/>
              <a:t>) can perform multiplication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/>
              <a:t>When the multiplier is a power of 2 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dirty="0"/>
              <a:t>You can factor any binary number into powers of 2 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dirty="0"/>
              <a:t>Example: multiply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</a:t>
            </a:r>
            <a:r>
              <a:rPr lang="en-US" altLang="en-US" dirty="0"/>
              <a:t> by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36</a:t>
            </a:r>
            <a:r>
              <a:rPr lang="en-US" altLang="en-US" dirty="0"/>
              <a:t> </a:t>
            </a:r>
          </a:p>
          <a:p>
            <a:pPr marL="363538" lvl="1" indent="0" eaLnBrk="1" hangingPunct="1">
              <a:spcBef>
                <a:spcPct val="60000"/>
              </a:spcBef>
              <a:buNone/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$t0*36 = $t0*(4 + 32) = $t0*4 + $t0*32</a:t>
            </a:r>
          </a:p>
        </p:txBody>
      </p:sp>
      <p:sp>
        <p:nvSpPr>
          <p:cNvPr id="508932" name="Text Box 4"/>
          <p:cNvSpPr txBox="1">
            <a:spLocks noChangeArrowheads="1"/>
          </p:cNvSpPr>
          <p:nvPr/>
        </p:nvSpPr>
        <p:spPr bwMode="auto">
          <a:xfrm>
            <a:off x="771692" y="4062677"/>
            <a:ext cx="8300209" cy="22466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228975" algn="l"/>
                <a:tab pos="39433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76213" eaLnBrk="1" hangingPunct="1">
              <a:lnSpc>
                <a:spcPct val="150000"/>
              </a:lnSpc>
              <a:spcBef>
                <a:spcPts val="0"/>
              </a:spcBef>
              <a:tabLst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$t1, $t0, 2	# $t1 = $t0 * 4</a:t>
            </a:r>
            <a:endParaRPr lang="en-US" altLang="en-US" sz="2400" b="1" baseline="30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eaLnBrk="1" hangingPunct="1">
              <a:lnSpc>
                <a:spcPct val="180000"/>
              </a:lnSpc>
              <a:spcBef>
                <a:spcPts val="0"/>
              </a:spcBef>
              <a:tabLst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 $t2, $t0, 5	# $t2 = $t0 * 32</a:t>
            </a:r>
            <a:endParaRPr lang="en-US" altLang="en-US" sz="2400" b="1" baseline="30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eaLnBrk="1" hangingPunct="1">
              <a:lnSpc>
                <a:spcPct val="180000"/>
              </a:lnSpc>
              <a:spcBef>
                <a:spcPts val="0"/>
              </a:spcBef>
              <a:tabLst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 $t3, $t1, $t2	# $t3 = $t0 * 36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2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Your Turn . . .</a:t>
            </a:r>
          </a:p>
        </p:txBody>
      </p:sp>
      <p:sp>
        <p:nvSpPr>
          <p:cNvPr id="509955" name="Text Box 3"/>
          <p:cNvSpPr txBox="1">
            <a:spLocks noChangeArrowheads="1"/>
          </p:cNvSpPr>
          <p:nvPr/>
        </p:nvSpPr>
        <p:spPr bwMode="auto">
          <a:xfrm>
            <a:off x="646642" y="2057688"/>
            <a:ext cx="8612717" cy="24079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76213" eaLnBrk="1" hangingPunct="1">
              <a:spcBef>
                <a:spcPct val="10000"/>
              </a:spcBef>
              <a:tabLst>
                <a:tab pos="1073150" algn="l"/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$t1, $t0, 1	# $t1 = $t0 * 2</a:t>
            </a:r>
          </a:p>
          <a:p>
            <a:pPr marL="176213" eaLnBrk="1" hangingPunct="1">
              <a:spcBef>
                <a:spcPct val="10000"/>
              </a:spcBef>
              <a:tabLst>
                <a:tab pos="1073150" algn="l"/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$t2, $t0, 3	# $t2 = $t0 * 8</a:t>
            </a:r>
          </a:p>
          <a:p>
            <a:pPr marL="176213" eaLnBrk="1" hangingPunct="1">
              <a:spcBef>
                <a:spcPct val="10000"/>
              </a:spcBef>
              <a:tabLst>
                <a:tab pos="1073150" algn="l"/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$t3, $t0, 4	# $t3 = $t0 * 16</a:t>
            </a:r>
          </a:p>
          <a:p>
            <a:pPr marL="176213" eaLnBrk="1" hangingPunct="1">
              <a:spcBef>
                <a:spcPct val="10000"/>
              </a:spcBef>
              <a:tabLst>
                <a:tab pos="1073150" algn="l"/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$t4, $t1, $t2	# $t4 = $t0 * 10</a:t>
            </a:r>
          </a:p>
          <a:p>
            <a:pPr marL="176213" eaLnBrk="1" hangingPunct="1">
              <a:spcBef>
                <a:spcPct val="10000"/>
              </a:spcBef>
              <a:tabLst>
                <a:tab pos="1073150" algn="l"/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$t5, $t4, $t3	# $t5 = $t0 * 26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23572" y="894293"/>
            <a:ext cx="8860367" cy="116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</a:pPr>
            <a:r>
              <a:rPr lang="en-US" altLang="en-US" sz="2400" dirty="0"/>
              <a:t>Multiply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$t0</a:t>
            </a:r>
            <a:r>
              <a:rPr lang="en-US" altLang="en-US" sz="2400" dirty="0"/>
              <a:t> by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26</a:t>
            </a:r>
            <a:r>
              <a:rPr lang="en-US" altLang="en-US" sz="2400" dirty="0"/>
              <a:t>, using shift and add instructions 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en-US" sz="2400" dirty="0"/>
              <a:t>Hint: </a:t>
            </a:r>
            <a:r>
              <a:rPr lang="en-US" altLang="en-US" sz="2400" b="1" dirty="0"/>
              <a:t>26 = 2 + 8 + 16</a:t>
            </a:r>
          </a:p>
        </p:txBody>
      </p:sp>
      <p:sp>
        <p:nvSpPr>
          <p:cNvPr id="509957" name="Text Box 5"/>
          <p:cNvSpPr txBox="1">
            <a:spLocks noChangeArrowheads="1"/>
          </p:cNvSpPr>
          <p:nvPr/>
        </p:nvSpPr>
        <p:spPr bwMode="auto">
          <a:xfrm>
            <a:off x="522817" y="4626094"/>
            <a:ext cx="88603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60000"/>
              </a:spcBef>
            </a:pPr>
            <a:r>
              <a:rPr lang="en-US" altLang="en-US" sz="2400" dirty="0"/>
              <a:t>Multiply 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$t0</a:t>
            </a:r>
            <a:r>
              <a:rPr lang="en-US" altLang="en-US" sz="2400" dirty="0"/>
              <a:t> by </a:t>
            </a:r>
            <a:r>
              <a:rPr lang="en-US" altLang="en-US" sz="2400" b="1" dirty="0"/>
              <a:t>31</a:t>
            </a:r>
            <a:r>
              <a:rPr lang="en-US" altLang="en-US" sz="2400" dirty="0"/>
              <a:t>, Hint: </a:t>
            </a:r>
            <a:r>
              <a:rPr lang="en-US" altLang="en-US" sz="2400" b="1" dirty="0"/>
              <a:t>31 = 32 – 1</a:t>
            </a:r>
          </a:p>
        </p:txBody>
      </p:sp>
      <p:sp>
        <p:nvSpPr>
          <p:cNvPr id="509958" name="Text Box 6"/>
          <p:cNvSpPr txBox="1">
            <a:spLocks noChangeArrowheads="1"/>
          </p:cNvSpPr>
          <p:nvPr/>
        </p:nvSpPr>
        <p:spPr bwMode="auto">
          <a:xfrm>
            <a:off x="646642" y="5330031"/>
            <a:ext cx="8612717" cy="10369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0" rIns="137160" bIns="0" anchor="ctr"/>
          <a:lstStyle>
            <a:lvl1pPr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76213" eaLnBrk="1" hangingPunct="1">
              <a:spcBef>
                <a:spcPct val="10000"/>
              </a:spcBef>
              <a:tabLst>
                <a:tab pos="1073150" algn="l"/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sll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$t1, $t0, 5	# $t1 = $t0 * 32</a:t>
            </a:r>
          </a:p>
          <a:p>
            <a:pPr marL="176213" eaLnBrk="1" hangingPunct="1">
              <a:spcBef>
                <a:spcPct val="10000"/>
              </a:spcBef>
              <a:tabLst>
                <a:tab pos="1073150" algn="l"/>
                <a:tab pos="4308475" algn="l"/>
              </a:tabLst>
            </a:pPr>
            <a:r>
              <a:rPr lang="en-US" altLang="en-US" sz="24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subu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	$t2, $t1, $t0	# $t2 = $t0 * 31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99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9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9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09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09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09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0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0995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09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09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5" grpId="0" build="allAtOnce" animBg="1" autoUpdateAnimBg="0"/>
      <p:bldP spid="509957" grpId="0"/>
      <p:bldP spid="509958" grpId="0" build="allAtOnce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Categories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36685"/>
            <a:ext cx="8915400" cy="5645486"/>
          </a:xfrm>
        </p:spPr>
        <p:txBody>
          <a:bodyPr/>
          <a:lstStyle/>
          <a:p>
            <a:pPr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Integer Arithmetic </a:t>
            </a:r>
            <a:r>
              <a:rPr lang="en-US" altLang="en-US" b="1" dirty="0">
                <a:solidFill>
                  <a:srgbClr val="FF0000"/>
                </a:solidFill>
              </a:rPr>
              <a:t>(our focus in this presentation)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Arithmetic, logic, and shift instructions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Data Transfer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Load and store instructions that access memory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Data movement and conversions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Jump and Branch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Flow-control instructions that alter the sequential sequence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Floating Point Arithmetic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Instructions that operate on floating-point numbers and registers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Miscellaneous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Instructions that transfer control to/from exception handlers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Memory management instructions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Integer Multiplication in MIPS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08720"/>
            <a:ext cx="8915400" cy="5652628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Multiply instructions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  <a:tabLst>
                <a:tab pos="3228975" algn="l"/>
              </a:tabLst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>
                <a:solidFill>
                  <a:srgbClr val="FF0000"/>
                </a:solidFill>
              </a:rPr>
              <a:t>Signed multiplication</a:t>
            </a:r>
            <a:r>
              <a:rPr lang="en-US" altLang="en-US" dirty="0"/>
              <a:t>	</a:t>
            </a:r>
            <a:endParaRPr lang="en-US" altLang="en-US" b="1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  <a:tabLst>
                <a:tab pos="3228975" algn="l"/>
              </a:tabLst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multu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>
                <a:solidFill>
                  <a:srgbClr val="FF0000"/>
                </a:solidFill>
              </a:rPr>
              <a:t>Unsigned multiplication</a:t>
            </a:r>
            <a:endParaRPr lang="en-US" altLang="en-US" b="1" dirty="0"/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32-bit multiplication produces a 64-bit Product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Separate pair of 32-bit registers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HI = high-order 32-bit of product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LO = low-order 32-bit of product</a:t>
            </a:r>
            <a:endParaRPr lang="en-US" altLang="en-US" dirty="0"/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MIPS also has a special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altLang="en-US" dirty="0"/>
              <a:t> instruction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mul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Rd,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Rd = </a:t>
            </a:r>
            <a:r>
              <a:rPr lang="en-US" alt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× </a:t>
            </a:r>
            <a:r>
              <a:rPr lang="en-US" alt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endParaRPr lang="en-US" altLang="en-US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Copy </a:t>
            </a:r>
            <a:r>
              <a:rPr lang="en-US" altLang="en-US" b="1" dirty="0"/>
              <a:t>LO</a:t>
            </a:r>
            <a:r>
              <a:rPr lang="en-US" altLang="en-US" dirty="0"/>
              <a:t> into destination register </a:t>
            </a:r>
            <a:r>
              <a:rPr lang="en-US" altLang="en-US" b="1" dirty="0"/>
              <a:t>Rd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Useful when the product is small (32 bits) and </a:t>
            </a:r>
            <a:r>
              <a:rPr lang="en-US" altLang="en-US" b="1" dirty="0"/>
              <a:t>HI</a:t>
            </a:r>
            <a:r>
              <a:rPr lang="en-US" altLang="en-US" dirty="0"/>
              <a:t> is not needed</a:t>
            </a:r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7766794" y="2841724"/>
            <a:ext cx="1554692" cy="2603500"/>
            <a:chOff x="4704" y="2075"/>
            <a:chExt cx="979" cy="1640"/>
          </a:xfrm>
        </p:grpSpPr>
        <p:sp>
          <p:nvSpPr>
            <p:cNvPr id="28677" name="Line 5"/>
            <p:cNvSpPr>
              <a:spLocks noChangeShapeType="1"/>
            </p:cNvSpPr>
            <p:nvPr/>
          </p:nvSpPr>
          <p:spPr bwMode="auto">
            <a:xfrm>
              <a:off x="5194" y="2765"/>
              <a:ext cx="0" cy="6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78" name="Text Box 6"/>
            <p:cNvSpPr txBox="1">
              <a:spLocks noChangeArrowheads="1"/>
            </p:cNvSpPr>
            <p:nvPr/>
          </p:nvSpPr>
          <p:spPr bwMode="auto">
            <a:xfrm>
              <a:off x="4819" y="2851"/>
              <a:ext cx="749" cy="5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Multiply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1600"/>
                <a:t>Divide</a:t>
              </a:r>
            </a:p>
          </p:txBody>
        </p:sp>
        <p:sp>
          <p:nvSpPr>
            <p:cNvPr id="28679" name="Text Box 7"/>
            <p:cNvSpPr txBox="1">
              <a:spLocks noChangeArrowheads="1"/>
            </p:cNvSpPr>
            <p:nvPr/>
          </p:nvSpPr>
          <p:spPr bwMode="auto">
            <a:xfrm>
              <a:off x="4963" y="2075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$0</a:t>
              </a:r>
            </a:p>
          </p:txBody>
        </p:sp>
        <p:sp>
          <p:nvSpPr>
            <p:cNvPr id="28680" name="Text Box 8"/>
            <p:cNvSpPr txBox="1">
              <a:spLocks noChangeArrowheads="1"/>
            </p:cNvSpPr>
            <p:nvPr/>
          </p:nvSpPr>
          <p:spPr bwMode="auto">
            <a:xfrm>
              <a:off x="4704" y="3542"/>
              <a:ext cx="461" cy="1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HI</a:t>
              </a:r>
            </a:p>
          </p:txBody>
        </p:sp>
        <p:sp>
          <p:nvSpPr>
            <p:cNvPr id="28681" name="Text Box 9"/>
            <p:cNvSpPr txBox="1">
              <a:spLocks noChangeArrowheads="1"/>
            </p:cNvSpPr>
            <p:nvPr/>
          </p:nvSpPr>
          <p:spPr bwMode="auto">
            <a:xfrm>
              <a:off x="5222" y="3542"/>
              <a:ext cx="461" cy="1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LO</a:t>
              </a:r>
            </a:p>
          </p:txBody>
        </p:sp>
        <p:sp>
          <p:nvSpPr>
            <p:cNvPr id="28682" name="Line 10"/>
            <p:cNvSpPr>
              <a:spLocks noChangeShapeType="1"/>
            </p:cNvSpPr>
            <p:nvPr/>
          </p:nvSpPr>
          <p:spPr bwMode="auto">
            <a:xfrm>
              <a:off x="4934" y="3456"/>
              <a:ext cx="0" cy="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3" name="Line 11"/>
            <p:cNvSpPr>
              <a:spLocks noChangeShapeType="1"/>
            </p:cNvSpPr>
            <p:nvPr/>
          </p:nvSpPr>
          <p:spPr bwMode="auto">
            <a:xfrm>
              <a:off x="5453" y="3456"/>
              <a:ext cx="0" cy="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4" name="Line 12"/>
            <p:cNvSpPr>
              <a:spLocks noChangeShapeType="1"/>
            </p:cNvSpPr>
            <p:nvPr/>
          </p:nvSpPr>
          <p:spPr bwMode="auto">
            <a:xfrm>
              <a:off x="4935" y="3456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685" name="Text Box 13"/>
            <p:cNvSpPr txBox="1">
              <a:spLocks noChangeArrowheads="1"/>
            </p:cNvSpPr>
            <p:nvPr/>
          </p:nvSpPr>
          <p:spPr bwMode="auto">
            <a:xfrm>
              <a:off x="4963" y="2190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$1</a:t>
              </a:r>
            </a:p>
          </p:txBody>
        </p:sp>
        <p:sp>
          <p:nvSpPr>
            <p:cNvPr id="28686" name="Text Box 14"/>
            <p:cNvSpPr txBox="1">
              <a:spLocks noChangeArrowheads="1"/>
            </p:cNvSpPr>
            <p:nvPr/>
          </p:nvSpPr>
          <p:spPr bwMode="auto">
            <a:xfrm>
              <a:off x="4963" y="2305"/>
              <a:ext cx="461" cy="34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40000"/>
                </a:lnSpc>
              </a:pPr>
              <a:r>
                <a:rPr lang="en-US" altLang="en-US" sz="1600" b="1"/>
                <a:t>.</a:t>
              </a:r>
            </a:p>
            <a:p>
              <a:pPr algn="ctr">
                <a:lnSpc>
                  <a:spcPct val="40000"/>
                </a:lnSpc>
              </a:pPr>
              <a:r>
                <a:rPr lang="en-US" altLang="en-US" sz="1600" b="1"/>
                <a:t>.</a:t>
              </a:r>
            </a:p>
          </p:txBody>
        </p:sp>
        <p:sp>
          <p:nvSpPr>
            <p:cNvPr id="28687" name="Text Box 15"/>
            <p:cNvSpPr txBox="1">
              <a:spLocks noChangeArrowheads="1"/>
            </p:cNvSpPr>
            <p:nvPr/>
          </p:nvSpPr>
          <p:spPr bwMode="auto">
            <a:xfrm>
              <a:off x="4963" y="2650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$31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586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Integer Division in MIPS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72716"/>
            <a:ext cx="8915400" cy="5688632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Divide instructions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div 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b="1" dirty="0">
                <a:solidFill>
                  <a:srgbClr val="FF0000"/>
                </a:solidFill>
              </a:rPr>
              <a:t>Signed division</a:t>
            </a:r>
            <a:r>
              <a:rPr lang="en-US" altLang="en-US" dirty="0"/>
              <a:t>	</a:t>
            </a:r>
            <a:endParaRPr lang="en-US" altLang="en-US" b="1" dirty="0">
              <a:solidFill>
                <a:srgbClr val="000099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divu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Rs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Rt</a:t>
            </a:r>
            <a:r>
              <a:rPr lang="en-US" altLang="en-US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b="1" dirty="0">
                <a:solidFill>
                  <a:srgbClr val="FF0000"/>
                </a:solidFill>
              </a:rPr>
              <a:t>Unsigned division</a:t>
            </a:r>
            <a:endParaRPr lang="en-US" altLang="en-US" b="1" dirty="0"/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Division produces quotient and remainder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Separate pair of 32-bit registers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HI = 32-bit remainder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LO = 32-bit quotient</a:t>
            </a:r>
            <a:endParaRPr lang="en-US" altLang="en-US" dirty="0"/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If divisor is 0 then result is </a:t>
            </a:r>
            <a:r>
              <a:rPr lang="en-US" altLang="en-US" b="1" dirty="0">
                <a:solidFill>
                  <a:srgbClr val="FF0000"/>
                </a:solidFill>
              </a:rPr>
              <a:t>unpredictable</a:t>
            </a:r>
          </a:p>
          <a:p>
            <a:pPr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Moving data from </a:t>
            </a:r>
            <a:r>
              <a:rPr lang="en-US" altLang="en-US" b="1" dirty="0"/>
              <a:t>HI, LO</a:t>
            </a:r>
            <a:r>
              <a:rPr lang="en-US" altLang="en-US" dirty="0"/>
              <a:t> to MIPS registers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mfhi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Rd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/>
              <a:t>(</a:t>
            </a:r>
            <a:r>
              <a:rPr lang="en-US" altLang="en-US" b="1" dirty="0"/>
              <a:t>Rd = HI</a:t>
            </a:r>
            <a:r>
              <a:rPr lang="en-US" altLang="en-US" dirty="0"/>
              <a:t>)</a:t>
            </a:r>
          </a:p>
          <a:p>
            <a:pPr lvl="1" eaLnBrk="1" hangingPunct="1">
              <a:lnSpc>
                <a:spcPct val="110000"/>
              </a:lnSpc>
              <a:spcBef>
                <a:spcPts val="1200"/>
              </a:spcBef>
            </a:pP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mflo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Rd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/>
              <a:t>(</a:t>
            </a:r>
            <a:r>
              <a:rPr lang="en-US" altLang="en-US" b="1" dirty="0"/>
              <a:t>Rd = LO</a:t>
            </a:r>
            <a:r>
              <a:rPr lang="en-US" altLang="en-US" dirty="0"/>
              <a:t>)</a:t>
            </a: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7642754" y="2781300"/>
            <a:ext cx="1554692" cy="2603500"/>
            <a:chOff x="4704" y="2075"/>
            <a:chExt cx="979" cy="1640"/>
          </a:xfrm>
        </p:grpSpPr>
        <p:sp>
          <p:nvSpPr>
            <p:cNvPr id="29701" name="Line 5"/>
            <p:cNvSpPr>
              <a:spLocks noChangeShapeType="1"/>
            </p:cNvSpPr>
            <p:nvPr/>
          </p:nvSpPr>
          <p:spPr bwMode="auto">
            <a:xfrm>
              <a:off x="5194" y="2765"/>
              <a:ext cx="0" cy="6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4819" y="2851"/>
              <a:ext cx="749" cy="51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Multiply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en-US" sz="1600"/>
                <a:t>Divide</a:t>
              </a:r>
            </a:p>
          </p:txBody>
        </p:sp>
        <p:sp>
          <p:nvSpPr>
            <p:cNvPr id="29703" name="Text Box 7"/>
            <p:cNvSpPr txBox="1">
              <a:spLocks noChangeArrowheads="1"/>
            </p:cNvSpPr>
            <p:nvPr/>
          </p:nvSpPr>
          <p:spPr bwMode="auto">
            <a:xfrm>
              <a:off x="4963" y="2075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$0</a:t>
              </a:r>
            </a:p>
          </p:txBody>
        </p:sp>
        <p:sp>
          <p:nvSpPr>
            <p:cNvPr id="29704" name="Text Box 8"/>
            <p:cNvSpPr txBox="1">
              <a:spLocks noChangeArrowheads="1"/>
            </p:cNvSpPr>
            <p:nvPr/>
          </p:nvSpPr>
          <p:spPr bwMode="auto">
            <a:xfrm>
              <a:off x="4704" y="3542"/>
              <a:ext cx="461" cy="1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HI</a:t>
              </a:r>
            </a:p>
          </p:txBody>
        </p:sp>
        <p:sp>
          <p:nvSpPr>
            <p:cNvPr id="29705" name="Text Box 9"/>
            <p:cNvSpPr txBox="1">
              <a:spLocks noChangeArrowheads="1"/>
            </p:cNvSpPr>
            <p:nvPr/>
          </p:nvSpPr>
          <p:spPr bwMode="auto">
            <a:xfrm>
              <a:off x="5222" y="3542"/>
              <a:ext cx="461" cy="17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600"/>
                <a:t>LO</a:t>
              </a:r>
            </a:p>
          </p:txBody>
        </p:sp>
        <p:sp>
          <p:nvSpPr>
            <p:cNvPr id="29706" name="Line 10"/>
            <p:cNvSpPr>
              <a:spLocks noChangeShapeType="1"/>
            </p:cNvSpPr>
            <p:nvPr/>
          </p:nvSpPr>
          <p:spPr bwMode="auto">
            <a:xfrm>
              <a:off x="4934" y="3456"/>
              <a:ext cx="0" cy="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07" name="Line 11"/>
            <p:cNvSpPr>
              <a:spLocks noChangeShapeType="1"/>
            </p:cNvSpPr>
            <p:nvPr/>
          </p:nvSpPr>
          <p:spPr bwMode="auto">
            <a:xfrm>
              <a:off x="5453" y="3456"/>
              <a:ext cx="0" cy="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>
              <a:off x="4935" y="3456"/>
              <a:ext cx="5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709" name="Text Box 13"/>
            <p:cNvSpPr txBox="1">
              <a:spLocks noChangeArrowheads="1"/>
            </p:cNvSpPr>
            <p:nvPr/>
          </p:nvSpPr>
          <p:spPr bwMode="auto">
            <a:xfrm>
              <a:off x="4963" y="2190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$1</a:t>
              </a:r>
            </a:p>
          </p:txBody>
        </p:sp>
        <p:sp>
          <p:nvSpPr>
            <p:cNvPr id="29710" name="Text Box 14"/>
            <p:cNvSpPr txBox="1">
              <a:spLocks noChangeArrowheads="1"/>
            </p:cNvSpPr>
            <p:nvPr/>
          </p:nvSpPr>
          <p:spPr bwMode="auto">
            <a:xfrm>
              <a:off x="4963" y="2305"/>
              <a:ext cx="461" cy="34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40000"/>
                </a:lnSpc>
              </a:pPr>
              <a:r>
                <a:rPr lang="en-US" altLang="en-US" sz="1600" b="1"/>
                <a:t>.</a:t>
              </a:r>
            </a:p>
            <a:p>
              <a:pPr algn="ctr">
                <a:lnSpc>
                  <a:spcPct val="40000"/>
                </a:lnSpc>
              </a:pPr>
              <a:r>
                <a:rPr lang="en-US" altLang="en-US" sz="1600" b="1"/>
                <a:t>.</a:t>
              </a:r>
            </a:p>
          </p:txBody>
        </p:sp>
        <p:sp>
          <p:nvSpPr>
            <p:cNvPr id="29711" name="Text Box 15"/>
            <p:cNvSpPr txBox="1">
              <a:spLocks noChangeArrowheads="1"/>
            </p:cNvSpPr>
            <p:nvPr/>
          </p:nvSpPr>
          <p:spPr bwMode="auto">
            <a:xfrm>
              <a:off x="4963" y="2650"/>
              <a:ext cx="461" cy="11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200" b="1"/>
                <a:t>$31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737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Integer Multiply and Divide Instructions</a:t>
            </a:r>
            <a:endParaRPr lang="en-US" dirty="0"/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272480" y="872716"/>
          <a:ext cx="9439050" cy="3996448"/>
        </p:xfrm>
        <a:graphic>
          <a:graphicData uri="http://schemas.openxmlformats.org/drawingml/2006/table">
            <a:tbl>
              <a:tblPr/>
              <a:tblGrid>
                <a:gridCol w="2418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0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8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0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19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83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55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Instruction</a:t>
                      </a:r>
                    </a:p>
                  </a:txBody>
                  <a:tcPr marL="99060" marR="99060" marT="9134" marB="91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Meaning</a:t>
                      </a:r>
                    </a:p>
                  </a:txBody>
                  <a:tcPr marL="99060" marR="99060" marT="9134" marB="91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Format</a:t>
                      </a:r>
                    </a:p>
                  </a:txBody>
                  <a:tcPr marL="99060" marR="99060" marT="9134" marB="91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mult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×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0x18</a:t>
                      </a:r>
                      <a:endParaRPr kumimoji="0" lang="en-US" sz="18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multu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×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0x19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mul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Rd,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 =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×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0x1c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div	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/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0x1a</a:t>
                      </a:r>
                      <a:endParaRPr kumimoji="0" lang="en-US" sz="18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divu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HI,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/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0x1b</a:t>
                      </a:r>
                      <a:endParaRPr kumimoji="0" lang="en-US" sz="18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mfhi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Rd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1437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 = HI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mflo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Rd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1437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 = LO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mthi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1437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HI =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62865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mtlo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	 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71437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 =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=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0x13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99060" marR="99060" marT="18268" marB="1826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Rectangle 92"/>
          <p:cNvSpPr>
            <a:spLocks noChangeArrowheads="1"/>
          </p:cNvSpPr>
          <p:nvPr/>
        </p:nvSpPr>
        <p:spPr bwMode="auto">
          <a:xfrm>
            <a:off x="779536" y="5013176"/>
            <a:ext cx="842493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038" rIns="0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ts val="1000"/>
              </a:spcBef>
              <a:tabLst>
                <a:tab pos="3943350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×</a:t>
            </a:r>
            <a:r>
              <a:rPr lang="en-US" altLang="en-US" sz="2400" b="1" baseline="-25000" dirty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altLang="en-US" sz="2400" dirty="0"/>
              <a:t> = Signed multiplication,	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×</a:t>
            </a:r>
            <a:r>
              <a:rPr lang="en-US" altLang="en-US" sz="2400" b="1" baseline="-25000" dirty="0">
                <a:latin typeface="Consolas" panose="020B0609020204030204" pitchFamily="49" charset="0"/>
                <a:cs typeface="Consolas" panose="020B0609020204030204" pitchFamily="49" charset="0"/>
              </a:rPr>
              <a:t>u</a:t>
            </a:r>
            <a:r>
              <a:rPr lang="en-US" altLang="en-US" sz="2400" dirty="0"/>
              <a:t> = Unsigned multiplication</a:t>
            </a:r>
          </a:p>
          <a:p>
            <a:pPr marL="0" indent="0" eaLnBrk="1" hangingPunct="1">
              <a:lnSpc>
                <a:spcPct val="110000"/>
              </a:lnSpc>
              <a:spcBef>
                <a:spcPts val="1000"/>
              </a:spcBef>
              <a:tabLst>
                <a:tab pos="3943350" algn="l"/>
              </a:tabLst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2400" b="1" baseline="-25000" dirty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altLang="en-US" sz="2400" dirty="0"/>
              <a:t> = Signed division,	</a:t>
            </a: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en-US" sz="2400" b="1" baseline="-25000" dirty="0">
                <a:latin typeface="Consolas" panose="020B0609020204030204" pitchFamily="49" charset="0"/>
                <a:cs typeface="Consolas" panose="020B0609020204030204" pitchFamily="49" charset="0"/>
              </a:rPr>
              <a:t>u</a:t>
            </a:r>
            <a:r>
              <a:rPr lang="en-US" altLang="en-US" sz="2400" dirty="0"/>
              <a:t> = Unsigned division</a:t>
            </a:r>
            <a:endParaRPr lang="en-US" altLang="en-US" sz="2400" dirty="0">
              <a:solidFill>
                <a:srgbClr val="000099"/>
              </a:solidFill>
            </a:endParaRPr>
          </a:p>
          <a:p>
            <a:pPr marL="0" indent="0" algn="ctr" eaLnBrk="1" hangingPunct="1">
              <a:lnSpc>
                <a:spcPct val="110000"/>
              </a:lnSpc>
              <a:spcBef>
                <a:spcPts val="1000"/>
              </a:spcBef>
              <a:tabLst>
                <a:tab pos="3943350" algn="l"/>
              </a:tabLst>
            </a:pPr>
            <a:r>
              <a:rPr lang="en-US" altLang="en-US" sz="2400" b="1" dirty="0">
                <a:solidFill>
                  <a:srgbClr val="FF0000"/>
                </a:solidFill>
              </a:rPr>
              <a:t>NO arithmetic exception</a:t>
            </a:r>
            <a:r>
              <a:rPr lang="en-US" altLang="en-US" sz="2400" b="1" dirty="0"/>
              <a:t> </a:t>
            </a:r>
            <a:r>
              <a:rPr lang="en-US" altLang="en-US" sz="2400" dirty="0"/>
              <a:t>can occur</a:t>
            </a:r>
            <a:endParaRPr lang="en-US" altLang="en-US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0430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Signed Integer Division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489" y="944724"/>
            <a:ext cx="9244027" cy="5580620"/>
          </a:xfrm>
          <a:noFill/>
        </p:spPr>
        <p:txBody>
          <a:bodyPr lIns="0" rIns="0"/>
          <a:lstStyle/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Simplest way is to remember the signs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Convert the dividend and divisor to positive</a:t>
            </a:r>
          </a:p>
          <a:p>
            <a:pPr lvl="1"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Obtain the 2's complement if they are negative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Do the unsigned division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Compute the signs of the quotient and remainder</a:t>
            </a:r>
          </a:p>
          <a:p>
            <a:pPr lvl="1"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Quotient sign = Dividend sign XOR Divisor sign</a:t>
            </a:r>
          </a:p>
          <a:p>
            <a:pPr lvl="1"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Remainder sign = Dividend sign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Negate the quotient and remainder if their sign is negative</a:t>
            </a:r>
          </a:p>
          <a:p>
            <a:pPr lvl="1"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Obtain the 2's complement to convert them to negative</a:t>
            </a:r>
          </a:p>
        </p:txBody>
      </p:sp>
    </p:spTree>
    <p:extLst>
      <p:ext uri="{BB962C8B-B14F-4D97-AF65-F5344CB8AC3E}">
        <p14:creationId xmlns:p14="http://schemas.microsoft.com/office/powerpoint/2010/main" val="1290171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Signed Integer Division Examples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498" y="944724"/>
            <a:ext cx="9166018" cy="5508612"/>
          </a:xfrm>
        </p:spPr>
        <p:txBody>
          <a:bodyPr/>
          <a:lstStyle/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AutoNum type="arabicPeriod"/>
            </a:pPr>
            <a:r>
              <a:rPr lang="en-US" altLang="en-US" b="1" dirty="0">
                <a:solidFill>
                  <a:srgbClr val="FF0000"/>
                </a:solidFill>
              </a:rPr>
              <a:t>Positive</a:t>
            </a:r>
            <a:r>
              <a:rPr lang="en-US" altLang="en-US" dirty="0"/>
              <a:t> Dividend and </a:t>
            </a:r>
            <a:r>
              <a:rPr lang="en-US" altLang="en-US" b="1" dirty="0">
                <a:solidFill>
                  <a:srgbClr val="FF0000"/>
                </a:solidFill>
              </a:rPr>
              <a:t>Positive</a:t>
            </a:r>
            <a:r>
              <a:rPr lang="en-US" altLang="en-US" dirty="0"/>
              <a:t> Divisor</a:t>
            </a:r>
          </a:p>
          <a:p>
            <a:pPr marL="842963" lvl="1" indent="-381000" eaLnBrk="1" hangingPunct="1">
              <a:lnSpc>
                <a:spcPct val="110000"/>
              </a:lnSpc>
              <a:spcBef>
                <a:spcPts val="1500"/>
              </a:spcBef>
            </a:pPr>
            <a:r>
              <a:rPr lang="en-US" altLang="en-US" dirty="0"/>
              <a:t>Example: +17 / +3	Quotient = +5	Remainder = +2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AutoNum type="arabicPeriod"/>
            </a:pPr>
            <a:r>
              <a:rPr lang="en-US" altLang="en-US" b="1" dirty="0">
                <a:solidFill>
                  <a:srgbClr val="FF0000"/>
                </a:solidFill>
              </a:rPr>
              <a:t>Positive</a:t>
            </a:r>
            <a:r>
              <a:rPr lang="en-US" altLang="en-US" dirty="0"/>
              <a:t> Dividend and </a:t>
            </a:r>
            <a:r>
              <a:rPr lang="en-US" altLang="en-US" b="1" dirty="0">
                <a:solidFill>
                  <a:srgbClr val="FF0000"/>
                </a:solidFill>
              </a:rPr>
              <a:t>Negative</a:t>
            </a:r>
            <a:r>
              <a:rPr lang="en-US" altLang="en-US" dirty="0"/>
              <a:t> Divisor</a:t>
            </a:r>
          </a:p>
          <a:p>
            <a:pPr marL="842963" lvl="1" indent="-381000" eaLnBrk="1" hangingPunct="1">
              <a:lnSpc>
                <a:spcPct val="110000"/>
              </a:lnSpc>
              <a:spcBef>
                <a:spcPts val="1500"/>
              </a:spcBef>
            </a:pPr>
            <a:r>
              <a:rPr lang="en-US" altLang="en-US" dirty="0"/>
              <a:t>Example: +17 / –3 	Quotient = –5	Remainder = +2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AutoNum type="arabicPeriod"/>
            </a:pPr>
            <a:r>
              <a:rPr lang="en-US" altLang="en-US" b="1" dirty="0">
                <a:solidFill>
                  <a:srgbClr val="FF0000"/>
                </a:solidFill>
              </a:rPr>
              <a:t>Negative</a:t>
            </a:r>
            <a:r>
              <a:rPr lang="en-US" altLang="en-US" dirty="0"/>
              <a:t> Dividend and </a:t>
            </a:r>
            <a:r>
              <a:rPr lang="en-US" altLang="en-US" b="1" dirty="0">
                <a:solidFill>
                  <a:srgbClr val="FF0000"/>
                </a:solidFill>
              </a:rPr>
              <a:t>Positive</a:t>
            </a:r>
            <a:r>
              <a:rPr lang="en-US" altLang="en-US" dirty="0"/>
              <a:t> Divisor</a:t>
            </a:r>
          </a:p>
          <a:p>
            <a:pPr marL="842963" lvl="1" indent="-381000" eaLnBrk="1" hangingPunct="1">
              <a:lnSpc>
                <a:spcPct val="110000"/>
              </a:lnSpc>
              <a:spcBef>
                <a:spcPts val="1500"/>
              </a:spcBef>
            </a:pPr>
            <a:r>
              <a:rPr lang="en-US" altLang="en-US" dirty="0"/>
              <a:t>Example: –17 / +3	Quotient = –5	Remainder = –2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AutoNum type="arabicPeriod"/>
            </a:pPr>
            <a:r>
              <a:rPr lang="en-US" altLang="en-US" b="1" dirty="0">
                <a:solidFill>
                  <a:srgbClr val="FF0000"/>
                </a:solidFill>
              </a:rPr>
              <a:t>Negative</a:t>
            </a:r>
            <a:r>
              <a:rPr lang="en-US" altLang="en-US" dirty="0"/>
              <a:t> Dividend and </a:t>
            </a:r>
            <a:r>
              <a:rPr lang="en-US" altLang="en-US" b="1" dirty="0">
                <a:solidFill>
                  <a:srgbClr val="FF0000"/>
                </a:solidFill>
              </a:rPr>
              <a:t>Negative</a:t>
            </a:r>
            <a:r>
              <a:rPr lang="en-US" altLang="en-US" dirty="0"/>
              <a:t> Divisor</a:t>
            </a:r>
          </a:p>
          <a:p>
            <a:pPr marL="842963" lvl="1" indent="-381000" eaLnBrk="1" hangingPunct="1">
              <a:lnSpc>
                <a:spcPct val="110000"/>
              </a:lnSpc>
              <a:spcBef>
                <a:spcPts val="1500"/>
              </a:spcBef>
            </a:pPr>
            <a:r>
              <a:rPr lang="en-US" altLang="en-US" dirty="0"/>
              <a:t>Example: –17 / –3	Quotient = +5	Remainder = –2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None/>
            </a:pPr>
            <a:r>
              <a:rPr lang="en-US" altLang="en-US" dirty="0"/>
              <a:t>The following equation must always hold: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1500"/>
              </a:spcBef>
              <a:buFont typeface="Wingdings" pitchFamily="2" charset="2"/>
              <a:buNone/>
            </a:pPr>
            <a:r>
              <a:rPr lang="en-US" altLang="en-US" dirty="0"/>
              <a:t>	</a:t>
            </a:r>
            <a:r>
              <a:rPr lang="en-US" altLang="en-US" b="1" dirty="0">
                <a:solidFill>
                  <a:srgbClr val="FF0000"/>
                </a:solidFill>
              </a:rPr>
              <a:t>Dividend = Quotient × Divisor + Remainder</a:t>
            </a:r>
          </a:p>
        </p:txBody>
      </p:sp>
    </p:spTree>
    <p:extLst>
      <p:ext uri="{BB962C8B-B14F-4D97-AF65-F5344CB8AC3E}">
        <p14:creationId xmlns:p14="http://schemas.microsoft.com/office/powerpoint/2010/main" val="3747231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R-Type Instruction Format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527970"/>
            <a:ext cx="8915400" cy="5011809"/>
          </a:xfrm>
        </p:spPr>
        <p:txBody>
          <a:bodyPr/>
          <a:lstStyle/>
          <a:p>
            <a:pPr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000099"/>
                </a:solidFill>
              </a:rPr>
              <a:t>Op</a:t>
            </a:r>
            <a:r>
              <a:rPr lang="en-US" altLang="en-US" dirty="0">
                <a:solidFill>
                  <a:srgbClr val="000099"/>
                </a:solidFill>
              </a:rPr>
              <a:t>:</a:t>
            </a:r>
            <a:r>
              <a:rPr lang="en-US" altLang="en-US" dirty="0"/>
              <a:t> operation code (opcode)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Specifies the operation of the instruction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Also specifies the format of the instruction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Up to 2</a:t>
            </a:r>
            <a:r>
              <a:rPr lang="en-US" altLang="en-US" baseline="30000" dirty="0"/>
              <a:t>6</a:t>
            </a:r>
            <a:r>
              <a:rPr lang="en-US" altLang="en-US" dirty="0"/>
              <a:t> = 64 opcodes </a:t>
            </a:r>
            <a:r>
              <a:rPr lang="en-US" altLang="en-US" dirty="0">
                <a:sym typeface="Wingdings" panose="05000000000000000000" pitchFamily="2" charset="2"/>
              </a:rPr>
              <a:t> Not sufficient to define all instructions</a:t>
            </a:r>
            <a:endParaRPr lang="en-US" altLang="en-US" dirty="0"/>
          </a:p>
          <a:p>
            <a:pPr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b="1" dirty="0" err="1">
                <a:solidFill>
                  <a:srgbClr val="000099"/>
                </a:solidFill>
              </a:rPr>
              <a:t>funct</a:t>
            </a:r>
            <a:r>
              <a:rPr lang="en-US" altLang="en-US" dirty="0">
                <a:solidFill>
                  <a:srgbClr val="000099"/>
                </a:solidFill>
              </a:rPr>
              <a:t>:</a:t>
            </a:r>
            <a:r>
              <a:rPr lang="en-US" altLang="en-US" dirty="0"/>
              <a:t> function code – extends the opcode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Up to 2</a:t>
            </a:r>
            <a:r>
              <a:rPr lang="en-US" altLang="en-US" baseline="30000" dirty="0"/>
              <a:t>6</a:t>
            </a:r>
            <a:r>
              <a:rPr lang="en-US" altLang="en-US" dirty="0"/>
              <a:t> = 64 functions can be defined for the same opcode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MIPS uses opcode 0 to define many R-type instructions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Three Register Operands (common to many instructions)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b="1" dirty="0" err="1">
                <a:solidFill>
                  <a:srgbClr val="000099"/>
                </a:solidFill>
              </a:rPr>
              <a:t>Rs</a:t>
            </a:r>
            <a:r>
              <a:rPr lang="en-US" altLang="en-US" dirty="0">
                <a:solidFill>
                  <a:srgbClr val="000099"/>
                </a:solidFill>
              </a:rPr>
              <a:t>, </a:t>
            </a:r>
            <a:r>
              <a:rPr lang="en-US" altLang="en-US" b="1" dirty="0" err="1">
                <a:solidFill>
                  <a:srgbClr val="000099"/>
                </a:solidFill>
              </a:rPr>
              <a:t>Rt</a:t>
            </a:r>
            <a:r>
              <a:rPr lang="en-US" altLang="en-US" dirty="0">
                <a:solidFill>
                  <a:srgbClr val="000099"/>
                </a:solidFill>
              </a:rPr>
              <a:t>:</a:t>
            </a:r>
            <a:r>
              <a:rPr lang="en-US" altLang="en-US" dirty="0"/>
              <a:t> first and second source operands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000099"/>
                </a:solidFill>
              </a:rPr>
              <a:t>Rd</a:t>
            </a:r>
            <a:r>
              <a:rPr lang="en-US" altLang="en-US" dirty="0">
                <a:solidFill>
                  <a:srgbClr val="000099"/>
                </a:solidFill>
              </a:rPr>
              <a:t>:</a:t>
            </a:r>
            <a:r>
              <a:rPr lang="en-US" altLang="en-US" dirty="0"/>
              <a:t> destination operand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b="1" dirty="0" err="1">
                <a:solidFill>
                  <a:srgbClr val="000099"/>
                </a:solidFill>
              </a:rPr>
              <a:t>sa</a:t>
            </a:r>
            <a:r>
              <a:rPr lang="en-US" altLang="en-US" dirty="0">
                <a:solidFill>
                  <a:srgbClr val="000099"/>
                </a:solidFill>
              </a:rPr>
              <a:t>:</a:t>
            </a:r>
            <a:r>
              <a:rPr lang="en-US" altLang="en-US" dirty="0"/>
              <a:t> the shift amount used by shift instructions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1203854" y="1009506"/>
            <a:ext cx="7314275" cy="457200"/>
            <a:chOff x="1104" y="2938"/>
            <a:chExt cx="4608" cy="288"/>
          </a:xfrm>
        </p:grpSpPr>
        <p:sp>
          <p:nvSpPr>
            <p:cNvPr id="17413" name="Rectangle 5"/>
            <p:cNvSpPr>
              <a:spLocks noChangeArrowheads="1"/>
            </p:cNvSpPr>
            <p:nvPr/>
          </p:nvSpPr>
          <p:spPr bwMode="auto">
            <a:xfrm>
              <a:off x="1104" y="2938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17414" name="Rectangle 6"/>
            <p:cNvSpPr>
              <a:spLocks noChangeArrowheads="1"/>
            </p:cNvSpPr>
            <p:nvPr/>
          </p:nvSpPr>
          <p:spPr bwMode="auto">
            <a:xfrm>
              <a:off x="1968" y="2938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Rs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7415" name="Rectangle 7"/>
            <p:cNvSpPr>
              <a:spLocks noChangeArrowheads="1"/>
            </p:cNvSpPr>
            <p:nvPr/>
          </p:nvSpPr>
          <p:spPr bwMode="auto">
            <a:xfrm>
              <a:off x="2688" y="2938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Rt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7416" name="Rectangle 8"/>
            <p:cNvSpPr>
              <a:spLocks noChangeArrowheads="1"/>
            </p:cNvSpPr>
            <p:nvPr/>
          </p:nvSpPr>
          <p:spPr bwMode="auto">
            <a:xfrm>
              <a:off x="3408" y="2938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Rd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848" y="2938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funct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4128" y="2938"/>
              <a:ext cx="720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 dirty="0"/>
                <a:t>sa</a:t>
              </a:r>
              <a:r>
                <a:rPr lang="en-US" altLang="en-US" sz="1600" baseline="30000" dirty="0"/>
                <a:t>5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R-Type Integer Add and Subtract</a:t>
            </a:r>
            <a:endParaRPr lang="en-US" dirty="0"/>
          </a:p>
        </p:txBody>
      </p:sp>
      <p:graphicFrame>
        <p:nvGraphicFramePr>
          <p:cNvPr id="4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7952113"/>
              </p:ext>
            </p:extLst>
          </p:nvPr>
        </p:nvGraphicFramePr>
        <p:xfrm>
          <a:off x="334839" y="951902"/>
          <a:ext cx="9298729" cy="1901028"/>
        </p:xfrm>
        <a:graphic>
          <a:graphicData uri="http://schemas.openxmlformats.org/drawingml/2006/table">
            <a:tbl>
              <a:tblPr/>
              <a:tblGrid>
                <a:gridCol w="2683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6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5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5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9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func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  $t1, $t2, $t3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$t2 + $t3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0x20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$t1, $t2, $t3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$t2 + $t3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sub  $t1, $t2, $t3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$t2 – $t3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subu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$t1, $t2, $t3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$t2 – $t3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0x23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72"/>
          <p:cNvSpPr>
            <a:spLocks noChangeArrowheads="1"/>
          </p:cNvSpPr>
          <p:nvPr/>
        </p:nvSpPr>
        <p:spPr bwMode="auto">
          <a:xfrm>
            <a:off x="522817" y="3025751"/>
            <a:ext cx="8860367" cy="3513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300"/>
              </a:spcBef>
              <a:buFont typeface="Wingdings" pitchFamily="2" charset="2"/>
              <a:buChar char="v"/>
            </a:pPr>
            <a:r>
              <a:rPr lang="en-US" altLang="en-US" sz="2400" b="1" dirty="0">
                <a:solidFill>
                  <a:srgbClr val="000099"/>
                </a:solidFill>
              </a:rPr>
              <a:t>add, sub</a:t>
            </a:r>
            <a:r>
              <a:rPr lang="en-US" altLang="en-US" sz="2400" dirty="0">
                <a:solidFill>
                  <a:srgbClr val="000099"/>
                </a:solidFill>
                <a:cs typeface="+mn-cs"/>
              </a:rPr>
              <a:t>:</a:t>
            </a:r>
            <a:r>
              <a:rPr lang="en-US" altLang="en-US" sz="2400" dirty="0">
                <a:cs typeface="+mn-cs"/>
              </a:rPr>
              <a:t> </a:t>
            </a:r>
            <a:r>
              <a:rPr lang="en-US" altLang="en-US" sz="2400" b="1" dirty="0"/>
              <a:t>arithmetic overflow causes an </a:t>
            </a:r>
            <a:r>
              <a:rPr lang="en-US" altLang="en-US" sz="2400" b="1" dirty="0">
                <a:solidFill>
                  <a:srgbClr val="FF0000"/>
                </a:solidFill>
              </a:rPr>
              <a:t>exception</a:t>
            </a:r>
          </a:p>
          <a:p>
            <a:pPr lvl="1" eaLnBrk="1" hangingPunct="1">
              <a:spcBef>
                <a:spcPts val="1300"/>
              </a:spcBef>
              <a:buFont typeface="Wingdings" pitchFamily="2" charset="2"/>
              <a:buChar char="²"/>
            </a:pPr>
            <a:r>
              <a:rPr lang="en-US" altLang="en-US" sz="2000" dirty="0"/>
              <a:t>In case of overflow, result is not written to destination register</a:t>
            </a:r>
          </a:p>
          <a:p>
            <a:pPr eaLnBrk="1" hangingPunct="1">
              <a:spcBef>
                <a:spcPts val="1300"/>
              </a:spcBef>
              <a:buFont typeface="Wingdings" pitchFamily="2" charset="2"/>
              <a:buChar char="v"/>
            </a:pPr>
            <a:r>
              <a:rPr lang="en-US" altLang="en-US" sz="2400" b="1" dirty="0" err="1">
                <a:solidFill>
                  <a:srgbClr val="000099"/>
                </a:solidFill>
              </a:rPr>
              <a:t>addu</a:t>
            </a:r>
            <a:r>
              <a:rPr lang="en-US" altLang="en-US" sz="2400" b="1" dirty="0">
                <a:solidFill>
                  <a:srgbClr val="000099"/>
                </a:solidFill>
              </a:rPr>
              <a:t>, </a:t>
            </a:r>
            <a:r>
              <a:rPr lang="en-US" altLang="en-US" sz="2400" b="1" dirty="0" err="1">
                <a:solidFill>
                  <a:srgbClr val="000099"/>
                </a:solidFill>
              </a:rPr>
              <a:t>subu</a:t>
            </a:r>
            <a:r>
              <a:rPr lang="en-US" altLang="en-US" sz="2400" dirty="0">
                <a:solidFill>
                  <a:srgbClr val="000099"/>
                </a:solidFill>
              </a:rPr>
              <a:t>:</a:t>
            </a:r>
            <a:r>
              <a:rPr lang="en-US" altLang="en-US" sz="2400" b="1" dirty="0"/>
              <a:t> arithmetic overflow is ignored</a:t>
            </a:r>
            <a:endParaRPr lang="en-US" altLang="en-US" sz="2400" dirty="0"/>
          </a:p>
          <a:p>
            <a:pPr eaLnBrk="1" hangingPunct="1">
              <a:spcBef>
                <a:spcPts val="1300"/>
              </a:spcBef>
              <a:buFont typeface="Wingdings" pitchFamily="2" charset="2"/>
              <a:buChar char="v"/>
            </a:pPr>
            <a:r>
              <a:rPr lang="en-US" altLang="en-US" sz="2400" b="1" dirty="0" err="1">
                <a:solidFill>
                  <a:srgbClr val="000099"/>
                </a:solidFill>
              </a:rPr>
              <a:t>addu</a:t>
            </a:r>
            <a:r>
              <a:rPr lang="en-US" altLang="en-US" sz="2400" b="1" dirty="0">
                <a:solidFill>
                  <a:srgbClr val="000099"/>
                </a:solidFill>
              </a:rPr>
              <a:t>, </a:t>
            </a:r>
            <a:r>
              <a:rPr lang="en-US" altLang="en-US" sz="2400" b="1" dirty="0" err="1">
                <a:solidFill>
                  <a:srgbClr val="000099"/>
                </a:solidFill>
              </a:rPr>
              <a:t>subu</a:t>
            </a:r>
            <a:r>
              <a:rPr lang="en-US" altLang="en-US" sz="2400" dirty="0">
                <a:solidFill>
                  <a:srgbClr val="000099"/>
                </a:solidFill>
              </a:rPr>
              <a:t>:</a:t>
            </a:r>
            <a:r>
              <a:rPr lang="en-US" altLang="en-US" sz="2400" b="1" dirty="0">
                <a:solidFill>
                  <a:srgbClr val="000099"/>
                </a:solidFill>
              </a:rPr>
              <a:t> </a:t>
            </a:r>
            <a:r>
              <a:rPr lang="en-US" altLang="en-US" sz="2400" dirty="0"/>
              <a:t>compute the same result as </a:t>
            </a:r>
            <a:r>
              <a:rPr lang="en-US" altLang="en-US" sz="2400" b="1" dirty="0">
                <a:solidFill>
                  <a:srgbClr val="000099"/>
                </a:solidFill>
              </a:rPr>
              <a:t>add, sub</a:t>
            </a:r>
          </a:p>
          <a:p>
            <a:pPr eaLnBrk="1" hangingPunct="1">
              <a:spcBef>
                <a:spcPts val="1300"/>
              </a:spcBef>
              <a:buFont typeface="Wingdings" pitchFamily="2" charset="2"/>
              <a:buChar char="v"/>
            </a:pPr>
            <a:r>
              <a:rPr lang="en-US" altLang="en-US" sz="2400" dirty="0"/>
              <a:t>Many programming languages ignore overflow</a:t>
            </a:r>
            <a:endParaRPr lang="en-US" altLang="en-US" sz="2400" dirty="0">
              <a:solidFill>
                <a:schemeClr val="hlink"/>
              </a:solidFill>
            </a:endParaRPr>
          </a:p>
          <a:p>
            <a:pPr lvl="1" eaLnBrk="1" hangingPunct="1">
              <a:spcBef>
                <a:spcPts val="1300"/>
              </a:spcBef>
              <a:buFont typeface="Wingdings" pitchFamily="2" charset="2"/>
              <a:buChar char="²"/>
            </a:pPr>
            <a:r>
              <a:rPr lang="en-US" altLang="en-US" sz="2000" dirty="0"/>
              <a:t>The </a:t>
            </a:r>
            <a:r>
              <a:rPr lang="en-US" altLang="en-US" sz="2000" b="1" dirty="0">
                <a:solidFill>
                  <a:srgbClr val="000099"/>
                </a:solidFill>
              </a:rPr>
              <a:t>+</a:t>
            </a:r>
            <a:r>
              <a:rPr lang="en-US" altLang="en-US" sz="2000" dirty="0"/>
              <a:t> operator is translated into </a:t>
            </a:r>
            <a:r>
              <a:rPr lang="en-US" altLang="en-US" sz="2000" b="1" dirty="0" err="1">
                <a:solidFill>
                  <a:srgbClr val="000099"/>
                </a:solidFill>
              </a:rPr>
              <a:t>addu</a:t>
            </a:r>
            <a:endParaRPr lang="en-US" altLang="en-US" sz="2000" b="1" dirty="0">
              <a:solidFill>
                <a:srgbClr val="000099"/>
              </a:solidFill>
            </a:endParaRPr>
          </a:p>
          <a:p>
            <a:pPr lvl="1" eaLnBrk="1" hangingPunct="1">
              <a:spcBef>
                <a:spcPts val="1300"/>
              </a:spcBef>
              <a:buFont typeface="Wingdings" pitchFamily="2" charset="2"/>
              <a:buChar char="²"/>
            </a:pPr>
            <a:r>
              <a:rPr lang="en-US" altLang="en-US" sz="2000" dirty="0"/>
              <a:t>The </a:t>
            </a:r>
            <a:r>
              <a:rPr lang="en-US" altLang="en-US" sz="2000" b="1" dirty="0">
                <a:solidFill>
                  <a:srgbClr val="000099"/>
                </a:solidFill>
              </a:rPr>
              <a:t>–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/>
              <a:t>operator is translated into </a:t>
            </a:r>
            <a:r>
              <a:rPr lang="en-US" altLang="en-US" sz="2000" b="1" dirty="0" err="1">
                <a:solidFill>
                  <a:srgbClr val="000099"/>
                </a:solidFill>
              </a:rPr>
              <a:t>subu</a:t>
            </a:r>
            <a:endParaRPr lang="en-US" altLang="en-US" sz="20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171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Carry versus Overflow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32" y="836686"/>
            <a:ext cx="9423545" cy="2995563"/>
          </a:xfrm>
        </p:spPr>
        <p:txBody>
          <a:bodyPr/>
          <a:lstStyle/>
          <a:p>
            <a:pPr eaLnBrk="1" hangingPunct="1"/>
            <a:r>
              <a:rPr lang="en-US" altLang="en-US" dirty="0"/>
              <a:t>Carry is useful when adding (subtracting) </a:t>
            </a:r>
            <a:r>
              <a:rPr lang="en-US" altLang="en-US" dirty="0">
                <a:solidFill>
                  <a:srgbClr val="FF0000"/>
                </a:solidFill>
              </a:rPr>
              <a:t>unsigned integers</a:t>
            </a:r>
          </a:p>
          <a:p>
            <a:pPr lvl="1" eaLnBrk="1" hangingPunct="1"/>
            <a:r>
              <a:rPr lang="en-US" altLang="en-US" dirty="0"/>
              <a:t>Carry indicates that the </a:t>
            </a:r>
            <a:r>
              <a:rPr lang="en-US" altLang="en-US" b="1" dirty="0">
                <a:solidFill>
                  <a:srgbClr val="FF0000"/>
                </a:solidFill>
              </a:rPr>
              <a:t>unsigned sum </a:t>
            </a:r>
            <a:r>
              <a:rPr lang="en-US" altLang="en-US" b="1" dirty="0"/>
              <a:t>is out of range</a:t>
            </a:r>
          </a:p>
          <a:p>
            <a:pPr eaLnBrk="1" hangingPunct="1"/>
            <a:r>
              <a:rPr lang="en-US" altLang="en-US" dirty="0"/>
              <a:t>Overflow is useful when adding (subtracting) </a:t>
            </a:r>
            <a:r>
              <a:rPr lang="en-US" altLang="en-US" dirty="0">
                <a:solidFill>
                  <a:srgbClr val="FF0000"/>
                </a:solidFill>
              </a:rPr>
              <a:t>signed integers</a:t>
            </a:r>
          </a:p>
          <a:p>
            <a:pPr lvl="1" eaLnBrk="1" hangingPunct="1"/>
            <a:r>
              <a:rPr lang="en-US" altLang="en-US" dirty="0"/>
              <a:t>Overflow indicates that the </a:t>
            </a:r>
            <a:r>
              <a:rPr lang="en-US" altLang="en-US" b="1" dirty="0">
                <a:solidFill>
                  <a:srgbClr val="FF0000"/>
                </a:solidFill>
              </a:rPr>
              <a:t>signed sum </a:t>
            </a:r>
            <a:r>
              <a:rPr lang="en-US" altLang="en-US" b="1" dirty="0"/>
              <a:t>is out of range</a:t>
            </a:r>
          </a:p>
          <a:p>
            <a:pPr eaLnBrk="1" hangingPunct="1"/>
            <a:r>
              <a:rPr lang="en-US" altLang="en-US" dirty="0"/>
              <a:t>Range for 32-bit unsigned integers = 0 to (2</a:t>
            </a:r>
            <a:r>
              <a:rPr lang="en-US" altLang="en-US" baseline="30000" dirty="0"/>
              <a:t>32</a:t>
            </a:r>
            <a:r>
              <a:rPr lang="en-US" altLang="en-US" dirty="0"/>
              <a:t> – 1)</a:t>
            </a:r>
          </a:p>
          <a:p>
            <a:pPr eaLnBrk="1" hangingPunct="1"/>
            <a:r>
              <a:rPr lang="en-US" altLang="en-US" dirty="0"/>
              <a:t>Range for 32-bit signed integers = -2</a:t>
            </a:r>
            <a:r>
              <a:rPr lang="en-US" altLang="en-US" baseline="30000" dirty="0"/>
              <a:t>31</a:t>
            </a:r>
            <a:r>
              <a:rPr lang="en-US" altLang="en-US" dirty="0"/>
              <a:t> to (2</a:t>
            </a:r>
            <a:r>
              <a:rPr lang="en-US" altLang="en-US" baseline="30000" dirty="0"/>
              <a:t>31</a:t>
            </a:r>
            <a:r>
              <a:rPr lang="en-US" altLang="en-US" dirty="0"/>
              <a:t> – 1)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272433" y="3832249"/>
            <a:ext cx="9361136" cy="2649922"/>
            <a:chOff x="251476" y="1988824"/>
            <a:chExt cx="8641049" cy="2649922"/>
          </a:xfrm>
        </p:grpSpPr>
        <p:grpSp>
          <p:nvGrpSpPr>
            <p:cNvPr id="76" name="Group 75"/>
            <p:cNvGrpSpPr/>
            <p:nvPr/>
          </p:nvGrpSpPr>
          <p:grpSpPr>
            <a:xfrm>
              <a:off x="666268" y="2454342"/>
              <a:ext cx="7131724" cy="1723549"/>
              <a:chOff x="885152" y="2334467"/>
              <a:chExt cx="7131724" cy="1723549"/>
            </a:xfrm>
          </p:grpSpPr>
          <p:sp>
            <p:nvSpPr>
              <p:cNvPr id="68" name="TextBox 67"/>
              <p:cNvSpPr txBox="1"/>
              <p:nvPr/>
            </p:nvSpPr>
            <p:spPr>
              <a:xfrm>
                <a:off x="1000366" y="2334467"/>
                <a:ext cx="7016510" cy="1723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11111 1            1 11     1</a:t>
                </a:r>
              </a:p>
              <a:p>
                <a:r>
                  <a:rPr 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1000 0100 0000 0000 1110 0001 0100 0001</a:t>
                </a:r>
              </a:p>
              <a:p>
                <a:r>
                  <a:rPr 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1111 1111 0000 0000 1111 0101 0010 0000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1000 0011 0000 0001 1101 0110 0110 0001</a:t>
                </a:r>
              </a:p>
            </p:txBody>
          </p:sp>
          <p:cxnSp>
            <p:nvCxnSpPr>
              <p:cNvPr id="70" name="Straight Connector 69"/>
              <p:cNvCxnSpPr/>
              <p:nvPr/>
            </p:nvCxnSpPr>
            <p:spPr>
              <a:xfrm>
                <a:off x="1057973" y="3544214"/>
                <a:ext cx="691284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extBox 74"/>
              <p:cNvSpPr txBox="1"/>
              <p:nvPr/>
            </p:nvSpPr>
            <p:spPr>
              <a:xfrm>
                <a:off x="885152" y="2852121"/>
                <a:ext cx="3273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+</a:t>
                </a:r>
              </a:p>
            </p:txBody>
          </p:sp>
        </p:grpSp>
        <p:sp>
          <p:nvSpPr>
            <p:cNvPr id="77" name="Content Placeholder 2"/>
            <p:cNvSpPr txBox="1">
              <a:spLocks/>
            </p:cNvSpPr>
            <p:nvPr/>
          </p:nvSpPr>
          <p:spPr bwMode="auto">
            <a:xfrm>
              <a:off x="251476" y="1988824"/>
              <a:ext cx="7604124" cy="518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7663" indent="-347663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98513" indent="-336550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4588" indent="-231775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481138" indent="-222250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1828800" indent="-233363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5pPr>
              <a:lvl6pPr marL="22860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6pPr>
              <a:lvl7pPr marL="27432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7pPr>
              <a:lvl8pPr marL="32004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8pPr>
              <a:lvl9pPr marL="36576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9pPr>
            </a:lstStyle>
            <a:p>
              <a:pPr eaLnBrk="1" hangingPunct="1"/>
              <a:r>
                <a:rPr lang="en-US" altLang="en-US" kern="0" dirty="0"/>
                <a:t>Example 1: Carry = 1, Overflow = 0 (NO overflow) </a:t>
              </a:r>
              <a:endParaRPr lang="en-US" altLang="en-US" kern="0" dirty="0">
                <a:solidFill>
                  <a:srgbClr val="FF0000"/>
                </a:solidFill>
              </a:endParaRPr>
            </a:p>
          </p:txBody>
        </p:sp>
        <p:sp>
          <p:nvSpPr>
            <p:cNvPr id="85" name="Content Placeholder 2"/>
            <p:cNvSpPr txBox="1">
              <a:spLocks/>
            </p:cNvSpPr>
            <p:nvPr/>
          </p:nvSpPr>
          <p:spPr bwMode="auto">
            <a:xfrm>
              <a:off x="539511" y="4235497"/>
              <a:ext cx="8353014" cy="403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7663" indent="-347663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98513" indent="-336550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4588" indent="-231775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481138" indent="-222250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1828800" indent="-233363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5pPr>
              <a:lvl6pPr marL="22860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6pPr>
              <a:lvl7pPr marL="27432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7pPr>
              <a:lvl8pPr marL="32004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8pPr>
              <a:lvl9pPr marL="36576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9pPr>
            </a:lstStyle>
            <a:p>
              <a:pPr marL="0" indent="0" eaLnBrk="1" hangingPunct="1">
                <a:buNone/>
              </a:pPr>
              <a:r>
                <a:rPr lang="en-US" altLang="en-US" kern="0" dirty="0"/>
                <a:t>Unsigned sum is out-of-range, but the Signed sum is correct</a:t>
              </a:r>
              <a:endParaRPr lang="en-US" altLang="en-US" kern="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973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Examples of Carry and Overflow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272431" y="951900"/>
            <a:ext cx="9361139" cy="2592315"/>
            <a:chOff x="251474" y="4235498"/>
            <a:chExt cx="8641051" cy="2592315"/>
          </a:xfrm>
        </p:grpSpPr>
        <p:sp>
          <p:nvSpPr>
            <p:cNvPr id="43" name="Content Placeholder 2"/>
            <p:cNvSpPr txBox="1">
              <a:spLocks/>
            </p:cNvSpPr>
            <p:nvPr/>
          </p:nvSpPr>
          <p:spPr bwMode="auto">
            <a:xfrm>
              <a:off x="251474" y="4235498"/>
              <a:ext cx="5875915" cy="518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7663" indent="-347663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98513" indent="-336550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4588" indent="-231775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481138" indent="-222250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1828800" indent="-233363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5pPr>
              <a:lvl6pPr marL="22860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6pPr>
              <a:lvl7pPr marL="27432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7pPr>
              <a:lvl8pPr marL="32004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8pPr>
              <a:lvl9pPr marL="36576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9pPr>
            </a:lstStyle>
            <a:p>
              <a:pPr eaLnBrk="1" hangingPunct="1"/>
              <a:r>
                <a:rPr lang="en-US" altLang="en-US" kern="0" dirty="0"/>
                <a:t>Example 2: Carry = 0, Overflow = 1</a:t>
              </a:r>
              <a:endParaRPr lang="en-US" altLang="en-US" kern="0" dirty="0">
                <a:solidFill>
                  <a:srgbClr val="FF0000"/>
                </a:solidFill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666268" y="4696354"/>
              <a:ext cx="7131724" cy="1723549"/>
              <a:chOff x="885152" y="2334467"/>
              <a:chExt cx="7131724" cy="1723549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1000366" y="2334467"/>
                <a:ext cx="7016510" cy="1723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01111 1               11    1</a:t>
                </a:r>
              </a:p>
              <a:p>
                <a:r>
                  <a:rPr 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0010 0100 0000 0100 1011 0001 0100 0100</a:t>
                </a:r>
              </a:p>
              <a:p>
                <a:r>
                  <a:rPr 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0111 1111 0111 0000 0011 0101 0000 0010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1010 0011 0111 0100 1110 0110 0100 0110</a:t>
                </a:r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>
                <a:off x="1057973" y="3544214"/>
                <a:ext cx="691284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885152" y="2852121"/>
                <a:ext cx="3273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+</a:t>
                </a:r>
              </a:p>
            </p:txBody>
          </p:sp>
        </p:grpSp>
        <p:sp>
          <p:nvSpPr>
            <p:cNvPr id="48" name="Content Placeholder 2"/>
            <p:cNvSpPr txBox="1">
              <a:spLocks/>
            </p:cNvSpPr>
            <p:nvPr/>
          </p:nvSpPr>
          <p:spPr bwMode="auto">
            <a:xfrm>
              <a:off x="539510" y="6424564"/>
              <a:ext cx="8353015" cy="403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7663" indent="-347663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98513" indent="-336550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4588" indent="-231775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481138" indent="-222250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1828800" indent="-233363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5pPr>
              <a:lvl6pPr marL="22860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6pPr>
              <a:lvl7pPr marL="27432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7pPr>
              <a:lvl8pPr marL="32004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8pPr>
              <a:lvl9pPr marL="36576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9pPr>
            </a:lstStyle>
            <a:p>
              <a:pPr marL="0" indent="0" eaLnBrk="1" hangingPunct="1">
                <a:buNone/>
              </a:pPr>
              <a:r>
                <a:rPr lang="en-US" altLang="en-US" kern="0" dirty="0"/>
                <a:t>Unsigned sum is correct, but the Signed sum is out-of-range</a:t>
              </a:r>
              <a:endParaRPr lang="en-US" altLang="en-US" kern="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72431" y="3832250"/>
            <a:ext cx="8487431" cy="2592315"/>
            <a:chOff x="251474" y="4235498"/>
            <a:chExt cx="7834552" cy="2592315"/>
          </a:xfrm>
        </p:grpSpPr>
        <p:sp>
          <p:nvSpPr>
            <p:cNvPr id="50" name="Content Placeholder 2"/>
            <p:cNvSpPr txBox="1">
              <a:spLocks/>
            </p:cNvSpPr>
            <p:nvPr/>
          </p:nvSpPr>
          <p:spPr bwMode="auto">
            <a:xfrm>
              <a:off x="251474" y="4235498"/>
              <a:ext cx="5875915" cy="518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7663" indent="-347663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98513" indent="-336550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4588" indent="-231775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481138" indent="-222250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1828800" indent="-233363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5pPr>
              <a:lvl6pPr marL="22860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6pPr>
              <a:lvl7pPr marL="27432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7pPr>
              <a:lvl8pPr marL="32004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8pPr>
              <a:lvl9pPr marL="36576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9pPr>
            </a:lstStyle>
            <a:p>
              <a:pPr eaLnBrk="1" hangingPunct="1"/>
              <a:r>
                <a:rPr lang="en-US" altLang="en-US" kern="0" dirty="0"/>
                <a:t>Example 3: Carry = 1, Overflow = 1</a:t>
              </a:r>
              <a:endParaRPr lang="en-US" altLang="en-US" kern="0" dirty="0">
                <a:solidFill>
                  <a:srgbClr val="FF0000"/>
                </a:solidFill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666268" y="4696354"/>
              <a:ext cx="7131724" cy="1723549"/>
              <a:chOff x="885152" y="2334467"/>
              <a:chExt cx="7131724" cy="1723549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1000366" y="2334467"/>
                <a:ext cx="7016510" cy="1723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1  11 1               11    1</a:t>
                </a:r>
              </a:p>
              <a:p>
                <a:r>
                  <a:rPr 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1000 0100 0000 0100 1011 0001 0100 0100</a:t>
                </a:r>
              </a:p>
              <a:p>
                <a:r>
                  <a:rPr 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1001 1111 0111 0000 0011 0101 0000 0010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0010 0011 0111 0100 1110 0110 0100 0110</a:t>
                </a:r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1057973" y="3544214"/>
                <a:ext cx="691284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885152" y="2852121"/>
                <a:ext cx="3273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+</a:t>
                </a:r>
              </a:p>
            </p:txBody>
          </p:sp>
        </p:grpSp>
        <p:sp>
          <p:nvSpPr>
            <p:cNvPr id="52" name="Content Placeholder 2"/>
            <p:cNvSpPr txBox="1">
              <a:spLocks/>
            </p:cNvSpPr>
            <p:nvPr/>
          </p:nvSpPr>
          <p:spPr bwMode="auto">
            <a:xfrm>
              <a:off x="539510" y="6424564"/>
              <a:ext cx="7546516" cy="403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7663" indent="-347663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98513" indent="-336550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4588" indent="-231775" algn="l" rtl="0" eaLnBrk="0" fontAlgn="base" hangingPunct="0">
                <a:spcBef>
                  <a:spcPct val="40000"/>
                </a:spcBef>
                <a:spcAft>
                  <a:spcPct val="0"/>
                </a:spcAft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481138" indent="-222250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1828800" indent="-233363" algn="l" rtl="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5pPr>
              <a:lvl6pPr marL="22860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6pPr>
              <a:lvl7pPr marL="27432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7pPr>
              <a:lvl8pPr marL="32004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8pPr>
              <a:lvl9pPr marL="3657600" indent="-233363" algn="l" rtl="0" fontAlgn="base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+mn-lt"/>
                  <a:cs typeface="+mn-cs"/>
                </a:defRPr>
              </a:lvl9pPr>
            </a:lstStyle>
            <a:p>
              <a:pPr marL="0" indent="0" eaLnBrk="1" hangingPunct="1">
                <a:buNone/>
              </a:pPr>
              <a:r>
                <a:rPr lang="en-US" altLang="en-US" kern="0" dirty="0"/>
                <a:t>Both the Unsigned and Signed sums are out-of-range</a:t>
              </a:r>
              <a:endParaRPr lang="en-US" altLang="en-US" kern="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959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Using Add / Subtract Instructions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246" y="951900"/>
            <a:ext cx="9173915" cy="5587878"/>
          </a:xfrm>
        </p:spPr>
        <p:txBody>
          <a:bodyPr/>
          <a:lstStyle/>
          <a:p>
            <a:pPr marL="349250" indent="-349250" eaLnBrk="1" hangingPunct="1">
              <a:lnSpc>
                <a:spcPct val="110000"/>
              </a:lnSpc>
              <a:tabLst>
                <a:tab pos="1143000" algn="l"/>
                <a:tab pos="3657600" algn="l"/>
              </a:tabLst>
            </a:pPr>
            <a:r>
              <a:rPr lang="en-US" altLang="en-US" dirty="0"/>
              <a:t>Consider the translation of: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 = 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g+h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)–(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i+j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9250" indent="-349250" eaLnBrk="1" hangingPunct="1">
              <a:lnSpc>
                <a:spcPct val="110000"/>
              </a:lnSpc>
              <a:tabLst>
                <a:tab pos="1143000" algn="l"/>
                <a:tab pos="3657600" algn="l"/>
              </a:tabLst>
            </a:pPr>
            <a:r>
              <a:rPr lang="en-US" altLang="en-US" dirty="0"/>
              <a:t>Programmer / Compiler allocates registers to variables</a:t>
            </a:r>
          </a:p>
          <a:p>
            <a:pPr marL="360363" eaLnBrk="1" hangingPunct="1">
              <a:lnSpc>
                <a:spcPct val="110000"/>
              </a:lnSpc>
              <a:tabLst>
                <a:tab pos="1143000" algn="l"/>
                <a:tab pos="3657600" algn="l"/>
              </a:tabLst>
            </a:pPr>
            <a:r>
              <a:rPr lang="en-US" altLang="en-US" dirty="0"/>
              <a:t>Given that: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$t0=f,</a:t>
            </a:r>
            <a:r>
              <a:rPr lang="en-US" altLang="en-US" dirty="0">
                <a:solidFill>
                  <a:srgbClr val="000099"/>
                </a:solidFill>
              </a:rPr>
              <a:t>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$t1=g,</a:t>
            </a:r>
            <a:r>
              <a:rPr lang="en-US" altLang="en-US" dirty="0">
                <a:solidFill>
                  <a:srgbClr val="000099"/>
                </a:solidFill>
              </a:rPr>
              <a:t>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$t2=h,</a:t>
            </a:r>
            <a:r>
              <a:rPr lang="en-US" altLang="en-US" dirty="0">
                <a:solidFill>
                  <a:srgbClr val="000099"/>
                </a:solidFill>
              </a:rPr>
              <a:t>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$t3=i,</a:t>
            </a:r>
            <a:r>
              <a:rPr lang="en-US" altLang="en-US" dirty="0">
                <a:solidFill>
                  <a:srgbClr val="000099"/>
                </a:solidFill>
              </a:rPr>
              <a:t>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</a:rPr>
              <a:t>and</a:t>
            </a:r>
            <a:r>
              <a:rPr lang="en-US" altLang="en-US" dirty="0">
                <a:solidFill>
                  <a:srgbClr val="000099"/>
                </a:solidFill>
              </a:rPr>
              <a:t>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$t4=j</a:t>
            </a:r>
          </a:p>
          <a:p>
            <a:pPr marL="360363" eaLnBrk="1" hangingPunct="1">
              <a:lnSpc>
                <a:spcPct val="110000"/>
              </a:lnSpc>
              <a:tabLst>
                <a:tab pos="1143000" algn="l"/>
                <a:tab pos="3657600" algn="l"/>
              </a:tabLst>
            </a:pPr>
            <a:r>
              <a:rPr lang="en-US" altLang="en-US" dirty="0"/>
              <a:t>Called temporary registers: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$t0=$8, $t1=$9, …</a:t>
            </a:r>
          </a:p>
          <a:p>
            <a:pPr marL="349250" indent="-349250" eaLnBrk="1" hangingPunct="1">
              <a:lnSpc>
                <a:spcPct val="110000"/>
              </a:lnSpc>
              <a:tabLst>
                <a:tab pos="1143000" algn="l"/>
                <a:tab pos="3657600" algn="l"/>
              </a:tabLst>
            </a:pPr>
            <a:r>
              <a:rPr lang="en-US" altLang="en-US" dirty="0"/>
              <a:t>Translation of:</a:t>
            </a:r>
            <a:r>
              <a:rPr lang="en-US" altLang="en-US" dirty="0">
                <a:solidFill>
                  <a:schemeClr val="hlink"/>
                </a:solidFill>
              </a:rPr>
              <a:t>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 = 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g+h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)–(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i+j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altLang="en-US" dirty="0">
              <a:solidFill>
                <a:srgbClr val="000099"/>
              </a:solidFill>
            </a:endParaRPr>
          </a:p>
          <a:p>
            <a:pPr marL="349250" indent="-349250" eaLnBrk="1" hangingPunct="1">
              <a:lnSpc>
                <a:spcPct val="110000"/>
              </a:lnSpc>
              <a:buFont typeface="Wingdings" pitchFamily="2" charset="2"/>
              <a:buNone/>
              <a:tabLst>
                <a:tab pos="1143000" algn="l"/>
                <a:tab pos="3657600" algn="l"/>
              </a:tabLst>
            </a:pPr>
            <a:r>
              <a:rPr lang="en-US" alt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$t5, $t1, $t2	# $t5 = g + h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43000" algn="l"/>
                <a:tab pos="36576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$t6, $t3, $t4	# $t6 = i + j</a:t>
            </a:r>
          </a:p>
          <a:p>
            <a:pPr marL="349250" indent="-3492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43000" algn="l"/>
                <a:tab pos="3657600" algn="l"/>
              </a:tabLst>
            </a:pP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subu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$t0, $t5, $t6	# f = 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g+h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)–(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i+j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9250" indent="-349250" eaLnBrk="1" hangingPunct="1">
              <a:lnSpc>
                <a:spcPct val="110000"/>
              </a:lnSpc>
              <a:tabLst>
                <a:tab pos="1143000" algn="l"/>
                <a:tab pos="3657600" algn="l"/>
              </a:tabLst>
            </a:pPr>
            <a:r>
              <a:rPr lang="en-US" altLang="en-US" dirty="0"/>
              <a:t>Assembler translates 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$t5,$t1,$t2</a:t>
            </a:r>
            <a:r>
              <a:rPr lang="en-US" altLang="en-US" dirty="0"/>
              <a:t> into binary code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645398" y="5789564"/>
            <a:ext cx="6740019" cy="635000"/>
            <a:chOff x="2728913" y="5789564"/>
            <a:chExt cx="5184775" cy="635000"/>
          </a:xfrm>
        </p:grpSpPr>
        <p:grpSp>
          <p:nvGrpSpPr>
            <p:cNvPr id="405515" name="Group 11"/>
            <p:cNvGrpSpPr>
              <a:grpSpLocks/>
            </p:cNvGrpSpPr>
            <p:nvPr/>
          </p:nvGrpSpPr>
          <p:grpSpPr bwMode="auto">
            <a:xfrm>
              <a:off x="2728913" y="5789564"/>
              <a:ext cx="979487" cy="635000"/>
              <a:chOff x="666" y="3466"/>
              <a:chExt cx="617" cy="400"/>
            </a:xfrm>
          </p:grpSpPr>
          <p:sp>
            <p:nvSpPr>
              <p:cNvPr id="19476" name="Text Box 4"/>
              <p:cNvSpPr txBox="1">
                <a:spLocks noChangeArrowheads="1"/>
              </p:cNvSpPr>
              <p:nvPr/>
            </p:nvSpPr>
            <p:spPr bwMode="auto">
              <a:xfrm>
                <a:off x="666" y="3648"/>
                <a:ext cx="617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>
                    <a:latin typeface="Consolas" panose="020B0609020204030204" pitchFamily="49" charset="0"/>
                    <a:cs typeface="Consolas" panose="020B0609020204030204" pitchFamily="49" charset="0"/>
                  </a:rPr>
                  <a:t>000000</a:t>
                </a:r>
              </a:p>
            </p:txBody>
          </p:sp>
          <p:sp>
            <p:nvSpPr>
              <p:cNvPr id="19477" name="Text Box 10"/>
              <p:cNvSpPr txBox="1">
                <a:spLocks noChangeArrowheads="1"/>
              </p:cNvSpPr>
              <p:nvPr/>
            </p:nvSpPr>
            <p:spPr bwMode="auto">
              <a:xfrm>
                <a:off x="666" y="3466"/>
                <a:ext cx="617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Op</a:t>
                </a:r>
              </a:p>
            </p:txBody>
          </p:sp>
        </p:grpSp>
        <p:grpSp>
          <p:nvGrpSpPr>
            <p:cNvPr id="405516" name="Group 12"/>
            <p:cNvGrpSpPr>
              <a:grpSpLocks/>
            </p:cNvGrpSpPr>
            <p:nvPr/>
          </p:nvGrpSpPr>
          <p:grpSpPr bwMode="auto">
            <a:xfrm>
              <a:off x="3708400" y="5789564"/>
              <a:ext cx="806450" cy="635000"/>
              <a:chOff x="666" y="3466"/>
              <a:chExt cx="617" cy="400"/>
            </a:xfrm>
          </p:grpSpPr>
          <p:sp>
            <p:nvSpPr>
              <p:cNvPr id="19474" name="Text Box 13"/>
              <p:cNvSpPr txBox="1">
                <a:spLocks noChangeArrowheads="1"/>
              </p:cNvSpPr>
              <p:nvPr/>
            </p:nvSpPr>
            <p:spPr bwMode="auto">
              <a:xfrm>
                <a:off x="666" y="3648"/>
                <a:ext cx="617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01001</a:t>
                </a:r>
              </a:p>
            </p:txBody>
          </p:sp>
          <p:sp>
            <p:nvSpPr>
              <p:cNvPr id="19475" name="Text Box 14"/>
              <p:cNvSpPr txBox="1">
                <a:spLocks noChangeArrowheads="1"/>
              </p:cNvSpPr>
              <p:nvPr/>
            </p:nvSpPr>
            <p:spPr bwMode="auto">
              <a:xfrm>
                <a:off x="666" y="3466"/>
                <a:ext cx="617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$t1</a:t>
                </a:r>
              </a:p>
            </p:txBody>
          </p:sp>
        </p:grpSp>
        <p:grpSp>
          <p:nvGrpSpPr>
            <p:cNvPr id="405519" name="Group 15"/>
            <p:cNvGrpSpPr>
              <a:grpSpLocks/>
            </p:cNvGrpSpPr>
            <p:nvPr/>
          </p:nvGrpSpPr>
          <p:grpSpPr bwMode="auto">
            <a:xfrm>
              <a:off x="4514850" y="5789564"/>
              <a:ext cx="806450" cy="635000"/>
              <a:chOff x="666" y="3466"/>
              <a:chExt cx="617" cy="400"/>
            </a:xfrm>
          </p:grpSpPr>
          <p:sp>
            <p:nvSpPr>
              <p:cNvPr id="19472" name="Text Box 16"/>
              <p:cNvSpPr txBox="1">
                <a:spLocks noChangeArrowheads="1"/>
              </p:cNvSpPr>
              <p:nvPr/>
            </p:nvSpPr>
            <p:spPr bwMode="auto">
              <a:xfrm>
                <a:off x="666" y="3648"/>
                <a:ext cx="617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01010</a:t>
                </a:r>
              </a:p>
            </p:txBody>
          </p:sp>
          <p:sp>
            <p:nvSpPr>
              <p:cNvPr id="19473" name="Text Box 17"/>
              <p:cNvSpPr txBox="1">
                <a:spLocks noChangeArrowheads="1"/>
              </p:cNvSpPr>
              <p:nvPr/>
            </p:nvSpPr>
            <p:spPr bwMode="auto">
              <a:xfrm>
                <a:off x="666" y="3466"/>
                <a:ext cx="617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$t2</a:t>
                </a:r>
              </a:p>
            </p:txBody>
          </p:sp>
        </p:grpSp>
        <p:grpSp>
          <p:nvGrpSpPr>
            <p:cNvPr id="405522" name="Group 18"/>
            <p:cNvGrpSpPr>
              <a:grpSpLocks/>
            </p:cNvGrpSpPr>
            <p:nvPr/>
          </p:nvGrpSpPr>
          <p:grpSpPr bwMode="auto">
            <a:xfrm>
              <a:off x="5321300" y="5789564"/>
              <a:ext cx="806450" cy="635000"/>
              <a:chOff x="666" y="3466"/>
              <a:chExt cx="617" cy="400"/>
            </a:xfrm>
          </p:grpSpPr>
          <p:sp>
            <p:nvSpPr>
              <p:cNvPr id="19470" name="Text Box 19"/>
              <p:cNvSpPr txBox="1">
                <a:spLocks noChangeArrowheads="1"/>
              </p:cNvSpPr>
              <p:nvPr/>
            </p:nvSpPr>
            <p:spPr bwMode="auto">
              <a:xfrm>
                <a:off x="666" y="3648"/>
                <a:ext cx="617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01101</a:t>
                </a:r>
              </a:p>
            </p:txBody>
          </p:sp>
          <p:sp>
            <p:nvSpPr>
              <p:cNvPr id="19471" name="Text Box 20"/>
              <p:cNvSpPr txBox="1">
                <a:spLocks noChangeArrowheads="1"/>
              </p:cNvSpPr>
              <p:nvPr/>
            </p:nvSpPr>
            <p:spPr bwMode="auto">
              <a:xfrm>
                <a:off x="666" y="3466"/>
                <a:ext cx="617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$t5</a:t>
                </a:r>
              </a:p>
            </p:txBody>
          </p:sp>
        </p:grpSp>
        <p:grpSp>
          <p:nvGrpSpPr>
            <p:cNvPr id="405525" name="Group 21"/>
            <p:cNvGrpSpPr>
              <a:grpSpLocks/>
            </p:cNvGrpSpPr>
            <p:nvPr/>
          </p:nvGrpSpPr>
          <p:grpSpPr bwMode="auto">
            <a:xfrm>
              <a:off x="6127750" y="5789564"/>
              <a:ext cx="806450" cy="635000"/>
              <a:chOff x="666" y="3466"/>
              <a:chExt cx="617" cy="400"/>
            </a:xfrm>
          </p:grpSpPr>
          <p:sp>
            <p:nvSpPr>
              <p:cNvPr id="19468" name="Text Box 22"/>
              <p:cNvSpPr txBox="1">
                <a:spLocks noChangeArrowheads="1"/>
              </p:cNvSpPr>
              <p:nvPr/>
            </p:nvSpPr>
            <p:spPr bwMode="auto">
              <a:xfrm>
                <a:off x="666" y="3648"/>
                <a:ext cx="617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>
                    <a:latin typeface="Consolas" panose="020B0609020204030204" pitchFamily="49" charset="0"/>
                    <a:cs typeface="Consolas" panose="020B0609020204030204" pitchFamily="49" charset="0"/>
                  </a:rPr>
                  <a:t>00000</a:t>
                </a:r>
              </a:p>
            </p:txBody>
          </p:sp>
          <p:sp>
            <p:nvSpPr>
              <p:cNvPr id="19469" name="Text Box 23"/>
              <p:cNvSpPr txBox="1">
                <a:spLocks noChangeArrowheads="1"/>
              </p:cNvSpPr>
              <p:nvPr/>
            </p:nvSpPr>
            <p:spPr bwMode="auto">
              <a:xfrm>
                <a:off x="666" y="3466"/>
                <a:ext cx="617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>
                    <a:latin typeface="Consolas" panose="020B0609020204030204" pitchFamily="49" charset="0"/>
                    <a:cs typeface="Consolas" panose="020B0609020204030204" pitchFamily="49" charset="0"/>
                  </a:rPr>
                  <a:t>sa</a:t>
                </a:r>
              </a:p>
            </p:txBody>
          </p:sp>
        </p:grpSp>
        <p:grpSp>
          <p:nvGrpSpPr>
            <p:cNvPr id="405531" name="Group 27"/>
            <p:cNvGrpSpPr>
              <a:grpSpLocks/>
            </p:cNvGrpSpPr>
            <p:nvPr/>
          </p:nvGrpSpPr>
          <p:grpSpPr bwMode="auto">
            <a:xfrm>
              <a:off x="6934200" y="5789564"/>
              <a:ext cx="979488" cy="635000"/>
              <a:chOff x="666" y="3466"/>
              <a:chExt cx="617" cy="400"/>
            </a:xfrm>
          </p:grpSpPr>
          <p:sp>
            <p:nvSpPr>
              <p:cNvPr id="19466" name="Text Box 28"/>
              <p:cNvSpPr txBox="1">
                <a:spLocks noChangeArrowheads="1"/>
              </p:cNvSpPr>
              <p:nvPr/>
            </p:nvSpPr>
            <p:spPr bwMode="auto">
              <a:xfrm>
                <a:off x="666" y="3648"/>
                <a:ext cx="617" cy="2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>
                    <a:latin typeface="Consolas" panose="020B0609020204030204" pitchFamily="49" charset="0"/>
                    <a:cs typeface="Consolas" panose="020B0609020204030204" pitchFamily="49" charset="0"/>
                  </a:rPr>
                  <a:t>100001</a:t>
                </a:r>
              </a:p>
            </p:txBody>
          </p:sp>
          <p:sp>
            <p:nvSpPr>
              <p:cNvPr id="19467" name="Text Box 29"/>
              <p:cNvSpPr txBox="1">
                <a:spLocks noChangeArrowheads="1"/>
              </p:cNvSpPr>
              <p:nvPr/>
            </p:nvSpPr>
            <p:spPr bwMode="auto">
              <a:xfrm>
                <a:off x="666" y="3466"/>
                <a:ext cx="617" cy="1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2000" b="1" dirty="0" err="1">
                    <a:latin typeface="Consolas" panose="020B0609020204030204" pitchFamily="49" charset="0"/>
                    <a:cs typeface="Consolas" panose="020B0609020204030204" pitchFamily="49" charset="0"/>
                  </a:rPr>
                  <a:t>addu</a:t>
                </a:r>
                <a:endParaRPr lang="en-US" altLang="en-US" sz="2000" b="1" dirty="0"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5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5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5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 Bitwise Instructions</a:t>
            </a:r>
            <a:endParaRPr lang="en-US" dirty="0"/>
          </a:p>
        </p:txBody>
      </p:sp>
      <p:graphicFrame>
        <p:nvGraphicFramePr>
          <p:cNvPr id="4" name="Group 9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7300769"/>
              </p:ext>
            </p:extLst>
          </p:nvPr>
        </p:nvGraphicFramePr>
        <p:xfrm>
          <a:off x="334839" y="1009509"/>
          <a:ext cx="9298729" cy="1901028"/>
        </p:xfrm>
        <a:graphic>
          <a:graphicData uri="http://schemas.openxmlformats.org/drawingml/2006/table">
            <a:tbl>
              <a:tblPr/>
              <a:tblGrid>
                <a:gridCol w="2683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6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0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58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05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9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542925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Meaning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Op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Rd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sa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func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and $t1, $t2, $t3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$t2 &amp; $t3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0x24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or  $t1, $t2, $t3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$t2 | $t3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0x25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xor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$t1, $t2, $t3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$t2 ^ $t3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0x26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44767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nor $t1, $t2, $t3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 = ~($t2|$t3)</a:t>
                      </a:r>
                    </a:p>
                  </a:txBody>
                  <a:tcPr marL="58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$t2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$t3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$t1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0x27</a:t>
                      </a:r>
                      <a:endParaRPr kumimoji="0" lang="en-US" sz="18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marL="19500" marR="19500" marT="18007" marB="180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5" name="Group 42"/>
          <p:cNvGrpSpPr>
            <a:grpSpLocks/>
          </p:cNvGrpSpPr>
          <p:nvPr/>
        </p:nvGrpSpPr>
        <p:grpSpPr bwMode="auto">
          <a:xfrm>
            <a:off x="896507" y="3256179"/>
            <a:ext cx="1809221" cy="1728787"/>
            <a:chOff x="558" y="999"/>
            <a:chExt cx="1052" cy="1089"/>
          </a:xfrm>
        </p:grpSpPr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558" y="999"/>
              <a:ext cx="2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17" name="Text Box 23"/>
            <p:cNvSpPr txBox="1">
              <a:spLocks noChangeArrowheads="1"/>
            </p:cNvSpPr>
            <p:nvPr/>
          </p:nvSpPr>
          <p:spPr bwMode="auto">
            <a:xfrm>
              <a:off x="775" y="999"/>
              <a:ext cx="218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18" name="Text Box 24"/>
            <p:cNvSpPr txBox="1">
              <a:spLocks noChangeArrowheads="1"/>
            </p:cNvSpPr>
            <p:nvPr/>
          </p:nvSpPr>
          <p:spPr bwMode="auto">
            <a:xfrm>
              <a:off x="993" y="999"/>
              <a:ext cx="6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  <a:r>
                <a:rPr lang="en-US" altLang="en-US" sz="2000"/>
                <a:t> and </a:t>
              </a: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19" name="Line 25"/>
            <p:cNvSpPr>
              <a:spLocks noChangeShapeType="1"/>
            </p:cNvSpPr>
            <p:nvPr/>
          </p:nvSpPr>
          <p:spPr bwMode="auto">
            <a:xfrm>
              <a:off x="558" y="1253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43"/>
          <p:cNvGrpSpPr>
            <a:grpSpLocks/>
          </p:cNvGrpSpPr>
          <p:nvPr/>
        </p:nvGrpSpPr>
        <p:grpSpPr bwMode="auto">
          <a:xfrm>
            <a:off x="3080642" y="3256179"/>
            <a:ext cx="1809221" cy="1728787"/>
            <a:chOff x="558" y="999"/>
            <a:chExt cx="1052" cy="1089"/>
          </a:xfrm>
        </p:grpSpPr>
        <p:sp>
          <p:nvSpPr>
            <p:cNvPr id="21" name="Text Box 44"/>
            <p:cNvSpPr txBox="1">
              <a:spLocks noChangeArrowheads="1"/>
            </p:cNvSpPr>
            <p:nvPr/>
          </p:nvSpPr>
          <p:spPr bwMode="auto">
            <a:xfrm>
              <a:off x="558" y="999"/>
              <a:ext cx="2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22" name="Text Box 45"/>
            <p:cNvSpPr txBox="1">
              <a:spLocks noChangeArrowheads="1"/>
            </p:cNvSpPr>
            <p:nvPr/>
          </p:nvSpPr>
          <p:spPr bwMode="auto">
            <a:xfrm>
              <a:off x="775" y="999"/>
              <a:ext cx="218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23" name="Text Box 46"/>
            <p:cNvSpPr txBox="1">
              <a:spLocks noChangeArrowheads="1"/>
            </p:cNvSpPr>
            <p:nvPr/>
          </p:nvSpPr>
          <p:spPr bwMode="auto">
            <a:xfrm>
              <a:off x="993" y="999"/>
              <a:ext cx="6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  <a:r>
                <a:rPr lang="en-US" altLang="en-US" sz="2000"/>
                <a:t> or </a:t>
              </a: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24" name="Line 47"/>
            <p:cNvSpPr>
              <a:spLocks noChangeShapeType="1"/>
            </p:cNvSpPr>
            <p:nvPr/>
          </p:nvSpPr>
          <p:spPr bwMode="auto">
            <a:xfrm>
              <a:off x="558" y="1253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48"/>
          <p:cNvGrpSpPr>
            <a:grpSpLocks/>
          </p:cNvGrpSpPr>
          <p:nvPr/>
        </p:nvGrpSpPr>
        <p:grpSpPr bwMode="auto">
          <a:xfrm>
            <a:off x="5264778" y="3256179"/>
            <a:ext cx="1809221" cy="1728787"/>
            <a:chOff x="558" y="999"/>
            <a:chExt cx="1052" cy="1089"/>
          </a:xfrm>
        </p:grpSpPr>
        <p:sp>
          <p:nvSpPr>
            <p:cNvPr id="26" name="Text Box 49"/>
            <p:cNvSpPr txBox="1">
              <a:spLocks noChangeArrowheads="1"/>
            </p:cNvSpPr>
            <p:nvPr/>
          </p:nvSpPr>
          <p:spPr bwMode="auto">
            <a:xfrm>
              <a:off x="558" y="999"/>
              <a:ext cx="2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27" name="Text Box 50"/>
            <p:cNvSpPr txBox="1">
              <a:spLocks noChangeArrowheads="1"/>
            </p:cNvSpPr>
            <p:nvPr/>
          </p:nvSpPr>
          <p:spPr bwMode="auto">
            <a:xfrm>
              <a:off x="775" y="999"/>
              <a:ext cx="218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28" name="Text Box 51"/>
            <p:cNvSpPr txBox="1">
              <a:spLocks noChangeArrowheads="1"/>
            </p:cNvSpPr>
            <p:nvPr/>
          </p:nvSpPr>
          <p:spPr bwMode="auto">
            <a:xfrm>
              <a:off x="993" y="999"/>
              <a:ext cx="6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  <a:r>
                <a:rPr lang="en-US" altLang="en-US" sz="2000"/>
                <a:t> xor </a:t>
              </a: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</p:txBody>
        </p:sp>
        <p:sp>
          <p:nvSpPr>
            <p:cNvPr id="29" name="Line 52"/>
            <p:cNvSpPr>
              <a:spLocks noChangeShapeType="1"/>
            </p:cNvSpPr>
            <p:nvPr/>
          </p:nvSpPr>
          <p:spPr bwMode="auto">
            <a:xfrm>
              <a:off x="558" y="1253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53"/>
          <p:cNvGrpSpPr>
            <a:grpSpLocks/>
          </p:cNvGrpSpPr>
          <p:nvPr/>
        </p:nvGrpSpPr>
        <p:grpSpPr bwMode="auto">
          <a:xfrm>
            <a:off x="7448913" y="3256179"/>
            <a:ext cx="1809221" cy="1728787"/>
            <a:chOff x="558" y="999"/>
            <a:chExt cx="1052" cy="1089"/>
          </a:xfrm>
        </p:grpSpPr>
        <p:sp>
          <p:nvSpPr>
            <p:cNvPr id="31" name="Text Box 54"/>
            <p:cNvSpPr txBox="1">
              <a:spLocks noChangeArrowheads="1"/>
            </p:cNvSpPr>
            <p:nvPr/>
          </p:nvSpPr>
          <p:spPr bwMode="auto">
            <a:xfrm>
              <a:off x="558" y="999"/>
              <a:ext cx="2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32" name="Text Box 55"/>
            <p:cNvSpPr txBox="1">
              <a:spLocks noChangeArrowheads="1"/>
            </p:cNvSpPr>
            <p:nvPr/>
          </p:nvSpPr>
          <p:spPr bwMode="auto">
            <a:xfrm>
              <a:off x="775" y="999"/>
              <a:ext cx="218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1</a:t>
              </a:r>
            </a:p>
          </p:txBody>
        </p:sp>
        <p:sp>
          <p:nvSpPr>
            <p:cNvPr id="33" name="Text Box 56"/>
            <p:cNvSpPr txBox="1">
              <a:spLocks noChangeArrowheads="1"/>
            </p:cNvSpPr>
            <p:nvPr/>
          </p:nvSpPr>
          <p:spPr bwMode="auto">
            <a:xfrm>
              <a:off x="993" y="999"/>
              <a:ext cx="617" cy="10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i="1"/>
                <a:t>x</a:t>
              </a:r>
              <a:r>
                <a:rPr lang="en-US" altLang="en-US" sz="2000"/>
                <a:t> nor </a:t>
              </a:r>
              <a:r>
                <a:rPr lang="en-US" altLang="en-US" sz="2000" i="1"/>
                <a:t>y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/>
                <a:t>1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  <a:p>
              <a:pPr algn="ctr" eaLnBrk="1" hangingPunct="1"/>
              <a:r>
                <a:rPr lang="en-US" altLang="en-US" sz="2000"/>
                <a:t>0</a:t>
              </a:r>
            </a:p>
          </p:txBody>
        </p:sp>
        <p:sp>
          <p:nvSpPr>
            <p:cNvPr id="34" name="Line 57"/>
            <p:cNvSpPr>
              <a:spLocks noChangeShapeType="1"/>
            </p:cNvSpPr>
            <p:nvPr/>
          </p:nvSpPr>
          <p:spPr bwMode="auto">
            <a:xfrm>
              <a:off x="558" y="1253"/>
              <a:ext cx="10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Rectangle 2"/>
          <p:cNvSpPr/>
          <p:nvPr/>
        </p:nvSpPr>
        <p:spPr>
          <a:xfrm>
            <a:off x="690081" y="5277428"/>
            <a:ext cx="8468229" cy="1079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sz="2400" dirty="0"/>
              <a:t>NOT instruction is not needed, because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 $t1, $t2 </a:t>
            </a:r>
            <a:r>
              <a:rPr lang="en-US" altLang="en-US" sz="2400" dirty="0"/>
              <a:t>is equivalent to:</a:t>
            </a:r>
            <a:r>
              <a:rPr lang="en-US" altLang="en-US" sz="2400" b="1" dirty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nor $t1, $t2, $t2</a:t>
            </a:r>
            <a:r>
              <a:rPr lang="en-US" alt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1734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Logic Bitwise Instructions</a:t>
            </a:r>
          </a:p>
        </p:txBody>
      </p:sp>
      <p:sp>
        <p:nvSpPr>
          <p:cNvPr id="448524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34839" y="1009507"/>
            <a:ext cx="9361138" cy="1843423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150000"/>
              </a:spcBef>
            </a:pPr>
            <a:r>
              <a:rPr lang="en-US" altLang="en-US" dirty="0"/>
              <a:t>AND instruction is used to clear bits: </a:t>
            </a:r>
            <a:r>
              <a:rPr lang="en-US" altLang="en-US" b="1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and 0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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0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dirty="0"/>
              <a:t>OR instruction is used to set bits: </a:t>
            </a:r>
            <a:r>
              <a:rPr lang="en-US" altLang="en-US" b="1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or 1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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dirty="0"/>
              <a:t>XOR instruction is used to toggle bits: </a:t>
            </a:r>
            <a:r>
              <a:rPr lang="en-US" altLang="en-US" b="1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1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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 </a:t>
            </a:r>
            <a:r>
              <a:rPr lang="en-US" altLang="en-US" b="1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</a:p>
        </p:txBody>
      </p:sp>
      <p:sp>
        <p:nvSpPr>
          <p:cNvPr id="24" name="Rectangle 57"/>
          <p:cNvSpPr>
            <a:spLocks noChangeArrowheads="1"/>
          </p:cNvSpPr>
          <p:nvPr/>
        </p:nvSpPr>
        <p:spPr bwMode="auto">
          <a:xfrm>
            <a:off x="459185" y="3140026"/>
            <a:ext cx="8985911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60000"/>
              </a:spcBef>
              <a:buFont typeface="Wingdings" pitchFamily="2" charset="2"/>
              <a:buChar char="v"/>
            </a:pPr>
            <a:r>
              <a:rPr lang="en-US" altLang="en-US" sz="2400" dirty="0">
                <a:solidFill>
                  <a:srgbClr val="FF0000"/>
                </a:solidFill>
              </a:rPr>
              <a:t>Examples:</a:t>
            </a:r>
            <a:endParaRPr lang="en-US" altLang="en-US" sz="2400" dirty="0"/>
          </a:p>
          <a:p>
            <a:pPr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altLang="en-US" sz="2400" dirty="0"/>
              <a:t>	Given: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$t1 =</a:t>
            </a:r>
            <a:r>
              <a:rPr lang="en-US" altLang="en-US" sz="2400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0xabcd1234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dirty="0"/>
              <a:t>and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$t2 =</a:t>
            </a:r>
            <a:r>
              <a:rPr lang="en-US" altLang="en-US" sz="2400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0xffff0000</a:t>
            </a:r>
          </a:p>
        </p:txBody>
      </p:sp>
      <p:sp>
        <p:nvSpPr>
          <p:cNvPr id="25" name="Rectangle 59"/>
          <p:cNvSpPr>
            <a:spLocks noChangeArrowheads="1"/>
          </p:cNvSpPr>
          <p:nvPr/>
        </p:nvSpPr>
        <p:spPr bwMode="auto">
          <a:xfrm>
            <a:off x="956204" y="4363989"/>
            <a:ext cx="337939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and $t0, $t1, $t2</a:t>
            </a:r>
          </a:p>
        </p:txBody>
      </p:sp>
      <p:sp>
        <p:nvSpPr>
          <p:cNvPr id="26" name="Rectangle 60"/>
          <p:cNvSpPr>
            <a:spLocks noChangeArrowheads="1"/>
          </p:cNvSpPr>
          <p:nvPr/>
        </p:nvSpPr>
        <p:spPr bwMode="auto">
          <a:xfrm>
            <a:off x="5246400" y="4363990"/>
            <a:ext cx="3243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$t0 = 0xabcd0000</a:t>
            </a:r>
          </a:p>
        </p:txBody>
      </p:sp>
      <p:sp>
        <p:nvSpPr>
          <p:cNvPr id="27" name="Rectangle 62"/>
          <p:cNvSpPr>
            <a:spLocks noChangeArrowheads="1"/>
          </p:cNvSpPr>
          <p:nvPr/>
        </p:nvSpPr>
        <p:spPr bwMode="auto">
          <a:xfrm>
            <a:off x="949325" y="4881514"/>
            <a:ext cx="337939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  $t0, $t1, $t2</a:t>
            </a:r>
          </a:p>
        </p:txBody>
      </p:sp>
      <p:sp>
        <p:nvSpPr>
          <p:cNvPr id="28" name="Rectangle 63"/>
          <p:cNvSpPr>
            <a:spLocks noChangeArrowheads="1"/>
          </p:cNvSpPr>
          <p:nvPr/>
        </p:nvSpPr>
        <p:spPr bwMode="auto">
          <a:xfrm>
            <a:off x="5241241" y="4881515"/>
            <a:ext cx="3243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$t0 = 0xffff1234</a:t>
            </a:r>
          </a:p>
        </p:txBody>
      </p:sp>
      <p:sp>
        <p:nvSpPr>
          <p:cNvPr id="29" name="Rectangle 65"/>
          <p:cNvSpPr>
            <a:spLocks noChangeArrowheads="1"/>
          </p:cNvSpPr>
          <p:nvPr/>
        </p:nvSpPr>
        <p:spPr bwMode="auto">
          <a:xfrm>
            <a:off x="949325" y="5408564"/>
            <a:ext cx="337939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xor</a:t>
            </a:r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$t0, $t1, $t2</a:t>
            </a:r>
          </a:p>
        </p:txBody>
      </p:sp>
      <p:sp>
        <p:nvSpPr>
          <p:cNvPr id="30" name="Rectangle 66"/>
          <p:cNvSpPr>
            <a:spLocks noChangeArrowheads="1"/>
          </p:cNvSpPr>
          <p:nvPr/>
        </p:nvSpPr>
        <p:spPr bwMode="auto">
          <a:xfrm>
            <a:off x="5241241" y="5408565"/>
            <a:ext cx="3243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$t0 = 0x54321234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949325" y="5967364"/>
            <a:ext cx="337939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nor $t0, $t1, $t2</a:t>
            </a:r>
          </a:p>
        </p:txBody>
      </p:sp>
      <p:sp>
        <p:nvSpPr>
          <p:cNvPr id="32" name="Rectangle 72"/>
          <p:cNvSpPr>
            <a:spLocks noChangeArrowheads="1"/>
          </p:cNvSpPr>
          <p:nvPr/>
        </p:nvSpPr>
        <p:spPr bwMode="auto">
          <a:xfrm>
            <a:off x="5241241" y="5967365"/>
            <a:ext cx="3243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$t0 = 0x0000edcb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30" grpId="0"/>
      <p:bldP spid="3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15855</TotalTime>
  <Words>2958</Words>
  <Application>Microsoft Office PowerPoint</Application>
  <PresentationFormat>A4 Paper (210x297 mm)</PresentationFormat>
  <Paragraphs>647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  <vt:variant>
        <vt:lpstr>Custom Shows</vt:lpstr>
      </vt:variant>
      <vt:variant>
        <vt:i4>1</vt:i4>
      </vt:variant>
    </vt:vector>
  </HeadingPairs>
  <TitlesOfParts>
    <vt:vector size="33" baseType="lpstr">
      <vt:lpstr>Arial</vt:lpstr>
      <vt:lpstr>Calibri</vt:lpstr>
      <vt:lpstr>Comic Sans MS</vt:lpstr>
      <vt:lpstr>Consolas</vt:lpstr>
      <vt:lpstr>Courier New</vt:lpstr>
      <vt:lpstr>Times New Roman</vt:lpstr>
      <vt:lpstr>Wingdings</vt:lpstr>
      <vt:lpstr>Default Design</vt:lpstr>
      <vt:lpstr>MIPS Arithmetic and Logic Instructions</vt:lpstr>
      <vt:lpstr>Instruction Categories</vt:lpstr>
      <vt:lpstr>R-Type Instruction Format</vt:lpstr>
      <vt:lpstr>R-Type Integer Add and Subtract</vt:lpstr>
      <vt:lpstr>Carry versus Overflow</vt:lpstr>
      <vt:lpstr>More Examples of Carry and Overflow</vt:lpstr>
      <vt:lpstr>Using Add / Subtract Instructions</vt:lpstr>
      <vt:lpstr>Logic Bitwise Instructions</vt:lpstr>
      <vt:lpstr>Logic Bitwise Instructions</vt:lpstr>
      <vt:lpstr>I-Type Instruction Format</vt:lpstr>
      <vt:lpstr>I-Type ALU Instructions</vt:lpstr>
      <vt:lpstr>Examples of I-Type ALU Instructions</vt:lpstr>
      <vt:lpstr>32-bit Constants</vt:lpstr>
      <vt:lpstr>Pseudo-Instructions</vt:lpstr>
      <vt:lpstr>Shift Operations</vt:lpstr>
      <vt:lpstr>Shift Instructions (R-type only)</vt:lpstr>
      <vt:lpstr>Shift Instruction Examples</vt:lpstr>
      <vt:lpstr>Binary Multiplication</vt:lpstr>
      <vt:lpstr>Your Turn . . .</vt:lpstr>
      <vt:lpstr>Integer Multiplication in MIPS</vt:lpstr>
      <vt:lpstr>Integer Division in MIPS</vt:lpstr>
      <vt:lpstr>Integer Multiply and Divide Instructions</vt:lpstr>
      <vt:lpstr>Signed Integer Division</vt:lpstr>
      <vt:lpstr>Signed Integer Division Examples</vt:lpstr>
      <vt:lpstr>Shl</vt:lpstr>
    </vt:vector>
  </TitlesOfParts>
  <Company>KFUPM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ALU Instructions</dc:title>
  <dc:creator>Dr. Muhamed Mudawar</dc:creator>
  <dc:description>7 lecture hours</dc:description>
  <cp:lastModifiedBy>Muhamed Fawzi Mudawar</cp:lastModifiedBy>
  <cp:revision>496</cp:revision>
  <cp:lastPrinted>2016-01-19T15:35:51Z</cp:lastPrinted>
  <dcterms:created xsi:type="dcterms:W3CDTF">2004-09-12T13:54:39Z</dcterms:created>
  <dcterms:modified xsi:type="dcterms:W3CDTF">2022-10-16T04:20:53Z</dcterms:modified>
  <cp:contentStatus/>
</cp:coreProperties>
</file>