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9"/>
  </p:notesMasterIdLst>
  <p:handoutMasterIdLst>
    <p:handoutMasterId r:id="rId40"/>
  </p:handoutMasterIdLst>
  <p:sldIdLst>
    <p:sldId id="344" r:id="rId2"/>
    <p:sldId id="367" r:id="rId3"/>
    <p:sldId id="403" r:id="rId4"/>
    <p:sldId id="404" r:id="rId5"/>
    <p:sldId id="410" r:id="rId6"/>
    <p:sldId id="411" r:id="rId7"/>
    <p:sldId id="422" r:id="rId8"/>
    <p:sldId id="559" r:id="rId9"/>
    <p:sldId id="423" r:id="rId10"/>
    <p:sldId id="424" r:id="rId11"/>
    <p:sldId id="460" r:id="rId12"/>
    <p:sldId id="469" r:id="rId13"/>
    <p:sldId id="472" r:id="rId14"/>
    <p:sldId id="428" r:id="rId15"/>
    <p:sldId id="444" r:id="rId16"/>
    <p:sldId id="558" r:id="rId17"/>
    <p:sldId id="445" r:id="rId18"/>
    <p:sldId id="470" r:id="rId19"/>
    <p:sldId id="562" r:id="rId20"/>
    <p:sldId id="471" r:id="rId21"/>
    <p:sldId id="448" r:id="rId22"/>
    <p:sldId id="474" r:id="rId23"/>
    <p:sldId id="489" r:id="rId24"/>
    <p:sldId id="491" r:id="rId25"/>
    <p:sldId id="560" r:id="rId26"/>
    <p:sldId id="557" r:id="rId27"/>
    <p:sldId id="524" r:id="rId28"/>
    <p:sldId id="553" r:id="rId29"/>
    <p:sldId id="547" r:id="rId30"/>
    <p:sldId id="561" r:id="rId31"/>
    <p:sldId id="540" r:id="rId32"/>
    <p:sldId id="539" r:id="rId33"/>
    <p:sldId id="541" r:id="rId34"/>
    <p:sldId id="544" r:id="rId35"/>
    <p:sldId id="543" r:id="rId36"/>
    <p:sldId id="545" r:id="rId37"/>
    <p:sldId id="546" r:id="rId38"/>
  </p:sldIdLst>
  <p:sldSz cx="9906000" cy="6858000" type="A4"/>
  <p:notesSz cx="7104063" cy="10234613"/>
  <p:custShowLst>
    <p:custShow name="Shl" id="0">
      <p:sldLst/>
    </p:custShow>
  </p:custShow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8000"/>
    <a:srgbClr val="FF00FF"/>
    <a:srgbClr val="FFE1FF"/>
    <a:srgbClr val="FF0066"/>
    <a:srgbClr val="000099"/>
    <a:srgbClr val="003399"/>
    <a:srgbClr val="002776"/>
    <a:srgbClr val="FFFFCC"/>
    <a:srgbClr val="CC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01" autoAdjust="0"/>
    <p:restoredTop sz="95818" autoAdjust="0"/>
  </p:normalViewPr>
  <p:slideViewPr>
    <p:cSldViewPr snapToObjects="1">
      <p:cViewPr varScale="1">
        <p:scale>
          <a:sx n="94" d="100"/>
          <a:sy n="94" d="100"/>
        </p:scale>
        <p:origin x="108" y="804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45005" cy="450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078639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endParaRPr lang="en-US" altLang="en-US"/>
          </a:p>
        </p:txBody>
      </p:sp>
      <p:sp>
        <p:nvSpPr>
          <p:cNvPr id="2232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3836" y="1"/>
            <a:ext cx="3078639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endParaRPr lang="en-US" altLang="en-US"/>
          </a:p>
        </p:txBody>
      </p:sp>
      <p:sp>
        <p:nvSpPr>
          <p:cNvPr id="2232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721851"/>
            <a:ext cx="3078639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endParaRPr lang="en-US" altLang="en-US"/>
          </a:p>
        </p:txBody>
      </p:sp>
      <p:sp>
        <p:nvSpPr>
          <p:cNvPr id="2232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3836" y="9721851"/>
            <a:ext cx="3078639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fld id="{E77FDE01-2A2C-435C-9B2F-9D2C2C5FC70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93921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078639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258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3836" y="1"/>
            <a:ext cx="3078639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258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81050" y="768350"/>
            <a:ext cx="5541963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58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10090" y="4860925"/>
            <a:ext cx="5683886" cy="4605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58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721851"/>
            <a:ext cx="3078639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258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3836" y="9721851"/>
            <a:ext cx="3078639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6F70015-ABF7-45CF-B70F-162A62649CB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60479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95300" y="800100"/>
            <a:ext cx="8915400" cy="268605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95300" y="3698875"/>
            <a:ext cx="8915400" cy="25527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81196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60118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21450" cy="60118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536369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7921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95300" y="1143000"/>
            <a:ext cx="4375150" cy="5143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143000"/>
            <a:ext cx="4375150" cy="5143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321454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7921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95300" y="1143000"/>
            <a:ext cx="8915400" cy="51435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791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77532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23578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143000"/>
            <a:ext cx="4375150" cy="5143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143000"/>
            <a:ext cx="4375150" cy="5143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6702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29270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907446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16483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2835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152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906000" cy="792162"/>
          </a:xfrm>
          <a:prstGeom prst="rect">
            <a:avLst/>
          </a:prstGeom>
          <a:solidFill>
            <a:srgbClr val="CC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143000"/>
            <a:ext cx="8915400" cy="514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32" name="Text Box 8"/>
          <p:cNvSpPr txBox="1">
            <a:spLocks noChangeArrowheads="1"/>
          </p:cNvSpPr>
          <p:nvPr/>
        </p:nvSpPr>
        <p:spPr bwMode="auto">
          <a:xfrm>
            <a:off x="0" y="6615132"/>
            <a:ext cx="9906000" cy="246221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tabLst>
                <a:tab pos="3943350" algn="ctr"/>
                <a:tab pos="8050213" algn="r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tabLst>
                <a:tab pos="3943350" algn="ctr"/>
                <a:tab pos="8050213" algn="r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tabLst>
                <a:tab pos="3943350" algn="ctr"/>
                <a:tab pos="8050213" algn="r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tabLst>
                <a:tab pos="3943350" algn="ctr"/>
                <a:tab pos="8050213" algn="r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tabLst>
                <a:tab pos="3943350" algn="ctr"/>
                <a:tab pos="8050213" algn="r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943350" algn="ctr"/>
                <a:tab pos="8050213" algn="r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943350" algn="ctr"/>
                <a:tab pos="8050213" algn="r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943350" algn="ctr"/>
                <a:tab pos="8050213" algn="r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943350" algn="ctr"/>
                <a:tab pos="8050213" algn="r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  <a:tabLst>
                <a:tab pos="4845050" algn="ctr"/>
                <a:tab pos="9688513" algn="r"/>
              </a:tabLst>
            </a:pPr>
            <a:r>
              <a:rPr lang="en-US" altLang="en-US" sz="1000" i="1" baseline="0" dirty="0">
                <a:latin typeface="Times New Roman" pitchFamily="18" charset="0"/>
                <a:cs typeface="Times New Roman" pitchFamily="18" charset="0"/>
              </a:rPr>
              <a:t>Memory Elements and Units</a:t>
            </a:r>
            <a:r>
              <a:rPr lang="en-US" altLang="en-US" sz="1000" i="1" dirty="0">
                <a:latin typeface="Times New Roman" pitchFamily="18" charset="0"/>
                <a:cs typeface="Times New Roman" pitchFamily="18" charset="0"/>
              </a:rPr>
              <a:t>	COE 233 –</a:t>
            </a:r>
            <a:r>
              <a:rPr lang="en-US" altLang="en-US" sz="1000" i="1" baseline="0" dirty="0">
                <a:latin typeface="Times New Roman" pitchFamily="18" charset="0"/>
                <a:cs typeface="Times New Roman" pitchFamily="18" charset="0"/>
              </a:rPr>
              <a:t> Digital Logic and Computer Organization</a:t>
            </a:r>
            <a:r>
              <a:rPr lang="en-US" altLang="en-US" sz="1000" i="1" dirty="0">
                <a:latin typeface="Times New Roman" pitchFamily="18" charset="0"/>
                <a:cs typeface="Times New Roman" pitchFamily="18" charset="0"/>
              </a:rPr>
              <a:t>	© Muhamed Mudawar – slide </a:t>
            </a:r>
            <a:fld id="{39B4A023-9B48-47D3-A4F1-206ADEA8646D}" type="slidenum">
              <a:rPr lang="en-US" altLang="en-US" sz="1000" i="1">
                <a:latin typeface="Times New Roman" pitchFamily="18" charset="0"/>
                <a:cs typeface="Times New Roman" pitchFamily="18" charset="0"/>
              </a:rPr>
              <a:pPr>
                <a:spcBef>
                  <a:spcPct val="50000"/>
                </a:spcBef>
                <a:tabLst>
                  <a:tab pos="4845050" algn="ctr"/>
                  <a:tab pos="9688513" algn="r"/>
                </a:tabLst>
              </a:pPr>
              <a:t>‹#›</a:t>
            </a:fld>
            <a:endParaRPr lang="en-US" altLang="en-US" sz="10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rgbClr val="000099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rgbClr val="000099"/>
          </a:solidFill>
          <a:latin typeface="Comic Sans MS" pitchFamily="66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rgbClr val="000099"/>
          </a:solidFill>
          <a:latin typeface="Comic Sans MS" pitchFamily="66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rgbClr val="000099"/>
          </a:solidFill>
          <a:latin typeface="Comic Sans MS" pitchFamily="66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rgbClr val="000099"/>
          </a:solidFill>
          <a:latin typeface="Comic Sans MS" pitchFamily="66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rgbClr val="000099"/>
          </a:solidFill>
          <a:latin typeface="Comic Sans MS" pitchFamily="66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rgbClr val="000099"/>
          </a:solidFill>
          <a:latin typeface="Comic Sans MS" pitchFamily="66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rgbClr val="000099"/>
          </a:solidFill>
          <a:latin typeface="Comic Sans MS" pitchFamily="66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rgbClr val="000099"/>
          </a:solidFill>
          <a:latin typeface="Comic Sans MS" pitchFamily="66" charset="0"/>
          <a:cs typeface="Arial" charset="0"/>
        </a:defRPr>
      </a:lvl9pPr>
    </p:titleStyle>
    <p:bodyStyle>
      <a:lvl1pPr marL="347663" indent="-347663" algn="l" rtl="0" fontAlgn="base">
        <a:spcBef>
          <a:spcPct val="40000"/>
        </a:spcBef>
        <a:spcAft>
          <a:spcPct val="0"/>
        </a:spcAft>
        <a:buFont typeface="Wingdings" pitchFamily="2" charset="2"/>
        <a:buChar char="v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98513" indent="-336550" algn="l" rtl="0" fontAlgn="base">
        <a:spcBef>
          <a:spcPct val="40000"/>
        </a:spcBef>
        <a:spcAft>
          <a:spcPct val="0"/>
        </a:spcAft>
        <a:buFont typeface="Wingdings" pitchFamily="2" charset="2"/>
        <a:buChar char="²"/>
        <a:defRPr sz="2000">
          <a:solidFill>
            <a:schemeClr val="tx1"/>
          </a:solidFill>
          <a:latin typeface="+mn-lt"/>
          <a:cs typeface="+mn-cs"/>
        </a:defRPr>
      </a:lvl2pPr>
      <a:lvl3pPr marL="1144588" indent="-231775" algn="l" rtl="0" fontAlgn="base">
        <a:spcBef>
          <a:spcPct val="40000"/>
        </a:spcBef>
        <a:spcAft>
          <a:spcPct val="0"/>
        </a:spcAft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3pPr>
      <a:lvl4pPr marL="1481138" indent="-222250" algn="l" rtl="0" fontAlgn="base">
        <a:spcBef>
          <a:spcPct val="4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cs typeface="+mn-cs"/>
        </a:defRPr>
      </a:lvl4pPr>
      <a:lvl5pPr marL="1828800" indent="-233363" algn="l" rtl="0" fontAlgn="base">
        <a:spcBef>
          <a:spcPct val="4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5pPr>
      <a:lvl6pPr marL="2286000" indent="-233363" algn="l" rtl="0" fontAlgn="base">
        <a:spcBef>
          <a:spcPct val="4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6pPr>
      <a:lvl7pPr marL="2743200" indent="-233363" algn="l" rtl="0" fontAlgn="base">
        <a:spcBef>
          <a:spcPct val="4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7pPr>
      <a:lvl8pPr marL="3200400" indent="-233363" algn="l" rtl="0" fontAlgn="base">
        <a:spcBef>
          <a:spcPct val="4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8pPr>
      <a:lvl9pPr marL="3657600" indent="-233363" algn="l" rtl="0" fontAlgn="base">
        <a:spcBef>
          <a:spcPct val="4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2.png"/><Relationship Id="rId18" Type="http://schemas.openxmlformats.org/officeDocument/2006/relationships/image" Target="../media/image11.png"/><Relationship Id="rId21" Type="http://schemas.openxmlformats.org/officeDocument/2006/relationships/image" Target="../media/image14.png"/><Relationship Id="rId17" Type="http://schemas.openxmlformats.org/officeDocument/2006/relationships/image" Target="../media/image26.png"/><Relationship Id="rId2" Type="http://schemas.openxmlformats.org/officeDocument/2006/relationships/image" Target="../media/image6.png"/><Relationship Id="rId16" Type="http://schemas.openxmlformats.org/officeDocument/2006/relationships/image" Target="../media/image25.png"/><Relationship Id="rId20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15" Type="http://schemas.openxmlformats.org/officeDocument/2006/relationships/image" Target="../media/image24.png"/><Relationship Id="rId23" Type="http://schemas.openxmlformats.org/officeDocument/2006/relationships/image" Target="../media/image16.png"/><Relationship Id="rId19" Type="http://schemas.openxmlformats.org/officeDocument/2006/relationships/image" Target="../media/image12.png"/><Relationship Id="rId14" Type="http://schemas.openxmlformats.org/officeDocument/2006/relationships/image" Target="../media/image23.png"/><Relationship Id="rId22" Type="http://schemas.openxmlformats.org/officeDocument/2006/relationships/image" Target="../media/image15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3" Type="http://schemas.openxmlformats.org/officeDocument/2006/relationships/image" Target="../media/image9.png"/><Relationship Id="rId7" Type="http://schemas.openxmlformats.org/officeDocument/2006/relationships/image" Target="../media/image31.png"/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10" Type="http://schemas.openxmlformats.org/officeDocument/2006/relationships/image" Target="../media/image34.png"/><Relationship Id="rId4" Type="http://schemas.openxmlformats.org/officeDocument/2006/relationships/image" Target="../media/image28.png"/><Relationship Id="rId9" Type="http://schemas.openxmlformats.org/officeDocument/2006/relationships/image" Target="../media/image33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7.png"/><Relationship Id="rId5" Type="http://schemas.openxmlformats.org/officeDocument/2006/relationships/image" Target="../media/image36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png"/><Relationship Id="rId5" Type="http://schemas.openxmlformats.org/officeDocument/2006/relationships/image" Target="../media/image39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png"/><Relationship Id="rId3" Type="http://schemas.openxmlformats.org/officeDocument/2006/relationships/image" Target="../media/image38.png"/><Relationship Id="rId7" Type="http://schemas.openxmlformats.org/officeDocument/2006/relationships/image" Target="../media/image44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3.png"/><Relationship Id="rId11" Type="http://schemas.openxmlformats.org/officeDocument/2006/relationships/image" Target="../media/image48.png"/><Relationship Id="rId5" Type="http://schemas.openxmlformats.org/officeDocument/2006/relationships/image" Target="../media/image42.png"/><Relationship Id="rId10" Type="http://schemas.openxmlformats.org/officeDocument/2006/relationships/image" Target="../media/image47.png"/><Relationship Id="rId4" Type="http://schemas.openxmlformats.org/officeDocument/2006/relationships/image" Target="../media/image41.png"/><Relationship Id="rId9" Type="http://schemas.openxmlformats.org/officeDocument/2006/relationships/image" Target="../media/image46.png"/></Relationships>
</file>

<file path=ppt/slides/_rels/slide2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10.png"/><Relationship Id="rId18" Type="http://schemas.openxmlformats.org/officeDocument/2006/relationships/image" Target="../media/image160.png"/><Relationship Id="rId26" Type="http://schemas.openxmlformats.org/officeDocument/2006/relationships/image" Target="../media/image240.png"/><Relationship Id="rId3" Type="http://schemas.openxmlformats.org/officeDocument/2006/relationships/image" Target="../media/image210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0.png"/><Relationship Id="rId17" Type="http://schemas.openxmlformats.org/officeDocument/2006/relationships/image" Target="../media/image150.png"/><Relationship Id="rId25" Type="http://schemas.openxmlformats.org/officeDocument/2006/relationships/image" Target="../media/image230.png"/><Relationship Id="rId33" Type="http://schemas.openxmlformats.org/officeDocument/2006/relationships/image" Target="../media/image311.png"/><Relationship Id="rId2" Type="http://schemas.openxmlformats.org/officeDocument/2006/relationships/image" Target="../media/image10.png"/><Relationship Id="rId16" Type="http://schemas.openxmlformats.org/officeDocument/2006/relationships/image" Target="../media/image140.png"/><Relationship Id="rId20" Type="http://schemas.openxmlformats.org/officeDocument/2006/relationships/image" Target="../media/image18.png"/><Relationship Id="rId29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10.png"/><Relationship Id="rId11" Type="http://schemas.openxmlformats.org/officeDocument/2006/relationships/image" Target="../media/image90.png"/><Relationship Id="rId24" Type="http://schemas.openxmlformats.org/officeDocument/2006/relationships/image" Target="../media/image220.png"/><Relationship Id="rId32" Type="http://schemas.openxmlformats.org/officeDocument/2006/relationships/image" Target="../media/image300.png"/><Relationship Id="rId5" Type="http://schemas.openxmlformats.org/officeDocument/2006/relationships/image" Target="../media/image310.png"/><Relationship Id="rId15" Type="http://schemas.openxmlformats.org/officeDocument/2006/relationships/image" Target="../media/image130.png"/><Relationship Id="rId23" Type="http://schemas.openxmlformats.org/officeDocument/2006/relationships/image" Target="../media/image21.png"/><Relationship Id="rId28" Type="http://schemas.openxmlformats.org/officeDocument/2006/relationships/image" Target="../media/image260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31" Type="http://schemas.openxmlformats.org/officeDocument/2006/relationships/image" Target="../media/image290.png"/><Relationship Id="rId4" Type="http://schemas.openxmlformats.org/officeDocument/2006/relationships/image" Target="../media/image274.png"/><Relationship Id="rId9" Type="http://schemas.openxmlformats.org/officeDocument/2006/relationships/image" Target="../media/image72.png"/><Relationship Id="rId14" Type="http://schemas.openxmlformats.org/officeDocument/2006/relationships/image" Target="../media/image120.png"/><Relationship Id="rId22" Type="http://schemas.openxmlformats.org/officeDocument/2006/relationships/image" Target="../media/image20.png"/><Relationship Id="rId27" Type="http://schemas.openxmlformats.org/officeDocument/2006/relationships/image" Target="../media/image250.png"/><Relationship Id="rId30" Type="http://schemas.openxmlformats.org/officeDocument/2006/relationships/image" Target="../media/image280.png"/><Relationship Id="rId8" Type="http://schemas.openxmlformats.org/officeDocument/2006/relationships/image" Target="../media/image60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0.png"/><Relationship Id="rId3" Type="http://schemas.openxmlformats.org/officeDocument/2006/relationships/image" Target="../media/image330.png"/><Relationship Id="rId7" Type="http://schemas.openxmlformats.org/officeDocument/2006/relationships/image" Target="../media/image370.png"/><Relationship Id="rId2" Type="http://schemas.openxmlformats.org/officeDocument/2006/relationships/image" Target="../media/image3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60.png"/><Relationship Id="rId5" Type="http://schemas.openxmlformats.org/officeDocument/2006/relationships/image" Target="../media/image350.png"/><Relationship Id="rId4" Type="http://schemas.openxmlformats.org/officeDocument/2006/relationships/image" Target="../media/image49.pn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1.png"/><Relationship Id="rId13" Type="http://schemas.openxmlformats.org/officeDocument/2006/relationships/image" Target="../media/image450.png"/><Relationship Id="rId18" Type="http://schemas.openxmlformats.org/officeDocument/2006/relationships/image" Target="../media/image79.png"/><Relationship Id="rId3" Type="http://schemas.openxmlformats.org/officeDocument/2006/relationships/image" Target="../media/image401.png"/><Relationship Id="rId21" Type="http://schemas.openxmlformats.org/officeDocument/2006/relationships/image" Target="../media/image51.png"/><Relationship Id="rId7" Type="http://schemas.openxmlformats.org/officeDocument/2006/relationships/image" Target="../media/image421.png"/><Relationship Id="rId12" Type="http://schemas.openxmlformats.org/officeDocument/2006/relationships/image" Target="../media/image420.png"/><Relationship Id="rId17" Type="http://schemas.openxmlformats.org/officeDocument/2006/relationships/image" Target="../media/image470.png"/><Relationship Id="rId25" Type="http://schemas.openxmlformats.org/officeDocument/2006/relationships/image" Target="../media/image510.png"/><Relationship Id="rId2" Type="http://schemas.openxmlformats.org/officeDocument/2006/relationships/image" Target="../media/image50.png"/><Relationship Id="rId16" Type="http://schemas.openxmlformats.org/officeDocument/2006/relationships/image" Target="../media/image430.png"/><Relationship Id="rId20" Type="http://schemas.openxmlformats.org/officeDocument/2006/relationships/image" Target="../media/image44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7.png"/><Relationship Id="rId11" Type="http://schemas.openxmlformats.org/officeDocument/2006/relationships/image" Target="../media/image441.png"/><Relationship Id="rId24" Type="http://schemas.openxmlformats.org/officeDocument/2006/relationships/image" Target="../media/image500.png"/><Relationship Id="rId5" Type="http://schemas.openxmlformats.org/officeDocument/2006/relationships/image" Target="../media/image412.png"/><Relationship Id="rId15" Type="http://schemas.openxmlformats.org/officeDocument/2006/relationships/image" Target="../media/image460.png"/><Relationship Id="rId23" Type="http://schemas.openxmlformats.org/officeDocument/2006/relationships/image" Target="../media/image490.png"/><Relationship Id="rId10" Type="http://schemas.openxmlformats.org/officeDocument/2006/relationships/image" Target="../media/image71.png"/><Relationship Id="rId19" Type="http://schemas.openxmlformats.org/officeDocument/2006/relationships/image" Target="../media/image80.png"/><Relationship Id="rId4" Type="http://schemas.openxmlformats.org/officeDocument/2006/relationships/image" Target="../media/image400.png"/><Relationship Id="rId9" Type="http://schemas.openxmlformats.org/officeDocument/2006/relationships/image" Target="../media/image431.png"/><Relationship Id="rId14" Type="http://schemas.openxmlformats.org/officeDocument/2006/relationships/image" Target="../media/image75.png"/><Relationship Id="rId22" Type="http://schemas.openxmlformats.org/officeDocument/2006/relationships/image" Target="../media/image480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0.wmf"/><Relationship Id="rId4" Type="http://schemas.openxmlformats.org/officeDocument/2006/relationships/oleObject" Target="../embeddings/oleObject1.bin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95300" y="606257"/>
            <a:ext cx="8915400" cy="2801938"/>
          </a:xfrm>
        </p:spPr>
        <p:txBody>
          <a:bodyPr/>
          <a:lstStyle/>
          <a:p>
            <a:pPr>
              <a:lnSpc>
                <a:spcPct val="160000"/>
              </a:lnSpc>
            </a:pPr>
            <a:r>
              <a:rPr lang="en-US" altLang="en-US" sz="4400" dirty="0"/>
              <a:t>Memory Elements and Units</a:t>
            </a:r>
            <a:endParaRPr lang="en-US" altLang="en-US" sz="2800" dirty="0"/>
          </a:p>
        </p:txBody>
      </p:sp>
      <p:sp>
        <p:nvSpPr>
          <p:cNvPr id="2088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95300" y="3774642"/>
            <a:ext cx="8915400" cy="2476500"/>
          </a:xfrm>
        </p:spPr>
        <p:txBody>
          <a:bodyPr/>
          <a:lstStyle/>
          <a:p>
            <a:r>
              <a:rPr lang="en-US" altLang="en-US" sz="3200" dirty="0"/>
              <a:t>COE 233</a:t>
            </a:r>
            <a:endParaRPr lang="en-US" altLang="en-US" sz="2800" dirty="0"/>
          </a:p>
          <a:p>
            <a:r>
              <a:rPr lang="en-US" altLang="en-US" sz="2800" dirty="0"/>
              <a:t>Digital Logic and Computer Organization</a:t>
            </a:r>
          </a:p>
          <a:p>
            <a:pPr>
              <a:spcBef>
                <a:spcPct val="100000"/>
              </a:spcBef>
            </a:pPr>
            <a:r>
              <a:rPr lang="en-US" altLang="en-US" dirty="0"/>
              <a:t>Dr. </a:t>
            </a:r>
            <a:r>
              <a:rPr lang="en-US" altLang="en-US" dirty="0" err="1"/>
              <a:t>Muhamed</a:t>
            </a:r>
            <a:r>
              <a:rPr lang="en-US" altLang="en-US" dirty="0"/>
              <a:t> </a:t>
            </a:r>
            <a:r>
              <a:rPr lang="en-US" altLang="en-US" dirty="0" err="1"/>
              <a:t>Mudawar</a:t>
            </a:r>
            <a:endParaRPr lang="en-US" altLang="en-US" dirty="0"/>
          </a:p>
          <a:p>
            <a:r>
              <a:rPr lang="en-US" altLang="en-US" dirty="0"/>
              <a:t>King Fahd University of Petroleum and Minerals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SR Latch Operation</a:t>
            </a:r>
          </a:p>
        </p:txBody>
      </p:sp>
      <p:grpSp>
        <p:nvGrpSpPr>
          <p:cNvPr id="131" name="Group 130">
            <a:extLst>
              <a:ext uri="{FF2B5EF4-FFF2-40B4-BE49-F238E27FC236}">
                <a16:creationId xmlns:a16="http://schemas.microsoft.com/office/drawing/2014/main" id="{1422325B-9CD7-4DCE-9509-4921E0954BB7}"/>
              </a:ext>
            </a:extLst>
          </p:cNvPr>
          <p:cNvGrpSpPr/>
          <p:nvPr/>
        </p:nvGrpSpPr>
        <p:grpSpPr>
          <a:xfrm>
            <a:off x="497505" y="951666"/>
            <a:ext cx="3575323" cy="2432329"/>
            <a:chOff x="497505" y="951666"/>
            <a:chExt cx="3575323" cy="2432329"/>
          </a:xfrm>
        </p:grpSpPr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D5329BDA-44E8-4AD1-9A00-D42990A88EB2}"/>
                </a:ext>
              </a:extLst>
            </p:cNvPr>
            <p:cNvGrpSpPr/>
            <p:nvPr/>
          </p:nvGrpSpPr>
          <p:grpSpPr>
            <a:xfrm>
              <a:off x="497505" y="1473338"/>
              <a:ext cx="3575323" cy="1910657"/>
              <a:chOff x="5056187" y="3683594"/>
              <a:chExt cx="3575323" cy="1910657"/>
            </a:xfrm>
          </p:grpSpPr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8A8DA201-26AC-473E-9CFF-F7CC2C184738}"/>
                  </a:ext>
                </a:extLst>
              </p:cNvPr>
              <p:cNvSpPr txBox="1"/>
              <p:nvPr/>
            </p:nvSpPr>
            <p:spPr>
              <a:xfrm>
                <a:off x="8406485" y="3910058"/>
                <a:ext cx="225025" cy="285466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square" lIns="0" tIns="0" rIns="0" bIns="0" rtlCol="0" anchor="ctr" anchorCtr="0">
                <a:noAutofit/>
              </a:bodyPr>
              <a:lstStyle/>
              <a:p>
                <a:pPr algn="ctr"/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Q</a:t>
                </a:r>
              </a:p>
            </p:txBody>
          </p:sp>
          <p:grpSp>
            <p:nvGrpSpPr>
              <p:cNvPr id="27" name="Group 26">
                <a:extLst>
                  <a:ext uri="{FF2B5EF4-FFF2-40B4-BE49-F238E27FC236}">
                    <a16:creationId xmlns:a16="http://schemas.microsoft.com/office/drawing/2014/main" id="{D68A0D42-6B34-46FF-B623-300CD2180EF8}"/>
                  </a:ext>
                </a:extLst>
              </p:cNvPr>
              <p:cNvGrpSpPr/>
              <p:nvPr/>
            </p:nvGrpSpPr>
            <p:grpSpPr>
              <a:xfrm>
                <a:off x="8406485" y="5166052"/>
                <a:ext cx="225025" cy="285466"/>
                <a:chOff x="7602344" y="4351956"/>
                <a:chExt cx="225025" cy="285466"/>
              </a:xfrm>
            </p:grpSpPr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0829BF4A-1E70-4A2A-89A0-BD20B471BF27}"/>
                    </a:ext>
                  </a:extLst>
                </p:cNvPr>
                <p:cNvSpPr txBox="1"/>
                <p:nvPr/>
              </p:nvSpPr>
              <p:spPr>
                <a:xfrm>
                  <a:off x="7602344" y="4351956"/>
                  <a:ext cx="225025" cy="285466"/>
                </a:xfrm>
                <a:prstGeom prst="rect">
                  <a:avLst/>
                </a:prstGeom>
                <a:noFill/>
                <a:ln w="25400">
                  <a:noFill/>
                </a:ln>
              </p:spPr>
              <p:txBody>
                <a:bodyPr wrap="square" lIns="0" tIns="0" rIns="0" bIns="0" rtlCol="0" anchor="ctr" anchorCtr="0">
                  <a:noAutofit/>
                </a:bodyPr>
                <a:lstStyle/>
                <a:p>
                  <a:pPr algn="ctr"/>
                  <a:r>
                    <a:rPr lang="en-US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Q</a:t>
                  </a:r>
                </a:p>
              </p:txBody>
            </p:sp>
            <p:cxnSp>
              <p:nvCxnSpPr>
                <p:cNvPr id="26" name="Straight Connector 25">
                  <a:extLst>
                    <a:ext uri="{FF2B5EF4-FFF2-40B4-BE49-F238E27FC236}">
                      <a16:creationId xmlns:a16="http://schemas.microsoft.com/office/drawing/2014/main" id="{A93C237C-BED8-4201-AB6F-94DD06B1D8FE}"/>
                    </a:ext>
                  </a:extLst>
                </p:cNvPr>
                <p:cNvCxnSpPr/>
                <p:nvPr/>
              </p:nvCxnSpPr>
              <p:spPr>
                <a:xfrm>
                  <a:off x="7621143" y="4389126"/>
                  <a:ext cx="180020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D289EFCB-E714-4975-843E-D3249080BAAF}"/>
                  </a:ext>
                </a:extLst>
              </p:cNvPr>
              <p:cNvSpPr txBox="1"/>
              <p:nvPr/>
            </p:nvSpPr>
            <p:spPr>
              <a:xfrm>
                <a:off x="5056187" y="5308785"/>
                <a:ext cx="686346" cy="285466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square" lIns="0" tIns="0" rIns="0" bIns="0" rtlCol="0" anchor="ctr" anchorCtr="0">
                <a:noAutofit/>
              </a:bodyPr>
              <a:lstStyle/>
              <a:p>
                <a:pPr algn="ctr"/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 (Set)</a:t>
                </a:r>
              </a:p>
            </p:txBody>
          </p:sp>
          <p:grpSp>
            <p:nvGrpSpPr>
              <p:cNvPr id="30" name="Group 29">
                <a:extLst>
                  <a:ext uri="{FF2B5EF4-FFF2-40B4-BE49-F238E27FC236}">
                    <a16:creationId xmlns:a16="http://schemas.microsoft.com/office/drawing/2014/main" id="{8B7FBC4A-6E65-4F4C-8CAE-4FBD5A17A200}"/>
                  </a:ext>
                </a:extLst>
              </p:cNvPr>
              <p:cNvGrpSpPr/>
              <p:nvPr/>
            </p:nvGrpSpPr>
            <p:grpSpPr>
              <a:xfrm>
                <a:off x="6001745" y="3858525"/>
                <a:ext cx="2339807" cy="1721865"/>
                <a:chOff x="5815529" y="3461349"/>
                <a:chExt cx="1747761" cy="1227791"/>
              </a:xfrm>
            </p:grpSpPr>
            <p:cxnSp>
              <p:nvCxnSpPr>
                <p:cNvPr id="31" name="Straight Connector 30">
                  <a:extLst>
                    <a:ext uri="{FF2B5EF4-FFF2-40B4-BE49-F238E27FC236}">
                      <a16:creationId xmlns:a16="http://schemas.microsoft.com/office/drawing/2014/main" id="{C1B400B0-3EC2-4B52-BE47-D7A37802069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7014165" y="3631631"/>
                  <a:ext cx="549125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32" name="Group 31">
                  <a:extLst>
                    <a:ext uri="{FF2B5EF4-FFF2-40B4-BE49-F238E27FC236}">
                      <a16:creationId xmlns:a16="http://schemas.microsoft.com/office/drawing/2014/main" id="{B9AC1EE3-02EF-4EBD-8C35-1434BCF8660C}"/>
                    </a:ext>
                  </a:extLst>
                </p:cNvPr>
                <p:cNvGrpSpPr/>
                <p:nvPr/>
              </p:nvGrpSpPr>
              <p:grpSpPr>
                <a:xfrm>
                  <a:off x="6474145" y="3461349"/>
                  <a:ext cx="540020" cy="337184"/>
                  <a:chOff x="6474145" y="3461349"/>
                  <a:chExt cx="540020" cy="337184"/>
                </a:xfrm>
              </p:grpSpPr>
              <p:sp>
                <p:nvSpPr>
                  <p:cNvPr id="41" name="Freeform 78">
                    <a:extLst>
                      <a:ext uri="{FF2B5EF4-FFF2-40B4-BE49-F238E27FC236}">
                        <a16:creationId xmlns:a16="http://schemas.microsoft.com/office/drawing/2014/main" id="{52E7A0CD-71F8-4672-969A-27CB110030B9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 bwMode="auto">
                  <a:xfrm>
                    <a:off x="6474145" y="3461349"/>
                    <a:ext cx="432000" cy="337184"/>
                  </a:xfrm>
                  <a:custGeom>
                    <a:avLst/>
                    <a:gdLst>
                      <a:gd name="T0" fmla="*/ 0 w 708"/>
                      <a:gd name="T1" fmla="*/ 0 h 572"/>
                      <a:gd name="T2" fmla="*/ 17 w 708"/>
                      <a:gd name="T3" fmla="*/ 40 h 572"/>
                      <a:gd name="T4" fmla="*/ 39 w 708"/>
                      <a:gd name="T5" fmla="*/ 95 h 572"/>
                      <a:gd name="T6" fmla="*/ 54 w 708"/>
                      <a:gd name="T7" fmla="*/ 157 h 572"/>
                      <a:gd name="T8" fmla="*/ 66 w 708"/>
                      <a:gd name="T9" fmla="*/ 227 h 572"/>
                      <a:gd name="T10" fmla="*/ 74 w 708"/>
                      <a:gd name="T11" fmla="*/ 284 h 572"/>
                      <a:gd name="T12" fmla="*/ 69 w 708"/>
                      <a:gd name="T13" fmla="*/ 338 h 572"/>
                      <a:gd name="T14" fmla="*/ 58 w 708"/>
                      <a:gd name="T15" fmla="*/ 399 h 572"/>
                      <a:gd name="T16" fmla="*/ 45 w 708"/>
                      <a:gd name="T17" fmla="*/ 458 h 572"/>
                      <a:gd name="T18" fmla="*/ 28 w 708"/>
                      <a:gd name="T19" fmla="*/ 512 h 572"/>
                      <a:gd name="T20" fmla="*/ 0 w 708"/>
                      <a:gd name="T21" fmla="*/ 572 h 572"/>
                      <a:gd name="T22" fmla="*/ 208 w 708"/>
                      <a:gd name="T23" fmla="*/ 572 h 572"/>
                      <a:gd name="T24" fmla="*/ 297 w 708"/>
                      <a:gd name="T25" fmla="*/ 570 h 572"/>
                      <a:gd name="T26" fmla="*/ 342 w 708"/>
                      <a:gd name="T27" fmla="*/ 567 h 572"/>
                      <a:gd name="T28" fmla="*/ 375 w 708"/>
                      <a:gd name="T29" fmla="*/ 559 h 572"/>
                      <a:gd name="T30" fmla="*/ 409 w 708"/>
                      <a:gd name="T31" fmla="*/ 549 h 572"/>
                      <a:gd name="T32" fmla="*/ 445 w 708"/>
                      <a:gd name="T33" fmla="*/ 533 h 572"/>
                      <a:gd name="T34" fmla="*/ 486 w 708"/>
                      <a:gd name="T35" fmla="*/ 515 h 572"/>
                      <a:gd name="T36" fmla="*/ 526 w 708"/>
                      <a:gd name="T37" fmla="*/ 490 h 572"/>
                      <a:gd name="T38" fmla="*/ 552 w 708"/>
                      <a:gd name="T39" fmla="*/ 470 h 572"/>
                      <a:gd name="T40" fmla="*/ 577 w 708"/>
                      <a:gd name="T41" fmla="*/ 447 h 572"/>
                      <a:gd name="T42" fmla="*/ 604 w 708"/>
                      <a:gd name="T43" fmla="*/ 420 h 572"/>
                      <a:gd name="T44" fmla="*/ 628 w 708"/>
                      <a:gd name="T45" fmla="*/ 398 h 572"/>
                      <a:gd name="T46" fmla="*/ 651 w 708"/>
                      <a:gd name="T47" fmla="*/ 370 h 572"/>
                      <a:gd name="T48" fmla="*/ 680 w 708"/>
                      <a:gd name="T49" fmla="*/ 333 h 572"/>
                      <a:gd name="T50" fmla="*/ 708 w 708"/>
                      <a:gd name="T51" fmla="*/ 286 h 572"/>
                      <a:gd name="T52" fmla="*/ 682 w 708"/>
                      <a:gd name="T53" fmla="*/ 245 h 572"/>
                      <a:gd name="T54" fmla="*/ 658 w 708"/>
                      <a:gd name="T55" fmla="*/ 210 h 572"/>
                      <a:gd name="T56" fmla="*/ 638 w 708"/>
                      <a:gd name="T57" fmla="*/ 185 h 572"/>
                      <a:gd name="T58" fmla="*/ 616 w 708"/>
                      <a:gd name="T59" fmla="*/ 161 h 572"/>
                      <a:gd name="T60" fmla="*/ 592 w 708"/>
                      <a:gd name="T61" fmla="*/ 138 h 572"/>
                      <a:gd name="T62" fmla="*/ 572 w 708"/>
                      <a:gd name="T63" fmla="*/ 120 h 572"/>
                      <a:gd name="T64" fmla="*/ 552 w 708"/>
                      <a:gd name="T65" fmla="*/ 103 h 572"/>
                      <a:gd name="T66" fmla="*/ 528 w 708"/>
                      <a:gd name="T67" fmla="*/ 85 h 572"/>
                      <a:gd name="T68" fmla="*/ 506 w 708"/>
                      <a:gd name="T69" fmla="*/ 72 h 572"/>
                      <a:gd name="T70" fmla="*/ 480 w 708"/>
                      <a:gd name="T71" fmla="*/ 58 h 572"/>
                      <a:gd name="T72" fmla="*/ 451 w 708"/>
                      <a:gd name="T73" fmla="*/ 43 h 572"/>
                      <a:gd name="T74" fmla="*/ 415 w 708"/>
                      <a:gd name="T75" fmla="*/ 29 h 572"/>
                      <a:gd name="T76" fmla="*/ 385 w 708"/>
                      <a:gd name="T77" fmla="*/ 20 h 572"/>
                      <a:gd name="T78" fmla="*/ 350 w 708"/>
                      <a:gd name="T79" fmla="*/ 11 h 572"/>
                      <a:gd name="T80" fmla="*/ 313 w 708"/>
                      <a:gd name="T81" fmla="*/ 5 h 572"/>
                      <a:gd name="T82" fmla="*/ 278 w 708"/>
                      <a:gd name="T83" fmla="*/ 1 h 572"/>
                      <a:gd name="T84" fmla="*/ 253 w 708"/>
                      <a:gd name="T85" fmla="*/ 1 h 572"/>
                      <a:gd name="T86" fmla="*/ 227 w 708"/>
                      <a:gd name="T87" fmla="*/ 0 h 572"/>
                      <a:gd name="T88" fmla="*/ 0 w 708"/>
                      <a:gd name="T89" fmla="*/ 0 h 57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</a:cxnLst>
                    <a:rect l="0" t="0" r="r" b="b"/>
                    <a:pathLst>
                      <a:path w="708" h="572">
                        <a:moveTo>
                          <a:pt x="0" y="0"/>
                        </a:moveTo>
                        <a:lnTo>
                          <a:pt x="17" y="40"/>
                        </a:lnTo>
                        <a:lnTo>
                          <a:pt x="39" y="95"/>
                        </a:lnTo>
                        <a:lnTo>
                          <a:pt x="54" y="157"/>
                        </a:lnTo>
                        <a:lnTo>
                          <a:pt x="66" y="227"/>
                        </a:lnTo>
                        <a:lnTo>
                          <a:pt x="74" y="284"/>
                        </a:lnTo>
                        <a:lnTo>
                          <a:pt x="69" y="338"/>
                        </a:lnTo>
                        <a:lnTo>
                          <a:pt x="58" y="399"/>
                        </a:lnTo>
                        <a:lnTo>
                          <a:pt x="45" y="458"/>
                        </a:lnTo>
                        <a:lnTo>
                          <a:pt x="28" y="512"/>
                        </a:lnTo>
                        <a:lnTo>
                          <a:pt x="0" y="572"/>
                        </a:lnTo>
                        <a:lnTo>
                          <a:pt x="208" y="572"/>
                        </a:lnTo>
                        <a:lnTo>
                          <a:pt x="297" y="570"/>
                        </a:lnTo>
                        <a:lnTo>
                          <a:pt x="342" y="567"/>
                        </a:lnTo>
                        <a:lnTo>
                          <a:pt x="375" y="559"/>
                        </a:lnTo>
                        <a:lnTo>
                          <a:pt x="409" y="549"/>
                        </a:lnTo>
                        <a:lnTo>
                          <a:pt x="445" y="533"/>
                        </a:lnTo>
                        <a:lnTo>
                          <a:pt x="486" y="515"/>
                        </a:lnTo>
                        <a:lnTo>
                          <a:pt x="526" y="490"/>
                        </a:lnTo>
                        <a:lnTo>
                          <a:pt x="552" y="470"/>
                        </a:lnTo>
                        <a:lnTo>
                          <a:pt x="577" y="447"/>
                        </a:lnTo>
                        <a:lnTo>
                          <a:pt x="604" y="420"/>
                        </a:lnTo>
                        <a:lnTo>
                          <a:pt x="628" y="398"/>
                        </a:lnTo>
                        <a:lnTo>
                          <a:pt x="651" y="370"/>
                        </a:lnTo>
                        <a:lnTo>
                          <a:pt x="680" y="333"/>
                        </a:lnTo>
                        <a:lnTo>
                          <a:pt x="708" y="286"/>
                        </a:lnTo>
                        <a:lnTo>
                          <a:pt x="682" y="245"/>
                        </a:lnTo>
                        <a:lnTo>
                          <a:pt x="658" y="210"/>
                        </a:lnTo>
                        <a:lnTo>
                          <a:pt x="638" y="185"/>
                        </a:lnTo>
                        <a:lnTo>
                          <a:pt x="616" y="161"/>
                        </a:lnTo>
                        <a:lnTo>
                          <a:pt x="592" y="138"/>
                        </a:lnTo>
                        <a:lnTo>
                          <a:pt x="572" y="120"/>
                        </a:lnTo>
                        <a:lnTo>
                          <a:pt x="552" y="103"/>
                        </a:lnTo>
                        <a:lnTo>
                          <a:pt x="528" y="85"/>
                        </a:lnTo>
                        <a:lnTo>
                          <a:pt x="506" y="72"/>
                        </a:lnTo>
                        <a:lnTo>
                          <a:pt x="480" y="58"/>
                        </a:lnTo>
                        <a:lnTo>
                          <a:pt x="451" y="43"/>
                        </a:lnTo>
                        <a:lnTo>
                          <a:pt x="415" y="29"/>
                        </a:lnTo>
                        <a:lnTo>
                          <a:pt x="385" y="20"/>
                        </a:lnTo>
                        <a:lnTo>
                          <a:pt x="350" y="11"/>
                        </a:lnTo>
                        <a:lnTo>
                          <a:pt x="313" y="5"/>
                        </a:lnTo>
                        <a:lnTo>
                          <a:pt x="278" y="1"/>
                        </a:lnTo>
                        <a:lnTo>
                          <a:pt x="253" y="1"/>
                        </a:lnTo>
                        <a:lnTo>
                          <a:pt x="227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noFill/>
                  <a:ln w="25400" cmpd="sng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3366FF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" name="Oval 80">
                    <a:extLst>
                      <a:ext uri="{FF2B5EF4-FFF2-40B4-BE49-F238E27FC236}">
                        <a16:creationId xmlns:a16="http://schemas.microsoft.com/office/drawing/2014/main" id="{972E44F0-D3ED-4E82-8315-CD5933A25488}"/>
                      </a:ext>
                    </a:extLst>
                  </p:cNvPr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6906165" y="3577772"/>
                    <a:ext cx="108000" cy="104338"/>
                  </a:xfrm>
                  <a:prstGeom prst="ellipse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33" name="Group 32">
                  <a:extLst>
                    <a:ext uri="{FF2B5EF4-FFF2-40B4-BE49-F238E27FC236}">
                      <a16:creationId xmlns:a16="http://schemas.microsoft.com/office/drawing/2014/main" id="{2E8CC0CA-560C-4F0E-99D0-0582CCB83F60}"/>
                    </a:ext>
                  </a:extLst>
                </p:cNvPr>
                <p:cNvGrpSpPr/>
                <p:nvPr/>
              </p:nvGrpSpPr>
              <p:grpSpPr>
                <a:xfrm>
                  <a:off x="6474145" y="4351956"/>
                  <a:ext cx="540020" cy="337184"/>
                  <a:chOff x="6474145" y="3461349"/>
                  <a:chExt cx="540020" cy="337184"/>
                </a:xfrm>
              </p:grpSpPr>
              <p:sp>
                <p:nvSpPr>
                  <p:cNvPr id="39" name="Freeform 78">
                    <a:extLst>
                      <a:ext uri="{FF2B5EF4-FFF2-40B4-BE49-F238E27FC236}">
                        <a16:creationId xmlns:a16="http://schemas.microsoft.com/office/drawing/2014/main" id="{86CE23BA-8BEA-4B6A-933F-654805306ADA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 bwMode="auto">
                  <a:xfrm>
                    <a:off x="6474145" y="3461349"/>
                    <a:ext cx="432000" cy="337184"/>
                  </a:xfrm>
                  <a:custGeom>
                    <a:avLst/>
                    <a:gdLst>
                      <a:gd name="T0" fmla="*/ 0 w 708"/>
                      <a:gd name="T1" fmla="*/ 0 h 572"/>
                      <a:gd name="T2" fmla="*/ 17 w 708"/>
                      <a:gd name="T3" fmla="*/ 40 h 572"/>
                      <a:gd name="T4" fmla="*/ 39 w 708"/>
                      <a:gd name="T5" fmla="*/ 95 h 572"/>
                      <a:gd name="T6" fmla="*/ 54 w 708"/>
                      <a:gd name="T7" fmla="*/ 157 h 572"/>
                      <a:gd name="T8" fmla="*/ 66 w 708"/>
                      <a:gd name="T9" fmla="*/ 227 h 572"/>
                      <a:gd name="T10" fmla="*/ 74 w 708"/>
                      <a:gd name="T11" fmla="*/ 284 h 572"/>
                      <a:gd name="T12" fmla="*/ 69 w 708"/>
                      <a:gd name="T13" fmla="*/ 338 h 572"/>
                      <a:gd name="T14" fmla="*/ 58 w 708"/>
                      <a:gd name="T15" fmla="*/ 399 h 572"/>
                      <a:gd name="T16" fmla="*/ 45 w 708"/>
                      <a:gd name="T17" fmla="*/ 458 h 572"/>
                      <a:gd name="T18" fmla="*/ 28 w 708"/>
                      <a:gd name="T19" fmla="*/ 512 h 572"/>
                      <a:gd name="T20" fmla="*/ 0 w 708"/>
                      <a:gd name="T21" fmla="*/ 572 h 572"/>
                      <a:gd name="T22" fmla="*/ 208 w 708"/>
                      <a:gd name="T23" fmla="*/ 572 h 572"/>
                      <a:gd name="T24" fmla="*/ 297 w 708"/>
                      <a:gd name="T25" fmla="*/ 570 h 572"/>
                      <a:gd name="T26" fmla="*/ 342 w 708"/>
                      <a:gd name="T27" fmla="*/ 567 h 572"/>
                      <a:gd name="T28" fmla="*/ 375 w 708"/>
                      <a:gd name="T29" fmla="*/ 559 h 572"/>
                      <a:gd name="T30" fmla="*/ 409 w 708"/>
                      <a:gd name="T31" fmla="*/ 549 h 572"/>
                      <a:gd name="T32" fmla="*/ 445 w 708"/>
                      <a:gd name="T33" fmla="*/ 533 h 572"/>
                      <a:gd name="T34" fmla="*/ 486 w 708"/>
                      <a:gd name="T35" fmla="*/ 515 h 572"/>
                      <a:gd name="T36" fmla="*/ 526 w 708"/>
                      <a:gd name="T37" fmla="*/ 490 h 572"/>
                      <a:gd name="T38" fmla="*/ 552 w 708"/>
                      <a:gd name="T39" fmla="*/ 470 h 572"/>
                      <a:gd name="T40" fmla="*/ 577 w 708"/>
                      <a:gd name="T41" fmla="*/ 447 h 572"/>
                      <a:gd name="T42" fmla="*/ 604 w 708"/>
                      <a:gd name="T43" fmla="*/ 420 h 572"/>
                      <a:gd name="T44" fmla="*/ 628 w 708"/>
                      <a:gd name="T45" fmla="*/ 398 h 572"/>
                      <a:gd name="T46" fmla="*/ 651 w 708"/>
                      <a:gd name="T47" fmla="*/ 370 h 572"/>
                      <a:gd name="T48" fmla="*/ 680 w 708"/>
                      <a:gd name="T49" fmla="*/ 333 h 572"/>
                      <a:gd name="T50" fmla="*/ 708 w 708"/>
                      <a:gd name="T51" fmla="*/ 286 h 572"/>
                      <a:gd name="T52" fmla="*/ 682 w 708"/>
                      <a:gd name="T53" fmla="*/ 245 h 572"/>
                      <a:gd name="T54" fmla="*/ 658 w 708"/>
                      <a:gd name="T55" fmla="*/ 210 h 572"/>
                      <a:gd name="T56" fmla="*/ 638 w 708"/>
                      <a:gd name="T57" fmla="*/ 185 h 572"/>
                      <a:gd name="T58" fmla="*/ 616 w 708"/>
                      <a:gd name="T59" fmla="*/ 161 h 572"/>
                      <a:gd name="T60" fmla="*/ 592 w 708"/>
                      <a:gd name="T61" fmla="*/ 138 h 572"/>
                      <a:gd name="T62" fmla="*/ 572 w 708"/>
                      <a:gd name="T63" fmla="*/ 120 h 572"/>
                      <a:gd name="T64" fmla="*/ 552 w 708"/>
                      <a:gd name="T65" fmla="*/ 103 h 572"/>
                      <a:gd name="T66" fmla="*/ 528 w 708"/>
                      <a:gd name="T67" fmla="*/ 85 h 572"/>
                      <a:gd name="T68" fmla="*/ 506 w 708"/>
                      <a:gd name="T69" fmla="*/ 72 h 572"/>
                      <a:gd name="T70" fmla="*/ 480 w 708"/>
                      <a:gd name="T71" fmla="*/ 58 h 572"/>
                      <a:gd name="T72" fmla="*/ 451 w 708"/>
                      <a:gd name="T73" fmla="*/ 43 h 572"/>
                      <a:gd name="T74" fmla="*/ 415 w 708"/>
                      <a:gd name="T75" fmla="*/ 29 h 572"/>
                      <a:gd name="T76" fmla="*/ 385 w 708"/>
                      <a:gd name="T77" fmla="*/ 20 h 572"/>
                      <a:gd name="T78" fmla="*/ 350 w 708"/>
                      <a:gd name="T79" fmla="*/ 11 h 572"/>
                      <a:gd name="T80" fmla="*/ 313 w 708"/>
                      <a:gd name="T81" fmla="*/ 5 h 572"/>
                      <a:gd name="T82" fmla="*/ 278 w 708"/>
                      <a:gd name="T83" fmla="*/ 1 h 572"/>
                      <a:gd name="T84" fmla="*/ 253 w 708"/>
                      <a:gd name="T85" fmla="*/ 1 h 572"/>
                      <a:gd name="T86" fmla="*/ 227 w 708"/>
                      <a:gd name="T87" fmla="*/ 0 h 572"/>
                      <a:gd name="T88" fmla="*/ 0 w 708"/>
                      <a:gd name="T89" fmla="*/ 0 h 57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</a:cxnLst>
                    <a:rect l="0" t="0" r="r" b="b"/>
                    <a:pathLst>
                      <a:path w="708" h="572">
                        <a:moveTo>
                          <a:pt x="0" y="0"/>
                        </a:moveTo>
                        <a:lnTo>
                          <a:pt x="17" y="40"/>
                        </a:lnTo>
                        <a:lnTo>
                          <a:pt x="39" y="95"/>
                        </a:lnTo>
                        <a:lnTo>
                          <a:pt x="54" y="157"/>
                        </a:lnTo>
                        <a:lnTo>
                          <a:pt x="66" y="227"/>
                        </a:lnTo>
                        <a:lnTo>
                          <a:pt x="74" y="284"/>
                        </a:lnTo>
                        <a:lnTo>
                          <a:pt x="69" y="338"/>
                        </a:lnTo>
                        <a:lnTo>
                          <a:pt x="58" y="399"/>
                        </a:lnTo>
                        <a:lnTo>
                          <a:pt x="45" y="458"/>
                        </a:lnTo>
                        <a:lnTo>
                          <a:pt x="28" y="512"/>
                        </a:lnTo>
                        <a:lnTo>
                          <a:pt x="0" y="572"/>
                        </a:lnTo>
                        <a:lnTo>
                          <a:pt x="208" y="572"/>
                        </a:lnTo>
                        <a:lnTo>
                          <a:pt x="297" y="570"/>
                        </a:lnTo>
                        <a:lnTo>
                          <a:pt x="342" y="567"/>
                        </a:lnTo>
                        <a:lnTo>
                          <a:pt x="375" y="559"/>
                        </a:lnTo>
                        <a:lnTo>
                          <a:pt x="409" y="549"/>
                        </a:lnTo>
                        <a:lnTo>
                          <a:pt x="445" y="533"/>
                        </a:lnTo>
                        <a:lnTo>
                          <a:pt x="486" y="515"/>
                        </a:lnTo>
                        <a:lnTo>
                          <a:pt x="526" y="490"/>
                        </a:lnTo>
                        <a:lnTo>
                          <a:pt x="552" y="470"/>
                        </a:lnTo>
                        <a:lnTo>
                          <a:pt x="577" y="447"/>
                        </a:lnTo>
                        <a:lnTo>
                          <a:pt x="604" y="420"/>
                        </a:lnTo>
                        <a:lnTo>
                          <a:pt x="628" y="398"/>
                        </a:lnTo>
                        <a:lnTo>
                          <a:pt x="651" y="370"/>
                        </a:lnTo>
                        <a:lnTo>
                          <a:pt x="680" y="333"/>
                        </a:lnTo>
                        <a:lnTo>
                          <a:pt x="708" y="286"/>
                        </a:lnTo>
                        <a:lnTo>
                          <a:pt x="682" y="245"/>
                        </a:lnTo>
                        <a:lnTo>
                          <a:pt x="658" y="210"/>
                        </a:lnTo>
                        <a:lnTo>
                          <a:pt x="638" y="185"/>
                        </a:lnTo>
                        <a:lnTo>
                          <a:pt x="616" y="161"/>
                        </a:lnTo>
                        <a:lnTo>
                          <a:pt x="592" y="138"/>
                        </a:lnTo>
                        <a:lnTo>
                          <a:pt x="572" y="120"/>
                        </a:lnTo>
                        <a:lnTo>
                          <a:pt x="552" y="103"/>
                        </a:lnTo>
                        <a:lnTo>
                          <a:pt x="528" y="85"/>
                        </a:lnTo>
                        <a:lnTo>
                          <a:pt x="506" y="72"/>
                        </a:lnTo>
                        <a:lnTo>
                          <a:pt x="480" y="58"/>
                        </a:lnTo>
                        <a:lnTo>
                          <a:pt x="451" y="43"/>
                        </a:lnTo>
                        <a:lnTo>
                          <a:pt x="415" y="29"/>
                        </a:lnTo>
                        <a:lnTo>
                          <a:pt x="385" y="20"/>
                        </a:lnTo>
                        <a:lnTo>
                          <a:pt x="350" y="11"/>
                        </a:lnTo>
                        <a:lnTo>
                          <a:pt x="313" y="5"/>
                        </a:lnTo>
                        <a:lnTo>
                          <a:pt x="278" y="1"/>
                        </a:lnTo>
                        <a:lnTo>
                          <a:pt x="253" y="1"/>
                        </a:lnTo>
                        <a:lnTo>
                          <a:pt x="227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noFill/>
                  <a:ln w="25400" cmpd="sng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3366FF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0" name="Oval 80">
                    <a:extLst>
                      <a:ext uri="{FF2B5EF4-FFF2-40B4-BE49-F238E27FC236}">
                        <a16:creationId xmlns:a16="http://schemas.microsoft.com/office/drawing/2014/main" id="{4AE7A9DA-96D5-44EB-B3BD-E1C933963231}"/>
                      </a:ext>
                    </a:extLst>
                  </p:cNvPr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6906165" y="3577772"/>
                    <a:ext cx="108000" cy="104338"/>
                  </a:xfrm>
                  <a:prstGeom prst="ellipse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cxnSp>
              <p:nvCxnSpPr>
                <p:cNvPr id="34" name="Straight Connector 33">
                  <a:extLst>
                    <a:ext uri="{FF2B5EF4-FFF2-40B4-BE49-F238E27FC236}">
                      <a16:creationId xmlns:a16="http://schemas.microsoft.com/office/drawing/2014/main" id="{6412D587-A1F0-404A-9B64-57BFC896002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815529" y="3529452"/>
                  <a:ext cx="686346" cy="0"/>
                </a:xfrm>
                <a:prstGeom prst="line">
                  <a:avLst/>
                </a:prstGeom>
                <a:ln w="25400"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Straight Connector 34">
                  <a:extLst>
                    <a:ext uri="{FF2B5EF4-FFF2-40B4-BE49-F238E27FC236}">
                      <a16:creationId xmlns:a16="http://schemas.microsoft.com/office/drawing/2014/main" id="{742F8CED-E82B-411A-9B73-10E46D1084B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7014165" y="4520548"/>
                  <a:ext cx="549125" cy="0"/>
                </a:xfrm>
                <a:prstGeom prst="line">
                  <a:avLst/>
                </a:prstGeom>
                <a:ln w="25400"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6" name="Freeform: Shape 35">
                  <a:extLst>
                    <a:ext uri="{FF2B5EF4-FFF2-40B4-BE49-F238E27FC236}">
                      <a16:creationId xmlns:a16="http://schemas.microsoft.com/office/drawing/2014/main" id="{46632D89-4ADA-4F8F-BB96-17460307906B}"/>
                    </a:ext>
                  </a:extLst>
                </p:cNvPr>
                <p:cNvSpPr/>
                <p:nvPr/>
              </p:nvSpPr>
              <p:spPr>
                <a:xfrm>
                  <a:off x="6155473" y="3631631"/>
                  <a:ext cx="1092820" cy="799120"/>
                </a:xfrm>
                <a:custGeom>
                  <a:avLst/>
                  <a:gdLst>
                    <a:gd name="connsiteX0" fmla="*/ 1092820 w 1092820"/>
                    <a:gd name="connsiteY0" fmla="*/ 0 h 802888"/>
                    <a:gd name="connsiteX1" fmla="*/ 1092820 w 1092820"/>
                    <a:gd name="connsiteY1" fmla="*/ 215591 h 802888"/>
                    <a:gd name="connsiteX2" fmla="*/ 0 w 1092820"/>
                    <a:gd name="connsiteY2" fmla="*/ 631903 h 802888"/>
                    <a:gd name="connsiteX3" fmla="*/ 0 w 1092820"/>
                    <a:gd name="connsiteY3" fmla="*/ 802888 h 802888"/>
                    <a:gd name="connsiteX4" fmla="*/ 349405 w 1092820"/>
                    <a:gd name="connsiteY4" fmla="*/ 802888 h 80288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092820" h="802888">
                      <a:moveTo>
                        <a:pt x="1092820" y="0"/>
                      </a:moveTo>
                      <a:lnTo>
                        <a:pt x="1092820" y="215591"/>
                      </a:lnTo>
                      <a:lnTo>
                        <a:pt x="0" y="631903"/>
                      </a:lnTo>
                      <a:lnTo>
                        <a:pt x="0" y="802888"/>
                      </a:lnTo>
                      <a:lnTo>
                        <a:pt x="349405" y="802888"/>
                      </a:lnTo>
                    </a:path>
                  </a:pathLst>
                </a:custGeom>
                <a:noFill/>
                <a:ln w="25400">
                  <a:solidFill>
                    <a:srgbClr val="FF0000"/>
                  </a:solidFill>
                  <a:headEnd type="oval" w="sm" len="sm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b="1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37" name="Freeform: Shape 36">
                  <a:extLst>
                    <a:ext uri="{FF2B5EF4-FFF2-40B4-BE49-F238E27FC236}">
                      <a16:creationId xmlns:a16="http://schemas.microsoft.com/office/drawing/2014/main" id="{5C8EAFA0-0620-4254-AFA7-ECDF0A9F0AD0}"/>
                    </a:ext>
                  </a:extLst>
                </p:cNvPr>
                <p:cNvSpPr/>
                <p:nvPr/>
              </p:nvSpPr>
              <p:spPr>
                <a:xfrm flipV="1">
                  <a:off x="6155473" y="3731009"/>
                  <a:ext cx="1092820" cy="789537"/>
                </a:xfrm>
                <a:custGeom>
                  <a:avLst/>
                  <a:gdLst>
                    <a:gd name="connsiteX0" fmla="*/ 1092820 w 1092820"/>
                    <a:gd name="connsiteY0" fmla="*/ 0 h 802888"/>
                    <a:gd name="connsiteX1" fmla="*/ 1092820 w 1092820"/>
                    <a:gd name="connsiteY1" fmla="*/ 215591 h 802888"/>
                    <a:gd name="connsiteX2" fmla="*/ 0 w 1092820"/>
                    <a:gd name="connsiteY2" fmla="*/ 631903 h 802888"/>
                    <a:gd name="connsiteX3" fmla="*/ 0 w 1092820"/>
                    <a:gd name="connsiteY3" fmla="*/ 802888 h 802888"/>
                    <a:gd name="connsiteX4" fmla="*/ 349405 w 1092820"/>
                    <a:gd name="connsiteY4" fmla="*/ 802888 h 80288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092820" h="802888">
                      <a:moveTo>
                        <a:pt x="1092820" y="0"/>
                      </a:moveTo>
                      <a:lnTo>
                        <a:pt x="1092820" y="215591"/>
                      </a:lnTo>
                      <a:lnTo>
                        <a:pt x="0" y="631903"/>
                      </a:lnTo>
                      <a:lnTo>
                        <a:pt x="0" y="802888"/>
                      </a:lnTo>
                      <a:lnTo>
                        <a:pt x="349405" y="802888"/>
                      </a:lnTo>
                    </a:path>
                  </a:pathLst>
                </a:custGeom>
                <a:noFill/>
                <a:ln w="25400">
                  <a:solidFill>
                    <a:srgbClr val="0000FF"/>
                  </a:solidFill>
                  <a:headEnd type="oval" w="sm" len="sm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0000FF"/>
                    </a:solidFill>
                  </a:endParaRPr>
                </a:p>
              </p:txBody>
            </p:sp>
            <p:cxnSp>
              <p:nvCxnSpPr>
                <p:cNvPr id="38" name="Straight Connector 37">
                  <a:extLst>
                    <a:ext uri="{FF2B5EF4-FFF2-40B4-BE49-F238E27FC236}">
                      <a16:creationId xmlns:a16="http://schemas.microsoft.com/office/drawing/2014/main" id="{1989F9A3-5DF4-4971-811C-7F416E85AA3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817535" y="4626705"/>
                  <a:ext cx="686346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C8FC5834-87F0-4A24-B1F3-B11286598C27}"/>
                  </a:ext>
                </a:extLst>
              </p:cNvPr>
              <p:cNvSpPr txBox="1"/>
              <p:nvPr/>
            </p:nvSpPr>
            <p:spPr>
              <a:xfrm>
                <a:off x="5056187" y="3791257"/>
                <a:ext cx="889157" cy="285466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square" lIns="0" tIns="0" rIns="0" bIns="0" rtlCol="0" anchor="ctr" anchorCtr="0">
                <a:noAutofit/>
              </a:bodyPr>
              <a:lstStyle/>
              <a:p>
                <a:pPr algn="ctr"/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 (Reset)</a:t>
                </a:r>
              </a:p>
            </p:txBody>
          </p:sp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8C1B8340-DDC0-4D14-9C1A-A069072B4C0F}"/>
                  </a:ext>
                </a:extLst>
              </p:cNvPr>
              <p:cNvSpPr txBox="1"/>
              <p:nvPr/>
            </p:nvSpPr>
            <p:spPr>
              <a:xfrm>
                <a:off x="6046297" y="3683594"/>
                <a:ext cx="225025" cy="285466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square" lIns="0" tIns="0" rIns="0" bIns="0" rtlCol="0" anchor="ctr" anchorCtr="0">
                <a:noAutofit/>
              </a:bodyPr>
              <a:lstStyle/>
              <a:p>
                <a:pPr algn="ctr"/>
                <a:r>
                  <a:rPr lang="en-US" b="1" dirty="0">
                    <a:solidFill>
                      <a:srgbClr val="0000FF"/>
                    </a:solidFill>
                    <a:latin typeface="+mn-lt"/>
                    <a:cs typeface="Times New Roman" panose="02020603050405020304" pitchFamily="18" charset="0"/>
                  </a:rPr>
                  <a:t>0</a:t>
                </a:r>
              </a:p>
            </p:txBody>
          </p:sp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F5684892-ABB2-4C9D-8FC6-BECFA5F424F9}"/>
                  </a:ext>
                </a:extLst>
              </p:cNvPr>
              <p:cNvSpPr txBox="1"/>
              <p:nvPr/>
            </p:nvSpPr>
            <p:spPr>
              <a:xfrm>
                <a:off x="6046297" y="5210670"/>
                <a:ext cx="225025" cy="285466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square" lIns="0" tIns="0" rIns="0" bIns="0" rtlCol="0" anchor="ctr" anchorCtr="0">
                <a:noAutofit/>
              </a:bodyPr>
              <a:lstStyle/>
              <a:p>
                <a:pPr algn="ctr"/>
                <a:r>
                  <a:rPr lang="en-US" b="1" dirty="0">
                    <a:solidFill>
                      <a:srgbClr val="FF0000"/>
                    </a:solidFill>
                    <a:latin typeface="+mn-lt"/>
                    <a:cs typeface="Times New Roman" panose="02020603050405020304" pitchFamily="18" charset="0"/>
                  </a:rPr>
                  <a:t>1</a:t>
                </a:r>
              </a:p>
            </p:txBody>
          </p:sp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26B8F94E-23B2-4E53-9EDA-B3D1E34FA400}"/>
                  </a:ext>
                </a:extLst>
              </p:cNvPr>
              <p:cNvSpPr txBox="1"/>
              <p:nvPr/>
            </p:nvSpPr>
            <p:spPr>
              <a:xfrm>
                <a:off x="8036227" y="5058487"/>
                <a:ext cx="225025" cy="285466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square" lIns="0" tIns="0" rIns="0" bIns="0" rtlCol="0" anchor="ctr" anchorCtr="0">
                <a:noAutofit/>
              </a:bodyPr>
              <a:lstStyle/>
              <a:p>
                <a:pPr algn="ctr"/>
                <a:r>
                  <a:rPr lang="en-US" b="1" dirty="0">
                    <a:solidFill>
                      <a:srgbClr val="0000FF"/>
                    </a:solidFill>
                    <a:latin typeface="+mn-lt"/>
                    <a:cs typeface="Times New Roman" panose="02020603050405020304" pitchFamily="18" charset="0"/>
                  </a:rPr>
                  <a:t>0</a:t>
                </a:r>
              </a:p>
            </p:txBody>
          </p:sp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C2CF7637-4A03-46E9-90DF-EEBE21F8306C}"/>
                  </a:ext>
                </a:extLst>
              </p:cNvPr>
              <p:cNvSpPr txBox="1"/>
              <p:nvPr/>
            </p:nvSpPr>
            <p:spPr>
              <a:xfrm>
                <a:off x="8036227" y="3791257"/>
                <a:ext cx="225025" cy="285466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square" lIns="0" tIns="0" rIns="0" bIns="0" rtlCol="0" anchor="ctr" anchorCtr="0">
                <a:noAutofit/>
              </a:bodyPr>
              <a:lstStyle/>
              <a:p>
                <a:pPr algn="ctr"/>
                <a:r>
                  <a:rPr lang="en-US" b="1" dirty="0">
                    <a:solidFill>
                      <a:srgbClr val="FF0000"/>
                    </a:solidFill>
                    <a:latin typeface="+mn-lt"/>
                    <a:cs typeface="Times New Roman" panose="02020603050405020304" pitchFamily="18" charset="0"/>
                  </a:rPr>
                  <a:t>1</a:t>
                </a:r>
              </a:p>
            </p:txBody>
          </p:sp>
        </p:grp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C57C6E49-EE3F-48C3-8867-5520BAD37C88}"/>
                </a:ext>
              </a:extLst>
            </p:cNvPr>
            <p:cNvSpPr txBox="1"/>
            <p:nvPr/>
          </p:nvSpPr>
          <p:spPr>
            <a:xfrm>
              <a:off x="1573331" y="951666"/>
              <a:ext cx="2052000" cy="407104"/>
            </a:xfrm>
            <a:prstGeom prst="rect">
              <a:avLst/>
            </a:prstGeom>
            <a:noFill/>
            <a:ln w="25400">
              <a:solidFill>
                <a:srgbClr val="FF0000"/>
              </a:solidFill>
            </a:ln>
          </p:spPr>
          <p:txBody>
            <a:bodyPr wrap="none" lIns="0" tIns="0" rIns="0" bIns="0" rtlCol="0" anchor="ctr" anchorCtr="0">
              <a:noAutofit/>
            </a:bodyPr>
            <a:lstStyle/>
            <a:p>
              <a:pPr algn="ctr"/>
              <a:r>
                <a:rPr lang="en-US" sz="2000" dirty="0">
                  <a:latin typeface="+mn-lt"/>
                  <a:cs typeface="Times New Roman" panose="02020603050405020304" pitchFamily="18" charset="0"/>
                </a:rPr>
                <a:t>Set Operation</a:t>
              </a:r>
            </a:p>
          </p:txBody>
        </p:sp>
      </p:grp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906E4E4B-55D7-45CA-8C7C-E984FD445A71}"/>
              </a:ext>
            </a:extLst>
          </p:cNvPr>
          <p:cNvGrpSpPr/>
          <p:nvPr/>
        </p:nvGrpSpPr>
        <p:grpSpPr>
          <a:xfrm>
            <a:off x="4682970" y="953725"/>
            <a:ext cx="4455495" cy="2425331"/>
            <a:chOff x="4682970" y="953725"/>
            <a:chExt cx="4455495" cy="2425331"/>
          </a:xfrm>
        </p:grpSpPr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F06E45F1-FCED-4655-9F80-328BB9D96C39}"/>
                </a:ext>
              </a:extLst>
            </p:cNvPr>
            <p:cNvGrpSpPr/>
            <p:nvPr/>
          </p:nvGrpSpPr>
          <p:grpSpPr>
            <a:xfrm>
              <a:off x="5563142" y="1468399"/>
              <a:ext cx="3575323" cy="1910657"/>
              <a:chOff x="5056187" y="3683594"/>
              <a:chExt cx="3575323" cy="1910657"/>
            </a:xfrm>
          </p:grpSpPr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E93799D4-C4E3-4351-B5ED-0EAC76B7012E}"/>
                  </a:ext>
                </a:extLst>
              </p:cNvPr>
              <p:cNvSpPr txBox="1"/>
              <p:nvPr/>
            </p:nvSpPr>
            <p:spPr>
              <a:xfrm>
                <a:off x="8406485" y="3910058"/>
                <a:ext cx="225025" cy="285466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square" lIns="0" tIns="0" rIns="0" bIns="0" rtlCol="0" anchor="ctr" anchorCtr="0">
                <a:noAutofit/>
              </a:bodyPr>
              <a:lstStyle/>
              <a:p>
                <a:pPr algn="ctr"/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Q</a:t>
                </a:r>
              </a:p>
            </p:txBody>
          </p:sp>
          <p:grpSp>
            <p:nvGrpSpPr>
              <p:cNvPr id="52" name="Group 51">
                <a:extLst>
                  <a:ext uri="{FF2B5EF4-FFF2-40B4-BE49-F238E27FC236}">
                    <a16:creationId xmlns:a16="http://schemas.microsoft.com/office/drawing/2014/main" id="{12BD903A-ADBB-4AAC-B237-FB2681DDDE40}"/>
                  </a:ext>
                </a:extLst>
              </p:cNvPr>
              <p:cNvGrpSpPr/>
              <p:nvPr/>
            </p:nvGrpSpPr>
            <p:grpSpPr>
              <a:xfrm>
                <a:off x="8406485" y="5166052"/>
                <a:ext cx="225025" cy="285466"/>
                <a:chOff x="7602344" y="4351956"/>
                <a:chExt cx="225025" cy="285466"/>
              </a:xfrm>
            </p:grpSpPr>
            <p:sp>
              <p:nvSpPr>
                <p:cNvPr id="72" name="TextBox 71">
                  <a:extLst>
                    <a:ext uri="{FF2B5EF4-FFF2-40B4-BE49-F238E27FC236}">
                      <a16:creationId xmlns:a16="http://schemas.microsoft.com/office/drawing/2014/main" id="{9E4A9AD1-2455-4173-9355-251022C5C807}"/>
                    </a:ext>
                  </a:extLst>
                </p:cNvPr>
                <p:cNvSpPr txBox="1"/>
                <p:nvPr/>
              </p:nvSpPr>
              <p:spPr>
                <a:xfrm>
                  <a:off x="7602344" y="4351956"/>
                  <a:ext cx="225025" cy="285466"/>
                </a:xfrm>
                <a:prstGeom prst="rect">
                  <a:avLst/>
                </a:prstGeom>
                <a:noFill/>
                <a:ln w="25400">
                  <a:noFill/>
                </a:ln>
              </p:spPr>
              <p:txBody>
                <a:bodyPr wrap="square" lIns="0" tIns="0" rIns="0" bIns="0" rtlCol="0" anchor="ctr" anchorCtr="0">
                  <a:noAutofit/>
                </a:bodyPr>
                <a:lstStyle/>
                <a:p>
                  <a:pPr algn="ctr"/>
                  <a:r>
                    <a:rPr lang="en-US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Q</a:t>
                  </a:r>
                </a:p>
              </p:txBody>
            </p:sp>
            <p:cxnSp>
              <p:nvCxnSpPr>
                <p:cNvPr id="73" name="Straight Connector 72">
                  <a:extLst>
                    <a:ext uri="{FF2B5EF4-FFF2-40B4-BE49-F238E27FC236}">
                      <a16:creationId xmlns:a16="http://schemas.microsoft.com/office/drawing/2014/main" id="{6738F4A4-115D-4F2C-8CA9-76B7C6552D2A}"/>
                    </a:ext>
                  </a:extLst>
                </p:cNvPr>
                <p:cNvCxnSpPr/>
                <p:nvPr/>
              </p:nvCxnSpPr>
              <p:spPr>
                <a:xfrm>
                  <a:off x="7621143" y="4389126"/>
                  <a:ext cx="180020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432CAB67-12FD-4265-B172-60CF35563D92}"/>
                  </a:ext>
                </a:extLst>
              </p:cNvPr>
              <p:cNvSpPr txBox="1"/>
              <p:nvPr/>
            </p:nvSpPr>
            <p:spPr>
              <a:xfrm>
                <a:off x="5056187" y="5308785"/>
                <a:ext cx="686346" cy="285466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square" lIns="0" tIns="0" rIns="0" bIns="0" rtlCol="0" anchor="ctr" anchorCtr="0">
                <a:noAutofit/>
              </a:bodyPr>
              <a:lstStyle/>
              <a:p>
                <a:pPr algn="ctr"/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 (Set)</a:t>
                </a:r>
              </a:p>
            </p:txBody>
          </p:sp>
          <p:grpSp>
            <p:nvGrpSpPr>
              <p:cNvPr id="54" name="Group 53">
                <a:extLst>
                  <a:ext uri="{FF2B5EF4-FFF2-40B4-BE49-F238E27FC236}">
                    <a16:creationId xmlns:a16="http://schemas.microsoft.com/office/drawing/2014/main" id="{E07AAD77-1A12-470E-AA5F-4A906DCE44AD}"/>
                  </a:ext>
                </a:extLst>
              </p:cNvPr>
              <p:cNvGrpSpPr/>
              <p:nvPr/>
            </p:nvGrpSpPr>
            <p:grpSpPr>
              <a:xfrm>
                <a:off x="6001745" y="3858525"/>
                <a:ext cx="2339807" cy="1721865"/>
                <a:chOff x="5815529" y="3461349"/>
                <a:chExt cx="1747761" cy="1227791"/>
              </a:xfrm>
            </p:grpSpPr>
            <p:cxnSp>
              <p:nvCxnSpPr>
                <p:cNvPr id="60" name="Straight Connector 59">
                  <a:extLst>
                    <a:ext uri="{FF2B5EF4-FFF2-40B4-BE49-F238E27FC236}">
                      <a16:creationId xmlns:a16="http://schemas.microsoft.com/office/drawing/2014/main" id="{47A06DF9-C6F6-455D-B829-4E323C9DDAC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7014165" y="3631631"/>
                  <a:ext cx="549125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61" name="Group 60">
                  <a:extLst>
                    <a:ext uri="{FF2B5EF4-FFF2-40B4-BE49-F238E27FC236}">
                      <a16:creationId xmlns:a16="http://schemas.microsoft.com/office/drawing/2014/main" id="{7D80FE4B-8A7C-4AFB-AE88-35E30CB9B2B3}"/>
                    </a:ext>
                  </a:extLst>
                </p:cNvPr>
                <p:cNvGrpSpPr/>
                <p:nvPr/>
              </p:nvGrpSpPr>
              <p:grpSpPr>
                <a:xfrm>
                  <a:off x="6474145" y="3461349"/>
                  <a:ext cx="540020" cy="337184"/>
                  <a:chOff x="6474145" y="3461349"/>
                  <a:chExt cx="540020" cy="337184"/>
                </a:xfrm>
              </p:grpSpPr>
              <p:sp>
                <p:nvSpPr>
                  <p:cNvPr id="70" name="Freeform 78">
                    <a:extLst>
                      <a:ext uri="{FF2B5EF4-FFF2-40B4-BE49-F238E27FC236}">
                        <a16:creationId xmlns:a16="http://schemas.microsoft.com/office/drawing/2014/main" id="{088F92BC-C90E-4ACB-A886-7CBFC312D5B3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 bwMode="auto">
                  <a:xfrm>
                    <a:off x="6474145" y="3461349"/>
                    <a:ext cx="432000" cy="337184"/>
                  </a:xfrm>
                  <a:custGeom>
                    <a:avLst/>
                    <a:gdLst>
                      <a:gd name="T0" fmla="*/ 0 w 708"/>
                      <a:gd name="T1" fmla="*/ 0 h 572"/>
                      <a:gd name="T2" fmla="*/ 17 w 708"/>
                      <a:gd name="T3" fmla="*/ 40 h 572"/>
                      <a:gd name="T4" fmla="*/ 39 w 708"/>
                      <a:gd name="T5" fmla="*/ 95 h 572"/>
                      <a:gd name="T6" fmla="*/ 54 w 708"/>
                      <a:gd name="T7" fmla="*/ 157 h 572"/>
                      <a:gd name="T8" fmla="*/ 66 w 708"/>
                      <a:gd name="T9" fmla="*/ 227 h 572"/>
                      <a:gd name="T10" fmla="*/ 74 w 708"/>
                      <a:gd name="T11" fmla="*/ 284 h 572"/>
                      <a:gd name="T12" fmla="*/ 69 w 708"/>
                      <a:gd name="T13" fmla="*/ 338 h 572"/>
                      <a:gd name="T14" fmla="*/ 58 w 708"/>
                      <a:gd name="T15" fmla="*/ 399 h 572"/>
                      <a:gd name="T16" fmla="*/ 45 w 708"/>
                      <a:gd name="T17" fmla="*/ 458 h 572"/>
                      <a:gd name="T18" fmla="*/ 28 w 708"/>
                      <a:gd name="T19" fmla="*/ 512 h 572"/>
                      <a:gd name="T20" fmla="*/ 0 w 708"/>
                      <a:gd name="T21" fmla="*/ 572 h 572"/>
                      <a:gd name="T22" fmla="*/ 208 w 708"/>
                      <a:gd name="T23" fmla="*/ 572 h 572"/>
                      <a:gd name="T24" fmla="*/ 297 w 708"/>
                      <a:gd name="T25" fmla="*/ 570 h 572"/>
                      <a:gd name="T26" fmla="*/ 342 w 708"/>
                      <a:gd name="T27" fmla="*/ 567 h 572"/>
                      <a:gd name="T28" fmla="*/ 375 w 708"/>
                      <a:gd name="T29" fmla="*/ 559 h 572"/>
                      <a:gd name="T30" fmla="*/ 409 w 708"/>
                      <a:gd name="T31" fmla="*/ 549 h 572"/>
                      <a:gd name="T32" fmla="*/ 445 w 708"/>
                      <a:gd name="T33" fmla="*/ 533 h 572"/>
                      <a:gd name="T34" fmla="*/ 486 w 708"/>
                      <a:gd name="T35" fmla="*/ 515 h 572"/>
                      <a:gd name="T36" fmla="*/ 526 w 708"/>
                      <a:gd name="T37" fmla="*/ 490 h 572"/>
                      <a:gd name="T38" fmla="*/ 552 w 708"/>
                      <a:gd name="T39" fmla="*/ 470 h 572"/>
                      <a:gd name="T40" fmla="*/ 577 w 708"/>
                      <a:gd name="T41" fmla="*/ 447 h 572"/>
                      <a:gd name="T42" fmla="*/ 604 w 708"/>
                      <a:gd name="T43" fmla="*/ 420 h 572"/>
                      <a:gd name="T44" fmla="*/ 628 w 708"/>
                      <a:gd name="T45" fmla="*/ 398 h 572"/>
                      <a:gd name="T46" fmla="*/ 651 w 708"/>
                      <a:gd name="T47" fmla="*/ 370 h 572"/>
                      <a:gd name="T48" fmla="*/ 680 w 708"/>
                      <a:gd name="T49" fmla="*/ 333 h 572"/>
                      <a:gd name="T50" fmla="*/ 708 w 708"/>
                      <a:gd name="T51" fmla="*/ 286 h 572"/>
                      <a:gd name="T52" fmla="*/ 682 w 708"/>
                      <a:gd name="T53" fmla="*/ 245 h 572"/>
                      <a:gd name="T54" fmla="*/ 658 w 708"/>
                      <a:gd name="T55" fmla="*/ 210 h 572"/>
                      <a:gd name="T56" fmla="*/ 638 w 708"/>
                      <a:gd name="T57" fmla="*/ 185 h 572"/>
                      <a:gd name="T58" fmla="*/ 616 w 708"/>
                      <a:gd name="T59" fmla="*/ 161 h 572"/>
                      <a:gd name="T60" fmla="*/ 592 w 708"/>
                      <a:gd name="T61" fmla="*/ 138 h 572"/>
                      <a:gd name="T62" fmla="*/ 572 w 708"/>
                      <a:gd name="T63" fmla="*/ 120 h 572"/>
                      <a:gd name="T64" fmla="*/ 552 w 708"/>
                      <a:gd name="T65" fmla="*/ 103 h 572"/>
                      <a:gd name="T66" fmla="*/ 528 w 708"/>
                      <a:gd name="T67" fmla="*/ 85 h 572"/>
                      <a:gd name="T68" fmla="*/ 506 w 708"/>
                      <a:gd name="T69" fmla="*/ 72 h 572"/>
                      <a:gd name="T70" fmla="*/ 480 w 708"/>
                      <a:gd name="T71" fmla="*/ 58 h 572"/>
                      <a:gd name="T72" fmla="*/ 451 w 708"/>
                      <a:gd name="T73" fmla="*/ 43 h 572"/>
                      <a:gd name="T74" fmla="*/ 415 w 708"/>
                      <a:gd name="T75" fmla="*/ 29 h 572"/>
                      <a:gd name="T76" fmla="*/ 385 w 708"/>
                      <a:gd name="T77" fmla="*/ 20 h 572"/>
                      <a:gd name="T78" fmla="*/ 350 w 708"/>
                      <a:gd name="T79" fmla="*/ 11 h 572"/>
                      <a:gd name="T80" fmla="*/ 313 w 708"/>
                      <a:gd name="T81" fmla="*/ 5 h 572"/>
                      <a:gd name="T82" fmla="*/ 278 w 708"/>
                      <a:gd name="T83" fmla="*/ 1 h 572"/>
                      <a:gd name="T84" fmla="*/ 253 w 708"/>
                      <a:gd name="T85" fmla="*/ 1 h 572"/>
                      <a:gd name="T86" fmla="*/ 227 w 708"/>
                      <a:gd name="T87" fmla="*/ 0 h 572"/>
                      <a:gd name="T88" fmla="*/ 0 w 708"/>
                      <a:gd name="T89" fmla="*/ 0 h 57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</a:cxnLst>
                    <a:rect l="0" t="0" r="r" b="b"/>
                    <a:pathLst>
                      <a:path w="708" h="572">
                        <a:moveTo>
                          <a:pt x="0" y="0"/>
                        </a:moveTo>
                        <a:lnTo>
                          <a:pt x="17" y="40"/>
                        </a:lnTo>
                        <a:lnTo>
                          <a:pt x="39" y="95"/>
                        </a:lnTo>
                        <a:lnTo>
                          <a:pt x="54" y="157"/>
                        </a:lnTo>
                        <a:lnTo>
                          <a:pt x="66" y="227"/>
                        </a:lnTo>
                        <a:lnTo>
                          <a:pt x="74" y="284"/>
                        </a:lnTo>
                        <a:lnTo>
                          <a:pt x="69" y="338"/>
                        </a:lnTo>
                        <a:lnTo>
                          <a:pt x="58" y="399"/>
                        </a:lnTo>
                        <a:lnTo>
                          <a:pt x="45" y="458"/>
                        </a:lnTo>
                        <a:lnTo>
                          <a:pt x="28" y="512"/>
                        </a:lnTo>
                        <a:lnTo>
                          <a:pt x="0" y="572"/>
                        </a:lnTo>
                        <a:lnTo>
                          <a:pt x="208" y="572"/>
                        </a:lnTo>
                        <a:lnTo>
                          <a:pt x="297" y="570"/>
                        </a:lnTo>
                        <a:lnTo>
                          <a:pt x="342" y="567"/>
                        </a:lnTo>
                        <a:lnTo>
                          <a:pt x="375" y="559"/>
                        </a:lnTo>
                        <a:lnTo>
                          <a:pt x="409" y="549"/>
                        </a:lnTo>
                        <a:lnTo>
                          <a:pt x="445" y="533"/>
                        </a:lnTo>
                        <a:lnTo>
                          <a:pt x="486" y="515"/>
                        </a:lnTo>
                        <a:lnTo>
                          <a:pt x="526" y="490"/>
                        </a:lnTo>
                        <a:lnTo>
                          <a:pt x="552" y="470"/>
                        </a:lnTo>
                        <a:lnTo>
                          <a:pt x="577" y="447"/>
                        </a:lnTo>
                        <a:lnTo>
                          <a:pt x="604" y="420"/>
                        </a:lnTo>
                        <a:lnTo>
                          <a:pt x="628" y="398"/>
                        </a:lnTo>
                        <a:lnTo>
                          <a:pt x="651" y="370"/>
                        </a:lnTo>
                        <a:lnTo>
                          <a:pt x="680" y="333"/>
                        </a:lnTo>
                        <a:lnTo>
                          <a:pt x="708" y="286"/>
                        </a:lnTo>
                        <a:lnTo>
                          <a:pt x="682" y="245"/>
                        </a:lnTo>
                        <a:lnTo>
                          <a:pt x="658" y="210"/>
                        </a:lnTo>
                        <a:lnTo>
                          <a:pt x="638" y="185"/>
                        </a:lnTo>
                        <a:lnTo>
                          <a:pt x="616" y="161"/>
                        </a:lnTo>
                        <a:lnTo>
                          <a:pt x="592" y="138"/>
                        </a:lnTo>
                        <a:lnTo>
                          <a:pt x="572" y="120"/>
                        </a:lnTo>
                        <a:lnTo>
                          <a:pt x="552" y="103"/>
                        </a:lnTo>
                        <a:lnTo>
                          <a:pt x="528" y="85"/>
                        </a:lnTo>
                        <a:lnTo>
                          <a:pt x="506" y="72"/>
                        </a:lnTo>
                        <a:lnTo>
                          <a:pt x="480" y="58"/>
                        </a:lnTo>
                        <a:lnTo>
                          <a:pt x="451" y="43"/>
                        </a:lnTo>
                        <a:lnTo>
                          <a:pt x="415" y="29"/>
                        </a:lnTo>
                        <a:lnTo>
                          <a:pt x="385" y="20"/>
                        </a:lnTo>
                        <a:lnTo>
                          <a:pt x="350" y="11"/>
                        </a:lnTo>
                        <a:lnTo>
                          <a:pt x="313" y="5"/>
                        </a:lnTo>
                        <a:lnTo>
                          <a:pt x="278" y="1"/>
                        </a:lnTo>
                        <a:lnTo>
                          <a:pt x="253" y="1"/>
                        </a:lnTo>
                        <a:lnTo>
                          <a:pt x="227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noFill/>
                  <a:ln w="25400" cmpd="sng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3366FF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71" name="Oval 80">
                    <a:extLst>
                      <a:ext uri="{FF2B5EF4-FFF2-40B4-BE49-F238E27FC236}">
                        <a16:creationId xmlns:a16="http://schemas.microsoft.com/office/drawing/2014/main" id="{AFEDBADB-6F4B-489F-BFFE-4A1BCBF76625}"/>
                      </a:ext>
                    </a:extLst>
                  </p:cNvPr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6906165" y="3577772"/>
                    <a:ext cx="108000" cy="104338"/>
                  </a:xfrm>
                  <a:prstGeom prst="ellipse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62" name="Group 61">
                  <a:extLst>
                    <a:ext uri="{FF2B5EF4-FFF2-40B4-BE49-F238E27FC236}">
                      <a16:creationId xmlns:a16="http://schemas.microsoft.com/office/drawing/2014/main" id="{A0372124-AA9C-438C-AC7F-94B89D24C669}"/>
                    </a:ext>
                  </a:extLst>
                </p:cNvPr>
                <p:cNvGrpSpPr/>
                <p:nvPr/>
              </p:nvGrpSpPr>
              <p:grpSpPr>
                <a:xfrm>
                  <a:off x="6474145" y="4351956"/>
                  <a:ext cx="540020" cy="337184"/>
                  <a:chOff x="6474145" y="3461349"/>
                  <a:chExt cx="540020" cy="337184"/>
                </a:xfrm>
              </p:grpSpPr>
              <p:sp>
                <p:nvSpPr>
                  <p:cNvPr id="68" name="Freeform 78">
                    <a:extLst>
                      <a:ext uri="{FF2B5EF4-FFF2-40B4-BE49-F238E27FC236}">
                        <a16:creationId xmlns:a16="http://schemas.microsoft.com/office/drawing/2014/main" id="{C28BE5D7-5397-4386-81EB-54C0576D3541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 bwMode="auto">
                  <a:xfrm>
                    <a:off x="6474145" y="3461349"/>
                    <a:ext cx="432000" cy="337184"/>
                  </a:xfrm>
                  <a:custGeom>
                    <a:avLst/>
                    <a:gdLst>
                      <a:gd name="T0" fmla="*/ 0 w 708"/>
                      <a:gd name="T1" fmla="*/ 0 h 572"/>
                      <a:gd name="T2" fmla="*/ 17 w 708"/>
                      <a:gd name="T3" fmla="*/ 40 h 572"/>
                      <a:gd name="T4" fmla="*/ 39 w 708"/>
                      <a:gd name="T5" fmla="*/ 95 h 572"/>
                      <a:gd name="T6" fmla="*/ 54 w 708"/>
                      <a:gd name="T7" fmla="*/ 157 h 572"/>
                      <a:gd name="T8" fmla="*/ 66 w 708"/>
                      <a:gd name="T9" fmla="*/ 227 h 572"/>
                      <a:gd name="T10" fmla="*/ 74 w 708"/>
                      <a:gd name="T11" fmla="*/ 284 h 572"/>
                      <a:gd name="T12" fmla="*/ 69 w 708"/>
                      <a:gd name="T13" fmla="*/ 338 h 572"/>
                      <a:gd name="T14" fmla="*/ 58 w 708"/>
                      <a:gd name="T15" fmla="*/ 399 h 572"/>
                      <a:gd name="T16" fmla="*/ 45 w 708"/>
                      <a:gd name="T17" fmla="*/ 458 h 572"/>
                      <a:gd name="T18" fmla="*/ 28 w 708"/>
                      <a:gd name="T19" fmla="*/ 512 h 572"/>
                      <a:gd name="T20" fmla="*/ 0 w 708"/>
                      <a:gd name="T21" fmla="*/ 572 h 572"/>
                      <a:gd name="T22" fmla="*/ 208 w 708"/>
                      <a:gd name="T23" fmla="*/ 572 h 572"/>
                      <a:gd name="T24" fmla="*/ 297 w 708"/>
                      <a:gd name="T25" fmla="*/ 570 h 572"/>
                      <a:gd name="T26" fmla="*/ 342 w 708"/>
                      <a:gd name="T27" fmla="*/ 567 h 572"/>
                      <a:gd name="T28" fmla="*/ 375 w 708"/>
                      <a:gd name="T29" fmla="*/ 559 h 572"/>
                      <a:gd name="T30" fmla="*/ 409 w 708"/>
                      <a:gd name="T31" fmla="*/ 549 h 572"/>
                      <a:gd name="T32" fmla="*/ 445 w 708"/>
                      <a:gd name="T33" fmla="*/ 533 h 572"/>
                      <a:gd name="T34" fmla="*/ 486 w 708"/>
                      <a:gd name="T35" fmla="*/ 515 h 572"/>
                      <a:gd name="T36" fmla="*/ 526 w 708"/>
                      <a:gd name="T37" fmla="*/ 490 h 572"/>
                      <a:gd name="T38" fmla="*/ 552 w 708"/>
                      <a:gd name="T39" fmla="*/ 470 h 572"/>
                      <a:gd name="T40" fmla="*/ 577 w 708"/>
                      <a:gd name="T41" fmla="*/ 447 h 572"/>
                      <a:gd name="T42" fmla="*/ 604 w 708"/>
                      <a:gd name="T43" fmla="*/ 420 h 572"/>
                      <a:gd name="T44" fmla="*/ 628 w 708"/>
                      <a:gd name="T45" fmla="*/ 398 h 572"/>
                      <a:gd name="T46" fmla="*/ 651 w 708"/>
                      <a:gd name="T47" fmla="*/ 370 h 572"/>
                      <a:gd name="T48" fmla="*/ 680 w 708"/>
                      <a:gd name="T49" fmla="*/ 333 h 572"/>
                      <a:gd name="T50" fmla="*/ 708 w 708"/>
                      <a:gd name="T51" fmla="*/ 286 h 572"/>
                      <a:gd name="T52" fmla="*/ 682 w 708"/>
                      <a:gd name="T53" fmla="*/ 245 h 572"/>
                      <a:gd name="T54" fmla="*/ 658 w 708"/>
                      <a:gd name="T55" fmla="*/ 210 h 572"/>
                      <a:gd name="T56" fmla="*/ 638 w 708"/>
                      <a:gd name="T57" fmla="*/ 185 h 572"/>
                      <a:gd name="T58" fmla="*/ 616 w 708"/>
                      <a:gd name="T59" fmla="*/ 161 h 572"/>
                      <a:gd name="T60" fmla="*/ 592 w 708"/>
                      <a:gd name="T61" fmla="*/ 138 h 572"/>
                      <a:gd name="T62" fmla="*/ 572 w 708"/>
                      <a:gd name="T63" fmla="*/ 120 h 572"/>
                      <a:gd name="T64" fmla="*/ 552 w 708"/>
                      <a:gd name="T65" fmla="*/ 103 h 572"/>
                      <a:gd name="T66" fmla="*/ 528 w 708"/>
                      <a:gd name="T67" fmla="*/ 85 h 572"/>
                      <a:gd name="T68" fmla="*/ 506 w 708"/>
                      <a:gd name="T69" fmla="*/ 72 h 572"/>
                      <a:gd name="T70" fmla="*/ 480 w 708"/>
                      <a:gd name="T71" fmla="*/ 58 h 572"/>
                      <a:gd name="T72" fmla="*/ 451 w 708"/>
                      <a:gd name="T73" fmla="*/ 43 h 572"/>
                      <a:gd name="T74" fmla="*/ 415 w 708"/>
                      <a:gd name="T75" fmla="*/ 29 h 572"/>
                      <a:gd name="T76" fmla="*/ 385 w 708"/>
                      <a:gd name="T77" fmla="*/ 20 h 572"/>
                      <a:gd name="T78" fmla="*/ 350 w 708"/>
                      <a:gd name="T79" fmla="*/ 11 h 572"/>
                      <a:gd name="T80" fmla="*/ 313 w 708"/>
                      <a:gd name="T81" fmla="*/ 5 h 572"/>
                      <a:gd name="T82" fmla="*/ 278 w 708"/>
                      <a:gd name="T83" fmla="*/ 1 h 572"/>
                      <a:gd name="T84" fmla="*/ 253 w 708"/>
                      <a:gd name="T85" fmla="*/ 1 h 572"/>
                      <a:gd name="T86" fmla="*/ 227 w 708"/>
                      <a:gd name="T87" fmla="*/ 0 h 572"/>
                      <a:gd name="T88" fmla="*/ 0 w 708"/>
                      <a:gd name="T89" fmla="*/ 0 h 57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</a:cxnLst>
                    <a:rect l="0" t="0" r="r" b="b"/>
                    <a:pathLst>
                      <a:path w="708" h="572">
                        <a:moveTo>
                          <a:pt x="0" y="0"/>
                        </a:moveTo>
                        <a:lnTo>
                          <a:pt x="17" y="40"/>
                        </a:lnTo>
                        <a:lnTo>
                          <a:pt x="39" y="95"/>
                        </a:lnTo>
                        <a:lnTo>
                          <a:pt x="54" y="157"/>
                        </a:lnTo>
                        <a:lnTo>
                          <a:pt x="66" y="227"/>
                        </a:lnTo>
                        <a:lnTo>
                          <a:pt x="74" y="284"/>
                        </a:lnTo>
                        <a:lnTo>
                          <a:pt x="69" y="338"/>
                        </a:lnTo>
                        <a:lnTo>
                          <a:pt x="58" y="399"/>
                        </a:lnTo>
                        <a:lnTo>
                          <a:pt x="45" y="458"/>
                        </a:lnTo>
                        <a:lnTo>
                          <a:pt x="28" y="512"/>
                        </a:lnTo>
                        <a:lnTo>
                          <a:pt x="0" y="572"/>
                        </a:lnTo>
                        <a:lnTo>
                          <a:pt x="208" y="572"/>
                        </a:lnTo>
                        <a:lnTo>
                          <a:pt x="297" y="570"/>
                        </a:lnTo>
                        <a:lnTo>
                          <a:pt x="342" y="567"/>
                        </a:lnTo>
                        <a:lnTo>
                          <a:pt x="375" y="559"/>
                        </a:lnTo>
                        <a:lnTo>
                          <a:pt x="409" y="549"/>
                        </a:lnTo>
                        <a:lnTo>
                          <a:pt x="445" y="533"/>
                        </a:lnTo>
                        <a:lnTo>
                          <a:pt x="486" y="515"/>
                        </a:lnTo>
                        <a:lnTo>
                          <a:pt x="526" y="490"/>
                        </a:lnTo>
                        <a:lnTo>
                          <a:pt x="552" y="470"/>
                        </a:lnTo>
                        <a:lnTo>
                          <a:pt x="577" y="447"/>
                        </a:lnTo>
                        <a:lnTo>
                          <a:pt x="604" y="420"/>
                        </a:lnTo>
                        <a:lnTo>
                          <a:pt x="628" y="398"/>
                        </a:lnTo>
                        <a:lnTo>
                          <a:pt x="651" y="370"/>
                        </a:lnTo>
                        <a:lnTo>
                          <a:pt x="680" y="333"/>
                        </a:lnTo>
                        <a:lnTo>
                          <a:pt x="708" y="286"/>
                        </a:lnTo>
                        <a:lnTo>
                          <a:pt x="682" y="245"/>
                        </a:lnTo>
                        <a:lnTo>
                          <a:pt x="658" y="210"/>
                        </a:lnTo>
                        <a:lnTo>
                          <a:pt x="638" y="185"/>
                        </a:lnTo>
                        <a:lnTo>
                          <a:pt x="616" y="161"/>
                        </a:lnTo>
                        <a:lnTo>
                          <a:pt x="592" y="138"/>
                        </a:lnTo>
                        <a:lnTo>
                          <a:pt x="572" y="120"/>
                        </a:lnTo>
                        <a:lnTo>
                          <a:pt x="552" y="103"/>
                        </a:lnTo>
                        <a:lnTo>
                          <a:pt x="528" y="85"/>
                        </a:lnTo>
                        <a:lnTo>
                          <a:pt x="506" y="72"/>
                        </a:lnTo>
                        <a:lnTo>
                          <a:pt x="480" y="58"/>
                        </a:lnTo>
                        <a:lnTo>
                          <a:pt x="451" y="43"/>
                        </a:lnTo>
                        <a:lnTo>
                          <a:pt x="415" y="29"/>
                        </a:lnTo>
                        <a:lnTo>
                          <a:pt x="385" y="20"/>
                        </a:lnTo>
                        <a:lnTo>
                          <a:pt x="350" y="11"/>
                        </a:lnTo>
                        <a:lnTo>
                          <a:pt x="313" y="5"/>
                        </a:lnTo>
                        <a:lnTo>
                          <a:pt x="278" y="1"/>
                        </a:lnTo>
                        <a:lnTo>
                          <a:pt x="253" y="1"/>
                        </a:lnTo>
                        <a:lnTo>
                          <a:pt x="227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noFill/>
                  <a:ln w="25400" cmpd="sng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3366FF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9" name="Oval 80">
                    <a:extLst>
                      <a:ext uri="{FF2B5EF4-FFF2-40B4-BE49-F238E27FC236}">
                        <a16:creationId xmlns:a16="http://schemas.microsoft.com/office/drawing/2014/main" id="{03404724-AF49-40D0-82F4-55A946378491}"/>
                      </a:ext>
                    </a:extLst>
                  </p:cNvPr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6906165" y="3577772"/>
                    <a:ext cx="108000" cy="104338"/>
                  </a:xfrm>
                  <a:prstGeom prst="ellipse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cxnSp>
              <p:nvCxnSpPr>
                <p:cNvPr id="63" name="Straight Connector 62">
                  <a:extLst>
                    <a:ext uri="{FF2B5EF4-FFF2-40B4-BE49-F238E27FC236}">
                      <a16:creationId xmlns:a16="http://schemas.microsoft.com/office/drawing/2014/main" id="{9417D649-27A9-40A1-A006-A46991BD84F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815529" y="3529452"/>
                  <a:ext cx="686346" cy="0"/>
                </a:xfrm>
                <a:prstGeom prst="line">
                  <a:avLst/>
                </a:prstGeom>
                <a:ln w="25400"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" name="Straight Connector 63">
                  <a:extLst>
                    <a:ext uri="{FF2B5EF4-FFF2-40B4-BE49-F238E27FC236}">
                      <a16:creationId xmlns:a16="http://schemas.microsoft.com/office/drawing/2014/main" id="{50F2DE60-6384-486D-BB2C-D73B69F384D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7014165" y="4520548"/>
                  <a:ext cx="549125" cy="0"/>
                </a:xfrm>
                <a:prstGeom prst="line">
                  <a:avLst/>
                </a:prstGeom>
                <a:ln w="25400"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5" name="Freeform: Shape 64">
                  <a:extLst>
                    <a:ext uri="{FF2B5EF4-FFF2-40B4-BE49-F238E27FC236}">
                      <a16:creationId xmlns:a16="http://schemas.microsoft.com/office/drawing/2014/main" id="{6D884A5E-4C4A-46AE-9370-306AE320B6B7}"/>
                    </a:ext>
                  </a:extLst>
                </p:cNvPr>
                <p:cNvSpPr/>
                <p:nvPr/>
              </p:nvSpPr>
              <p:spPr>
                <a:xfrm>
                  <a:off x="6155473" y="3631631"/>
                  <a:ext cx="1092820" cy="799120"/>
                </a:xfrm>
                <a:custGeom>
                  <a:avLst/>
                  <a:gdLst>
                    <a:gd name="connsiteX0" fmla="*/ 1092820 w 1092820"/>
                    <a:gd name="connsiteY0" fmla="*/ 0 h 802888"/>
                    <a:gd name="connsiteX1" fmla="*/ 1092820 w 1092820"/>
                    <a:gd name="connsiteY1" fmla="*/ 215591 h 802888"/>
                    <a:gd name="connsiteX2" fmla="*/ 0 w 1092820"/>
                    <a:gd name="connsiteY2" fmla="*/ 631903 h 802888"/>
                    <a:gd name="connsiteX3" fmla="*/ 0 w 1092820"/>
                    <a:gd name="connsiteY3" fmla="*/ 802888 h 802888"/>
                    <a:gd name="connsiteX4" fmla="*/ 349405 w 1092820"/>
                    <a:gd name="connsiteY4" fmla="*/ 802888 h 80288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092820" h="802888">
                      <a:moveTo>
                        <a:pt x="1092820" y="0"/>
                      </a:moveTo>
                      <a:lnTo>
                        <a:pt x="1092820" y="215591"/>
                      </a:lnTo>
                      <a:lnTo>
                        <a:pt x="0" y="631903"/>
                      </a:lnTo>
                      <a:lnTo>
                        <a:pt x="0" y="802888"/>
                      </a:lnTo>
                      <a:lnTo>
                        <a:pt x="349405" y="802888"/>
                      </a:lnTo>
                    </a:path>
                  </a:pathLst>
                </a:custGeom>
                <a:noFill/>
                <a:ln w="25400">
                  <a:solidFill>
                    <a:srgbClr val="FF0000"/>
                  </a:solidFill>
                  <a:headEnd type="oval" w="sm" len="sm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b="1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66" name="Freeform: Shape 65">
                  <a:extLst>
                    <a:ext uri="{FF2B5EF4-FFF2-40B4-BE49-F238E27FC236}">
                      <a16:creationId xmlns:a16="http://schemas.microsoft.com/office/drawing/2014/main" id="{23C924D9-63F4-423D-87D2-91895502B61C}"/>
                    </a:ext>
                  </a:extLst>
                </p:cNvPr>
                <p:cNvSpPr/>
                <p:nvPr/>
              </p:nvSpPr>
              <p:spPr>
                <a:xfrm flipV="1">
                  <a:off x="6155473" y="3731009"/>
                  <a:ext cx="1092820" cy="789537"/>
                </a:xfrm>
                <a:custGeom>
                  <a:avLst/>
                  <a:gdLst>
                    <a:gd name="connsiteX0" fmla="*/ 1092820 w 1092820"/>
                    <a:gd name="connsiteY0" fmla="*/ 0 h 802888"/>
                    <a:gd name="connsiteX1" fmla="*/ 1092820 w 1092820"/>
                    <a:gd name="connsiteY1" fmla="*/ 215591 h 802888"/>
                    <a:gd name="connsiteX2" fmla="*/ 0 w 1092820"/>
                    <a:gd name="connsiteY2" fmla="*/ 631903 h 802888"/>
                    <a:gd name="connsiteX3" fmla="*/ 0 w 1092820"/>
                    <a:gd name="connsiteY3" fmla="*/ 802888 h 802888"/>
                    <a:gd name="connsiteX4" fmla="*/ 349405 w 1092820"/>
                    <a:gd name="connsiteY4" fmla="*/ 802888 h 80288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092820" h="802888">
                      <a:moveTo>
                        <a:pt x="1092820" y="0"/>
                      </a:moveTo>
                      <a:lnTo>
                        <a:pt x="1092820" y="215591"/>
                      </a:lnTo>
                      <a:lnTo>
                        <a:pt x="0" y="631903"/>
                      </a:lnTo>
                      <a:lnTo>
                        <a:pt x="0" y="802888"/>
                      </a:lnTo>
                      <a:lnTo>
                        <a:pt x="349405" y="802888"/>
                      </a:lnTo>
                    </a:path>
                  </a:pathLst>
                </a:custGeom>
                <a:noFill/>
                <a:ln w="25400">
                  <a:solidFill>
                    <a:srgbClr val="0000FF"/>
                  </a:solidFill>
                  <a:headEnd type="oval" w="sm" len="sm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0000FF"/>
                    </a:solidFill>
                  </a:endParaRPr>
                </a:p>
              </p:txBody>
            </p:sp>
            <p:cxnSp>
              <p:nvCxnSpPr>
                <p:cNvPr id="67" name="Straight Connector 66">
                  <a:extLst>
                    <a:ext uri="{FF2B5EF4-FFF2-40B4-BE49-F238E27FC236}">
                      <a16:creationId xmlns:a16="http://schemas.microsoft.com/office/drawing/2014/main" id="{87DE463D-AB0B-48E0-9240-6F10A310300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817535" y="4626705"/>
                  <a:ext cx="686346" cy="0"/>
                </a:xfrm>
                <a:prstGeom prst="line">
                  <a:avLst/>
                </a:prstGeom>
                <a:ln w="25400"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559F2E66-E055-4FB0-B1C4-B4E5129F4D73}"/>
                  </a:ext>
                </a:extLst>
              </p:cNvPr>
              <p:cNvSpPr txBox="1"/>
              <p:nvPr/>
            </p:nvSpPr>
            <p:spPr>
              <a:xfrm>
                <a:off x="5056187" y="3791257"/>
                <a:ext cx="889157" cy="285466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square" lIns="0" tIns="0" rIns="0" bIns="0" rtlCol="0" anchor="ctr" anchorCtr="0">
                <a:noAutofit/>
              </a:bodyPr>
              <a:lstStyle/>
              <a:p>
                <a:pPr algn="ctr"/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 (Reset)</a:t>
                </a:r>
              </a:p>
            </p:txBody>
          </p:sp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B178AFFA-A601-4E2B-BC9C-5730A768068C}"/>
                  </a:ext>
                </a:extLst>
              </p:cNvPr>
              <p:cNvSpPr txBox="1"/>
              <p:nvPr/>
            </p:nvSpPr>
            <p:spPr>
              <a:xfrm>
                <a:off x="6046297" y="3683594"/>
                <a:ext cx="225025" cy="285466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square" lIns="0" tIns="0" rIns="0" bIns="0" rtlCol="0" anchor="ctr" anchorCtr="0">
                <a:noAutofit/>
              </a:bodyPr>
              <a:lstStyle/>
              <a:p>
                <a:pPr algn="ctr"/>
                <a:r>
                  <a:rPr lang="en-US" b="1" dirty="0">
                    <a:solidFill>
                      <a:srgbClr val="0000FF"/>
                    </a:solidFill>
                    <a:latin typeface="+mn-lt"/>
                    <a:cs typeface="Times New Roman" panose="02020603050405020304" pitchFamily="18" charset="0"/>
                  </a:rPr>
                  <a:t>0</a:t>
                </a:r>
              </a:p>
            </p:txBody>
          </p:sp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D1627F51-50A0-4A3A-B151-B9C73211C420}"/>
                  </a:ext>
                </a:extLst>
              </p:cNvPr>
              <p:cNvSpPr txBox="1"/>
              <p:nvPr/>
            </p:nvSpPr>
            <p:spPr>
              <a:xfrm>
                <a:off x="6046297" y="5210670"/>
                <a:ext cx="225025" cy="285466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square" lIns="0" tIns="0" rIns="0" bIns="0" rtlCol="0" anchor="ctr" anchorCtr="0">
                <a:noAutofit/>
              </a:bodyPr>
              <a:lstStyle/>
              <a:p>
                <a:pPr algn="ctr"/>
                <a:r>
                  <a:rPr lang="en-US" b="1" dirty="0">
                    <a:solidFill>
                      <a:srgbClr val="0000FF"/>
                    </a:solidFill>
                    <a:latin typeface="+mn-lt"/>
                    <a:cs typeface="Times New Roman" panose="02020603050405020304" pitchFamily="18" charset="0"/>
                  </a:rPr>
                  <a:t>0</a:t>
                </a:r>
              </a:p>
            </p:txBody>
          </p:sp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08A716D8-36D6-4CEA-8148-C7AC2986DEC2}"/>
                  </a:ext>
                </a:extLst>
              </p:cNvPr>
              <p:cNvSpPr txBox="1"/>
              <p:nvPr/>
            </p:nvSpPr>
            <p:spPr>
              <a:xfrm>
                <a:off x="8036227" y="5058487"/>
                <a:ext cx="225025" cy="285466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square" lIns="0" tIns="0" rIns="0" bIns="0" rtlCol="0" anchor="ctr" anchorCtr="0">
                <a:noAutofit/>
              </a:bodyPr>
              <a:lstStyle/>
              <a:p>
                <a:pPr algn="ctr"/>
                <a:r>
                  <a:rPr lang="en-US" b="1" dirty="0">
                    <a:solidFill>
                      <a:srgbClr val="0000FF"/>
                    </a:solidFill>
                    <a:latin typeface="+mn-lt"/>
                    <a:cs typeface="Times New Roman" panose="02020603050405020304" pitchFamily="18" charset="0"/>
                  </a:rPr>
                  <a:t>0</a:t>
                </a:r>
              </a:p>
            </p:txBody>
          </p:sp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F8F6E5A1-24C8-4FA1-9023-7E65F914B3A0}"/>
                  </a:ext>
                </a:extLst>
              </p:cNvPr>
              <p:cNvSpPr txBox="1"/>
              <p:nvPr/>
            </p:nvSpPr>
            <p:spPr>
              <a:xfrm>
                <a:off x="8036227" y="3791257"/>
                <a:ext cx="225025" cy="285466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square" lIns="0" tIns="0" rIns="0" bIns="0" rtlCol="0" anchor="ctr" anchorCtr="0">
                <a:noAutofit/>
              </a:bodyPr>
              <a:lstStyle/>
              <a:p>
                <a:pPr algn="ctr"/>
                <a:r>
                  <a:rPr lang="en-US" b="1" dirty="0">
                    <a:solidFill>
                      <a:srgbClr val="FF0000"/>
                    </a:solidFill>
                    <a:latin typeface="+mn-lt"/>
                    <a:cs typeface="Times New Roman" panose="02020603050405020304" pitchFamily="18" charset="0"/>
                  </a:rPr>
                  <a:t>1</a:t>
                </a:r>
              </a:p>
            </p:txBody>
          </p:sp>
        </p:grp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A12E60F4-AC55-488C-B536-8C8DA7A5254F}"/>
                </a:ext>
              </a:extLst>
            </p:cNvPr>
            <p:cNvSpPr txBox="1"/>
            <p:nvPr/>
          </p:nvSpPr>
          <p:spPr>
            <a:xfrm>
              <a:off x="6598256" y="953725"/>
              <a:ext cx="2052000" cy="407104"/>
            </a:xfrm>
            <a:prstGeom prst="rect">
              <a:avLst/>
            </a:prstGeom>
            <a:noFill/>
            <a:ln w="25400">
              <a:solidFill>
                <a:srgbClr val="FF0000"/>
              </a:solidFill>
            </a:ln>
          </p:spPr>
          <p:txBody>
            <a:bodyPr wrap="none" lIns="0" tIns="0" rIns="0" bIns="0" rtlCol="0" anchor="ctr" anchorCtr="0">
              <a:noAutofit/>
            </a:bodyPr>
            <a:lstStyle/>
            <a:p>
              <a:pPr algn="ctr"/>
              <a:r>
                <a:rPr lang="en-US" sz="2000" dirty="0">
                  <a:latin typeface="+mn-lt"/>
                  <a:cs typeface="Times New Roman" panose="02020603050405020304" pitchFamily="18" charset="0"/>
                </a:rPr>
                <a:t>Store Operation</a:t>
              </a:r>
            </a:p>
          </p:txBody>
        </p:sp>
        <p:sp>
          <p:nvSpPr>
            <p:cNvPr id="77" name="Arrow: Right 76">
              <a:extLst>
                <a:ext uri="{FF2B5EF4-FFF2-40B4-BE49-F238E27FC236}">
                  <a16:creationId xmlns:a16="http://schemas.microsoft.com/office/drawing/2014/main" id="{CC9E3981-2C95-430F-A40E-9EBEAAA0F359}"/>
                </a:ext>
              </a:extLst>
            </p:cNvPr>
            <p:cNvSpPr/>
            <p:nvPr/>
          </p:nvSpPr>
          <p:spPr>
            <a:xfrm>
              <a:off x="4682970" y="2310891"/>
              <a:ext cx="450050" cy="325828"/>
            </a:xfrm>
            <a:prstGeom prst="rightArrow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33" name="Group 132">
            <a:extLst>
              <a:ext uri="{FF2B5EF4-FFF2-40B4-BE49-F238E27FC236}">
                <a16:creationId xmlns:a16="http://schemas.microsoft.com/office/drawing/2014/main" id="{A7DD2D9C-287E-4ADB-BD44-94ED523C3058}"/>
              </a:ext>
            </a:extLst>
          </p:cNvPr>
          <p:cNvGrpSpPr/>
          <p:nvPr/>
        </p:nvGrpSpPr>
        <p:grpSpPr>
          <a:xfrm>
            <a:off x="497505" y="3967001"/>
            <a:ext cx="3575323" cy="2432329"/>
            <a:chOff x="497505" y="3967001"/>
            <a:chExt cx="3575323" cy="2432329"/>
          </a:xfrm>
        </p:grpSpPr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D76F34A0-992B-4343-BEDE-EC9D0D6218BB}"/>
                </a:ext>
              </a:extLst>
            </p:cNvPr>
            <p:cNvGrpSpPr/>
            <p:nvPr/>
          </p:nvGrpSpPr>
          <p:grpSpPr>
            <a:xfrm>
              <a:off x="497505" y="4488673"/>
              <a:ext cx="3575323" cy="1910657"/>
              <a:chOff x="5056187" y="3683594"/>
              <a:chExt cx="3575323" cy="1910657"/>
            </a:xfrm>
          </p:grpSpPr>
          <p:sp>
            <p:nvSpPr>
              <p:cNvPr id="79" name="TextBox 78">
                <a:extLst>
                  <a:ext uri="{FF2B5EF4-FFF2-40B4-BE49-F238E27FC236}">
                    <a16:creationId xmlns:a16="http://schemas.microsoft.com/office/drawing/2014/main" id="{14C399A0-1B96-44F0-917B-53A0876ED7CD}"/>
                  </a:ext>
                </a:extLst>
              </p:cNvPr>
              <p:cNvSpPr txBox="1"/>
              <p:nvPr/>
            </p:nvSpPr>
            <p:spPr>
              <a:xfrm>
                <a:off x="8406485" y="3910058"/>
                <a:ext cx="225025" cy="285466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square" lIns="0" tIns="0" rIns="0" bIns="0" rtlCol="0" anchor="ctr" anchorCtr="0">
                <a:noAutofit/>
              </a:bodyPr>
              <a:lstStyle/>
              <a:p>
                <a:pPr algn="ctr"/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Q</a:t>
                </a:r>
              </a:p>
            </p:txBody>
          </p:sp>
          <p:grpSp>
            <p:nvGrpSpPr>
              <p:cNvPr id="80" name="Group 79">
                <a:extLst>
                  <a:ext uri="{FF2B5EF4-FFF2-40B4-BE49-F238E27FC236}">
                    <a16:creationId xmlns:a16="http://schemas.microsoft.com/office/drawing/2014/main" id="{4EBCD090-BB49-4288-ADEB-3F00FF691A00}"/>
                  </a:ext>
                </a:extLst>
              </p:cNvPr>
              <p:cNvGrpSpPr/>
              <p:nvPr/>
            </p:nvGrpSpPr>
            <p:grpSpPr>
              <a:xfrm>
                <a:off x="8406485" y="5166052"/>
                <a:ext cx="225025" cy="285466"/>
                <a:chOff x="7602344" y="4351956"/>
                <a:chExt cx="225025" cy="285466"/>
              </a:xfrm>
            </p:grpSpPr>
            <p:sp>
              <p:nvSpPr>
                <p:cNvPr id="100" name="TextBox 99">
                  <a:extLst>
                    <a:ext uri="{FF2B5EF4-FFF2-40B4-BE49-F238E27FC236}">
                      <a16:creationId xmlns:a16="http://schemas.microsoft.com/office/drawing/2014/main" id="{75F395F5-0FCC-4E74-8304-B1FB2BAA533C}"/>
                    </a:ext>
                  </a:extLst>
                </p:cNvPr>
                <p:cNvSpPr txBox="1"/>
                <p:nvPr/>
              </p:nvSpPr>
              <p:spPr>
                <a:xfrm>
                  <a:off x="7602344" y="4351956"/>
                  <a:ext cx="225025" cy="285466"/>
                </a:xfrm>
                <a:prstGeom prst="rect">
                  <a:avLst/>
                </a:prstGeom>
                <a:noFill/>
                <a:ln w="25400">
                  <a:noFill/>
                </a:ln>
              </p:spPr>
              <p:txBody>
                <a:bodyPr wrap="square" lIns="0" tIns="0" rIns="0" bIns="0" rtlCol="0" anchor="ctr" anchorCtr="0">
                  <a:noAutofit/>
                </a:bodyPr>
                <a:lstStyle/>
                <a:p>
                  <a:pPr algn="ctr"/>
                  <a:r>
                    <a:rPr lang="en-US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Q</a:t>
                  </a:r>
                </a:p>
              </p:txBody>
            </p:sp>
            <p:cxnSp>
              <p:nvCxnSpPr>
                <p:cNvPr id="101" name="Straight Connector 100">
                  <a:extLst>
                    <a:ext uri="{FF2B5EF4-FFF2-40B4-BE49-F238E27FC236}">
                      <a16:creationId xmlns:a16="http://schemas.microsoft.com/office/drawing/2014/main" id="{B5979FC8-BC26-485A-A37F-2B7951852A2D}"/>
                    </a:ext>
                  </a:extLst>
                </p:cNvPr>
                <p:cNvCxnSpPr/>
                <p:nvPr/>
              </p:nvCxnSpPr>
              <p:spPr>
                <a:xfrm>
                  <a:off x="7621143" y="4389126"/>
                  <a:ext cx="180020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81" name="TextBox 80">
                <a:extLst>
                  <a:ext uri="{FF2B5EF4-FFF2-40B4-BE49-F238E27FC236}">
                    <a16:creationId xmlns:a16="http://schemas.microsoft.com/office/drawing/2014/main" id="{01FF5607-7219-47BD-B027-4574A41F4F6E}"/>
                  </a:ext>
                </a:extLst>
              </p:cNvPr>
              <p:cNvSpPr txBox="1"/>
              <p:nvPr/>
            </p:nvSpPr>
            <p:spPr>
              <a:xfrm>
                <a:off x="5056187" y="5308785"/>
                <a:ext cx="686346" cy="285466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square" lIns="0" tIns="0" rIns="0" bIns="0" rtlCol="0" anchor="ctr" anchorCtr="0">
                <a:noAutofit/>
              </a:bodyPr>
              <a:lstStyle/>
              <a:p>
                <a:pPr algn="ctr"/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 (Set)</a:t>
                </a:r>
              </a:p>
            </p:txBody>
          </p:sp>
          <p:grpSp>
            <p:nvGrpSpPr>
              <p:cNvPr id="82" name="Group 81">
                <a:extLst>
                  <a:ext uri="{FF2B5EF4-FFF2-40B4-BE49-F238E27FC236}">
                    <a16:creationId xmlns:a16="http://schemas.microsoft.com/office/drawing/2014/main" id="{28D3860F-FD31-47E1-8993-029D6A0D70B5}"/>
                  </a:ext>
                </a:extLst>
              </p:cNvPr>
              <p:cNvGrpSpPr/>
              <p:nvPr/>
            </p:nvGrpSpPr>
            <p:grpSpPr>
              <a:xfrm>
                <a:off x="6001745" y="3858525"/>
                <a:ext cx="2339807" cy="1721865"/>
                <a:chOff x="5815529" y="3461349"/>
                <a:chExt cx="1747761" cy="1227791"/>
              </a:xfrm>
            </p:grpSpPr>
            <p:cxnSp>
              <p:nvCxnSpPr>
                <p:cNvPr id="88" name="Straight Connector 87">
                  <a:extLst>
                    <a:ext uri="{FF2B5EF4-FFF2-40B4-BE49-F238E27FC236}">
                      <a16:creationId xmlns:a16="http://schemas.microsoft.com/office/drawing/2014/main" id="{4F2E367E-3B0A-4527-9A8C-C09BE419A7C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7014165" y="3631631"/>
                  <a:ext cx="549125" cy="0"/>
                </a:xfrm>
                <a:prstGeom prst="line">
                  <a:avLst/>
                </a:prstGeom>
                <a:ln w="25400"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89" name="Group 88">
                  <a:extLst>
                    <a:ext uri="{FF2B5EF4-FFF2-40B4-BE49-F238E27FC236}">
                      <a16:creationId xmlns:a16="http://schemas.microsoft.com/office/drawing/2014/main" id="{43D764A7-CA8D-4035-BA68-AF1506D0E56F}"/>
                    </a:ext>
                  </a:extLst>
                </p:cNvPr>
                <p:cNvGrpSpPr/>
                <p:nvPr/>
              </p:nvGrpSpPr>
              <p:grpSpPr>
                <a:xfrm>
                  <a:off x="6474145" y="3461349"/>
                  <a:ext cx="540020" cy="337184"/>
                  <a:chOff x="6474145" y="3461349"/>
                  <a:chExt cx="540020" cy="337184"/>
                </a:xfrm>
              </p:grpSpPr>
              <p:sp>
                <p:nvSpPr>
                  <p:cNvPr id="98" name="Freeform 78">
                    <a:extLst>
                      <a:ext uri="{FF2B5EF4-FFF2-40B4-BE49-F238E27FC236}">
                        <a16:creationId xmlns:a16="http://schemas.microsoft.com/office/drawing/2014/main" id="{DD2C5DAD-906C-4B2E-9FCB-DB27EB0B94E3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 bwMode="auto">
                  <a:xfrm>
                    <a:off x="6474145" y="3461349"/>
                    <a:ext cx="432000" cy="337184"/>
                  </a:xfrm>
                  <a:custGeom>
                    <a:avLst/>
                    <a:gdLst>
                      <a:gd name="T0" fmla="*/ 0 w 708"/>
                      <a:gd name="T1" fmla="*/ 0 h 572"/>
                      <a:gd name="T2" fmla="*/ 17 w 708"/>
                      <a:gd name="T3" fmla="*/ 40 h 572"/>
                      <a:gd name="T4" fmla="*/ 39 w 708"/>
                      <a:gd name="T5" fmla="*/ 95 h 572"/>
                      <a:gd name="T6" fmla="*/ 54 w 708"/>
                      <a:gd name="T7" fmla="*/ 157 h 572"/>
                      <a:gd name="T8" fmla="*/ 66 w 708"/>
                      <a:gd name="T9" fmla="*/ 227 h 572"/>
                      <a:gd name="T10" fmla="*/ 74 w 708"/>
                      <a:gd name="T11" fmla="*/ 284 h 572"/>
                      <a:gd name="T12" fmla="*/ 69 w 708"/>
                      <a:gd name="T13" fmla="*/ 338 h 572"/>
                      <a:gd name="T14" fmla="*/ 58 w 708"/>
                      <a:gd name="T15" fmla="*/ 399 h 572"/>
                      <a:gd name="T16" fmla="*/ 45 w 708"/>
                      <a:gd name="T17" fmla="*/ 458 h 572"/>
                      <a:gd name="T18" fmla="*/ 28 w 708"/>
                      <a:gd name="T19" fmla="*/ 512 h 572"/>
                      <a:gd name="T20" fmla="*/ 0 w 708"/>
                      <a:gd name="T21" fmla="*/ 572 h 572"/>
                      <a:gd name="T22" fmla="*/ 208 w 708"/>
                      <a:gd name="T23" fmla="*/ 572 h 572"/>
                      <a:gd name="T24" fmla="*/ 297 w 708"/>
                      <a:gd name="T25" fmla="*/ 570 h 572"/>
                      <a:gd name="T26" fmla="*/ 342 w 708"/>
                      <a:gd name="T27" fmla="*/ 567 h 572"/>
                      <a:gd name="T28" fmla="*/ 375 w 708"/>
                      <a:gd name="T29" fmla="*/ 559 h 572"/>
                      <a:gd name="T30" fmla="*/ 409 w 708"/>
                      <a:gd name="T31" fmla="*/ 549 h 572"/>
                      <a:gd name="T32" fmla="*/ 445 w 708"/>
                      <a:gd name="T33" fmla="*/ 533 h 572"/>
                      <a:gd name="T34" fmla="*/ 486 w 708"/>
                      <a:gd name="T35" fmla="*/ 515 h 572"/>
                      <a:gd name="T36" fmla="*/ 526 w 708"/>
                      <a:gd name="T37" fmla="*/ 490 h 572"/>
                      <a:gd name="T38" fmla="*/ 552 w 708"/>
                      <a:gd name="T39" fmla="*/ 470 h 572"/>
                      <a:gd name="T40" fmla="*/ 577 w 708"/>
                      <a:gd name="T41" fmla="*/ 447 h 572"/>
                      <a:gd name="T42" fmla="*/ 604 w 708"/>
                      <a:gd name="T43" fmla="*/ 420 h 572"/>
                      <a:gd name="T44" fmla="*/ 628 w 708"/>
                      <a:gd name="T45" fmla="*/ 398 h 572"/>
                      <a:gd name="T46" fmla="*/ 651 w 708"/>
                      <a:gd name="T47" fmla="*/ 370 h 572"/>
                      <a:gd name="T48" fmla="*/ 680 w 708"/>
                      <a:gd name="T49" fmla="*/ 333 h 572"/>
                      <a:gd name="T50" fmla="*/ 708 w 708"/>
                      <a:gd name="T51" fmla="*/ 286 h 572"/>
                      <a:gd name="T52" fmla="*/ 682 w 708"/>
                      <a:gd name="T53" fmla="*/ 245 h 572"/>
                      <a:gd name="T54" fmla="*/ 658 w 708"/>
                      <a:gd name="T55" fmla="*/ 210 h 572"/>
                      <a:gd name="T56" fmla="*/ 638 w 708"/>
                      <a:gd name="T57" fmla="*/ 185 h 572"/>
                      <a:gd name="T58" fmla="*/ 616 w 708"/>
                      <a:gd name="T59" fmla="*/ 161 h 572"/>
                      <a:gd name="T60" fmla="*/ 592 w 708"/>
                      <a:gd name="T61" fmla="*/ 138 h 572"/>
                      <a:gd name="T62" fmla="*/ 572 w 708"/>
                      <a:gd name="T63" fmla="*/ 120 h 572"/>
                      <a:gd name="T64" fmla="*/ 552 w 708"/>
                      <a:gd name="T65" fmla="*/ 103 h 572"/>
                      <a:gd name="T66" fmla="*/ 528 w 708"/>
                      <a:gd name="T67" fmla="*/ 85 h 572"/>
                      <a:gd name="T68" fmla="*/ 506 w 708"/>
                      <a:gd name="T69" fmla="*/ 72 h 572"/>
                      <a:gd name="T70" fmla="*/ 480 w 708"/>
                      <a:gd name="T71" fmla="*/ 58 h 572"/>
                      <a:gd name="T72" fmla="*/ 451 w 708"/>
                      <a:gd name="T73" fmla="*/ 43 h 572"/>
                      <a:gd name="T74" fmla="*/ 415 w 708"/>
                      <a:gd name="T75" fmla="*/ 29 h 572"/>
                      <a:gd name="T76" fmla="*/ 385 w 708"/>
                      <a:gd name="T77" fmla="*/ 20 h 572"/>
                      <a:gd name="T78" fmla="*/ 350 w 708"/>
                      <a:gd name="T79" fmla="*/ 11 h 572"/>
                      <a:gd name="T80" fmla="*/ 313 w 708"/>
                      <a:gd name="T81" fmla="*/ 5 h 572"/>
                      <a:gd name="T82" fmla="*/ 278 w 708"/>
                      <a:gd name="T83" fmla="*/ 1 h 572"/>
                      <a:gd name="T84" fmla="*/ 253 w 708"/>
                      <a:gd name="T85" fmla="*/ 1 h 572"/>
                      <a:gd name="T86" fmla="*/ 227 w 708"/>
                      <a:gd name="T87" fmla="*/ 0 h 572"/>
                      <a:gd name="T88" fmla="*/ 0 w 708"/>
                      <a:gd name="T89" fmla="*/ 0 h 57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</a:cxnLst>
                    <a:rect l="0" t="0" r="r" b="b"/>
                    <a:pathLst>
                      <a:path w="708" h="572">
                        <a:moveTo>
                          <a:pt x="0" y="0"/>
                        </a:moveTo>
                        <a:lnTo>
                          <a:pt x="17" y="40"/>
                        </a:lnTo>
                        <a:lnTo>
                          <a:pt x="39" y="95"/>
                        </a:lnTo>
                        <a:lnTo>
                          <a:pt x="54" y="157"/>
                        </a:lnTo>
                        <a:lnTo>
                          <a:pt x="66" y="227"/>
                        </a:lnTo>
                        <a:lnTo>
                          <a:pt x="74" y="284"/>
                        </a:lnTo>
                        <a:lnTo>
                          <a:pt x="69" y="338"/>
                        </a:lnTo>
                        <a:lnTo>
                          <a:pt x="58" y="399"/>
                        </a:lnTo>
                        <a:lnTo>
                          <a:pt x="45" y="458"/>
                        </a:lnTo>
                        <a:lnTo>
                          <a:pt x="28" y="512"/>
                        </a:lnTo>
                        <a:lnTo>
                          <a:pt x="0" y="572"/>
                        </a:lnTo>
                        <a:lnTo>
                          <a:pt x="208" y="572"/>
                        </a:lnTo>
                        <a:lnTo>
                          <a:pt x="297" y="570"/>
                        </a:lnTo>
                        <a:lnTo>
                          <a:pt x="342" y="567"/>
                        </a:lnTo>
                        <a:lnTo>
                          <a:pt x="375" y="559"/>
                        </a:lnTo>
                        <a:lnTo>
                          <a:pt x="409" y="549"/>
                        </a:lnTo>
                        <a:lnTo>
                          <a:pt x="445" y="533"/>
                        </a:lnTo>
                        <a:lnTo>
                          <a:pt x="486" y="515"/>
                        </a:lnTo>
                        <a:lnTo>
                          <a:pt x="526" y="490"/>
                        </a:lnTo>
                        <a:lnTo>
                          <a:pt x="552" y="470"/>
                        </a:lnTo>
                        <a:lnTo>
                          <a:pt x="577" y="447"/>
                        </a:lnTo>
                        <a:lnTo>
                          <a:pt x="604" y="420"/>
                        </a:lnTo>
                        <a:lnTo>
                          <a:pt x="628" y="398"/>
                        </a:lnTo>
                        <a:lnTo>
                          <a:pt x="651" y="370"/>
                        </a:lnTo>
                        <a:lnTo>
                          <a:pt x="680" y="333"/>
                        </a:lnTo>
                        <a:lnTo>
                          <a:pt x="708" y="286"/>
                        </a:lnTo>
                        <a:lnTo>
                          <a:pt x="682" y="245"/>
                        </a:lnTo>
                        <a:lnTo>
                          <a:pt x="658" y="210"/>
                        </a:lnTo>
                        <a:lnTo>
                          <a:pt x="638" y="185"/>
                        </a:lnTo>
                        <a:lnTo>
                          <a:pt x="616" y="161"/>
                        </a:lnTo>
                        <a:lnTo>
                          <a:pt x="592" y="138"/>
                        </a:lnTo>
                        <a:lnTo>
                          <a:pt x="572" y="120"/>
                        </a:lnTo>
                        <a:lnTo>
                          <a:pt x="552" y="103"/>
                        </a:lnTo>
                        <a:lnTo>
                          <a:pt x="528" y="85"/>
                        </a:lnTo>
                        <a:lnTo>
                          <a:pt x="506" y="72"/>
                        </a:lnTo>
                        <a:lnTo>
                          <a:pt x="480" y="58"/>
                        </a:lnTo>
                        <a:lnTo>
                          <a:pt x="451" y="43"/>
                        </a:lnTo>
                        <a:lnTo>
                          <a:pt x="415" y="29"/>
                        </a:lnTo>
                        <a:lnTo>
                          <a:pt x="385" y="20"/>
                        </a:lnTo>
                        <a:lnTo>
                          <a:pt x="350" y="11"/>
                        </a:lnTo>
                        <a:lnTo>
                          <a:pt x="313" y="5"/>
                        </a:lnTo>
                        <a:lnTo>
                          <a:pt x="278" y="1"/>
                        </a:lnTo>
                        <a:lnTo>
                          <a:pt x="253" y="1"/>
                        </a:lnTo>
                        <a:lnTo>
                          <a:pt x="227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noFill/>
                  <a:ln w="25400" cmpd="sng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3366FF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9" name="Oval 80">
                    <a:extLst>
                      <a:ext uri="{FF2B5EF4-FFF2-40B4-BE49-F238E27FC236}">
                        <a16:creationId xmlns:a16="http://schemas.microsoft.com/office/drawing/2014/main" id="{AAD93874-2C7E-4AE3-AA02-A780B77405E2}"/>
                      </a:ext>
                    </a:extLst>
                  </p:cNvPr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6906165" y="3577772"/>
                    <a:ext cx="108000" cy="104338"/>
                  </a:xfrm>
                  <a:prstGeom prst="ellipse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90" name="Group 89">
                  <a:extLst>
                    <a:ext uri="{FF2B5EF4-FFF2-40B4-BE49-F238E27FC236}">
                      <a16:creationId xmlns:a16="http://schemas.microsoft.com/office/drawing/2014/main" id="{B60FA592-6255-4188-83EC-31C2BD424865}"/>
                    </a:ext>
                  </a:extLst>
                </p:cNvPr>
                <p:cNvGrpSpPr/>
                <p:nvPr/>
              </p:nvGrpSpPr>
              <p:grpSpPr>
                <a:xfrm>
                  <a:off x="6474145" y="4351956"/>
                  <a:ext cx="540020" cy="337184"/>
                  <a:chOff x="6474145" y="3461349"/>
                  <a:chExt cx="540020" cy="337184"/>
                </a:xfrm>
              </p:grpSpPr>
              <p:sp>
                <p:nvSpPr>
                  <p:cNvPr id="96" name="Freeform 78">
                    <a:extLst>
                      <a:ext uri="{FF2B5EF4-FFF2-40B4-BE49-F238E27FC236}">
                        <a16:creationId xmlns:a16="http://schemas.microsoft.com/office/drawing/2014/main" id="{D557BBD0-FC8D-416A-975F-C76D2115F957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 bwMode="auto">
                  <a:xfrm>
                    <a:off x="6474145" y="3461349"/>
                    <a:ext cx="432000" cy="337184"/>
                  </a:xfrm>
                  <a:custGeom>
                    <a:avLst/>
                    <a:gdLst>
                      <a:gd name="T0" fmla="*/ 0 w 708"/>
                      <a:gd name="T1" fmla="*/ 0 h 572"/>
                      <a:gd name="T2" fmla="*/ 17 w 708"/>
                      <a:gd name="T3" fmla="*/ 40 h 572"/>
                      <a:gd name="T4" fmla="*/ 39 w 708"/>
                      <a:gd name="T5" fmla="*/ 95 h 572"/>
                      <a:gd name="T6" fmla="*/ 54 w 708"/>
                      <a:gd name="T7" fmla="*/ 157 h 572"/>
                      <a:gd name="T8" fmla="*/ 66 w 708"/>
                      <a:gd name="T9" fmla="*/ 227 h 572"/>
                      <a:gd name="T10" fmla="*/ 74 w 708"/>
                      <a:gd name="T11" fmla="*/ 284 h 572"/>
                      <a:gd name="T12" fmla="*/ 69 w 708"/>
                      <a:gd name="T13" fmla="*/ 338 h 572"/>
                      <a:gd name="T14" fmla="*/ 58 w 708"/>
                      <a:gd name="T15" fmla="*/ 399 h 572"/>
                      <a:gd name="T16" fmla="*/ 45 w 708"/>
                      <a:gd name="T17" fmla="*/ 458 h 572"/>
                      <a:gd name="T18" fmla="*/ 28 w 708"/>
                      <a:gd name="T19" fmla="*/ 512 h 572"/>
                      <a:gd name="T20" fmla="*/ 0 w 708"/>
                      <a:gd name="T21" fmla="*/ 572 h 572"/>
                      <a:gd name="T22" fmla="*/ 208 w 708"/>
                      <a:gd name="T23" fmla="*/ 572 h 572"/>
                      <a:gd name="T24" fmla="*/ 297 w 708"/>
                      <a:gd name="T25" fmla="*/ 570 h 572"/>
                      <a:gd name="T26" fmla="*/ 342 w 708"/>
                      <a:gd name="T27" fmla="*/ 567 h 572"/>
                      <a:gd name="T28" fmla="*/ 375 w 708"/>
                      <a:gd name="T29" fmla="*/ 559 h 572"/>
                      <a:gd name="T30" fmla="*/ 409 w 708"/>
                      <a:gd name="T31" fmla="*/ 549 h 572"/>
                      <a:gd name="T32" fmla="*/ 445 w 708"/>
                      <a:gd name="T33" fmla="*/ 533 h 572"/>
                      <a:gd name="T34" fmla="*/ 486 w 708"/>
                      <a:gd name="T35" fmla="*/ 515 h 572"/>
                      <a:gd name="T36" fmla="*/ 526 w 708"/>
                      <a:gd name="T37" fmla="*/ 490 h 572"/>
                      <a:gd name="T38" fmla="*/ 552 w 708"/>
                      <a:gd name="T39" fmla="*/ 470 h 572"/>
                      <a:gd name="T40" fmla="*/ 577 w 708"/>
                      <a:gd name="T41" fmla="*/ 447 h 572"/>
                      <a:gd name="T42" fmla="*/ 604 w 708"/>
                      <a:gd name="T43" fmla="*/ 420 h 572"/>
                      <a:gd name="T44" fmla="*/ 628 w 708"/>
                      <a:gd name="T45" fmla="*/ 398 h 572"/>
                      <a:gd name="T46" fmla="*/ 651 w 708"/>
                      <a:gd name="T47" fmla="*/ 370 h 572"/>
                      <a:gd name="T48" fmla="*/ 680 w 708"/>
                      <a:gd name="T49" fmla="*/ 333 h 572"/>
                      <a:gd name="T50" fmla="*/ 708 w 708"/>
                      <a:gd name="T51" fmla="*/ 286 h 572"/>
                      <a:gd name="T52" fmla="*/ 682 w 708"/>
                      <a:gd name="T53" fmla="*/ 245 h 572"/>
                      <a:gd name="T54" fmla="*/ 658 w 708"/>
                      <a:gd name="T55" fmla="*/ 210 h 572"/>
                      <a:gd name="T56" fmla="*/ 638 w 708"/>
                      <a:gd name="T57" fmla="*/ 185 h 572"/>
                      <a:gd name="T58" fmla="*/ 616 w 708"/>
                      <a:gd name="T59" fmla="*/ 161 h 572"/>
                      <a:gd name="T60" fmla="*/ 592 w 708"/>
                      <a:gd name="T61" fmla="*/ 138 h 572"/>
                      <a:gd name="T62" fmla="*/ 572 w 708"/>
                      <a:gd name="T63" fmla="*/ 120 h 572"/>
                      <a:gd name="T64" fmla="*/ 552 w 708"/>
                      <a:gd name="T65" fmla="*/ 103 h 572"/>
                      <a:gd name="T66" fmla="*/ 528 w 708"/>
                      <a:gd name="T67" fmla="*/ 85 h 572"/>
                      <a:gd name="T68" fmla="*/ 506 w 708"/>
                      <a:gd name="T69" fmla="*/ 72 h 572"/>
                      <a:gd name="T70" fmla="*/ 480 w 708"/>
                      <a:gd name="T71" fmla="*/ 58 h 572"/>
                      <a:gd name="T72" fmla="*/ 451 w 708"/>
                      <a:gd name="T73" fmla="*/ 43 h 572"/>
                      <a:gd name="T74" fmla="*/ 415 w 708"/>
                      <a:gd name="T75" fmla="*/ 29 h 572"/>
                      <a:gd name="T76" fmla="*/ 385 w 708"/>
                      <a:gd name="T77" fmla="*/ 20 h 572"/>
                      <a:gd name="T78" fmla="*/ 350 w 708"/>
                      <a:gd name="T79" fmla="*/ 11 h 572"/>
                      <a:gd name="T80" fmla="*/ 313 w 708"/>
                      <a:gd name="T81" fmla="*/ 5 h 572"/>
                      <a:gd name="T82" fmla="*/ 278 w 708"/>
                      <a:gd name="T83" fmla="*/ 1 h 572"/>
                      <a:gd name="T84" fmla="*/ 253 w 708"/>
                      <a:gd name="T85" fmla="*/ 1 h 572"/>
                      <a:gd name="T86" fmla="*/ 227 w 708"/>
                      <a:gd name="T87" fmla="*/ 0 h 572"/>
                      <a:gd name="T88" fmla="*/ 0 w 708"/>
                      <a:gd name="T89" fmla="*/ 0 h 57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</a:cxnLst>
                    <a:rect l="0" t="0" r="r" b="b"/>
                    <a:pathLst>
                      <a:path w="708" h="572">
                        <a:moveTo>
                          <a:pt x="0" y="0"/>
                        </a:moveTo>
                        <a:lnTo>
                          <a:pt x="17" y="40"/>
                        </a:lnTo>
                        <a:lnTo>
                          <a:pt x="39" y="95"/>
                        </a:lnTo>
                        <a:lnTo>
                          <a:pt x="54" y="157"/>
                        </a:lnTo>
                        <a:lnTo>
                          <a:pt x="66" y="227"/>
                        </a:lnTo>
                        <a:lnTo>
                          <a:pt x="74" y="284"/>
                        </a:lnTo>
                        <a:lnTo>
                          <a:pt x="69" y="338"/>
                        </a:lnTo>
                        <a:lnTo>
                          <a:pt x="58" y="399"/>
                        </a:lnTo>
                        <a:lnTo>
                          <a:pt x="45" y="458"/>
                        </a:lnTo>
                        <a:lnTo>
                          <a:pt x="28" y="512"/>
                        </a:lnTo>
                        <a:lnTo>
                          <a:pt x="0" y="572"/>
                        </a:lnTo>
                        <a:lnTo>
                          <a:pt x="208" y="572"/>
                        </a:lnTo>
                        <a:lnTo>
                          <a:pt x="297" y="570"/>
                        </a:lnTo>
                        <a:lnTo>
                          <a:pt x="342" y="567"/>
                        </a:lnTo>
                        <a:lnTo>
                          <a:pt x="375" y="559"/>
                        </a:lnTo>
                        <a:lnTo>
                          <a:pt x="409" y="549"/>
                        </a:lnTo>
                        <a:lnTo>
                          <a:pt x="445" y="533"/>
                        </a:lnTo>
                        <a:lnTo>
                          <a:pt x="486" y="515"/>
                        </a:lnTo>
                        <a:lnTo>
                          <a:pt x="526" y="490"/>
                        </a:lnTo>
                        <a:lnTo>
                          <a:pt x="552" y="470"/>
                        </a:lnTo>
                        <a:lnTo>
                          <a:pt x="577" y="447"/>
                        </a:lnTo>
                        <a:lnTo>
                          <a:pt x="604" y="420"/>
                        </a:lnTo>
                        <a:lnTo>
                          <a:pt x="628" y="398"/>
                        </a:lnTo>
                        <a:lnTo>
                          <a:pt x="651" y="370"/>
                        </a:lnTo>
                        <a:lnTo>
                          <a:pt x="680" y="333"/>
                        </a:lnTo>
                        <a:lnTo>
                          <a:pt x="708" y="286"/>
                        </a:lnTo>
                        <a:lnTo>
                          <a:pt x="682" y="245"/>
                        </a:lnTo>
                        <a:lnTo>
                          <a:pt x="658" y="210"/>
                        </a:lnTo>
                        <a:lnTo>
                          <a:pt x="638" y="185"/>
                        </a:lnTo>
                        <a:lnTo>
                          <a:pt x="616" y="161"/>
                        </a:lnTo>
                        <a:lnTo>
                          <a:pt x="592" y="138"/>
                        </a:lnTo>
                        <a:lnTo>
                          <a:pt x="572" y="120"/>
                        </a:lnTo>
                        <a:lnTo>
                          <a:pt x="552" y="103"/>
                        </a:lnTo>
                        <a:lnTo>
                          <a:pt x="528" y="85"/>
                        </a:lnTo>
                        <a:lnTo>
                          <a:pt x="506" y="72"/>
                        </a:lnTo>
                        <a:lnTo>
                          <a:pt x="480" y="58"/>
                        </a:lnTo>
                        <a:lnTo>
                          <a:pt x="451" y="43"/>
                        </a:lnTo>
                        <a:lnTo>
                          <a:pt x="415" y="29"/>
                        </a:lnTo>
                        <a:lnTo>
                          <a:pt x="385" y="20"/>
                        </a:lnTo>
                        <a:lnTo>
                          <a:pt x="350" y="11"/>
                        </a:lnTo>
                        <a:lnTo>
                          <a:pt x="313" y="5"/>
                        </a:lnTo>
                        <a:lnTo>
                          <a:pt x="278" y="1"/>
                        </a:lnTo>
                        <a:lnTo>
                          <a:pt x="253" y="1"/>
                        </a:lnTo>
                        <a:lnTo>
                          <a:pt x="227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noFill/>
                  <a:ln w="25400" cmpd="sng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3366FF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7" name="Oval 80">
                    <a:extLst>
                      <a:ext uri="{FF2B5EF4-FFF2-40B4-BE49-F238E27FC236}">
                        <a16:creationId xmlns:a16="http://schemas.microsoft.com/office/drawing/2014/main" id="{B3154AD1-DF15-4568-92C9-1CF9909D1C4E}"/>
                      </a:ext>
                    </a:extLst>
                  </p:cNvPr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6906165" y="3577772"/>
                    <a:ext cx="108000" cy="104338"/>
                  </a:xfrm>
                  <a:prstGeom prst="ellipse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cxnSp>
              <p:nvCxnSpPr>
                <p:cNvPr id="91" name="Straight Connector 90">
                  <a:extLst>
                    <a:ext uri="{FF2B5EF4-FFF2-40B4-BE49-F238E27FC236}">
                      <a16:creationId xmlns:a16="http://schemas.microsoft.com/office/drawing/2014/main" id="{05275002-E074-43DF-A448-CC1E4A2AD4C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815529" y="3529452"/>
                  <a:ext cx="686346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2" name="Straight Connector 91">
                  <a:extLst>
                    <a:ext uri="{FF2B5EF4-FFF2-40B4-BE49-F238E27FC236}">
                      <a16:creationId xmlns:a16="http://schemas.microsoft.com/office/drawing/2014/main" id="{78C18430-66E5-4609-8A0A-68EB79973C3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7014165" y="4520548"/>
                  <a:ext cx="549125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93" name="Freeform: Shape 92">
                  <a:extLst>
                    <a:ext uri="{FF2B5EF4-FFF2-40B4-BE49-F238E27FC236}">
                      <a16:creationId xmlns:a16="http://schemas.microsoft.com/office/drawing/2014/main" id="{F2113CA9-FEB5-444C-8A1C-C4E0E309A023}"/>
                    </a:ext>
                  </a:extLst>
                </p:cNvPr>
                <p:cNvSpPr/>
                <p:nvPr/>
              </p:nvSpPr>
              <p:spPr>
                <a:xfrm>
                  <a:off x="6155473" y="3631631"/>
                  <a:ext cx="1092820" cy="799120"/>
                </a:xfrm>
                <a:custGeom>
                  <a:avLst/>
                  <a:gdLst>
                    <a:gd name="connsiteX0" fmla="*/ 1092820 w 1092820"/>
                    <a:gd name="connsiteY0" fmla="*/ 0 h 802888"/>
                    <a:gd name="connsiteX1" fmla="*/ 1092820 w 1092820"/>
                    <a:gd name="connsiteY1" fmla="*/ 215591 h 802888"/>
                    <a:gd name="connsiteX2" fmla="*/ 0 w 1092820"/>
                    <a:gd name="connsiteY2" fmla="*/ 631903 h 802888"/>
                    <a:gd name="connsiteX3" fmla="*/ 0 w 1092820"/>
                    <a:gd name="connsiteY3" fmla="*/ 802888 h 802888"/>
                    <a:gd name="connsiteX4" fmla="*/ 349405 w 1092820"/>
                    <a:gd name="connsiteY4" fmla="*/ 802888 h 80288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092820" h="802888">
                      <a:moveTo>
                        <a:pt x="1092820" y="0"/>
                      </a:moveTo>
                      <a:lnTo>
                        <a:pt x="1092820" y="215591"/>
                      </a:lnTo>
                      <a:lnTo>
                        <a:pt x="0" y="631903"/>
                      </a:lnTo>
                      <a:lnTo>
                        <a:pt x="0" y="802888"/>
                      </a:lnTo>
                      <a:lnTo>
                        <a:pt x="349405" y="802888"/>
                      </a:lnTo>
                    </a:path>
                  </a:pathLst>
                </a:custGeom>
                <a:noFill/>
                <a:ln w="25400">
                  <a:solidFill>
                    <a:srgbClr val="0000FF"/>
                  </a:solidFill>
                  <a:headEnd type="oval" w="sm" len="sm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b="1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94" name="Freeform: Shape 93">
                  <a:extLst>
                    <a:ext uri="{FF2B5EF4-FFF2-40B4-BE49-F238E27FC236}">
                      <a16:creationId xmlns:a16="http://schemas.microsoft.com/office/drawing/2014/main" id="{AA1FA0D4-C1B7-4A9B-854E-C277DEA5710F}"/>
                    </a:ext>
                  </a:extLst>
                </p:cNvPr>
                <p:cNvSpPr/>
                <p:nvPr/>
              </p:nvSpPr>
              <p:spPr>
                <a:xfrm flipV="1">
                  <a:off x="6155473" y="3731009"/>
                  <a:ext cx="1092820" cy="789537"/>
                </a:xfrm>
                <a:custGeom>
                  <a:avLst/>
                  <a:gdLst>
                    <a:gd name="connsiteX0" fmla="*/ 1092820 w 1092820"/>
                    <a:gd name="connsiteY0" fmla="*/ 0 h 802888"/>
                    <a:gd name="connsiteX1" fmla="*/ 1092820 w 1092820"/>
                    <a:gd name="connsiteY1" fmla="*/ 215591 h 802888"/>
                    <a:gd name="connsiteX2" fmla="*/ 0 w 1092820"/>
                    <a:gd name="connsiteY2" fmla="*/ 631903 h 802888"/>
                    <a:gd name="connsiteX3" fmla="*/ 0 w 1092820"/>
                    <a:gd name="connsiteY3" fmla="*/ 802888 h 802888"/>
                    <a:gd name="connsiteX4" fmla="*/ 349405 w 1092820"/>
                    <a:gd name="connsiteY4" fmla="*/ 802888 h 80288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092820" h="802888">
                      <a:moveTo>
                        <a:pt x="1092820" y="0"/>
                      </a:moveTo>
                      <a:lnTo>
                        <a:pt x="1092820" y="215591"/>
                      </a:lnTo>
                      <a:lnTo>
                        <a:pt x="0" y="631903"/>
                      </a:lnTo>
                      <a:lnTo>
                        <a:pt x="0" y="802888"/>
                      </a:lnTo>
                      <a:lnTo>
                        <a:pt x="349405" y="802888"/>
                      </a:lnTo>
                    </a:path>
                  </a:pathLst>
                </a:custGeom>
                <a:noFill/>
                <a:ln w="25400">
                  <a:solidFill>
                    <a:srgbClr val="FF0000"/>
                  </a:solidFill>
                  <a:headEnd type="oval" w="sm" len="sm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0000FF"/>
                    </a:solidFill>
                  </a:endParaRPr>
                </a:p>
              </p:txBody>
            </p:sp>
            <p:cxnSp>
              <p:nvCxnSpPr>
                <p:cNvPr id="95" name="Straight Connector 94">
                  <a:extLst>
                    <a:ext uri="{FF2B5EF4-FFF2-40B4-BE49-F238E27FC236}">
                      <a16:creationId xmlns:a16="http://schemas.microsoft.com/office/drawing/2014/main" id="{941D1260-0D31-4FC4-9D5C-DB56F307A3E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817535" y="4626705"/>
                  <a:ext cx="686346" cy="0"/>
                </a:xfrm>
                <a:prstGeom prst="line">
                  <a:avLst/>
                </a:prstGeom>
                <a:ln w="25400"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83" name="TextBox 82">
                <a:extLst>
                  <a:ext uri="{FF2B5EF4-FFF2-40B4-BE49-F238E27FC236}">
                    <a16:creationId xmlns:a16="http://schemas.microsoft.com/office/drawing/2014/main" id="{BE413256-4072-471D-A8CF-6CD1C7D74402}"/>
                  </a:ext>
                </a:extLst>
              </p:cNvPr>
              <p:cNvSpPr txBox="1"/>
              <p:nvPr/>
            </p:nvSpPr>
            <p:spPr>
              <a:xfrm>
                <a:off x="5056187" y="3791257"/>
                <a:ext cx="889157" cy="285466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square" lIns="0" tIns="0" rIns="0" bIns="0" rtlCol="0" anchor="ctr" anchorCtr="0">
                <a:noAutofit/>
              </a:bodyPr>
              <a:lstStyle/>
              <a:p>
                <a:pPr algn="ctr"/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 (Reset)</a:t>
                </a:r>
              </a:p>
            </p:txBody>
          </p:sp>
          <p:sp>
            <p:nvSpPr>
              <p:cNvPr id="84" name="TextBox 83">
                <a:extLst>
                  <a:ext uri="{FF2B5EF4-FFF2-40B4-BE49-F238E27FC236}">
                    <a16:creationId xmlns:a16="http://schemas.microsoft.com/office/drawing/2014/main" id="{58A41763-0D4F-495B-AE9C-939AEF064132}"/>
                  </a:ext>
                </a:extLst>
              </p:cNvPr>
              <p:cNvSpPr txBox="1"/>
              <p:nvPr/>
            </p:nvSpPr>
            <p:spPr>
              <a:xfrm>
                <a:off x="6046297" y="3683594"/>
                <a:ext cx="225025" cy="285466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square" lIns="0" tIns="0" rIns="0" bIns="0" rtlCol="0" anchor="ctr" anchorCtr="0">
                <a:noAutofit/>
              </a:bodyPr>
              <a:lstStyle/>
              <a:p>
                <a:pPr algn="ctr"/>
                <a:r>
                  <a:rPr lang="en-US" b="1" dirty="0">
                    <a:solidFill>
                      <a:srgbClr val="FF0000"/>
                    </a:solidFill>
                    <a:latin typeface="+mn-lt"/>
                    <a:cs typeface="Times New Roman" panose="02020603050405020304" pitchFamily="18" charset="0"/>
                  </a:rPr>
                  <a:t>1</a:t>
                </a:r>
              </a:p>
            </p:txBody>
          </p:sp>
          <p:sp>
            <p:nvSpPr>
              <p:cNvPr id="85" name="TextBox 84">
                <a:extLst>
                  <a:ext uri="{FF2B5EF4-FFF2-40B4-BE49-F238E27FC236}">
                    <a16:creationId xmlns:a16="http://schemas.microsoft.com/office/drawing/2014/main" id="{CB8685DC-F68D-47DC-AF84-9CC834A25A8D}"/>
                  </a:ext>
                </a:extLst>
              </p:cNvPr>
              <p:cNvSpPr txBox="1"/>
              <p:nvPr/>
            </p:nvSpPr>
            <p:spPr>
              <a:xfrm>
                <a:off x="6046297" y="5210670"/>
                <a:ext cx="225025" cy="285466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square" lIns="0" tIns="0" rIns="0" bIns="0" rtlCol="0" anchor="ctr" anchorCtr="0">
                <a:noAutofit/>
              </a:bodyPr>
              <a:lstStyle/>
              <a:p>
                <a:pPr algn="ctr"/>
                <a:r>
                  <a:rPr lang="en-US" b="1" dirty="0">
                    <a:solidFill>
                      <a:srgbClr val="0000FF"/>
                    </a:solidFill>
                    <a:latin typeface="+mn-lt"/>
                    <a:cs typeface="Times New Roman" panose="02020603050405020304" pitchFamily="18" charset="0"/>
                  </a:rPr>
                  <a:t>0</a:t>
                </a:r>
              </a:p>
            </p:txBody>
          </p:sp>
          <p:sp>
            <p:nvSpPr>
              <p:cNvPr id="86" name="TextBox 85">
                <a:extLst>
                  <a:ext uri="{FF2B5EF4-FFF2-40B4-BE49-F238E27FC236}">
                    <a16:creationId xmlns:a16="http://schemas.microsoft.com/office/drawing/2014/main" id="{1C0CB8D2-D71D-4B3B-8ECC-9A124BC72312}"/>
                  </a:ext>
                </a:extLst>
              </p:cNvPr>
              <p:cNvSpPr txBox="1"/>
              <p:nvPr/>
            </p:nvSpPr>
            <p:spPr>
              <a:xfrm>
                <a:off x="8036227" y="5058487"/>
                <a:ext cx="225025" cy="285466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square" lIns="0" tIns="0" rIns="0" bIns="0" rtlCol="0" anchor="ctr" anchorCtr="0">
                <a:noAutofit/>
              </a:bodyPr>
              <a:lstStyle/>
              <a:p>
                <a:pPr algn="ctr"/>
                <a:r>
                  <a:rPr lang="en-US" b="1" dirty="0">
                    <a:solidFill>
                      <a:srgbClr val="FF0000"/>
                    </a:solidFill>
                    <a:latin typeface="+mn-lt"/>
                    <a:cs typeface="Times New Roman" panose="02020603050405020304" pitchFamily="18" charset="0"/>
                  </a:rPr>
                  <a:t>1</a:t>
                </a:r>
              </a:p>
            </p:txBody>
          </p:sp>
          <p:sp>
            <p:nvSpPr>
              <p:cNvPr id="87" name="TextBox 86">
                <a:extLst>
                  <a:ext uri="{FF2B5EF4-FFF2-40B4-BE49-F238E27FC236}">
                    <a16:creationId xmlns:a16="http://schemas.microsoft.com/office/drawing/2014/main" id="{BD499483-0CD2-4CB6-B888-52E40F794BCB}"/>
                  </a:ext>
                </a:extLst>
              </p:cNvPr>
              <p:cNvSpPr txBox="1"/>
              <p:nvPr/>
            </p:nvSpPr>
            <p:spPr>
              <a:xfrm>
                <a:off x="8036227" y="3791257"/>
                <a:ext cx="225025" cy="285466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square" lIns="0" tIns="0" rIns="0" bIns="0" rtlCol="0" anchor="ctr" anchorCtr="0">
                <a:noAutofit/>
              </a:bodyPr>
              <a:lstStyle/>
              <a:p>
                <a:pPr algn="ctr"/>
                <a:r>
                  <a:rPr lang="en-US" b="1" dirty="0">
                    <a:solidFill>
                      <a:srgbClr val="0000FF"/>
                    </a:solidFill>
                    <a:latin typeface="+mn-lt"/>
                    <a:cs typeface="Times New Roman" panose="02020603050405020304" pitchFamily="18" charset="0"/>
                  </a:rPr>
                  <a:t>0</a:t>
                </a:r>
              </a:p>
            </p:txBody>
          </p:sp>
        </p:grpSp>
        <p:sp>
          <p:nvSpPr>
            <p:cNvPr id="126" name="TextBox 125">
              <a:extLst>
                <a:ext uri="{FF2B5EF4-FFF2-40B4-BE49-F238E27FC236}">
                  <a16:creationId xmlns:a16="http://schemas.microsoft.com/office/drawing/2014/main" id="{D721679E-ED80-424E-9A67-6691F1AFB281}"/>
                </a:ext>
              </a:extLst>
            </p:cNvPr>
            <p:cNvSpPr txBox="1"/>
            <p:nvPr/>
          </p:nvSpPr>
          <p:spPr>
            <a:xfrm>
              <a:off x="1573331" y="3967001"/>
              <a:ext cx="2052000" cy="407104"/>
            </a:xfrm>
            <a:prstGeom prst="rect">
              <a:avLst/>
            </a:prstGeom>
            <a:noFill/>
            <a:ln w="25400">
              <a:solidFill>
                <a:srgbClr val="FF0000"/>
              </a:solidFill>
            </a:ln>
          </p:spPr>
          <p:txBody>
            <a:bodyPr wrap="none" lIns="0" tIns="0" rIns="0" bIns="0" rtlCol="0" anchor="ctr" anchorCtr="0">
              <a:noAutofit/>
            </a:bodyPr>
            <a:lstStyle/>
            <a:p>
              <a:pPr algn="ctr"/>
              <a:r>
                <a:rPr lang="en-US" sz="2000" dirty="0">
                  <a:latin typeface="+mn-lt"/>
                  <a:cs typeface="Times New Roman" panose="02020603050405020304" pitchFamily="18" charset="0"/>
                </a:rPr>
                <a:t>Reset Operation</a:t>
              </a:r>
            </a:p>
          </p:txBody>
        </p:sp>
      </p:grpSp>
      <p:grpSp>
        <p:nvGrpSpPr>
          <p:cNvPr id="134" name="Group 133">
            <a:extLst>
              <a:ext uri="{FF2B5EF4-FFF2-40B4-BE49-F238E27FC236}">
                <a16:creationId xmlns:a16="http://schemas.microsoft.com/office/drawing/2014/main" id="{A9F1369F-2167-4A6E-A8A5-158FC52C43A9}"/>
              </a:ext>
            </a:extLst>
          </p:cNvPr>
          <p:cNvGrpSpPr/>
          <p:nvPr/>
        </p:nvGrpSpPr>
        <p:grpSpPr>
          <a:xfrm>
            <a:off x="4682970" y="3969060"/>
            <a:ext cx="4455495" cy="2425331"/>
            <a:chOff x="4682970" y="3969060"/>
            <a:chExt cx="4455495" cy="2425331"/>
          </a:xfrm>
        </p:grpSpPr>
        <p:grpSp>
          <p:nvGrpSpPr>
            <p:cNvPr id="102" name="Group 101">
              <a:extLst>
                <a:ext uri="{FF2B5EF4-FFF2-40B4-BE49-F238E27FC236}">
                  <a16:creationId xmlns:a16="http://schemas.microsoft.com/office/drawing/2014/main" id="{12B7BBDF-DCAB-4E89-9A99-46BC751C68AE}"/>
                </a:ext>
              </a:extLst>
            </p:cNvPr>
            <p:cNvGrpSpPr/>
            <p:nvPr/>
          </p:nvGrpSpPr>
          <p:grpSpPr>
            <a:xfrm>
              <a:off x="5563142" y="4483734"/>
              <a:ext cx="3575323" cy="1910657"/>
              <a:chOff x="5056187" y="3683594"/>
              <a:chExt cx="3575323" cy="1910657"/>
            </a:xfrm>
          </p:grpSpPr>
          <p:sp>
            <p:nvSpPr>
              <p:cNvPr id="103" name="TextBox 102">
                <a:extLst>
                  <a:ext uri="{FF2B5EF4-FFF2-40B4-BE49-F238E27FC236}">
                    <a16:creationId xmlns:a16="http://schemas.microsoft.com/office/drawing/2014/main" id="{626E3558-555F-48F3-9B6B-88376D5F50AD}"/>
                  </a:ext>
                </a:extLst>
              </p:cNvPr>
              <p:cNvSpPr txBox="1"/>
              <p:nvPr/>
            </p:nvSpPr>
            <p:spPr>
              <a:xfrm>
                <a:off x="8406485" y="3910058"/>
                <a:ext cx="225025" cy="285466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square" lIns="0" tIns="0" rIns="0" bIns="0" rtlCol="0" anchor="ctr" anchorCtr="0">
                <a:noAutofit/>
              </a:bodyPr>
              <a:lstStyle/>
              <a:p>
                <a:pPr algn="ctr"/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Q</a:t>
                </a:r>
              </a:p>
            </p:txBody>
          </p:sp>
          <p:grpSp>
            <p:nvGrpSpPr>
              <p:cNvPr id="104" name="Group 103">
                <a:extLst>
                  <a:ext uri="{FF2B5EF4-FFF2-40B4-BE49-F238E27FC236}">
                    <a16:creationId xmlns:a16="http://schemas.microsoft.com/office/drawing/2014/main" id="{4D059C20-4914-4C5C-A296-82F7310F9D37}"/>
                  </a:ext>
                </a:extLst>
              </p:cNvPr>
              <p:cNvGrpSpPr/>
              <p:nvPr/>
            </p:nvGrpSpPr>
            <p:grpSpPr>
              <a:xfrm>
                <a:off x="8406485" y="5166052"/>
                <a:ext cx="225025" cy="285466"/>
                <a:chOff x="7602344" y="4351956"/>
                <a:chExt cx="225025" cy="285466"/>
              </a:xfrm>
            </p:grpSpPr>
            <p:sp>
              <p:nvSpPr>
                <p:cNvPr id="124" name="TextBox 123">
                  <a:extLst>
                    <a:ext uri="{FF2B5EF4-FFF2-40B4-BE49-F238E27FC236}">
                      <a16:creationId xmlns:a16="http://schemas.microsoft.com/office/drawing/2014/main" id="{7B5680D5-9B26-42D4-A267-D54A7D99D196}"/>
                    </a:ext>
                  </a:extLst>
                </p:cNvPr>
                <p:cNvSpPr txBox="1"/>
                <p:nvPr/>
              </p:nvSpPr>
              <p:spPr>
                <a:xfrm>
                  <a:off x="7602344" y="4351956"/>
                  <a:ext cx="225025" cy="285466"/>
                </a:xfrm>
                <a:prstGeom prst="rect">
                  <a:avLst/>
                </a:prstGeom>
                <a:noFill/>
                <a:ln w="25400">
                  <a:noFill/>
                </a:ln>
              </p:spPr>
              <p:txBody>
                <a:bodyPr wrap="square" lIns="0" tIns="0" rIns="0" bIns="0" rtlCol="0" anchor="ctr" anchorCtr="0">
                  <a:noAutofit/>
                </a:bodyPr>
                <a:lstStyle/>
                <a:p>
                  <a:pPr algn="ctr"/>
                  <a:r>
                    <a:rPr lang="en-US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Q</a:t>
                  </a:r>
                </a:p>
              </p:txBody>
            </p:sp>
            <p:cxnSp>
              <p:nvCxnSpPr>
                <p:cNvPr id="125" name="Straight Connector 124">
                  <a:extLst>
                    <a:ext uri="{FF2B5EF4-FFF2-40B4-BE49-F238E27FC236}">
                      <a16:creationId xmlns:a16="http://schemas.microsoft.com/office/drawing/2014/main" id="{0A6F3930-64CA-410C-B1BF-F356D5481547}"/>
                    </a:ext>
                  </a:extLst>
                </p:cNvPr>
                <p:cNvCxnSpPr/>
                <p:nvPr/>
              </p:nvCxnSpPr>
              <p:spPr>
                <a:xfrm>
                  <a:off x="7621143" y="4389126"/>
                  <a:ext cx="180020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05" name="TextBox 104">
                <a:extLst>
                  <a:ext uri="{FF2B5EF4-FFF2-40B4-BE49-F238E27FC236}">
                    <a16:creationId xmlns:a16="http://schemas.microsoft.com/office/drawing/2014/main" id="{8C2D3BF5-AFF9-4578-AAF5-55D973096E3D}"/>
                  </a:ext>
                </a:extLst>
              </p:cNvPr>
              <p:cNvSpPr txBox="1"/>
              <p:nvPr/>
            </p:nvSpPr>
            <p:spPr>
              <a:xfrm>
                <a:off x="5056187" y="5308785"/>
                <a:ext cx="686346" cy="285466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square" lIns="0" tIns="0" rIns="0" bIns="0" rtlCol="0" anchor="ctr" anchorCtr="0">
                <a:noAutofit/>
              </a:bodyPr>
              <a:lstStyle/>
              <a:p>
                <a:pPr algn="ctr"/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 (Set)</a:t>
                </a:r>
              </a:p>
            </p:txBody>
          </p:sp>
          <p:grpSp>
            <p:nvGrpSpPr>
              <p:cNvPr id="106" name="Group 105">
                <a:extLst>
                  <a:ext uri="{FF2B5EF4-FFF2-40B4-BE49-F238E27FC236}">
                    <a16:creationId xmlns:a16="http://schemas.microsoft.com/office/drawing/2014/main" id="{8E80A455-83EF-49B6-84FE-97A8825CE256}"/>
                  </a:ext>
                </a:extLst>
              </p:cNvPr>
              <p:cNvGrpSpPr/>
              <p:nvPr/>
            </p:nvGrpSpPr>
            <p:grpSpPr>
              <a:xfrm>
                <a:off x="6001745" y="3858525"/>
                <a:ext cx="2339807" cy="1721865"/>
                <a:chOff x="5815529" y="3461349"/>
                <a:chExt cx="1747761" cy="1227791"/>
              </a:xfrm>
            </p:grpSpPr>
            <p:cxnSp>
              <p:nvCxnSpPr>
                <p:cNvPr id="112" name="Straight Connector 111">
                  <a:extLst>
                    <a:ext uri="{FF2B5EF4-FFF2-40B4-BE49-F238E27FC236}">
                      <a16:creationId xmlns:a16="http://schemas.microsoft.com/office/drawing/2014/main" id="{26E9BCEF-4BEA-476B-BAF9-58FAC079EA3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7014165" y="3631631"/>
                  <a:ext cx="549125" cy="0"/>
                </a:xfrm>
                <a:prstGeom prst="line">
                  <a:avLst/>
                </a:prstGeom>
                <a:ln w="25400"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13" name="Group 112">
                  <a:extLst>
                    <a:ext uri="{FF2B5EF4-FFF2-40B4-BE49-F238E27FC236}">
                      <a16:creationId xmlns:a16="http://schemas.microsoft.com/office/drawing/2014/main" id="{85DAE4CA-3EA9-4E75-9FF0-61634EC62F96}"/>
                    </a:ext>
                  </a:extLst>
                </p:cNvPr>
                <p:cNvGrpSpPr/>
                <p:nvPr/>
              </p:nvGrpSpPr>
              <p:grpSpPr>
                <a:xfrm>
                  <a:off x="6474145" y="3461349"/>
                  <a:ext cx="540020" cy="337184"/>
                  <a:chOff x="6474145" y="3461349"/>
                  <a:chExt cx="540020" cy="337184"/>
                </a:xfrm>
              </p:grpSpPr>
              <p:sp>
                <p:nvSpPr>
                  <p:cNvPr id="122" name="Freeform 78">
                    <a:extLst>
                      <a:ext uri="{FF2B5EF4-FFF2-40B4-BE49-F238E27FC236}">
                        <a16:creationId xmlns:a16="http://schemas.microsoft.com/office/drawing/2014/main" id="{81DF6C63-6CD8-4353-AABD-542B67A692FB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 bwMode="auto">
                  <a:xfrm>
                    <a:off x="6474145" y="3461349"/>
                    <a:ext cx="432000" cy="337184"/>
                  </a:xfrm>
                  <a:custGeom>
                    <a:avLst/>
                    <a:gdLst>
                      <a:gd name="T0" fmla="*/ 0 w 708"/>
                      <a:gd name="T1" fmla="*/ 0 h 572"/>
                      <a:gd name="T2" fmla="*/ 17 w 708"/>
                      <a:gd name="T3" fmla="*/ 40 h 572"/>
                      <a:gd name="T4" fmla="*/ 39 w 708"/>
                      <a:gd name="T5" fmla="*/ 95 h 572"/>
                      <a:gd name="T6" fmla="*/ 54 w 708"/>
                      <a:gd name="T7" fmla="*/ 157 h 572"/>
                      <a:gd name="T8" fmla="*/ 66 w 708"/>
                      <a:gd name="T9" fmla="*/ 227 h 572"/>
                      <a:gd name="T10" fmla="*/ 74 w 708"/>
                      <a:gd name="T11" fmla="*/ 284 h 572"/>
                      <a:gd name="T12" fmla="*/ 69 w 708"/>
                      <a:gd name="T13" fmla="*/ 338 h 572"/>
                      <a:gd name="T14" fmla="*/ 58 w 708"/>
                      <a:gd name="T15" fmla="*/ 399 h 572"/>
                      <a:gd name="T16" fmla="*/ 45 w 708"/>
                      <a:gd name="T17" fmla="*/ 458 h 572"/>
                      <a:gd name="T18" fmla="*/ 28 w 708"/>
                      <a:gd name="T19" fmla="*/ 512 h 572"/>
                      <a:gd name="T20" fmla="*/ 0 w 708"/>
                      <a:gd name="T21" fmla="*/ 572 h 572"/>
                      <a:gd name="T22" fmla="*/ 208 w 708"/>
                      <a:gd name="T23" fmla="*/ 572 h 572"/>
                      <a:gd name="T24" fmla="*/ 297 w 708"/>
                      <a:gd name="T25" fmla="*/ 570 h 572"/>
                      <a:gd name="T26" fmla="*/ 342 w 708"/>
                      <a:gd name="T27" fmla="*/ 567 h 572"/>
                      <a:gd name="T28" fmla="*/ 375 w 708"/>
                      <a:gd name="T29" fmla="*/ 559 h 572"/>
                      <a:gd name="T30" fmla="*/ 409 w 708"/>
                      <a:gd name="T31" fmla="*/ 549 h 572"/>
                      <a:gd name="T32" fmla="*/ 445 w 708"/>
                      <a:gd name="T33" fmla="*/ 533 h 572"/>
                      <a:gd name="T34" fmla="*/ 486 w 708"/>
                      <a:gd name="T35" fmla="*/ 515 h 572"/>
                      <a:gd name="T36" fmla="*/ 526 w 708"/>
                      <a:gd name="T37" fmla="*/ 490 h 572"/>
                      <a:gd name="T38" fmla="*/ 552 w 708"/>
                      <a:gd name="T39" fmla="*/ 470 h 572"/>
                      <a:gd name="T40" fmla="*/ 577 w 708"/>
                      <a:gd name="T41" fmla="*/ 447 h 572"/>
                      <a:gd name="T42" fmla="*/ 604 w 708"/>
                      <a:gd name="T43" fmla="*/ 420 h 572"/>
                      <a:gd name="T44" fmla="*/ 628 w 708"/>
                      <a:gd name="T45" fmla="*/ 398 h 572"/>
                      <a:gd name="T46" fmla="*/ 651 w 708"/>
                      <a:gd name="T47" fmla="*/ 370 h 572"/>
                      <a:gd name="T48" fmla="*/ 680 w 708"/>
                      <a:gd name="T49" fmla="*/ 333 h 572"/>
                      <a:gd name="T50" fmla="*/ 708 w 708"/>
                      <a:gd name="T51" fmla="*/ 286 h 572"/>
                      <a:gd name="T52" fmla="*/ 682 w 708"/>
                      <a:gd name="T53" fmla="*/ 245 h 572"/>
                      <a:gd name="T54" fmla="*/ 658 w 708"/>
                      <a:gd name="T55" fmla="*/ 210 h 572"/>
                      <a:gd name="T56" fmla="*/ 638 w 708"/>
                      <a:gd name="T57" fmla="*/ 185 h 572"/>
                      <a:gd name="T58" fmla="*/ 616 w 708"/>
                      <a:gd name="T59" fmla="*/ 161 h 572"/>
                      <a:gd name="T60" fmla="*/ 592 w 708"/>
                      <a:gd name="T61" fmla="*/ 138 h 572"/>
                      <a:gd name="T62" fmla="*/ 572 w 708"/>
                      <a:gd name="T63" fmla="*/ 120 h 572"/>
                      <a:gd name="T64" fmla="*/ 552 w 708"/>
                      <a:gd name="T65" fmla="*/ 103 h 572"/>
                      <a:gd name="T66" fmla="*/ 528 w 708"/>
                      <a:gd name="T67" fmla="*/ 85 h 572"/>
                      <a:gd name="T68" fmla="*/ 506 w 708"/>
                      <a:gd name="T69" fmla="*/ 72 h 572"/>
                      <a:gd name="T70" fmla="*/ 480 w 708"/>
                      <a:gd name="T71" fmla="*/ 58 h 572"/>
                      <a:gd name="T72" fmla="*/ 451 w 708"/>
                      <a:gd name="T73" fmla="*/ 43 h 572"/>
                      <a:gd name="T74" fmla="*/ 415 w 708"/>
                      <a:gd name="T75" fmla="*/ 29 h 572"/>
                      <a:gd name="T76" fmla="*/ 385 w 708"/>
                      <a:gd name="T77" fmla="*/ 20 h 572"/>
                      <a:gd name="T78" fmla="*/ 350 w 708"/>
                      <a:gd name="T79" fmla="*/ 11 h 572"/>
                      <a:gd name="T80" fmla="*/ 313 w 708"/>
                      <a:gd name="T81" fmla="*/ 5 h 572"/>
                      <a:gd name="T82" fmla="*/ 278 w 708"/>
                      <a:gd name="T83" fmla="*/ 1 h 572"/>
                      <a:gd name="T84" fmla="*/ 253 w 708"/>
                      <a:gd name="T85" fmla="*/ 1 h 572"/>
                      <a:gd name="T86" fmla="*/ 227 w 708"/>
                      <a:gd name="T87" fmla="*/ 0 h 572"/>
                      <a:gd name="T88" fmla="*/ 0 w 708"/>
                      <a:gd name="T89" fmla="*/ 0 h 57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</a:cxnLst>
                    <a:rect l="0" t="0" r="r" b="b"/>
                    <a:pathLst>
                      <a:path w="708" h="572">
                        <a:moveTo>
                          <a:pt x="0" y="0"/>
                        </a:moveTo>
                        <a:lnTo>
                          <a:pt x="17" y="40"/>
                        </a:lnTo>
                        <a:lnTo>
                          <a:pt x="39" y="95"/>
                        </a:lnTo>
                        <a:lnTo>
                          <a:pt x="54" y="157"/>
                        </a:lnTo>
                        <a:lnTo>
                          <a:pt x="66" y="227"/>
                        </a:lnTo>
                        <a:lnTo>
                          <a:pt x="74" y="284"/>
                        </a:lnTo>
                        <a:lnTo>
                          <a:pt x="69" y="338"/>
                        </a:lnTo>
                        <a:lnTo>
                          <a:pt x="58" y="399"/>
                        </a:lnTo>
                        <a:lnTo>
                          <a:pt x="45" y="458"/>
                        </a:lnTo>
                        <a:lnTo>
                          <a:pt x="28" y="512"/>
                        </a:lnTo>
                        <a:lnTo>
                          <a:pt x="0" y="572"/>
                        </a:lnTo>
                        <a:lnTo>
                          <a:pt x="208" y="572"/>
                        </a:lnTo>
                        <a:lnTo>
                          <a:pt x="297" y="570"/>
                        </a:lnTo>
                        <a:lnTo>
                          <a:pt x="342" y="567"/>
                        </a:lnTo>
                        <a:lnTo>
                          <a:pt x="375" y="559"/>
                        </a:lnTo>
                        <a:lnTo>
                          <a:pt x="409" y="549"/>
                        </a:lnTo>
                        <a:lnTo>
                          <a:pt x="445" y="533"/>
                        </a:lnTo>
                        <a:lnTo>
                          <a:pt x="486" y="515"/>
                        </a:lnTo>
                        <a:lnTo>
                          <a:pt x="526" y="490"/>
                        </a:lnTo>
                        <a:lnTo>
                          <a:pt x="552" y="470"/>
                        </a:lnTo>
                        <a:lnTo>
                          <a:pt x="577" y="447"/>
                        </a:lnTo>
                        <a:lnTo>
                          <a:pt x="604" y="420"/>
                        </a:lnTo>
                        <a:lnTo>
                          <a:pt x="628" y="398"/>
                        </a:lnTo>
                        <a:lnTo>
                          <a:pt x="651" y="370"/>
                        </a:lnTo>
                        <a:lnTo>
                          <a:pt x="680" y="333"/>
                        </a:lnTo>
                        <a:lnTo>
                          <a:pt x="708" y="286"/>
                        </a:lnTo>
                        <a:lnTo>
                          <a:pt x="682" y="245"/>
                        </a:lnTo>
                        <a:lnTo>
                          <a:pt x="658" y="210"/>
                        </a:lnTo>
                        <a:lnTo>
                          <a:pt x="638" y="185"/>
                        </a:lnTo>
                        <a:lnTo>
                          <a:pt x="616" y="161"/>
                        </a:lnTo>
                        <a:lnTo>
                          <a:pt x="592" y="138"/>
                        </a:lnTo>
                        <a:lnTo>
                          <a:pt x="572" y="120"/>
                        </a:lnTo>
                        <a:lnTo>
                          <a:pt x="552" y="103"/>
                        </a:lnTo>
                        <a:lnTo>
                          <a:pt x="528" y="85"/>
                        </a:lnTo>
                        <a:lnTo>
                          <a:pt x="506" y="72"/>
                        </a:lnTo>
                        <a:lnTo>
                          <a:pt x="480" y="58"/>
                        </a:lnTo>
                        <a:lnTo>
                          <a:pt x="451" y="43"/>
                        </a:lnTo>
                        <a:lnTo>
                          <a:pt x="415" y="29"/>
                        </a:lnTo>
                        <a:lnTo>
                          <a:pt x="385" y="20"/>
                        </a:lnTo>
                        <a:lnTo>
                          <a:pt x="350" y="11"/>
                        </a:lnTo>
                        <a:lnTo>
                          <a:pt x="313" y="5"/>
                        </a:lnTo>
                        <a:lnTo>
                          <a:pt x="278" y="1"/>
                        </a:lnTo>
                        <a:lnTo>
                          <a:pt x="253" y="1"/>
                        </a:lnTo>
                        <a:lnTo>
                          <a:pt x="227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noFill/>
                  <a:ln w="25400" cmpd="sng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3366FF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23" name="Oval 80">
                    <a:extLst>
                      <a:ext uri="{FF2B5EF4-FFF2-40B4-BE49-F238E27FC236}">
                        <a16:creationId xmlns:a16="http://schemas.microsoft.com/office/drawing/2014/main" id="{337B114A-C976-4E7C-9E6D-49EA4242972E}"/>
                      </a:ext>
                    </a:extLst>
                  </p:cNvPr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6906165" y="3577772"/>
                    <a:ext cx="108000" cy="104338"/>
                  </a:xfrm>
                  <a:prstGeom prst="ellipse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14" name="Group 113">
                  <a:extLst>
                    <a:ext uri="{FF2B5EF4-FFF2-40B4-BE49-F238E27FC236}">
                      <a16:creationId xmlns:a16="http://schemas.microsoft.com/office/drawing/2014/main" id="{8407AD1F-7625-44E5-80D8-03C061CA1753}"/>
                    </a:ext>
                  </a:extLst>
                </p:cNvPr>
                <p:cNvGrpSpPr/>
                <p:nvPr/>
              </p:nvGrpSpPr>
              <p:grpSpPr>
                <a:xfrm>
                  <a:off x="6474145" y="4351956"/>
                  <a:ext cx="540020" cy="337184"/>
                  <a:chOff x="6474145" y="3461349"/>
                  <a:chExt cx="540020" cy="337184"/>
                </a:xfrm>
              </p:grpSpPr>
              <p:sp>
                <p:nvSpPr>
                  <p:cNvPr id="120" name="Freeform 78">
                    <a:extLst>
                      <a:ext uri="{FF2B5EF4-FFF2-40B4-BE49-F238E27FC236}">
                        <a16:creationId xmlns:a16="http://schemas.microsoft.com/office/drawing/2014/main" id="{68D2B5C0-6C9A-4B47-AB43-74D58A139615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 bwMode="auto">
                  <a:xfrm>
                    <a:off x="6474145" y="3461349"/>
                    <a:ext cx="432000" cy="337184"/>
                  </a:xfrm>
                  <a:custGeom>
                    <a:avLst/>
                    <a:gdLst>
                      <a:gd name="T0" fmla="*/ 0 w 708"/>
                      <a:gd name="T1" fmla="*/ 0 h 572"/>
                      <a:gd name="T2" fmla="*/ 17 w 708"/>
                      <a:gd name="T3" fmla="*/ 40 h 572"/>
                      <a:gd name="T4" fmla="*/ 39 w 708"/>
                      <a:gd name="T5" fmla="*/ 95 h 572"/>
                      <a:gd name="T6" fmla="*/ 54 w 708"/>
                      <a:gd name="T7" fmla="*/ 157 h 572"/>
                      <a:gd name="T8" fmla="*/ 66 w 708"/>
                      <a:gd name="T9" fmla="*/ 227 h 572"/>
                      <a:gd name="T10" fmla="*/ 74 w 708"/>
                      <a:gd name="T11" fmla="*/ 284 h 572"/>
                      <a:gd name="T12" fmla="*/ 69 w 708"/>
                      <a:gd name="T13" fmla="*/ 338 h 572"/>
                      <a:gd name="T14" fmla="*/ 58 w 708"/>
                      <a:gd name="T15" fmla="*/ 399 h 572"/>
                      <a:gd name="T16" fmla="*/ 45 w 708"/>
                      <a:gd name="T17" fmla="*/ 458 h 572"/>
                      <a:gd name="T18" fmla="*/ 28 w 708"/>
                      <a:gd name="T19" fmla="*/ 512 h 572"/>
                      <a:gd name="T20" fmla="*/ 0 w 708"/>
                      <a:gd name="T21" fmla="*/ 572 h 572"/>
                      <a:gd name="T22" fmla="*/ 208 w 708"/>
                      <a:gd name="T23" fmla="*/ 572 h 572"/>
                      <a:gd name="T24" fmla="*/ 297 w 708"/>
                      <a:gd name="T25" fmla="*/ 570 h 572"/>
                      <a:gd name="T26" fmla="*/ 342 w 708"/>
                      <a:gd name="T27" fmla="*/ 567 h 572"/>
                      <a:gd name="T28" fmla="*/ 375 w 708"/>
                      <a:gd name="T29" fmla="*/ 559 h 572"/>
                      <a:gd name="T30" fmla="*/ 409 w 708"/>
                      <a:gd name="T31" fmla="*/ 549 h 572"/>
                      <a:gd name="T32" fmla="*/ 445 w 708"/>
                      <a:gd name="T33" fmla="*/ 533 h 572"/>
                      <a:gd name="T34" fmla="*/ 486 w 708"/>
                      <a:gd name="T35" fmla="*/ 515 h 572"/>
                      <a:gd name="T36" fmla="*/ 526 w 708"/>
                      <a:gd name="T37" fmla="*/ 490 h 572"/>
                      <a:gd name="T38" fmla="*/ 552 w 708"/>
                      <a:gd name="T39" fmla="*/ 470 h 572"/>
                      <a:gd name="T40" fmla="*/ 577 w 708"/>
                      <a:gd name="T41" fmla="*/ 447 h 572"/>
                      <a:gd name="T42" fmla="*/ 604 w 708"/>
                      <a:gd name="T43" fmla="*/ 420 h 572"/>
                      <a:gd name="T44" fmla="*/ 628 w 708"/>
                      <a:gd name="T45" fmla="*/ 398 h 572"/>
                      <a:gd name="T46" fmla="*/ 651 w 708"/>
                      <a:gd name="T47" fmla="*/ 370 h 572"/>
                      <a:gd name="T48" fmla="*/ 680 w 708"/>
                      <a:gd name="T49" fmla="*/ 333 h 572"/>
                      <a:gd name="T50" fmla="*/ 708 w 708"/>
                      <a:gd name="T51" fmla="*/ 286 h 572"/>
                      <a:gd name="T52" fmla="*/ 682 w 708"/>
                      <a:gd name="T53" fmla="*/ 245 h 572"/>
                      <a:gd name="T54" fmla="*/ 658 w 708"/>
                      <a:gd name="T55" fmla="*/ 210 h 572"/>
                      <a:gd name="T56" fmla="*/ 638 w 708"/>
                      <a:gd name="T57" fmla="*/ 185 h 572"/>
                      <a:gd name="T58" fmla="*/ 616 w 708"/>
                      <a:gd name="T59" fmla="*/ 161 h 572"/>
                      <a:gd name="T60" fmla="*/ 592 w 708"/>
                      <a:gd name="T61" fmla="*/ 138 h 572"/>
                      <a:gd name="T62" fmla="*/ 572 w 708"/>
                      <a:gd name="T63" fmla="*/ 120 h 572"/>
                      <a:gd name="T64" fmla="*/ 552 w 708"/>
                      <a:gd name="T65" fmla="*/ 103 h 572"/>
                      <a:gd name="T66" fmla="*/ 528 w 708"/>
                      <a:gd name="T67" fmla="*/ 85 h 572"/>
                      <a:gd name="T68" fmla="*/ 506 w 708"/>
                      <a:gd name="T69" fmla="*/ 72 h 572"/>
                      <a:gd name="T70" fmla="*/ 480 w 708"/>
                      <a:gd name="T71" fmla="*/ 58 h 572"/>
                      <a:gd name="T72" fmla="*/ 451 w 708"/>
                      <a:gd name="T73" fmla="*/ 43 h 572"/>
                      <a:gd name="T74" fmla="*/ 415 w 708"/>
                      <a:gd name="T75" fmla="*/ 29 h 572"/>
                      <a:gd name="T76" fmla="*/ 385 w 708"/>
                      <a:gd name="T77" fmla="*/ 20 h 572"/>
                      <a:gd name="T78" fmla="*/ 350 w 708"/>
                      <a:gd name="T79" fmla="*/ 11 h 572"/>
                      <a:gd name="T80" fmla="*/ 313 w 708"/>
                      <a:gd name="T81" fmla="*/ 5 h 572"/>
                      <a:gd name="T82" fmla="*/ 278 w 708"/>
                      <a:gd name="T83" fmla="*/ 1 h 572"/>
                      <a:gd name="T84" fmla="*/ 253 w 708"/>
                      <a:gd name="T85" fmla="*/ 1 h 572"/>
                      <a:gd name="T86" fmla="*/ 227 w 708"/>
                      <a:gd name="T87" fmla="*/ 0 h 572"/>
                      <a:gd name="T88" fmla="*/ 0 w 708"/>
                      <a:gd name="T89" fmla="*/ 0 h 57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</a:cxnLst>
                    <a:rect l="0" t="0" r="r" b="b"/>
                    <a:pathLst>
                      <a:path w="708" h="572">
                        <a:moveTo>
                          <a:pt x="0" y="0"/>
                        </a:moveTo>
                        <a:lnTo>
                          <a:pt x="17" y="40"/>
                        </a:lnTo>
                        <a:lnTo>
                          <a:pt x="39" y="95"/>
                        </a:lnTo>
                        <a:lnTo>
                          <a:pt x="54" y="157"/>
                        </a:lnTo>
                        <a:lnTo>
                          <a:pt x="66" y="227"/>
                        </a:lnTo>
                        <a:lnTo>
                          <a:pt x="74" y="284"/>
                        </a:lnTo>
                        <a:lnTo>
                          <a:pt x="69" y="338"/>
                        </a:lnTo>
                        <a:lnTo>
                          <a:pt x="58" y="399"/>
                        </a:lnTo>
                        <a:lnTo>
                          <a:pt x="45" y="458"/>
                        </a:lnTo>
                        <a:lnTo>
                          <a:pt x="28" y="512"/>
                        </a:lnTo>
                        <a:lnTo>
                          <a:pt x="0" y="572"/>
                        </a:lnTo>
                        <a:lnTo>
                          <a:pt x="208" y="572"/>
                        </a:lnTo>
                        <a:lnTo>
                          <a:pt x="297" y="570"/>
                        </a:lnTo>
                        <a:lnTo>
                          <a:pt x="342" y="567"/>
                        </a:lnTo>
                        <a:lnTo>
                          <a:pt x="375" y="559"/>
                        </a:lnTo>
                        <a:lnTo>
                          <a:pt x="409" y="549"/>
                        </a:lnTo>
                        <a:lnTo>
                          <a:pt x="445" y="533"/>
                        </a:lnTo>
                        <a:lnTo>
                          <a:pt x="486" y="515"/>
                        </a:lnTo>
                        <a:lnTo>
                          <a:pt x="526" y="490"/>
                        </a:lnTo>
                        <a:lnTo>
                          <a:pt x="552" y="470"/>
                        </a:lnTo>
                        <a:lnTo>
                          <a:pt x="577" y="447"/>
                        </a:lnTo>
                        <a:lnTo>
                          <a:pt x="604" y="420"/>
                        </a:lnTo>
                        <a:lnTo>
                          <a:pt x="628" y="398"/>
                        </a:lnTo>
                        <a:lnTo>
                          <a:pt x="651" y="370"/>
                        </a:lnTo>
                        <a:lnTo>
                          <a:pt x="680" y="333"/>
                        </a:lnTo>
                        <a:lnTo>
                          <a:pt x="708" y="286"/>
                        </a:lnTo>
                        <a:lnTo>
                          <a:pt x="682" y="245"/>
                        </a:lnTo>
                        <a:lnTo>
                          <a:pt x="658" y="210"/>
                        </a:lnTo>
                        <a:lnTo>
                          <a:pt x="638" y="185"/>
                        </a:lnTo>
                        <a:lnTo>
                          <a:pt x="616" y="161"/>
                        </a:lnTo>
                        <a:lnTo>
                          <a:pt x="592" y="138"/>
                        </a:lnTo>
                        <a:lnTo>
                          <a:pt x="572" y="120"/>
                        </a:lnTo>
                        <a:lnTo>
                          <a:pt x="552" y="103"/>
                        </a:lnTo>
                        <a:lnTo>
                          <a:pt x="528" y="85"/>
                        </a:lnTo>
                        <a:lnTo>
                          <a:pt x="506" y="72"/>
                        </a:lnTo>
                        <a:lnTo>
                          <a:pt x="480" y="58"/>
                        </a:lnTo>
                        <a:lnTo>
                          <a:pt x="451" y="43"/>
                        </a:lnTo>
                        <a:lnTo>
                          <a:pt x="415" y="29"/>
                        </a:lnTo>
                        <a:lnTo>
                          <a:pt x="385" y="20"/>
                        </a:lnTo>
                        <a:lnTo>
                          <a:pt x="350" y="11"/>
                        </a:lnTo>
                        <a:lnTo>
                          <a:pt x="313" y="5"/>
                        </a:lnTo>
                        <a:lnTo>
                          <a:pt x="278" y="1"/>
                        </a:lnTo>
                        <a:lnTo>
                          <a:pt x="253" y="1"/>
                        </a:lnTo>
                        <a:lnTo>
                          <a:pt x="227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noFill/>
                  <a:ln w="25400" cmpd="sng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3366FF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21" name="Oval 80">
                    <a:extLst>
                      <a:ext uri="{FF2B5EF4-FFF2-40B4-BE49-F238E27FC236}">
                        <a16:creationId xmlns:a16="http://schemas.microsoft.com/office/drawing/2014/main" id="{3037C43B-D272-433D-9688-5467778A28B5}"/>
                      </a:ext>
                    </a:extLst>
                  </p:cNvPr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6906165" y="3577772"/>
                    <a:ext cx="108000" cy="104338"/>
                  </a:xfrm>
                  <a:prstGeom prst="ellipse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cxnSp>
              <p:nvCxnSpPr>
                <p:cNvPr id="115" name="Straight Connector 114">
                  <a:extLst>
                    <a:ext uri="{FF2B5EF4-FFF2-40B4-BE49-F238E27FC236}">
                      <a16:creationId xmlns:a16="http://schemas.microsoft.com/office/drawing/2014/main" id="{C2853E76-3B93-43E3-AED1-5407BC9C6B2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815529" y="3529452"/>
                  <a:ext cx="686346" cy="0"/>
                </a:xfrm>
                <a:prstGeom prst="line">
                  <a:avLst/>
                </a:prstGeom>
                <a:ln w="25400"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6" name="Straight Connector 115">
                  <a:extLst>
                    <a:ext uri="{FF2B5EF4-FFF2-40B4-BE49-F238E27FC236}">
                      <a16:creationId xmlns:a16="http://schemas.microsoft.com/office/drawing/2014/main" id="{3ED6A71A-262A-44AB-98F3-BD01F1EB8BE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7014165" y="4520548"/>
                  <a:ext cx="549125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7" name="Freeform: Shape 116">
                  <a:extLst>
                    <a:ext uri="{FF2B5EF4-FFF2-40B4-BE49-F238E27FC236}">
                      <a16:creationId xmlns:a16="http://schemas.microsoft.com/office/drawing/2014/main" id="{47548964-9AEE-4F6D-BA16-E1830F31CFC9}"/>
                    </a:ext>
                  </a:extLst>
                </p:cNvPr>
                <p:cNvSpPr/>
                <p:nvPr/>
              </p:nvSpPr>
              <p:spPr>
                <a:xfrm>
                  <a:off x="6155473" y="3631631"/>
                  <a:ext cx="1092820" cy="799120"/>
                </a:xfrm>
                <a:custGeom>
                  <a:avLst/>
                  <a:gdLst>
                    <a:gd name="connsiteX0" fmla="*/ 1092820 w 1092820"/>
                    <a:gd name="connsiteY0" fmla="*/ 0 h 802888"/>
                    <a:gd name="connsiteX1" fmla="*/ 1092820 w 1092820"/>
                    <a:gd name="connsiteY1" fmla="*/ 215591 h 802888"/>
                    <a:gd name="connsiteX2" fmla="*/ 0 w 1092820"/>
                    <a:gd name="connsiteY2" fmla="*/ 631903 h 802888"/>
                    <a:gd name="connsiteX3" fmla="*/ 0 w 1092820"/>
                    <a:gd name="connsiteY3" fmla="*/ 802888 h 802888"/>
                    <a:gd name="connsiteX4" fmla="*/ 349405 w 1092820"/>
                    <a:gd name="connsiteY4" fmla="*/ 802888 h 80288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092820" h="802888">
                      <a:moveTo>
                        <a:pt x="1092820" y="0"/>
                      </a:moveTo>
                      <a:lnTo>
                        <a:pt x="1092820" y="215591"/>
                      </a:lnTo>
                      <a:lnTo>
                        <a:pt x="0" y="631903"/>
                      </a:lnTo>
                      <a:lnTo>
                        <a:pt x="0" y="802888"/>
                      </a:lnTo>
                      <a:lnTo>
                        <a:pt x="349405" y="802888"/>
                      </a:lnTo>
                    </a:path>
                  </a:pathLst>
                </a:custGeom>
                <a:noFill/>
                <a:ln w="25400">
                  <a:solidFill>
                    <a:srgbClr val="0000FF"/>
                  </a:solidFill>
                  <a:headEnd type="oval" w="sm" len="sm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b="1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18" name="Freeform: Shape 117">
                  <a:extLst>
                    <a:ext uri="{FF2B5EF4-FFF2-40B4-BE49-F238E27FC236}">
                      <a16:creationId xmlns:a16="http://schemas.microsoft.com/office/drawing/2014/main" id="{8F424B0A-97A2-4849-8AFD-674B9860FC33}"/>
                    </a:ext>
                  </a:extLst>
                </p:cNvPr>
                <p:cNvSpPr/>
                <p:nvPr/>
              </p:nvSpPr>
              <p:spPr>
                <a:xfrm flipV="1">
                  <a:off x="6155473" y="3731009"/>
                  <a:ext cx="1092820" cy="789537"/>
                </a:xfrm>
                <a:custGeom>
                  <a:avLst/>
                  <a:gdLst>
                    <a:gd name="connsiteX0" fmla="*/ 1092820 w 1092820"/>
                    <a:gd name="connsiteY0" fmla="*/ 0 h 802888"/>
                    <a:gd name="connsiteX1" fmla="*/ 1092820 w 1092820"/>
                    <a:gd name="connsiteY1" fmla="*/ 215591 h 802888"/>
                    <a:gd name="connsiteX2" fmla="*/ 0 w 1092820"/>
                    <a:gd name="connsiteY2" fmla="*/ 631903 h 802888"/>
                    <a:gd name="connsiteX3" fmla="*/ 0 w 1092820"/>
                    <a:gd name="connsiteY3" fmla="*/ 802888 h 802888"/>
                    <a:gd name="connsiteX4" fmla="*/ 349405 w 1092820"/>
                    <a:gd name="connsiteY4" fmla="*/ 802888 h 80288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092820" h="802888">
                      <a:moveTo>
                        <a:pt x="1092820" y="0"/>
                      </a:moveTo>
                      <a:lnTo>
                        <a:pt x="1092820" y="215591"/>
                      </a:lnTo>
                      <a:lnTo>
                        <a:pt x="0" y="631903"/>
                      </a:lnTo>
                      <a:lnTo>
                        <a:pt x="0" y="802888"/>
                      </a:lnTo>
                      <a:lnTo>
                        <a:pt x="349405" y="802888"/>
                      </a:lnTo>
                    </a:path>
                  </a:pathLst>
                </a:custGeom>
                <a:noFill/>
                <a:ln w="25400">
                  <a:solidFill>
                    <a:srgbClr val="FF0000"/>
                  </a:solidFill>
                  <a:headEnd type="oval" w="sm" len="sm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0000FF"/>
                    </a:solidFill>
                  </a:endParaRPr>
                </a:p>
              </p:txBody>
            </p:sp>
            <p:cxnSp>
              <p:nvCxnSpPr>
                <p:cNvPr id="119" name="Straight Connector 118">
                  <a:extLst>
                    <a:ext uri="{FF2B5EF4-FFF2-40B4-BE49-F238E27FC236}">
                      <a16:creationId xmlns:a16="http://schemas.microsoft.com/office/drawing/2014/main" id="{77D3425F-F1A9-4714-B3C8-A0C5F1EA0B6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817535" y="4626705"/>
                  <a:ext cx="686346" cy="0"/>
                </a:xfrm>
                <a:prstGeom prst="line">
                  <a:avLst/>
                </a:prstGeom>
                <a:ln w="25400"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07" name="TextBox 106">
                <a:extLst>
                  <a:ext uri="{FF2B5EF4-FFF2-40B4-BE49-F238E27FC236}">
                    <a16:creationId xmlns:a16="http://schemas.microsoft.com/office/drawing/2014/main" id="{46D0DEAE-E60C-449F-A9A9-B5B56056420E}"/>
                  </a:ext>
                </a:extLst>
              </p:cNvPr>
              <p:cNvSpPr txBox="1"/>
              <p:nvPr/>
            </p:nvSpPr>
            <p:spPr>
              <a:xfrm>
                <a:off x="5056187" y="3791257"/>
                <a:ext cx="889157" cy="285466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square" lIns="0" tIns="0" rIns="0" bIns="0" rtlCol="0" anchor="ctr" anchorCtr="0">
                <a:noAutofit/>
              </a:bodyPr>
              <a:lstStyle/>
              <a:p>
                <a:pPr algn="ctr"/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 (Reset)</a:t>
                </a:r>
              </a:p>
            </p:txBody>
          </p:sp>
          <p:sp>
            <p:nvSpPr>
              <p:cNvPr id="108" name="TextBox 107">
                <a:extLst>
                  <a:ext uri="{FF2B5EF4-FFF2-40B4-BE49-F238E27FC236}">
                    <a16:creationId xmlns:a16="http://schemas.microsoft.com/office/drawing/2014/main" id="{318FA716-822B-4273-B3D7-B8649B97B5FB}"/>
                  </a:ext>
                </a:extLst>
              </p:cNvPr>
              <p:cNvSpPr txBox="1"/>
              <p:nvPr/>
            </p:nvSpPr>
            <p:spPr>
              <a:xfrm>
                <a:off x="6046297" y="3683594"/>
                <a:ext cx="225025" cy="285466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square" lIns="0" tIns="0" rIns="0" bIns="0" rtlCol="0" anchor="ctr" anchorCtr="0">
                <a:noAutofit/>
              </a:bodyPr>
              <a:lstStyle/>
              <a:p>
                <a:pPr algn="ctr"/>
                <a:r>
                  <a:rPr lang="en-US" b="1" dirty="0">
                    <a:solidFill>
                      <a:srgbClr val="0000FF"/>
                    </a:solidFill>
                    <a:latin typeface="+mn-lt"/>
                    <a:cs typeface="Times New Roman" panose="02020603050405020304" pitchFamily="18" charset="0"/>
                  </a:rPr>
                  <a:t>0</a:t>
                </a:r>
              </a:p>
            </p:txBody>
          </p:sp>
          <p:sp>
            <p:nvSpPr>
              <p:cNvPr id="109" name="TextBox 108">
                <a:extLst>
                  <a:ext uri="{FF2B5EF4-FFF2-40B4-BE49-F238E27FC236}">
                    <a16:creationId xmlns:a16="http://schemas.microsoft.com/office/drawing/2014/main" id="{3A21C2F0-F775-4E99-B96C-9E3FEDDE6D48}"/>
                  </a:ext>
                </a:extLst>
              </p:cNvPr>
              <p:cNvSpPr txBox="1"/>
              <p:nvPr/>
            </p:nvSpPr>
            <p:spPr>
              <a:xfrm>
                <a:off x="6046297" y="5210670"/>
                <a:ext cx="225025" cy="285466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square" lIns="0" tIns="0" rIns="0" bIns="0" rtlCol="0" anchor="ctr" anchorCtr="0">
                <a:noAutofit/>
              </a:bodyPr>
              <a:lstStyle/>
              <a:p>
                <a:pPr algn="ctr"/>
                <a:r>
                  <a:rPr lang="en-US" b="1" dirty="0">
                    <a:solidFill>
                      <a:srgbClr val="0000FF"/>
                    </a:solidFill>
                    <a:latin typeface="+mn-lt"/>
                    <a:cs typeface="Times New Roman" panose="02020603050405020304" pitchFamily="18" charset="0"/>
                  </a:rPr>
                  <a:t>0</a:t>
                </a:r>
              </a:p>
            </p:txBody>
          </p:sp>
          <p:sp>
            <p:nvSpPr>
              <p:cNvPr id="110" name="TextBox 109">
                <a:extLst>
                  <a:ext uri="{FF2B5EF4-FFF2-40B4-BE49-F238E27FC236}">
                    <a16:creationId xmlns:a16="http://schemas.microsoft.com/office/drawing/2014/main" id="{C2AFCC02-87AC-4B11-BC2A-3232C5916AAF}"/>
                  </a:ext>
                </a:extLst>
              </p:cNvPr>
              <p:cNvSpPr txBox="1"/>
              <p:nvPr/>
            </p:nvSpPr>
            <p:spPr>
              <a:xfrm>
                <a:off x="8036227" y="5058487"/>
                <a:ext cx="225025" cy="285466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square" lIns="0" tIns="0" rIns="0" bIns="0" rtlCol="0" anchor="ctr" anchorCtr="0">
                <a:noAutofit/>
              </a:bodyPr>
              <a:lstStyle/>
              <a:p>
                <a:pPr algn="ctr"/>
                <a:r>
                  <a:rPr lang="en-US" b="1" dirty="0">
                    <a:solidFill>
                      <a:srgbClr val="FF0000"/>
                    </a:solidFill>
                    <a:latin typeface="+mn-lt"/>
                    <a:cs typeface="Times New Roman" panose="02020603050405020304" pitchFamily="18" charset="0"/>
                  </a:rPr>
                  <a:t>1</a:t>
                </a:r>
              </a:p>
            </p:txBody>
          </p:sp>
          <p:sp>
            <p:nvSpPr>
              <p:cNvPr id="111" name="TextBox 110">
                <a:extLst>
                  <a:ext uri="{FF2B5EF4-FFF2-40B4-BE49-F238E27FC236}">
                    <a16:creationId xmlns:a16="http://schemas.microsoft.com/office/drawing/2014/main" id="{199C5244-FC50-4498-BAF8-BDEC4496E9F0}"/>
                  </a:ext>
                </a:extLst>
              </p:cNvPr>
              <p:cNvSpPr txBox="1"/>
              <p:nvPr/>
            </p:nvSpPr>
            <p:spPr>
              <a:xfrm>
                <a:off x="8036227" y="3791257"/>
                <a:ext cx="225025" cy="285466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square" lIns="0" tIns="0" rIns="0" bIns="0" rtlCol="0" anchor="ctr" anchorCtr="0">
                <a:noAutofit/>
              </a:bodyPr>
              <a:lstStyle/>
              <a:p>
                <a:pPr algn="ctr"/>
                <a:r>
                  <a:rPr lang="en-US" b="1" dirty="0">
                    <a:solidFill>
                      <a:srgbClr val="0000FF"/>
                    </a:solidFill>
                    <a:latin typeface="+mn-lt"/>
                    <a:cs typeface="Times New Roman" panose="02020603050405020304" pitchFamily="18" charset="0"/>
                  </a:rPr>
                  <a:t>0</a:t>
                </a:r>
              </a:p>
            </p:txBody>
          </p:sp>
        </p:grpSp>
        <p:sp>
          <p:nvSpPr>
            <p:cNvPr id="127" name="TextBox 126">
              <a:extLst>
                <a:ext uri="{FF2B5EF4-FFF2-40B4-BE49-F238E27FC236}">
                  <a16:creationId xmlns:a16="http://schemas.microsoft.com/office/drawing/2014/main" id="{E7C36033-0824-4944-92A9-9E339AB204BD}"/>
                </a:ext>
              </a:extLst>
            </p:cNvPr>
            <p:cNvSpPr txBox="1"/>
            <p:nvPr/>
          </p:nvSpPr>
          <p:spPr>
            <a:xfrm>
              <a:off x="6598256" y="3969060"/>
              <a:ext cx="2052000" cy="407104"/>
            </a:xfrm>
            <a:prstGeom prst="rect">
              <a:avLst/>
            </a:prstGeom>
            <a:noFill/>
            <a:ln w="25400">
              <a:solidFill>
                <a:srgbClr val="FF0000"/>
              </a:solidFill>
            </a:ln>
          </p:spPr>
          <p:txBody>
            <a:bodyPr wrap="none" lIns="0" tIns="0" rIns="0" bIns="0" rtlCol="0" anchor="ctr" anchorCtr="0">
              <a:noAutofit/>
            </a:bodyPr>
            <a:lstStyle/>
            <a:p>
              <a:pPr algn="ctr"/>
              <a:r>
                <a:rPr lang="en-US" sz="2000" dirty="0">
                  <a:latin typeface="+mn-lt"/>
                  <a:cs typeface="Times New Roman" panose="02020603050405020304" pitchFamily="18" charset="0"/>
                </a:rPr>
                <a:t>Store Operation</a:t>
              </a:r>
            </a:p>
          </p:txBody>
        </p:sp>
        <p:sp>
          <p:nvSpPr>
            <p:cNvPr id="128" name="Arrow: Right 127">
              <a:extLst>
                <a:ext uri="{FF2B5EF4-FFF2-40B4-BE49-F238E27FC236}">
                  <a16:creationId xmlns:a16="http://schemas.microsoft.com/office/drawing/2014/main" id="{C67A850F-7FF8-4BD8-A90D-3FA9AC1E6A32}"/>
                </a:ext>
              </a:extLst>
            </p:cNvPr>
            <p:cNvSpPr/>
            <p:nvPr/>
          </p:nvSpPr>
          <p:spPr>
            <a:xfrm>
              <a:off x="4682970" y="5326226"/>
              <a:ext cx="450050" cy="325828"/>
            </a:xfrm>
            <a:prstGeom prst="rightArrow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19056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SR Latch Invalid Operation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0F0C8ABF-477E-4A83-89D3-3EBD610080EC}"/>
              </a:ext>
            </a:extLst>
          </p:cNvPr>
          <p:cNvGrpSpPr/>
          <p:nvPr/>
        </p:nvGrpSpPr>
        <p:grpSpPr>
          <a:xfrm>
            <a:off x="497505" y="906661"/>
            <a:ext cx="3575323" cy="2432329"/>
            <a:chOff x="497505" y="906661"/>
            <a:chExt cx="3575323" cy="2432329"/>
          </a:xfrm>
        </p:grpSpPr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D5329BDA-44E8-4AD1-9A00-D42990A88EB2}"/>
                </a:ext>
              </a:extLst>
            </p:cNvPr>
            <p:cNvGrpSpPr/>
            <p:nvPr/>
          </p:nvGrpSpPr>
          <p:grpSpPr>
            <a:xfrm>
              <a:off x="497505" y="1428333"/>
              <a:ext cx="3575323" cy="1910657"/>
              <a:chOff x="5056187" y="3683594"/>
              <a:chExt cx="3575323" cy="1910657"/>
            </a:xfrm>
          </p:grpSpPr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8A8DA201-26AC-473E-9CFF-F7CC2C184738}"/>
                  </a:ext>
                </a:extLst>
              </p:cNvPr>
              <p:cNvSpPr txBox="1"/>
              <p:nvPr/>
            </p:nvSpPr>
            <p:spPr>
              <a:xfrm>
                <a:off x="8406485" y="3910058"/>
                <a:ext cx="225025" cy="285466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square" lIns="0" tIns="0" rIns="0" bIns="0" rtlCol="0" anchor="ctr" anchorCtr="0">
                <a:noAutofit/>
              </a:bodyPr>
              <a:lstStyle/>
              <a:p>
                <a:pPr algn="ctr"/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Q</a:t>
                </a:r>
              </a:p>
            </p:txBody>
          </p:sp>
          <p:grpSp>
            <p:nvGrpSpPr>
              <p:cNvPr id="27" name="Group 26">
                <a:extLst>
                  <a:ext uri="{FF2B5EF4-FFF2-40B4-BE49-F238E27FC236}">
                    <a16:creationId xmlns:a16="http://schemas.microsoft.com/office/drawing/2014/main" id="{D68A0D42-6B34-46FF-B623-300CD2180EF8}"/>
                  </a:ext>
                </a:extLst>
              </p:cNvPr>
              <p:cNvGrpSpPr/>
              <p:nvPr/>
            </p:nvGrpSpPr>
            <p:grpSpPr>
              <a:xfrm>
                <a:off x="8406485" y="5166052"/>
                <a:ext cx="225025" cy="285466"/>
                <a:chOff x="7602344" y="4351956"/>
                <a:chExt cx="225025" cy="285466"/>
              </a:xfrm>
            </p:grpSpPr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0829BF4A-1E70-4A2A-89A0-BD20B471BF27}"/>
                    </a:ext>
                  </a:extLst>
                </p:cNvPr>
                <p:cNvSpPr txBox="1"/>
                <p:nvPr/>
              </p:nvSpPr>
              <p:spPr>
                <a:xfrm>
                  <a:off x="7602344" y="4351956"/>
                  <a:ext cx="225025" cy="285466"/>
                </a:xfrm>
                <a:prstGeom prst="rect">
                  <a:avLst/>
                </a:prstGeom>
                <a:noFill/>
                <a:ln w="25400">
                  <a:noFill/>
                </a:ln>
              </p:spPr>
              <p:txBody>
                <a:bodyPr wrap="square" lIns="0" tIns="0" rIns="0" bIns="0" rtlCol="0" anchor="ctr" anchorCtr="0">
                  <a:noAutofit/>
                </a:bodyPr>
                <a:lstStyle/>
                <a:p>
                  <a:pPr algn="ctr"/>
                  <a:r>
                    <a:rPr lang="en-US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Q</a:t>
                  </a:r>
                </a:p>
              </p:txBody>
            </p:sp>
            <p:cxnSp>
              <p:nvCxnSpPr>
                <p:cNvPr id="26" name="Straight Connector 25">
                  <a:extLst>
                    <a:ext uri="{FF2B5EF4-FFF2-40B4-BE49-F238E27FC236}">
                      <a16:creationId xmlns:a16="http://schemas.microsoft.com/office/drawing/2014/main" id="{A93C237C-BED8-4201-AB6F-94DD06B1D8FE}"/>
                    </a:ext>
                  </a:extLst>
                </p:cNvPr>
                <p:cNvCxnSpPr/>
                <p:nvPr/>
              </p:nvCxnSpPr>
              <p:spPr>
                <a:xfrm>
                  <a:off x="7621143" y="4389126"/>
                  <a:ext cx="180020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D289EFCB-E714-4975-843E-D3249080BAAF}"/>
                  </a:ext>
                </a:extLst>
              </p:cNvPr>
              <p:cNvSpPr txBox="1"/>
              <p:nvPr/>
            </p:nvSpPr>
            <p:spPr>
              <a:xfrm>
                <a:off x="5056187" y="5308785"/>
                <a:ext cx="686346" cy="285466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square" lIns="0" tIns="0" rIns="0" bIns="0" rtlCol="0" anchor="ctr" anchorCtr="0">
                <a:noAutofit/>
              </a:bodyPr>
              <a:lstStyle/>
              <a:p>
                <a:pPr algn="ctr"/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 (Set)</a:t>
                </a:r>
              </a:p>
            </p:txBody>
          </p:sp>
          <p:grpSp>
            <p:nvGrpSpPr>
              <p:cNvPr id="30" name="Group 29">
                <a:extLst>
                  <a:ext uri="{FF2B5EF4-FFF2-40B4-BE49-F238E27FC236}">
                    <a16:creationId xmlns:a16="http://schemas.microsoft.com/office/drawing/2014/main" id="{8B7FBC4A-6E65-4F4C-8CAE-4FBD5A17A200}"/>
                  </a:ext>
                </a:extLst>
              </p:cNvPr>
              <p:cNvGrpSpPr/>
              <p:nvPr/>
            </p:nvGrpSpPr>
            <p:grpSpPr>
              <a:xfrm>
                <a:off x="6001745" y="3858525"/>
                <a:ext cx="2339807" cy="1721865"/>
                <a:chOff x="5815529" y="3461349"/>
                <a:chExt cx="1747761" cy="1227791"/>
              </a:xfrm>
            </p:grpSpPr>
            <p:cxnSp>
              <p:nvCxnSpPr>
                <p:cNvPr id="31" name="Straight Connector 30">
                  <a:extLst>
                    <a:ext uri="{FF2B5EF4-FFF2-40B4-BE49-F238E27FC236}">
                      <a16:creationId xmlns:a16="http://schemas.microsoft.com/office/drawing/2014/main" id="{C1B400B0-3EC2-4B52-BE47-D7A37802069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7014165" y="3631631"/>
                  <a:ext cx="549125" cy="0"/>
                </a:xfrm>
                <a:prstGeom prst="line">
                  <a:avLst/>
                </a:prstGeom>
                <a:ln w="25400"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32" name="Group 31">
                  <a:extLst>
                    <a:ext uri="{FF2B5EF4-FFF2-40B4-BE49-F238E27FC236}">
                      <a16:creationId xmlns:a16="http://schemas.microsoft.com/office/drawing/2014/main" id="{B9AC1EE3-02EF-4EBD-8C35-1434BCF8660C}"/>
                    </a:ext>
                  </a:extLst>
                </p:cNvPr>
                <p:cNvGrpSpPr/>
                <p:nvPr/>
              </p:nvGrpSpPr>
              <p:grpSpPr>
                <a:xfrm>
                  <a:off x="6474145" y="3461349"/>
                  <a:ext cx="540020" cy="337184"/>
                  <a:chOff x="6474145" y="3461349"/>
                  <a:chExt cx="540020" cy="337184"/>
                </a:xfrm>
              </p:grpSpPr>
              <p:sp>
                <p:nvSpPr>
                  <p:cNvPr id="41" name="Freeform 78">
                    <a:extLst>
                      <a:ext uri="{FF2B5EF4-FFF2-40B4-BE49-F238E27FC236}">
                        <a16:creationId xmlns:a16="http://schemas.microsoft.com/office/drawing/2014/main" id="{52E7A0CD-71F8-4672-969A-27CB110030B9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 bwMode="auto">
                  <a:xfrm>
                    <a:off x="6474145" y="3461349"/>
                    <a:ext cx="432000" cy="337184"/>
                  </a:xfrm>
                  <a:custGeom>
                    <a:avLst/>
                    <a:gdLst>
                      <a:gd name="T0" fmla="*/ 0 w 708"/>
                      <a:gd name="T1" fmla="*/ 0 h 572"/>
                      <a:gd name="T2" fmla="*/ 17 w 708"/>
                      <a:gd name="T3" fmla="*/ 40 h 572"/>
                      <a:gd name="T4" fmla="*/ 39 w 708"/>
                      <a:gd name="T5" fmla="*/ 95 h 572"/>
                      <a:gd name="T6" fmla="*/ 54 w 708"/>
                      <a:gd name="T7" fmla="*/ 157 h 572"/>
                      <a:gd name="T8" fmla="*/ 66 w 708"/>
                      <a:gd name="T9" fmla="*/ 227 h 572"/>
                      <a:gd name="T10" fmla="*/ 74 w 708"/>
                      <a:gd name="T11" fmla="*/ 284 h 572"/>
                      <a:gd name="T12" fmla="*/ 69 w 708"/>
                      <a:gd name="T13" fmla="*/ 338 h 572"/>
                      <a:gd name="T14" fmla="*/ 58 w 708"/>
                      <a:gd name="T15" fmla="*/ 399 h 572"/>
                      <a:gd name="T16" fmla="*/ 45 w 708"/>
                      <a:gd name="T17" fmla="*/ 458 h 572"/>
                      <a:gd name="T18" fmla="*/ 28 w 708"/>
                      <a:gd name="T19" fmla="*/ 512 h 572"/>
                      <a:gd name="T20" fmla="*/ 0 w 708"/>
                      <a:gd name="T21" fmla="*/ 572 h 572"/>
                      <a:gd name="T22" fmla="*/ 208 w 708"/>
                      <a:gd name="T23" fmla="*/ 572 h 572"/>
                      <a:gd name="T24" fmla="*/ 297 w 708"/>
                      <a:gd name="T25" fmla="*/ 570 h 572"/>
                      <a:gd name="T26" fmla="*/ 342 w 708"/>
                      <a:gd name="T27" fmla="*/ 567 h 572"/>
                      <a:gd name="T28" fmla="*/ 375 w 708"/>
                      <a:gd name="T29" fmla="*/ 559 h 572"/>
                      <a:gd name="T30" fmla="*/ 409 w 708"/>
                      <a:gd name="T31" fmla="*/ 549 h 572"/>
                      <a:gd name="T32" fmla="*/ 445 w 708"/>
                      <a:gd name="T33" fmla="*/ 533 h 572"/>
                      <a:gd name="T34" fmla="*/ 486 w 708"/>
                      <a:gd name="T35" fmla="*/ 515 h 572"/>
                      <a:gd name="T36" fmla="*/ 526 w 708"/>
                      <a:gd name="T37" fmla="*/ 490 h 572"/>
                      <a:gd name="T38" fmla="*/ 552 w 708"/>
                      <a:gd name="T39" fmla="*/ 470 h 572"/>
                      <a:gd name="T40" fmla="*/ 577 w 708"/>
                      <a:gd name="T41" fmla="*/ 447 h 572"/>
                      <a:gd name="T42" fmla="*/ 604 w 708"/>
                      <a:gd name="T43" fmla="*/ 420 h 572"/>
                      <a:gd name="T44" fmla="*/ 628 w 708"/>
                      <a:gd name="T45" fmla="*/ 398 h 572"/>
                      <a:gd name="T46" fmla="*/ 651 w 708"/>
                      <a:gd name="T47" fmla="*/ 370 h 572"/>
                      <a:gd name="T48" fmla="*/ 680 w 708"/>
                      <a:gd name="T49" fmla="*/ 333 h 572"/>
                      <a:gd name="T50" fmla="*/ 708 w 708"/>
                      <a:gd name="T51" fmla="*/ 286 h 572"/>
                      <a:gd name="T52" fmla="*/ 682 w 708"/>
                      <a:gd name="T53" fmla="*/ 245 h 572"/>
                      <a:gd name="T54" fmla="*/ 658 w 708"/>
                      <a:gd name="T55" fmla="*/ 210 h 572"/>
                      <a:gd name="T56" fmla="*/ 638 w 708"/>
                      <a:gd name="T57" fmla="*/ 185 h 572"/>
                      <a:gd name="T58" fmla="*/ 616 w 708"/>
                      <a:gd name="T59" fmla="*/ 161 h 572"/>
                      <a:gd name="T60" fmla="*/ 592 w 708"/>
                      <a:gd name="T61" fmla="*/ 138 h 572"/>
                      <a:gd name="T62" fmla="*/ 572 w 708"/>
                      <a:gd name="T63" fmla="*/ 120 h 572"/>
                      <a:gd name="T64" fmla="*/ 552 w 708"/>
                      <a:gd name="T65" fmla="*/ 103 h 572"/>
                      <a:gd name="T66" fmla="*/ 528 w 708"/>
                      <a:gd name="T67" fmla="*/ 85 h 572"/>
                      <a:gd name="T68" fmla="*/ 506 w 708"/>
                      <a:gd name="T69" fmla="*/ 72 h 572"/>
                      <a:gd name="T70" fmla="*/ 480 w 708"/>
                      <a:gd name="T71" fmla="*/ 58 h 572"/>
                      <a:gd name="T72" fmla="*/ 451 w 708"/>
                      <a:gd name="T73" fmla="*/ 43 h 572"/>
                      <a:gd name="T74" fmla="*/ 415 w 708"/>
                      <a:gd name="T75" fmla="*/ 29 h 572"/>
                      <a:gd name="T76" fmla="*/ 385 w 708"/>
                      <a:gd name="T77" fmla="*/ 20 h 572"/>
                      <a:gd name="T78" fmla="*/ 350 w 708"/>
                      <a:gd name="T79" fmla="*/ 11 h 572"/>
                      <a:gd name="T80" fmla="*/ 313 w 708"/>
                      <a:gd name="T81" fmla="*/ 5 h 572"/>
                      <a:gd name="T82" fmla="*/ 278 w 708"/>
                      <a:gd name="T83" fmla="*/ 1 h 572"/>
                      <a:gd name="T84" fmla="*/ 253 w 708"/>
                      <a:gd name="T85" fmla="*/ 1 h 572"/>
                      <a:gd name="T86" fmla="*/ 227 w 708"/>
                      <a:gd name="T87" fmla="*/ 0 h 572"/>
                      <a:gd name="T88" fmla="*/ 0 w 708"/>
                      <a:gd name="T89" fmla="*/ 0 h 57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</a:cxnLst>
                    <a:rect l="0" t="0" r="r" b="b"/>
                    <a:pathLst>
                      <a:path w="708" h="572">
                        <a:moveTo>
                          <a:pt x="0" y="0"/>
                        </a:moveTo>
                        <a:lnTo>
                          <a:pt x="17" y="40"/>
                        </a:lnTo>
                        <a:lnTo>
                          <a:pt x="39" y="95"/>
                        </a:lnTo>
                        <a:lnTo>
                          <a:pt x="54" y="157"/>
                        </a:lnTo>
                        <a:lnTo>
                          <a:pt x="66" y="227"/>
                        </a:lnTo>
                        <a:lnTo>
                          <a:pt x="74" y="284"/>
                        </a:lnTo>
                        <a:lnTo>
                          <a:pt x="69" y="338"/>
                        </a:lnTo>
                        <a:lnTo>
                          <a:pt x="58" y="399"/>
                        </a:lnTo>
                        <a:lnTo>
                          <a:pt x="45" y="458"/>
                        </a:lnTo>
                        <a:lnTo>
                          <a:pt x="28" y="512"/>
                        </a:lnTo>
                        <a:lnTo>
                          <a:pt x="0" y="572"/>
                        </a:lnTo>
                        <a:lnTo>
                          <a:pt x="208" y="572"/>
                        </a:lnTo>
                        <a:lnTo>
                          <a:pt x="297" y="570"/>
                        </a:lnTo>
                        <a:lnTo>
                          <a:pt x="342" y="567"/>
                        </a:lnTo>
                        <a:lnTo>
                          <a:pt x="375" y="559"/>
                        </a:lnTo>
                        <a:lnTo>
                          <a:pt x="409" y="549"/>
                        </a:lnTo>
                        <a:lnTo>
                          <a:pt x="445" y="533"/>
                        </a:lnTo>
                        <a:lnTo>
                          <a:pt x="486" y="515"/>
                        </a:lnTo>
                        <a:lnTo>
                          <a:pt x="526" y="490"/>
                        </a:lnTo>
                        <a:lnTo>
                          <a:pt x="552" y="470"/>
                        </a:lnTo>
                        <a:lnTo>
                          <a:pt x="577" y="447"/>
                        </a:lnTo>
                        <a:lnTo>
                          <a:pt x="604" y="420"/>
                        </a:lnTo>
                        <a:lnTo>
                          <a:pt x="628" y="398"/>
                        </a:lnTo>
                        <a:lnTo>
                          <a:pt x="651" y="370"/>
                        </a:lnTo>
                        <a:lnTo>
                          <a:pt x="680" y="333"/>
                        </a:lnTo>
                        <a:lnTo>
                          <a:pt x="708" y="286"/>
                        </a:lnTo>
                        <a:lnTo>
                          <a:pt x="682" y="245"/>
                        </a:lnTo>
                        <a:lnTo>
                          <a:pt x="658" y="210"/>
                        </a:lnTo>
                        <a:lnTo>
                          <a:pt x="638" y="185"/>
                        </a:lnTo>
                        <a:lnTo>
                          <a:pt x="616" y="161"/>
                        </a:lnTo>
                        <a:lnTo>
                          <a:pt x="592" y="138"/>
                        </a:lnTo>
                        <a:lnTo>
                          <a:pt x="572" y="120"/>
                        </a:lnTo>
                        <a:lnTo>
                          <a:pt x="552" y="103"/>
                        </a:lnTo>
                        <a:lnTo>
                          <a:pt x="528" y="85"/>
                        </a:lnTo>
                        <a:lnTo>
                          <a:pt x="506" y="72"/>
                        </a:lnTo>
                        <a:lnTo>
                          <a:pt x="480" y="58"/>
                        </a:lnTo>
                        <a:lnTo>
                          <a:pt x="451" y="43"/>
                        </a:lnTo>
                        <a:lnTo>
                          <a:pt x="415" y="29"/>
                        </a:lnTo>
                        <a:lnTo>
                          <a:pt x="385" y="20"/>
                        </a:lnTo>
                        <a:lnTo>
                          <a:pt x="350" y="11"/>
                        </a:lnTo>
                        <a:lnTo>
                          <a:pt x="313" y="5"/>
                        </a:lnTo>
                        <a:lnTo>
                          <a:pt x="278" y="1"/>
                        </a:lnTo>
                        <a:lnTo>
                          <a:pt x="253" y="1"/>
                        </a:lnTo>
                        <a:lnTo>
                          <a:pt x="227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noFill/>
                  <a:ln w="25400" cmpd="sng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3366FF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" name="Oval 80">
                    <a:extLst>
                      <a:ext uri="{FF2B5EF4-FFF2-40B4-BE49-F238E27FC236}">
                        <a16:creationId xmlns:a16="http://schemas.microsoft.com/office/drawing/2014/main" id="{972E44F0-D3ED-4E82-8315-CD5933A25488}"/>
                      </a:ext>
                    </a:extLst>
                  </p:cNvPr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6906165" y="3577772"/>
                    <a:ext cx="108000" cy="104338"/>
                  </a:xfrm>
                  <a:prstGeom prst="ellipse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33" name="Group 32">
                  <a:extLst>
                    <a:ext uri="{FF2B5EF4-FFF2-40B4-BE49-F238E27FC236}">
                      <a16:creationId xmlns:a16="http://schemas.microsoft.com/office/drawing/2014/main" id="{2E8CC0CA-560C-4F0E-99D0-0582CCB83F60}"/>
                    </a:ext>
                  </a:extLst>
                </p:cNvPr>
                <p:cNvGrpSpPr/>
                <p:nvPr/>
              </p:nvGrpSpPr>
              <p:grpSpPr>
                <a:xfrm>
                  <a:off x="6474145" y="4351956"/>
                  <a:ext cx="540020" cy="337184"/>
                  <a:chOff x="6474145" y="3461349"/>
                  <a:chExt cx="540020" cy="337184"/>
                </a:xfrm>
              </p:grpSpPr>
              <p:sp>
                <p:nvSpPr>
                  <p:cNvPr id="39" name="Freeform 78">
                    <a:extLst>
                      <a:ext uri="{FF2B5EF4-FFF2-40B4-BE49-F238E27FC236}">
                        <a16:creationId xmlns:a16="http://schemas.microsoft.com/office/drawing/2014/main" id="{86CE23BA-8BEA-4B6A-933F-654805306ADA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 bwMode="auto">
                  <a:xfrm>
                    <a:off x="6474145" y="3461349"/>
                    <a:ext cx="432000" cy="337184"/>
                  </a:xfrm>
                  <a:custGeom>
                    <a:avLst/>
                    <a:gdLst>
                      <a:gd name="T0" fmla="*/ 0 w 708"/>
                      <a:gd name="T1" fmla="*/ 0 h 572"/>
                      <a:gd name="T2" fmla="*/ 17 w 708"/>
                      <a:gd name="T3" fmla="*/ 40 h 572"/>
                      <a:gd name="T4" fmla="*/ 39 w 708"/>
                      <a:gd name="T5" fmla="*/ 95 h 572"/>
                      <a:gd name="T6" fmla="*/ 54 w 708"/>
                      <a:gd name="T7" fmla="*/ 157 h 572"/>
                      <a:gd name="T8" fmla="*/ 66 w 708"/>
                      <a:gd name="T9" fmla="*/ 227 h 572"/>
                      <a:gd name="T10" fmla="*/ 74 w 708"/>
                      <a:gd name="T11" fmla="*/ 284 h 572"/>
                      <a:gd name="T12" fmla="*/ 69 w 708"/>
                      <a:gd name="T13" fmla="*/ 338 h 572"/>
                      <a:gd name="T14" fmla="*/ 58 w 708"/>
                      <a:gd name="T15" fmla="*/ 399 h 572"/>
                      <a:gd name="T16" fmla="*/ 45 w 708"/>
                      <a:gd name="T17" fmla="*/ 458 h 572"/>
                      <a:gd name="T18" fmla="*/ 28 w 708"/>
                      <a:gd name="T19" fmla="*/ 512 h 572"/>
                      <a:gd name="T20" fmla="*/ 0 w 708"/>
                      <a:gd name="T21" fmla="*/ 572 h 572"/>
                      <a:gd name="T22" fmla="*/ 208 w 708"/>
                      <a:gd name="T23" fmla="*/ 572 h 572"/>
                      <a:gd name="T24" fmla="*/ 297 w 708"/>
                      <a:gd name="T25" fmla="*/ 570 h 572"/>
                      <a:gd name="T26" fmla="*/ 342 w 708"/>
                      <a:gd name="T27" fmla="*/ 567 h 572"/>
                      <a:gd name="T28" fmla="*/ 375 w 708"/>
                      <a:gd name="T29" fmla="*/ 559 h 572"/>
                      <a:gd name="T30" fmla="*/ 409 w 708"/>
                      <a:gd name="T31" fmla="*/ 549 h 572"/>
                      <a:gd name="T32" fmla="*/ 445 w 708"/>
                      <a:gd name="T33" fmla="*/ 533 h 572"/>
                      <a:gd name="T34" fmla="*/ 486 w 708"/>
                      <a:gd name="T35" fmla="*/ 515 h 572"/>
                      <a:gd name="T36" fmla="*/ 526 w 708"/>
                      <a:gd name="T37" fmla="*/ 490 h 572"/>
                      <a:gd name="T38" fmla="*/ 552 w 708"/>
                      <a:gd name="T39" fmla="*/ 470 h 572"/>
                      <a:gd name="T40" fmla="*/ 577 w 708"/>
                      <a:gd name="T41" fmla="*/ 447 h 572"/>
                      <a:gd name="T42" fmla="*/ 604 w 708"/>
                      <a:gd name="T43" fmla="*/ 420 h 572"/>
                      <a:gd name="T44" fmla="*/ 628 w 708"/>
                      <a:gd name="T45" fmla="*/ 398 h 572"/>
                      <a:gd name="T46" fmla="*/ 651 w 708"/>
                      <a:gd name="T47" fmla="*/ 370 h 572"/>
                      <a:gd name="T48" fmla="*/ 680 w 708"/>
                      <a:gd name="T49" fmla="*/ 333 h 572"/>
                      <a:gd name="T50" fmla="*/ 708 w 708"/>
                      <a:gd name="T51" fmla="*/ 286 h 572"/>
                      <a:gd name="T52" fmla="*/ 682 w 708"/>
                      <a:gd name="T53" fmla="*/ 245 h 572"/>
                      <a:gd name="T54" fmla="*/ 658 w 708"/>
                      <a:gd name="T55" fmla="*/ 210 h 572"/>
                      <a:gd name="T56" fmla="*/ 638 w 708"/>
                      <a:gd name="T57" fmla="*/ 185 h 572"/>
                      <a:gd name="T58" fmla="*/ 616 w 708"/>
                      <a:gd name="T59" fmla="*/ 161 h 572"/>
                      <a:gd name="T60" fmla="*/ 592 w 708"/>
                      <a:gd name="T61" fmla="*/ 138 h 572"/>
                      <a:gd name="T62" fmla="*/ 572 w 708"/>
                      <a:gd name="T63" fmla="*/ 120 h 572"/>
                      <a:gd name="T64" fmla="*/ 552 w 708"/>
                      <a:gd name="T65" fmla="*/ 103 h 572"/>
                      <a:gd name="T66" fmla="*/ 528 w 708"/>
                      <a:gd name="T67" fmla="*/ 85 h 572"/>
                      <a:gd name="T68" fmla="*/ 506 w 708"/>
                      <a:gd name="T69" fmla="*/ 72 h 572"/>
                      <a:gd name="T70" fmla="*/ 480 w 708"/>
                      <a:gd name="T71" fmla="*/ 58 h 572"/>
                      <a:gd name="T72" fmla="*/ 451 w 708"/>
                      <a:gd name="T73" fmla="*/ 43 h 572"/>
                      <a:gd name="T74" fmla="*/ 415 w 708"/>
                      <a:gd name="T75" fmla="*/ 29 h 572"/>
                      <a:gd name="T76" fmla="*/ 385 w 708"/>
                      <a:gd name="T77" fmla="*/ 20 h 572"/>
                      <a:gd name="T78" fmla="*/ 350 w 708"/>
                      <a:gd name="T79" fmla="*/ 11 h 572"/>
                      <a:gd name="T80" fmla="*/ 313 w 708"/>
                      <a:gd name="T81" fmla="*/ 5 h 572"/>
                      <a:gd name="T82" fmla="*/ 278 w 708"/>
                      <a:gd name="T83" fmla="*/ 1 h 572"/>
                      <a:gd name="T84" fmla="*/ 253 w 708"/>
                      <a:gd name="T85" fmla="*/ 1 h 572"/>
                      <a:gd name="T86" fmla="*/ 227 w 708"/>
                      <a:gd name="T87" fmla="*/ 0 h 572"/>
                      <a:gd name="T88" fmla="*/ 0 w 708"/>
                      <a:gd name="T89" fmla="*/ 0 h 57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</a:cxnLst>
                    <a:rect l="0" t="0" r="r" b="b"/>
                    <a:pathLst>
                      <a:path w="708" h="572">
                        <a:moveTo>
                          <a:pt x="0" y="0"/>
                        </a:moveTo>
                        <a:lnTo>
                          <a:pt x="17" y="40"/>
                        </a:lnTo>
                        <a:lnTo>
                          <a:pt x="39" y="95"/>
                        </a:lnTo>
                        <a:lnTo>
                          <a:pt x="54" y="157"/>
                        </a:lnTo>
                        <a:lnTo>
                          <a:pt x="66" y="227"/>
                        </a:lnTo>
                        <a:lnTo>
                          <a:pt x="74" y="284"/>
                        </a:lnTo>
                        <a:lnTo>
                          <a:pt x="69" y="338"/>
                        </a:lnTo>
                        <a:lnTo>
                          <a:pt x="58" y="399"/>
                        </a:lnTo>
                        <a:lnTo>
                          <a:pt x="45" y="458"/>
                        </a:lnTo>
                        <a:lnTo>
                          <a:pt x="28" y="512"/>
                        </a:lnTo>
                        <a:lnTo>
                          <a:pt x="0" y="572"/>
                        </a:lnTo>
                        <a:lnTo>
                          <a:pt x="208" y="572"/>
                        </a:lnTo>
                        <a:lnTo>
                          <a:pt x="297" y="570"/>
                        </a:lnTo>
                        <a:lnTo>
                          <a:pt x="342" y="567"/>
                        </a:lnTo>
                        <a:lnTo>
                          <a:pt x="375" y="559"/>
                        </a:lnTo>
                        <a:lnTo>
                          <a:pt x="409" y="549"/>
                        </a:lnTo>
                        <a:lnTo>
                          <a:pt x="445" y="533"/>
                        </a:lnTo>
                        <a:lnTo>
                          <a:pt x="486" y="515"/>
                        </a:lnTo>
                        <a:lnTo>
                          <a:pt x="526" y="490"/>
                        </a:lnTo>
                        <a:lnTo>
                          <a:pt x="552" y="470"/>
                        </a:lnTo>
                        <a:lnTo>
                          <a:pt x="577" y="447"/>
                        </a:lnTo>
                        <a:lnTo>
                          <a:pt x="604" y="420"/>
                        </a:lnTo>
                        <a:lnTo>
                          <a:pt x="628" y="398"/>
                        </a:lnTo>
                        <a:lnTo>
                          <a:pt x="651" y="370"/>
                        </a:lnTo>
                        <a:lnTo>
                          <a:pt x="680" y="333"/>
                        </a:lnTo>
                        <a:lnTo>
                          <a:pt x="708" y="286"/>
                        </a:lnTo>
                        <a:lnTo>
                          <a:pt x="682" y="245"/>
                        </a:lnTo>
                        <a:lnTo>
                          <a:pt x="658" y="210"/>
                        </a:lnTo>
                        <a:lnTo>
                          <a:pt x="638" y="185"/>
                        </a:lnTo>
                        <a:lnTo>
                          <a:pt x="616" y="161"/>
                        </a:lnTo>
                        <a:lnTo>
                          <a:pt x="592" y="138"/>
                        </a:lnTo>
                        <a:lnTo>
                          <a:pt x="572" y="120"/>
                        </a:lnTo>
                        <a:lnTo>
                          <a:pt x="552" y="103"/>
                        </a:lnTo>
                        <a:lnTo>
                          <a:pt x="528" y="85"/>
                        </a:lnTo>
                        <a:lnTo>
                          <a:pt x="506" y="72"/>
                        </a:lnTo>
                        <a:lnTo>
                          <a:pt x="480" y="58"/>
                        </a:lnTo>
                        <a:lnTo>
                          <a:pt x="451" y="43"/>
                        </a:lnTo>
                        <a:lnTo>
                          <a:pt x="415" y="29"/>
                        </a:lnTo>
                        <a:lnTo>
                          <a:pt x="385" y="20"/>
                        </a:lnTo>
                        <a:lnTo>
                          <a:pt x="350" y="11"/>
                        </a:lnTo>
                        <a:lnTo>
                          <a:pt x="313" y="5"/>
                        </a:lnTo>
                        <a:lnTo>
                          <a:pt x="278" y="1"/>
                        </a:lnTo>
                        <a:lnTo>
                          <a:pt x="253" y="1"/>
                        </a:lnTo>
                        <a:lnTo>
                          <a:pt x="227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noFill/>
                  <a:ln w="25400" cmpd="sng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3366FF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0" name="Oval 80">
                    <a:extLst>
                      <a:ext uri="{FF2B5EF4-FFF2-40B4-BE49-F238E27FC236}">
                        <a16:creationId xmlns:a16="http://schemas.microsoft.com/office/drawing/2014/main" id="{4AE7A9DA-96D5-44EB-B3BD-E1C933963231}"/>
                      </a:ext>
                    </a:extLst>
                  </p:cNvPr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6906165" y="3577772"/>
                    <a:ext cx="108000" cy="104338"/>
                  </a:xfrm>
                  <a:prstGeom prst="ellipse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cxnSp>
              <p:nvCxnSpPr>
                <p:cNvPr id="34" name="Straight Connector 33">
                  <a:extLst>
                    <a:ext uri="{FF2B5EF4-FFF2-40B4-BE49-F238E27FC236}">
                      <a16:creationId xmlns:a16="http://schemas.microsoft.com/office/drawing/2014/main" id="{6412D587-A1F0-404A-9B64-57BFC896002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815529" y="3529452"/>
                  <a:ext cx="686346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Straight Connector 34">
                  <a:extLst>
                    <a:ext uri="{FF2B5EF4-FFF2-40B4-BE49-F238E27FC236}">
                      <a16:creationId xmlns:a16="http://schemas.microsoft.com/office/drawing/2014/main" id="{742F8CED-E82B-411A-9B73-10E46D1084B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7014165" y="4520548"/>
                  <a:ext cx="549125" cy="0"/>
                </a:xfrm>
                <a:prstGeom prst="line">
                  <a:avLst/>
                </a:prstGeom>
                <a:ln w="25400"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6" name="Freeform: Shape 35">
                  <a:extLst>
                    <a:ext uri="{FF2B5EF4-FFF2-40B4-BE49-F238E27FC236}">
                      <a16:creationId xmlns:a16="http://schemas.microsoft.com/office/drawing/2014/main" id="{46632D89-4ADA-4F8F-BB96-17460307906B}"/>
                    </a:ext>
                  </a:extLst>
                </p:cNvPr>
                <p:cNvSpPr/>
                <p:nvPr/>
              </p:nvSpPr>
              <p:spPr>
                <a:xfrm>
                  <a:off x="6155473" y="3631631"/>
                  <a:ext cx="1092820" cy="799120"/>
                </a:xfrm>
                <a:custGeom>
                  <a:avLst/>
                  <a:gdLst>
                    <a:gd name="connsiteX0" fmla="*/ 1092820 w 1092820"/>
                    <a:gd name="connsiteY0" fmla="*/ 0 h 802888"/>
                    <a:gd name="connsiteX1" fmla="*/ 1092820 w 1092820"/>
                    <a:gd name="connsiteY1" fmla="*/ 215591 h 802888"/>
                    <a:gd name="connsiteX2" fmla="*/ 0 w 1092820"/>
                    <a:gd name="connsiteY2" fmla="*/ 631903 h 802888"/>
                    <a:gd name="connsiteX3" fmla="*/ 0 w 1092820"/>
                    <a:gd name="connsiteY3" fmla="*/ 802888 h 802888"/>
                    <a:gd name="connsiteX4" fmla="*/ 349405 w 1092820"/>
                    <a:gd name="connsiteY4" fmla="*/ 802888 h 80288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092820" h="802888">
                      <a:moveTo>
                        <a:pt x="1092820" y="0"/>
                      </a:moveTo>
                      <a:lnTo>
                        <a:pt x="1092820" y="215591"/>
                      </a:lnTo>
                      <a:lnTo>
                        <a:pt x="0" y="631903"/>
                      </a:lnTo>
                      <a:lnTo>
                        <a:pt x="0" y="802888"/>
                      </a:lnTo>
                      <a:lnTo>
                        <a:pt x="349405" y="802888"/>
                      </a:lnTo>
                    </a:path>
                  </a:pathLst>
                </a:custGeom>
                <a:noFill/>
                <a:ln w="25400">
                  <a:solidFill>
                    <a:srgbClr val="0000FF"/>
                  </a:solidFill>
                  <a:headEnd type="oval" w="sm" len="sm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b="1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37" name="Freeform: Shape 36">
                  <a:extLst>
                    <a:ext uri="{FF2B5EF4-FFF2-40B4-BE49-F238E27FC236}">
                      <a16:creationId xmlns:a16="http://schemas.microsoft.com/office/drawing/2014/main" id="{5C8EAFA0-0620-4254-AFA7-ECDF0A9F0AD0}"/>
                    </a:ext>
                  </a:extLst>
                </p:cNvPr>
                <p:cNvSpPr/>
                <p:nvPr/>
              </p:nvSpPr>
              <p:spPr>
                <a:xfrm flipV="1">
                  <a:off x="6155473" y="3731009"/>
                  <a:ext cx="1092820" cy="789537"/>
                </a:xfrm>
                <a:custGeom>
                  <a:avLst/>
                  <a:gdLst>
                    <a:gd name="connsiteX0" fmla="*/ 1092820 w 1092820"/>
                    <a:gd name="connsiteY0" fmla="*/ 0 h 802888"/>
                    <a:gd name="connsiteX1" fmla="*/ 1092820 w 1092820"/>
                    <a:gd name="connsiteY1" fmla="*/ 215591 h 802888"/>
                    <a:gd name="connsiteX2" fmla="*/ 0 w 1092820"/>
                    <a:gd name="connsiteY2" fmla="*/ 631903 h 802888"/>
                    <a:gd name="connsiteX3" fmla="*/ 0 w 1092820"/>
                    <a:gd name="connsiteY3" fmla="*/ 802888 h 802888"/>
                    <a:gd name="connsiteX4" fmla="*/ 349405 w 1092820"/>
                    <a:gd name="connsiteY4" fmla="*/ 802888 h 80288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092820" h="802888">
                      <a:moveTo>
                        <a:pt x="1092820" y="0"/>
                      </a:moveTo>
                      <a:lnTo>
                        <a:pt x="1092820" y="215591"/>
                      </a:lnTo>
                      <a:lnTo>
                        <a:pt x="0" y="631903"/>
                      </a:lnTo>
                      <a:lnTo>
                        <a:pt x="0" y="802888"/>
                      </a:lnTo>
                      <a:lnTo>
                        <a:pt x="349405" y="802888"/>
                      </a:lnTo>
                    </a:path>
                  </a:pathLst>
                </a:custGeom>
                <a:noFill/>
                <a:ln w="25400">
                  <a:solidFill>
                    <a:srgbClr val="0000FF"/>
                  </a:solidFill>
                  <a:headEnd type="oval" w="sm" len="sm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0000FF"/>
                    </a:solidFill>
                  </a:endParaRPr>
                </a:p>
              </p:txBody>
            </p:sp>
            <p:cxnSp>
              <p:nvCxnSpPr>
                <p:cNvPr id="38" name="Straight Connector 37">
                  <a:extLst>
                    <a:ext uri="{FF2B5EF4-FFF2-40B4-BE49-F238E27FC236}">
                      <a16:creationId xmlns:a16="http://schemas.microsoft.com/office/drawing/2014/main" id="{1989F9A3-5DF4-4971-811C-7F416E85AA3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817535" y="4626705"/>
                  <a:ext cx="686346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C8FC5834-87F0-4A24-B1F3-B11286598C27}"/>
                  </a:ext>
                </a:extLst>
              </p:cNvPr>
              <p:cNvSpPr txBox="1"/>
              <p:nvPr/>
            </p:nvSpPr>
            <p:spPr>
              <a:xfrm>
                <a:off x="5056187" y="3791257"/>
                <a:ext cx="889157" cy="285466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square" lIns="0" tIns="0" rIns="0" bIns="0" rtlCol="0" anchor="ctr" anchorCtr="0">
                <a:noAutofit/>
              </a:bodyPr>
              <a:lstStyle/>
              <a:p>
                <a:pPr algn="ctr"/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 (Reset)</a:t>
                </a:r>
              </a:p>
            </p:txBody>
          </p:sp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8C1B8340-DDC0-4D14-9C1A-A069072B4C0F}"/>
                  </a:ext>
                </a:extLst>
              </p:cNvPr>
              <p:cNvSpPr txBox="1"/>
              <p:nvPr/>
            </p:nvSpPr>
            <p:spPr>
              <a:xfrm>
                <a:off x="6046297" y="3683594"/>
                <a:ext cx="225025" cy="285466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square" lIns="0" tIns="0" rIns="0" bIns="0" rtlCol="0" anchor="ctr" anchorCtr="0">
                <a:noAutofit/>
              </a:bodyPr>
              <a:lstStyle/>
              <a:p>
                <a:pPr algn="ctr"/>
                <a:r>
                  <a:rPr lang="en-US" b="1" dirty="0">
                    <a:solidFill>
                      <a:srgbClr val="FF0000"/>
                    </a:solidFill>
                    <a:latin typeface="+mn-lt"/>
                    <a:cs typeface="Times New Roman" panose="02020603050405020304" pitchFamily="18" charset="0"/>
                  </a:rPr>
                  <a:t>1</a:t>
                </a:r>
              </a:p>
            </p:txBody>
          </p:sp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F5684892-ABB2-4C9D-8FC6-BECFA5F424F9}"/>
                  </a:ext>
                </a:extLst>
              </p:cNvPr>
              <p:cNvSpPr txBox="1"/>
              <p:nvPr/>
            </p:nvSpPr>
            <p:spPr>
              <a:xfrm>
                <a:off x="6046297" y="5210670"/>
                <a:ext cx="225025" cy="285466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square" lIns="0" tIns="0" rIns="0" bIns="0" rtlCol="0" anchor="ctr" anchorCtr="0">
                <a:noAutofit/>
              </a:bodyPr>
              <a:lstStyle/>
              <a:p>
                <a:pPr algn="ctr"/>
                <a:r>
                  <a:rPr lang="en-US" b="1" dirty="0">
                    <a:solidFill>
                      <a:srgbClr val="FF0000"/>
                    </a:solidFill>
                    <a:latin typeface="+mn-lt"/>
                    <a:cs typeface="Times New Roman" panose="02020603050405020304" pitchFamily="18" charset="0"/>
                  </a:rPr>
                  <a:t>1</a:t>
                </a:r>
              </a:p>
            </p:txBody>
          </p:sp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26B8F94E-23B2-4E53-9EDA-B3D1E34FA400}"/>
                  </a:ext>
                </a:extLst>
              </p:cNvPr>
              <p:cNvSpPr txBox="1"/>
              <p:nvPr/>
            </p:nvSpPr>
            <p:spPr>
              <a:xfrm>
                <a:off x="8036227" y="5058487"/>
                <a:ext cx="225025" cy="285466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square" lIns="0" tIns="0" rIns="0" bIns="0" rtlCol="0" anchor="ctr" anchorCtr="0">
                <a:noAutofit/>
              </a:bodyPr>
              <a:lstStyle/>
              <a:p>
                <a:pPr algn="ctr"/>
                <a:r>
                  <a:rPr lang="en-US" b="1" dirty="0">
                    <a:solidFill>
                      <a:srgbClr val="0000FF"/>
                    </a:solidFill>
                    <a:latin typeface="+mn-lt"/>
                    <a:cs typeface="Times New Roman" panose="02020603050405020304" pitchFamily="18" charset="0"/>
                  </a:rPr>
                  <a:t>0</a:t>
                </a:r>
              </a:p>
            </p:txBody>
          </p:sp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C2CF7637-4A03-46E9-90DF-EEBE21F8306C}"/>
                  </a:ext>
                </a:extLst>
              </p:cNvPr>
              <p:cNvSpPr txBox="1"/>
              <p:nvPr/>
            </p:nvSpPr>
            <p:spPr>
              <a:xfrm>
                <a:off x="8036227" y="3791257"/>
                <a:ext cx="225025" cy="285466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square" lIns="0" tIns="0" rIns="0" bIns="0" rtlCol="0" anchor="ctr" anchorCtr="0">
                <a:noAutofit/>
              </a:bodyPr>
              <a:lstStyle/>
              <a:p>
                <a:pPr algn="ctr"/>
                <a:r>
                  <a:rPr lang="en-US" b="1" dirty="0">
                    <a:solidFill>
                      <a:srgbClr val="0000FF"/>
                    </a:solidFill>
                    <a:latin typeface="+mn-lt"/>
                    <a:cs typeface="Times New Roman" panose="02020603050405020304" pitchFamily="18" charset="0"/>
                  </a:rPr>
                  <a:t>0</a:t>
                </a:r>
              </a:p>
            </p:txBody>
          </p:sp>
        </p:grp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C57C6E49-EE3F-48C3-8867-5520BAD37C88}"/>
                </a:ext>
              </a:extLst>
            </p:cNvPr>
            <p:cNvSpPr txBox="1"/>
            <p:nvPr/>
          </p:nvSpPr>
          <p:spPr>
            <a:xfrm>
              <a:off x="1573331" y="906661"/>
              <a:ext cx="2052000" cy="407104"/>
            </a:xfrm>
            <a:prstGeom prst="rect">
              <a:avLst/>
            </a:prstGeom>
            <a:noFill/>
            <a:ln w="25400">
              <a:solidFill>
                <a:srgbClr val="FF0000"/>
              </a:solidFill>
            </a:ln>
          </p:spPr>
          <p:txBody>
            <a:bodyPr wrap="none" lIns="0" tIns="0" rIns="0" bIns="0" rtlCol="0" anchor="ctr" anchorCtr="0">
              <a:noAutofit/>
            </a:bodyPr>
            <a:lstStyle/>
            <a:p>
              <a:pPr algn="ctr"/>
              <a:r>
                <a:rPr lang="en-US" sz="2000" dirty="0">
                  <a:latin typeface="+mn-lt"/>
                  <a:cs typeface="Times New Roman" panose="02020603050405020304" pitchFamily="18" charset="0"/>
                </a:rPr>
                <a:t>Invalid Operation</a:t>
              </a: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455EE0B4-A0CE-4036-8871-2CD9D4CE67A7}"/>
              </a:ext>
            </a:extLst>
          </p:cNvPr>
          <p:cNvGrpSpPr/>
          <p:nvPr/>
        </p:nvGrpSpPr>
        <p:grpSpPr>
          <a:xfrm>
            <a:off x="4682970" y="908720"/>
            <a:ext cx="4455495" cy="2520280"/>
            <a:chOff x="4682970" y="908720"/>
            <a:chExt cx="4455495" cy="2520280"/>
          </a:xfrm>
        </p:grpSpPr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F06E45F1-FCED-4655-9F80-328BB9D96C39}"/>
                </a:ext>
              </a:extLst>
            </p:cNvPr>
            <p:cNvGrpSpPr/>
            <p:nvPr/>
          </p:nvGrpSpPr>
          <p:grpSpPr>
            <a:xfrm>
              <a:off x="5563142" y="1423394"/>
              <a:ext cx="3575323" cy="2005606"/>
              <a:chOff x="5056187" y="3683594"/>
              <a:chExt cx="3575323" cy="2005606"/>
            </a:xfrm>
          </p:grpSpPr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E93799D4-C4E3-4351-B5ED-0EAC76B7012E}"/>
                  </a:ext>
                </a:extLst>
              </p:cNvPr>
              <p:cNvSpPr txBox="1"/>
              <p:nvPr/>
            </p:nvSpPr>
            <p:spPr>
              <a:xfrm>
                <a:off x="8406485" y="3910058"/>
                <a:ext cx="225025" cy="285466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square" lIns="0" tIns="0" rIns="0" bIns="0" rtlCol="0" anchor="ctr" anchorCtr="0">
                <a:noAutofit/>
              </a:bodyPr>
              <a:lstStyle/>
              <a:p>
                <a:pPr algn="ctr"/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Q</a:t>
                </a:r>
              </a:p>
            </p:txBody>
          </p:sp>
          <p:grpSp>
            <p:nvGrpSpPr>
              <p:cNvPr id="52" name="Group 51">
                <a:extLst>
                  <a:ext uri="{FF2B5EF4-FFF2-40B4-BE49-F238E27FC236}">
                    <a16:creationId xmlns:a16="http://schemas.microsoft.com/office/drawing/2014/main" id="{12BD903A-ADBB-4AAC-B237-FB2681DDDE40}"/>
                  </a:ext>
                </a:extLst>
              </p:cNvPr>
              <p:cNvGrpSpPr/>
              <p:nvPr/>
            </p:nvGrpSpPr>
            <p:grpSpPr>
              <a:xfrm>
                <a:off x="8406485" y="5166052"/>
                <a:ext cx="225025" cy="285466"/>
                <a:chOff x="7602344" y="4351956"/>
                <a:chExt cx="225025" cy="285466"/>
              </a:xfrm>
            </p:grpSpPr>
            <p:sp>
              <p:nvSpPr>
                <p:cNvPr id="72" name="TextBox 71">
                  <a:extLst>
                    <a:ext uri="{FF2B5EF4-FFF2-40B4-BE49-F238E27FC236}">
                      <a16:creationId xmlns:a16="http://schemas.microsoft.com/office/drawing/2014/main" id="{9E4A9AD1-2455-4173-9355-251022C5C807}"/>
                    </a:ext>
                  </a:extLst>
                </p:cNvPr>
                <p:cNvSpPr txBox="1"/>
                <p:nvPr/>
              </p:nvSpPr>
              <p:spPr>
                <a:xfrm>
                  <a:off x="7602344" y="4351956"/>
                  <a:ext cx="225025" cy="285466"/>
                </a:xfrm>
                <a:prstGeom prst="rect">
                  <a:avLst/>
                </a:prstGeom>
                <a:noFill/>
                <a:ln w="25400">
                  <a:noFill/>
                </a:ln>
              </p:spPr>
              <p:txBody>
                <a:bodyPr wrap="square" lIns="0" tIns="0" rIns="0" bIns="0" rtlCol="0" anchor="ctr" anchorCtr="0">
                  <a:noAutofit/>
                </a:bodyPr>
                <a:lstStyle/>
                <a:p>
                  <a:pPr algn="ctr"/>
                  <a:r>
                    <a:rPr lang="en-US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Q</a:t>
                  </a:r>
                </a:p>
              </p:txBody>
            </p:sp>
            <p:cxnSp>
              <p:nvCxnSpPr>
                <p:cNvPr id="73" name="Straight Connector 72">
                  <a:extLst>
                    <a:ext uri="{FF2B5EF4-FFF2-40B4-BE49-F238E27FC236}">
                      <a16:creationId xmlns:a16="http://schemas.microsoft.com/office/drawing/2014/main" id="{6738F4A4-115D-4F2C-8CA9-76B7C6552D2A}"/>
                    </a:ext>
                  </a:extLst>
                </p:cNvPr>
                <p:cNvCxnSpPr/>
                <p:nvPr/>
              </p:nvCxnSpPr>
              <p:spPr>
                <a:xfrm>
                  <a:off x="7621143" y="4389126"/>
                  <a:ext cx="180020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432CAB67-12FD-4265-B172-60CF35563D92}"/>
                  </a:ext>
                </a:extLst>
              </p:cNvPr>
              <p:cNvSpPr txBox="1"/>
              <p:nvPr/>
            </p:nvSpPr>
            <p:spPr>
              <a:xfrm>
                <a:off x="5056187" y="5308785"/>
                <a:ext cx="686346" cy="285466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square" lIns="0" tIns="0" rIns="0" bIns="0" rtlCol="0" anchor="ctr" anchorCtr="0">
                <a:noAutofit/>
              </a:bodyPr>
              <a:lstStyle/>
              <a:p>
                <a:pPr algn="ctr"/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 (Set)</a:t>
                </a:r>
              </a:p>
            </p:txBody>
          </p:sp>
          <p:grpSp>
            <p:nvGrpSpPr>
              <p:cNvPr id="54" name="Group 53">
                <a:extLst>
                  <a:ext uri="{FF2B5EF4-FFF2-40B4-BE49-F238E27FC236}">
                    <a16:creationId xmlns:a16="http://schemas.microsoft.com/office/drawing/2014/main" id="{E07AAD77-1A12-470E-AA5F-4A906DCE44AD}"/>
                  </a:ext>
                </a:extLst>
              </p:cNvPr>
              <p:cNvGrpSpPr/>
              <p:nvPr/>
            </p:nvGrpSpPr>
            <p:grpSpPr>
              <a:xfrm>
                <a:off x="6001745" y="3858525"/>
                <a:ext cx="2339807" cy="1721865"/>
                <a:chOff x="5815529" y="3461349"/>
                <a:chExt cx="1747761" cy="1227791"/>
              </a:xfrm>
            </p:grpSpPr>
            <p:cxnSp>
              <p:nvCxnSpPr>
                <p:cNvPr id="60" name="Straight Connector 59">
                  <a:extLst>
                    <a:ext uri="{FF2B5EF4-FFF2-40B4-BE49-F238E27FC236}">
                      <a16:creationId xmlns:a16="http://schemas.microsoft.com/office/drawing/2014/main" id="{47A06DF9-C6F6-455D-B829-4E323C9DDAC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7014165" y="3631631"/>
                  <a:ext cx="549125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61" name="Group 60">
                  <a:extLst>
                    <a:ext uri="{FF2B5EF4-FFF2-40B4-BE49-F238E27FC236}">
                      <a16:creationId xmlns:a16="http://schemas.microsoft.com/office/drawing/2014/main" id="{7D80FE4B-8A7C-4AFB-AE88-35E30CB9B2B3}"/>
                    </a:ext>
                  </a:extLst>
                </p:cNvPr>
                <p:cNvGrpSpPr/>
                <p:nvPr/>
              </p:nvGrpSpPr>
              <p:grpSpPr>
                <a:xfrm>
                  <a:off x="6474145" y="3461349"/>
                  <a:ext cx="540020" cy="337184"/>
                  <a:chOff x="6474145" y="3461349"/>
                  <a:chExt cx="540020" cy="337184"/>
                </a:xfrm>
              </p:grpSpPr>
              <p:sp>
                <p:nvSpPr>
                  <p:cNvPr id="70" name="Freeform 78">
                    <a:extLst>
                      <a:ext uri="{FF2B5EF4-FFF2-40B4-BE49-F238E27FC236}">
                        <a16:creationId xmlns:a16="http://schemas.microsoft.com/office/drawing/2014/main" id="{088F92BC-C90E-4ACB-A886-7CBFC312D5B3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 bwMode="auto">
                  <a:xfrm>
                    <a:off x="6474145" y="3461349"/>
                    <a:ext cx="432000" cy="337184"/>
                  </a:xfrm>
                  <a:custGeom>
                    <a:avLst/>
                    <a:gdLst>
                      <a:gd name="T0" fmla="*/ 0 w 708"/>
                      <a:gd name="T1" fmla="*/ 0 h 572"/>
                      <a:gd name="T2" fmla="*/ 17 w 708"/>
                      <a:gd name="T3" fmla="*/ 40 h 572"/>
                      <a:gd name="T4" fmla="*/ 39 w 708"/>
                      <a:gd name="T5" fmla="*/ 95 h 572"/>
                      <a:gd name="T6" fmla="*/ 54 w 708"/>
                      <a:gd name="T7" fmla="*/ 157 h 572"/>
                      <a:gd name="T8" fmla="*/ 66 w 708"/>
                      <a:gd name="T9" fmla="*/ 227 h 572"/>
                      <a:gd name="T10" fmla="*/ 74 w 708"/>
                      <a:gd name="T11" fmla="*/ 284 h 572"/>
                      <a:gd name="T12" fmla="*/ 69 w 708"/>
                      <a:gd name="T13" fmla="*/ 338 h 572"/>
                      <a:gd name="T14" fmla="*/ 58 w 708"/>
                      <a:gd name="T15" fmla="*/ 399 h 572"/>
                      <a:gd name="T16" fmla="*/ 45 w 708"/>
                      <a:gd name="T17" fmla="*/ 458 h 572"/>
                      <a:gd name="T18" fmla="*/ 28 w 708"/>
                      <a:gd name="T19" fmla="*/ 512 h 572"/>
                      <a:gd name="T20" fmla="*/ 0 w 708"/>
                      <a:gd name="T21" fmla="*/ 572 h 572"/>
                      <a:gd name="T22" fmla="*/ 208 w 708"/>
                      <a:gd name="T23" fmla="*/ 572 h 572"/>
                      <a:gd name="T24" fmla="*/ 297 w 708"/>
                      <a:gd name="T25" fmla="*/ 570 h 572"/>
                      <a:gd name="T26" fmla="*/ 342 w 708"/>
                      <a:gd name="T27" fmla="*/ 567 h 572"/>
                      <a:gd name="T28" fmla="*/ 375 w 708"/>
                      <a:gd name="T29" fmla="*/ 559 h 572"/>
                      <a:gd name="T30" fmla="*/ 409 w 708"/>
                      <a:gd name="T31" fmla="*/ 549 h 572"/>
                      <a:gd name="T32" fmla="*/ 445 w 708"/>
                      <a:gd name="T33" fmla="*/ 533 h 572"/>
                      <a:gd name="T34" fmla="*/ 486 w 708"/>
                      <a:gd name="T35" fmla="*/ 515 h 572"/>
                      <a:gd name="T36" fmla="*/ 526 w 708"/>
                      <a:gd name="T37" fmla="*/ 490 h 572"/>
                      <a:gd name="T38" fmla="*/ 552 w 708"/>
                      <a:gd name="T39" fmla="*/ 470 h 572"/>
                      <a:gd name="T40" fmla="*/ 577 w 708"/>
                      <a:gd name="T41" fmla="*/ 447 h 572"/>
                      <a:gd name="T42" fmla="*/ 604 w 708"/>
                      <a:gd name="T43" fmla="*/ 420 h 572"/>
                      <a:gd name="T44" fmla="*/ 628 w 708"/>
                      <a:gd name="T45" fmla="*/ 398 h 572"/>
                      <a:gd name="T46" fmla="*/ 651 w 708"/>
                      <a:gd name="T47" fmla="*/ 370 h 572"/>
                      <a:gd name="T48" fmla="*/ 680 w 708"/>
                      <a:gd name="T49" fmla="*/ 333 h 572"/>
                      <a:gd name="T50" fmla="*/ 708 w 708"/>
                      <a:gd name="T51" fmla="*/ 286 h 572"/>
                      <a:gd name="T52" fmla="*/ 682 w 708"/>
                      <a:gd name="T53" fmla="*/ 245 h 572"/>
                      <a:gd name="T54" fmla="*/ 658 w 708"/>
                      <a:gd name="T55" fmla="*/ 210 h 572"/>
                      <a:gd name="T56" fmla="*/ 638 w 708"/>
                      <a:gd name="T57" fmla="*/ 185 h 572"/>
                      <a:gd name="T58" fmla="*/ 616 w 708"/>
                      <a:gd name="T59" fmla="*/ 161 h 572"/>
                      <a:gd name="T60" fmla="*/ 592 w 708"/>
                      <a:gd name="T61" fmla="*/ 138 h 572"/>
                      <a:gd name="T62" fmla="*/ 572 w 708"/>
                      <a:gd name="T63" fmla="*/ 120 h 572"/>
                      <a:gd name="T64" fmla="*/ 552 w 708"/>
                      <a:gd name="T65" fmla="*/ 103 h 572"/>
                      <a:gd name="T66" fmla="*/ 528 w 708"/>
                      <a:gd name="T67" fmla="*/ 85 h 572"/>
                      <a:gd name="T68" fmla="*/ 506 w 708"/>
                      <a:gd name="T69" fmla="*/ 72 h 572"/>
                      <a:gd name="T70" fmla="*/ 480 w 708"/>
                      <a:gd name="T71" fmla="*/ 58 h 572"/>
                      <a:gd name="T72" fmla="*/ 451 w 708"/>
                      <a:gd name="T73" fmla="*/ 43 h 572"/>
                      <a:gd name="T74" fmla="*/ 415 w 708"/>
                      <a:gd name="T75" fmla="*/ 29 h 572"/>
                      <a:gd name="T76" fmla="*/ 385 w 708"/>
                      <a:gd name="T77" fmla="*/ 20 h 572"/>
                      <a:gd name="T78" fmla="*/ 350 w 708"/>
                      <a:gd name="T79" fmla="*/ 11 h 572"/>
                      <a:gd name="T80" fmla="*/ 313 w 708"/>
                      <a:gd name="T81" fmla="*/ 5 h 572"/>
                      <a:gd name="T82" fmla="*/ 278 w 708"/>
                      <a:gd name="T83" fmla="*/ 1 h 572"/>
                      <a:gd name="T84" fmla="*/ 253 w 708"/>
                      <a:gd name="T85" fmla="*/ 1 h 572"/>
                      <a:gd name="T86" fmla="*/ 227 w 708"/>
                      <a:gd name="T87" fmla="*/ 0 h 572"/>
                      <a:gd name="T88" fmla="*/ 0 w 708"/>
                      <a:gd name="T89" fmla="*/ 0 h 57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</a:cxnLst>
                    <a:rect l="0" t="0" r="r" b="b"/>
                    <a:pathLst>
                      <a:path w="708" h="572">
                        <a:moveTo>
                          <a:pt x="0" y="0"/>
                        </a:moveTo>
                        <a:lnTo>
                          <a:pt x="17" y="40"/>
                        </a:lnTo>
                        <a:lnTo>
                          <a:pt x="39" y="95"/>
                        </a:lnTo>
                        <a:lnTo>
                          <a:pt x="54" y="157"/>
                        </a:lnTo>
                        <a:lnTo>
                          <a:pt x="66" y="227"/>
                        </a:lnTo>
                        <a:lnTo>
                          <a:pt x="74" y="284"/>
                        </a:lnTo>
                        <a:lnTo>
                          <a:pt x="69" y="338"/>
                        </a:lnTo>
                        <a:lnTo>
                          <a:pt x="58" y="399"/>
                        </a:lnTo>
                        <a:lnTo>
                          <a:pt x="45" y="458"/>
                        </a:lnTo>
                        <a:lnTo>
                          <a:pt x="28" y="512"/>
                        </a:lnTo>
                        <a:lnTo>
                          <a:pt x="0" y="572"/>
                        </a:lnTo>
                        <a:lnTo>
                          <a:pt x="208" y="572"/>
                        </a:lnTo>
                        <a:lnTo>
                          <a:pt x="297" y="570"/>
                        </a:lnTo>
                        <a:lnTo>
                          <a:pt x="342" y="567"/>
                        </a:lnTo>
                        <a:lnTo>
                          <a:pt x="375" y="559"/>
                        </a:lnTo>
                        <a:lnTo>
                          <a:pt x="409" y="549"/>
                        </a:lnTo>
                        <a:lnTo>
                          <a:pt x="445" y="533"/>
                        </a:lnTo>
                        <a:lnTo>
                          <a:pt x="486" y="515"/>
                        </a:lnTo>
                        <a:lnTo>
                          <a:pt x="526" y="490"/>
                        </a:lnTo>
                        <a:lnTo>
                          <a:pt x="552" y="470"/>
                        </a:lnTo>
                        <a:lnTo>
                          <a:pt x="577" y="447"/>
                        </a:lnTo>
                        <a:lnTo>
                          <a:pt x="604" y="420"/>
                        </a:lnTo>
                        <a:lnTo>
                          <a:pt x="628" y="398"/>
                        </a:lnTo>
                        <a:lnTo>
                          <a:pt x="651" y="370"/>
                        </a:lnTo>
                        <a:lnTo>
                          <a:pt x="680" y="333"/>
                        </a:lnTo>
                        <a:lnTo>
                          <a:pt x="708" y="286"/>
                        </a:lnTo>
                        <a:lnTo>
                          <a:pt x="682" y="245"/>
                        </a:lnTo>
                        <a:lnTo>
                          <a:pt x="658" y="210"/>
                        </a:lnTo>
                        <a:lnTo>
                          <a:pt x="638" y="185"/>
                        </a:lnTo>
                        <a:lnTo>
                          <a:pt x="616" y="161"/>
                        </a:lnTo>
                        <a:lnTo>
                          <a:pt x="592" y="138"/>
                        </a:lnTo>
                        <a:lnTo>
                          <a:pt x="572" y="120"/>
                        </a:lnTo>
                        <a:lnTo>
                          <a:pt x="552" y="103"/>
                        </a:lnTo>
                        <a:lnTo>
                          <a:pt x="528" y="85"/>
                        </a:lnTo>
                        <a:lnTo>
                          <a:pt x="506" y="72"/>
                        </a:lnTo>
                        <a:lnTo>
                          <a:pt x="480" y="58"/>
                        </a:lnTo>
                        <a:lnTo>
                          <a:pt x="451" y="43"/>
                        </a:lnTo>
                        <a:lnTo>
                          <a:pt x="415" y="29"/>
                        </a:lnTo>
                        <a:lnTo>
                          <a:pt x="385" y="20"/>
                        </a:lnTo>
                        <a:lnTo>
                          <a:pt x="350" y="11"/>
                        </a:lnTo>
                        <a:lnTo>
                          <a:pt x="313" y="5"/>
                        </a:lnTo>
                        <a:lnTo>
                          <a:pt x="278" y="1"/>
                        </a:lnTo>
                        <a:lnTo>
                          <a:pt x="253" y="1"/>
                        </a:lnTo>
                        <a:lnTo>
                          <a:pt x="227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noFill/>
                  <a:ln w="25400" cmpd="sng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3366FF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71" name="Oval 80">
                    <a:extLst>
                      <a:ext uri="{FF2B5EF4-FFF2-40B4-BE49-F238E27FC236}">
                        <a16:creationId xmlns:a16="http://schemas.microsoft.com/office/drawing/2014/main" id="{AFEDBADB-6F4B-489F-BFFE-4A1BCBF76625}"/>
                      </a:ext>
                    </a:extLst>
                  </p:cNvPr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6906165" y="3577772"/>
                    <a:ext cx="108000" cy="104338"/>
                  </a:xfrm>
                  <a:prstGeom prst="ellipse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62" name="Group 61">
                  <a:extLst>
                    <a:ext uri="{FF2B5EF4-FFF2-40B4-BE49-F238E27FC236}">
                      <a16:creationId xmlns:a16="http://schemas.microsoft.com/office/drawing/2014/main" id="{A0372124-AA9C-438C-AC7F-94B89D24C669}"/>
                    </a:ext>
                  </a:extLst>
                </p:cNvPr>
                <p:cNvGrpSpPr/>
                <p:nvPr/>
              </p:nvGrpSpPr>
              <p:grpSpPr>
                <a:xfrm>
                  <a:off x="6474145" y="4351956"/>
                  <a:ext cx="540020" cy="337184"/>
                  <a:chOff x="6474145" y="3461349"/>
                  <a:chExt cx="540020" cy="337184"/>
                </a:xfrm>
              </p:grpSpPr>
              <p:sp>
                <p:nvSpPr>
                  <p:cNvPr id="68" name="Freeform 78">
                    <a:extLst>
                      <a:ext uri="{FF2B5EF4-FFF2-40B4-BE49-F238E27FC236}">
                        <a16:creationId xmlns:a16="http://schemas.microsoft.com/office/drawing/2014/main" id="{C28BE5D7-5397-4386-81EB-54C0576D3541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 bwMode="auto">
                  <a:xfrm>
                    <a:off x="6474145" y="3461349"/>
                    <a:ext cx="432000" cy="337184"/>
                  </a:xfrm>
                  <a:custGeom>
                    <a:avLst/>
                    <a:gdLst>
                      <a:gd name="T0" fmla="*/ 0 w 708"/>
                      <a:gd name="T1" fmla="*/ 0 h 572"/>
                      <a:gd name="T2" fmla="*/ 17 w 708"/>
                      <a:gd name="T3" fmla="*/ 40 h 572"/>
                      <a:gd name="T4" fmla="*/ 39 w 708"/>
                      <a:gd name="T5" fmla="*/ 95 h 572"/>
                      <a:gd name="T6" fmla="*/ 54 w 708"/>
                      <a:gd name="T7" fmla="*/ 157 h 572"/>
                      <a:gd name="T8" fmla="*/ 66 w 708"/>
                      <a:gd name="T9" fmla="*/ 227 h 572"/>
                      <a:gd name="T10" fmla="*/ 74 w 708"/>
                      <a:gd name="T11" fmla="*/ 284 h 572"/>
                      <a:gd name="T12" fmla="*/ 69 w 708"/>
                      <a:gd name="T13" fmla="*/ 338 h 572"/>
                      <a:gd name="T14" fmla="*/ 58 w 708"/>
                      <a:gd name="T15" fmla="*/ 399 h 572"/>
                      <a:gd name="T16" fmla="*/ 45 w 708"/>
                      <a:gd name="T17" fmla="*/ 458 h 572"/>
                      <a:gd name="T18" fmla="*/ 28 w 708"/>
                      <a:gd name="T19" fmla="*/ 512 h 572"/>
                      <a:gd name="T20" fmla="*/ 0 w 708"/>
                      <a:gd name="T21" fmla="*/ 572 h 572"/>
                      <a:gd name="T22" fmla="*/ 208 w 708"/>
                      <a:gd name="T23" fmla="*/ 572 h 572"/>
                      <a:gd name="T24" fmla="*/ 297 w 708"/>
                      <a:gd name="T25" fmla="*/ 570 h 572"/>
                      <a:gd name="T26" fmla="*/ 342 w 708"/>
                      <a:gd name="T27" fmla="*/ 567 h 572"/>
                      <a:gd name="T28" fmla="*/ 375 w 708"/>
                      <a:gd name="T29" fmla="*/ 559 h 572"/>
                      <a:gd name="T30" fmla="*/ 409 w 708"/>
                      <a:gd name="T31" fmla="*/ 549 h 572"/>
                      <a:gd name="T32" fmla="*/ 445 w 708"/>
                      <a:gd name="T33" fmla="*/ 533 h 572"/>
                      <a:gd name="T34" fmla="*/ 486 w 708"/>
                      <a:gd name="T35" fmla="*/ 515 h 572"/>
                      <a:gd name="T36" fmla="*/ 526 w 708"/>
                      <a:gd name="T37" fmla="*/ 490 h 572"/>
                      <a:gd name="T38" fmla="*/ 552 w 708"/>
                      <a:gd name="T39" fmla="*/ 470 h 572"/>
                      <a:gd name="T40" fmla="*/ 577 w 708"/>
                      <a:gd name="T41" fmla="*/ 447 h 572"/>
                      <a:gd name="T42" fmla="*/ 604 w 708"/>
                      <a:gd name="T43" fmla="*/ 420 h 572"/>
                      <a:gd name="T44" fmla="*/ 628 w 708"/>
                      <a:gd name="T45" fmla="*/ 398 h 572"/>
                      <a:gd name="T46" fmla="*/ 651 w 708"/>
                      <a:gd name="T47" fmla="*/ 370 h 572"/>
                      <a:gd name="T48" fmla="*/ 680 w 708"/>
                      <a:gd name="T49" fmla="*/ 333 h 572"/>
                      <a:gd name="T50" fmla="*/ 708 w 708"/>
                      <a:gd name="T51" fmla="*/ 286 h 572"/>
                      <a:gd name="T52" fmla="*/ 682 w 708"/>
                      <a:gd name="T53" fmla="*/ 245 h 572"/>
                      <a:gd name="T54" fmla="*/ 658 w 708"/>
                      <a:gd name="T55" fmla="*/ 210 h 572"/>
                      <a:gd name="T56" fmla="*/ 638 w 708"/>
                      <a:gd name="T57" fmla="*/ 185 h 572"/>
                      <a:gd name="T58" fmla="*/ 616 w 708"/>
                      <a:gd name="T59" fmla="*/ 161 h 572"/>
                      <a:gd name="T60" fmla="*/ 592 w 708"/>
                      <a:gd name="T61" fmla="*/ 138 h 572"/>
                      <a:gd name="T62" fmla="*/ 572 w 708"/>
                      <a:gd name="T63" fmla="*/ 120 h 572"/>
                      <a:gd name="T64" fmla="*/ 552 w 708"/>
                      <a:gd name="T65" fmla="*/ 103 h 572"/>
                      <a:gd name="T66" fmla="*/ 528 w 708"/>
                      <a:gd name="T67" fmla="*/ 85 h 572"/>
                      <a:gd name="T68" fmla="*/ 506 w 708"/>
                      <a:gd name="T69" fmla="*/ 72 h 572"/>
                      <a:gd name="T70" fmla="*/ 480 w 708"/>
                      <a:gd name="T71" fmla="*/ 58 h 572"/>
                      <a:gd name="T72" fmla="*/ 451 w 708"/>
                      <a:gd name="T73" fmla="*/ 43 h 572"/>
                      <a:gd name="T74" fmla="*/ 415 w 708"/>
                      <a:gd name="T75" fmla="*/ 29 h 572"/>
                      <a:gd name="T76" fmla="*/ 385 w 708"/>
                      <a:gd name="T77" fmla="*/ 20 h 572"/>
                      <a:gd name="T78" fmla="*/ 350 w 708"/>
                      <a:gd name="T79" fmla="*/ 11 h 572"/>
                      <a:gd name="T80" fmla="*/ 313 w 708"/>
                      <a:gd name="T81" fmla="*/ 5 h 572"/>
                      <a:gd name="T82" fmla="*/ 278 w 708"/>
                      <a:gd name="T83" fmla="*/ 1 h 572"/>
                      <a:gd name="T84" fmla="*/ 253 w 708"/>
                      <a:gd name="T85" fmla="*/ 1 h 572"/>
                      <a:gd name="T86" fmla="*/ 227 w 708"/>
                      <a:gd name="T87" fmla="*/ 0 h 572"/>
                      <a:gd name="T88" fmla="*/ 0 w 708"/>
                      <a:gd name="T89" fmla="*/ 0 h 57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</a:cxnLst>
                    <a:rect l="0" t="0" r="r" b="b"/>
                    <a:pathLst>
                      <a:path w="708" h="572">
                        <a:moveTo>
                          <a:pt x="0" y="0"/>
                        </a:moveTo>
                        <a:lnTo>
                          <a:pt x="17" y="40"/>
                        </a:lnTo>
                        <a:lnTo>
                          <a:pt x="39" y="95"/>
                        </a:lnTo>
                        <a:lnTo>
                          <a:pt x="54" y="157"/>
                        </a:lnTo>
                        <a:lnTo>
                          <a:pt x="66" y="227"/>
                        </a:lnTo>
                        <a:lnTo>
                          <a:pt x="74" y="284"/>
                        </a:lnTo>
                        <a:lnTo>
                          <a:pt x="69" y="338"/>
                        </a:lnTo>
                        <a:lnTo>
                          <a:pt x="58" y="399"/>
                        </a:lnTo>
                        <a:lnTo>
                          <a:pt x="45" y="458"/>
                        </a:lnTo>
                        <a:lnTo>
                          <a:pt x="28" y="512"/>
                        </a:lnTo>
                        <a:lnTo>
                          <a:pt x="0" y="572"/>
                        </a:lnTo>
                        <a:lnTo>
                          <a:pt x="208" y="572"/>
                        </a:lnTo>
                        <a:lnTo>
                          <a:pt x="297" y="570"/>
                        </a:lnTo>
                        <a:lnTo>
                          <a:pt x="342" y="567"/>
                        </a:lnTo>
                        <a:lnTo>
                          <a:pt x="375" y="559"/>
                        </a:lnTo>
                        <a:lnTo>
                          <a:pt x="409" y="549"/>
                        </a:lnTo>
                        <a:lnTo>
                          <a:pt x="445" y="533"/>
                        </a:lnTo>
                        <a:lnTo>
                          <a:pt x="486" y="515"/>
                        </a:lnTo>
                        <a:lnTo>
                          <a:pt x="526" y="490"/>
                        </a:lnTo>
                        <a:lnTo>
                          <a:pt x="552" y="470"/>
                        </a:lnTo>
                        <a:lnTo>
                          <a:pt x="577" y="447"/>
                        </a:lnTo>
                        <a:lnTo>
                          <a:pt x="604" y="420"/>
                        </a:lnTo>
                        <a:lnTo>
                          <a:pt x="628" y="398"/>
                        </a:lnTo>
                        <a:lnTo>
                          <a:pt x="651" y="370"/>
                        </a:lnTo>
                        <a:lnTo>
                          <a:pt x="680" y="333"/>
                        </a:lnTo>
                        <a:lnTo>
                          <a:pt x="708" y="286"/>
                        </a:lnTo>
                        <a:lnTo>
                          <a:pt x="682" y="245"/>
                        </a:lnTo>
                        <a:lnTo>
                          <a:pt x="658" y="210"/>
                        </a:lnTo>
                        <a:lnTo>
                          <a:pt x="638" y="185"/>
                        </a:lnTo>
                        <a:lnTo>
                          <a:pt x="616" y="161"/>
                        </a:lnTo>
                        <a:lnTo>
                          <a:pt x="592" y="138"/>
                        </a:lnTo>
                        <a:lnTo>
                          <a:pt x="572" y="120"/>
                        </a:lnTo>
                        <a:lnTo>
                          <a:pt x="552" y="103"/>
                        </a:lnTo>
                        <a:lnTo>
                          <a:pt x="528" y="85"/>
                        </a:lnTo>
                        <a:lnTo>
                          <a:pt x="506" y="72"/>
                        </a:lnTo>
                        <a:lnTo>
                          <a:pt x="480" y="58"/>
                        </a:lnTo>
                        <a:lnTo>
                          <a:pt x="451" y="43"/>
                        </a:lnTo>
                        <a:lnTo>
                          <a:pt x="415" y="29"/>
                        </a:lnTo>
                        <a:lnTo>
                          <a:pt x="385" y="20"/>
                        </a:lnTo>
                        <a:lnTo>
                          <a:pt x="350" y="11"/>
                        </a:lnTo>
                        <a:lnTo>
                          <a:pt x="313" y="5"/>
                        </a:lnTo>
                        <a:lnTo>
                          <a:pt x="278" y="1"/>
                        </a:lnTo>
                        <a:lnTo>
                          <a:pt x="253" y="1"/>
                        </a:lnTo>
                        <a:lnTo>
                          <a:pt x="227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noFill/>
                  <a:ln w="25400" cmpd="sng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3366FF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9" name="Oval 80">
                    <a:extLst>
                      <a:ext uri="{FF2B5EF4-FFF2-40B4-BE49-F238E27FC236}">
                        <a16:creationId xmlns:a16="http://schemas.microsoft.com/office/drawing/2014/main" id="{03404724-AF49-40D0-82F4-55A946378491}"/>
                      </a:ext>
                    </a:extLst>
                  </p:cNvPr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6906165" y="3577772"/>
                    <a:ext cx="108000" cy="104338"/>
                  </a:xfrm>
                  <a:prstGeom prst="ellipse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cxnSp>
              <p:nvCxnSpPr>
                <p:cNvPr id="63" name="Straight Connector 62">
                  <a:extLst>
                    <a:ext uri="{FF2B5EF4-FFF2-40B4-BE49-F238E27FC236}">
                      <a16:creationId xmlns:a16="http://schemas.microsoft.com/office/drawing/2014/main" id="{9417D649-27A9-40A1-A006-A46991BD84F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815529" y="3529452"/>
                  <a:ext cx="686346" cy="0"/>
                </a:xfrm>
                <a:prstGeom prst="line">
                  <a:avLst/>
                </a:prstGeom>
                <a:ln w="25400"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" name="Straight Connector 63">
                  <a:extLst>
                    <a:ext uri="{FF2B5EF4-FFF2-40B4-BE49-F238E27FC236}">
                      <a16:creationId xmlns:a16="http://schemas.microsoft.com/office/drawing/2014/main" id="{50F2DE60-6384-486D-BB2C-D73B69F384D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7014165" y="4520548"/>
                  <a:ext cx="549125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5" name="Freeform: Shape 64">
                  <a:extLst>
                    <a:ext uri="{FF2B5EF4-FFF2-40B4-BE49-F238E27FC236}">
                      <a16:creationId xmlns:a16="http://schemas.microsoft.com/office/drawing/2014/main" id="{6D884A5E-4C4A-46AE-9370-306AE320B6B7}"/>
                    </a:ext>
                  </a:extLst>
                </p:cNvPr>
                <p:cNvSpPr/>
                <p:nvPr/>
              </p:nvSpPr>
              <p:spPr>
                <a:xfrm>
                  <a:off x="6155473" y="3631631"/>
                  <a:ext cx="1092820" cy="799120"/>
                </a:xfrm>
                <a:custGeom>
                  <a:avLst/>
                  <a:gdLst>
                    <a:gd name="connsiteX0" fmla="*/ 1092820 w 1092820"/>
                    <a:gd name="connsiteY0" fmla="*/ 0 h 802888"/>
                    <a:gd name="connsiteX1" fmla="*/ 1092820 w 1092820"/>
                    <a:gd name="connsiteY1" fmla="*/ 215591 h 802888"/>
                    <a:gd name="connsiteX2" fmla="*/ 0 w 1092820"/>
                    <a:gd name="connsiteY2" fmla="*/ 631903 h 802888"/>
                    <a:gd name="connsiteX3" fmla="*/ 0 w 1092820"/>
                    <a:gd name="connsiteY3" fmla="*/ 802888 h 802888"/>
                    <a:gd name="connsiteX4" fmla="*/ 349405 w 1092820"/>
                    <a:gd name="connsiteY4" fmla="*/ 802888 h 80288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092820" h="802888">
                      <a:moveTo>
                        <a:pt x="1092820" y="0"/>
                      </a:moveTo>
                      <a:lnTo>
                        <a:pt x="1092820" y="215591"/>
                      </a:lnTo>
                      <a:lnTo>
                        <a:pt x="0" y="631903"/>
                      </a:lnTo>
                      <a:lnTo>
                        <a:pt x="0" y="802888"/>
                      </a:lnTo>
                      <a:lnTo>
                        <a:pt x="349405" y="802888"/>
                      </a:lnTo>
                    </a:path>
                  </a:pathLst>
                </a:custGeom>
                <a:noFill/>
                <a:ln w="25400">
                  <a:solidFill>
                    <a:srgbClr val="0000FF"/>
                  </a:solidFill>
                  <a:headEnd type="oval" w="sm" len="sm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b="1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66" name="Freeform: Shape 65">
                  <a:extLst>
                    <a:ext uri="{FF2B5EF4-FFF2-40B4-BE49-F238E27FC236}">
                      <a16:creationId xmlns:a16="http://schemas.microsoft.com/office/drawing/2014/main" id="{23C924D9-63F4-423D-87D2-91895502B61C}"/>
                    </a:ext>
                  </a:extLst>
                </p:cNvPr>
                <p:cNvSpPr/>
                <p:nvPr/>
              </p:nvSpPr>
              <p:spPr>
                <a:xfrm flipV="1">
                  <a:off x="6155473" y="3731009"/>
                  <a:ext cx="1092820" cy="789537"/>
                </a:xfrm>
                <a:custGeom>
                  <a:avLst/>
                  <a:gdLst>
                    <a:gd name="connsiteX0" fmla="*/ 1092820 w 1092820"/>
                    <a:gd name="connsiteY0" fmla="*/ 0 h 802888"/>
                    <a:gd name="connsiteX1" fmla="*/ 1092820 w 1092820"/>
                    <a:gd name="connsiteY1" fmla="*/ 215591 h 802888"/>
                    <a:gd name="connsiteX2" fmla="*/ 0 w 1092820"/>
                    <a:gd name="connsiteY2" fmla="*/ 631903 h 802888"/>
                    <a:gd name="connsiteX3" fmla="*/ 0 w 1092820"/>
                    <a:gd name="connsiteY3" fmla="*/ 802888 h 802888"/>
                    <a:gd name="connsiteX4" fmla="*/ 349405 w 1092820"/>
                    <a:gd name="connsiteY4" fmla="*/ 802888 h 80288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092820" h="802888">
                      <a:moveTo>
                        <a:pt x="1092820" y="0"/>
                      </a:moveTo>
                      <a:lnTo>
                        <a:pt x="1092820" y="215591"/>
                      </a:lnTo>
                      <a:lnTo>
                        <a:pt x="0" y="631903"/>
                      </a:lnTo>
                      <a:lnTo>
                        <a:pt x="0" y="802888"/>
                      </a:lnTo>
                      <a:lnTo>
                        <a:pt x="349405" y="802888"/>
                      </a:lnTo>
                    </a:path>
                  </a:pathLst>
                </a:custGeom>
                <a:noFill/>
                <a:ln w="25400">
                  <a:solidFill>
                    <a:srgbClr val="0000FF"/>
                  </a:solidFill>
                  <a:headEnd type="oval" w="sm" len="sm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0000FF"/>
                    </a:solidFill>
                  </a:endParaRPr>
                </a:p>
              </p:txBody>
            </p:sp>
            <p:cxnSp>
              <p:nvCxnSpPr>
                <p:cNvPr id="67" name="Straight Connector 66">
                  <a:extLst>
                    <a:ext uri="{FF2B5EF4-FFF2-40B4-BE49-F238E27FC236}">
                      <a16:creationId xmlns:a16="http://schemas.microsoft.com/office/drawing/2014/main" id="{87DE463D-AB0B-48E0-9240-6F10A310300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817535" y="4626705"/>
                  <a:ext cx="686346" cy="0"/>
                </a:xfrm>
                <a:prstGeom prst="line">
                  <a:avLst/>
                </a:prstGeom>
                <a:ln w="25400"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559F2E66-E055-4FB0-B1C4-B4E5129F4D73}"/>
                  </a:ext>
                </a:extLst>
              </p:cNvPr>
              <p:cNvSpPr txBox="1"/>
              <p:nvPr/>
            </p:nvSpPr>
            <p:spPr>
              <a:xfrm>
                <a:off x="5056187" y="3791257"/>
                <a:ext cx="889157" cy="285466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square" lIns="0" tIns="0" rIns="0" bIns="0" rtlCol="0" anchor="ctr" anchorCtr="0">
                <a:noAutofit/>
              </a:bodyPr>
              <a:lstStyle/>
              <a:p>
                <a:pPr algn="ctr"/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 (Reset)</a:t>
                </a:r>
              </a:p>
            </p:txBody>
          </p:sp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B178AFFA-A601-4E2B-BC9C-5730A768068C}"/>
                  </a:ext>
                </a:extLst>
              </p:cNvPr>
              <p:cNvSpPr txBox="1"/>
              <p:nvPr/>
            </p:nvSpPr>
            <p:spPr>
              <a:xfrm>
                <a:off x="6046297" y="3683594"/>
                <a:ext cx="589906" cy="285466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square" lIns="0" tIns="0" rIns="0" bIns="0" rtlCol="0" anchor="ctr" anchorCtr="0">
                <a:noAutofit/>
              </a:bodyPr>
              <a:lstStyle/>
              <a:p>
                <a:pPr algn="ctr"/>
                <a:r>
                  <a:rPr lang="en-US" b="1" dirty="0">
                    <a:solidFill>
                      <a:srgbClr val="FF0000"/>
                    </a:solidFill>
                    <a:latin typeface="+mn-lt"/>
                    <a:cs typeface="Times New Roman" panose="02020603050405020304" pitchFamily="18" charset="0"/>
                  </a:rPr>
                  <a:t>1</a:t>
                </a:r>
                <a:r>
                  <a:rPr lang="en-US" b="1" dirty="0">
                    <a:solidFill>
                      <a:srgbClr val="0000FF"/>
                    </a:solidFill>
                    <a:latin typeface="+mn-lt"/>
                    <a:cs typeface="Times New Roman" panose="02020603050405020304" pitchFamily="18" charset="0"/>
                    <a:sym typeface="Wingdings" panose="05000000000000000000" pitchFamily="2" charset="2"/>
                  </a:rPr>
                  <a:t></a:t>
                </a:r>
                <a:r>
                  <a:rPr lang="en-US" b="1" dirty="0">
                    <a:solidFill>
                      <a:srgbClr val="0000FF"/>
                    </a:solidFill>
                    <a:latin typeface="+mn-lt"/>
                    <a:cs typeface="Times New Roman" panose="02020603050405020304" pitchFamily="18" charset="0"/>
                  </a:rPr>
                  <a:t>0</a:t>
                </a:r>
              </a:p>
            </p:txBody>
          </p:sp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D1627F51-50A0-4A3A-B151-B9C73211C420}"/>
                  </a:ext>
                </a:extLst>
              </p:cNvPr>
              <p:cNvSpPr txBox="1"/>
              <p:nvPr/>
            </p:nvSpPr>
            <p:spPr>
              <a:xfrm>
                <a:off x="6046297" y="5210670"/>
                <a:ext cx="523729" cy="285466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square" lIns="0" tIns="0" rIns="0" bIns="0" rtlCol="0" anchor="ctr" anchorCtr="0">
                <a:noAutofit/>
              </a:bodyPr>
              <a:lstStyle/>
              <a:p>
                <a:pPr algn="ctr"/>
                <a:r>
                  <a:rPr lang="en-US" b="1" dirty="0">
                    <a:solidFill>
                      <a:srgbClr val="FF0000"/>
                    </a:solidFill>
                    <a:latin typeface="+mn-lt"/>
                    <a:cs typeface="Times New Roman" panose="02020603050405020304" pitchFamily="18" charset="0"/>
                  </a:rPr>
                  <a:t>1</a:t>
                </a:r>
                <a:r>
                  <a:rPr lang="en-US" b="1" dirty="0">
                    <a:solidFill>
                      <a:srgbClr val="0000FF"/>
                    </a:solidFill>
                    <a:latin typeface="+mn-lt"/>
                    <a:cs typeface="Times New Roman" panose="02020603050405020304" pitchFamily="18" charset="0"/>
                    <a:sym typeface="Wingdings" panose="05000000000000000000" pitchFamily="2" charset="2"/>
                  </a:rPr>
                  <a:t></a:t>
                </a:r>
                <a:r>
                  <a:rPr lang="en-US" b="1" dirty="0">
                    <a:solidFill>
                      <a:srgbClr val="0000FF"/>
                    </a:solidFill>
                    <a:latin typeface="+mn-lt"/>
                    <a:cs typeface="Times New Roman" panose="02020603050405020304" pitchFamily="18" charset="0"/>
                  </a:rPr>
                  <a:t>0</a:t>
                </a:r>
              </a:p>
            </p:txBody>
          </p:sp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F8F6E5A1-24C8-4FA1-9023-7E65F914B3A0}"/>
                  </a:ext>
                </a:extLst>
              </p:cNvPr>
              <p:cNvSpPr txBox="1"/>
              <p:nvPr/>
            </p:nvSpPr>
            <p:spPr>
              <a:xfrm>
                <a:off x="7636559" y="3753985"/>
                <a:ext cx="589906" cy="285466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square" lIns="0" tIns="0" rIns="0" bIns="0" rtlCol="0" anchor="ctr" anchorCtr="0">
                <a:noAutofit/>
              </a:bodyPr>
              <a:lstStyle/>
              <a:p>
                <a:pPr algn="ctr"/>
                <a:r>
                  <a:rPr lang="en-US" b="1" dirty="0">
                    <a:solidFill>
                      <a:srgbClr val="0000FF"/>
                    </a:solidFill>
                    <a:latin typeface="+mn-lt"/>
                    <a:cs typeface="Times New Roman" panose="02020603050405020304" pitchFamily="18" charset="0"/>
                  </a:rPr>
                  <a:t>0</a:t>
                </a:r>
                <a:r>
                  <a:rPr lang="en-US" b="1" dirty="0">
                    <a:solidFill>
                      <a:srgbClr val="FF0000"/>
                    </a:solidFill>
                    <a:latin typeface="+mn-lt"/>
                    <a:cs typeface="Times New Roman" panose="02020603050405020304" pitchFamily="18" charset="0"/>
                    <a:sym typeface="Wingdings" panose="05000000000000000000" pitchFamily="2" charset="2"/>
                  </a:rPr>
                  <a:t></a:t>
                </a:r>
                <a:r>
                  <a:rPr lang="en-US" b="1" dirty="0">
                    <a:solidFill>
                      <a:srgbClr val="FF0000"/>
                    </a:solidFill>
                    <a:latin typeface="+mn-lt"/>
                    <a:cs typeface="Times New Roman" panose="02020603050405020304" pitchFamily="18" charset="0"/>
                  </a:rPr>
                  <a:t>1</a:t>
                </a:r>
              </a:p>
            </p:txBody>
          </p:sp>
          <p:sp>
            <p:nvSpPr>
              <p:cNvPr id="129" name="TextBox 128">
                <a:extLst>
                  <a:ext uri="{FF2B5EF4-FFF2-40B4-BE49-F238E27FC236}">
                    <a16:creationId xmlns:a16="http://schemas.microsoft.com/office/drawing/2014/main" id="{C3F1ADEF-EE92-4620-B794-303DC0FF0B5E}"/>
                  </a:ext>
                </a:extLst>
              </p:cNvPr>
              <p:cNvSpPr txBox="1"/>
              <p:nvPr/>
            </p:nvSpPr>
            <p:spPr>
              <a:xfrm>
                <a:off x="7636559" y="5403734"/>
                <a:ext cx="589906" cy="285466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square" lIns="0" tIns="0" rIns="0" bIns="0" rtlCol="0" anchor="ctr" anchorCtr="0">
                <a:noAutofit/>
              </a:bodyPr>
              <a:lstStyle/>
              <a:p>
                <a:pPr algn="ctr"/>
                <a:r>
                  <a:rPr lang="en-US" b="1" dirty="0">
                    <a:solidFill>
                      <a:srgbClr val="0000FF"/>
                    </a:solidFill>
                    <a:latin typeface="+mn-lt"/>
                    <a:cs typeface="Times New Roman" panose="02020603050405020304" pitchFamily="18" charset="0"/>
                  </a:rPr>
                  <a:t>0</a:t>
                </a:r>
                <a:r>
                  <a:rPr lang="en-US" b="1" dirty="0">
                    <a:solidFill>
                      <a:srgbClr val="FF0000"/>
                    </a:solidFill>
                    <a:latin typeface="+mn-lt"/>
                    <a:cs typeface="Times New Roman" panose="02020603050405020304" pitchFamily="18" charset="0"/>
                    <a:sym typeface="Wingdings" panose="05000000000000000000" pitchFamily="2" charset="2"/>
                  </a:rPr>
                  <a:t></a:t>
                </a:r>
                <a:r>
                  <a:rPr lang="en-US" b="1" dirty="0">
                    <a:solidFill>
                      <a:srgbClr val="FF0000"/>
                    </a:solidFill>
                    <a:latin typeface="+mn-lt"/>
                    <a:cs typeface="Times New Roman" panose="02020603050405020304" pitchFamily="18" charset="0"/>
                  </a:rPr>
                  <a:t>1</a:t>
                </a:r>
              </a:p>
            </p:txBody>
          </p:sp>
        </p:grp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A12E60F4-AC55-488C-B536-8C8DA7A5254F}"/>
                </a:ext>
              </a:extLst>
            </p:cNvPr>
            <p:cNvSpPr txBox="1"/>
            <p:nvPr/>
          </p:nvSpPr>
          <p:spPr>
            <a:xfrm>
              <a:off x="6598256" y="908720"/>
              <a:ext cx="2052000" cy="407104"/>
            </a:xfrm>
            <a:prstGeom prst="rect">
              <a:avLst/>
            </a:prstGeom>
            <a:noFill/>
            <a:ln w="25400">
              <a:solidFill>
                <a:srgbClr val="FF0000"/>
              </a:solidFill>
            </a:ln>
          </p:spPr>
          <p:txBody>
            <a:bodyPr wrap="none" lIns="0" tIns="0" rIns="0" bIns="0" rtlCol="0" anchor="ctr" anchorCtr="0">
              <a:noAutofit/>
            </a:bodyPr>
            <a:lstStyle/>
            <a:p>
              <a:pPr algn="ctr"/>
              <a:r>
                <a:rPr lang="en-US" sz="2000" dirty="0">
                  <a:latin typeface="+mn-lt"/>
                  <a:cs typeface="Times New Roman" panose="02020603050405020304" pitchFamily="18" charset="0"/>
                </a:rPr>
                <a:t>Race Condition</a:t>
              </a:r>
            </a:p>
          </p:txBody>
        </p:sp>
        <p:sp>
          <p:nvSpPr>
            <p:cNvPr id="77" name="Arrow: Right 76">
              <a:extLst>
                <a:ext uri="{FF2B5EF4-FFF2-40B4-BE49-F238E27FC236}">
                  <a16:creationId xmlns:a16="http://schemas.microsoft.com/office/drawing/2014/main" id="{CC9E3981-2C95-430F-A40E-9EBEAAA0F359}"/>
                </a:ext>
              </a:extLst>
            </p:cNvPr>
            <p:cNvSpPr/>
            <p:nvPr/>
          </p:nvSpPr>
          <p:spPr>
            <a:xfrm>
              <a:off x="4682970" y="2265886"/>
              <a:ext cx="450050" cy="325828"/>
            </a:xfrm>
            <a:prstGeom prst="rightArrow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3F5A3A4D-5D47-4BFC-A5E3-A62A28500391}"/>
              </a:ext>
            </a:extLst>
          </p:cNvPr>
          <p:cNvGrpSpPr/>
          <p:nvPr/>
        </p:nvGrpSpPr>
        <p:grpSpPr>
          <a:xfrm>
            <a:off x="5563142" y="3879050"/>
            <a:ext cx="3575323" cy="2520280"/>
            <a:chOff x="5563142" y="3879050"/>
            <a:chExt cx="3575323" cy="2520280"/>
          </a:xfrm>
        </p:grpSpPr>
        <p:grpSp>
          <p:nvGrpSpPr>
            <p:cNvPr id="102" name="Group 101">
              <a:extLst>
                <a:ext uri="{FF2B5EF4-FFF2-40B4-BE49-F238E27FC236}">
                  <a16:creationId xmlns:a16="http://schemas.microsoft.com/office/drawing/2014/main" id="{12B7BBDF-DCAB-4E89-9A99-46BC751C68AE}"/>
                </a:ext>
              </a:extLst>
            </p:cNvPr>
            <p:cNvGrpSpPr/>
            <p:nvPr/>
          </p:nvGrpSpPr>
          <p:grpSpPr>
            <a:xfrm>
              <a:off x="5563142" y="4393724"/>
              <a:ext cx="3575323" cy="2005606"/>
              <a:chOff x="5056187" y="3683594"/>
              <a:chExt cx="3575323" cy="2005606"/>
            </a:xfrm>
          </p:grpSpPr>
          <p:sp>
            <p:nvSpPr>
              <p:cNvPr id="103" name="TextBox 102">
                <a:extLst>
                  <a:ext uri="{FF2B5EF4-FFF2-40B4-BE49-F238E27FC236}">
                    <a16:creationId xmlns:a16="http://schemas.microsoft.com/office/drawing/2014/main" id="{626E3558-555F-48F3-9B6B-88376D5F50AD}"/>
                  </a:ext>
                </a:extLst>
              </p:cNvPr>
              <p:cNvSpPr txBox="1"/>
              <p:nvPr/>
            </p:nvSpPr>
            <p:spPr>
              <a:xfrm>
                <a:off x="8406485" y="3910058"/>
                <a:ext cx="225025" cy="285466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square" lIns="0" tIns="0" rIns="0" bIns="0" rtlCol="0" anchor="ctr" anchorCtr="0">
                <a:noAutofit/>
              </a:bodyPr>
              <a:lstStyle/>
              <a:p>
                <a:pPr algn="ctr"/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Q</a:t>
                </a:r>
              </a:p>
            </p:txBody>
          </p:sp>
          <p:grpSp>
            <p:nvGrpSpPr>
              <p:cNvPr id="104" name="Group 103">
                <a:extLst>
                  <a:ext uri="{FF2B5EF4-FFF2-40B4-BE49-F238E27FC236}">
                    <a16:creationId xmlns:a16="http://schemas.microsoft.com/office/drawing/2014/main" id="{4D059C20-4914-4C5C-A296-82F7310F9D37}"/>
                  </a:ext>
                </a:extLst>
              </p:cNvPr>
              <p:cNvGrpSpPr/>
              <p:nvPr/>
            </p:nvGrpSpPr>
            <p:grpSpPr>
              <a:xfrm>
                <a:off x="8406485" y="5166052"/>
                <a:ext cx="225025" cy="285466"/>
                <a:chOff x="7602344" y="4351956"/>
                <a:chExt cx="225025" cy="285466"/>
              </a:xfrm>
            </p:grpSpPr>
            <p:sp>
              <p:nvSpPr>
                <p:cNvPr id="124" name="TextBox 123">
                  <a:extLst>
                    <a:ext uri="{FF2B5EF4-FFF2-40B4-BE49-F238E27FC236}">
                      <a16:creationId xmlns:a16="http://schemas.microsoft.com/office/drawing/2014/main" id="{7B5680D5-9B26-42D4-A267-D54A7D99D196}"/>
                    </a:ext>
                  </a:extLst>
                </p:cNvPr>
                <p:cNvSpPr txBox="1"/>
                <p:nvPr/>
              </p:nvSpPr>
              <p:spPr>
                <a:xfrm>
                  <a:off x="7602344" y="4351956"/>
                  <a:ext cx="225025" cy="285466"/>
                </a:xfrm>
                <a:prstGeom prst="rect">
                  <a:avLst/>
                </a:prstGeom>
                <a:noFill/>
                <a:ln w="25400">
                  <a:noFill/>
                </a:ln>
              </p:spPr>
              <p:txBody>
                <a:bodyPr wrap="square" lIns="0" tIns="0" rIns="0" bIns="0" rtlCol="0" anchor="ctr" anchorCtr="0">
                  <a:noAutofit/>
                </a:bodyPr>
                <a:lstStyle/>
                <a:p>
                  <a:pPr algn="ctr"/>
                  <a:r>
                    <a:rPr lang="en-US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Q</a:t>
                  </a:r>
                </a:p>
              </p:txBody>
            </p:sp>
            <p:cxnSp>
              <p:nvCxnSpPr>
                <p:cNvPr id="125" name="Straight Connector 124">
                  <a:extLst>
                    <a:ext uri="{FF2B5EF4-FFF2-40B4-BE49-F238E27FC236}">
                      <a16:creationId xmlns:a16="http://schemas.microsoft.com/office/drawing/2014/main" id="{0A6F3930-64CA-410C-B1BF-F356D5481547}"/>
                    </a:ext>
                  </a:extLst>
                </p:cNvPr>
                <p:cNvCxnSpPr/>
                <p:nvPr/>
              </p:nvCxnSpPr>
              <p:spPr>
                <a:xfrm>
                  <a:off x="7621143" y="4389126"/>
                  <a:ext cx="180020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05" name="TextBox 104">
                <a:extLst>
                  <a:ext uri="{FF2B5EF4-FFF2-40B4-BE49-F238E27FC236}">
                    <a16:creationId xmlns:a16="http://schemas.microsoft.com/office/drawing/2014/main" id="{8C2D3BF5-AFF9-4578-AAF5-55D973096E3D}"/>
                  </a:ext>
                </a:extLst>
              </p:cNvPr>
              <p:cNvSpPr txBox="1"/>
              <p:nvPr/>
            </p:nvSpPr>
            <p:spPr>
              <a:xfrm>
                <a:off x="5056187" y="5308785"/>
                <a:ext cx="686346" cy="285466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square" lIns="0" tIns="0" rIns="0" bIns="0" rtlCol="0" anchor="ctr" anchorCtr="0">
                <a:noAutofit/>
              </a:bodyPr>
              <a:lstStyle/>
              <a:p>
                <a:pPr algn="ctr"/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 (Set)</a:t>
                </a:r>
              </a:p>
            </p:txBody>
          </p:sp>
          <p:grpSp>
            <p:nvGrpSpPr>
              <p:cNvPr id="106" name="Group 105">
                <a:extLst>
                  <a:ext uri="{FF2B5EF4-FFF2-40B4-BE49-F238E27FC236}">
                    <a16:creationId xmlns:a16="http://schemas.microsoft.com/office/drawing/2014/main" id="{8E80A455-83EF-49B6-84FE-97A8825CE256}"/>
                  </a:ext>
                </a:extLst>
              </p:cNvPr>
              <p:cNvGrpSpPr/>
              <p:nvPr/>
            </p:nvGrpSpPr>
            <p:grpSpPr>
              <a:xfrm>
                <a:off x="6001745" y="3858525"/>
                <a:ext cx="2339807" cy="1721865"/>
                <a:chOff x="5815529" y="3461349"/>
                <a:chExt cx="1747761" cy="1227791"/>
              </a:xfrm>
            </p:grpSpPr>
            <p:cxnSp>
              <p:nvCxnSpPr>
                <p:cNvPr id="112" name="Straight Connector 111">
                  <a:extLst>
                    <a:ext uri="{FF2B5EF4-FFF2-40B4-BE49-F238E27FC236}">
                      <a16:creationId xmlns:a16="http://schemas.microsoft.com/office/drawing/2014/main" id="{26E9BCEF-4BEA-476B-BAF9-58FAC079EA3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7014165" y="3631631"/>
                  <a:ext cx="549125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13" name="Group 112">
                  <a:extLst>
                    <a:ext uri="{FF2B5EF4-FFF2-40B4-BE49-F238E27FC236}">
                      <a16:creationId xmlns:a16="http://schemas.microsoft.com/office/drawing/2014/main" id="{85DAE4CA-3EA9-4E75-9FF0-61634EC62F96}"/>
                    </a:ext>
                  </a:extLst>
                </p:cNvPr>
                <p:cNvGrpSpPr/>
                <p:nvPr/>
              </p:nvGrpSpPr>
              <p:grpSpPr>
                <a:xfrm>
                  <a:off x="6474145" y="3461349"/>
                  <a:ext cx="540020" cy="337184"/>
                  <a:chOff x="6474145" y="3461349"/>
                  <a:chExt cx="540020" cy="337184"/>
                </a:xfrm>
              </p:grpSpPr>
              <p:sp>
                <p:nvSpPr>
                  <p:cNvPr id="122" name="Freeform 78">
                    <a:extLst>
                      <a:ext uri="{FF2B5EF4-FFF2-40B4-BE49-F238E27FC236}">
                        <a16:creationId xmlns:a16="http://schemas.microsoft.com/office/drawing/2014/main" id="{81DF6C63-6CD8-4353-AABD-542B67A692FB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 bwMode="auto">
                  <a:xfrm>
                    <a:off x="6474145" y="3461349"/>
                    <a:ext cx="432000" cy="337184"/>
                  </a:xfrm>
                  <a:custGeom>
                    <a:avLst/>
                    <a:gdLst>
                      <a:gd name="T0" fmla="*/ 0 w 708"/>
                      <a:gd name="T1" fmla="*/ 0 h 572"/>
                      <a:gd name="T2" fmla="*/ 17 w 708"/>
                      <a:gd name="T3" fmla="*/ 40 h 572"/>
                      <a:gd name="T4" fmla="*/ 39 w 708"/>
                      <a:gd name="T5" fmla="*/ 95 h 572"/>
                      <a:gd name="T6" fmla="*/ 54 w 708"/>
                      <a:gd name="T7" fmla="*/ 157 h 572"/>
                      <a:gd name="T8" fmla="*/ 66 w 708"/>
                      <a:gd name="T9" fmla="*/ 227 h 572"/>
                      <a:gd name="T10" fmla="*/ 74 w 708"/>
                      <a:gd name="T11" fmla="*/ 284 h 572"/>
                      <a:gd name="T12" fmla="*/ 69 w 708"/>
                      <a:gd name="T13" fmla="*/ 338 h 572"/>
                      <a:gd name="T14" fmla="*/ 58 w 708"/>
                      <a:gd name="T15" fmla="*/ 399 h 572"/>
                      <a:gd name="T16" fmla="*/ 45 w 708"/>
                      <a:gd name="T17" fmla="*/ 458 h 572"/>
                      <a:gd name="T18" fmla="*/ 28 w 708"/>
                      <a:gd name="T19" fmla="*/ 512 h 572"/>
                      <a:gd name="T20" fmla="*/ 0 w 708"/>
                      <a:gd name="T21" fmla="*/ 572 h 572"/>
                      <a:gd name="T22" fmla="*/ 208 w 708"/>
                      <a:gd name="T23" fmla="*/ 572 h 572"/>
                      <a:gd name="T24" fmla="*/ 297 w 708"/>
                      <a:gd name="T25" fmla="*/ 570 h 572"/>
                      <a:gd name="T26" fmla="*/ 342 w 708"/>
                      <a:gd name="T27" fmla="*/ 567 h 572"/>
                      <a:gd name="T28" fmla="*/ 375 w 708"/>
                      <a:gd name="T29" fmla="*/ 559 h 572"/>
                      <a:gd name="T30" fmla="*/ 409 w 708"/>
                      <a:gd name="T31" fmla="*/ 549 h 572"/>
                      <a:gd name="T32" fmla="*/ 445 w 708"/>
                      <a:gd name="T33" fmla="*/ 533 h 572"/>
                      <a:gd name="T34" fmla="*/ 486 w 708"/>
                      <a:gd name="T35" fmla="*/ 515 h 572"/>
                      <a:gd name="T36" fmla="*/ 526 w 708"/>
                      <a:gd name="T37" fmla="*/ 490 h 572"/>
                      <a:gd name="T38" fmla="*/ 552 w 708"/>
                      <a:gd name="T39" fmla="*/ 470 h 572"/>
                      <a:gd name="T40" fmla="*/ 577 w 708"/>
                      <a:gd name="T41" fmla="*/ 447 h 572"/>
                      <a:gd name="T42" fmla="*/ 604 w 708"/>
                      <a:gd name="T43" fmla="*/ 420 h 572"/>
                      <a:gd name="T44" fmla="*/ 628 w 708"/>
                      <a:gd name="T45" fmla="*/ 398 h 572"/>
                      <a:gd name="T46" fmla="*/ 651 w 708"/>
                      <a:gd name="T47" fmla="*/ 370 h 572"/>
                      <a:gd name="T48" fmla="*/ 680 w 708"/>
                      <a:gd name="T49" fmla="*/ 333 h 572"/>
                      <a:gd name="T50" fmla="*/ 708 w 708"/>
                      <a:gd name="T51" fmla="*/ 286 h 572"/>
                      <a:gd name="T52" fmla="*/ 682 w 708"/>
                      <a:gd name="T53" fmla="*/ 245 h 572"/>
                      <a:gd name="T54" fmla="*/ 658 w 708"/>
                      <a:gd name="T55" fmla="*/ 210 h 572"/>
                      <a:gd name="T56" fmla="*/ 638 w 708"/>
                      <a:gd name="T57" fmla="*/ 185 h 572"/>
                      <a:gd name="T58" fmla="*/ 616 w 708"/>
                      <a:gd name="T59" fmla="*/ 161 h 572"/>
                      <a:gd name="T60" fmla="*/ 592 w 708"/>
                      <a:gd name="T61" fmla="*/ 138 h 572"/>
                      <a:gd name="T62" fmla="*/ 572 w 708"/>
                      <a:gd name="T63" fmla="*/ 120 h 572"/>
                      <a:gd name="T64" fmla="*/ 552 w 708"/>
                      <a:gd name="T65" fmla="*/ 103 h 572"/>
                      <a:gd name="T66" fmla="*/ 528 w 708"/>
                      <a:gd name="T67" fmla="*/ 85 h 572"/>
                      <a:gd name="T68" fmla="*/ 506 w 708"/>
                      <a:gd name="T69" fmla="*/ 72 h 572"/>
                      <a:gd name="T70" fmla="*/ 480 w 708"/>
                      <a:gd name="T71" fmla="*/ 58 h 572"/>
                      <a:gd name="T72" fmla="*/ 451 w 708"/>
                      <a:gd name="T73" fmla="*/ 43 h 572"/>
                      <a:gd name="T74" fmla="*/ 415 w 708"/>
                      <a:gd name="T75" fmla="*/ 29 h 572"/>
                      <a:gd name="T76" fmla="*/ 385 w 708"/>
                      <a:gd name="T77" fmla="*/ 20 h 572"/>
                      <a:gd name="T78" fmla="*/ 350 w 708"/>
                      <a:gd name="T79" fmla="*/ 11 h 572"/>
                      <a:gd name="T80" fmla="*/ 313 w 708"/>
                      <a:gd name="T81" fmla="*/ 5 h 572"/>
                      <a:gd name="T82" fmla="*/ 278 w 708"/>
                      <a:gd name="T83" fmla="*/ 1 h 572"/>
                      <a:gd name="T84" fmla="*/ 253 w 708"/>
                      <a:gd name="T85" fmla="*/ 1 h 572"/>
                      <a:gd name="T86" fmla="*/ 227 w 708"/>
                      <a:gd name="T87" fmla="*/ 0 h 572"/>
                      <a:gd name="T88" fmla="*/ 0 w 708"/>
                      <a:gd name="T89" fmla="*/ 0 h 57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</a:cxnLst>
                    <a:rect l="0" t="0" r="r" b="b"/>
                    <a:pathLst>
                      <a:path w="708" h="572">
                        <a:moveTo>
                          <a:pt x="0" y="0"/>
                        </a:moveTo>
                        <a:lnTo>
                          <a:pt x="17" y="40"/>
                        </a:lnTo>
                        <a:lnTo>
                          <a:pt x="39" y="95"/>
                        </a:lnTo>
                        <a:lnTo>
                          <a:pt x="54" y="157"/>
                        </a:lnTo>
                        <a:lnTo>
                          <a:pt x="66" y="227"/>
                        </a:lnTo>
                        <a:lnTo>
                          <a:pt x="74" y="284"/>
                        </a:lnTo>
                        <a:lnTo>
                          <a:pt x="69" y="338"/>
                        </a:lnTo>
                        <a:lnTo>
                          <a:pt x="58" y="399"/>
                        </a:lnTo>
                        <a:lnTo>
                          <a:pt x="45" y="458"/>
                        </a:lnTo>
                        <a:lnTo>
                          <a:pt x="28" y="512"/>
                        </a:lnTo>
                        <a:lnTo>
                          <a:pt x="0" y="572"/>
                        </a:lnTo>
                        <a:lnTo>
                          <a:pt x="208" y="572"/>
                        </a:lnTo>
                        <a:lnTo>
                          <a:pt x="297" y="570"/>
                        </a:lnTo>
                        <a:lnTo>
                          <a:pt x="342" y="567"/>
                        </a:lnTo>
                        <a:lnTo>
                          <a:pt x="375" y="559"/>
                        </a:lnTo>
                        <a:lnTo>
                          <a:pt x="409" y="549"/>
                        </a:lnTo>
                        <a:lnTo>
                          <a:pt x="445" y="533"/>
                        </a:lnTo>
                        <a:lnTo>
                          <a:pt x="486" y="515"/>
                        </a:lnTo>
                        <a:lnTo>
                          <a:pt x="526" y="490"/>
                        </a:lnTo>
                        <a:lnTo>
                          <a:pt x="552" y="470"/>
                        </a:lnTo>
                        <a:lnTo>
                          <a:pt x="577" y="447"/>
                        </a:lnTo>
                        <a:lnTo>
                          <a:pt x="604" y="420"/>
                        </a:lnTo>
                        <a:lnTo>
                          <a:pt x="628" y="398"/>
                        </a:lnTo>
                        <a:lnTo>
                          <a:pt x="651" y="370"/>
                        </a:lnTo>
                        <a:lnTo>
                          <a:pt x="680" y="333"/>
                        </a:lnTo>
                        <a:lnTo>
                          <a:pt x="708" y="286"/>
                        </a:lnTo>
                        <a:lnTo>
                          <a:pt x="682" y="245"/>
                        </a:lnTo>
                        <a:lnTo>
                          <a:pt x="658" y="210"/>
                        </a:lnTo>
                        <a:lnTo>
                          <a:pt x="638" y="185"/>
                        </a:lnTo>
                        <a:lnTo>
                          <a:pt x="616" y="161"/>
                        </a:lnTo>
                        <a:lnTo>
                          <a:pt x="592" y="138"/>
                        </a:lnTo>
                        <a:lnTo>
                          <a:pt x="572" y="120"/>
                        </a:lnTo>
                        <a:lnTo>
                          <a:pt x="552" y="103"/>
                        </a:lnTo>
                        <a:lnTo>
                          <a:pt x="528" y="85"/>
                        </a:lnTo>
                        <a:lnTo>
                          <a:pt x="506" y="72"/>
                        </a:lnTo>
                        <a:lnTo>
                          <a:pt x="480" y="58"/>
                        </a:lnTo>
                        <a:lnTo>
                          <a:pt x="451" y="43"/>
                        </a:lnTo>
                        <a:lnTo>
                          <a:pt x="415" y="29"/>
                        </a:lnTo>
                        <a:lnTo>
                          <a:pt x="385" y="20"/>
                        </a:lnTo>
                        <a:lnTo>
                          <a:pt x="350" y="11"/>
                        </a:lnTo>
                        <a:lnTo>
                          <a:pt x="313" y="5"/>
                        </a:lnTo>
                        <a:lnTo>
                          <a:pt x="278" y="1"/>
                        </a:lnTo>
                        <a:lnTo>
                          <a:pt x="253" y="1"/>
                        </a:lnTo>
                        <a:lnTo>
                          <a:pt x="227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noFill/>
                  <a:ln w="25400" cmpd="sng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3366FF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23" name="Oval 80">
                    <a:extLst>
                      <a:ext uri="{FF2B5EF4-FFF2-40B4-BE49-F238E27FC236}">
                        <a16:creationId xmlns:a16="http://schemas.microsoft.com/office/drawing/2014/main" id="{337B114A-C976-4E7C-9E6D-49EA4242972E}"/>
                      </a:ext>
                    </a:extLst>
                  </p:cNvPr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6906165" y="3577772"/>
                    <a:ext cx="108000" cy="104338"/>
                  </a:xfrm>
                  <a:prstGeom prst="ellipse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14" name="Group 113">
                  <a:extLst>
                    <a:ext uri="{FF2B5EF4-FFF2-40B4-BE49-F238E27FC236}">
                      <a16:creationId xmlns:a16="http://schemas.microsoft.com/office/drawing/2014/main" id="{8407AD1F-7625-44E5-80D8-03C061CA1753}"/>
                    </a:ext>
                  </a:extLst>
                </p:cNvPr>
                <p:cNvGrpSpPr/>
                <p:nvPr/>
              </p:nvGrpSpPr>
              <p:grpSpPr>
                <a:xfrm>
                  <a:off x="6474145" y="4351956"/>
                  <a:ext cx="540020" cy="337184"/>
                  <a:chOff x="6474145" y="3461349"/>
                  <a:chExt cx="540020" cy="337184"/>
                </a:xfrm>
              </p:grpSpPr>
              <p:sp>
                <p:nvSpPr>
                  <p:cNvPr id="120" name="Freeform 78">
                    <a:extLst>
                      <a:ext uri="{FF2B5EF4-FFF2-40B4-BE49-F238E27FC236}">
                        <a16:creationId xmlns:a16="http://schemas.microsoft.com/office/drawing/2014/main" id="{68D2B5C0-6C9A-4B47-AB43-74D58A139615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 bwMode="auto">
                  <a:xfrm>
                    <a:off x="6474145" y="3461349"/>
                    <a:ext cx="432000" cy="337184"/>
                  </a:xfrm>
                  <a:custGeom>
                    <a:avLst/>
                    <a:gdLst>
                      <a:gd name="T0" fmla="*/ 0 w 708"/>
                      <a:gd name="T1" fmla="*/ 0 h 572"/>
                      <a:gd name="T2" fmla="*/ 17 w 708"/>
                      <a:gd name="T3" fmla="*/ 40 h 572"/>
                      <a:gd name="T4" fmla="*/ 39 w 708"/>
                      <a:gd name="T5" fmla="*/ 95 h 572"/>
                      <a:gd name="T6" fmla="*/ 54 w 708"/>
                      <a:gd name="T7" fmla="*/ 157 h 572"/>
                      <a:gd name="T8" fmla="*/ 66 w 708"/>
                      <a:gd name="T9" fmla="*/ 227 h 572"/>
                      <a:gd name="T10" fmla="*/ 74 w 708"/>
                      <a:gd name="T11" fmla="*/ 284 h 572"/>
                      <a:gd name="T12" fmla="*/ 69 w 708"/>
                      <a:gd name="T13" fmla="*/ 338 h 572"/>
                      <a:gd name="T14" fmla="*/ 58 w 708"/>
                      <a:gd name="T15" fmla="*/ 399 h 572"/>
                      <a:gd name="T16" fmla="*/ 45 w 708"/>
                      <a:gd name="T17" fmla="*/ 458 h 572"/>
                      <a:gd name="T18" fmla="*/ 28 w 708"/>
                      <a:gd name="T19" fmla="*/ 512 h 572"/>
                      <a:gd name="T20" fmla="*/ 0 w 708"/>
                      <a:gd name="T21" fmla="*/ 572 h 572"/>
                      <a:gd name="T22" fmla="*/ 208 w 708"/>
                      <a:gd name="T23" fmla="*/ 572 h 572"/>
                      <a:gd name="T24" fmla="*/ 297 w 708"/>
                      <a:gd name="T25" fmla="*/ 570 h 572"/>
                      <a:gd name="T26" fmla="*/ 342 w 708"/>
                      <a:gd name="T27" fmla="*/ 567 h 572"/>
                      <a:gd name="T28" fmla="*/ 375 w 708"/>
                      <a:gd name="T29" fmla="*/ 559 h 572"/>
                      <a:gd name="T30" fmla="*/ 409 w 708"/>
                      <a:gd name="T31" fmla="*/ 549 h 572"/>
                      <a:gd name="T32" fmla="*/ 445 w 708"/>
                      <a:gd name="T33" fmla="*/ 533 h 572"/>
                      <a:gd name="T34" fmla="*/ 486 w 708"/>
                      <a:gd name="T35" fmla="*/ 515 h 572"/>
                      <a:gd name="T36" fmla="*/ 526 w 708"/>
                      <a:gd name="T37" fmla="*/ 490 h 572"/>
                      <a:gd name="T38" fmla="*/ 552 w 708"/>
                      <a:gd name="T39" fmla="*/ 470 h 572"/>
                      <a:gd name="T40" fmla="*/ 577 w 708"/>
                      <a:gd name="T41" fmla="*/ 447 h 572"/>
                      <a:gd name="T42" fmla="*/ 604 w 708"/>
                      <a:gd name="T43" fmla="*/ 420 h 572"/>
                      <a:gd name="T44" fmla="*/ 628 w 708"/>
                      <a:gd name="T45" fmla="*/ 398 h 572"/>
                      <a:gd name="T46" fmla="*/ 651 w 708"/>
                      <a:gd name="T47" fmla="*/ 370 h 572"/>
                      <a:gd name="T48" fmla="*/ 680 w 708"/>
                      <a:gd name="T49" fmla="*/ 333 h 572"/>
                      <a:gd name="T50" fmla="*/ 708 w 708"/>
                      <a:gd name="T51" fmla="*/ 286 h 572"/>
                      <a:gd name="T52" fmla="*/ 682 w 708"/>
                      <a:gd name="T53" fmla="*/ 245 h 572"/>
                      <a:gd name="T54" fmla="*/ 658 w 708"/>
                      <a:gd name="T55" fmla="*/ 210 h 572"/>
                      <a:gd name="T56" fmla="*/ 638 w 708"/>
                      <a:gd name="T57" fmla="*/ 185 h 572"/>
                      <a:gd name="T58" fmla="*/ 616 w 708"/>
                      <a:gd name="T59" fmla="*/ 161 h 572"/>
                      <a:gd name="T60" fmla="*/ 592 w 708"/>
                      <a:gd name="T61" fmla="*/ 138 h 572"/>
                      <a:gd name="T62" fmla="*/ 572 w 708"/>
                      <a:gd name="T63" fmla="*/ 120 h 572"/>
                      <a:gd name="T64" fmla="*/ 552 w 708"/>
                      <a:gd name="T65" fmla="*/ 103 h 572"/>
                      <a:gd name="T66" fmla="*/ 528 w 708"/>
                      <a:gd name="T67" fmla="*/ 85 h 572"/>
                      <a:gd name="T68" fmla="*/ 506 w 708"/>
                      <a:gd name="T69" fmla="*/ 72 h 572"/>
                      <a:gd name="T70" fmla="*/ 480 w 708"/>
                      <a:gd name="T71" fmla="*/ 58 h 572"/>
                      <a:gd name="T72" fmla="*/ 451 w 708"/>
                      <a:gd name="T73" fmla="*/ 43 h 572"/>
                      <a:gd name="T74" fmla="*/ 415 w 708"/>
                      <a:gd name="T75" fmla="*/ 29 h 572"/>
                      <a:gd name="T76" fmla="*/ 385 w 708"/>
                      <a:gd name="T77" fmla="*/ 20 h 572"/>
                      <a:gd name="T78" fmla="*/ 350 w 708"/>
                      <a:gd name="T79" fmla="*/ 11 h 572"/>
                      <a:gd name="T80" fmla="*/ 313 w 708"/>
                      <a:gd name="T81" fmla="*/ 5 h 572"/>
                      <a:gd name="T82" fmla="*/ 278 w 708"/>
                      <a:gd name="T83" fmla="*/ 1 h 572"/>
                      <a:gd name="T84" fmla="*/ 253 w 708"/>
                      <a:gd name="T85" fmla="*/ 1 h 572"/>
                      <a:gd name="T86" fmla="*/ 227 w 708"/>
                      <a:gd name="T87" fmla="*/ 0 h 572"/>
                      <a:gd name="T88" fmla="*/ 0 w 708"/>
                      <a:gd name="T89" fmla="*/ 0 h 57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</a:cxnLst>
                    <a:rect l="0" t="0" r="r" b="b"/>
                    <a:pathLst>
                      <a:path w="708" h="572">
                        <a:moveTo>
                          <a:pt x="0" y="0"/>
                        </a:moveTo>
                        <a:lnTo>
                          <a:pt x="17" y="40"/>
                        </a:lnTo>
                        <a:lnTo>
                          <a:pt x="39" y="95"/>
                        </a:lnTo>
                        <a:lnTo>
                          <a:pt x="54" y="157"/>
                        </a:lnTo>
                        <a:lnTo>
                          <a:pt x="66" y="227"/>
                        </a:lnTo>
                        <a:lnTo>
                          <a:pt x="74" y="284"/>
                        </a:lnTo>
                        <a:lnTo>
                          <a:pt x="69" y="338"/>
                        </a:lnTo>
                        <a:lnTo>
                          <a:pt x="58" y="399"/>
                        </a:lnTo>
                        <a:lnTo>
                          <a:pt x="45" y="458"/>
                        </a:lnTo>
                        <a:lnTo>
                          <a:pt x="28" y="512"/>
                        </a:lnTo>
                        <a:lnTo>
                          <a:pt x="0" y="572"/>
                        </a:lnTo>
                        <a:lnTo>
                          <a:pt x="208" y="572"/>
                        </a:lnTo>
                        <a:lnTo>
                          <a:pt x="297" y="570"/>
                        </a:lnTo>
                        <a:lnTo>
                          <a:pt x="342" y="567"/>
                        </a:lnTo>
                        <a:lnTo>
                          <a:pt x="375" y="559"/>
                        </a:lnTo>
                        <a:lnTo>
                          <a:pt x="409" y="549"/>
                        </a:lnTo>
                        <a:lnTo>
                          <a:pt x="445" y="533"/>
                        </a:lnTo>
                        <a:lnTo>
                          <a:pt x="486" y="515"/>
                        </a:lnTo>
                        <a:lnTo>
                          <a:pt x="526" y="490"/>
                        </a:lnTo>
                        <a:lnTo>
                          <a:pt x="552" y="470"/>
                        </a:lnTo>
                        <a:lnTo>
                          <a:pt x="577" y="447"/>
                        </a:lnTo>
                        <a:lnTo>
                          <a:pt x="604" y="420"/>
                        </a:lnTo>
                        <a:lnTo>
                          <a:pt x="628" y="398"/>
                        </a:lnTo>
                        <a:lnTo>
                          <a:pt x="651" y="370"/>
                        </a:lnTo>
                        <a:lnTo>
                          <a:pt x="680" y="333"/>
                        </a:lnTo>
                        <a:lnTo>
                          <a:pt x="708" y="286"/>
                        </a:lnTo>
                        <a:lnTo>
                          <a:pt x="682" y="245"/>
                        </a:lnTo>
                        <a:lnTo>
                          <a:pt x="658" y="210"/>
                        </a:lnTo>
                        <a:lnTo>
                          <a:pt x="638" y="185"/>
                        </a:lnTo>
                        <a:lnTo>
                          <a:pt x="616" y="161"/>
                        </a:lnTo>
                        <a:lnTo>
                          <a:pt x="592" y="138"/>
                        </a:lnTo>
                        <a:lnTo>
                          <a:pt x="572" y="120"/>
                        </a:lnTo>
                        <a:lnTo>
                          <a:pt x="552" y="103"/>
                        </a:lnTo>
                        <a:lnTo>
                          <a:pt x="528" y="85"/>
                        </a:lnTo>
                        <a:lnTo>
                          <a:pt x="506" y="72"/>
                        </a:lnTo>
                        <a:lnTo>
                          <a:pt x="480" y="58"/>
                        </a:lnTo>
                        <a:lnTo>
                          <a:pt x="451" y="43"/>
                        </a:lnTo>
                        <a:lnTo>
                          <a:pt x="415" y="29"/>
                        </a:lnTo>
                        <a:lnTo>
                          <a:pt x="385" y="20"/>
                        </a:lnTo>
                        <a:lnTo>
                          <a:pt x="350" y="11"/>
                        </a:lnTo>
                        <a:lnTo>
                          <a:pt x="313" y="5"/>
                        </a:lnTo>
                        <a:lnTo>
                          <a:pt x="278" y="1"/>
                        </a:lnTo>
                        <a:lnTo>
                          <a:pt x="253" y="1"/>
                        </a:lnTo>
                        <a:lnTo>
                          <a:pt x="227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noFill/>
                  <a:ln w="25400" cmpd="sng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3366FF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21" name="Oval 80">
                    <a:extLst>
                      <a:ext uri="{FF2B5EF4-FFF2-40B4-BE49-F238E27FC236}">
                        <a16:creationId xmlns:a16="http://schemas.microsoft.com/office/drawing/2014/main" id="{3037C43B-D272-433D-9688-5467778A28B5}"/>
                      </a:ext>
                    </a:extLst>
                  </p:cNvPr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6906165" y="3577772"/>
                    <a:ext cx="108000" cy="104338"/>
                  </a:xfrm>
                  <a:prstGeom prst="ellipse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cxnSp>
              <p:nvCxnSpPr>
                <p:cNvPr id="115" name="Straight Connector 114">
                  <a:extLst>
                    <a:ext uri="{FF2B5EF4-FFF2-40B4-BE49-F238E27FC236}">
                      <a16:creationId xmlns:a16="http://schemas.microsoft.com/office/drawing/2014/main" id="{C2853E76-3B93-43E3-AED1-5407BC9C6B2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815529" y="3529452"/>
                  <a:ext cx="686346" cy="0"/>
                </a:xfrm>
                <a:prstGeom prst="line">
                  <a:avLst/>
                </a:prstGeom>
                <a:ln w="25400"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6" name="Straight Connector 115">
                  <a:extLst>
                    <a:ext uri="{FF2B5EF4-FFF2-40B4-BE49-F238E27FC236}">
                      <a16:creationId xmlns:a16="http://schemas.microsoft.com/office/drawing/2014/main" id="{3ED6A71A-262A-44AB-98F3-BD01F1EB8BE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7014165" y="4520548"/>
                  <a:ext cx="549125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7" name="Freeform: Shape 116">
                  <a:extLst>
                    <a:ext uri="{FF2B5EF4-FFF2-40B4-BE49-F238E27FC236}">
                      <a16:creationId xmlns:a16="http://schemas.microsoft.com/office/drawing/2014/main" id="{47548964-9AEE-4F6D-BA16-E1830F31CFC9}"/>
                    </a:ext>
                  </a:extLst>
                </p:cNvPr>
                <p:cNvSpPr/>
                <p:nvPr/>
              </p:nvSpPr>
              <p:spPr>
                <a:xfrm>
                  <a:off x="6155473" y="3631631"/>
                  <a:ext cx="1092820" cy="799120"/>
                </a:xfrm>
                <a:custGeom>
                  <a:avLst/>
                  <a:gdLst>
                    <a:gd name="connsiteX0" fmla="*/ 1092820 w 1092820"/>
                    <a:gd name="connsiteY0" fmla="*/ 0 h 802888"/>
                    <a:gd name="connsiteX1" fmla="*/ 1092820 w 1092820"/>
                    <a:gd name="connsiteY1" fmla="*/ 215591 h 802888"/>
                    <a:gd name="connsiteX2" fmla="*/ 0 w 1092820"/>
                    <a:gd name="connsiteY2" fmla="*/ 631903 h 802888"/>
                    <a:gd name="connsiteX3" fmla="*/ 0 w 1092820"/>
                    <a:gd name="connsiteY3" fmla="*/ 802888 h 802888"/>
                    <a:gd name="connsiteX4" fmla="*/ 349405 w 1092820"/>
                    <a:gd name="connsiteY4" fmla="*/ 802888 h 80288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092820" h="802888">
                      <a:moveTo>
                        <a:pt x="1092820" y="0"/>
                      </a:moveTo>
                      <a:lnTo>
                        <a:pt x="1092820" y="215591"/>
                      </a:lnTo>
                      <a:lnTo>
                        <a:pt x="0" y="631903"/>
                      </a:lnTo>
                      <a:lnTo>
                        <a:pt x="0" y="802888"/>
                      </a:lnTo>
                      <a:lnTo>
                        <a:pt x="349405" y="802888"/>
                      </a:lnTo>
                    </a:path>
                  </a:pathLst>
                </a:custGeom>
                <a:noFill/>
                <a:ln w="25400">
                  <a:solidFill>
                    <a:schemeClr val="tx1"/>
                  </a:solidFill>
                  <a:headEnd type="oval" w="sm" len="sm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b="1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18" name="Freeform: Shape 117">
                  <a:extLst>
                    <a:ext uri="{FF2B5EF4-FFF2-40B4-BE49-F238E27FC236}">
                      <a16:creationId xmlns:a16="http://schemas.microsoft.com/office/drawing/2014/main" id="{8F424B0A-97A2-4849-8AFD-674B9860FC33}"/>
                    </a:ext>
                  </a:extLst>
                </p:cNvPr>
                <p:cNvSpPr/>
                <p:nvPr/>
              </p:nvSpPr>
              <p:spPr>
                <a:xfrm flipV="1">
                  <a:off x="6155473" y="3731009"/>
                  <a:ext cx="1092820" cy="789537"/>
                </a:xfrm>
                <a:custGeom>
                  <a:avLst/>
                  <a:gdLst>
                    <a:gd name="connsiteX0" fmla="*/ 1092820 w 1092820"/>
                    <a:gd name="connsiteY0" fmla="*/ 0 h 802888"/>
                    <a:gd name="connsiteX1" fmla="*/ 1092820 w 1092820"/>
                    <a:gd name="connsiteY1" fmla="*/ 215591 h 802888"/>
                    <a:gd name="connsiteX2" fmla="*/ 0 w 1092820"/>
                    <a:gd name="connsiteY2" fmla="*/ 631903 h 802888"/>
                    <a:gd name="connsiteX3" fmla="*/ 0 w 1092820"/>
                    <a:gd name="connsiteY3" fmla="*/ 802888 h 802888"/>
                    <a:gd name="connsiteX4" fmla="*/ 349405 w 1092820"/>
                    <a:gd name="connsiteY4" fmla="*/ 802888 h 80288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092820" h="802888">
                      <a:moveTo>
                        <a:pt x="1092820" y="0"/>
                      </a:moveTo>
                      <a:lnTo>
                        <a:pt x="1092820" y="215591"/>
                      </a:lnTo>
                      <a:lnTo>
                        <a:pt x="0" y="631903"/>
                      </a:lnTo>
                      <a:lnTo>
                        <a:pt x="0" y="802888"/>
                      </a:lnTo>
                      <a:lnTo>
                        <a:pt x="349405" y="802888"/>
                      </a:lnTo>
                    </a:path>
                  </a:pathLst>
                </a:custGeom>
                <a:noFill/>
                <a:ln w="25400">
                  <a:solidFill>
                    <a:schemeClr val="tx1"/>
                  </a:solidFill>
                  <a:headEnd type="oval" w="sm" len="sm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cxnSp>
              <p:nvCxnSpPr>
                <p:cNvPr id="119" name="Straight Connector 118">
                  <a:extLst>
                    <a:ext uri="{FF2B5EF4-FFF2-40B4-BE49-F238E27FC236}">
                      <a16:creationId xmlns:a16="http://schemas.microsoft.com/office/drawing/2014/main" id="{77D3425F-F1A9-4714-B3C8-A0C5F1EA0B6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817535" y="4626705"/>
                  <a:ext cx="686346" cy="0"/>
                </a:xfrm>
                <a:prstGeom prst="line">
                  <a:avLst/>
                </a:prstGeom>
                <a:ln w="25400"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07" name="TextBox 106">
                <a:extLst>
                  <a:ext uri="{FF2B5EF4-FFF2-40B4-BE49-F238E27FC236}">
                    <a16:creationId xmlns:a16="http://schemas.microsoft.com/office/drawing/2014/main" id="{46D0DEAE-E60C-449F-A9A9-B5B56056420E}"/>
                  </a:ext>
                </a:extLst>
              </p:cNvPr>
              <p:cNvSpPr txBox="1"/>
              <p:nvPr/>
            </p:nvSpPr>
            <p:spPr>
              <a:xfrm>
                <a:off x="5056187" y="3791257"/>
                <a:ext cx="889157" cy="285466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square" lIns="0" tIns="0" rIns="0" bIns="0" rtlCol="0" anchor="ctr" anchorCtr="0">
                <a:noAutofit/>
              </a:bodyPr>
              <a:lstStyle/>
              <a:p>
                <a:pPr algn="ctr"/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 (Reset)</a:t>
                </a:r>
              </a:p>
            </p:txBody>
          </p:sp>
          <p:sp>
            <p:nvSpPr>
              <p:cNvPr id="108" name="TextBox 107">
                <a:extLst>
                  <a:ext uri="{FF2B5EF4-FFF2-40B4-BE49-F238E27FC236}">
                    <a16:creationId xmlns:a16="http://schemas.microsoft.com/office/drawing/2014/main" id="{318FA716-822B-4273-B3D7-B8649B97B5FB}"/>
                  </a:ext>
                </a:extLst>
              </p:cNvPr>
              <p:cNvSpPr txBox="1"/>
              <p:nvPr/>
            </p:nvSpPr>
            <p:spPr>
              <a:xfrm>
                <a:off x="6046297" y="3683594"/>
                <a:ext cx="225025" cy="285466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square" lIns="0" tIns="0" rIns="0" bIns="0" rtlCol="0" anchor="ctr" anchorCtr="0">
                <a:noAutofit/>
              </a:bodyPr>
              <a:lstStyle/>
              <a:p>
                <a:pPr algn="ctr"/>
                <a:r>
                  <a:rPr lang="en-US" b="1" dirty="0">
                    <a:solidFill>
                      <a:srgbClr val="0000FF"/>
                    </a:solidFill>
                    <a:latin typeface="+mn-lt"/>
                    <a:cs typeface="Times New Roman" panose="02020603050405020304" pitchFamily="18" charset="0"/>
                  </a:rPr>
                  <a:t>0</a:t>
                </a:r>
              </a:p>
            </p:txBody>
          </p:sp>
          <p:sp>
            <p:nvSpPr>
              <p:cNvPr id="109" name="TextBox 108">
                <a:extLst>
                  <a:ext uri="{FF2B5EF4-FFF2-40B4-BE49-F238E27FC236}">
                    <a16:creationId xmlns:a16="http://schemas.microsoft.com/office/drawing/2014/main" id="{3A21C2F0-F775-4E99-B96C-9E3FEDDE6D48}"/>
                  </a:ext>
                </a:extLst>
              </p:cNvPr>
              <p:cNvSpPr txBox="1"/>
              <p:nvPr/>
            </p:nvSpPr>
            <p:spPr>
              <a:xfrm>
                <a:off x="6046297" y="5210670"/>
                <a:ext cx="225025" cy="285466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square" lIns="0" tIns="0" rIns="0" bIns="0" rtlCol="0" anchor="ctr" anchorCtr="0">
                <a:noAutofit/>
              </a:bodyPr>
              <a:lstStyle/>
              <a:p>
                <a:pPr algn="ctr"/>
                <a:r>
                  <a:rPr lang="en-US" b="1" dirty="0">
                    <a:solidFill>
                      <a:srgbClr val="0000FF"/>
                    </a:solidFill>
                    <a:latin typeface="+mn-lt"/>
                    <a:cs typeface="Times New Roman" panose="02020603050405020304" pitchFamily="18" charset="0"/>
                  </a:rPr>
                  <a:t>0</a:t>
                </a:r>
              </a:p>
            </p:txBody>
          </p:sp>
          <p:sp>
            <p:nvSpPr>
              <p:cNvPr id="110" name="TextBox 109">
                <a:extLst>
                  <a:ext uri="{FF2B5EF4-FFF2-40B4-BE49-F238E27FC236}">
                    <a16:creationId xmlns:a16="http://schemas.microsoft.com/office/drawing/2014/main" id="{C2AFCC02-87AC-4B11-BC2A-3232C5916AAF}"/>
                  </a:ext>
                </a:extLst>
              </p:cNvPr>
              <p:cNvSpPr txBox="1"/>
              <p:nvPr/>
            </p:nvSpPr>
            <p:spPr>
              <a:xfrm>
                <a:off x="7706641" y="5403734"/>
                <a:ext cx="654839" cy="285466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square" lIns="0" tIns="0" rIns="0" bIns="0" rtlCol="0" anchor="ctr" anchorCtr="0">
                <a:noAutofit/>
              </a:bodyPr>
              <a:lstStyle/>
              <a:p>
                <a:pPr algn="ctr"/>
                <a:r>
                  <a:rPr lang="en-US" b="1" dirty="0">
                    <a:solidFill>
                      <a:srgbClr val="FF0000"/>
                    </a:solidFill>
                    <a:latin typeface="+mn-lt"/>
                    <a:cs typeface="Times New Roman" panose="02020603050405020304" pitchFamily="18" charset="0"/>
                  </a:rPr>
                  <a:t>1</a:t>
                </a:r>
                <a:r>
                  <a:rPr lang="en-US" b="1" dirty="0">
                    <a:solidFill>
                      <a:srgbClr val="0000FF"/>
                    </a:solidFill>
                    <a:latin typeface="+mn-lt"/>
                    <a:cs typeface="Times New Roman" panose="02020603050405020304" pitchFamily="18" charset="0"/>
                  </a:rPr>
                  <a:t> </a:t>
                </a:r>
                <a:r>
                  <a:rPr lang="en-US" dirty="0">
                    <a:latin typeface="+mn-lt"/>
                    <a:cs typeface="Times New Roman" panose="02020603050405020304" pitchFamily="18" charset="0"/>
                  </a:rPr>
                  <a:t>or</a:t>
                </a:r>
                <a:r>
                  <a:rPr lang="en-US" b="1" dirty="0">
                    <a:solidFill>
                      <a:srgbClr val="0000FF"/>
                    </a:solidFill>
                    <a:latin typeface="+mn-lt"/>
                    <a:cs typeface="Times New Roman" panose="02020603050405020304" pitchFamily="18" charset="0"/>
                  </a:rPr>
                  <a:t> 0</a:t>
                </a:r>
              </a:p>
            </p:txBody>
          </p:sp>
          <p:sp>
            <p:nvSpPr>
              <p:cNvPr id="111" name="TextBox 110">
                <a:extLst>
                  <a:ext uri="{FF2B5EF4-FFF2-40B4-BE49-F238E27FC236}">
                    <a16:creationId xmlns:a16="http://schemas.microsoft.com/office/drawing/2014/main" id="{199C5244-FC50-4498-BAF8-BDEC4496E9F0}"/>
                  </a:ext>
                </a:extLst>
              </p:cNvPr>
              <p:cNvSpPr txBox="1"/>
              <p:nvPr/>
            </p:nvSpPr>
            <p:spPr>
              <a:xfrm>
                <a:off x="7706641" y="3738549"/>
                <a:ext cx="654839" cy="285466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square" lIns="0" tIns="0" rIns="0" bIns="0" rtlCol="0" anchor="ctr" anchorCtr="0">
                <a:noAutofit/>
              </a:bodyPr>
              <a:lstStyle/>
              <a:p>
                <a:pPr algn="ctr"/>
                <a:r>
                  <a:rPr lang="en-US" b="1" dirty="0">
                    <a:solidFill>
                      <a:srgbClr val="0000FF"/>
                    </a:solidFill>
                    <a:latin typeface="+mn-lt"/>
                    <a:cs typeface="Times New Roman" panose="02020603050405020304" pitchFamily="18" charset="0"/>
                  </a:rPr>
                  <a:t>0 </a:t>
                </a:r>
                <a:r>
                  <a:rPr lang="en-US" dirty="0">
                    <a:latin typeface="+mn-lt"/>
                    <a:cs typeface="Times New Roman" panose="02020603050405020304" pitchFamily="18" charset="0"/>
                  </a:rPr>
                  <a:t>or</a:t>
                </a:r>
                <a:r>
                  <a:rPr lang="en-US" b="1" dirty="0">
                    <a:solidFill>
                      <a:srgbClr val="0000FF"/>
                    </a:solidFill>
                    <a:latin typeface="+mn-lt"/>
                    <a:cs typeface="Times New Roman" panose="02020603050405020304" pitchFamily="18" charset="0"/>
                  </a:rPr>
                  <a:t> </a:t>
                </a:r>
                <a:r>
                  <a:rPr lang="en-US" b="1" dirty="0">
                    <a:solidFill>
                      <a:srgbClr val="FF0000"/>
                    </a:solidFill>
                    <a:latin typeface="+mn-lt"/>
                    <a:cs typeface="Times New Roman" panose="02020603050405020304" pitchFamily="18" charset="0"/>
                  </a:rPr>
                  <a:t>1</a:t>
                </a:r>
                <a:r>
                  <a:rPr lang="en-US" b="1" dirty="0">
                    <a:solidFill>
                      <a:srgbClr val="0000FF"/>
                    </a:solidFill>
                    <a:latin typeface="+mn-lt"/>
                    <a:cs typeface="Times New Roman" panose="02020603050405020304" pitchFamily="18" charset="0"/>
                  </a:rPr>
                  <a:t> </a:t>
                </a:r>
              </a:p>
            </p:txBody>
          </p:sp>
        </p:grpSp>
        <p:sp>
          <p:nvSpPr>
            <p:cNvPr id="127" name="TextBox 126">
              <a:extLst>
                <a:ext uri="{FF2B5EF4-FFF2-40B4-BE49-F238E27FC236}">
                  <a16:creationId xmlns:a16="http://schemas.microsoft.com/office/drawing/2014/main" id="{E7C36033-0824-4944-92A9-9E339AB204BD}"/>
                </a:ext>
              </a:extLst>
            </p:cNvPr>
            <p:cNvSpPr txBox="1"/>
            <p:nvPr/>
          </p:nvSpPr>
          <p:spPr>
            <a:xfrm>
              <a:off x="6598256" y="3879050"/>
              <a:ext cx="2052000" cy="407104"/>
            </a:xfrm>
            <a:prstGeom prst="rect">
              <a:avLst/>
            </a:prstGeom>
            <a:noFill/>
            <a:ln w="25400">
              <a:solidFill>
                <a:srgbClr val="FF0000"/>
              </a:solidFill>
            </a:ln>
          </p:spPr>
          <p:txBody>
            <a:bodyPr wrap="none" lIns="0" tIns="0" rIns="0" bIns="0" rtlCol="0" anchor="ctr" anchorCtr="0">
              <a:noAutofit/>
            </a:bodyPr>
            <a:lstStyle/>
            <a:p>
              <a:pPr algn="ctr"/>
              <a:r>
                <a:rPr lang="en-US" sz="2000" dirty="0">
                  <a:latin typeface="+mn-lt"/>
                  <a:cs typeface="Times New Roman" panose="02020603050405020304" pitchFamily="18" charset="0"/>
                </a:rPr>
                <a:t>Unknown State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754F6085-0CDA-40B5-A4C2-CC4F8F74BC6A}"/>
              </a:ext>
            </a:extLst>
          </p:cNvPr>
          <p:cNvGrpSpPr/>
          <p:nvPr/>
        </p:nvGrpSpPr>
        <p:grpSpPr>
          <a:xfrm>
            <a:off x="552420" y="3833324"/>
            <a:ext cx="4535595" cy="2451345"/>
            <a:chOff x="317485" y="3879531"/>
            <a:chExt cx="4600528" cy="2451345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022EFF29-81AE-41D3-BC29-4F623863C867}"/>
                </a:ext>
              </a:extLst>
            </p:cNvPr>
            <p:cNvSpPr/>
            <p:nvPr/>
          </p:nvSpPr>
          <p:spPr>
            <a:xfrm>
              <a:off x="317485" y="3879531"/>
              <a:ext cx="4600528" cy="2451345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indent="0">
                <a:spcBef>
                  <a:spcPts val="1500"/>
                </a:spcBef>
                <a:buNone/>
              </a:pPr>
              <a:r>
                <a:rPr lang="en-US" sz="2400" dirty="0">
                  <a:solidFill>
                    <a:schemeClr val="tx1"/>
                  </a:solidFill>
                </a:rPr>
                <a:t>S = R = 1 should never be used</a:t>
              </a:r>
            </a:p>
            <a:p>
              <a:pPr marL="0" indent="0">
                <a:spcBef>
                  <a:spcPts val="1500"/>
                </a:spcBef>
                <a:buNone/>
              </a:pPr>
              <a:r>
                <a:rPr lang="en-US" sz="2400" dirty="0">
                  <a:solidFill>
                    <a:schemeClr val="tx1"/>
                  </a:solidFill>
                </a:rPr>
                <a:t>If S and R change from 1 </a:t>
              </a:r>
              <a:r>
                <a:rPr lang="en-US" sz="2400" dirty="0">
                  <a:solidFill>
                    <a:schemeClr val="tx1"/>
                  </a:solidFill>
                  <a:sym typeface="Wingdings" panose="05000000000000000000" pitchFamily="2" charset="2"/>
                </a:rPr>
                <a:t></a:t>
              </a:r>
              <a:r>
                <a:rPr lang="en-US" sz="2400" dirty="0">
                  <a:solidFill>
                    <a:schemeClr val="tx1"/>
                  </a:solidFill>
                </a:rPr>
                <a:t> 0 simultaneously then race condition (oscillation) occurs</a:t>
              </a:r>
            </a:p>
            <a:p>
              <a:pPr marL="0" indent="0">
                <a:spcBef>
                  <a:spcPts val="1500"/>
                </a:spcBef>
                <a:buNone/>
              </a:pPr>
              <a:r>
                <a:rPr lang="en-US" sz="2400" dirty="0">
                  <a:solidFill>
                    <a:schemeClr val="tx1"/>
                  </a:solidFill>
                </a:rPr>
                <a:t>Final Q and Q are unknown</a:t>
              </a:r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B4B69B4C-9309-4D52-A5B4-148DA741C0EE}"/>
                </a:ext>
              </a:extLst>
            </p:cNvPr>
            <p:cNvCxnSpPr/>
            <p:nvPr/>
          </p:nvCxnSpPr>
          <p:spPr>
            <a:xfrm>
              <a:off x="2096924" y="5855078"/>
              <a:ext cx="180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199685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8114BA-C58E-4EDD-935E-79051D42B8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SR Latch with Clock Input</a:t>
            </a:r>
          </a:p>
        </p:txBody>
      </p:sp>
      <p:pic>
        <p:nvPicPr>
          <p:cNvPr id="70" name="Content Placeholder 69" descr="A screenshot of a cell phone&#10;&#10;Description automatically generated">
            <a:extLst>
              <a:ext uri="{FF2B5EF4-FFF2-40B4-BE49-F238E27FC236}">
                <a16:creationId xmlns:a16="http://schemas.microsoft.com/office/drawing/2014/main" id="{57B7D23C-9917-469F-9F9E-E0AEB94590D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6313" y="1057473"/>
            <a:ext cx="2700300" cy="2270277"/>
          </a:xfrm>
        </p:spPr>
      </p:pic>
      <p:grpSp>
        <p:nvGrpSpPr>
          <p:cNvPr id="68" name="Group 67">
            <a:extLst>
              <a:ext uri="{FF2B5EF4-FFF2-40B4-BE49-F238E27FC236}">
                <a16:creationId xmlns:a16="http://schemas.microsoft.com/office/drawing/2014/main" id="{44E7C989-BA01-48DE-B005-B6BD0CE2F85E}"/>
              </a:ext>
            </a:extLst>
          </p:cNvPr>
          <p:cNvGrpSpPr/>
          <p:nvPr/>
        </p:nvGrpSpPr>
        <p:grpSpPr>
          <a:xfrm>
            <a:off x="597440" y="1057473"/>
            <a:ext cx="5067393" cy="2101892"/>
            <a:chOff x="1210680" y="2060443"/>
            <a:chExt cx="5067393" cy="2101892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B7A81AE9-E985-467A-A71F-70965FC14F20}"/>
                </a:ext>
              </a:extLst>
            </p:cNvPr>
            <p:cNvSpPr txBox="1"/>
            <p:nvPr/>
          </p:nvSpPr>
          <p:spPr>
            <a:xfrm>
              <a:off x="6053048" y="2324933"/>
              <a:ext cx="225025" cy="285466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Q</a:t>
              </a:r>
            </a:p>
          </p:txBody>
        </p: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6CBF5CA9-0A20-4BB1-B485-828C7267B989}"/>
                </a:ext>
              </a:extLst>
            </p:cNvPr>
            <p:cNvGrpSpPr/>
            <p:nvPr/>
          </p:nvGrpSpPr>
          <p:grpSpPr>
            <a:xfrm>
              <a:off x="6053048" y="3580927"/>
              <a:ext cx="225025" cy="285466"/>
              <a:chOff x="7602344" y="4351956"/>
              <a:chExt cx="225025" cy="285466"/>
            </a:xfrm>
          </p:grpSpPr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621B9D20-A5A3-4D7B-AD18-1C57C7B5DE0E}"/>
                  </a:ext>
                </a:extLst>
              </p:cNvPr>
              <p:cNvSpPr txBox="1"/>
              <p:nvPr/>
            </p:nvSpPr>
            <p:spPr>
              <a:xfrm>
                <a:off x="7602344" y="4351956"/>
                <a:ext cx="225025" cy="285466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square" lIns="0" tIns="0" rIns="0" bIns="0" rtlCol="0" anchor="ctr" anchorCtr="0">
                <a:noAutofit/>
              </a:bodyPr>
              <a:lstStyle/>
              <a:p>
                <a:pPr algn="ctr"/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Q</a:t>
                </a:r>
              </a:p>
            </p:txBody>
          </p: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A14D9B64-F359-42C5-8A53-4F8CF6444E74}"/>
                  </a:ext>
                </a:extLst>
              </p:cNvPr>
              <p:cNvCxnSpPr/>
              <p:nvPr/>
            </p:nvCxnSpPr>
            <p:spPr>
              <a:xfrm>
                <a:off x="7621143" y="4389126"/>
                <a:ext cx="18002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96C6F9DE-E654-46D2-846B-7531D3EC4A1B}"/>
                </a:ext>
              </a:extLst>
            </p:cNvPr>
            <p:cNvSpPr txBox="1"/>
            <p:nvPr/>
          </p:nvSpPr>
          <p:spPr>
            <a:xfrm>
              <a:off x="1210680" y="3876869"/>
              <a:ext cx="686346" cy="285466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 (Set)</a:t>
              </a:r>
            </a:p>
          </p:txBody>
        </p: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1DE48284-7ACD-4566-8142-0E4B5AE8F316}"/>
                </a:ext>
              </a:extLst>
            </p:cNvPr>
            <p:cNvGrpSpPr/>
            <p:nvPr/>
          </p:nvGrpSpPr>
          <p:grpSpPr>
            <a:xfrm>
              <a:off x="3648308" y="2273400"/>
              <a:ext cx="2339807" cy="1721865"/>
              <a:chOff x="5815529" y="3461349"/>
              <a:chExt cx="1747761" cy="1227791"/>
            </a:xfrm>
          </p:grpSpPr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FD9B6FFC-76C8-433E-A4DF-6DFB0F84154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014165" y="3631631"/>
                <a:ext cx="549125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7" name="Group 16">
                <a:extLst>
                  <a:ext uri="{FF2B5EF4-FFF2-40B4-BE49-F238E27FC236}">
                    <a16:creationId xmlns:a16="http://schemas.microsoft.com/office/drawing/2014/main" id="{9E8426A6-89B8-472D-B7CF-932E202ACF07}"/>
                  </a:ext>
                </a:extLst>
              </p:cNvPr>
              <p:cNvGrpSpPr/>
              <p:nvPr/>
            </p:nvGrpSpPr>
            <p:grpSpPr>
              <a:xfrm>
                <a:off x="6474145" y="3461349"/>
                <a:ext cx="540020" cy="337184"/>
                <a:chOff x="6474145" y="3461349"/>
                <a:chExt cx="540020" cy="337184"/>
              </a:xfrm>
            </p:grpSpPr>
            <p:sp>
              <p:nvSpPr>
                <p:cNvPr id="26" name="Freeform 78">
                  <a:extLst>
                    <a:ext uri="{FF2B5EF4-FFF2-40B4-BE49-F238E27FC236}">
                      <a16:creationId xmlns:a16="http://schemas.microsoft.com/office/drawing/2014/main" id="{07EAED66-A6E7-4453-A5FE-94AAA2853EFF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6474145" y="3461349"/>
                  <a:ext cx="432000" cy="337184"/>
                </a:xfrm>
                <a:custGeom>
                  <a:avLst/>
                  <a:gdLst>
                    <a:gd name="T0" fmla="*/ 0 w 708"/>
                    <a:gd name="T1" fmla="*/ 0 h 572"/>
                    <a:gd name="T2" fmla="*/ 17 w 708"/>
                    <a:gd name="T3" fmla="*/ 40 h 572"/>
                    <a:gd name="T4" fmla="*/ 39 w 708"/>
                    <a:gd name="T5" fmla="*/ 95 h 572"/>
                    <a:gd name="T6" fmla="*/ 54 w 708"/>
                    <a:gd name="T7" fmla="*/ 157 h 572"/>
                    <a:gd name="T8" fmla="*/ 66 w 708"/>
                    <a:gd name="T9" fmla="*/ 227 h 572"/>
                    <a:gd name="T10" fmla="*/ 74 w 708"/>
                    <a:gd name="T11" fmla="*/ 284 h 572"/>
                    <a:gd name="T12" fmla="*/ 69 w 708"/>
                    <a:gd name="T13" fmla="*/ 338 h 572"/>
                    <a:gd name="T14" fmla="*/ 58 w 708"/>
                    <a:gd name="T15" fmla="*/ 399 h 572"/>
                    <a:gd name="T16" fmla="*/ 45 w 708"/>
                    <a:gd name="T17" fmla="*/ 458 h 572"/>
                    <a:gd name="T18" fmla="*/ 28 w 708"/>
                    <a:gd name="T19" fmla="*/ 512 h 572"/>
                    <a:gd name="T20" fmla="*/ 0 w 708"/>
                    <a:gd name="T21" fmla="*/ 572 h 572"/>
                    <a:gd name="T22" fmla="*/ 208 w 708"/>
                    <a:gd name="T23" fmla="*/ 572 h 572"/>
                    <a:gd name="T24" fmla="*/ 297 w 708"/>
                    <a:gd name="T25" fmla="*/ 570 h 572"/>
                    <a:gd name="T26" fmla="*/ 342 w 708"/>
                    <a:gd name="T27" fmla="*/ 567 h 572"/>
                    <a:gd name="T28" fmla="*/ 375 w 708"/>
                    <a:gd name="T29" fmla="*/ 559 h 572"/>
                    <a:gd name="T30" fmla="*/ 409 w 708"/>
                    <a:gd name="T31" fmla="*/ 549 h 572"/>
                    <a:gd name="T32" fmla="*/ 445 w 708"/>
                    <a:gd name="T33" fmla="*/ 533 h 572"/>
                    <a:gd name="T34" fmla="*/ 486 w 708"/>
                    <a:gd name="T35" fmla="*/ 515 h 572"/>
                    <a:gd name="T36" fmla="*/ 526 w 708"/>
                    <a:gd name="T37" fmla="*/ 490 h 572"/>
                    <a:gd name="T38" fmla="*/ 552 w 708"/>
                    <a:gd name="T39" fmla="*/ 470 h 572"/>
                    <a:gd name="T40" fmla="*/ 577 w 708"/>
                    <a:gd name="T41" fmla="*/ 447 h 572"/>
                    <a:gd name="T42" fmla="*/ 604 w 708"/>
                    <a:gd name="T43" fmla="*/ 420 h 572"/>
                    <a:gd name="T44" fmla="*/ 628 w 708"/>
                    <a:gd name="T45" fmla="*/ 398 h 572"/>
                    <a:gd name="T46" fmla="*/ 651 w 708"/>
                    <a:gd name="T47" fmla="*/ 370 h 572"/>
                    <a:gd name="T48" fmla="*/ 680 w 708"/>
                    <a:gd name="T49" fmla="*/ 333 h 572"/>
                    <a:gd name="T50" fmla="*/ 708 w 708"/>
                    <a:gd name="T51" fmla="*/ 286 h 572"/>
                    <a:gd name="T52" fmla="*/ 682 w 708"/>
                    <a:gd name="T53" fmla="*/ 245 h 572"/>
                    <a:gd name="T54" fmla="*/ 658 w 708"/>
                    <a:gd name="T55" fmla="*/ 210 h 572"/>
                    <a:gd name="T56" fmla="*/ 638 w 708"/>
                    <a:gd name="T57" fmla="*/ 185 h 572"/>
                    <a:gd name="T58" fmla="*/ 616 w 708"/>
                    <a:gd name="T59" fmla="*/ 161 h 572"/>
                    <a:gd name="T60" fmla="*/ 592 w 708"/>
                    <a:gd name="T61" fmla="*/ 138 h 572"/>
                    <a:gd name="T62" fmla="*/ 572 w 708"/>
                    <a:gd name="T63" fmla="*/ 120 h 572"/>
                    <a:gd name="T64" fmla="*/ 552 w 708"/>
                    <a:gd name="T65" fmla="*/ 103 h 572"/>
                    <a:gd name="T66" fmla="*/ 528 w 708"/>
                    <a:gd name="T67" fmla="*/ 85 h 572"/>
                    <a:gd name="T68" fmla="*/ 506 w 708"/>
                    <a:gd name="T69" fmla="*/ 72 h 572"/>
                    <a:gd name="T70" fmla="*/ 480 w 708"/>
                    <a:gd name="T71" fmla="*/ 58 h 572"/>
                    <a:gd name="T72" fmla="*/ 451 w 708"/>
                    <a:gd name="T73" fmla="*/ 43 h 572"/>
                    <a:gd name="T74" fmla="*/ 415 w 708"/>
                    <a:gd name="T75" fmla="*/ 29 h 572"/>
                    <a:gd name="T76" fmla="*/ 385 w 708"/>
                    <a:gd name="T77" fmla="*/ 20 h 572"/>
                    <a:gd name="T78" fmla="*/ 350 w 708"/>
                    <a:gd name="T79" fmla="*/ 11 h 572"/>
                    <a:gd name="T80" fmla="*/ 313 w 708"/>
                    <a:gd name="T81" fmla="*/ 5 h 572"/>
                    <a:gd name="T82" fmla="*/ 278 w 708"/>
                    <a:gd name="T83" fmla="*/ 1 h 572"/>
                    <a:gd name="T84" fmla="*/ 253 w 708"/>
                    <a:gd name="T85" fmla="*/ 1 h 572"/>
                    <a:gd name="T86" fmla="*/ 227 w 708"/>
                    <a:gd name="T87" fmla="*/ 0 h 572"/>
                    <a:gd name="T88" fmla="*/ 0 w 708"/>
                    <a:gd name="T89" fmla="*/ 0 h 57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</a:cxnLst>
                  <a:rect l="0" t="0" r="r" b="b"/>
                  <a:pathLst>
                    <a:path w="708" h="572">
                      <a:moveTo>
                        <a:pt x="0" y="0"/>
                      </a:moveTo>
                      <a:lnTo>
                        <a:pt x="17" y="40"/>
                      </a:lnTo>
                      <a:lnTo>
                        <a:pt x="39" y="95"/>
                      </a:lnTo>
                      <a:lnTo>
                        <a:pt x="54" y="157"/>
                      </a:lnTo>
                      <a:lnTo>
                        <a:pt x="66" y="227"/>
                      </a:lnTo>
                      <a:lnTo>
                        <a:pt x="74" y="284"/>
                      </a:lnTo>
                      <a:lnTo>
                        <a:pt x="69" y="338"/>
                      </a:lnTo>
                      <a:lnTo>
                        <a:pt x="58" y="399"/>
                      </a:lnTo>
                      <a:lnTo>
                        <a:pt x="45" y="458"/>
                      </a:lnTo>
                      <a:lnTo>
                        <a:pt x="28" y="512"/>
                      </a:lnTo>
                      <a:lnTo>
                        <a:pt x="0" y="572"/>
                      </a:lnTo>
                      <a:lnTo>
                        <a:pt x="208" y="572"/>
                      </a:lnTo>
                      <a:lnTo>
                        <a:pt x="297" y="570"/>
                      </a:lnTo>
                      <a:lnTo>
                        <a:pt x="342" y="567"/>
                      </a:lnTo>
                      <a:lnTo>
                        <a:pt x="375" y="559"/>
                      </a:lnTo>
                      <a:lnTo>
                        <a:pt x="409" y="549"/>
                      </a:lnTo>
                      <a:lnTo>
                        <a:pt x="445" y="533"/>
                      </a:lnTo>
                      <a:lnTo>
                        <a:pt x="486" y="515"/>
                      </a:lnTo>
                      <a:lnTo>
                        <a:pt x="526" y="490"/>
                      </a:lnTo>
                      <a:lnTo>
                        <a:pt x="552" y="470"/>
                      </a:lnTo>
                      <a:lnTo>
                        <a:pt x="577" y="447"/>
                      </a:lnTo>
                      <a:lnTo>
                        <a:pt x="604" y="420"/>
                      </a:lnTo>
                      <a:lnTo>
                        <a:pt x="628" y="398"/>
                      </a:lnTo>
                      <a:lnTo>
                        <a:pt x="651" y="370"/>
                      </a:lnTo>
                      <a:lnTo>
                        <a:pt x="680" y="333"/>
                      </a:lnTo>
                      <a:lnTo>
                        <a:pt x="708" y="286"/>
                      </a:lnTo>
                      <a:lnTo>
                        <a:pt x="682" y="245"/>
                      </a:lnTo>
                      <a:lnTo>
                        <a:pt x="658" y="210"/>
                      </a:lnTo>
                      <a:lnTo>
                        <a:pt x="638" y="185"/>
                      </a:lnTo>
                      <a:lnTo>
                        <a:pt x="616" y="161"/>
                      </a:lnTo>
                      <a:lnTo>
                        <a:pt x="592" y="138"/>
                      </a:lnTo>
                      <a:lnTo>
                        <a:pt x="572" y="120"/>
                      </a:lnTo>
                      <a:lnTo>
                        <a:pt x="552" y="103"/>
                      </a:lnTo>
                      <a:lnTo>
                        <a:pt x="528" y="85"/>
                      </a:lnTo>
                      <a:lnTo>
                        <a:pt x="506" y="72"/>
                      </a:lnTo>
                      <a:lnTo>
                        <a:pt x="480" y="58"/>
                      </a:lnTo>
                      <a:lnTo>
                        <a:pt x="451" y="43"/>
                      </a:lnTo>
                      <a:lnTo>
                        <a:pt x="415" y="29"/>
                      </a:lnTo>
                      <a:lnTo>
                        <a:pt x="385" y="20"/>
                      </a:lnTo>
                      <a:lnTo>
                        <a:pt x="350" y="11"/>
                      </a:lnTo>
                      <a:lnTo>
                        <a:pt x="313" y="5"/>
                      </a:lnTo>
                      <a:lnTo>
                        <a:pt x="278" y="1"/>
                      </a:lnTo>
                      <a:lnTo>
                        <a:pt x="253" y="1"/>
                      </a:lnTo>
                      <a:lnTo>
                        <a:pt x="227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25400" cmpd="sng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3366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" name="Oval 80">
                  <a:extLst>
                    <a:ext uri="{FF2B5EF4-FFF2-40B4-BE49-F238E27FC236}">
                      <a16:creationId xmlns:a16="http://schemas.microsoft.com/office/drawing/2014/main" id="{BE111571-1547-437F-AB6E-7EE61E6A630D}"/>
                    </a:ext>
                  </a:extLst>
                </p:cNvPr>
                <p:cNvSpPr>
                  <a:spLocks noChangeAspect="1" noChangeArrowheads="1"/>
                </p:cNvSpPr>
                <p:nvPr/>
              </p:nvSpPr>
              <p:spPr bwMode="auto">
                <a:xfrm>
                  <a:off x="6906165" y="3577772"/>
                  <a:ext cx="108000" cy="104338"/>
                </a:xfrm>
                <a:prstGeom prst="ellipse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8" name="Group 17">
                <a:extLst>
                  <a:ext uri="{FF2B5EF4-FFF2-40B4-BE49-F238E27FC236}">
                    <a16:creationId xmlns:a16="http://schemas.microsoft.com/office/drawing/2014/main" id="{DDAB434B-BAC3-47E3-971E-57DBB2C93382}"/>
                  </a:ext>
                </a:extLst>
              </p:cNvPr>
              <p:cNvGrpSpPr/>
              <p:nvPr/>
            </p:nvGrpSpPr>
            <p:grpSpPr>
              <a:xfrm>
                <a:off x="6474145" y="4351956"/>
                <a:ext cx="540020" cy="337184"/>
                <a:chOff x="6474145" y="3461349"/>
                <a:chExt cx="540020" cy="337184"/>
              </a:xfrm>
            </p:grpSpPr>
            <p:sp>
              <p:nvSpPr>
                <p:cNvPr id="24" name="Freeform 78">
                  <a:extLst>
                    <a:ext uri="{FF2B5EF4-FFF2-40B4-BE49-F238E27FC236}">
                      <a16:creationId xmlns:a16="http://schemas.microsoft.com/office/drawing/2014/main" id="{F4B1A156-6435-4DE8-91ED-BEDA19F4C8AC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6474145" y="3461349"/>
                  <a:ext cx="432000" cy="337184"/>
                </a:xfrm>
                <a:custGeom>
                  <a:avLst/>
                  <a:gdLst>
                    <a:gd name="T0" fmla="*/ 0 w 708"/>
                    <a:gd name="T1" fmla="*/ 0 h 572"/>
                    <a:gd name="T2" fmla="*/ 17 w 708"/>
                    <a:gd name="T3" fmla="*/ 40 h 572"/>
                    <a:gd name="T4" fmla="*/ 39 w 708"/>
                    <a:gd name="T5" fmla="*/ 95 h 572"/>
                    <a:gd name="T6" fmla="*/ 54 w 708"/>
                    <a:gd name="T7" fmla="*/ 157 h 572"/>
                    <a:gd name="T8" fmla="*/ 66 w 708"/>
                    <a:gd name="T9" fmla="*/ 227 h 572"/>
                    <a:gd name="T10" fmla="*/ 74 w 708"/>
                    <a:gd name="T11" fmla="*/ 284 h 572"/>
                    <a:gd name="T12" fmla="*/ 69 w 708"/>
                    <a:gd name="T13" fmla="*/ 338 h 572"/>
                    <a:gd name="T14" fmla="*/ 58 w 708"/>
                    <a:gd name="T15" fmla="*/ 399 h 572"/>
                    <a:gd name="T16" fmla="*/ 45 w 708"/>
                    <a:gd name="T17" fmla="*/ 458 h 572"/>
                    <a:gd name="T18" fmla="*/ 28 w 708"/>
                    <a:gd name="T19" fmla="*/ 512 h 572"/>
                    <a:gd name="T20" fmla="*/ 0 w 708"/>
                    <a:gd name="T21" fmla="*/ 572 h 572"/>
                    <a:gd name="T22" fmla="*/ 208 w 708"/>
                    <a:gd name="T23" fmla="*/ 572 h 572"/>
                    <a:gd name="T24" fmla="*/ 297 w 708"/>
                    <a:gd name="T25" fmla="*/ 570 h 572"/>
                    <a:gd name="T26" fmla="*/ 342 w 708"/>
                    <a:gd name="T27" fmla="*/ 567 h 572"/>
                    <a:gd name="T28" fmla="*/ 375 w 708"/>
                    <a:gd name="T29" fmla="*/ 559 h 572"/>
                    <a:gd name="T30" fmla="*/ 409 w 708"/>
                    <a:gd name="T31" fmla="*/ 549 h 572"/>
                    <a:gd name="T32" fmla="*/ 445 w 708"/>
                    <a:gd name="T33" fmla="*/ 533 h 572"/>
                    <a:gd name="T34" fmla="*/ 486 w 708"/>
                    <a:gd name="T35" fmla="*/ 515 h 572"/>
                    <a:gd name="T36" fmla="*/ 526 w 708"/>
                    <a:gd name="T37" fmla="*/ 490 h 572"/>
                    <a:gd name="T38" fmla="*/ 552 w 708"/>
                    <a:gd name="T39" fmla="*/ 470 h 572"/>
                    <a:gd name="T40" fmla="*/ 577 w 708"/>
                    <a:gd name="T41" fmla="*/ 447 h 572"/>
                    <a:gd name="T42" fmla="*/ 604 w 708"/>
                    <a:gd name="T43" fmla="*/ 420 h 572"/>
                    <a:gd name="T44" fmla="*/ 628 w 708"/>
                    <a:gd name="T45" fmla="*/ 398 h 572"/>
                    <a:gd name="T46" fmla="*/ 651 w 708"/>
                    <a:gd name="T47" fmla="*/ 370 h 572"/>
                    <a:gd name="T48" fmla="*/ 680 w 708"/>
                    <a:gd name="T49" fmla="*/ 333 h 572"/>
                    <a:gd name="T50" fmla="*/ 708 w 708"/>
                    <a:gd name="T51" fmla="*/ 286 h 572"/>
                    <a:gd name="T52" fmla="*/ 682 w 708"/>
                    <a:gd name="T53" fmla="*/ 245 h 572"/>
                    <a:gd name="T54" fmla="*/ 658 w 708"/>
                    <a:gd name="T55" fmla="*/ 210 h 572"/>
                    <a:gd name="T56" fmla="*/ 638 w 708"/>
                    <a:gd name="T57" fmla="*/ 185 h 572"/>
                    <a:gd name="T58" fmla="*/ 616 w 708"/>
                    <a:gd name="T59" fmla="*/ 161 h 572"/>
                    <a:gd name="T60" fmla="*/ 592 w 708"/>
                    <a:gd name="T61" fmla="*/ 138 h 572"/>
                    <a:gd name="T62" fmla="*/ 572 w 708"/>
                    <a:gd name="T63" fmla="*/ 120 h 572"/>
                    <a:gd name="T64" fmla="*/ 552 w 708"/>
                    <a:gd name="T65" fmla="*/ 103 h 572"/>
                    <a:gd name="T66" fmla="*/ 528 w 708"/>
                    <a:gd name="T67" fmla="*/ 85 h 572"/>
                    <a:gd name="T68" fmla="*/ 506 w 708"/>
                    <a:gd name="T69" fmla="*/ 72 h 572"/>
                    <a:gd name="T70" fmla="*/ 480 w 708"/>
                    <a:gd name="T71" fmla="*/ 58 h 572"/>
                    <a:gd name="T72" fmla="*/ 451 w 708"/>
                    <a:gd name="T73" fmla="*/ 43 h 572"/>
                    <a:gd name="T74" fmla="*/ 415 w 708"/>
                    <a:gd name="T75" fmla="*/ 29 h 572"/>
                    <a:gd name="T76" fmla="*/ 385 w 708"/>
                    <a:gd name="T77" fmla="*/ 20 h 572"/>
                    <a:gd name="T78" fmla="*/ 350 w 708"/>
                    <a:gd name="T79" fmla="*/ 11 h 572"/>
                    <a:gd name="T80" fmla="*/ 313 w 708"/>
                    <a:gd name="T81" fmla="*/ 5 h 572"/>
                    <a:gd name="T82" fmla="*/ 278 w 708"/>
                    <a:gd name="T83" fmla="*/ 1 h 572"/>
                    <a:gd name="T84" fmla="*/ 253 w 708"/>
                    <a:gd name="T85" fmla="*/ 1 h 572"/>
                    <a:gd name="T86" fmla="*/ 227 w 708"/>
                    <a:gd name="T87" fmla="*/ 0 h 572"/>
                    <a:gd name="T88" fmla="*/ 0 w 708"/>
                    <a:gd name="T89" fmla="*/ 0 h 57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</a:cxnLst>
                  <a:rect l="0" t="0" r="r" b="b"/>
                  <a:pathLst>
                    <a:path w="708" h="572">
                      <a:moveTo>
                        <a:pt x="0" y="0"/>
                      </a:moveTo>
                      <a:lnTo>
                        <a:pt x="17" y="40"/>
                      </a:lnTo>
                      <a:lnTo>
                        <a:pt x="39" y="95"/>
                      </a:lnTo>
                      <a:lnTo>
                        <a:pt x="54" y="157"/>
                      </a:lnTo>
                      <a:lnTo>
                        <a:pt x="66" y="227"/>
                      </a:lnTo>
                      <a:lnTo>
                        <a:pt x="74" y="284"/>
                      </a:lnTo>
                      <a:lnTo>
                        <a:pt x="69" y="338"/>
                      </a:lnTo>
                      <a:lnTo>
                        <a:pt x="58" y="399"/>
                      </a:lnTo>
                      <a:lnTo>
                        <a:pt x="45" y="458"/>
                      </a:lnTo>
                      <a:lnTo>
                        <a:pt x="28" y="512"/>
                      </a:lnTo>
                      <a:lnTo>
                        <a:pt x="0" y="572"/>
                      </a:lnTo>
                      <a:lnTo>
                        <a:pt x="208" y="572"/>
                      </a:lnTo>
                      <a:lnTo>
                        <a:pt x="297" y="570"/>
                      </a:lnTo>
                      <a:lnTo>
                        <a:pt x="342" y="567"/>
                      </a:lnTo>
                      <a:lnTo>
                        <a:pt x="375" y="559"/>
                      </a:lnTo>
                      <a:lnTo>
                        <a:pt x="409" y="549"/>
                      </a:lnTo>
                      <a:lnTo>
                        <a:pt x="445" y="533"/>
                      </a:lnTo>
                      <a:lnTo>
                        <a:pt x="486" y="515"/>
                      </a:lnTo>
                      <a:lnTo>
                        <a:pt x="526" y="490"/>
                      </a:lnTo>
                      <a:lnTo>
                        <a:pt x="552" y="470"/>
                      </a:lnTo>
                      <a:lnTo>
                        <a:pt x="577" y="447"/>
                      </a:lnTo>
                      <a:lnTo>
                        <a:pt x="604" y="420"/>
                      </a:lnTo>
                      <a:lnTo>
                        <a:pt x="628" y="398"/>
                      </a:lnTo>
                      <a:lnTo>
                        <a:pt x="651" y="370"/>
                      </a:lnTo>
                      <a:lnTo>
                        <a:pt x="680" y="333"/>
                      </a:lnTo>
                      <a:lnTo>
                        <a:pt x="708" y="286"/>
                      </a:lnTo>
                      <a:lnTo>
                        <a:pt x="682" y="245"/>
                      </a:lnTo>
                      <a:lnTo>
                        <a:pt x="658" y="210"/>
                      </a:lnTo>
                      <a:lnTo>
                        <a:pt x="638" y="185"/>
                      </a:lnTo>
                      <a:lnTo>
                        <a:pt x="616" y="161"/>
                      </a:lnTo>
                      <a:lnTo>
                        <a:pt x="592" y="138"/>
                      </a:lnTo>
                      <a:lnTo>
                        <a:pt x="572" y="120"/>
                      </a:lnTo>
                      <a:lnTo>
                        <a:pt x="552" y="103"/>
                      </a:lnTo>
                      <a:lnTo>
                        <a:pt x="528" y="85"/>
                      </a:lnTo>
                      <a:lnTo>
                        <a:pt x="506" y="72"/>
                      </a:lnTo>
                      <a:lnTo>
                        <a:pt x="480" y="58"/>
                      </a:lnTo>
                      <a:lnTo>
                        <a:pt x="451" y="43"/>
                      </a:lnTo>
                      <a:lnTo>
                        <a:pt x="415" y="29"/>
                      </a:lnTo>
                      <a:lnTo>
                        <a:pt x="385" y="20"/>
                      </a:lnTo>
                      <a:lnTo>
                        <a:pt x="350" y="11"/>
                      </a:lnTo>
                      <a:lnTo>
                        <a:pt x="313" y="5"/>
                      </a:lnTo>
                      <a:lnTo>
                        <a:pt x="278" y="1"/>
                      </a:lnTo>
                      <a:lnTo>
                        <a:pt x="253" y="1"/>
                      </a:lnTo>
                      <a:lnTo>
                        <a:pt x="227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25400" cmpd="sng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3366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5" name="Oval 80">
                  <a:extLst>
                    <a:ext uri="{FF2B5EF4-FFF2-40B4-BE49-F238E27FC236}">
                      <a16:creationId xmlns:a16="http://schemas.microsoft.com/office/drawing/2014/main" id="{3724388E-CB7B-4D32-995E-9229E3820C7C}"/>
                    </a:ext>
                  </a:extLst>
                </p:cNvPr>
                <p:cNvSpPr>
                  <a:spLocks noChangeAspect="1" noChangeArrowheads="1"/>
                </p:cNvSpPr>
                <p:nvPr/>
              </p:nvSpPr>
              <p:spPr bwMode="auto">
                <a:xfrm>
                  <a:off x="6906165" y="3577772"/>
                  <a:ext cx="108000" cy="104338"/>
                </a:xfrm>
                <a:prstGeom prst="ellipse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cxnSp>
            <p:nvCxnSpPr>
              <p:cNvPr id="19" name="Straight Connector 18">
                <a:extLst>
                  <a:ext uri="{FF2B5EF4-FFF2-40B4-BE49-F238E27FC236}">
                    <a16:creationId xmlns:a16="http://schemas.microsoft.com/office/drawing/2014/main" id="{FCA8D561-5A01-443A-82F0-FB1120848E3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815529" y="3529452"/>
                <a:ext cx="686346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AF60F052-CFD3-4ADA-9157-8C88C803A1F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014165" y="4520548"/>
                <a:ext cx="549125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id="{E7C8914B-E0DD-4786-ADE0-4CEA92CC8DEB}"/>
                  </a:ext>
                </a:extLst>
              </p:cNvPr>
              <p:cNvSpPr/>
              <p:nvPr/>
            </p:nvSpPr>
            <p:spPr>
              <a:xfrm>
                <a:off x="6155473" y="3631631"/>
                <a:ext cx="1092820" cy="799120"/>
              </a:xfrm>
              <a:custGeom>
                <a:avLst/>
                <a:gdLst>
                  <a:gd name="connsiteX0" fmla="*/ 1092820 w 1092820"/>
                  <a:gd name="connsiteY0" fmla="*/ 0 h 802888"/>
                  <a:gd name="connsiteX1" fmla="*/ 1092820 w 1092820"/>
                  <a:gd name="connsiteY1" fmla="*/ 215591 h 802888"/>
                  <a:gd name="connsiteX2" fmla="*/ 0 w 1092820"/>
                  <a:gd name="connsiteY2" fmla="*/ 631903 h 802888"/>
                  <a:gd name="connsiteX3" fmla="*/ 0 w 1092820"/>
                  <a:gd name="connsiteY3" fmla="*/ 802888 h 802888"/>
                  <a:gd name="connsiteX4" fmla="*/ 349405 w 1092820"/>
                  <a:gd name="connsiteY4" fmla="*/ 802888 h 8028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092820" h="802888">
                    <a:moveTo>
                      <a:pt x="1092820" y="0"/>
                    </a:moveTo>
                    <a:lnTo>
                      <a:pt x="1092820" y="215591"/>
                    </a:lnTo>
                    <a:lnTo>
                      <a:pt x="0" y="631903"/>
                    </a:lnTo>
                    <a:lnTo>
                      <a:pt x="0" y="802888"/>
                    </a:lnTo>
                    <a:lnTo>
                      <a:pt x="349405" y="802888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headEnd type="oval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Freeform: Shape 21">
                <a:extLst>
                  <a:ext uri="{FF2B5EF4-FFF2-40B4-BE49-F238E27FC236}">
                    <a16:creationId xmlns:a16="http://schemas.microsoft.com/office/drawing/2014/main" id="{EF9DA00A-CF8D-4D22-9FE3-7EF1B3C3E9B3}"/>
                  </a:ext>
                </a:extLst>
              </p:cNvPr>
              <p:cNvSpPr/>
              <p:nvPr/>
            </p:nvSpPr>
            <p:spPr>
              <a:xfrm flipV="1">
                <a:off x="6155473" y="3731009"/>
                <a:ext cx="1092820" cy="789537"/>
              </a:xfrm>
              <a:custGeom>
                <a:avLst/>
                <a:gdLst>
                  <a:gd name="connsiteX0" fmla="*/ 1092820 w 1092820"/>
                  <a:gd name="connsiteY0" fmla="*/ 0 h 802888"/>
                  <a:gd name="connsiteX1" fmla="*/ 1092820 w 1092820"/>
                  <a:gd name="connsiteY1" fmla="*/ 215591 h 802888"/>
                  <a:gd name="connsiteX2" fmla="*/ 0 w 1092820"/>
                  <a:gd name="connsiteY2" fmla="*/ 631903 h 802888"/>
                  <a:gd name="connsiteX3" fmla="*/ 0 w 1092820"/>
                  <a:gd name="connsiteY3" fmla="*/ 802888 h 802888"/>
                  <a:gd name="connsiteX4" fmla="*/ 349405 w 1092820"/>
                  <a:gd name="connsiteY4" fmla="*/ 802888 h 8028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092820" h="802888">
                    <a:moveTo>
                      <a:pt x="1092820" y="0"/>
                    </a:moveTo>
                    <a:lnTo>
                      <a:pt x="1092820" y="215591"/>
                    </a:lnTo>
                    <a:lnTo>
                      <a:pt x="0" y="631903"/>
                    </a:lnTo>
                    <a:lnTo>
                      <a:pt x="0" y="802888"/>
                    </a:lnTo>
                    <a:lnTo>
                      <a:pt x="349405" y="802888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headEnd type="oval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126423F2-1D45-4061-97EB-F841BC3FF35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817535" y="4626705"/>
                <a:ext cx="686346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A74C0EF2-6B8E-48CF-8928-9EE97619A588}"/>
                </a:ext>
              </a:extLst>
            </p:cNvPr>
            <p:cNvSpPr txBox="1"/>
            <p:nvPr/>
          </p:nvSpPr>
          <p:spPr>
            <a:xfrm>
              <a:off x="1210680" y="2108419"/>
              <a:ext cx="889157" cy="285466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R (Reset)</a:t>
              </a:r>
            </a:p>
          </p:txBody>
        </p:sp>
        <p:sp>
          <p:nvSpPr>
            <p:cNvPr id="56" name="Flowchart: Delay 55">
              <a:extLst>
                <a:ext uri="{FF2B5EF4-FFF2-40B4-BE49-F238E27FC236}">
                  <a16:creationId xmlns:a16="http://schemas.microsoft.com/office/drawing/2014/main" id="{B73BE492-2421-438B-BDA2-DE13E02F88BC}"/>
                </a:ext>
              </a:extLst>
            </p:cNvPr>
            <p:cNvSpPr/>
            <p:nvPr/>
          </p:nvSpPr>
          <p:spPr>
            <a:xfrm>
              <a:off x="3130362" y="2167364"/>
              <a:ext cx="512384" cy="433142"/>
            </a:xfrm>
            <a:prstGeom prst="flowChartDelay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57" name="Flowchart: Delay 56">
              <a:extLst>
                <a:ext uri="{FF2B5EF4-FFF2-40B4-BE49-F238E27FC236}">
                  <a16:creationId xmlns:a16="http://schemas.microsoft.com/office/drawing/2014/main" id="{2F8C8869-41D4-4490-8FD1-07EB35632C65}"/>
                </a:ext>
              </a:extLst>
            </p:cNvPr>
            <p:cNvSpPr/>
            <p:nvPr/>
          </p:nvSpPr>
          <p:spPr>
            <a:xfrm>
              <a:off x="3121520" y="3691135"/>
              <a:ext cx="512384" cy="433142"/>
            </a:xfrm>
            <a:prstGeom prst="flowChartDelay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2D6C7E68-044E-49F9-8CE7-65E86EC88DD0}"/>
                </a:ext>
              </a:extLst>
            </p:cNvPr>
            <p:cNvSpPr txBox="1"/>
            <p:nvPr/>
          </p:nvSpPr>
          <p:spPr>
            <a:xfrm>
              <a:off x="3674909" y="2060443"/>
              <a:ext cx="419655" cy="264490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CR</a:t>
              </a: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DC1E0A79-D87C-42EF-9EBC-D9783CD954FB}"/>
                </a:ext>
              </a:extLst>
            </p:cNvPr>
            <p:cNvSpPr txBox="1"/>
            <p:nvPr/>
          </p:nvSpPr>
          <p:spPr>
            <a:xfrm>
              <a:off x="3674909" y="3618091"/>
              <a:ext cx="419655" cy="264490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CS</a:t>
              </a:r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300A5681-40A9-42B5-9396-A07681B458D7}"/>
                </a:ext>
              </a:extLst>
            </p:cNvPr>
            <p:cNvSpPr/>
            <p:nvPr/>
          </p:nvSpPr>
          <p:spPr>
            <a:xfrm>
              <a:off x="2914650" y="2508250"/>
              <a:ext cx="215900" cy="1266044"/>
            </a:xfrm>
            <a:custGeom>
              <a:avLst/>
              <a:gdLst>
                <a:gd name="connsiteX0" fmla="*/ 215900 w 215900"/>
                <a:gd name="connsiteY0" fmla="*/ 0 h 1301750"/>
                <a:gd name="connsiteX1" fmla="*/ 0 w 215900"/>
                <a:gd name="connsiteY1" fmla="*/ 0 h 1301750"/>
                <a:gd name="connsiteX2" fmla="*/ 0 w 215900"/>
                <a:gd name="connsiteY2" fmla="*/ 1301750 h 1301750"/>
                <a:gd name="connsiteX3" fmla="*/ 215900 w 215900"/>
                <a:gd name="connsiteY3" fmla="*/ 1301750 h 1301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15900" h="1301750">
                  <a:moveTo>
                    <a:pt x="215900" y="0"/>
                  </a:moveTo>
                  <a:lnTo>
                    <a:pt x="0" y="0"/>
                  </a:lnTo>
                  <a:lnTo>
                    <a:pt x="0" y="1301750"/>
                  </a:lnTo>
                  <a:lnTo>
                    <a:pt x="215900" y="130175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A2638C35-EF2B-4BC3-9A67-19C2D60E7960}"/>
                </a:ext>
              </a:extLst>
            </p:cNvPr>
            <p:cNvCxnSpPr>
              <a:cxnSpLocks/>
            </p:cNvCxnSpPr>
            <p:nvPr/>
          </p:nvCxnSpPr>
          <p:spPr>
            <a:xfrm>
              <a:off x="2179511" y="3113965"/>
              <a:ext cx="735139" cy="0"/>
            </a:xfrm>
            <a:prstGeom prst="line">
              <a:avLst/>
            </a:prstGeom>
            <a:ln w="25400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9C74022A-1E2F-4CC4-BC72-DE40456F67AD}"/>
                </a:ext>
              </a:extLst>
            </p:cNvPr>
            <p:cNvCxnSpPr>
              <a:cxnSpLocks/>
            </p:cNvCxnSpPr>
            <p:nvPr/>
          </p:nvCxnSpPr>
          <p:spPr>
            <a:xfrm>
              <a:off x="2179511" y="2256815"/>
              <a:ext cx="942009" cy="0"/>
            </a:xfrm>
            <a:prstGeom prst="line">
              <a:avLst/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0CB0DB3B-0BB9-4BD3-B405-E9902534C7AF}"/>
                </a:ext>
              </a:extLst>
            </p:cNvPr>
            <p:cNvCxnSpPr>
              <a:cxnSpLocks/>
            </p:cNvCxnSpPr>
            <p:nvPr/>
          </p:nvCxnSpPr>
          <p:spPr>
            <a:xfrm>
              <a:off x="2179511" y="4040020"/>
              <a:ext cx="942009" cy="0"/>
            </a:xfrm>
            <a:prstGeom prst="line">
              <a:avLst/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A0DA3927-AF54-4CAE-B2DE-919155A6E5F5}"/>
                </a:ext>
              </a:extLst>
            </p:cNvPr>
            <p:cNvSpPr txBox="1"/>
            <p:nvPr/>
          </p:nvSpPr>
          <p:spPr>
            <a:xfrm>
              <a:off x="1210680" y="2952312"/>
              <a:ext cx="921822" cy="285466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 (Clock)</a:t>
              </a:r>
            </a:p>
          </p:txBody>
        </p:sp>
      </p:grpSp>
      <p:sp>
        <p:nvSpPr>
          <p:cNvPr id="71" name="Content Placeholder 2">
            <a:extLst>
              <a:ext uri="{FF2B5EF4-FFF2-40B4-BE49-F238E27FC236}">
                <a16:creationId xmlns:a16="http://schemas.microsoft.com/office/drawing/2014/main" id="{36489CFE-E5A9-449F-A3FD-B7DFAAA2AFF4}"/>
              </a:ext>
            </a:extLst>
          </p:cNvPr>
          <p:cNvSpPr txBox="1">
            <a:spLocks/>
          </p:cNvSpPr>
          <p:nvPr/>
        </p:nvSpPr>
        <p:spPr bwMode="auto">
          <a:xfrm>
            <a:off x="505292" y="3609020"/>
            <a:ext cx="8915400" cy="27903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7663" indent="-347663" algn="l" rtl="0" fontAlgn="base">
              <a:spcBef>
                <a:spcPct val="4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98513" indent="-336550" algn="l" rtl="0" fontAlgn="base">
              <a:spcBef>
                <a:spcPct val="40000"/>
              </a:spcBef>
              <a:spcAft>
                <a:spcPct val="0"/>
              </a:spcAft>
              <a:buFont typeface="Wingdings" pitchFamily="2" charset="2"/>
              <a:buChar char="²"/>
              <a:defRPr sz="2000">
                <a:solidFill>
                  <a:schemeClr val="tx1"/>
                </a:solidFill>
                <a:latin typeface="+mn-lt"/>
                <a:cs typeface="+mn-cs"/>
              </a:defRPr>
            </a:lvl2pPr>
            <a:lvl3pPr marL="1144588" indent="-231775" algn="l" rtl="0" fontAlgn="base">
              <a:spcBef>
                <a:spcPct val="40000"/>
              </a:spcBef>
              <a:spcAft>
                <a:spcPct val="0"/>
              </a:spcAft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  <a:cs typeface="+mn-cs"/>
              </a:defRPr>
            </a:lvl3pPr>
            <a:lvl4pPr marL="1481138" indent="-222250" algn="l" rtl="0" fontAlgn="base">
              <a:spcBef>
                <a:spcPct val="4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  <a:cs typeface="+mn-cs"/>
              </a:defRPr>
            </a:lvl4pPr>
            <a:lvl5pPr marL="1828800" indent="-233363" algn="l" rtl="0" fontAlgn="base">
              <a:spcBef>
                <a:spcPct val="4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cs typeface="+mn-cs"/>
              </a:defRPr>
            </a:lvl5pPr>
            <a:lvl6pPr marL="2286000" indent="-233363" algn="l" rtl="0" fontAlgn="base">
              <a:spcBef>
                <a:spcPct val="4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cs typeface="+mn-cs"/>
              </a:defRPr>
            </a:lvl6pPr>
            <a:lvl7pPr marL="2743200" indent="-233363" algn="l" rtl="0" fontAlgn="base">
              <a:spcBef>
                <a:spcPct val="4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cs typeface="+mn-cs"/>
              </a:defRPr>
            </a:lvl7pPr>
            <a:lvl8pPr marL="3200400" indent="-233363" algn="l" rtl="0" fontAlgn="base">
              <a:spcBef>
                <a:spcPct val="4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cs typeface="+mn-cs"/>
              </a:defRPr>
            </a:lvl8pPr>
            <a:lvl9pPr marL="3657600" indent="-233363" algn="l" rtl="0" fontAlgn="base">
              <a:spcBef>
                <a:spcPct val="4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>
              <a:spcBef>
                <a:spcPts val="1500"/>
              </a:spcBef>
            </a:pPr>
            <a:r>
              <a:rPr lang="en-US" kern="0" dirty="0"/>
              <a:t>An additional Clock (enable) input signal </a:t>
            </a:r>
            <a:r>
              <a:rPr lang="en-US" b="1" kern="0" dirty="0"/>
              <a:t>C</a:t>
            </a:r>
            <a:r>
              <a:rPr lang="en-US" kern="0" dirty="0"/>
              <a:t> is used</a:t>
            </a:r>
          </a:p>
          <a:p>
            <a:pPr>
              <a:spcBef>
                <a:spcPts val="1500"/>
              </a:spcBef>
            </a:pPr>
            <a:r>
              <a:rPr lang="en-US" kern="0" dirty="0"/>
              <a:t>Clock controls </a:t>
            </a:r>
            <a:r>
              <a:rPr lang="en-US" b="1" kern="0" dirty="0">
                <a:solidFill>
                  <a:srgbClr val="FF0000"/>
                </a:solidFill>
              </a:rPr>
              <a:t>when</a:t>
            </a:r>
            <a:r>
              <a:rPr lang="en-US" kern="0" dirty="0"/>
              <a:t> the state of the latch can be changed</a:t>
            </a:r>
          </a:p>
          <a:p>
            <a:pPr>
              <a:spcBef>
                <a:spcPts val="1500"/>
              </a:spcBef>
            </a:pPr>
            <a:r>
              <a:rPr lang="en-US" kern="0" dirty="0"/>
              <a:t>When </a:t>
            </a:r>
            <a:r>
              <a:rPr lang="en-US" b="1" kern="0" dirty="0">
                <a:solidFill>
                  <a:srgbClr val="0000FF"/>
                </a:solidFill>
              </a:rPr>
              <a:t>C=0</a:t>
            </a:r>
            <a:r>
              <a:rPr lang="en-US" kern="0" dirty="0"/>
              <a:t>, the S and R inputs have no effect on the latch</a:t>
            </a:r>
          </a:p>
          <a:p>
            <a:pPr marL="357188" indent="0">
              <a:spcBef>
                <a:spcPts val="1500"/>
              </a:spcBef>
              <a:buFont typeface="Wingdings" pitchFamily="2" charset="2"/>
              <a:buNone/>
            </a:pPr>
            <a:r>
              <a:rPr lang="en-US" kern="0" dirty="0"/>
              <a:t>The latch will remain in the same state, regardless of S and R</a:t>
            </a:r>
          </a:p>
          <a:p>
            <a:pPr>
              <a:spcBef>
                <a:spcPts val="1500"/>
              </a:spcBef>
            </a:pPr>
            <a:r>
              <a:rPr lang="en-US" kern="0" dirty="0"/>
              <a:t>When </a:t>
            </a:r>
            <a:r>
              <a:rPr lang="en-US" b="1" kern="0" dirty="0">
                <a:solidFill>
                  <a:srgbClr val="FF0000"/>
                </a:solidFill>
              </a:rPr>
              <a:t>C=1</a:t>
            </a:r>
            <a:r>
              <a:rPr lang="en-US" kern="0" dirty="0"/>
              <a:t>, then normal SR latch operation</a:t>
            </a:r>
          </a:p>
        </p:txBody>
      </p:sp>
    </p:spTree>
    <p:extLst>
      <p:ext uri="{BB962C8B-B14F-4D97-AF65-F5344CB8AC3E}">
        <p14:creationId xmlns:p14="http://schemas.microsoft.com/office/powerpoint/2010/main" val="9061423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8114BA-C58E-4EDD-935E-79051D42B8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 Latch with Clock Input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1" name="Content Placeholder 2">
                <a:extLst>
                  <a:ext uri="{FF2B5EF4-FFF2-40B4-BE49-F238E27FC236}">
                    <a16:creationId xmlns:a16="http://schemas.microsoft.com/office/drawing/2014/main" id="{36489CFE-E5A9-449F-A3FD-B7DFAAA2AFF4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505292" y="3501232"/>
                <a:ext cx="8915400" cy="298810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347663" indent="-347663" algn="l" rtl="0" fontAlgn="base">
                  <a:spcBef>
                    <a:spcPct val="40000"/>
                  </a:spcBef>
                  <a:spcAft>
                    <a:spcPct val="0"/>
                  </a:spcAft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98513" indent="-336550" algn="l" rtl="0" fontAlgn="base">
                  <a:spcBef>
                    <a:spcPct val="40000"/>
                  </a:spcBef>
                  <a:spcAft>
                    <a:spcPct val="0"/>
                  </a:spcAft>
                  <a:buFont typeface="Wingdings" pitchFamily="2" charset="2"/>
                  <a:buChar char="²"/>
                  <a:defRPr sz="2000">
                    <a:solidFill>
                      <a:schemeClr val="tx1"/>
                    </a:solidFill>
                    <a:latin typeface="+mn-lt"/>
                    <a:cs typeface="+mn-cs"/>
                  </a:defRPr>
                </a:lvl2pPr>
                <a:lvl3pPr marL="1144588" indent="-231775" algn="l" rtl="0" fontAlgn="base">
                  <a:spcBef>
                    <a:spcPct val="40000"/>
                  </a:spcBef>
                  <a:spcAft>
                    <a:spcPct val="0"/>
                  </a:spcAft>
                  <a:buFont typeface="Wingdings" pitchFamily="2" charset="2"/>
                  <a:buChar char="§"/>
                  <a:defRPr>
                    <a:solidFill>
                      <a:schemeClr val="tx1"/>
                    </a:solidFill>
                    <a:latin typeface="+mn-lt"/>
                    <a:cs typeface="+mn-cs"/>
                  </a:defRPr>
                </a:lvl3pPr>
                <a:lvl4pPr marL="1481138" indent="-222250" algn="l" rtl="0" fontAlgn="base">
                  <a:spcBef>
                    <a:spcPct val="40000"/>
                  </a:spcBef>
                  <a:spcAft>
                    <a:spcPct val="0"/>
                  </a:spcAft>
                  <a:buChar char="–"/>
                  <a:defRPr sz="1600">
                    <a:solidFill>
                      <a:schemeClr val="tx1"/>
                    </a:solidFill>
                    <a:latin typeface="+mn-lt"/>
                    <a:cs typeface="+mn-cs"/>
                  </a:defRPr>
                </a:lvl4pPr>
                <a:lvl5pPr marL="1828800" indent="-233363" algn="l" rtl="0" fontAlgn="base">
                  <a:spcBef>
                    <a:spcPct val="4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+mn-lt"/>
                    <a:cs typeface="+mn-cs"/>
                  </a:defRPr>
                </a:lvl5pPr>
                <a:lvl6pPr marL="2286000" indent="-233363" algn="l" rtl="0" fontAlgn="base">
                  <a:spcBef>
                    <a:spcPct val="4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+mn-lt"/>
                    <a:cs typeface="+mn-cs"/>
                  </a:defRPr>
                </a:lvl6pPr>
                <a:lvl7pPr marL="2743200" indent="-233363" algn="l" rtl="0" fontAlgn="base">
                  <a:spcBef>
                    <a:spcPct val="4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+mn-lt"/>
                    <a:cs typeface="+mn-cs"/>
                  </a:defRPr>
                </a:lvl7pPr>
                <a:lvl8pPr marL="3200400" indent="-233363" algn="l" rtl="0" fontAlgn="base">
                  <a:spcBef>
                    <a:spcPct val="4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+mn-lt"/>
                    <a:cs typeface="+mn-cs"/>
                  </a:defRPr>
                </a:lvl8pPr>
                <a:lvl9pPr marL="3657600" indent="-233363" algn="l" rtl="0" fontAlgn="base">
                  <a:spcBef>
                    <a:spcPct val="4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+mn-lt"/>
                    <a:cs typeface="+mn-cs"/>
                  </a:defRPr>
                </a:lvl9pPr>
              </a:lstStyle>
              <a:p>
                <a:pPr>
                  <a:lnSpc>
                    <a:spcPct val="150000"/>
                  </a:lnSpc>
                  <a:spcBef>
                    <a:spcPts val="0"/>
                  </a:spcBef>
                </a:pPr>
                <a:r>
                  <a:rPr lang="en-US" dirty="0"/>
                  <a:t>One data input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/>
                      </a:rPr>
                      <m:t>𝐷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/>
                      </a:rPr>
                      <m:t>𝑆</m:t>
                    </m:r>
                    <m:r>
                      <a:rPr lang="en-US" i="1" dirty="0" smtClean="0">
                        <a:latin typeface="Cambria Math"/>
                      </a:rPr>
                      <m:t>=</m:t>
                    </m:r>
                    <m:r>
                      <a:rPr lang="en-US" i="1" dirty="0" smtClean="0">
                        <a:latin typeface="Cambria Math"/>
                      </a:rPr>
                      <m:t>𝐷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/>
                      </a:rPr>
                      <m:t>𝑅</m:t>
                    </m:r>
                    <m:r>
                      <a:rPr lang="en-US" i="1" dirty="0" smtClean="0">
                        <a:latin typeface="Cambria Math"/>
                      </a:rPr>
                      <m:t>=</m:t>
                    </m:r>
                    <m:bar>
                      <m:barPr>
                        <m:pos m:val="top"/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r>
                          <a:rPr lang="en-US" b="0" i="1" dirty="0" smtClean="0">
                            <a:latin typeface="Cambria Math"/>
                          </a:rPr>
                          <m:t>𝐷</m:t>
                        </m:r>
                      </m:e>
                    </m:bar>
                  </m:oMath>
                </a14:m>
                <a:r>
                  <a:rPr lang="en-US" dirty="0"/>
                  <a:t>, </a:t>
                </a:r>
                <a:r>
                  <a:rPr lang="en-US" dirty="0">
                    <a:sym typeface="Wingdings" panose="05000000000000000000" pitchFamily="2" charset="2"/>
                  </a:rPr>
                  <a:t>No undefined state</a:t>
                </a:r>
                <a:endParaRPr lang="en-US" dirty="0"/>
              </a:p>
              <a:p>
                <a:pPr>
                  <a:spcBef>
                    <a:spcPts val="1500"/>
                  </a:spcBef>
                </a:pPr>
                <a:r>
                  <a:rPr lang="en-US" kern="0" dirty="0"/>
                  <a:t>Clock controls </a:t>
                </a:r>
                <a:r>
                  <a:rPr lang="en-US" b="1" kern="0" dirty="0">
                    <a:solidFill>
                      <a:srgbClr val="FF0000"/>
                    </a:solidFill>
                  </a:rPr>
                  <a:t>when</a:t>
                </a:r>
                <a:r>
                  <a:rPr lang="en-US" kern="0" dirty="0"/>
                  <a:t> the state of the latch can be changed</a:t>
                </a:r>
              </a:p>
              <a:p>
                <a:pPr>
                  <a:spcBef>
                    <a:spcPts val="1500"/>
                  </a:spcBef>
                </a:pPr>
                <a:r>
                  <a:rPr lang="en-US" kern="0" dirty="0"/>
                  <a:t>When </a:t>
                </a:r>
                <a:r>
                  <a:rPr lang="en-US" b="1" kern="0" dirty="0">
                    <a:solidFill>
                      <a:srgbClr val="0000FF"/>
                    </a:solidFill>
                  </a:rPr>
                  <a:t>C=0</a:t>
                </a:r>
                <a:r>
                  <a:rPr lang="en-US" kern="0" dirty="0"/>
                  <a:t>, the </a:t>
                </a:r>
                <a:r>
                  <a:rPr lang="en-US" i="1" kern="0" dirty="0"/>
                  <a:t>D</a:t>
                </a:r>
                <a:r>
                  <a:rPr lang="en-US" kern="0" dirty="0"/>
                  <a:t> input has no effect on the latch</a:t>
                </a:r>
              </a:p>
              <a:p>
                <a:pPr marL="357188" indent="0">
                  <a:spcBef>
                    <a:spcPts val="1500"/>
                  </a:spcBef>
                  <a:buFont typeface="Wingdings" pitchFamily="2" charset="2"/>
                  <a:buNone/>
                </a:pPr>
                <a:r>
                  <a:rPr lang="en-US" kern="0" dirty="0"/>
                  <a:t>The latch will remain in the same state, regardless of </a:t>
                </a:r>
                <a:r>
                  <a:rPr lang="en-US" i="1" kern="0" dirty="0"/>
                  <a:t>D</a:t>
                </a:r>
              </a:p>
              <a:p>
                <a:pPr>
                  <a:spcBef>
                    <a:spcPts val="1500"/>
                  </a:spcBef>
                </a:pPr>
                <a:r>
                  <a:rPr lang="en-US" kern="0" dirty="0"/>
                  <a:t>When </a:t>
                </a:r>
                <a:r>
                  <a:rPr lang="en-US" b="1" kern="0" dirty="0">
                    <a:solidFill>
                      <a:srgbClr val="FF0000"/>
                    </a:solidFill>
                  </a:rPr>
                  <a:t>C=1</a:t>
                </a:r>
                <a:r>
                  <a:rPr lang="en-US" kern="0" dirty="0"/>
                  <a:t>, latch is enabled, reset if </a:t>
                </a:r>
                <a:r>
                  <a:rPr lang="en-US" i="1" kern="0" dirty="0"/>
                  <a:t>D</a:t>
                </a:r>
                <a:r>
                  <a:rPr lang="en-US" kern="0" dirty="0"/>
                  <a:t> is 0 and set if </a:t>
                </a:r>
                <a:r>
                  <a:rPr lang="en-US" i="1" kern="0" dirty="0"/>
                  <a:t>D</a:t>
                </a:r>
                <a:r>
                  <a:rPr lang="en-US" kern="0" dirty="0"/>
                  <a:t> is 1</a:t>
                </a:r>
              </a:p>
            </p:txBody>
          </p:sp>
        </mc:Choice>
        <mc:Fallback xmlns="">
          <p:sp>
            <p:nvSpPr>
              <p:cNvPr id="71" name="Content Placeholder 2">
                <a:extLst>
                  <a:ext uri="{FF2B5EF4-FFF2-40B4-BE49-F238E27FC236}">
                    <a16:creationId xmlns:a16="http://schemas.microsoft.com/office/drawing/2014/main" id="{36489CFE-E5A9-449F-A3FD-B7DFAAA2AF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05292" y="3501232"/>
                <a:ext cx="8915400" cy="2988108"/>
              </a:xfrm>
              <a:prstGeom prst="rect">
                <a:avLst/>
              </a:prstGeom>
              <a:blipFill>
                <a:blip r:embed="rId2"/>
                <a:stretch>
                  <a:fillRect l="-958" b="-2648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5" name="Picture 3" descr="C:\Users\mudawar\Documents\+COE 202\202 Lectures\D-latchB.jpg">
            <a:extLst>
              <a:ext uri="{FF2B5EF4-FFF2-40B4-BE49-F238E27FC236}">
                <a16:creationId xmlns:a16="http://schemas.microsoft.com/office/drawing/2014/main" id="{72CE15D7-9860-4A39-96D9-AE861DEDB9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8175" y="1043735"/>
            <a:ext cx="2955925" cy="2066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1" name="Group 30">
            <a:extLst>
              <a:ext uri="{FF2B5EF4-FFF2-40B4-BE49-F238E27FC236}">
                <a16:creationId xmlns:a16="http://schemas.microsoft.com/office/drawing/2014/main" id="{8229642A-A9F8-46AC-81BE-190AC1FE2863}"/>
              </a:ext>
            </a:extLst>
          </p:cNvPr>
          <p:cNvGrpSpPr/>
          <p:nvPr/>
        </p:nvGrpSpPr>
        <p:grpSpPr>
          <a:xfrm>
            <a:off x="610798" y="959265"/>
            <a:ext cx="5467327" cy="2200100"/>
            <a:chOff x="610798" y="959265"/>
            <a:chExt cx="5467327" cy="2200100"/>
          </a:xfrm>
        </p:grpSpPr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300A5681-40A9-42B5-9396-A07681B458D7}"/>
                </a:ext>
              </a:extLst>
            </p:cNvPr>
            <p:cNvSpPr/>
            <p:nvPr/>
          </p:nvSpPr>
          <p:spPr>
            <a:xfrm>
              <a:off x="2714702" y="1505280"/>
              <a:ext cx="215900" cy="1266044"/>
            </a:xfrm>
            <a:custGeom>
              <a:avLst/>
              <a:gdLst>
                <a:gd name="connsiteX0" fmla="*/ 215900 w 215900"/>
                <a:gd name="connsiteY0" fmla="*/ 0 h 1301750"/>
                <a:gd name="connsiteX1" fmla="*/ 0 w 215900"/>
                <a:gd name="connsiteY1" fmla="*/ 0 h 1301750"/>
                <a:gd name="connsiteX2" fmla="*/ 0 w 215900"/>
                <a:gd name="connsiteY2" fmla="*/ 1301750 h 1301750"/>
                <a:gd name="connsiteX3" fmla="*/ 215900 w 215900"/>
                <a:gd name="connsiteY3" fmla="*/ 1301750 h 1301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15900" h="1301750">
                  <a:moveTo>
                    <a:pt x="215900" y="0"/>
                  </a:moveTo>
                  <a:lnTo>
                    <a:pt x="0" y="0"/>
                  </a:lnTo>
                  <a:lnTo>
                    <a:pt x="0" y="1301750"/>
                  </a:lnTo>
                  <a:lnTo>
                    <a:pt x="215900" y="130175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A402F507-42EA-40A2-B8A5-5403C42FBE1C}"/>
                </a:ext>
              </a:extLst>
            </p:cNvPr>
            <p:cNvSpPr/>
            <p:nvPr/>
          </p:nvSpPr>
          <p:spPr>
            <a:xfrm>
              <a:off x="2021681" y="1257300"/>
              <a:ext cx="907257" cy="1778794"/>
            </a:xfrm>
            <a:custGeom>
              <a:avLst/>
              <a:gdLst>
                <a:gd name="connsiteX0" fmla="*/ 0 w 907257"/>
                <a:gd name="connsiteY0" fmla="*/ 1778794 h 1778794"/>
                <a:gd name="connsiteX1" fmla="*/ 0 w 907257"/>
                <a:gd name="connsiteY1" fmla="*/ 0 h 1778794"/>
                <a:gd name="connsiteX2" fmla="*/ 907257 w 907257"/>
                <a:gd name="connsiteY2" fmla="*/ 0 h 17787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07257" h="1778794">
                  <a:moveTo>
                    <a:pt x="0" y="1778794"/>
                  </a:moveTo>
                  <a:lnTo>
                    <a:pt x="0" y="0"/>
                  </a:lnTo>
                  <a:lnTo>
                    <a:pt x="907257" y="0"/>
                  </a:lnTo>
                </a:path>
              </a:pathLst>
            </a:custGeom>
            <a:noFill/>
            <a:ln>
              <a:solidFill>
                <a:schemeClr val="tx1"/>
              </a:solidFill>
              <a:headEnd type="oval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B7A81AE9-E985-467A-A71F-70965FC14F20}"/>
                </a:ext>
              </a:extLst>
            </p:cNvPr>
            <p:cNvSpPr txBox="1"/>
            <p:nvPr/>
          </p:nvSpPr>
          <p:spPr>
            <a:xfrm>
              <a:off x="5853100" y="1321963"/>
              <a:ext cx="225025" cy="285466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Q</a:t>
              </a:r>
            </a:p>
          </p:txBody>
        </p: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6CBF5CA9-0A20-4BB1-B485-828C7267B989}"/>
                </a:ext>
              </a:extLst>
            </p:cNvPr>
            <p:cNvGrpSpPr/>
            <p:nvPr/>
          </p:nvGrpSpPr>
          <p:grpSpPr>
            <a:xfrm>
              <a:off x="5853100" y="2577957"/>
              <a:ext cx="225025" cy="285466"/>
              <a:chOff x="7602344" y="4351956"/>
              <a:chExt cx="225025" cy="285466"/>
            </a:xfrm>
          </p:grpSpPr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621B9D20-A5A3-4D7B-AD18-1C57C7B5DE0E}"/>
                  </a:ext>
                </a:extLst>
              </p:cNvPr>
              <p:cNvSpPr txBox="1"/>
              <p:nvPr/>
            </p:nvSpPr>
            <p:spPr>
              <a:xfrm>
                <a:off x="7602344" y="4351956"/>
                <a:ext cx="225025" cy="285466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square" lIns="0" tIns="0" rIns="0" bIns="0" rtlCol="0" anchor="ctr" anchorCtr="0">
                <a:noAutofit/>
              </a:bodyPr>
              <a:lstStyle/>
              <a:p>
                <a:pPr algn="ctr"/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Q</a:t>
                </a:r>
              </a:p>
            </p:txBody>
          </p: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A14D9B64-F359-42C5-8A53-4F8CF6444E74}"/>
                  </a:ext>
                </a:extLst>
              </p:cNvPr>
              <p:cNvCxnSpPr/>
              <p:nvPr/>
            </p:nvCxnSpPr>
            <p:spPr>
              <a:xfrm>
                <a:off x="7621143" y="4389126"/>
                <a:ext cx="18002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96C6F9DE-E654-46D2-846B-7531D3EC4A1B}"/>
                </a:ext>
              </a:extLst>
            </p:cNvPr>
            <p:cNvSpPr txBox="1"/>
            <p:nvPr/>
          </p:nvSpPr>
          <p:spPr>
            <a:xfrm>
              <a:off x="610798" y="2873899"/>
              <a:ext cx="845170" cy="285466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 (Data)</a:t>
              </a: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FD9B6FFC-76C8-433E-A4DF-6DFB0F841547}"/>
                </a:ext>
              </a:extLst>
            </p:cNvPr>
            <p:cNvCxnSpPr>
              <a:cxnSpLocks/>
            </p:cNvCxnSpPr>
            <p:nvPr/>
          </p:nvCxnSpPr>
          <p:spPr>
            <a:xfrm>
              <a:off x="5053028" y="1509235"/>
              <a:ext cx="735139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9E8426A6-89B8-472D-B7CF-932E202ACF07}"/>
                </a:ext>
              </a:extLst>
            </p:cNvPr>
            <p:cNvGrpSpPr/>
            <p:nvPr/>
          </p:nvGrpSpPr>
          <p:grpSpPr>
            <a:xfrm>
              <a:off x="4330079" y="1270430"/>
              <a:ext cx="722949" cy="472870"/>
              <a:chOff x="6474145" y="3461349"/>
              <a:chExt cx="540020" cy="337184"/>
            </a:xfrm>
          </p:grpSpPr>
          <p:sp>
            <p:nvSpPr>
              <p:cNvPr id="26" name="Freeform 78">
                <a:extLst>
                  <a:ext uri="{FF2B5EF4-FFF2-40B4-BE49-F238E27FC236}">
                    <a16:creationId xmlns:a16="http://schemas.microsoft.com/office/drawing/2014/main" id="{07EAED66-A6E7-4453-A5FE-94AAA2853EFF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6474145" y="3461349"/>
                <a:ext cx="432000" cy="337184"/>
              </a:xfrm>
              <a:custGeom>
                <a:avLst/>
                <a:gdLst>
                  <a:gd name="T0" fmla="*/ 0 w 708"/>
                  <a:gd name="T1" fmla="*/ 0 h 572"/>
                  <a:gd name="T2" fmla="*/ 17 w 708"/>
                  <a:gd name="T3" fmla="*/ 40 h 572"/>
                  <a:gd name="T4" fmla="*/ 39 w 708"/>
                  <a:gd name="T5" fmla="*/ 95 h 572"/>
                  <a:gd name="T6" fmla="*/ 54 w 708"/>
                  <a:gd name="T7" fmla="*/ 157 h 572"/>
                  <a:gd name="T8" fmla="*/ 66 w 708"/>
                  <a:gd name="T9" fmla="*/ 227 h 572"/>
                  <a:gd name="T10" fmla="*/ 74 w 708"/>
                  <a:gd name="T11" fmla="*/ 284 h 572"/>
                  <a:gd name="T12" fmla="*/ 69 w 708"/>
                  <a:gd name="T13" fmla="*/ 338 h 572"/>
                  <a:gd name="T14" fmla="*/ 58 w 708"/>
                  <a:gd name="T15" fmla="*/ 399 h 572"/>
                  <a:gd name="T16" fmla="*/ 45 w 708"/>
                  <a:gd name="T17" fmla="*/ 458 h 572"/>
                  <a:gd name="T18" fmla="*/ 28 w 708"/>
                  <a:gd name="T19" fmla="*/ 512 h 572"/>
                  <a:gd name="T20" fmla="*/ 0 w 708"/>
                  <a:gd name="T21" fmla="*/ 572 h 572"/>
                  <a:gd name="T22" fmla="*/ 208 w 708"/>
                  <a:gd name="T23" fmla="*/ 572 h 572"/>
                  <a:gd name="T24" fmla="*/ 297 w 708"/>
                  <a:gd name="T25" fmla="*/ 570 h 572"/>
                  <a:gd name="T26" fmla="*/ 342 w 708"/>
                  <a:gd name="T27" fmla="*/ 567 h 572"/>
                  <a:gd name="T28" fmla="*/ 375 w 708"/>
                  <a:gd name="T29" fmla="*/ 559 h 572"/>
                  <a:gd name="T30" fmla="*/ 409 w 708"/>
                  <a:gd name="T31" fmla="*/ 549 h 572"/>
                  <a:gd name="T32" fmla="*/ 445 w 708"/>
                  <a:gd name="T33" fmla="*/ 533 h 572"/>
                  <a:gd name="T34" fmla="*/ 486 w 708"/>
                  <a:gd name="T35" fmla="*/ 515 h 572"/>
                  <a:gd name="T36" fmla="*/ 526 w 708"/>
                  <a:gd name="T37" fmla="*/ 490 h 572"/>
                  <a:gd name="T38" fmla="*/ 552 w 708"/>
                  <a:gd name="T39" fmla="*/ 470 h 572"/>
                  <a:gd name="T40" fmla="*/ 577 w 708"/>
                  <a:gd name="T41" fmla="*/ 447 h 572"/>
                  <a:gd name="T42" fmla="*/ 604 w 708"/>
                  <a:gd name="T43" fmla="*/ 420 h 572"/>
                  <a:gd name="T44" fmla="*/ 628 w 708"/>
                  <a:gd name="T45" fmla="*/ 398 h 572"/>
                  <a:gd name="T46" fmla="*/ 651 w 708"/>
                  <a:gd name="T47" fmla="*/ 370 h 572"/>
                  <a:gd name="T48" fmla="*/ 680 w 708"/>
                  <a:gd name="T49" fmla="*/ 333 h 572"/>
                  <a:gd name="T50" fmla="*/ 708 w 708"/>
                  <a:gd name="T51" fmla="*/ 286 h 572"/>
                  <a:gd name="T52" fmla="*/ 682 w 708"/>
                  <a:gd name="T53" fmla="*/ 245 h 572"/>
                  <a:gd name="T54" fmla="*/ 658 w 708"/>
                  <a:gd name="T55" fmla="*/ 210 h 572"/>
                  <a:gd name="T56" fmla="*/ 638 w 708"/>
                  <a:gd name="T57" fmla="*/ 185 h 572"/>
                  <a:gd name="T58" fmla="*/ 616 w 708"/>
                  <a:gd name="T59" fmla="*/ 161 h 572"/>
                  <a:gd name="T60" fmla="*/ 592 w 708"/>
                  <a:gd name="T61" fmla="*/ 138 h 572"/>
                  <a:gd name="T62" fmla="*/ 572 w 708"/>
                  <a:gd name="T63" fmla="*/ 120 h 572"/>
                  <a:gd name="T64" fmla="*/ 552 w 708"/>
                  <a:gd name="T65" fmla="*/ 103 h 572"/>
                  <a:gd name="T66" fmla="*/ 528 w 708"/>
                  <a:gd name="T67" fmla="*/ 85 h 572"/>
                  <a:gd name="T68" fmla="*/ 506 w 708"/>
                  <a:gd name="T69" fmla="*/ 72 h 572"/>
                  <a:gd name="T70" fmla="*/ 480 w 708"/>
                  <a:gd name="T71" fmla="*/ 58 h 572"/>
                  <a:gd name="T72" fmla="*/ 451 w 708"/>
                  <a:gd name="T73" fmla="*/ 43 h 572"/>
                  <a:gd name="T74" fmla="*/ 415 w 708"/>
                  <a:gd name="T75" fmla="*/ 29 h 572"/>
                  <a:gd name="T76" fmla="*/ 385 w 708"/>
                  <a:gd name="T77" fmla="*/ 20 h 572"/>
                  <a:gd name="T78" fmla="*/ 350 w 708"/>
                  <a:gd name="T79" fmla="*/ 11 h 572"/>
                  <a:gd name="T80" fmla="*/ 313 w 708"/>
                  <a:gd name="T81" fmla="*/ 5 h 572"/>
                  <a:gd name="T82" fmla="*/ 278 w 708"/>
                  <a:gd name="T83" fmla="*/ 1 h 572"/>
                  <a:gd name="T84" fmla="*/ 253 w 708"/>
                  <a:gd name="T85" fmla="*/ 1 h 572"/>
                  <a:gd name="T86" fmla="*/ 227 w 708"/>
                  <a:gd name="T87" fmla="*/ 0 h 572"/>
                  <a:gd name="T88" fmla="*/ 0 w 708"/>
                  <a:gd name="T89" fmla="*/ 0 h 5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708" h="572">
                    <a:moveTo>
                      <a:pt x="0" y="0"/>
                    </a:moveTo>
                    <a:lnTo>
                      <a:pt x="17" y="40"/>
                    </a:lnTo>
                    <a:lnTo>
                      <a:pt x="39" y="95"/>
                    </a:lnTo>
                    <a:lnTo>
                      <a:pt x="54" y="157"/>
                    </a:lnTo>
                    <a:lnTo>
                      <a:pt x="66" y="227"/>
                    </a:lnTo>
                    <a:lnTo>
                      <a:pt x="74" y="284"/>
                    </a:lnTo>
                    <a:lnTo>
                      <a:pt x="69" y="338"/>
                    </a:lnTo>
                    <a:lnTo>
                      <a:pt x="58" y="399"/>
                    </a:lnTo>
                    <a:lnTo>
                      <a:pt x="45" y="458"/>
                    </a:lnTo>
                    <a:lnTo>
                      <a:pt x="28" y="512"/>
                    </a:lnTo>
                    <a:lnTo>
                      <a:pt x="0" y="572"/>
                    </a:lnTo>
                    <a:lnTo>
                      <a:pt x="208" y="572"/>
                    </a:lnTo>
                    <a:lnTo>
                      <a:pt x="297" y="570"/>
                    </a:lnTo>
                    <a:lnTo>
                      <a:pt x="342" y="567"/>
                    </a:lnTo>
                    <a:lnTo>
                      <a:pt x="375" y="559"/>
                    </a:lnTo>
                    <a:lnTo>
                      <a:pt x="409" y="549"/>
                    </a:lnTo>
                    <a:lnTo>
                      <a:pt x="445" y="533"/>
                    </a:lnTo>
                    <a:lnTo>
                      <a:pt x="486" y="515"/>
                    </a:lnTo>
                    <a:lnTo>
                      <a:pt x="526" y="490"/>
                    </a:lnTo>
                    <a:lnTo>
                      <a:pt x="552" y="470"/>
                    </a:lnTo>
                    <a:lnTo>
                      <a:pt x="577" y="447"/>
                    </a:lnTo>
                    <a:lnTo>
                      <a:pt x="604" y="420"/>
                    </a:lnTo>
                    <a:lnTo>
                      <a:pt x="628" y="398"/>
                    </a:lnTo>
                    <a:lnTo>
                      <a:pt x="651" y="370"/>
                    </a:lnTo>
                    <a:lnTo>
                      <a:pt x="680" y="333"/>
                    </a:lnTo>
                    <a:lnTo>
                      <a:pt x="708" y="286"/>
                    </a:lnTo>
                    <a:lnTo>
                      <a:pt x="682" y="245"/>
                    </a:lnTo>
                    <a:lnTo>
                      <a:pt x="658" y="210"/>
                    </a:lnTo>
                    <a:lnTo>
                      <a:pt x="638" y="185"/>
                    </a:lnTo>
                    <a:lnTo>
                      <a:pt x="616" y="161"/>
                    </a:lnTo>
                    <a:lnTo>
                      <a:pt x="592" y="138"/>
                    </a:lnTo>
                    <a:lnTo>
                      <a:pt x="572" y="120"/>
                    </a:lnTo>
                    <a:lnTo>
                      <a:pt x="552" y="103"/>
                    </a:lnTo>
                    <a:lnTo>
                      <a:pt x="528" y="85"/>
                    </a:lnTo>
                    <a:lnTo>
                      <a:pt x="506" y="72"/>
                    </a:lnTo>
                    <a:lnTo>
                      <a:pt x="480" y="58"/>
                    </a:lnTo>
                    <a:lnTo>
                      <a:pt x="451" y="43"/>
                    </a:lnTo>
                    <a:lnTo>
                      <a:pt x="415" y="29"/>
                    </a:lnTo>
                    <a:lnTo>
                      <a:pt x="385" y="20"/>
                    </a:lnTo>
                    <a:lnTo>
                      <a:pt x="350" y="11"/>
                    </a:lnTo>
                    <a:lnTo>
                      <a:pt x="313" y="5"/>
                    </a:lnTo>
                    <a:lnTo>
                      <a:pt x="278" y="1"/>
                    </a:lnTo>
                    <a:lnTo>
                      <a:pt x="253" y="1"/>
                    </a:lnTo>
                    <a:lnTo>
                      <a:pt x="227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2540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3366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" name="Oval 80">
                <a:extLst>
                  <a:ext uri="{FF2B5EF4-FFF2-40B4-BE49-F238E27FC236}">
                    <a16:creationId xmlns:a16="http://schemas.microsoft.com/office/drawing/2014/main" id="{BE111571-1547-437F-AB6E-7EE61E6A630D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6906165" y="3577772"/>
                <a:ext cx="108000" cy="104338"/>
              </a:xfrm>
              <a:prstGeom prst="ellipse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DDAB434B-BAC3-47E3-971E-57DBB2C93382}"/>
                </a:ext>
              </a:extLst>
            </p:cNvPr>
            <p:cNvGrpSpPr/>
            <p:nvPr/>
          </p:nvGrpSpPr>
          <p:grpSpPr>
            <a:xfrm>
              <a:off x="4330079" y="2519425"/>
              <a:ext cx="722949" cy="472870"/>
              <a:chOff x="6474145" y="3461349"/>
              <a:chExt cx="540020" cy="337184"/>
            </a:xfrm>
          </p:grpSpPr>
          <p:sp>
            <p:nvSpPr>
              <p:cNvPr id="24" name="Freeform 78">
                <a:extLst>
                  <a:ext uri="{FF2B5EF4-FFF2-40B4-BE49-F238E27FC236}">
                    <a16:creationId xmlns:a16="http://schemas.microsoft.com/office/drawing/2014/main" id="{F4B1A156-6435-4DE8-91ED-BEDA19F4C8AC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6474145" y="3461349"/>
                <a:ext cx="432000" cy="337184"/>
              </a:xfrm>
              <a:custGeom>
                <a:avLst/>
                <a:gdLst>
                  <a:gd name="T0" fmla="*/ 0 w 708"/>
                  <a:gd name="T1" fmla="*/ 0 h 572"/>
                  <a:gd name="T2" fmla="*/ 17 w 708"/>
                  <a:gd name="T3" fmla="*/ 40 h 572"/>
                  <a:gd name="T4" fmla="*/ 39 w 708"/>
                  <a:gd name="T5" fmla="*/ 95 h 572"/>
                  <a:gd name="T6" fmla="*/ 54 w 708"/>
                  <a:gd name="T7" fmla="*/ 157 h 572"/>
                  <a:gd name="T8" fmla="*/ 66 w 708"/>
                  <a:gd name="T9" fmla="*/ 227 h 572"/>
                  <a:gd name="T10" fmla="*/ 74 w 708"/>
                  <a:gd name="T11" fmla="*/ 284 h 572"/>
                  <a:gd name="T12" fmla="*/ 69 w 708"/>
                  <a:gd name="T13" fmla="*/ 338 h 572"/>
                  <a:gd name="T14" fmla="*/ 58 w 708"/>
                  <a:gd name="T15" fmla="*/ 399 h 572"/>
                  <a:gd name="T16" fmla="*/ 45 w 708"/>
                  <a:gd name="T17" fmla="*/ 458 h 572"/>
                  <a:gd name="T18" fmla="*/ 28 w 708"/>
                  <a:gd name="T19" fmla="*/ 512 h 572"/>
                  <a:gd name="T20" fmla="*/ 0 w 708"/>
                  <a:gd name="T21" fmla="*/ 572 h 572"/>
                  <a:gd name="T22" fmla="*/ 208 w 708"/>
                  <a:gd name="T23" fmla="*/ 572 h 572"/>
                  <a:gd name="T24" fmla="*/ 297 w 708"/>
                  <a:gd name="T25" fmla="*/ 570 h 572"/>
                  <a:gd name="T26" fmla="*/ 342 w 708"/>
                  <a:gd name="T27" fmla="*/ 567 h 572"/>
                  <a:gd name="T28" fmla="*/ 375 w 708"/>
                  <a:gd name="T29" fmla="*/ 559 h 572"/>
                  <a:gd name="T30" fmla="*/ 409 w 708"/>
                  <a:gd name="T31" fmla="*/ 549 h 572"/>
                  <a:gd name="T32" fmla="*/ 445 w 708"/>
                  <a:gd name="T33" fmla="*/ 533 h 572"/>
                  <a:gd name="T34" fmla="*/ 486 w 708"/>
                  <a:gd name="T35" fmla="*/ 515 h 572"/>
                  <a:gd name="T36" fmla="*/ 526 w 708"/>
                  <a:gd name="T37" fmla="*/ 490 h 572"/>
                  <a:gd name="T38" fmla="*/ 552 w 708"/>
                  <a:gd name="T39" fmla="*/ 470 h 572"/>
                  <a:gd name="T40" fmla="*/ 577 w 708"/>
                  <a:gd name="T41" fmla="*/ 447 h 572"/>
                  <a:gd name="T42" fmla="*/ 604 w 708"/>
                  <a:gd name="T43" fmla="*/ 420 h 572"/>
                  <a:gd name="T44" fmla="*/ 628 w 708"/>
                  <a:gd name="T45" fmla="*/ 398 h 572"/>
                  <a:gd name="T46" fmla="*/ 651 w 708"/>
                  <a:gd name="T47" fmla="*/ 370 h 572"/>
                  <a:gd name="T48" fmla="*/ 680 w 708"/>
                  <a:gd name="T49" fmla="*/ 333 h 572"/>
                  <a:gd name="T50" fmla="*/ 708 w 708"/>
                  <a:gd name="T51" fmla="*/ 286 h 572"/>
                  <a:gd name="T52" fmla="*/ 682 w 708"/>
                  <a:gd name="T53" fmla="*/ 245 h 572"/>
                  <a:gd name="T54" fmla="*/ 658 w 708"/>
                  <a:gd name="T55" fmla="*/ 210 h 572"/>
                  <a:gd name="T56" fmla="*/ 638 w 708"/>
                  <a:gd name="T57" fmla="*/ 185 h 572"/>
                  <a:gd name="T58" fmla="*/ 616 w 708"/>
                  <a:gd name="T59" fmla="*/ 161 h 572"/>
                  <a:gd name="T60" fmla="*/ 592 w 708"/>
                  <a:gd name="T61" fmla="*/ 138 h 572"/>
                  <a:gd name="T62" fmla="*/ 572 w 708"/>
                  <a:gd name="T63" fmla="*/ 120 h 572"/>
                  <a:gd name="T64" fmla="*/ 552 w 708"/>
                  <a:gd name="T65" fmla="*/ 103 h 572"/>
                  <a:gd name="T66" fmla="*/ 528 w 708"/>
                  <a:gd name="T67" fmla="*/ 85 h 572"/>
                  <a:gd name="T68" fmla="*/ 506 w 708"/>
                  <a:gd name="T69" fmla="*/ 72 h 572"/>
                  <a:gd name="T70" fmla="*/ 480 w 708"/>
                  <a:gd name="T71" fmla="*/ 58 h 572"/>
                  <a:gd name="T72" fmla="*/ 451 w 708"/>
                  <a:gd name="T73" fmla="*/ 43 h 572"/>
                  <a:gd name="T74" fmla="*/ 415 w 708"/>
                  <a:gd name="T75" fmla="*/ 29 h 572"/>
                  <a:gd name="T76" fmla="*/ 385 w 708"/>
                  <a:gd name="T77" fmla="*/ 20 h 572"/>
                  <a:gd name="T78" fmla="*/ 350 w 708"/>
                  <a:gd name="T79" fmla="*/ 11 h 572"/>
                  <a:gd name="T80" fmla="*/ 313 w 708"/>
                  <a:gd name="T81" fmla="*/ 5 h 572"/>
                  <a:gd name="T82" fmla="*/ 278 w 708"/>
                  <a:gd name="T83" fmla="*/ 1 h 572"/>
                  <a:gd name="T84" fmla="*/ 253 w 708"/>
                  <a:gd name="T85" fmla="*/ 1 h 572"/>
                  <a:gd name="T86" fmla="*/ 227 w 708"/>
                  <a:gd name="T87" fmla="*/ 0 h 572"/>
                  <a:gd name="T88" fmla="*/ 0 w 708"/>
                  <a:gd name="T89" fmla="*/ 0 h 5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708" h="572">
                    <a:moveTo>
                      <a:pt x="0" y="0"/>
                    </a:moveTo>
                    <a:lnTo>
                      <a:pt x="17" y="40"/>
                    </a:lnTo>
                    <a:lnTo>
                      <a:pt x="39" y="95"/>
                    </a:lnTo>
                    <a:lnTo>
                      <a:pt x="54" y="157"/>
                    </a:lnTo>
                    <a:lnTo>
                      <a:pt x="66" y="227"/>
                    </a:lnTo>
                    <a:lnTo>
                      <a:pt x="74" y="284"/>
                    </a:lnTo>
                    <a:lnTo>
                      <a:pt x="69" y="338"/>
                    </a:lnTo>
                    <a:lnTo>
                      <a:pt x="58" y="399"/>
                    </a:lnTo>
                    <a:lnTo>
                      <a:pt x="45" y="458"/>
                    </a:lnTo>
                    <a:lnTo>
                      <a:pt x="28" y="512"/>
                    </a:lnTo>
                    <a:lnTo>
                      <a:pt x="0" y="572"/>
                    </a:lnTo>
                    <a:lnTo>
                      <a:pt x="208" y="572"/>
                    </a:lnTo>
                    <a:lnTo>
                      <a:pt x="297" y="570"/>
                    </a:lnTo>
                    <a:lnTo>
                      <a:pt x="342" y="567"/>
                    </a:lnTo>
                    <a:lnTo>
                      <a:pt x="375" y="559"/>
                    </a:lnTo>
                    <a:lnTo>
                      <a:pt x="409" y="549"/>
                    </a:lnTo>
                    <a:lnTo>
                      <a:pt x="445" y="533"/>
                    </a:lnTo>
                    <a:lnTo>
                      <a:pt x="486" y="515"/>
                    </a:lnTo>
                    <a:lnTo>
                      <a:pt x="526" y="490"/>
                    </a:lnTo>
                    <a:lnTo>
                      <a:pt x="552" y="470"/>
                    </a:lnTo>
                    <a:lnTo>
                      <a:pt x="577" y="447"/>
                    </a:lnTo>
                    <a:lnTo>
                      <a:pt x="604" y="420"/>
                    </a:lnTo>
                    <a:lnTo>
                      <a:pt x="628" y="398"/>
                    </a:lnTo>
                    <a:lnTo>
                      <a:pt x="651" y="370"/>
                    </a:lnTo>
                    <a:lnTo>
                      <a:pt x="680" y="333"/>
                    </a:lnTo>
                    <a:lnTo>
                      <a:pt x="708" y="286"/>
                    </a:lnTo>
                    <a:lnTo>
                      <a:pt x="682" y="245"/>
                    </a:lnTo>
                    <a:lnTo>
                      <a:pt x="658" y="210"/>
                    </a:lnTo>
                    <a:lnTo>
                      <a:pt x="638" y="185"/>
                    </a:lnTo>
                    <a:lnTo>
                      <a:pt x="616" y="161"/>
                    </a:lnTo>
                    <a:lnTo>
                      <a:pt x="592" y="138"/>
                    </a:lnTo>
                    <a:lnTo>
                      <a:pt x="572" y="120"/>
                    </a:lnTo>
                    <a:lnTo>
                      <a:pt x="552" y="103"/>
                    </a:lnTo>
                    <a:lnTo>
                      <a:pt x="528" y="85"/>
                    </a:lnTo>
                    <a:lnTo>
                      <a:pt x="506" y="72"/>
                    </a:lnTo>
                    <a:lnTo>
                      <a:pt x="480" y="58"/>
                    </a:lnTo>
                    <a:lnTo>
                      <a:pt x="451" y="43"/>
                    </a:lnTo>
                    <a:lnTo>
                      <a:pt x="415" y="29"/>
                    </a:lnTo>
                    <a:lnTo>
                      <a:pt x="385" y="20"/>
                    </a:lnTo>
                    <a:lnTo>
                      <a:pt x="350" y="11"/>
                    </a:lnTo>
                    <a:lnTo>
                      <a:pt x="313" y="5"/>
                    </a:lnTo>
                    <a:lnTo>
                      <a:pt x="278" y="1"/>
                    </a:lnTo>
                    <a:lnTo>
                      <a:pt x="253" y="1"/>
                    </a:lnTo>
                    <a:lnTo>
                      <a:pt x="227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2540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3366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" name="Oval 80">
                <a:extLst>
                  <a:ext uri="{FF2B5EF4-FFF2-40B4-BE49-F238E27FC236}">
                    <a16:creationId xmlns:a16="http://schemas.microsoft.com/office/drawing/2014/main" id="{3724388E-CB7B-4D32-995E-9229E3820C7C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6906165" y="3577772"/>
                <a:ext cx="108000" cy="104338"/>
              </a:xfrm>
              <a:prstGeom prst="ellipse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FCA8D561-5A01-443A-82F0-FB1120848E3A}"/>
                </a:ext>
              </a:extLst>
            </p:cNvPr>
            <p:cNvCxnSpPr>
              <a:cxnSpLocks/>
            </p:cNvCxnSpPr>
            <p:nvPr/>
          </p:nvCxnSpPr>
          <p:spPr>
            <a:xfrm>
              <a:off x="3448360" y="1365938"/>
              <a:ext cx="918843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AF60F052-CFD3-4ADA-9157-8C88C803A1FD}"/>
                </a:ext>
              </a:extLst>
            </p:cNvPr>
            <p:cNvCxnSpPr>
              <a:cxnSpLocks/>
            </p:cNvCxnSpPr>
            <p:nvPr/>
          </p:nvCxnSpPr>
          <p:spPr>
            <a:xfrm>
              <a:off x="5053028" y="2755860"/>
              <a:ext cx="735139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E7C8914B-E0DD-4786-ADE0-4CEA92CC8DEB}"/>
                </a:ext>
              </a:extLst>
            </p:cNvPr>
            <p:cNvSpPr/>
            <p:nvPr/>
          </p:nvSpPr>
          <p:spPr>
            <a:xfrm>
              <a:off x="3903458" y="1509235"/>
              <a:ext cx="1463008" cy="1120693"/>
            </a:xfrm>
            <a:custGeom>
              <a:avLst/>
              <a:gdLst>
                <a:gd name="connsiteX0" fmla="*/ 1092820 w 1092820"/>
                <a:gd name="connsiteY0" fmla="*/ 0 h 802888"/>
                <a:gd name="connsiteX1" fmla="*/ 1092820 w 1092820"/>
                <a:gd name="connsiteY1" fmla="*/ 215591 h 802888"/>
                <a:gd name="connsiteX2" fmla="*/ 0 w 1092820"/>
                <a:gd name="connsiteY2" fmla="*/ 631903 h 802888"/>
                <a:gd name="connsiteX3" fmla="*/ 0 w 1092820"/>
                <a:gd name="connsiteY3" fmla="*/ 802888 h 802888"/>
                <a:gd name="connsiteX4" fmla="*/ 349405 w 1092820"/>
                <a:gd name="connsiteY4" fmla="*/ 802888 h 8028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92820" h="802888">
                  <a:moveTo>
                    <a:pt x="1092820" y="0"/>
                  </a:moveTo>
                  <a:lnTo>
                    <a:pt x="1092820" y="215591"/>
                  </a:lnTo>
                  <a:lnTo>
                    <a:pt x="0" y="631903"/>
                  </a:lnTo>
                  <a:lnTo>
                    <a:pt x="0" y="802888"/>
                  </a:lnTo>
                  <a:lnTo>
                    <a:pt x="349405" y="802888"/>
                  </a:lnTo>
                </a:path>
              </a:pathLst>
            </a:custGeom>
            <a:noFill/>
            <a:ln w="25400">
              <a:solidFill>
                <a:schemeClr val="tx1"/>
              </a:solidFill>
              <a:headEnd type="oval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>
                <a:solidFill>
                  <a:schemeClr val="tx1"/>
                </a:solidFill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EF9DA00A-CF8D-4D22-9FE3-7EF1B3C3E9B3}"/>
                </a:ext>
              </a:extLst>
            </p:cNvPr>
            <p:cNvSpPr/>
            <p:nvPr/>
          </p:nvSpPr>
          <p:spPr>
            <a:xfrm flipV="1">
              <a:off x="3903458" y="1648604"/>
              <a:ext cx="1463008" cy="1107254"/>
            </a:xfrm>
            <a:custGeom>
              <a:avLst/>
              <a:gdLst>
                <a:gd name="connsiteX0" fmla="*/ 1092820 w 1092820"/>
                <a:gd name="connsiteY0" fmla="*/ 0 h 802888"/>
                <a:gd name="connsiteX1" fmla="*/ 1092820 w 1092820"/>
                <a:gd name="connsiteY1" fmla="*/ 215591 h 802888"/>
                <a:gd name="connsiteX2" fmla="*/ 0 w 1092820"/>
                <a:gd name="connsiteY2" fmla="*/ 631903 h 802888"/>
                <a:gd name="connsiteX3" fmla="*/ 0 w 1092820"/>
                <a:gd name="connsiteY3" fmla="*/ 802888 h 802888"/>
                <a:gd name="connsiteX4" fmla="*/ 349405 w 1092820"/>
                <a:gd name="connsiteY4" fmla="*/ 802888 h 8028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92820" h="802888">
                  <a:moveTo>
                    <a:pt x="1092820" y="0"/>
                  </a:moveTo>
                  <a:lnTo>
                    <a:pt x="1092820" y="215591"/>
                  </a:lnTo>
                  <a:lnTo>
                    <a:pt x="0" y="631903"/>
                  </a:lnTo>
                  <a:lnTo>
                    <a:pt x="0" y="802888"/>
                  </a:lnTo>
                  <a:lnTo>
                    <a:pt x="349405" y="802888"/>
                  </a:lnTo>
                </a:path>
              </a:pathLst>
            </a:custGeom>
            <a:noFill/>
            <a:ln w="25400">
              <a:solidFill>
                <a:schemeClr val="tx1"/>
              </a:solidFill>
              <a:headEnd type="oval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126423F2-1D45-4061-97EB-F841BC3FF35A}"/>
                </a:ext>
              </a:extLst>
            </p:cNvPr>
            <p:cNvCxnSpPr>
              <a:cxnSpLocks/>
            </p:cNvCxnSpPr>
            <p:nvPr/>
          </p:nvCxnSpPr>
          <p:spPr>
            <a:xfrm>
              <a:off x="3451046" y="2904736"/>
              <a:ext cx="918843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Flowchart: Delay 55">
              <a:extLst>
                <a:ext uri="{FF2B5EF4-FFF2-40B4-BE49-F238E27FC236}">
                  <a16:creationId xmlns:a16="http://schemas.microsoft.com/office/drawing/2014/main" id="{B73BE492-2421-438B-BDA2-DE13E02F88BC}"/>
                </a:ext>
              </a:extLst>
            </p:cNvPr>
            <p:cNvSpPr/>
            <p:nvPr/>
          </p:nvSpPr>
          <p:spPr>
            <a:xfrm>
              <a:off x="2930414" y="1164394"/>
              <a:ext cx="512384" cy="433142"/>
            </a:xfrm>
            <a:prstGeom prst="flowChartDelay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57" name="Flowchart: Delay 56">
              <a:extLst>
                <a:ext uri="{FF2B5EF4-FFF2-40B4-BE49-F238E27FC236}">
                  <a16:creationId xmlns:a16="http://schemas.microsoft.com/office/drawing/2014/main" id="{2F8C8869-41D4-4490-8FD1-07EB35632C65}"/>
                </a:ext>
              </a:extLst>
            </p:cNvPr>
            <p:cNvSpPr/>
            <p:nvPr/>
          </p:nvSpPr>
          <p:spPr>
            <a:xfrm>
              <a:off x="2921572" y="2688165"/>
              <a:ext cx="512384" cy="433142"/>
            </a:xfrm>
            <a:prstGeom prst="flowChartDelay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2D6C7E68-044E-49F9-8CE7-65E86EC88DD0}"/>
                </a:ext>
              </a:extLst>
            </p:cNvPr>
            <p:cNvSpPr txBox="1"/>
            <p:nvPr/>
          </p:nvSpPr>
          <p:spPr>
            <a:xfrm>
              <a:off x="3474961" y="1057473"/>
              <a:ext cx="419655" cy="264490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CR</a:t>
              </a: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DC1E0A79-D87C-42EF-9EBC-D9783CD954FB}"/>
                </a:ext>
              </a:extLst>
            </p:cNvPr>
            <p:cNvSpPr txBox="1"/>
            <p:nvPr/>
          </p:nvSpPr>
          <p:spPr>
            <a:xfrm>
              <a:off x="3474961" y="2615121"/>
              <a:ext cx="419655" cy="264490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CS</a:t>
              </a:r>
            </a:p>
          </p:txBody>
        </p: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A2638C35-EF2B-4BC3-9A67-19C2D60E7960}"/>
                </a:ext>
              </a:extLst>
            </p:cNvPr>
            <p:cNvCxnSpPr>
              <a:cxnSpLocks/>
            </p:cNvCxnSpPr>
            <p:nvPr/>
          </p:nvCxnSpPr>
          <p:spPr>
            <a:xfrm>
              <a:off x="1622630" y="2110995"/>
              <a:ext cx="1092072" cy="0"/>
            </a:xfrm>
            <a:prstGeom prst="line">
              <a:avLst/>
            </a:prstGeom>
            <a:ln w="25400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0CB0DB3B-0BB9-4BD3-B405-E9902534C7AF}"/>
                </a:ext>
              </a:extLst>
            </p:cNvPr>
            <p:cNvCxnSpPr>
              <a:cxnSpLocks/>
            </p:cNvCxnSpPr>
            <p:nvPr/>
          </p:nvCxnSpPr>
          <p:spPr>
            <a:xfrm>
              <a:off x="1622630" y="3037050"/>
              <a:ext cx="1298942" cy="0"/>
            </a:xfrm>
            <a:prstGeom prst="line">
              <a:avLst/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A0DA3927-AF54-4CAE-B2DE-919155A6E5F5}"/>
                </a:ext>
              </a:extLst>
            </p:cNvPr>
            <p:cNvSpPr txBox="1"/>
            <p:nvPr/>
          </p:nvSpPr>
          <p:spPr>
            <a:xfrm>
              <a:off x="610798" y="1949342"/>
              <a:ext cx="921822" cy="285466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 (Clock)</a:t>
              </a:r>
            </a:p>
          </p:txBody>
        </p:sp>
        <p:sp>
          <p:nvSpPr>
            <p:cNvPr id="4" name="Isosceles Triangle 3">
              <a:extLst>
                <a:ext uri="{FF2B5EF4-FFF2-40B4-BE49-F238E27FC236}">
                  <a16:creationId xmlns:a16="http://schemas.microsoft.com/office/drawing/2014/main" id="{C573936A-E726-4920-BC3C-735593286E08}"/>
                </a:ext>
              </a:extLst>
            </p:cNvPr>
            <p:cNvSpPr/>
            <p:nvPr/>
          </p:nvSpPr>
          <p:spPr>
            <a:xfrm rot="5400000">
              <a:off x="2178249" y="1121760"/>
              <a:ext cx="316152" cy="266858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8" name="Oval 80">
              <a:extLst>
                <a:ext uri="{FF2B5EF4-FFF2-40B4-BE49-F238E27FC236}">
                  <a16:creationId xmlns:a16="http://schemas.microsoft.com/office/drawing/2014/main" id="{1751640F-A7F1-4DC3-BDFC-CEE33D184341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473258" y="1208752"/>
              <a:ext cx="106715" cy="108000"/>
            </a:xfrm>
            <a:prstGeom prst="ellipse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B2D88EBE-0B7D-42AE-8A37-58DF9461E41B}"/>
                </a:ext>
              </a:extLst>
            </p:cNvPr>
            <p:cNvSpPr txBox="1"/>
            <p:nvPr/>
          </p:nvSpPr>
          <p:spPr>
            <a:xfrm>
              <a:off x="2612740" y="959265"/>
              <a:ext cx="266858" cy="264490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E10193CD-96A4-4935-8AFF-65117A8E96C1}"/>
                </a:ext>
              </a:extLst>
            </p:cNvPr>
            <p:cNvSpPr txBox="1"/>
            <p:nvPr/>
          </p:nvSpPr>
          <p:spPr>
            <a:xfrm>
              <a:off x="2207695" y="2708919"/>
              <a:ext cx="266858" cy="326321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07934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Graphic Symbols for Latches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95300" y="3383995"/>
                <a:ext cx="8915400" cy="1440159"/>
              </a:xfrm>
            </p:spPr>
            <p:txBody>
              <a:bodyPr/>
              <a:lstStyle/>
              <a:p>
                <a:pPr>
                  <a:lnSpc>
                    <a:spcPct val="130000"/>
                  </a:lnSpc>
                  <a:spcBef>
                    <a:spcPts val="1000"/>
                  </a:spcBef>
                </a:pPr>
                <a:r>
                  <a:rPr lang="en-US" dirty="0"/>
                  <a:t>A bubble appears at the complemented output </a:t>
                </a:r>
                <a14:m>
                  <m:oMath xmlns:m="http://schemas.openxmlformats.org/officeDocument/2006/math">
                    <m:bar>
                      <m:barPr>
                        <m:pos m:val="top"/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r>
                          <a:rPr lang="en-US" i="1" dirty="0">
                            <a:latin typeface="Cambria Math"/>
                          </a:rPr>
                          <m:t>𝑄</m:t>
                        </m:r>
                      </m:e>
                    </m:bar>
                  </m:oMath>
                </a14:m>
                <a:endParaRPr lang="en-US" dirty="0"/>
              </a:p>
              <a:p>
                <a:pPr>
                  <a:lnSpc>
                    <a:spcPct val="130000"/>
                  </a:lnSpc>
                  <a:spcBef>
                    <a:spcPts val="1000"/>
                  </a:spcBef>
                </a:pPr>
                <a:r>
                  <a:rPr lang="en-US" dirty="0"/>
                  <a:t>Indicates that </a:t>
                </a:r>
                <a14:m>
                  <m:oMath xmlns:m="http://schemas.openxmlformats.org/officeDocument/2006/math">
                    <m:bar>
                      <m:barPr>
                        <m:pos m:val="top"/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r>
                          <a:rPr lang="en-US" b="0" i="1" dirty="0" smtClean="0">
                            <a:latin typeface="Cambria Math"/>
                          </a:rPr>
                          <m:t>𝑄</m:t>
                        </m:r>
                      </m:e>
                    </m:bar>
                  </m:oMath>
                </a14:m>
                <a:r>
                  <a:rPr lang="en-US" dirty="0"/>
                  <a:t> is the complement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/>
                      </a:rPr>
                      <m:t>𝑄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95300" y="3383995"/>
                <a:ext cx="8915400" cy="1440159"/>
              </a:xfrm>
              <a:blipFill>
                <a:blip r:embed="rId2"/>
                <a:stretch>
                  <a:fillRect l="-8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1" name="Group 70"/>
          <p:cNvGrpSpPr/>
          <p:nvPr/>
        </p:nvGrpSpPr>
        <p:grpSpPr>
          <a:xfrm>
            <a:off x="5223030" y="1178750"/>
            <a:ext cx="2880322" cy="1845205"/>
            <a:chOff x="317484" y="1313765"/>
            <a:chExt cx="2880322" cy="184520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2" name="TextBox 71"/>
                <p:cNvSpPr txBox="1"/>
                <p:nvPr/>
              </p:nvSpPr>
              <p:spPr>
                <a:xfrm>
                  <a:off x="317484" y="1446992"/>
                  <a:ext cx="360041" cy="457200"/>
                </a:xfrm>
                <a:prstGeom prst="rect">
                  <a:avLst/>
                </a:prstGeom>
                <a:noFill/>
                <a:ln w="25400">
                  <a:noFill/>
                </a:ln>
              </p:spPr>
              <p:txBody>
                <a:bodyPr wrap="none" lIns="0" tIns="0" rIns="0" bIns="0" rtlCol="0" anchor="ctr" anchorCtr="0">
                  <a:no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r>
                          <a:rPr lang="en-US" sz="2400" b="0" i="1" dirty="0" smtClean="0">
                            <a:latin typeface="Cambria Math"/>
                            <a:cs typeface="Times New Roman" panose="02020603050405020304" pitchFamily="18" charset="0"/>
                          </a:rPr>
                          <m:t>𝐷</m:t>
                        </m:r>
                      </m:oMath>
                    </m:oMathPara>
                  </a14:m>
                  <a:endPara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72" name="TextBox 7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7484" y="1446992"/>
                  <a:ext cx="360041" cy="457200"/>
                </a:xfrm>
                <a:prstGeom prst="rect">
                  <a:avLst/>
                </a:prstGeom>
                <a:blipFill rotWithShape="1">
                  <a:blip r:embed="rId13"/>
                  <a:stretch>
                    <a:fillRect l="-22034"/>
                  </a:stretch>
                </a:blipFill>
                <a:ln w="25400"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3" name="TextBox 72"/>
                <p:cNvSpPr txBox="1"/>
                <p:nvPr/>
              </p:nvSpPr>
              <p:spPr>
                <a:xfrm>
                  <a:off x="317484" y="2568542"/>
                  <a:ext cx="360041" cy="457200"/>
                </a:xfrm>
                <a:prstGeom prst="rect">
                  <a:avLst/>
                </a:prstGeom>
                <a:noFill/>
                <a:ln w="25400">
                  <a:noFill/>
                </a:ln>
              </p:spPr>
              <p:txBody>
                <a:bodyPr wrap="none" lIns="0" tIns="0" rIns="0" bIns="0" rtlCol="0" anchor="ctr" anchorCtr="0">
                  <a:no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r>
                          <a:rPr lang="en-US" sz="2400" b="0" i="1" dirty="0" smtClean="0">
                            <a:latin typeface="Cambria Math"/>
                            <a:cs typeface="Times New Roman" panose="02020603050405020304" pitchFamily="18" charset="0"/>
                          </a:rPr>
                          <m:t>𝐶</m:t>
                        </m:r>
                      </m:oMath>
                    </m:oMathPara>
                  </a14:m>
                  <a:endPara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73" name="TextBox 7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7484" y="2568542"/>
                  <a:ext cx="360041" cy="457200"/>
                </a:xfrm>
                <a:prstGeom prst="rect">
                  <a:avLst/>
                </a:prstGeom>
                <a:blipFill rotWithShape="1">
                  <a:blip r:embed="rId14"/>
                  <a:stretch>
                    <a:fillRect l="-18644"/>
                  </a:stretch>
                </a:blipFill>
                <a:ln w="25400"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74" name="Group 73"/>
            <p:cNvGrpSpPr/>
            <p:nvPr/>
          </p:nvGrpSpPr>
          <p:grpSpPr>
            <a:xfrm>
              <a:off x="632520" y="1689248"/>
              <a:ext cx="2160240" cy="1107894"/>
              <a:chOff x="632520" y="1689248"/>
              <a:chExt cx="2340260" cy="1107894"/>
            </a:xfrm>
          </p:grpSpPr>
          <p:cxnSp>
            <p:nvCxnSpPr>
              <p:cNvPr id="79" name="Straight Connector 78"/>
              <p:cNvCxnSpPr/>
              <p:nvPr/>
            </p:nvCxnSpPr>
            <p:spPr>
              <a:xfrm>
                <a:off x="632520" y="1689248"/>
                <a:ext cx="2340260" cy="0"/>
              </a:xfrm>
              <a:prstGeom prst="line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/>
              <p:cNvCxnSpPr/>
              <p:nvPr/>
            </p:nvCxnSpPr>
            <p:spPr>
              <a:xfrm>
                <a:off x="632520" y="2797142"/>
                <a:ext cx="2340260" cy="0"/>
              </a:xfrm>
              <a:prstGeom prst="line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5" name="TextBox 74"/>
                <p:cNvSpPr txBox="1"/>
                <p:nvPr/>
              </p:nvSpPr>
              <p:spPr>
                <a:xfrm>
                  <a:off x="2837765" y="1446992"/>
                  <a:ext cx="360041" cy="457200"/>
                </a:xfrm>
                <a:prstGeom prst="rect">
                  <a:avLst/>
                </a:prstGeom>
                <a:noFill/>
                <a:ln w="25400">
                  <a:noFill/>
                </a:ln>
              </p:spPr>
              <p:txBody>
                <a:bodyPr wrap="none" lIns="0" tIns="0" rIns="0" bIns="0" rtlCol="0" anchor="ctr" anchorCtr="0">
                  <a:no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r>
                          <a:rPr lang="en-US" sz="2400" b="0" i="1" dirty="0" smtClean="0">
                            <a:latin typeface="Cambria Math"/>
                            <a:cs typeface="Times New Roman" panose="02020603050405020304" pitchFamily="18" charset="0"/>
                          </a:rPr>
                          <m:t>𝑄</m:t>
                        </m:r>
                      </m:oMath>
                    </m:oMathPara>
                  </a14:m>
                  <a:endPara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75" name="TextBox 7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37765" y="1446992"/>
                  <a:ext cx="360041" cy="457200"/>
                </a:xfrm>
                <a:prstGeom prst="rect">
                  <a:avLst/>
                </a:prstGeom>
                <a:blipFill rotWithShape="1">
                  <a:blip r:embed="rId15"/>
                  <a:stretch>
                    <a:fillRect l="-25424" r="-6780" b="-14667"/>
                  </a:stretch>
                </a:blipFill>
                <a:ln w="25400"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6" name="TextBox 75"/>
                <p:cNvSpPr txBox="1"/>
                <p:nvPr/>
              </p:nvSpPr>
              <p:spPr>
                <a:xfrm>
                  <a:off x="2837765" y="2568542"/>
                  <a:ext cx="360041" cy="457200"/>
                </a:xfrm>
                <a:prstGeom prst="rect">
                  <a:avLst/>
                </a:prstGeom>
                <a:noFill/>
                <a:ln w="25400">
                  <a:noFill/>
                </a:ln>
              </p:spPr>
              <p:txBody>
                <a:bodyPr wrap="none" lIns="0" tIns="0" rIns="0" bIns="0" rtlCol="0" anchor="ctr" anchorCtr="0">
                  <a:no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bar>
                          <m:barPr>
                            <m:pos m:val="top"/>
                            <m:ctrlPr>
                              <a:rPr lang="en-US" sz="2400" b="0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barPr>
                          <m:e>
                            <m:r>
                              <a:rPr lang="en-US" sz="2400" b="0" i="1" dirty="0" smtClean="0">
                                <a:latin typeface="Cambria Math"/>
                                <a:cs typeface="Times New Roman" panose="02020603050405020304" pitchFamily="18" charset="0"/>
                              </a:rPr>
                              <m:t>𝑄</m:t>
                            </m:r>
                          </m:e>
                        </m:bar>
                      </m:oMath>
                    </m:oMathPara>
                  </a14:m>
                  <a:endPara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76" name="TextBox 7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37765" y="2568542"/>
                  <a:ext cx="360041" cy="457200"/>
                </a:xfrm>
                <a:prstGeom prst="rect">
                  <a:avLst/>
                </a:prstGeom>
                <a:blipFill rotWithShape="1">
                  <a:blip r:embed="rId16"/>
                  <a:stretch>
                    <a:fillRect/>
                  </a:stretch>
                </a:blipFill>
                <a:ln w="25400"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77" name="Oval 76"/>
            <p:cNvSpPr/>
            <p:nvPr/>
          </p:nvSpPr>
          <p:spPr>
            <a:xfrm>
              <a:off x="2252700" y="2699181"/>
              <a:ext cx="180020" cy="18002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8" name="Rectangle 77"/>
                <p:cNvSpPr/>
                <p:nvPr/>
              </p:nvSpPr>
              <p:spPr>
                <a:xfrm>
                  <a:off x="1037565" y="1313765"/>
                  <a:ext cx="1215135" cy="1845205"/>
                </a:xfrm>
                <a:prstGeom prst="rect">
                  <a:avLst/>
                </a:prstGeom>
                <a:solidFill>
                  <a:srgbClr val="FFE1FF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50000"/>
                    </a:lnSpc>
                  </a:pPr>
                  <a14:m>
                    <m:oMath xmlns:m="http://schemas.openxmlformats.org/officeDocument/2006/math">
                      <m:r>
                        <a:rPr lang="en-US" sz="2400" b="0" i="1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𝐷</m:t>
                      </m:r>
                    </m:oMath>
                  </a14:m>
                  <a:r>
                    <a:rPr lang="en-US" sz="2400" dirty="0">
                      <a:solidFill>
                        <a:schemeClr val="tx1"/>
                      </a:solidFill>
                    </a:rPr>
                    <a:t> </a:t>
                  </a:r>
                </a:p>
                <a:p>
                  <a:pPr algn="ctr">
                    <a:lnSpc>
                      <a:spcPct val="150000"/>
                    </a:lnSpc>
                  </a:pPr>
                  <a14:m>
                    <m:oMath xmlns:m="http://schemas.openxmlformats.org/officeDocument/2006/math">
                      <m:r>
                        <a:rPr lang="en-US" sz="2400" i="1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𝐿𝑎𝑡𝑐h</m:t>
                      </m:r>
                    </m:oMath>
                  </a14:m>
                  <a:r>
                    <a:rPr lang="en-US" sz="2400" dirty="0">
                      <a:solidFill>
                        <a:schemeClr val="tx1"/>
                      </a:solidFill>
                    </a:rPr>
                    <a:t> </a:t>
                  </a:r>
                </a:p>
              </p:txBody>
            </p:sp>
          </mc:Choice>
          <mc:Fallback xmlns="">
            <p:sp>
              <p:nvSpPr>
                <p:cNvPr id="78" name="Rectangle 7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37565" y="1313765"/>
                  <a:ext cx="1215135" cy="1845205"/>
                </a:xfrm>
                <a:prstGeom prst="rect">
                  <a:avLst/>
                </a:prstGeom>
                <a:blipFill rotWithShape="1">
                  <a:blip r:embed="rId17"/>
                  <a:stretch>
                    <a:fillRect/>
                  </a:stretch>
                </a:blipFill>
                <a:ln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0" name="Group 9"/>
          <p:cNvGrpSpPr/>
          <p:nvPr/>
        </p:nvGrpSpPr>
        <p:grpSpPr>
          <a:xfrm>
            <a:off x="1577623" y="1178750"/>
            <a:ext cx="2880322" cy="1845205"/>
            <a:chOff x="362490" y="1313765"/>
            <a:chExt cx="2880322" cy="184520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Box 4"/>
                <p:cNvSpPr txBox="1"/>
                <p:nvPr/>
              </p:nvSpPr>
              <p:spPr>
                <a:xfrm>
                  <a:off x="362490" y="1446992"/>
                  <a:ext cx="360041" cy="457200"/>
                </a:xfrm>
                <a:prstGeom prst="rect">
                  <a:avLst/>
                </a:prstGeom>
                <a:noFill/>
                <a:ln w="25400">
                  <a:noFill/>
                </a:ln>
              </p:spPr>
              <p:txBody>
                <a:bodyPr wrap="none" lIns="0" tIns="0" rIns="0" bIns="0" rtlCol="0" anchor="ctr" anchorCtr="0">
                  <a:no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r>
                          <a:rPr lang="en-US" sz="2400" i="1" dirty="0" smtClean="0">
                            <a:latin typeface="Cambria Math"/>
                            <a:cs typeface="Times New Roman" panose="02020603050405020304" pitchFamily="18" charset="0"/>
                          </a:rPr>
                          <m:t>𝑆</m:t>
                        </m:r>
                      </m:oMath>
                    </m:oMathPara>
                  </a14:m>
                  <a:endPara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5" name="TextBox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2490" y="1446992"/>
                  <a:ext cx="360041" cy="457200"/>
                </a:xfrm>
                <a:prstGeom prst="rect">
                  <a:avLst/>
                </a:prstGeom>
                <a:blipFill rotWithShape="1">
                  <a:blip r:embed="rId18"/>
                  <a:stretch>
                    <a:fillRect l="-11667"/>
                  </a:stretch>
                </a:blipFill>
                <a:ln w="25400"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/>
                <p:cNvSpPr txBox="1"/>
                <p:nvPr/>
              </p:nvSpPr>
              <p:spPr>
                <a:xfrm>
                  <a:off x="362490" y="2568542"/>
                  <a:ext cx="360041" cy="457200"/>
                </a:xfrm>
                <a:prstGeom prst="rect">
                  <a:avLst/>
                </a:prstGeom>
                <a:noFill/>
                <a:ln w="25400">
                  <a:noFill/>
                </a:ln>
              </p:spPr>
              <p:txBody>
                <a:bodyPr wrap="none" lIns="0" tIns="0" rIns="0" bIns="0" rtlCol="0" anchor="ctr" anchorCtr="0">
                  <a:no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r>
                          <a:rPr lang="en-US" sz="2400" b="0" i="1" dirty="0" smtClean="0">
                            <a:latin typeface="Cambria Math"/>
                            <a:cs typeface="Times New Roman" panose="02020603050405020304" pitchFamily="18" charset="0"/>
                          </a:rPr>
                          <m:t>𝑅</m:t>
                        </m:r>
                      </m:oMath>
                    </m:oMathPara>
                  </a14:m>
                  <a:endPara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2490" y="2568542"/>
                  <a:ext cx="360041" cy="457200"/>
                </a:xfrm>
                <a:prstGeom prst="rect">
                  <a:avLst/>
                </a:prstGeom>
                <a:blipFill rotWithShape="1">
                  <a:blip r:embed="rId19"/>
                  <a:stretch>
                    <a:fillRect l="-16667"/>
                  </a:stretch>
                </a:blipFill>
                <a:ln w="25400"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59" name="Group 58"/>
            <p:cNvGrpSpPr/>
            <p:nvPr/>
          </p:nvGrpSpPr>
          <p:grpSpPr>
            <a:xfrm>
              <a:off x="677526" y="1689248"/>
              <a:ext cx="2160240" cy="1107894"/>
              <a:chOff x="632520" y="1689248"/>
              <a:chExt cx="2340260" cy="1107894"/>
            </a:xfrm>
          </p:grpSpPr>
          <p:cxnSp>
            <p:nvCxnSpPr>
              <p:cNvPr id="7" name="Straight Connector 6"/>
              <p:cNvCxnSpPr/>
              <p:nvPr/>
            </p:nvCxnSpPr>
            <p:spPr>
              <a:xfrm>
                <a:off x="632520" y="1689248"/>
                <a:ext cx="2340260" cy="0"/>
              </a:xfrm>
              <a:prstGeom prst="line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>
                <a:off x="632520" y="2797142"/>
                <a:ext cx="2340260" cy="0"/>
              </a:xfrm>
              <a:prstGeom prst="line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TextBox 14"/>
                <p:cNvSpPr txBox="1"/>
                <p:nvPr/>
              </p:nvSpPr>
              <p:spPr>
                <a:xfrm>
                  <a:off x="2882771" y="1446992"/>
                  <a:ext cx="360041" cy="457200"/>
                </a:xfrm>
                <a:prstGeom prst="rect">
                  <a:avLst/>
                </a:prstGeom>
                <a:noFill/>
                <a:ln w="25400">
                  <a:noFill/>
                </a:ln>
              </p:spPr>
              <p:txBody>
                <a:bodyPr wrap="none" lIns="0" tIns="0" rIns="0" bIns="0" rtlCol="0" anchor="ctr" anchorCtr="0">
                  <a:no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r>
                          <a:rPr lang="en-US" sz="2400" b="0" i="1" dirty="0" smtClean="0">
                            <a:latin typeface="Cambria Math"/>
                            <a:cs typeface="Times New Roman" panose="02020603050405020304" pitchFamily="18" charset="0"/>
                          </a:rPr>
                          <m:t>𝑄</m:t>
                        </m:r>
                      </m:oMath>
                    </m:oMathPara>
                  </a14:m>
                  <a:endPara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15" name="TextBox 1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82771" y="1446992"/>
                  <a:ext cx="360041" cy="457200"/>
                </a:xfrm>
                <a:prstGeom prst="rect">
                  <a:avLst/>
                </a:prstGeom>
                <a:blipFill rotWithShape="1">
                  <a:blip r:embed="rId20"/>
                  <a:stretch>
                    <a:fillRect l="-27119" r="-5085" b="-14667"/>
                  </a:stretch>
                </a:blipFill>
                <a:ln w="25400"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/>
                <p:cNvSpPr txBox="1"/>
                <p:nvPr/>
              </p:nvSpPr>
              <p:spPr>
                <a:xfrm>
                  <a:off x="2882771" y="2568542"/>
                  <a:ext cx="360041" cy="457200"/>
                </a:xfrm>
                <a:prstGeom prst="rect">
                  <a:avLst/>
                </a:prstGeom>
                <a:noFill/>
                <a:ln w="25400">
                  <a:noFill/>
                </a:ln>
              </p:spPr>
              <p:txBody>
                <a:bodyPr wrap="none" lIns="0" tIns="0" rIns="0" bIns="0" rtlCol="0" anchor="ctr" anchorCtr="0">
                  <a:no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bar>
                          <m:barPr>
                            <m:pos m:val="top"/>
                            <m:ctrlPr>
                              <a:rPr lang="en-US" sz="2400" b="0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barPr>
                          <m:e>
                            <m:r>
                              <a:rPr lang="en-US" sz="2400" b="0" i="1" dirty="0" smtClean="0">
                                <a:latin typeface="Cambria Math"/>
                                <a:cs typeface="Times New Roman" panose="02020603050405020304" pitchFamily="18" charset="0"/>
                              </a:rPr>
                              <m:t>𝑄</m:t>
                            </m:r>
                          </m:e>
                        </m:bar>
                      </m:oMath>
                    </m:oMathPara>
                  </a14:m>
                  <a:endPara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16" name="TextBox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82771" y="2568542"/>
                  <a:ext cx="360041" cy="457200"/>
                </a:xfrm>
                <a:prstGeom prst="rect">
                  <a:avLst/>
                </a:prstGeom>
                <a:blipFill rotWithShape="1">
                  <a:blip r:embed="rId21"/>
                  <a:stretch>
                    <a:fillRect/>
                  </a:stretch>
                </a:blipFill>
                <a:ln w="25400"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7" name="Oval 16"/>
            <p:cNvSpPr/>
            <p:nvPr/>
          </p:nvSpPr>
          <p:spPr>
            <a:xfrm>
              <a:off x="2297706" y="2699181"/>
              <a:ext cx="180020" cy="18002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Rectangle 3"/>
                <p:cNvSpPr/>
                <p:nvPr/>
              </p:nvSpPr>
              <p:spPr>
                <a:xfrm>
                  <a:off x="1082571" y="1313765"/>
                  <a:ext cx="1215135" cy="1845205"/>
                </a:xfrm>
                <a:prstGeom prst="rect">
                  <a:avLst/>
                </a:prstGeom>
                <a:solidFill>
                  <a:srgbClr val="FFE1FF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50000"/>
                    </a:lnSpc>
                  </a:pPr>
                  <a14:m>
                    <m:oMath xmlns:m="http://schemas.openxmlformats.org/officeDocument/2006/math">
                      <m:r>
                        <a:rPr lang="en-US" sz="2400" i="1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𝑆</m:t>
                      </m:r>
                      <m:r>
                        <a:rPr lang="en-US" sz="2400" b="0" i="1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 </m:t>
                      </m:r>
                      <m:r>
                        <a:rPr lang="en-US" sz="2400" i="1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𝑅</m:t>
                      </m:r>
                    </m:oMath>
                  </a14:m>
                  <a:r>
                    <a:rPr lang="en-US" sz="2400" dirty="0">
                      <a:solidFill>
                        <a:schemeClr val="tx1"/>
                      </a:solidFill>
                    </a:rPr>
                    <a:t> </a:t>
                  </a:r>
                </a:p>
                <a:p>
                  <a:pPr algn="ctr">
                    <a:lnSpc>
                      <a:spcPct val="150000"/>
                    </a:lnSpc>
                  </a:pPr>
                  <a14:m>
                    <m:oMath xmlns:m="http://schemas.openxmlformats.org/officeDocument/2006/math">
                      <m:r>
                        <a:rPr lang="en-US" sz="2400" i="1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𝐿𝑎𝑡𝑐h</m:t>
                      </m:r>
                    </m:oMath>
                  </a14:m>
                  <a:r>
                    <a:rPr lang="en-US" sz="2400" dirty="0">
                      <a:solidFill>
                        <a:schemeClr val="tx1"/>
                      </a:solidFill>
                    </a:rPr>
                    <a:t> </a:t>
                  </a:r>
                </a:p>
              </p:txBody>
            </p:sp>
          </mc:Choice>
          <mc:Fallback xmlns="">
            <p:sp>
              <p:nvSpPr>
                <p:cNvPr id="4" name="Rectangle 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82571" y="1313765"/>
                  <a:ext cx="1215135" cy="1845205"/>
                </a:xfrm>
                <a:prstGeom prst="rect">
                  <a:avLst/>
                </a:prstGeom>
                <a:blipFill rotWithShape="1">
                  <a:blip r:embed="rId22"/>
                  <a:stretch>
                    <a:fillRect/>
                  </a:stretch>
                </a:blipFill>
                <a:ln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9" name="TextBox 38"/>
                <p:cNvSpPr txBox="1"/>
                <p:nvPr/>
              </p:nvSpPr>
              <p:spPr>
                <a:xfrm>
                  <a:off x="362490" y="1988840"/>
                  <a:ext cx="360041" cy="457200"/>
                </a:xfrm>
                <a:prstGeom prst="rect">
                  <a:avLst/>
                </a:prstGeom>
                <a:noFill/>
                <a:ln w="25400">
                  <a:noFill/>
                </a:ln>
              </p:spPr>
              <p:txBody>
                <a:bodyPr wrap="none" lIns="0" tIns="0" rIns="0" bIns="0" rtlCol="0" anchor="ctr" anchorCtr="0">
                  <a:no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r>
                          <a:rPr lang="en-US" sz="2400" b="0" i="1" dirty="0" smtClean="0">
                            <a:latin typeface="Cambria Math"/>
                            <a:cs typeface="Times New Roman" panose="02020603050405020304" pitchFamily="18" charset="0"/>
                          </a:rPr>
                          <m:t>𝐶</m:t>
                        </m:r>
                      </m:oMath>
                    </m:oMathPara>
                  </a14:m>
                  <a:endPara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39" name="TextBox 3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2490" y="1988840"/>
                  <a:ext cx="360041" cy="457200"/>
                </a:xfrm>
                <a:prstGeom prst="rect">
                  <a:avLst/>
                </a:prstGeom>
                <a:blipFill rotWithShape="1">
                  <a:blip r:embed="rId23"/>
                  <a:stretch>
                    <a:fillRect l="-16667"/>
                  </a:stretch>
                </a:blipFill>
                <a:ln w="25400"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" name="Straight Connector 7"/>
            <p:cNvCxnSpPr/>
            <p:nvPr/>
          </p:nvCxnSpPr>
          <p:spPr>
            <a:xfrm>
              <a:off x="677526" y="2236367"/>
              <a:ext cx="405043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4242653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 with Latches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62490" y="908720"/>
                <a:ext cx="9271030" cy="3060340"/>
              </a:xfrm>
            </p:spPr>
            <p:txBody>
              <a:bodyPr/>
              <a:lstStyle/>
              <a:p>
                <a:pPr>
                  <a:spcBef>
                    <a:spcPts val="2000"/>
                  </a:spcBef>
                </a:pPr>
                <a:r>
                  <a:rPr lang="en-US" dirty="0"/>
                  <a:t>A latch is </a:t>
                </a:r>
                <a:r>
                  <a:rPr lang="en-US" b="1" dirty="0">
                    <a:solidFill>
                      <a:srgbClr val="FF0000"/>
                    </a:solidFill>
                  </a:rPr>
                  <a:t>level-sensitive </a:t>
                </a:r>
                <a:r>
                  <a:rPr lang="en-US" dirty="0"/>
                  <a:t>(sensitive to the level of the clock)</a:t>
                </a:r>
                <a:endParaRPr lang="en-US" b="1" dirty="0"/>
              </a:p>
              <a:p>
                <a:pPr>
                  <a:spcBef>
                    <a:spcPts val="2000"/>
                  </a:spcBef>
                </a:pPr>
                <a:r>
                  <a:rPr lang="en-US" dirty="0"/>
                  <a:t>As long as the clock signal is </a:t>
                </a:r>
                <a:r>
                  <a:rPr lang="en-US" b="1" dirty="0">
                    <a:solidFill>
                      <a:srgbClr val="FF0000"/>
                    </a:solidFill>
                  </a:rPr>
                  <a:t>high</a:t>
                </a:r>
                <a:r>
                  <a:rPr lang="en-US" dirty="0"/>
                  <a:t> …</a:t>
                </a:r>
              </a:p>
              <a:p>
                <a:pPr marL="357188" indent="0">
                  <a:spcBef>
                    <a:spcPts val="2000"/>
                  </a:spcBef>
                  <a:buNone/>
                </a:pPr>
                <a:r>
                  <a:rPr lang="en-US" dirty="0"/>
                  <a:t>Any change in the value of input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/>
                      </a:rPr>
                      <m:t>𝐷</m:t>
                    </m:r>
                  </m:oMath>
                </a14:m>
                <a:r>
                  <a:rPr lang="en-US" dirty="0"/>
                  <a:t> appears in the output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/>
                      </a:rPr>
                      <m:t>𝑄</m:t>
                    </m:r>
                  </m:oMath>
                </a14:m>
                <a:endParaRPr lang="en-US" dirty="0"/>
              </a:p>
              <a:p>
                <a:pPr>
                  <a:spcBef>
                    <a:spcPts val="2000"/>
                  </a:spcBef>
                </a:pPr>
                <a:r>
                  <a:rPr lang="en-US" dirty="0"/>
                  <a:t>Output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/>
                      </a:rPr>
                      <m:t>𝑄</m:t>
                    </m:r>
                  </m:oMath>
                </a14:m>
                <a:r>
                  <a:rPr lang="en-US" dirty="0"/>
                  <a:t> keeps changing its value during a clock cycle</a:t>
                </a:r>
              </a:p>
              <a:p>
                <a:pPr>
                  <a:spcBef>
                    <a:spcPts val="2000"/>
                  </a:spcBef>
                </a:pPr>
                <a:r>
                  <a:rPr lang="en-US" dirty="0"/>
                  <a:t>Final value of output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/>
                      </a:rPr>
                      <m:t>𝑄</m:t>
                    </m:r>
                  </m:oMath>
                </a14:m>
                <a:r>
                  <a:rPr lang="en-US" dirty="0"/>
                  <a:t> is uncertain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62490" y="908720"/>
                <a:ext cx="9271030" cy="3060340"/>
              </a:xfrm>
              <a:blipFill>
                <a:blip r:embed="rId2"/>
                <a:stretch>
                  <a:fillRect l="-855" t="-1394" b="-59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7" name="Rectangle 56"/>
          <p:cNvSpPr/>
          <p:nvPr/>
        </p:nvSpPr>
        <p:spPr>
          <a:xfrm>
            <a:off x="677525" y="4182386"/>
            <a:ext cx="3465385" cy="1892170"/>
          </a:xfrm>
          <a:prstGeom prst="rect">
            <a:avLst/>
          </a:prstGeom>
          <a:ln w="25400">
            <a:solidFill>
              <a:srgbClr val="FF0000"/>
            </a:solidFill>
          </a:ln>
        </p:spPr>
        <p:txBody>
          <a:bodyPr anchor="ctr" anchorCtr="0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sz="2400" dirty="0"/>
              <a:t>Due to this uncertainty, latches are NOT used as memory elements in sequential circuits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6298B48A-E73D-4B86-A42E-8A6C824F8D65}"/>
              </a:ext>
            </a:extLst>
          </p:cNvPr>
          <p:cNvGrpSpPr/>
          <p:nvPr/>
        </p:nvGrpSpPr>
        <p:grpSpPr>
          <a:xfrm>
            <a:off x="4663921" y="4203510"/>
            <a:ext cx="4926829" cy="2150815"/>
            <a:chOff x="4663921" y="4203510"/>
            <a:chExt cx="4926829" cy="215081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TextBox 5"/>
                <p:cNvSpPr txBox="1"/>
                <p:nvPr/>
              </p:nvSpPr>
              <p:spPr>
                <a:xfrm>
                  <a:off x="6438164" y="5544235"/>
                  <a:ext cx="540061" cy="457200"/>
                </a:xfrm>
                <a:prstGeom prst="rect">
                  <a:avLst/>
                </a:prstGeom>
                <a:noFill/>
                <a:ln w="25400">
                  <a:noFill/>
                </a:ln>
              </p:spPr>
              <p:txBody>
                <a:bodyPr wrap="none" lIns="0" tIns="0" rIns="0" bIns="0" rtlCol="0" anchor="ctr" anchorCtr="0">
                  <a:no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r>
                          <a:rPr lang="en-US" sz="2400" b="0" i="1" dirty="0" smtClean="0">
                            <a:latin typeface="Cambria Math"/>
                            <a:cs typeface="Times New Roman" panose="02020603050405020304" pitchFamily="18" charset="0"/>
                          </a:rPr>
                          <m:t>𝐶𝑙𝑘</m:t>
                        </m:r>
                      </m:oMath>
                    </m:oMathPara>
                  </a14:m>
                  <a:endPara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6" name="TextBox 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438164" y="5544235"/>
                  <a:ext cx="540061" cy="457200"/>
                </a:xfrm>
                <a:prstGeom prst="rect">
                  <a:avLst/>
                </a:prstGeom>
                <a:blipFill>
                  <a:blip r:embed="rId3"/>
                  <a:stretch>
                    <a:fillRect l="-19101" r="-4494"/>
                  </a:stretch>
                </a:blipFill>
                <a:ln w="25400"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2" name="Straight Connector 11"/>
            <p:cNvCxnSpPr>
              <a:cxnSpLocks/>
            </p:cNvCxnSpPr>
            <p:nvPr/>
          </p:nvCxnSpPr>
          <p:spPr>
            <a:xfrm>
              <a:off x="7585793" y="4884603"/>
              <a:ext cx="1462662" cy="0"/>
            </a:xfrm>
            <a:prstGeom prst="line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6393161" y="5992497"/>
              <a:ext cx="2655294" cy="0"/>
            </a:xfrm>
            <a:prstGeom prst="line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TextBox 7"/>
                <p:cNvSpPr txBox="1"/>
                <p:nvPr/>
              </p:nvSpPr>
              <p:spPr>
                <a:xfrm>
                  <a:off x="9138465" y="4642347"/>
                  <a:ext cx="330002" cy="457200"/>
                </a:xfrm>
                <a:prstGeom prst="rect">
                  <a:avLst/>
                </a:prstGeom>
                <a:noFill/>
                <a:ln w="25400">
                  <a:noFill/>
                </a:ln>
              </p:spPr>
              <p:txBody>
                <a:bodyPr wrap="none" lIns="0" tIns="0" rIns="0" bIns="0" rtlCol="0" anchor="ctr" anchorCtr="0">
                  <a:no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r>
                          <a:rPr lang="en-US" sz="2400" b="0" i="1" dirty="0" smtClean="0">
                            <a:latin typeface="Cambria Math"/>
                            <a:cs typeface="Times New Roman" panose="02020603050405020304" pitchFamily="18" charset="0"/>
                          </a:rPr>
                          <m:t>𝑄</m:t>
                        </m:r>
                      </m:oMath>
                    </m:oMathPara>
                  </a14:m>
                  <a:endPara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8" name="Text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138465" y="4642347"/>
                  <a:ext cx="330002" cy="457200"/>
                </a:xfrm>
                <a:prstGeom prst="rect">
                  <a:avLst/>
                </a:prstGeom>
                <a:blipFill>
                  <a:blip r:embed="rId4"/>
                  <a:stretch>
                    <a:fillRect l="-35185" r="-9259" b="-14667"/>
                  </a:stretch>
                </a:blipFill>
                <a:ln w="25400"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TextBox 8"/>
                <p:cNvSpPr txBox="1"/>
                <p:nvPr/>
              </p:nvSpPr>
              <p:spPr>
                <a:xfrm>
                  <a:off x="9138464" y="5763897"/>
                  <a:ext cx="360041" cy="457200"/>
                </a:xfrm>
                <a:prstGeom prst="rect">
                  <a:avLst/>
                </a:prstGeom>
                <a:noFill/>
                <a:ln w="25400">
                  <a:noFill/>
                </a:ln>
              </p:spPr>
              <p:txBody>
                <a:bodyPr wrap="none" lIns="0" tIns="0" rIns="0" bIns="0" rtlCol="0" anchor="ctr" anchorCtr="0">
                  <a:no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bar>
                          <m:barPr>
                            <m:pos m:val="top"/>
                            <m:ctrlPr>
                              <a:rPr lang="en-US" sz="2400" b="0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barPr>
                          <m:e>
                            <m:r>
                              <a:rPr lang="en-US" sz="2400" b="0" i="1" dirty="0" smtClean="0">
                                <a:latin typeface="Cambria Math"/>
                                <a:cs typeface="Times New Roman" panose="02020603050405020304" pitchFamily="18" charset="0"/>
                              </a:rPr>
                              <m:t>𝑄</m:t>
                            </m:r>
                          </m:e>
                        </m:bar>
                      </m:oMath>
                    </m:oMathPara>
                  </a14:m>
                  <a:endPara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9" name="TextBox 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138464" y="5763897"/>
                  <a:ext cx="360041" cy="457200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  <a:ln w="25400"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0" name="Oval 9"/>
            <p:cNvSpPr/>
            <p:nvPr/>
          </p:nvSpPr>
          <p:spPr>
            <a:xfrm>
              <a:off x="8193361" y="5894536"/>
              <a:ext cx="180020" cy="18002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Rectangle 10"/>
                <p:cNvSpPr/>
                <p:nvPr/>
              </p:nvSpPr>
              <p:spPr>
                <a:xfrm>
                  <a:off x="6978226" y="4509120"/>
                  <a:ext cx="1215135" cy="1845205"/>
                </a:xfrm>
                <a:prstGeom prst="rect">
                  <a:avLst/>
                </a:prstGeom>
                <a:solidFill>
                  <a:srgbClr val="FFE1FF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 xmlns:m="http://schemas.openxmlformats.org/officeDocument/2006/math">
                      <m:r>
                        <a:rPr lang="en-US" sz="2400" i="1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𝐿𝑎𝑡𝑐h</m:t>
                      </m:r>
                    </m:oMath>
                  </a14:m>
                  <a:r>
                    <a:rPr lang="en-US" sz="2400" dirty="0">
                      <a:solidFill>
                        <a:schemeClr val="tx1"/>
                      </a:solidFill>
                    </a:rPr>
                    <a:t> </a:t>
                  </a:r>
                </a:p>
              </p:txBody>
            </p:sp>
          </mc:Choice>
          <mc:Fallback xmlns="">
            <p:sp>
              <p:nvSpPr>
                <p:cNvPr id="11" name="Rectangle 1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78226" y="4509120"/>
                  <a:ext cx="1215135" cy="1845205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  <a:ln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4" name="Group 3"/>
            <p:cNvGrpSpPr/>
            <p:nvPr/>
          </p:nvGrpSpPr>
          <p:grpSpPr>
            <a:xfrm>
              <a:off x="4663921" y="5589240"/>
              <a:ext cx="1550871" cy="414009"/>
              <a:chOff x="4798936" y="5625281"/>
              <a:chExt cx="1550871" cy="414009"/>
            </a:xfrm>
          </p:grpSpPr>
          <p:sp>
            <p:nvSpPr>
              <p:cNvPr id="22" name="Line 10"/>
              <p:cNvSpPr>
                <a:spLocks noChangeShapeType="1"/>
              </p:cNvSpPr>
              <p:nvPr/>
            </p:nvSpPr>
            <p:spPr bwMode="auto">
              <a:xfrm>
                <a:off x="4996657" y="5625281"/>
                <a:ext cx="1188504" cy="0"/>
              </a:xfrm>
              <a:prstGeom prst="line">
                <a:avLst/>
              </a:prstGeom>
              <a:noFill/>
              <a:ln w="254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Line 11"/>
              <p:cNvSpPr>
                <a:spLocks noChangeShapeType="1"/>
              </p:cNvSpPr>
              <p:nvPr/>
            </p:nvSpPr>
            <p:spPr bwMode="auto">
              <a:xfrm>
                <a:off x="4996657" y="5625281"/>
                <a:ext cx="0" cy="414008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Line 12"/>
              <p:cNvSpPr>
                <a:spLocks noChangeShapeType="1"/>
              </p:cNvSpPr>
              <p:nvPr/>
            </p:nvSpPr>
            <p:spPr bwMode="auto">
              <a:xfrm>
                <a:off x="6185161" y="5625281"/>
                <a:ext cx="0" cy="414008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" name="Line 13"/>
              <p:cNvSpPr>
                <a:spLocks noChangeShapeType="1"/>
              </p:cNvSpPr>
              <p:nvPr/>
            </p:nvSpPr>
            <p:spPr bwMode="auto">
              <a:xfrm>
                <a:off x="6185160" y="6039290"/>
                <a:ext cx="164647" cy="0"/>
              </a:xfrm>
              <a:prstGeom prst="line">
                <a:avLst/>
              </a:prstGeom>
              <a:noFill/>
              <a:ln w="2540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" name="Line 14"/>
              <p:cNvSpPr>
                <a:spLocks noChangeShapeType="1"/>
              </p:cNvSpPr>
              <p:nvPr/>
            </p:nvSpPr>
            <p:spPr bwMode="auto">
              <a:xfrm>
                <a:off x="4798936" y="6039290"/>
                <a:ext cx="197721" cy="0"/>
              </a:xfrm>
              <a:prstGeom prst="line">
                <a:avLst/>
              </a:prstGeom>
              <a:noFill/>
              <a:ln w="2540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" name="Group 6"/>
            <p:cNvGrpSpPr/>
            <p:nvPr/>
          </p:nvGrpSpPr>
          <p:grpSpPr>
            <a:xfrm>
              <a:off x="8688415" y="4230126"/>
              <a:ext cx="902335" cy="414009"/>
              <a:chOff x="9003665" y="3654025"/>
              <a:chExt cx="1214920" cy="414009"/>
            </a:xfrm>
          </p:grpSpPr>
          <p:sp>
            <p:nvSpPr>
              <p:cNvPr id="31" name="Line 10"/>
              <p:cNvSpPr>
                <a:spLocks noChangeShapeType="1"/>
              </p:cNvSpPr>
              <p:nvPr/>
            </p:nvSpPr>
            <p:spPr bwMode="auto">
              <a:xfrm>
                <a:off x="9201386" y="3654025"/>
                <a:ext cx="177477" cy="0"/>
              </a:xfrm>
              <a:prstGeom prst="line">
                <a:avLst/>
              </a:prstGeom>
              <a:noFill/>
              <a:ln w="254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" name="Line 11"/>
              <p:cNvSpPr>
                <a:spLocks noChangeShapeType="1"/>
              </p:cNvSpPr>
              <p:nvPr/>
            </p:nvSpPr>
            <p:spPr bwMode="auto">
              <a:xfrm>
                <a:off x="9201386" y="3654025"/>
                <a:ext cx="0" cy="414008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" name="Line 12"/>
              <p:cNvSpPr>
                <a:spLocks noChangeShapeType="1"/>
              </p:cNvSpPr>
              <p:nvPr/>
            </p:nvSpPr>
            <p:spPr bwMode="auto">
              <a:xfrm>
                <a:off x="9378864" y="3654025"/>
                <a:ext cx="0" cy="414008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" name="Line 13"/>
              <p:cNvSpPr>
                <a:spLocks noChangeShapeType="1"/>
              </p:cNvSpPr>
              <p:nvPr/>
            </p:nvSpPr>
            <p:spPr bwMode="auto">
              <a:xfrm>
                <a:off x="9378863" y="4068034"/>
                <a:ext cx="164647" cy="0"/>
              </a:xfrm>
              <a:prstGeom prst="line">
                <a:avLst/>
              </a:prstGeom>
              <a:noFill/>
              <a:ln w="2540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" name="Line 14"/>
              <p:cNvSpPr>
                <a:spLocks noChangeShapeType="1"/>
              </p:cNvSpPr>
              <p:nvPr/>
            </p:nvSpPr>
            <p:spPr bwMode="auto">
              <a:xfrm>
                <a:off x="9003665" y="4068034"/>
                <a:ext cx="197721" cy="0"/>
              </a:xfrm>
              <a:prstGeom prst="line">
                <a:avLst/>
              </a:prstGeom>
              <a:noFill/>
              <a:ln w="2540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" name="Line 10"/>
              <p:cNvSpPr>
                <a:spLocks noChangeShapeType="1"/>
              </p:cNvSpPr>
              <p:nvPr/>
            </p:nvSpPr>
            <p:spPr bwMode="auto">
              <a:xfrm>
                <a:off x="9543510" y="3654025"/>
                <a:ext cx="177477" cy="0"/>
              </a:xfrm>
              <a:prstGeom prst="line">
                <a:avLst/>
              </a:prstGeom>
              <a:noFill/>
              <a:ln w="254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Line 11"/>
              <p:cNvSpPr>
                <a:spLocks noChangeShapeType="1"/>
              </p:cNvSpPr>
              <p:nvPr/>
            </p:nvSpPr>
            <p:spPr bwMode="auto">
              <a:xfrm>
                <a:off x="9543510" y="3654025"/>
                <a:ext cx="0" cy="414008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Line 12"/>
              <p:cNvSpPr>
                <a:spLocks noChangeShapeType="1"/>
              </p:cNvSpPr>
              <p:nvPr/>
            </p:nvSpPr>
            <p:spPr bwMode="auto">
              <a:xfrm>
                <a:off x="9720988" y="3654025"/>
                <a:ext cx="0" cy="414008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" name="Line 13"/>
              <p:cNvSpPr>
                <a:spLocks noChangeShapeType="1"/>
              </p:cNvSpPr>
              <p:nvPr/>
            </p:nvSpPr>
            <p:spPr bwMode="auto">
              <a:xfrm>
                <a:off x="9720987" y="4068034"/>
                <a:ext cx="164647" cy="0"/>
              </a:xfrm>
              <a:prstGeom prst="line">
                <a:avLst/>
              </a:prstGeom>
              <a:noFill/>
              <a:ln w="2540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" name="Line 10"/>
              <p:cNvSpPr>
                <a:spLocks noChangeShapeType="1"/>
              </p:cNvSpPr>
              <p:nvPr/>
            </p:nvSpPr>
            <p:spPr bwMode="auto">
              <a:xfrm>
                <a:off x="9876461" y="3654025"/>
                <a:ext cx="177477" cy="0"/>
              </a:xfrm>
              <a:prstGeom prst="line">
                <a:avLst/>
              </a:prstGeom>
              <a:noFill/>
              <a:ln w="254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" name="Line 11"/>
              <p:cNvSpPr>
                <a:spLocks noChangeShapeType="1"/>
              </p:cNvSpPr>
              <p:nvPr/>
            </p:nvSpPr>
            <p:spPr bwMode="auto">
              <a:xfrm>
                <a:off x="9876461" y="3654025"/>
                <a:ext cx="0" cy="414008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" name="Line 12"/>
              <p:cNvSpPr>
                <a:spLocks noChangeShapeType="1"/>
              </p:cNvSpPr>
              <p:nvPr/>
            </p:nvSpPr>
            <p:spPr bwMode="auto">
              <a:xfrm>
                <a:off x="10053939" y="3654025"/>
                <a:ext cx="0" cy="414008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" name="Line 13"/>
              <p:cNvSpPr>
                <a:spLocks noChangeShapeType="1"/>
              </p:cNvSpPr>
              <p:nvPr/>
            </p:nvSpPr>
            <p:spPr bwMode="auto">
              <a:xfrm>
                <a:off x="10053938" y="4068034"/>
                <a:ext cx="164647" cy="0"/>
              </a:xfrm>
              <a:prstGeom prst="line">
                <a:avLst/>
              </a:prstGeom>
              <a:noFill/>
              <a:ln w="2540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7" name="TextBox 86">
                  <a:extLst>
                    <a:ext uri="{FF2B5EF4-FFF2-40B4-BE49-F238E27FC236}">
                      <a16:creationId xmlns:a16="http://schemas.microsoft.com/office/drawing/2014/main" id="{12DE21FB-C8EF-4382-BC23-0E92AFEAD2FC}"/>
                    </a:ext>
                  </a:extLst>
                </p:cNvPr>
                <p:cNvSpPr txBox="1"/>
                <p:nvPr/>
              </p:nvSpPr>
              <p:spPr>
                <a:xfrm>
                  <a:off x="7058075" y="4648282"/>
                  <a:ext cx="325196" cy="457200"/>
                </a:xfrm>
                <a:prstGeom prst="rect">
                  <a:avLst/>
                </a:prstGeom>
                <a:noFill/>
                <a:ln w="25400">
                  <a:noFill/>
                </a:ln>
              </p:spPr>
              <p:txBody>
                <a:bodyPr wrap="none" lIns="0" tIns="0" rIns="0" bIns="0" rtlCol="0" anchor="ctr" anchorCtr="0">
                  <a:no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r>
                          <a:rPr lang="en-US" sz="24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𝐷</m:t>
                        </m:r>
                      </m:oMath>
                    </m:oMathPara>
                  </a14:m>
                  <a:endPara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87" name="TextBox 86">
                  <a:extLst>
                    <a:ext uri="{FF2B5EF4-FFF2-40B4-BE49-F238E27FC236}">
                      <a16:creationId xmlns:a16="http://schemas.microsoft.com/office/drawing/2014/main" id="{12DE21FB-C8EF-4382-BC23-0E92AFEAD2F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58075" y="4648282"/>
                  <a:ext cx="325196" cy="457200"/>
                </a:xfrm>
                <a:prstGeom prst="rect">
                  <a:avLst/>
                </a:prstGeom>
                <a:blipFill>
                  <a:blip r:embed="rId7"/>
                  <a:stretch>
                    <a:fillRect l="-28302" r="-3774"/>
                  </a:stretch>
                </a:blipFill>
                <a:ln w="25400"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8" name="TextBox 87">
                  <a:extLst>
                    <a:ext uri="{FF2B5EF4-FFF2-40B4-BE49-F238E27FC236}">
                      <a16:creationId xmlns:a16="http://schemas.microsoft.com/office/drawing/2014/main" id="{BB95AEF3-8817-4A02-862E-2EE4DEF66DA2}"/>
                    </a:ext>
                  </a:extLst>
                </p:cNvPr>
                <p:cNvSpPr txBox="1"/>
                <p:nvPr/>
              </p:nvSpPr>
              <p:spPr>
                <a:xfrm>
                  <a:off x="7878325" y="4648282"/>
                  <a:ext cx="330002" cy="457200"/>
                </a:xfrm>
                <a:prstGeom prst="rect">
                  <a:avLst/>
                </a:prstGeom>
                <a:noFill/>
                <a:ln w="25400">
                  <a:noFill/>
                </a:ln>
              </p:spPr>
              <p:txBody>
                <a:bodyPr wrap="none" lIns="0" tIns="0" rIns="0" bIns="0" rtlCol="0" anchor="ctr" anchorCtr="0">
                  <a:no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r>
                          <a:rPr lang="en-US" sz="2400" b="0" i="1" dirty="0" smtClean="0">
                            <a:latin typeface="Cambria Math"/>
                            <a:cs typeface="Times New Roman" panose="02020603050405020304" pitchFamily="18" charset="0"/>
                          </a:rPr>
                          <m:t>𝑄</m:t>
                        </m:r>
                      </m:oMath>
                    </m:oMathPara>
                  </a14:m>
                  <a:endPara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88" name="TextBox 87">
                  <a:extLst>
                    <a:ext uri="{FF2B5EF4-FFF2-40B4-BE49-F238E27FC236}">
                      <a16:creationId xmlns:a16="http://schemas.microsoft.com/office/drawing/2014/main" id="{BB95AEF3-8817-4A02-862E-2EE4DEF66DA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878325" y="4648282"/>
                  <a:ext cx="330002" cy="457200"/>
                </a:xfrm>
                <a:prstGeom prst="rect">
                  <a:avLst/>
                </a:prstGeom>
                <a:blipFill>
                  <a:blip r:embed="rId8"/>
                  <a:stretch>
                    <a:fillRect l="-34545" r="-7273" b="-14667"/>
                  </a:stretch>
                </a:blipFill>
                <a:ln w="25400"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0009541D-203D-4692-855B-5356EF215D99}"/>
                </a:ext>
              </a:extLst>
            </p:cNvPr>
            <p:cNvSpPr/>
            <p:nvPr/>
          </p:nvSpPr>
          <p:spPr>
            <a:xfrm>
              <a:off x="6325737" y="4203510"/>
              <a:ext cx="2272353" cy="1781033"/>
            </a:xfrm>
            <a:custGeom>
              <a:avLst/>
              <a:gdLst>
                <a:gd name="connsiteX0" fmla="*/ 2272353 w 2272353"/>
                <a:gd name="connsiteY0" fmla="*/ 1781033 h 1781033"/>
                <a:gd name="connsiteX1" fmla="*/ 2272353 w 2272353"/>
                <a:gd name="connsiteY1" fmla="*/ 0 h 1781033"/>
                <a:gd name="connsiteX2" fmla="*/ 0 w 2272353"/>
                <a:gd name="connsiteY2" fmla="*/ 0 h 1781033"/>
                <a:gd name="connsiteX3" fmla="*/ 0 w 2272353"/>
                <a:gd name="connsiteY3" fmla="*/ 668741 h 1781033"/>
                <a:gd name="connsiteX4" fmla="*/ 655093 w 2272353"/>
                <a:gd name="connsiteY4" fmla="*/ 668741 h 17810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72353" h="1781033">
                  <a:moveTo>
                    <a:pt x="2272353" y="1781033"/>
                  </a:moveTo>
                  <a:lnTo>
                    <a:pt x="2272353" y="0"/>
                  </a:lnTo>
                  <a:lnTo>
                    <a:pt x="0" y="0"/>
                  </a:lnTo>
                  <a:lnTo>
                    <a:pt x="0" y="668741"/>
                  </a:lnTo>
                  <a:lnTo>
                    <a:pt x="655093" y="668741"/>
                  </a:lnTo>
                </a:path>
              </a:pathLst>
            </a:custGeom>
            <a:noFill/>
            <a:ln>
              <a:solidFill>
                <a:schemeClr val="tx1"/>
              </a:solidFill>
              <a:headEnd type="oval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9" name="TextBox 88">
                  <a:extLst>
                    <a:ext uri="{FF2B5EF4-FFF2-40B4-BE49-F238E27FC236}">
                      <a16:creationId xmlns:a16="http://schemas.microsoft.com/office/drawing/2014/main" id="{426B369B-CF78-4D06-B032-1A00D09084C9}"/>
                    </a:ext>
                  </a:extLst>
                </p:cNvPr>
                <p:cNvSpPr txBox="1"/>
                <p:nvPr/>
              </p:nvSpPr>
              <p:spPr>
                <a:xfrm>
                  <a:off x="7833320" y="5762110"/>
                  <a:ext cx="360041" cy="457200"/>
                </a:xfrm>
                <a:prstGeom prst="rect">
                  <a:avLst/>
                </a:prstGeom>
                <a:noFill/>
                <a:ln w="25400">
                  <a:noFill/>
                </a:ln>
              </p:spPr>
              <p:txBody>
                <a:bodyPr wrap="none" lIns="0" tIns="0" rIns="0" bIns="0" rtlCol="0" anchor="ctr" anchorCtr="0">
                  <a:no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bar>
                          <m:barPr>
                            <m:pos m:val="top"/>
                            <m:ctrlPr>
                              <a:rPr lang="en-US" sz="2400" b="0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barPr>
                          <m:e>
                            <m:r>
                              <a:rPr lang="en-US" sz="2400" b="0" i="1" dirty="0" smtClean="0">
                                <a:latin typeface="Cambria Math"/>
                                <a:cs typeface="Times New Roman" panose="02020603050405020304" pitchFamily="18" charset="0"/>
                              </a:rPr>
                              <m:t>𝑄</m:t>
                            </m:r>
                          </m:e>
                        </m:bar>
                      </m:oMath>
                    </m:oMathPara>
                  </a14:m>
                  <a:endPara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89" name="TextBox 88">
                  <a:extLst>
                    <a:ext uri="{FF2B5EF4-FFF2-40B4-BE49-F238E27FC236}">
                      <a16:creationId xmlns:a16="http://schemas.microsoft.com/office/drawing/2014/main" id="{426B369B-CF78-4D06-B032-1A00D09084C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833320" y="5762110"/>
                  <a:ext cx="360041" cy="457200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  <a:ln w="25400"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0" name="TextBox 89">
                  <a:extLst>
                    <a:ext uri="{FF2B5EF4-FFF2-40B4-BE49-F238E27FC236}">
                      <a16:creationId xmlns:a16="http://schemas.microsoft.com/office/drawing/2014/main" id="{F040B999-73BE-4D9C-AE8F-544945B6EE8D}"/>
                    </a:ext>
                  </a:extLst>
                </p:cNvPr>
                <p:cNvSpPr txBox="1"/>
                <p:nvPr/>
              </p:nvSpPr>
              <p:spPr>
                <a:xfrm>
                  <a:off x="7068235" y="5717105"/>
                  <a:ext cx="325196" cy="457200"/>
                </a:xfrm>
                <a:prstGeom prst="rect">
                  <a:avLst/>
                </a:prstGeom>
                <a:noFill/>
                <a:ln w="25400">
                  <a:noFill/>
                </a:ln>
              </p:spPr>
              <p:txBody>
                <a:bodyPr wrap="none" lIns="0" tIns="0" rIns="0" bIns="0" rtlCol="0" anchor="ctr" anchorCtr="0">
                  <a:no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r>
                          <a:rPr lang="en-US" sz="24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𝐶</m:t>
                        </m:r>
                      </m:oMath>
                    </m:oMathPara>
                  </a14:m>
                  <a:endPara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90" name="TextBox 89">
                  <a:extLst>
                    <a:ext uri="{FF2B5EF4-FFF2-40B4-BE49-F238E27FC236}">
                      <a16:creationId xmlns:a16="http://schemas.microsoft.com/office/drawing/2014/main" id="{F040B999-73BE-4D9C-AE8F-544945B6EE8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68235" y="5717105"/>
                  <a:ext cx="325196" cy="457200"/>
                </a:xfrm>
                <a:prstGeom prst="rect">
                  <a:avLst/>
                </a:prstGeom>
                <a:blipFill>
                  <a:blip r:embed="rId10"/>
                  <a:stretch>
                    <a:fillRect l="-24074"/>
                  </a:stretch>
                </a:blipFill>
                <a:ln w="25400"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39674917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. . .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352600" y="1178750"/>
            <a:ext cx="7650850" cy="51305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7663" indent="-347663" algn="l" rtl="0" fontAlgn="base">
              <a:spcBef>
                <a:spcPct val="4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98513" indent="-336550" algn="l" rtl="0" fontAlgn="base">
              <a:spcBef>
                <a:spcPct val="40000"/>
              </a:spcBef>
              <a:spcAft>
                <a:spcPct val="0"/>
              </a:spcAft>
              <a:buFont typeface="Wingdings" pitchFamily="2" charset="2"/>
              <a:buChar char="²"/>
              <a:defRPr sz="2000">
                <a:solidFill>
                  <a:schemeClr val="tx1"/>
                </a:solidFill>
                <a:latin typeface="+mn-lt"/>
                <a:cs typeface="+mn-cs"/>
              </a:defRPr>
            </a:lvl2pPr>
            <a:lvl3pPr marL="1144588" indent="-231775" algn="l" rtl="0" fontAlgn="base">
              <a:spcBef>
                <a:spcPct val="40000"/>
              </a:spcBef>
              <a:spcAft>
                <a:spcPct val="0"/>
              </a:spcAft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  <a:cs typeface="+mn-cs"/>
              </a:defRPr>
            </a:lvl3pPr>
            <a:lvl4pPr marL="1481138" indent="-222250" algn="l" rtl="0" fontAlgn="base">
              <a:spcBef>
                <a:spcPct val="4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  <a:cs typeface="+mn-cs"/>
              </a:defRPr>
            </a:lvl4pPr>
            <a:lvl5pPr marL="1828800" indent="-233363" algn="l" rtl="0" fontAlgn="base">
              <a:spcBef>
                <a:spcPct val="4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cs typeface="+mn-cs"/>
              </a:defRPr>
            </a:lvl5pPr>
            <a:lvl6pPr marL="2286000" indent="-233363" algn="l" rtl="0" fontAlgn="base">
              <a:spcBef>
                <a:spcPct val="4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cs typeface="+mn-cs"/>
              </a:defRPr>
            </a:lvl6pPr>
            <a:lvl7pPr marL="2743200" indent="-233363" algn="l" rtl="0" fontAlgn="base">
              <a:spcBef>
                <a:spcPct val="4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cs typeface="+mn-cs"/>
              </a:defRPr>
            </a:lvl7pPr>
            <a:lvl8pPr marL="3200400" indent="-233363" algn="l" rtl="0" fontAlgn="base">
              <a:spcBef>
                <a:spcPct val="4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cs typeface="+mn-cs"/>
              </a:defRPr>
            </a:lvl8pPr>
            <a:lvl9pPr marL="3657600" indent="-233363" algn="l" rtl="0" fontAlgn="base">
              <a:spcBef>
                <a:spcPct val="4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444500" indent="-444500">
              <a:lnSpc>
                <a:spcPct val="200000"/>
              </a:lnSpc>
              <a:spcBef>
                <a:spcPts val="2500"/>
              </a:spcBef>
            </a:pPr>
            <a:r>
              <a:rPr lang="en-US" altLang="en-US" sz="2800" kern="0" dirty="0"/>
              <a:t>Introduction to Sequential Circuits</a:t>
            </a:r>
          </a:p>
          <a:p>
            <a:pPr marL="444500" indent="-444500">
              <a:lnSpc>
                <a:spcPct val="200000"/>
              </a:lnSpc>
              <a:spcBef>
                <a:spcPts val="2500"/>
              </a:spcBef>
            </a:pPr>
            <a:r>
              <a:rPr lang="en-US" altLang="en-US" sz="2800" kern="0" dirty="0"/>
              <a:t>Latches</a:t>
            </a:r>
          </a:p>
          <a:p>
            <a:pPr marL="444500" indent="-444500">
              <a:lnSpc>
                <a:spcPct val="200000"/>
              </a:lnSpc>
              <a:spcBef>
                <a:spcPts val="2500"/>
              </a:spcBef>
            </a:pPr>
            <a:r>
              <a:rPr lang="en-US" altLang="en-US" sz="2800" kern="0" dirty="0">
                <a:solidFill>
                  <a:srgbClr val="FF0000"/>
                </a:solidFill>
              </a:rPr>
              <a:t>Flip-Flops and Registers</a:t>
            </a:r>
          </a:p>
          <a:p>
            <a:pPr marL="444500" indent="-444500">
              <a:lnSpc>
                <a:spcPct val="200000"/>
              </a:lnSpc>
              <a:spcBef>
                <a:spcPts val="2500"/>
              </a:spcBef>
            </a:pPr>
            <a:r>
              <a:rPr lang="en-US" altLang="en-US" sz="2800" kern="0" dirty="0"/>
              <a:t>Memory Units</a:t>
            </a:r>
          </a:p>
        </p:txBody>
      </p:sp>
    </p:spTree>
    <p:extLst>
      <p:ext uri="{BB962C8B-B14F-4D97-AF65-F5344CB8AC3E}">
        <p14:creationId xmlns:p14="http://schemas.microsoft.com/office/powerpoint/2010/main" val="20783077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Flip-Flops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2490" y="908720"/>
            <a:ext cx="9181020" cy="3870430"/>
          </a:xfrm>
        </p:spPr>
        <p:txBody>
          <a:bodyPr/>
          <a:lstStyle/>
          <a:p>
            <a:pPr>
              <a:lnSpc>
                <a:spcPct val="120000"/>
              </a:lnSpc>
              <a:spcBef>
                <a:spcPts val="1500"/>
              </a:spcBef>
            </a:pPr>
            <a:r>
              <a:rPr lang="en-US" dirty="0"/>
              <a:t>A </a:t>
            </a:r>
            <a:r>
              <a:rPr lang="en-US" b="1" dirty="0">
                <a:solidFill>
                  <a:srgbClr val="FF0000"/>
                </a:solidFill>
              </a:rPr>
              <a:t>Flip-Flop</a:t>
            </a:r>
            <a:r>
              <a:rPr lang="en-US" dirty="0"/>
              <a:t> is a better memory element for sequential circuits</a:t>
            </a:r>
          </a:p>
          <a:p>
            <a:pPr>
              <a:lnSpc>
                <a:spcPct val="120000"/>
              </a:lnSpc>
              <a:spcBef>
                <a:spcPts val="1500"/>
              </a:spcBef>
            </a:pPr>
            <a:r>
              <a:rPr lang="en-US" dirty="0"/>
              <a:t>Solves the problem of latches in synchronous sequential circuits</a:t>
            </a:r>
          </a:p>
          <a:p>
            <a:pPr>
              <a:lnSpc>
                <a:spcPct val="120000"/>
              </a:lnSpc>
              <a:spcBef>
                <a:spcPts val="1500"/>
              </a:spcBef>
            </a:pPr>
            <a:r>
              <a:rPr lang="en-US" dirty="0"/>
              <a:t>A </a:t>
            </a:r>
            <a:r>
              <a:rPr lang="en-US" b="1" dirty="0">
                <a:solidFill>
                  <a:srgbClr val="FF0000"/>
                </a:solidFill>
              </a:rPr>
              <a:t>latch</a:t>
            </a:r>
            <a:r>
              <a:rPr lang="en-US" dirty="0"/>
              <a:t> is sensitive to the </a:t>
            </a:r>
            <a:r>
              <a:rPr lang="en-US" b="1" dirty="0">
                <a:solidFill>
                  <a:srgbClr val="FF0000"/>
                </a:solidFill>
              </a:rPr>
              <a:t>level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of the clock</a:t>
            </a:r>
          </a:p>
          <a:p>
            <a:pPr>
              <a:lnSpc>
                <a:spcPct val="120000"/>
              </a:lnSpc>
              <a:spcBef>
                <a:spcPts val="1500"/>
              </a:spcBef>
            </a:pPr>
            <a:r>
              <a:rPr lang="en-US" dirty="0"/>
              <a:t>However, a </a:t>
            </a:r>
            <a:r>
              <a:rPr lang="en-US" b="1" dirty="0">
                <a:solidFill>
                  <a:srgbClr val="FF0000"/>
                </a:solidFill>
              </a:rPr>
              <a:t>flip-flop</a:t>
            </a:r>
            <a:r>
              <a:rPr lang="en-US" dirty="0"/>
              <a:t> is sensitive to the </a:t>
            </a:r>
            <a:r>
              <a:rPr lang="en-US" b="1" dirty="0">
                <a:solidFill>
                  <a:srgbClr val="FF0000"/>
                </a:solidFill>
              </a:rPr>
              <a:t>edge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of the clock</a:t>
            </a:r>
          </a:p>
          <a:p>
            <a:pPr>
              <a:lnSpc>
                <a:spcPct val="120000"/>
              </a:lnSpc>
              <a:spcBef>
                <a:spcPts val="1500"/>
              </a:spcBef>
            </a:pPr>
            <a:r>
              <a:rPr lang="en-US" dirty="0"/>
              <a:t>A flip-flop is called an </a:t>
            </a:r>
            <a:r>
              <a:rPr lang="en-US" b="1" dirty="0">
                <a:solidFill>
                  <a:srgbClr val="FF0000"/>
                </a:solidFill>
              </a:rPr>
              <a:t>edge-triggered</a:t>
            </a:r>
            <a:r>
              <a:rPr lang="en-US" dirty="0"/>
              <a:t> memory element</a:t>
            </a:r>
          </a:p>
          <a:p>
            <a:pPr>
              <a:lnSpc>
                <a:spcPct val="120000"/>
              </a:lnSpc>
              <a:spcBef>
                <a:spcPts val="1500"/>
              </a:spcBef>
            </a:pPr>
            <a:r>
              <a:rPr lang="en-US" dirty="0"/>
              <a:t>It changes it output value at the </a:t>
            </a:r>
            <a:r>
              <a:rPr lang="en-US" b="1" dirty="0">
                <a:solidFill>
                  <a:srgbClr val="FF0000"/>
                </a:solidFill>
              </a:rPr>
              <a:t>edge</a:t>
            </a:r>
            <a:r>
              <a:rPr lang="en-US" dirty="0"/>
              <a:t> of the clock</a:t>
            </a:r>
          </a:p>
        </p:txBody>
      </p:sp>
      <p:grpSp>
        <p:nvGrpSpPr>
          <p:cNvPr id="55" name="Group 54"/>
          <p:cNvGrpSpPr/>
          <p:nvPr/>
        </p:nvGrpSpPr>
        <p:grpSpPr>
          <a:xfrm>
            <a:off x="722530" y="4976338"/>
            <a:ext cx="8775975" cy="1377987"/>
            <a:chOff x="722530" y="4954852"/>
            <a:chExt cx="8775975" cy="1377987"/>
          </a:xfrm>
        </p:grpSpPr>
        <p:sp>
          <p:nvSpPr>
            <p:cNvPr id="6" name="Line 10"/>
            <p:cNvSpPr>
              <a:spLocks noChangeShapeType="1"/>
            </p:cNvSpPr>
            <p:nvPr/>
          </p:nvSpPr>
          <p:spPr bwMode="auto">
            <a:xfrm>
              <a:off x="1033813" y="5579828"/>
              <a:ext cx="935567" cy="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Line 11"/>
            <p:cNvSpPr>
              <a:spLocks noChangeShapeType="1"/>
            </p:cNvSpPr>
            <p:nvPr/>
          </p:nvSpPr>
          <p:spPr bwMode="auto">
            <a:xfrm>
              <a:off x="1033813" y="5579828"/>
              <a:ext cx="0" cy="55251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/>
              <a:tailEnd type="none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Line 12"/>
            <p:cNvSpPr>
              <a:spLocks noChangeShapeType="1"/>
            </p:cNvSpPr>
            <p:nvPr/>
          </p:nvSpPr>
          <p:spPr bwMode="auto">
            <a:xfrm>
              <a:off x="1969380" y="5579828"/>
              <a:ext cx="0" cy="55251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none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Line 13"/>
            <p:cNvSpPr>
              <a:spLocks noChangeShapeType="1"/>
            </p:cNvSpPr>
            <p:nvPr/>
          </p:nvSpPr>
          <p:spPr bwMode="auto">
            <a:xfrm>
              <a:off x="1969380" y="6132346"/>
              <a:ext cx="935567" cy="0"/>
            </a:xfrm>
            <a:prstGeom prst="line">
              <a:avLst/>
            </a:prstGeom>
            <a:noFill/>
            <a:ln w="254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Line 14"/>
            <p:cNvSpPr>
              <a:spLocks noChangeShapeType="1"/>
            </p:cNvSpPr>
            <p:nvPr/>
          </p:nvSpPr>
          <p:spPr bwMode="auto">
            <a:xfrm>
              <a:off x="722530" y="6132346"/>
              <a:ext cx="311283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Line 15"/>
            <p:cNvSpPr>
              <a:spLocks noChangeShapeType="1"/>
            </p:cNvSpPr>
            <p:nvPr/>
          </p:nvSpPr>
          <p:spPr bwMode="auto">
            <a:xfrm>
              <a:off x="2906666" y="5579828"/>
              <a:ext cx="935567" cy="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Line 16"/>
            <p:cNvSpPr>
              <a:spLocks noChangeShapeType="1"/>
            </p:cNvSpPr>
            <p:nvPr/>
          </p:nvSpPr>
          <p:spPr bwMode="auto">
            <a:xfrm>
              <a:off x="2906666" y="5579828"/>
              <a:ext cx="0" cy="55251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/>
              <a:tailEnd type="none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Line 17"/>
            <p:cNvSpPr>
              <a:spLocks noChangeShapeType="1"/>
            </p:cNvSpPr>
            <p:nvPr/>
          </p:nvSpPr>
          <p:spPr bwMode="auto">
            <a:xfrm>
              <a:off x="3842233" y="5579828"/>
              <a:ext cx="0" cy="55251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/>
              <a:tailEnd type="none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Line 18"/>
            <p:cNvSpPr>
              <a:spLocks noChangeShapeType="1"/>
            </p:cNvSpPr>
            <p:nvPr/>
          </p:nvSpPr>
          <p:spPr bwMode="auto">
            <a:xfrm>
              <a:off x="3842233" y="6132346"/>
              <a:ext cx="935567" cy="0"/>
            </a:xfrm>
            <a:prstGeom prst="line">
              <a:avLst/>
            </a:prstGeom>
            <a:noFill/>
            <a:ln w="254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Line 19"/>
            <p:cNvSpPr>
              <a:spLocks noChangeShapeType="1"/>
            </p:cNvSpPr>
            <p:nvPr/>
          </p:nvSpPr>
          <p:spPr bwMode="auto">
            <a:xfrm>
              <a:off x="4777799" y="5579828"/>
              <a:ext cx="935567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Line 20"/>
            <p:cNvSpPr>
              <a:spLocks noChangeShapeType="1"/>
            </p:cNvSpPr>
            <p:nvPr/>
          </p:nvSpPr>
          <p:spPr bwMode="auto">
            <a:xfrm>
              <a:off x="4777799" y="5579828"/>
              <a:ext cx="0" cy="552517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 type="arrow"/>
              <a:tailEnd type="none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7" name="Group 16"/>
            <p:cNvGrpSpPr/>
            <p:nvPr/>
          </p:nvGrpSpPr>
          <p:grpSpPr>
            <a:xfrm>
              <a:off x="722530" y="5184195"/>
              <a:ext cx="8086439" cy="1081282"/>
              <a:chOff x="1532620" y="1500134"/>
              <a:chExt cx="6395907" cy="1444002"/>
            </a:xfrm>
          </p:grpSpPr>
          <p:sp>
            <p:nvSpPr>
              <p:cNvPr id="39" name="Line 28"/>
              <p:cNvSpPr>
                <a:spLocks noChangeShapeType="1"/>
              </p:cNvSpPr>
              <p:nvPr/>
            </p:nvSpPr>
            <p:spPr bwMode="auto">
              <a:xfrm>
                <a:off x="1532620" y="2944136"/>
                <a:ext cx="639590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" name="Line 29"/>
              <p:cNvSpPr>
                <a:spLocks noChangeShapeType="1"/>
              </p:cNvSpPr>
              <p:nvPr/>
            </p:nvSpPr>
            <p:spPr bwMode="auto">
              <a:xfrm flipV="1">
                <a:off x="1532620" y="1500134"/>
                <a:ext cx="0" cy="14440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8" name="Text Box 30"/>
            <p:cNvSpPr txBox="1">
              <a:spLocks noChangeArrowheads="1"/>
            </p:cNvSpPr>
            <p:nvPr/>
          </p:nvSpPr>
          <p:spPr bwMode="auto">
            <a:xfrm>
              <a:off x="8808968" y="5994285"/>
              <a:ext cx="689537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40000"/>
                </a:spcBef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spcBef>
                  <a:spcPct val="40000"/>
                </a:spcBef>
                <a:buFont typeface="Wingdings" pitchFamily="2" charset="2"/>
                <a:buChar char="²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spcBef>
                  <a:spcPct val="40000"/>
                </a:spcBef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spcBef>
                  <a:spcPct val="40000"/>
                </a:spcBef>
                <a:buChar char="–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spcBef>
                  <a:spcPct val="40000"/>
                </a:spcBef>
                <a:buChar char="»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 dirty="0"/>
                <a:t>Time</a:t>
              </a:r>
              <a:endParaRPr lang="en-AU" altLang="en-US" sz="1600" dirty="0"/>
            </a:p>
          </p:txBody>
        </p:sp>
        <p:sp>
          <p:nvSpPr>
            <p:cNvPr id="19" name="Rectangle 33"/>
            <p:cNvSpPr>
              <a:spLocks noChangeArrowheads="1"/>
            </p:cNvSpPr>
            <p:nvPr/>
          </p:nvSpPr>
          <p:spPr bwMode="auto">
            <a:xfrm>
              <a:off x="1346815" y="5024258"/>
              <a:ext cx="1246849" cy="27778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40000"/>
                </a:spcBef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spcBef>
                  <a:spcPct val="40000"/>
                </a:spcBef>
                <a:buFont typeface="Wingdings" pitchFamily="2" charset="2"/>
                <a:buChar char="²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spcBef>
                  <a:spcPct val="40000"/>
                </a:spcBef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spcBef>
                  <a:spcPct val="40000"/>
                </a:spcBef>
                <a:buChar char="–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spcBef>
                  <a:spcPct val="40000"/>
                </a:spcBef>
                <a:buChar char="»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grpSp>
          <p:nvGrpSpPr>
            <p:cNvPr id="21" name="Group 20"/>
            <p:cNvGrpSpPr/>
            <p:nvPr/>
          </p:nvGrpSpPr>
          <p:grpSpPr>
            <a:xfrm>
              <a:off x="5713366" y="5579828"/>
              <a:ext cx="1869489" cy="552518"/>
              <a:chOff x="5713366" y="1777922"/>
              <a:chExt cx="1869489" cy="552518"/>
            </a:xfrm>
          </p:grpSpPr>
          <p:sp>
            <p:nvSpPr>
              <p:cNvPr id="33" name="Line 21"/>
              <p:cNvSpPr>
                <a:spLocks noChangeShapeType="1"/>
              </p:cNvSpPr>
              <p:nvPr/>
            </p:nvSpPr>
            <p:spPr bwMode="auto">
              <a:xfrm>
                <a:off x="5713366" y="1777922"/>
                <a:ext cx="0" cy="552517"/>
              </a:xfrm>
              <a:prstGeom prst="line">
                <a:avLst/>
              </a:prstGeom>
              <a:noFill/>
              <a:ln w="25400">
                <a:solidFill>
                  <a:srgbClr val="0000FF"/>
                </a:solidFill>
                <a:round/>
                <a:headEnd/>
                <a:tailEnd type="arrow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" name="Line 22"/>
              <p:cNvSpPr>
                <a:spLocks noChangeShapeType="1"/>
              </p:cNvSpPr>
              <p:nvPr/>
            </p:nvSpPr>
            <p:spPr bwMode="auto">
              <a:xfrm>
                <a:off x="5713366" y="2330440"/>
                <a:ext cx="935567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" name="Line 23"/>
              <p:cNvSpPr>
                <a:spLocks noChangeShapeType="1"/>
              </p:cNvSpPr>
              <p:nvPr/>
            </p:nvSpPr>
            <p:spPr bwMode="auto">
              <a:xfrm>
                <a:off x="6650653" y="1777922"/>
                <a:ext cx="0" cy="552517"/>
              </a:xfrm>
              <a:prstGeom prst="line">
                <a:avLst/>
              </a:prstGeom>
              <a:noFill/>
              <a:ln w="25400">
                <a:solidFill>
                  <a:srgbClr val="FF0000"/>
                </a:solidFill>
                <a:round/>
                <a:headEnd type="arrow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" name="Line 19"/>
              <p:cNvSpPr>
                <a:spLocks noChangeShapeType="1"/>
              </p:cNvSpPr>
              <p:nvPr/>
            </p:nvSpPr>
            <p:spPr bwMode="auto">
              <a:xfrm>
                <a:off x="6647288" y="1784967"/>
                <a:ext cx="935567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2" name="Line 21"/>
            <p:cNvSpPr>
              <a:spLocks noChangeShapeType="1"/>
            </p:cNvSpPr>
            <p:nvPr/>
          </p:nvSpPr>
          <p:spPr bwMode="auto">
            <a:xfrm>
              <a:off x="7576060" y="5581623"/>
              <a:ext cx="0" cy="552517"/>
            </a:xfrm>
            <a:prstGeom prst="line">
              <a:avLst/>
            </a:prstGeom>
            <a:noFill/>
            <a:ln w="25400">
              <a:solidFill>
                <a:srgbClr val="0000FF"/>
              </a:solidFill>
              <a:round/>
              <a:headEnd/>
              <a:tailEnd type="arrow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Line 22"/>
            <p:cNvSpPr>
              <a:spLocks noChangeShapeType="1"/>
            </p:cNvSpPr>
            <p:nvPr/>
          </p:nvSpPr>
          <p:spPr bwMode="auto">
            <a:xfrm>
              <a:off x="7576060" y="6134141"/>
              <a:ext cx="935567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Line 23"/>
            <p:cNvSpPr>
              <a:spLocks noChangeShapeType="1"/>
            </p:cNvSpPr>
            <p:nvPr/>
          </p:nvSpPr>
          <p:spPr bwMode="auto">
            <a:xfrm>
              <a:off x="8513347" y="5581623"/>
              <a:ext cx="0" cy="55251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Line 19"/>
            <p:cNvSpPr>
              <a:spLocks noChangeShapeType="1"/>
            </p:cNvSpPr>
            <p:nvPr/>
          </p:nvSpPr>
          <p:spPr bwMode="auto">
            <a:xfrm>
              <a:off x="8509983" y="5588668"/>
              <a:ext cx="29898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none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Text Box 34"/>
            <p:cNvSpPr txBox="1">
              <a:spLocks noChangeArrowheads="1"/>
            </p:cNvSpPr>
            <p:nvPr/>
          </p:nvSpPr>
          <p:spPr bwMode="auto">
            <a:xfrm>
              <a:off x="4459088" y="4959170"/>
              <a:ext cx="665981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rIns="0">
              <a:spAutoFit/>
            </a:bodyPr>
            <a:lstStyle>
              <a:lvl1pPr eaLnBrk="0" hangingPunct="0">
                <a:spcBef>
                  <a:spcPct val="40000"/>
                </a:spcBef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spcBef>
                  <a:spcPct val="40000"/>
                </a:spcBef>
                <a:buFont typeface="Wingdings" pitchFamily="2" charset="2"/>
                <a:buChar char="²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spcBef>
                  <a:spcPct val="40000"/>
                </a:spcBef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spcBef>
                  <a:spcPct val="40000"/>
                </a:spcBef>
                <a:buChar char="–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spcBef>
                  <a:spcPct val="40000"/>
                </a:spcBef>
                <a:buChar char="»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 b="1" dirty="0">
                  <a:solidFill>
                    <a:srgbClr val="FF0000"/>
                  </a:solidFill>
                  <a:latin typeface="Calibri" panose="020F0502020204030204" pitchFamily="34" charset="0"/>
                </a:rPr>
                <a:t>Rising edge</a:t>
              </a:r>
              <a:endParaRPr lang="en-AU" altLang="en-US" sz="1600" b="1" dirty="0">
                <a:solidFill>
                  <a:srgbClr val="FF000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49" name="Text Box 34"/>
            <p:cNvSpPr txBox="1">
              <a:spLocks noChangeArrowheads="1"/>
            </p:cNvSpPr>
            <p:nvPr/>
          </p:nvSpPr>
          <p:spPr bwMode="auto">
            <a:xfrm>
              <a:off x="5305089" y="4959170"/>
              <a:ext cx="81009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rIns="0">
              <a:spAutoFit/>
            </a:bodyPr>
            <a:lstStyle>
              <a:lvl1pPr eaLnBrk="0" hangingPunct="0">
                <a:spcBef>
                  <a:spcPct val="40000"/>
                </a:spcBef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spcBef>
                  <a:spcPct val="40000"/>
                </a:spcBef>
                <a:buFont typeface="Wingdings" pitchFamily="2" charset="2"/>
                <a:buChar char="²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spcBef>
                  <a:spcPct val="40000"/>
                </a:spcBef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spcBef>
                  <a:spcPct val="40000"/>
                </a:spcBef>
                <a:buChar char="–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spcBef>
                  <a:spcPct val="40000"/>
                </a:spcBef>
                <a:buChar char="»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 b="1" dirty="0">
                  <a:solidFill>
                    <a:srgbClr val="0000FF"/>
                  </a:solidFill>
                  <a:latin typeface="Calibri" panose="020F0502020204030204" pitchFamily="34" charset="0"/>
                </a:rPr>
                <a:t>Falling edge</a:t>
              </a:r>
              <a:endParaRPr lang="en-AU" altLang="en-US" sz="1600" b="1" dirty="0">
                <a:solidFill>
                  <a:srgbClr val="0000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50" name="Text Box 34"/>
            <p:cNvSpPr txBox="1">
              <a:spLocks noChangeArrowheads="1"/>
            </p:cNvSpPr>
            <p:nvPr/>
          </p:nvSpPr>
          <p:spPr bwMode="auto">
            <a:xfrm>
              <a:off x="6317494" y="4954852"/>
              <a:ext cx="665981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rIns="0">
              <a:spAutoFit/>
            </a:bodyPr>
            <a:lstStyle>
              <a:lvl1pPr eaLnBrk="0" hangingPunct="0">
                <a:spcBef>
                  <a:spcPct val="40000"/>
                </a:spcBef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spcBef>
                  <a:spcPct val="40000"/>
                </a:spcBef>
                <a:buFont typeface="Wingdings" pitchFamily="2" charset="2"/>
                <a:buChar char="²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spcBef>
                  <a:spcPct val="40000"/>
                </a:spcBef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spcBef>
                  <a:spcPct val="40000"/>
                </a:spcBef>
                <a:buChar char="–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spcBef>
                  <a:spcPct val="40000"/>
                </a:spcBef>
                <a:buChar char="»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 b="1" dirty="0">
                  <a:solidFill>
                    <a:srgbClr val="FF0000"/>
                  </a:solidFill>
                  <a:latin typeface="Calibri" panose="020F0502020204030204" pitchFamily="34" charset="0"/>
                </a:rPr>
                <a:t>Rising edge</a:t>
              </a:r>
              <a:endParaRPr lang="en-AU" altLang="en-US" sz="1600" b="1" dirty="0">
                <a:solidFill>
                  <a:srgbClr val="FF000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51" name="Text Box 34"/>
            <p:cNvSpPr txBox="1">
              <a:spLocks noChangeArrowheads="1"/>
            </p:cNvSpPr>
            <p:nvPr/>
          </p:nvSpPr>
          <p:spPr bwMode="auto">
            <a:xfrm>
              <a:off x="7163495" y="4954852"/>
              <a:ext cx="81009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rIns="0">
              <a:spAutoFit/>
            </a:bodyPr>
            <a:lstStyle>
              <a:lvl1pPr eaLnBrk="0" hangingPunct="0">
                <a:spcBef>
                  <a:spcPct val="40000"/>
                </a:spcBef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spcBef>
                  <a:spcPct val="40000"/>
                </a:spcBef>
                <a:buFont typeface="Wingdings" pitchFamily="2" charset="2"/>
                <a:buChar char="²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spcBef>
                  <a:spcPct val="40000"/>
                </a:spcBef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spcBef>
                  <a:spcPct val="40000"/>
                </a:spcBef>
                <a:buChar char="–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spcBef>
                  <a:spcPct val="40000"/>
                </a:spcBef>
                <a:buChar char="»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 b="1" dirty="0">
                  <a:solidFill>
                    <a:srgbClr val="0000FF"/>
                  </a:solidFill>
                  <a:latin typeface="Calibri" panose="020F0502020204030204" pitchFamily="34" charset="0"/>
                </a:rPr>
                <a:t>Falling edge</a:t>
              </a:r>
              <a:endParaRPr lang="en-AU" altLang="en-US" sz="1600" b="1" dirty="0">
                <a:solidFill>
                  <a:srgbClr val="0000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52" name="Text Box 34"/>
            <p:cNvSpPr txBox="1">
              <a:spLocks noChangeArrowheads="1"/>
            </p:cNvSpPr>
            <p:nvPr/>
          </p:nvSpPr>
          <p:spPr bwMode="auto">
            <a:xfrm>
              <a:off x="1181674" y="4959170"/>
              <a:ext cx="665981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40000"/>
                </a:spcBef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spcBef>
                  <a:spcPct val="40000"/>
                </a:spcBef>
                <a:buFont typeface="Wingdings" pitchFamily="2" charset="2"/>
                <a:buChar char="²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spcBef>
                  <a:spcPct val="40000"/>
                </a:spcBef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spcBef>
                  <a:spcPct val="40000"/>
                </a:spcBef>
                <a:buChar char="–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spcBef>
                  <a:spcPct val="40000"/>
                </a:spcBef>
                <a:buChar char="»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 b="1" dirty="0">
                  <a:solidFill>
                    <a:srgbClr val="FF0000"/>
                  </a:solidFill>
                  <a:latin typeface="Calibri" panose="020F0502020204030204" pitchFamily="34" charset="0"/>
                </a:rPr>
                <a:t>High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 b="1" dirty="0">
                  <a:solidFill>
                    <a:srgbClr val="FF0000"/>
                  </a:solidFill>
                  <a:latin typeface="Calibri" panose="020F0502020204030204" pitchFamily="34" charset="0"/>
                </a:rPr>
                <a:t>Level</a:t>
              </a:r>
              <a:endParaRPr lang="en-AU" altLang="en-US" sz="1600" b="1" dirty="0">
                <a:solidFill>
                  <a:srgbClr val="FF000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53" name="Text Box 34"/>
            <p:cNvSpPr txBox="1">
              <a:spLocks noChangeArrowheads="1"/>
            </p:cNvSpPr>
            <p:nvPr/>
          </p:nvSpPr>
          <p:spPr bwMode="auto">
            <a:xfrm>
              <a:off x="2027675" y="4959170"/>
              <a:ext cx="81009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40000"/>
                </a:spcBef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spcBef>
                  <a:spcPct val="40000"/>
                </a:spcBef>
                <a:buFont typeface="Wingdings" pitchFamily="2" charset="2"/>
                <a:buChar char="²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spcBef>
                  <a:spcPct val="40000"/>
                </a:spcBef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spcBef>
                  <a:spcPct val="40000"/>
                </a:spcBef>
                <a:buChar char="–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spcBef>
                  <a:spcPct val="40000"/>
                </a:spcBef>
                <a:buChar char="»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 b="1" dirty="0">
                  <a:solidFill>
                    <a:srgbClr val="0000FF"/>
                  </a:solidFill>
                  <a:latin typeface="Calibri" panose="020F0502020204030204" pitchFamily="34" charset="0"/>
                </a:rPr>
                <a:t>Low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 b="1" dirty="0">
                  <a:solidFill>
                    <a:srgbClr val="0000FF"/>
                  </a:solidFill>
                  <a:latin typeface="Calibri" panose="020F0502020204030204" pitchFamily="34" charset="0"/>
                </a:rPr>
                <a:t>Level</a:t>
              </a:r>
              <a:endParaRPr lang="en-AU" altLang="en-US" sz="1600" b="1" dirty="0">
                <a:solidFill>
                  <a:srgbClr val="0000FF"/>
                </a:solidFill>
                <a:latin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450431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Edge-Triggered D Flip-Flop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2480" y="818709"/>
            <a:ext cx="9406045" cy="3195355"/>
          </a:xfrm>
        </p:spPr>
        <p:txBody>
          <a:bodyPr/>
          <a:lstStyle/>
          <a:p>
            <a:pPr>
              <a:spcBef>
                <a:spcPts val="1500"/>
              </a:spcBef>
              <a:defRPr/>
            </a:pPr>
            <a:r>
              <a:rPr lang="en-US" dirty="0">
                <a:cs typeface="+mj-cs"/>
              </a:rPr>
              <a:t>Built using two latches in a </a:t>
            </a:r>
            <a:r>
              <a:rPr lang="en-US" b="1" dirty="0">
                <a:solidFill>
                  <a:srgbClr val="FF0000"/>
                </a:solidFill>
                <a:cs typeface="+mj-cs"/>
              </a:rPr>
              <a:t>master-slave</a:t>
            </a:r>
            <a:r>
              <a:rPr lang="en-US" dirty="0">
                <a:cs typeface="+mj-cs"/>
              </a:rPr>
              <a:t> configuration</a:t>
            </a:r>
          </a:p>
          <a:p>
            <a:pPr>
              <a:spcBef>
                <a:spcPts val="1500"/>
              </a:spcBef>
              <a:defRPr/>
            </a:pPr>
            <a:r>
              <a:rPr lang="en-US" dirty="0">
                <a:cs typeface="+mj-cs"/>
              </a:rPr>
              <a:t>A master latch (D-type) receives external inputs</a:t>
            </a:r>
          </a:p>
          <a:p>
            <a:pPr>
              <a:spcBef>
                <a:spcPts val="1500"/>
              </a:spcBef>
              <a:defRPr/>
            </a:pPr>
            <a:r>
              <a:rPr lang="en-US" dirty="0">
                <a:cs typeface="+mj-cs"/>
              </a:rPr>
              <a:t>A slave latch (SR-type) receives inputs from the master latch</a:t>
            </a:r>
            <a:endParaRPr lang="ar-SA" dirty="0">
              <a:cs typeface="+mj-cs"/>
            </a:endParaRPr>
          </a:p>
          <a:p>
            <a:pPr>
              <a:spcBef>
                <a:spcPts val="1500"/>
              </a:spcBef>
              <a:defRPr/>
            </a:pPr>
            <a:r>
              <a:rPr lang="en-US" dirty="0">
                <a:cs typeface="+mj-cs"/>
              </a:rPr>
              <a:t>Only one latch is enabled at any given time</a:t>
            </a:r>
          </a:p>
          <a:p>
            <a:pPr marL="357188" lvl="1" indent="0">
              <a:spcBef>
                <a:spcPts val="1500"/>
              </a:spcBef>
              <a:buNone/>
              <a:defRPr/>
            </a:pPr>
            <a:r>
              <a:rPr lang="en-US" dirty="0"/>
              <a:t>When </a:t>
            </a:r>
            <a:r>
              <a:rPr lang="en-US" b="1" dirty="0" err="1">
                <a:solidFill>
                  <a:srgbClr val="0000FF"/>
                </a:solidFill>
              </a:rPr>
              <a:t>Clk</a:t>
            </a:r>
            <a:r>
              <a:rPr lang="en-US" b="1" dirty="0">
                <a:solidFill>
                  <a:srgbClr val="0000FF"/>
                </a:solidFill>
              </a:rPr>
              <a:t>=0</a:t>
            </a:r>
            <a:r>
              <a:rPr lang="en-US" dirty="0"/>
              <a:t>, the master is enabled and the D input is latched (slave disabled)</a:t>
            </a:r>
          </a:p>
          <a:p>
            <a:pPr marL="357188" lvl="1" indent="0">
              <a:spcBef>
                <a:spcPts val="1500"/>
              </a:spcBef>
              <a:buNone/>
              <a:defRPr/>
            </a:pPr>
            <a:r>
              <a:rPr lang="en-US" dirty="0"/>
              <a:t>When </a:t>
            </a:r>
            <a:r>
              <a:rPr lang="en-US" b="1" dirty="0" err="1">
                <a:solidFill>
                  <a:srgbClr val="FF0000"/>
                </a:solidFill>
              </a:rPr>
              <a:t>Clk</a:t>
            </a:r>
            <a:r>
              <a:rPr lang="en-US" b="1" dirty="0">
                <a:solidFill>
                  <a:srgbClr val="FF0000"/>
                </a:solidFill>
              </a:rPr>
              <a:t>=1</a:t>
            </a:r>
            <a:r>
              <a:rPr lang="en-US" dirty="0"/>
              <a:t>, the slave is enabled to generate the outputs (master is disabled)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968337" y="4284095"/>
            <a:ext cx="1710188" cy="1710190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sz="2000" dirty="0">
                <a:latin typeface="+mn-lt"/>
                <a:cs typeface="Times New Roman" panose="02020603050405020304" pitchFamily="18" charset="0"/>
              </a:rPr>
              <a:t>Outputs change when </a:t>
            </a:r>
            <a:r>
              <a:rPr lang="en-US" sz="2000" i="1" dirty="0" err="1">
                <a:latin typeface="+mn-lt"/>
                <a:cs typeface="Times New Roman" panose="02020603050405020304" pitchFamily="18" charset="0"/>
              </a:rPr>
              <a:t>Clk</a:t>
            </a:r>
            <a:r>
              <a:rPr lang="en-US" sz="2000" dirty="0">
                <a:latin typeface="+mn-lt"/>
                <a:cs typeface="Times New Roman" panose="02020603050405020304" pitchFamily="18" charset="0"/>
              </a:rPr>
              <a:t> changes </a:t>
            </a:r>
            <a:r>
              <a:rPr lang="en-US" sz="2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from 0 to 1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08CDD712-4931-46D9-8114-F0F340230A3C}"/>
              </a:ext>
            </a:extLst>
          </p:cNvPr>
          <p:cNvGrpSpPr/>
          <p:nvPr/>
        </p:nvGrpSpPr>
        <p:grpSpPr>
          <a:xfrm>
            <a:off x="539978" y="4090970"/>
            <a:ext cx="7226873" cy="2456576"/>
            <a:chOff x="539978" y="4090970"/>
            <a:chExt cx="7226873" cy="2456576"/>
          </a:xfrm>
        </p:grpSpPr>
        <p:grpSp>
          <p:nvGrpSpPr>
            <p:cNvPr id="12" name="Group 11"/>
            <p:cNvGrpSpPr/>
            <p:nvPr/>
          </p:nvGrpSpPr>
          <p:grpSpPr>
            <a:xfrm>
              <a:off x="767535" y="4090970"/>
              <a:ext cx="6999316" cy="2456576"/>
              <a:chOff x="767535" y="4090970"/>
              <a:chExt cx="6999316" cy="2456576"/>
            </a:xfrm>
          </p:grpSpPr>
          <p:grpSp>
            <p:nvGrpSpPr>
              <p:cNvPr id="7" name="Group 6"/>
              <p:cNvGrpSpPr/>
              <p:nvPr/>
            </p:nvGrpSpPr>
            <p:grpSpPr>
              <a:xfrm>
                <a:off x="767535" y="4090970"/>
                <a:ext cx="6999316" cy="2456576"/>
                <a:chOff x="767535" y="4122774"/>
                <a:chExt cx="6999316" cy="2456576"/>
              </a:xfrm>
            </p:grpSpPr>
            <p:pic>
              <p:nvPicPr>
                <p:cNvPr id="4" name="Picture 2" descr="AADZMCG0.jpg"/>
                <p:cNvPicPr>
                  <a:picLocks noChangeAspect="1"/>
                </p:cNvPicPr>
                <p:nvPr/>
              </p:nvPicPr>
              <p:blipFill rotWithShape="1"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b="4671"/>
                <a:stretch/>
              </p:blipFill>
              <p:spPr bwMode="auto">
                <a:xfrm>
                  <a:off x="767535" y="4122774"/>
                  <a:ext cx="6999316" cy="245657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5" name="TextBox 4"/>
                <p:cNvSpPr txBox="1"/>
                <p:nvPr/>
              </p:nvSpPr>
              <p:spPr>
                <a:xfrm>
                  <a:off x="3552283" y="4657934"/>
                  <a:ext cx="589891" cy="367246"/>
                </a:xfrm>
                <a:prstGeom prst="rect">
                  <a:avLst/>
                </a:prstGeom>
                <a:noFill/>
                <a:ln w="25400">
                  <a:solidFill>
                    <a:schemeClr val="bg1"/>
                  </a:solidFill>
                </a:ln>
              </p:spPr>
              <p:txBody>
                <a:bodyPr wrap="none" lIns="0" tIns="0" rIns="0" bIns="0" rtlCol="0" anchor="ctr" anchorCtr="0">
                  <a:noAutofit/>
                </a:bodyPr>
                <a:lstStyle/>
                <a:p>
                  <a:pPr algn="ctr"/>
                  <a:r>
                    <a:rPr lang="en-US" sz="2000" dirty="0">
                      <a:latin typeface="Arial Narrow" panose="020B0606020202030204" pitchFamily="34" charset="0"/>
                      <a:cs typeface="Times New Roman" panose="02020603050405020304" pitchFamily="18" charset="0"/>
                    </a:rPr>
                    <a:t>Master</a:t>
                  </a:r>
                </a:p>
              </p:txBody>
            </p:sp>
            <p:sp>
              <p:nvSpPr>
                <p:cNvPr id="6" name="TextBox 5"/>
                <p:cNvSpPr txBox="1"/>
                <p:nvPr/>
              </p:nvSpPr>
              <p:spPr>
                <a:xfrm>
                  <a:off x="6067737" y="4657934"/>
                  <a:ext cx="589891" cy="367246"/>
                </a:xfrm>
                <a:prstGeom prst="rect">
                  <a:avLst/>
                </a:prstGeom>
                <a:noFill/>
                <a:ln w="25400">
                  <a:solidFill>
                    <a:schemeClr val="bg1"/>
                  </a:solidFill>
                </a:ln>
              </p:spPr>
              <p:txBody>
                <a:bodyPr wrap="none" lIns="0" tIns="0" rIns="0" bIns="0" rtlCol="0" anchor="ctr" anchorCtr="0">
                  <a:noAutofit/>
                </a:bodyPr>
                <a:lstStyle/>
                <a:p>
                  <a:pPr algn="ctr"/>
                  <a:r>
                    <a:rPr lang="en-US" sz="2000" dirty="0">
                      <a:latin typeface="Arial Narrow" panose="020B0606020202030204" pitchFamily="34" charset="0"/>
                      <a:cs typeface="Times New Roman" panose="02020603050405020304" pitchFamily="18" charset="0"/>
                    </a:rPr>
                    <a:t>Slave</a:t>
                  </a:r>
                </a:p>
              </p:txBody>
            </p:sp>
          </p:grpSp>
          <p:grpSp>
            <p:nvGrpSpPr>
              <p:cNvPr id="11" name="Group 10"/>
              <p:cNvGrpSpPr/>
              <p:nvPr/>
            </p:nvGrpSpPr>
            <p:grpSpPr>
              <a:xfrm>
                <a:off x="4592960" y="4109382"/>
                <a:ext cx="419346" cy="1074813"/>
                <a:chOff x="4592960" y="4109382"/>
                <a:chExt cx="419346" cy="1074813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8" name="TextBox 7"/>
                    <p:cNvSpPr txBox="1"/>
                    <p:nvPr/>
                  </p:nvSpPr>
                  <p:spPr>
                    <a:xfrm>
                      <a:off x="4592960" y="4109382"/>
                      <a:ext cx="419346" cy="315035"/>
                    </a:xfrm>
                    <a:prstGeom prst="rect">
                      <a:avLst/>
                    </a:prstGeom>
                    <a:noFill/>
                    <a:ln w="25400">
                      <a:noFill/>
                    </a:ln>
                  </p:spPr>
                  <p:txBody>
                    <a:bodyPr wrap="none" lIns="0" tIns="0" rIns="0" bIns="0" rtlCol="0" anchor="ctr" anchorCtr="0">
                      <a:no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/>
                                    <a:cs typeface="Times New Roman" panose="02020603050405020304" pitchFamily="18" charset="0"/>
                                  </a:rPr>
                                  <m:t>𝑄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𝑚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>
                        <a:latin typeface="+mn-lt"/>
                        <a:cs typeface="Times New Roman" panose="02020603050405020304" pitchFamily="18" charset="0"/>
                      </a:endParaRPr>
                    </a:p>
                  </p:txBody>
                </p:sp>
              </mc:Choice>
              <mc:Fallback xmlns="">
                <p:sp>
                  <p:nvSpPr>
                    <p:cNvPr id="8" name="TextBox 7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4592960" y="4109382"/>
                      <a:ext cx="419346" cy="315035"/>
                    </a:xfrm>
                    <a:prstGeom prst="rect">
                      <a:avLst/>
                    </a:prstGeom>
                    <a:blipFill>
                      <a:blip r:embed="rId5"/>
                      <a:stretch>
                        <a:fillRect l="-11594" b="-21154"/>
                      </a:stretch>
                    </a:blipFill>
                    <a:ln w="25400">
                      <a:noFill/>
                    </a:ln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0" name="TextBox 9"/>
                    <p:cNvSpPr txBox="1"/>
                    <p:nvPr/>
                  </p:nvSpPr>
                  <p:spPr>
                    <a:xfrm>
                      <a:off x="4592960" y="4869160"/>
                      <a:ext cx="419346" cy="315035"/>
                    </a:xfrm>
                    <a:prstGeom prst="rect">
                      <a:avLst/>
                    </a:prstGeom>
                    <a:noFill/>
                    <a:ln w="25400">
                      <a:noFill/>
                    </a:ln>
                  </p:spPr>
                  <p:txBody>
                    <a:bodyPr wrap="none" lIns="0" tIns="0" rIns="0" bIns="0" rtlCol="0" anchor="ctr" anchorCtr="0">
                      <a:no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acc>
                              <m:accPr>
                                <m:chr m:val="̅"/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accPr>
                              <m:e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/>
                                        <a:cs typeface="Times New Roman" panose="02020603050405020304" pitchFamily="18" charset="0"/>
                                      </a:rPr>
                                      <m:t>𝑄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𝑚</m:t>
                                    </m:r>
                                  </m:sub>
                                </m:sSub>
                              </m:e>
                            </m:acc>
                          </m:oMath>
                        </m:oMathPara>
                      </a14:m>
                      <a:endParaRPr lang="en-US" dirty="0">
                        <a:latin typeface="+mn-lt"/>
                        <a:cs typeface="Times New Roman" panose="02020603050405020304" pitchFamily="18" charset="0"/>
                      </a:endParaRPr>
                    </a:p>
                  </p:txBody>
                </p:sp>
              </mc:Choice>
              <mc:Fallback xmlns="">
                <p:sp>
                  <p:nvSpPr>
                    <p:cNvPr id="10" name="TextBox 9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4592960" y="4869160"/>
                      <a:ext cx="419346" cy="315035"/>
                    </a:xfrm>
                    <a:prstGeom prst="rect">
                      <a:avLst/>
                    </a:prstGeom>
                    <a:blipFill>
                      <a:blip r:embed="rId6"/>
                      <a:stretch>
                        <a:fillRect l="-11594" b="-25490"/>
                      </a:stretch>
                    </a:blipFill>
                    <a:ln w="25400">
                      <a:noFill/>
                    </a:ln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3F72A7F5-7C11-42BE-B9AF-02F5BFE5F23B}"/>
                </a:ext>
              </a:extLst>
            </p:cNvPr>
            <p:cNvSpPr txBox="1"/>
            <p:nvPr/>
          </p:nvSpPr>
          <p:spPr>
            <a:xfrm>
              <a:off x="539978" y="4959170"/>
              <a:ext cx="495055" cy="495055"/>
            </a:xfrm>
            <a:prstGeom prst="rect">
              <a:avLst/>
            </a:prstGeom>
            <a:solidFill>
              <a:schemeClr val="bg1"/>
            </a:solidFill>
            <a:ln w="25400">
              <a:noFill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r>
                <a:rPr lang="en-US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Clk</a:t>
              </a:r>
              <a:endParaRPr lang="en-US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05708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50195"/>
    </mc:Choice>
    <mc:Fallback xmlns="">
      <p:transition spd="slow" advTm="250195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 Flip-Flop Timing Diagram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2500" y="908720"/>
            <a:ext cx="9091010" cy="2088684"/>
          </a:xfrm>
        </p:spPr>
        <p:txBody>
          <a:bodyPr/>
          <a:lstStyle/>
          <a:p>
            <a:pPr>
              <a:lnSpc>
                <a:spcPct val="120000"/>
              </a:lnSpc>
              <a:spcBef>
                <a:spcPts val="2000"/>
              </a:spcBef>
            </a:pPr>
            <a:r>
              <a:rPr lang="en-US" dirty="0"/>
              <a:t>The diagram shows the timing of a positive-edge D Flip-Flop</a:t>
            </a:r>
          </a:p>
          <a:p>
            <a:pPr>
              <a:lnSpc>
                <a:spcPct val="120000"/>
              </a:lnSpc>
              <a:spcBef>
                <a:spcPts val="2000"/>
              </a:spcBef>
            </a:pPr>
            <a:r>
              <a:rPr lang="en-US" dirty="0"/>
              <a:t>The master latch changes its output </a:t>
            </a:r>
            <a:r>
              <a:rPr lang="en-US" i="1" dirty="0" err="1"/>
              <a:t>Qm</a:t>
            </a:r>
            <a:r>
              <a:rPr lang="en-US" dirty="0"/>
              <a:t> when the clock </a:t>
            </a:r>
            <a:r>
              <a:rPr lang="en-US" i="1" dirty="0"/>
              <a:t>C</a:t>
            </a:r>
            <a:r>
              <a:rPr lang="en-US" dirty="0"/>
              <a:t> is 0</a:t>
            </a:r>
          </a:p>
          <a:p>
            <a:pPr>
              <a:lnSpc>
                <a:spcPct val="120000"/>
              </a:lnSpc>
              <a:spcBef>
                <a:spcPts val="2000"/>
              </a:spcBef>
            </a:pPr>
            <a:r>
              <a:rPr lang="en-US" dirty="0"/>
              <a:t>The rising edge of the clock triggers the D Flip-Flop</a:t>
            </a:r>
          </a:p>
        </p:txBody>
      </p:sp>
      <p:pic>
        <p:nvPicPr>
          <p:cNvPr id="5" name="Picture 4" descr="A screenshot of a computer&#10;&#10;Description automatically generated with medium confidence">
            <a:extLst>
              <a:ext uri="{FF2B5EF4-FFF2-40B4-BE49-F238E27FC236}">
                <a16:creationId xmlns:a16="http://schemas.microsoft.com/office/drawing/2014/main" id="{D1AC3731-2E99-4435-A14C-1025465EA70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162" y="2862855"/>
            <a:ext cx="9221675" cy="3671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38111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468533"/>
    </mc:Choice>
    <mc:Fallback>
      <p:transition spd="slow" advTm="468533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Presentation Outline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352600" y="1178750"/>
            <a:ext cx="7650850" cy="51305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7663" indent="-347663" algn="l" rtl="0" fontAlgn="base">
              <a:spcBef>
                <a:spcPct val="4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98513" indent="-336550" algn="l" rtl="0" fontAlgn="base">
              <a:spcBef>
                <a:spcPct val="40000"/>
              </a:spcBef>
              <a:spcAft>
                <a:spcPct val="0"/>
              </a:spcAft>
              <a:buFont typeface="Wingdings" pitchFamily="2" charset="2"/>
              <a:buChar char="²"/>
              <a:defRPr sz="2000">
                <a:solidFill>
                  <a:schemeClr val="tx1"/>
                </a:solidFill>
                <a:latin typeface="+mn-lt"/>
                <a:cs typeface="+mn-cs"/>
              </a:defRPr>
            </a:lvl2pPr>
            <a:lvl3pPr marL="1144588" indent="-231775" algn="l" rtl="0" fontAlgn="base">
              <a:spcBef>
                <a:spcPct val="40000"/>
              </a:spcBef>
              <a:spcAft>
                <a:spcPct val="0"/>
              </a:spcAft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  <a:cs typeface="+mn-cs"/>
              </a:defRPr>
            </a:lvl3pPr>
            <a:lvl4pPr marL="1481138" indent="-222250" algn="l" rtl="0" fontAlgn="base">
              <a:spcBef>
                <a:spcPct val="4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  <a:cs typeface="+mn-cs"/>
              </a:defRPr>
            </a:lvl4pPr>
            <a:lvl5pPr marL="1828800" indent="-233363" algn="l" rtl="0" fontAlgn="base">
              <a:spcBef>
                <a:spcPct val="4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cs typeface="+mn-cs"/>
              </a:defRPr>
            </a:lvl5pPr>
            <a:lvl6pPr marL="2286000" indent="-233363" algn="l" rtl="0" fontAlgn="base">
              <a:spcBef>
                <a:spcPct val="4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cs typeface="+mn-cs"/>
              </a:defRPr>
            </a:lvl6pPr>
            <a:lvl7pPr marL="2743200" indent="-233363" algn="l" rtl="0" fontAlgn="base">
              <a:spcBef>
                <a:spcPct val="4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cs typeface="+mn-cs"/>
              </a:defRPr>
            </a:lvl7pPr>
            <a:lvl8pPr marL="3200400" indent="-233363" algn="l" rtl="0" fontAlgn="base">
              <a:spcBef>
                <a:spcPct val="4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cs typeface="+mn-cs"/>
              </a:defRPr>
            </a:lvl8pPr>
            <a:lvl9pPr marL="3657600" indent="-233363" algn="l" rtl="0" fontAlgn="base">
              <a:spcBef>
                <a:spcPct val="4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444500" indent="-444500">
              <a:lnSpc>
                <a:spcPct val="200000"/>
              </a:lnSpc>
              <a:spcBef>
                <a:spcPts val="2500"/>
              </a:spcBef>
            </a:pPr>
            <a:r>
              <a:rPr lang="en-US" altLang="en-US" sz="2800" kern="0" dirty="0">
                <a:solidFill>
                  <a:srgbClr val="FF0000"/>
                </a:solidFill>
              </a:rPr>
              <a:t>Introduction to Sequential Circuits</a:t>
            </a:r>
          </a:p>
          <a:p>
            <a:pPr marL="444500" indent="-444500">
              <a:lnSpc>
                <a:spcPct val="200000"/>
              </a:lnSpc>
              <a:spcBef>
                <a:spcPts val="2500"/>
              </a:spcBef>
            </a:pPr>
            <a:r>
              <a:rPr lang="en-US" altLang="en-US" sz="2800" kern="0" dirty="0"/>
              <a:t>Latches</a:t>
            </a:r>
          </a:p>
          <a:p>
            <a:pPr marL="444500" indent="-444500">
              <a:lnSpc>
                <a:spcPct val="200000"/>
              </a:lnSpc>
              <a:spcBef>
                <a:spcPts val="2500"/>
              </a:spcBef>
            </a:pPr>
            <a:r>
              <a:rPr lang="en-US" altLang="en-US" sz="2800" kern="0" dirty="0"/>
              <a:t>Flip-Flops and Registers</a:t>
            </a:r>
          </a:p>
          <a:p>
            <a:pPr marL="444500" indent="-444500">
              <a:lnSpc>
                <a:spcPct val="200000"/>
              </a:lnSpc>
              <a:spcBef>
                <a:spcPts val="2500"/>
              </a:spcBef>
            </a:pPr>
            <a:r>
              <a:rPr lang="en-US" altLang="en-US" sz="2800" kern="0" dirty="0"/>
              <a:t>Memory Units</a:t>
            </a:r>
          </a:p>
        </p:txBody>
      </p:sp>
    </p:spTree>
    <p:extLst>
      <p:ext uri="{BB962C8B-B14F-4D97-AF65-F5344CB8AC3E}">
        <p14:creationId xmlns:p14="http://schemas.microsoft.com/office/powerpoint/2010/main" val="12844453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Negative Edge-Triggered D Flip-Flop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2481" y="998730"/>
            <a:ext cx="9361040" cy="2700300"/>
          </a:xfrm>
        </p:spPr>
        <p:txBody>
          <a:bodyPr/>
          <a:lstStyle/>
          <a:p>
            <a:pPr>
              <a:spcBef>
                <a:spcPts val="1500"/>
              </a:spcBef>
              <a:defRPr/>
            </a:pPr>
            <a:r>
              <a:rPr lang="en-US" dirty="0"/>
              <a:t>Similar to positive edge-triggered flip-flop</a:t>
            </a:r>
          </a:p>
          <a:p>
            <a:pPr>
              <a:spcBef>
                <a:spcPts val="1500"/>
              </a:spcBef>
              <a:defRPr/>
            </a:pPr>
            <a:r>
              <a:rPr lang="en-US" dirty="0"/>
              <a:t>The first inverter at the Master C input is removed</a:t>
            </a:r>
            <a:endParaRPr lang="ar-SA" dirty="0"/>
          </a:p>
          <a:p>
            <a:pPr>
              <a:spcBef>
                <a:spcPts val="1500"/>
              </a:spcBef>
              <a:defRPr/>
            </a:pPr>
            <a:r>
              <a:rPr lang="en-US" dirty="0"/>
              <a:t>Only one latch is enabled at any given time</a:t>
            </a:r>
          </a:p>
          <a:p>
            <a:pPr marL="357188" lvl="1" indent="0">
              <a:spcBef>
                <a:spcPts val="1500"/>
              </a:spcBef>
              <a:buNone/>
              <a:defRPr/>
            </a:pPr>
            <a:r>
              <a:rPr lang="en-US" dirty="0"/>
              <a:t>When </a:t>
            </a:r>
            <a:r>
              <a:rPr lang="en-US" b="1" dirty="0" err="1">
                <a:solidFill>
                  <a:srgbClr val="FF0000"/>
                </a:solidFill>
              </a:rPr>
              <a:t>Clk</a:t>
            </a:r>
            <a:r>
              <a:rPr lang="en-US" b="1" dirty="0">
                <a:solidFill>
                  <a:srgbClr val="FF0000"/>
                </a:solidFill>
              </a:rPr>
              <a:t>=1</a:t>
            </a:r>
            <a:r>
              <a:rPr lang="en-US" dirty="0"/>
              <a:t>, the master is enabled and the D input is latched (slave disabled)</a:t>
            </a:r>
          </a:p>
          <a:p>
            <a:pPr marL="357188" lvl="1" indent="0">
              <a:spcBef>
                <a:spcPts val="1500"/>
              </a:spcBef>
              <a:buNone/>
              <a:defRPr/>
            </a:pPr>
            <a:r>
              <a:rPr lang="en-US" dirty="0"/>
              <a:t>When </a:t>
            </a:r>
            <a:r>
              <a:rPr lang="en-US" b="1" dirty="0" err="1">
                <a:solidFill>
                  <a:srgbClr val="0000FF"/>
                </a:solidFill>
              </a:rPr>
              <a:t>Clk</a:t>
            </a:r>
            <a:r>
              <a:rPr lang="en-US" b="1" dirty="0">
                <a:solidFill>
                  <a:srgbClr val="0000FF"/>
                </a:solidFill>
              </a:rPr>
              <a:t>=0</a:t>
            </a:r>
            <a:r>
              <a:rPr lang="en-US" dirty="0"/>
              <a:t>, the slave is enabled to generate the outputs (master is disabled)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552874" y="4104075"/>
            <a:ext cx="1765609" cy="1755195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sz="2000" dirty="0">
                <a:latin typeface="+mn-lt"/>
                <a:cs typeface="Times New Roman" panose="02020603050405020304" pitchFamily="18" charset="0"/>
              </a:rPr>
              <a:t>Outputs change when </a:t>
            </a:r>
            <a:r>
              <a:rPr lang="en-US" sz="2000" i="1" dirty="0" err="1">
                <a:latin typeface="+mn-lt"/>
                <a:cs typeface="Times New Roman" panose="02020603050405020304" pitchFamily="18" charset="0"/>
              </a:rPr>
              <a:t>Clk</a:t>
            </a:r>
            <a:r>
              <a:rPr lang="en-US" sz="2000" dirty="0">
                <a:latin typeface="+mn-lt"/>
                <a:cs typeface="Times New Roman" panose="02020603050405020304" pitchFamily="18" charset="0"/>
              </a:rPr>
              <a:t> changes </a:t>
            </a:r>
            <a:r>
              <a:rPr lang="en-US" sz="2000" b="1" dirty="0">
                <a:solidFill>
                  <a:srgbClr val="0000FF"/>
                </a:solidFill>
                <a:latin typeface="+mn-lt"/>
                <a:cs typeface="Times New Roman" panose="02020603050405020304" pitchFamily="18" charset="0"/>
              </a:rPr>
              <a:t>from 1 to 0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754587" y="3969279"/>
            <a:ext cx="6583678" cy="2430051"/>
            <a:chOff x="754587" y="3969279"/>
            <a:chExt cx="6583678" cy="2430051"/>
          </a:xfrm>
        </p:grpSpPr>
        <p:grpSp>
          <p:nvGrpSpPr>
            <p:cNvPr id="7" name="Group 6"/>
            <p:cNvGrpSpPr>
              <a:grpSpLocks noChangeAspect="1"/>
            </p:cNvGrpSpPr>
            <p:nvPr/>
          </p:nvGrpSpPr>
          <p:grpSpPr>
            <a:xfrm>
              <a:off x="754587" y="3969279"/>
              <a:ext cx="6583678" cy="2430051"/>
              <a:chOff x="457200" y="3429000"/>
              <a:chExt cx="8229600" cy="3037564"/>
            </a:xfrm>
          </p:grpSpPr>
          <p:pic>
            <p:nvPicPr>
              <p:cNvPr id="4" name="Picture 3" descr="AADZMEX0.jpg"/>
              <p:cNvPicPr>
                <a:picLocks noChangeAspect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4520"/>
              <a:stretch/>
            </p:blipFill>
            <p:spPr bwMode="auto">
              <a:xfrm>
                <a:off x="457200" y="3429000"/>
                <a:ext cx="8229600" cy="303756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5" name="TextBox 4"/>
              <p:cNvSpPr txBox="1"/>
              <p:nvPr/>
            </p:nvSpPr>
            <p:spPr>
              <a:xfrm>
                <a:off x="3062790" y="4118077"/>
                <a:ext cx="734380" cy="457200"/>
              </a:xfrm>
              <a:prstGeom prst="rect">
                <a:avLst/>
              </a:prstGeom>
              <a:noFill/>
              <a:ln w="25400">
                <a:solidFill>
                  <a:schemeClr val="bg1"/>
                </a:solidFill>
              </a:ln>
            </p:spPr>
            <p:txBody>
              <a:bodyPr wrap="none" lIns="0" tIns="0" rIns="0" bIns="0" rtlCol="0" anchor="ctr" anchorCtr="0">
                <a:noAutofit/>
              </a:bodyPr>
              <a:lstStyle/>
              <a:p>
                <a:pPr algn="ctr"/>
                <a:r>
                  <a:rPr lang="en-US" sz="2000" dirty="0">
                    <a:latin typeface="Arial Narrow" panose="020B0606020202030204" pitchFamily="34" charset="0"/>
                    <a:cs typeface="Times New Roman" panose="02020603050405020304" pitchFamily="18" charset="0"/>
                  </a:rPr>
                  <a:t>Master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6333855" y="4118077"/>
                <a:ext cx="734380" cy="457200"/>
              </a:xfrm>
              <a:prstGeom prst="rect">
                <a:avLst/>
              </a:prstGeom>
              <a:noFill/>
              <a:ln w="25400">
                <a:solidFill>
                  <a:schemeClr val="bg1"/>
                </a:solidFill>
              </a:ln>
            </p:spPr>
            <p:txBody>
              <a:bodyPr wrap="none" lIns="0" tIns="0" rIns="0" bIns="0" rtlCol="0" anchor="ctr" anchorCtr="0">
                <a:noAutofit/>
              </a:bodyPr>
              <a:lstStyle/>
              <a:p>
                <a:pPr algn="ctr"/>
                <a:r>
                  <a:rPr lang="en-US" sz="2000" dirty="0">
                    <a:latin typeface="Arial Narrow" panose="020B0606020202030204" pitchFamily="34" charset="0"/>
                    <a:cs typeface="Times New Roman" panose="02020603050405020304" pitchFamily="18" charset="0"/>
                  </a:rPr>
                  <a:t>Slave</a:t>
                </a:r>
              </a:p>
            </p:txBody>
          </p:sp>
        </p:grpSp>
        <p:grpSp>
          <p:nvGrpSpPr>
            <p:cNvPr id="9" name="Group 8"/>
            <p:cNvGrpSpPr/>
            <p:nvPr/>
          </p:nvGrpSpPr>
          <p:grpSpPr>
            <a:xfrm>
              <a:off x="3827875" y="3987348"/>
              <a:ext cx="419346" cy="1119818"/>
              <a:chOff x="4592960" y="4064377"/>
              <a:chExt cx="419346" cy="1119818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" name="TextBox 9"/>
                  <p:cNvSpPr txBox="1"/>
                  <p:nvPr/>
                </p:nvSpPr>
                <p:spPr>
                  <a:xfrm>
                    <a:off x="4592960" y="4064377"/>
                    <a:ext cx="419346" cy="315035"/>
                  </a:xfrm>
                  <a:prstGeom prst="rect">
                    <a:avLst/>
                  </a:prstGeom>
                  <a:noFill/>
                  <a:ln w="25400">
                    <a:noFill/>
                  </a:ln>
                </p:spPr>
                <p:txBody>
                  <a:bodyPr wrap="none" lIns="0" tIns="0" rIns="0" bIns="0" rtlCol="0" anchor="ctr" anchorCtr="0">
                    <a:no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  <a:cs typeface="Times New Roman" panose="02020603050405020304" pitchFamily="18" charset="0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𝑚</m:t>
                              </m:r>
                            </m:sub>
                          </m:sSub>
                        </m:oMath>
                      </m:oMathPara>
                    </a14:m>
                    <a:endParaRPr lang="en-US" dirty="0">
                      <a:latin typeface="+mn-lt"/>
                      <a:cs typeface="Times New Roman" panose="02020603050405020304" pitchFamily="18" charset="0"/>
                    </a:endParaRPr>
                  </a:p>
                </p:txBody>
              </p:sp>
            </mc:Choice>
            <mc:Fallback xmlns="">
              <p:sp>
                <p:nvSpPr>
                  <p:cNvPr id="10" name="TextBox 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592960" y="4064377"/>
                    <a:ext cx="419346" cy="315035"/>
                  </a:xfrm>
                  <a:prstGeom prst="rect">
                    <a:avLst/>
                  </a:prstGeom>
                  <a:blipFill>
                    <a:blip r:embed="rId5"/>
                    <a:stretch>
                      <a:fillRect l="-11594" b="-21154"/>
                    </a:stretch>
                  </a:blipFill>
                  <a:ln w="25400">
                    <a:noFill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1" name="TextBox 10"/>
                  <p:cNvSpPr txBox="1"/>
                  <p:nvPr/>
                </p:nvSpPr>
                <p:spPr>
                  <a:xfrm>
                    <a:off x="4592960" y="4869160"/>
                    <a:ext cx="419346" cy="315035"/>
                  </a:xfrm>
                  <a:prstGeom prst="rect">
                    <a:avLst/>
                  </a:prstGeom>
                  <a:noFill/>
                  <a:ln w="25400">
                    <a:noFill/>
                  </a:ln>
                </p:spPr>
                <p:txBody>
                  <a:bodyPr wrap="none" lIns="0" tIns="0" rIns="0" bIns="0" rtlCol="0" anchor="ctr" anchorCtr="0">
                    <a:no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̅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accPr>
                            <m:e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/>
                                      <a:cs typeface="Times New Roman" panose="02020603050405020304" pitchFamily="18" charset="0"/>
                                    </a:rPr>
                                    <m:t>𝑄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𝑚</m:t>
                                  </m:r>
                                </m:sub>
                              </m:sSub>
                            </m:e>
                          </m:acc>
                        </m:oMath>
                      </m:oMathPara>
                    </a14:m>
                    <a:endParaRPr lang="en-US" dirty="0">
                      <a:latin typeface="+mn-lt"/>
                      <a:cs typeface="Times New Roman" panose="02020603050405020304" pitchFamily="18" charset="0"/>
                    </a:endParaRPr>
                  </a:p>
                </p:txBody>
              </p:sp>
            </mc:Choice>
            <mc:Fallback xmlns="">
              <p:sp>
                <p:nvSpPr>
                  <p:cNvPr id="11" name="TextBox 10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592960" y="4869160"/>
                    <a:ext cx="419346" cy="315035"/>
                  </a:xfrm>
                  <a:prstGeom prst="rect">
                    <a:avLst/>
                  </a:prstGeom>
                  <a:blipFill>
                    <a:blip r:embed="rId6"/>
                    <a:stretch>
                      <a:fillRect l="-11594" b="-23077"/>
                    </a:stretch>
                  </a:blipFill>
                  <a:ln w="25400">
                    <a:noFill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46BAC4E2-4211-47FD-9014-E2E0A6C15CE9}"/>
              </a:ext>
            </a:extLst>
          </p:cNvPr>
          <p:cNvSpPr txBox="1"/>
          <p:nvPr/>
        </p:nvSpPr>
        <p:spPr>
          <a:xfrm>
            <a:off x="539978" y="4859638"/>
            <a:ext cx="495055" cy="495055"/>
          </a:xfrm>
          <a:prstGeom prst="rect">
            <a:avLst/>
          </a:prstGeom>
          <a:solidFill>
            <a:schemeClr val="bg1"/>
          </a:solidFill>
          <a:ln w="25400">
            <a:noFill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Clk</a:t>
            </a: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0645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5616"/>
    </mc:Choice>
    <mc:Fallback xmlns="">
      <p:transition spd="slow" advTm="85616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Graphic Symbols for Flip-Flops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3924055"/>
            <a:ext cx="8915400" cy="2520279"/>
          </a:xfrm>
        </p:spPr>
        <p:txBody>
          <a:bodyPr/>
          <a:lstStyle/>
          <a:p>
            <a:pPr>
              <a:spcBef>
                <a:spcPts val="2000"/>
              </a:spcBef>
            </a:pPr>
            <a:r>
              <a:rPr lang="en-US" dirty="0"/>
              <a:t>A Flip-Flop has a similar symbol to a Latch</a:t>
            </a:r>
          </a:p>
          <a:p>
            <a:pPr>
              <a:spcBef>
                <a:spcPts val="2000"/>
              </a:spcBef>
            </a:pPr>
            <a:r>
              <a:rPr lang="en-US" dirty="0"/>
              <a:t>The difference is the arrowhead at the clock input</a:t>
            </a:r>
            <a:endParaRPr lang="en-US" i="1" dirty="0"/>
          </a:p>
          <a:p>
            <a:pPr>
              <a:spcBef>
                <a:spcPts val="2000"/>
              </a:spcBef>
            </a:pPr>
            <a:r>
              <a:rPr lang="en-US" dirty="0"/>
              <a:t>The arrowhead indicates sensitivity to the edge of the clock</a:t>
            </a:r>
          </a:p>
          <a:p>
            <a:pPr>
              <a:spcBef>
                <a:spcPts val="2000"/>
              </a:spcBef>
            </a:pPr>
            <a:r>
              <a:rPr lang="en-US" dirty="0"/>
              <a:t>A circle at the </a:t>
            </a:r>
            <a:r>
              <a:rPr lang="en-US" i="1" dirty="0" err="1"/>
              <a:t>Clk</a:t>
            </a:r>
            <a:r>
              <a:rPr lang="en-US" dirty="0"/>
              <a:t> input indicates negative edge-triggered FF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1037563" y="1448780"/>
            <a:ext cx="2925328" cy="1845205"/>
            <a:chOff x="1037563" y="1313765"/>
            <a:chExt cx="2925328" cy="1845205"/>
          </a:xfrm>
        </p:grpSpPr>
        <p:grpSp>
          <p:nvGrpSpPr>
            <p:cNvPr id="4" name="Group 3"/>
            <p:cNvGrpSpPr/>
            <p:nvPr/>
          </p:nvGrpSpPr>
          <p:grpSpPr>
            <a:xfrm>
              <a:off x="1037563" y="1313765"/>
              <a:ext cx="2925328" cy="1845205"/>
              <a:chOff x="-132568" y="1313765"/>
              <a:chExt cx="2925328" cy="1845205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" name="TextBox 5"/>
                  <p:cNvSpPr txBox="1"/>
                  <p:nvPr/>
                </p:nvSpPr>
                <p:spPr>
                  <a:xfrm>
                    <a:off x="-132568" y="2568542"/>
                    <a:ext cx="675077" cy="457200"/>
                  </a:xfrm>
                  <a:prstGeom prst="rect">
                    <a:avLst/>
                  </a:prstGeom>
                  <a:noFill/>
                  <a:ln w="25400">
                    <a:noFill/>
                  </a:ln>
                </p:spPr>
                <p:txBody>
                  <a:bodyPr wrap="none" lIns="0" tIns="0" rIns="0" bIns="0" rtlCol="0" anchor="ctr" anchorCtr="0">
                    <a:noAutofit/>
                  </a:bodyPr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"/>
                        </m:oMathParaPr>
                        <m:oMath xmlns:m="http://schemas.openxmlformats.org/officeDocument/2006/math">
                          <m:r>
                            <a:rPr lang="en-US" sz="2400" b="0" i="1" dirty="0" smtClean="0">
                              <a:latin typeface="Cambria Math"/>
                              <a:cs typeface="Times New Roman" panose="02020603050405020304" pitchFamily="18" charset="0"/>
                            </a:rPr>
                            <m:t>𝐶</m:t>
                          </m:r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𝑙𝑘</m:t>
                          </m:r>
                        </m:oMath>
                      </m:oMathPara>
                    </a14:m>
                    <a:endParaRPr lang="en-US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mc:Choice>
            <mc:Fallback xmlns="">
              <p:sp>
                <p:nvSpPr>
                  <p:cNvPr id="6" name="TextBox 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-132568" y="2568542"/>
                    <a:ext cx="675077" cy="457200"/>
                  </a:xfrm>
                  <a:prstGeom prst="rect">
                    <a:avLst/>
                  </a:prstGeom>
                  <a:blipFill>
                    <a:blip r:embed="rId2"/>
                    <a:stretch>
                      <a:fillRect l="-5405"/>
                    </a:stretch>
                  </a:blipFill>
                  <a:ln w="25400">
                    <a:noFill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grpSp>
            <p:nvGrpSpPr>
              <p:cNvPr id="7" name="Group 6"/>
              <p:cNvGrpSpPr/>
              <p:nvPr/>
            </p:nvGrpSpPr>
            <p:grpSpPr>
              <a:xfrm>
                <a:off x="632520" y="1689248"/>
                <a:ext cx="2160240" cy="1107894"/>
                <a:chOff x="632520" y="1689248"/>
                <a:chExt cx="2340260" cy="1107894"/>
              </a:xfrm>
            </p:grpSpPr>
            <p:cxnSp>
              <p:nvCxnSpPr>
                <p:cNvPr id="12" name="Straight Connector 11"/>
                <p:cNvCxnSpPr>
                  <a:cxnSpLocks/>
                </p:cNvCxnSpPr>
                <p:nvPr/>
              </p:nvCxnSpPr>
              <p:spPr>
                <a:xfrm>
                  <a:off x="632520" y="1689248"/>
                  <a:ext cx="2340260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Straight Connector 12"/>
                <p:cNvCxnSpPr/>
                <p:nvPr/>
              </p:nvCxnSpPr>
              <p:spPr>
                <a:xfrm>
                  <a:off x="632520" y="2797142"/>
                  <a:ext cx="2340260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0" name="Oval 9"/>
              <p:cNvSpPr/>
              <p:nvPr/>
            </p:nvSpPr>
            <p:spPr>
              <a:xfrm>
                <a:off x="2252700" y="2699181"/>
                <a:ext cx="180020" cy="18002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1037565" y="1313765"/>
                <a:ext cx="1215135" cy="1845205"/>
              </a:xfrm>
              <a:prstGeom prst="rect">
                <a:avLst/>
              </a:prstGeom>
              <a:solidFill>
                <a:srgbClr val="FFE1FF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0" i="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Flip</a:t>
                </a:r>
                <a:endParaRPr lang="en-US" sz="2400" b="0" i="1" dirty="0">
                  <a:solidFill>
                    <a:schemeClr val="tx1"/>
                  </a:solidFill>
                  <a:latin typeface="Calibri" panose="020F0502020204030204" pitchFamily="34" charset="0"/>
                </a:endParaRPr>
              </a:p>
              <a:p>
                <a:pPr algn="ctr"/>
                <a:r>
                  <a:rPr lang="en-US" sz="2400" b="0" i="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Flop</a:t>
                </a:r>
                <a:r>
                  <a:rPr lang="en-US" sz="24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 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" name="TextBox 4"/>
                  <p:cNvSpPr txBox="1"/>
                  <p:nvPr/>
                </p:nvSpPr>
                <p:spPr>
                  <a:xfrm>
                    <a:off x="1082568" y="1446992"/>
                    <a:ext cx="360041" cy="457200"/>
                  </a:xfrm>
                  <a:prstGeom prst="rect">
                    <a:avLst/>
                  </a:prstGeom>
                  <a:noFill/>
                  <a:ln w="25400">
                    <a:noFill/>
                  </a:ln>
                </p:spPr>
                <p:txBody>
                  <a:bodyPr wrap="none" lIns="0" tIns="0" rIns="0" bIns="0" rtlCol="0" anchor="ctr" anchorCtr="0">
                    <a:noAutofit/>
                  </a:bodyPr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"/>
                        </m:oMathParaPr>
                        <m:oMath xmlns:m="http://schemas.openxmlformats.org/officeDocument/2006/math">
                          <m:r>
                            <a:rPr lang="en-US" sz="2400" b="0" i="1" dirty="0" smtClean="0">
                              <a:latin typeface="Cambria Math"/>
                              <a:cs typeface="Times New Roman" panose="02020603050405020304" pitchFamily="18" charset="0"/>
                            </a:rPr>
                            <m:t>𝐷</m:t>
                          </m:r>
                        </m:oMath>
                      </m:oMathPara>
                    </a14:m>
                    <a:endParaRPr lang="en-US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mc:Choice>
            <mc:Fallback xmlns="">
              <p:sp>
                <p:nvSpPr>
                  <p:cNvPr id="5" name="TextBox 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82568" y="1446992"/>
                    <a:ext cx="360041" cy="457200"/>
                  </a:xfrm>
                  <a:prstGeom prst="rect">
                    <a:avLst/>
                  </a:prstGeom>
                  <a:blipFill>
                    <a:blip r:embed="rId3"/>
                    <a:stretch>
                      <a:fillRect l="-22034"/>
                    </a:stretch>
                  </a:blipFill>
                  <a:ln w="25400">
                    <a:noFill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" name="TextBox 7"/>
                  <p:cNvSpPr txBox="1"/>
                  <p:nvPr/>
                </p:nvSpPr>
                <p:spPr>
                  <a:xfrm>
                    <a:off x="1937664" y="1446992"/>
                    <a:ext cx="315036" cy="457200"/>
                  </a:xfrm>
                  <a:prstGeom prst="rect">
                    <a:avLst/>
                  </a:prstGeom>
                  <a:noFill/>
                  <a:ln w="25400">
                    <a:noFill/>
                  </a:ln>
                </p:spPr>
                <p:txBody>
                  <a:bodyPr wrap="none" lIns="0" tIns="0" rIns="0" bIns="0" rtlCol="0" anchor="ctr" anchorCtr="0">
                    <a:noAutofit/>
                  </a:bodyPr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"/>
                        </m:oMathParaPr>
                        <m:oMath xmlns:m="http://schemas.openxmlformats.org/officeDocument/2006/math">
                          <m:r>
                            <a:rPr lang="en-US" sz="2400" b="0" i="1" dirty="0" smtClean="0">
                              <a:latin typeface="Cambria Math"/>
                              <a:cs typeface="Times New Roman" panose="02020603050405020304" pitchFamily="18" charset="0"/>
                            </a:rPr>
                            <m:t>𝑄</m:t>
                          </m:r>
                        </m:oMath>
                      </m:oMathPara>
                    </a14:m>
                    <a:endParaRPr lang="en-US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mc:Choice>
            <mc:Fallback xmlns="">
              <p:sp>
                <p:nvSpPr>
                  <p:cNvPr id="8" name="TextBox 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937664" y="1446992"/>
                    <a:ext cx="315036" cy="457200"/>
                  </a:xfrm>
                  <a:prstGeom prst="rect">
                    <a:avLst/>
                  </a:prstGeom>
                  <a:blipFill>
                    <a:blip r:embed="rId4"/>
                    <a:stretch>
                      <a:fillRect l="-39216" r="-13725" b="-14667"/>
                    </a:stretch>
                  </a:blipFill>
                  <a:ln w="25400">
                    <a:noFill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9" name="TextBox 8"/>
                  <p:cNvSpPr txBox="1"/>
                  <p:nvPr/>
                </p:nvSpPr>
                <p:spPr>
                  <a:xfrm>
                    <a:off x="1937664" y="2568542"/>
                    <a:ext cx="315036" cy="457200"/>
                  </a:xfrm>
                  <a:prstGeom prst="rect">
                    <a:avLst/>
                  </a:prstGeom>
                  <a:noFill/>
                  <a:ln w="25400">
                    <a:noFill/>
                  </a:ln>
                </p:spPr>
                <p:txBody>
                  <a:bodyPr wrap="none" lIns="0" tIns="0" rIns="0" bIns="0" rtlCol="0" anchor="ctr" anchorCtr="0">
                    <a:noAutofit/>
                  </a:bodyPr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"/>
                        </m:oMathParaPr>
                        <m:oMath xmlns:m="http://schemas.openxmlformats.org/officeDocument/2006/math">
                          <m:bar>
                            <m:barPr>
                              <m:pos m:val="top"/>
                              <m:ctrlPr>
                                <a:rPr lang="en-US" sz="2400" b="0" i="1" dirty="0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barPr>
                            <m:e>
                              <m:r>
                                <a:rPr lang="en-US" sz="2400" b="0" i="1" dirty="0" smtClean="0">
                                  <a:latin typeface="Cambria Math"/>
                                  <a:cs typeface="Times New Roman" panose="02020603050405020304" pitchFamily="18" charset="0"/>
                                </a:rPr>
                                <m:t>𝑄</m:t>
                              </m:r>
                            </m:e>
                          </m:bar>
                        </m:oMath>
                      </m:oMathPara>
                    </a14:m>
                    <a:endParaRPr lang="en-US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mc:Choice>
            <mc:Fallback xmlns="">
              <p:sp>
                <p:nvSpPr>
                  <p:cNvPr id="9" name="TextBox 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937664" y="2568542"/>
                    <a:ext cx="315036" cy="457200"/>
                  </a:xfrm>
                  <a:prstGeom prst="rect">
                    <a:avLst/>
                  </a:prstGeom>
                  <a:blipFill>
                    <a:blip r:embed="rId5"/>
                    <a:stretch>
                      <a:fillRect/>
                    </a:stretch>
                  </a:blipFill>
                  <a:ln w="25400">
                    <a:noFill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5" name="TextBox 34">
                    <a:extLst>
                      <a:ext uri="{FF2B5EF4-FFF2-40B4-BE49-F238E27FC236}">
                        <a16:creationId xmlns:a16="http://schemas.microsoft.com/office/drawing/2014/main" id="{726C191E-8F18-4A5A-863F-5746DE803F4D}"/>
                      </a:ext>
                    </a:extLst>
                  </p:cNvPr>
                  <p:cNvSpPr txBox="1"/>
                  <p:nvPr/>
                </p:nvSpPr>
                <p:spPr>
                  <a:xfrm>
                    <a:off x="-132568" y="1358770"/>
                    <a:ext cx="675077" cy="457200"/>
                  </a:xfrm>
                  <a:prstGeom prst="rect">
                    <a:avLst/>
                  </a:prstGeom>
                  <a:noFill/>
                  <a:ln w="25400">
                    <a:noFill/>
                  </a:ln>
                </p:spPr>
                <p:txBody>
                  <a:bodyPr wrap="none" lIns="0" tIns="0" rIns="0" bIns="0" rtlCol="0" anchor="ctr" anchorCtr="0">
                    <a:noAutofit/>
                  </a:bodyPr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"/>
                        </m:oMathParaPr>
                        <m:oMath xmlns:m="http://schemas.openxmlformats.org/officeDocument/2006/math"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𝐷𝑎𝑡𝑎</m:t>
                          </m:r>
                        </m:oMath>
                      </m:oMathPara>
                    </a14:m>
                    <a:endParaRPr lang="en-US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mc:Choice>
            <mc:Fallback xmlns="">
              <p:sp>
                <p:nvSpPr>
                  <p:cNvPr id="35" name="TextBox 34">
                    <a:extLst>
                      <a:ext uri="{FF2B5EF4-FFF2-40B4-BE49-F238E27FC236}">
                        <a16:creationId xmlns:a16="http://schemas.microsoft.com/office/drawing/2014/main" id="{726C191E-8F18-4A5A-863F-5746DE803F4D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-132568" y="1358770"/>
                    <a:ext cx="675077" cy="457200"/>
                  </a:xfrm>
                  <a:prstGeom prst="rect">
                    <a:avLst/>
                  </a:prstGeom>
                  <a:blipFill>
                    <a:blip r:embed="rId6"/>
                    <a:stretch>
                      <a:fillRect l="-21622" r="-9910"/>
                    </a:stretch>
                  </a:blipFill>
                  <a:ln w="25400">
                    <a:noFill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14" name="Isosceles Triangle 13"/>
            <p:cNvSpPr/>
            <p:nvPr/>
          </p:nvSpPr>
          <p:spPr>
            <a:xfrm rot="5400000">
              <a:off x="2208589" y="2675347"/>
              <a:ext cx="226814" cy="228600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4953000" y="1448780"/>
            <a:ext cx="2925326" cy="1845205"/>
            <a:chOff x="1037565" y="1313765"/>
            <a:chExt cx="2925326" cy="1845205"/>
          </a:xfrm>
        </p:grpSpPr>
        <p:grpSp>
          <p:nvGrpSpPr>
            <p:cNvPr id="17" name="Group 16"/>
            <p:cNvGrpSpPr/>
            <p:nvPr/>
          </p:nvGrpSpPr>
          <p:grpSpPr>
            <a:xfrm>
              <a:off x="1037565" y="1313765"/>
              <a:ext cx="2925326" cy="1845205"/>
              <a:chOff x="-132566" y="1313765"/>
              <a:chExt cx="2925326" cy="1845205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0" name="TextBox 19"/>
                  <p:cNvSpPr txBox="1"/>
                  <p:nvPr/>
                </p:nvSpPr>
                <p:spPr>
                  <a:xfrm>
                    <a:off x="-132566" y="2568542"/>
                    <a:ext cx="720080" cy="457200"/>
                  </a:xfrm>
                  <a:prstGeom prst="rect">
                    <a:avLst/>
                  </a:prstGeom>
                  <a:noFill/>
                  <a:ln w="25400">
                    <a:noFill/>
                  </a:ln>
                </p:spPr>
                <p:txBody>
                  <a:bodyPr wrap="none" lIns="0" tIns="0" rIns="0" bIns="0" rtlCol="0" anchor="ctr" anchorCtr="0">
                    <a:noAutofit/>
                  </a:bodyPr>
                  <a:lstStyle/>
                  <a:p>
                    <a:pPr algn="r"/>
                    <a14:m>
                      <m:oMathPara xmlns:m="http://schemas.openxmlformats.org/officeDocument/2006/math">
                        <m:oMathParaPr>
                          <m:jc m:val="center"/>
                        </m:oMathParaPr>
                        <m:oMath xmlns:m="http://schemas.openxmlformats.org/officeDocument/2006/math">
                          <m:r>
                            <a:rPr lang="en-US" sz="2400" b="0" i="1" dirty="0" smtClean="0">
                              <a:latin typeface="Cambria Math"/>
                              <a:cs typeface="Times New Roman" panose="02020603050405020304" pitchFamily="18" charset="0"/>
                            </a:rPr>
                            <m:t>𝐶</m:t>
                          </m:r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𝑙𝑘</m:t>
                          </m:r>
                        </m:oMath>
                      </m:oMathPara>
                    </a14:m>
                    <a:endParaRPr lang="en-US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mc:Choice>
            <mc:Fallback xmlns="">
              <p:sp>
                <p:nvSpPr>
                  <p:cNvPr id="20" name="TextBox 1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-132566" y="2568542"/>
                    <a:ext cx="720080" cy="457200"/>
                  </a:xfrm>
                  <a:prstGeom prst="rect">
                    <a:avLst/>
                  </a:prstGeom>
                  <a:blipFill>
                    <a:blip r:embed="rId7"/>
                    <a:stretch>
                      <a:fillRect/>
                    </a:stretch>
                  </a:blipFill>
                  <a:ln w="25400">
                    <a:noFill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grpSp>
            <p:nvGrpSpPr>
              <p:cNvPr id="21" name="Group 20"/>
              <p:cNvGrpSpPr/>
              <p:nvPr/>
            </p:nvGrpSpPr>
            <p:grpSpPr>
              <a:xfrm>
                <a:off x="632520" y="1689248"/>
                <a:ext cx="2160240" cy="1107894"/>
                <a:chOff x="632520" y="1689248"/>
                <a:chExt cx="2340260" cy="1107894"/>
              </a:xfrm>
            </p:grpSpPr>
            <p:cxnSp>
              <p:nvCxnSpPr>
                <p:cNvPr id="26" name="Straight Connector 25"/>
                <p:cNvCxnSpPr/>
                <p:nvPr/>
              </p:nvCxnSpPr>
              <p:spPr>
                <a:xfrm>
                  <a:off x="632520" y="1689248"/>
                  <a:ext cx="2340260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Straight Connector 26"/>
                <p:cNvCxnSpPr/>
                <p:nvPr/>
              </p:nvCxnSpPr>
              <p:spPr>
                <a:xfrm>
                  <a:off x="632520" y="2797142"/>
                  <a:ext cx="2340260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4" name="Oval 23"/>
              <p:cNvSpPr/>
              <p:nvPr/>
            </p:nvSpPr>
            <p:spPr>
              <a:xfrm>
                <a:off x="2252700" y="2699181"/>
                <a:ext cx="180020" cy="18002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5" name="Rectangle 24"/>
              <p:cNvSpPr/>
              <p:nvPr/>
            </p:nvSpPr>
            <p:spPr>
              <a:xfrm>
                <a:off x="1037565" y="1313765"/>
                <a:ext cx="1215135" cy="1845205"/>
              </a:xfrm>
              <a:prstGeom prst="rect">
                <a:avLst/>
              </a:prstGeom>
              <a:solidFill>
                <a:srgbClr val="FFE1FF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0" i="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Flip</a:t>
                </a:r>
                <a:endParaRPr lang="en-US" sz="2400" b="0" i="1" dirty="0">
                  <a:solidFill>
                    <a:schemeClr val="tx1"/>
                  </a:solidFill>
                  <a:latin typeface="Calibri" panose="020F0502020204030204" pitchFamily="34" charset="0"/>
                </a:endParaRPr>
              </a:p>
              <a:p>
                <a:pPr algn="ctr"/>
                <a:r>
                  <a:rPr lang="en-US" sz="2400" b="0" i="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Flop</a:t>
                </a:r>
                <a:r>
                  <a:rPr lang="en-US" sz="24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 </a:t>
                </a:r>
              </a:p>
            </p:txBody>
          </p:sp>
          <p:sp>
            <p:nvSpPr>
              <p:cNvPr id="28" name="Oval 27"/>
              <p:cNvSpPr/>
              <p:nvPr/>
            </p:nvSpPr>
            <p:spPr>
              <a:xfrm>
                <a:off x="857544" y="2693018"/>
                <a:ext cx="180020" cy="18002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9" name="TextBox 18"/>
                  <p:cNvSpPr txBox="1"/>
                  <p:nvPr/>
                </p:nvSpPr>
                <p:spPr>
                  <a:xfrm>
                    <a:off x="1082569" y="1446992"/>
                    <a:ext cx="315035" cy="457200"/>
                  </a:xfrm>
                  <a:prstGeom prst="rect">
                    <a:avLst/>
                  </a:prstGeom>
                  <a:noFill/>
                  <a:ln w="25400">
                    <a:noFill/>
                  </a:ln>
                </p:spPr>
                <p:txBody>
                  <a:bodyPr wrap="none" lIns="0" tIns="0" rIns="0" bIns="0" rtlCol="0" anchor="ctr" anchorCtr="0">
                    <a:noAutofit/>
                  </a:bodyPr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"/>
                        </m:oMathParaPr>
                        <m:oMath xmlns:m="http://schemas.openxmlformats.org/officeDocument/2006/math">
                          <m:r>
                            <a:rPr lang="en-US" sz="2400" b="0" i="1" dirty="0" smtClean="0">
                              <a:latin typeface="Cambria Math"/>
                              <a:cs typeface="Times New Roman" panose="02020603050405020304" pitchFamily="18" charset="0"/>
                            </a:rPr>
                            <m:t>𝐷</m:t>
                          </m:r>
                        </m:oMath>
                      </m:oMathPara>
                    </a14:m>
                    <a:endParaRPr lang="en-US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mc:Choice>
            <mc:Fallback xmlns="">
              <p:sp>
                <p:nvSpPr>
                  <p:cNvPr id="19" name="TextBox 1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82569" y="1446992"/>
                    <a:ext cx="315035" cy="457200"/>
                  </a:xfrm>
                  <a:prstGeom prst="rect">
                    <a:avLst/>
                  </a:prstGeom>
                  <a:blipFill>
                    <a:blip r:embed="rId8"/>
                    <a:stretch>
                      <a:fillRect l="-30769" r="-3846"/>
                    </a:stretch>
                  </a:blipFill>
                  <a:ln w="25400">
                    <a:noFill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2" name="TextBox 21"/>
                  <p:cNvSpPr txBox="1"/>
                  <p:nvPr/>
                </p:nvSpPr>
                <p:spPr>
                  <a:xfrm>
                    <a:off x="1892659" y="1446992"/>
                    <a:ext cx="360041" cy="457200"/>
                  </a:xfrm>
                  <a:prstGeom prst="rect">
                    <a:avLst/>
                  </a:prstGeom>
                  <a:noFill/>
                  <a:ln w="25400">
                    <a:noFill/>
                  </a:ln>
                </p:spPr>
                <p:txBody>
                  <a:bodyPr wrap="none" lIns="0" tIns="0" rIns="0" bIns="0" rtlCol="0" anchor="ctr" anchorCtr="0">
                    <a:noAutofit/>
                  </a:bodyPr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"/>
                        </m:oMathParaPr>
                        <m:oMath xmlns:m="http://schemas.openxmlformats.org/officeDocument/2006/math">
                          <m:r>
                            <a:rPr lang="en-US" sz="2400" b="0" i="1" dirty="0" smtClean="0">
                              <a:latin typeface="Cambria Math"/>
                              <a:cs typeface="Times New Roman" panose="02020603050405020304" pitchFamily="18" charset="0"/>
                            </a:rPr>
                            <m:t>𝑄</m:t>
                          </m:r>
                        </m:oMath>
                      </m:oMathPara>
                    </a14:m>
                    <a:endParaRPr lang="en-US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mc:Choice>
            <mc:Fallback xmlns="">
              <p:sp>
                <p:nvSpPr>
                  <p:cNvPr id="22" name="TextBox 21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892659" y="1446992"/>
                    <a:ext cx="360041" cy="457200"/>
                  </a:xfrm>
                  <a:prstGeom prst="rect">
                    <a:avLst/>
                  </a:prstGeom>
                  <a:blipFill>
                    <a:blip r:embed="rId9"/>
                    <a:stretch>
                      <a:fillRect l="-27119" r="-5085" b="-14667"/>
                    </a:stretch>
                  </a:blipFill>
                  <a:ln w="25400">
                    <a:noFill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3" name="TextBox 22"/>
                  <p:cNvSpPr txBox="1"/>
                  <p:nvPr/>
                </p:nvSpPr>
                <p:spPr>
                  <a:xfrm>
                    <a:off x="1892659" y="2568542"/>
                    <a:ext cx="360041" cy="457200"/>
                  </a:xfrm>
                  <a:prstGeom prst="rect">
                    <a:avLst/>
                  </a:prstGeom>
                  <a:noFill/>
                  <a:ln w="25400">
                    <a:noFill/>
                  </a:ln>
                </p:spPr>
                <p:txBody>
                  <a:bodyPr wrap="none" lIns="0" tIns="0" rIns="0" bIns="0" rtlCol="0" anchor="ctr" anchorCtr="0">
                    <a:noAutofit/>
                  </a:bodyPr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"/>
                        </m:oMathParaPr>
                        <m:oMath xmlns:m="http://schemas.openxmlformats.org/officeDocument/2006/math">
                          <m:bar>
                            <m:barPr>
                              <m:pos m:val="top"/>
                              <m:ctrlPr>
                                <a:rPr lang="en-US" sz="2400" b="0" i="1" dirty="0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barPr>
                            <m:e>
                              <m:r>
                                <a:rPr lang="en-US" sz="2400" b="0" i="1" dirty="0" smtClean="0">
                                  <a:latin typeface="Cambria Math"/>
                                  <a:cs typeface="Times New Roman" panose="02020603050405020304" pitchFamily="18" charset="0"/>
                                </a:rPr>
                                <m:t>𝑄</m:t>
                              </m:r>
                            </m:e>
                          </m:bar>
                        </m:oMath>
                      </m:oMathPara>
                    </a14:m>
                    <a:endParaRPr lang="en-US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mc:Choice>
            <mc:Fallback xmlns="">
              <p:sp>
                <p:nvSpPr>
                  <p:cNvPr id="23" name="TextBox 2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892659" y="2568542"/>
                    <a:ext cx="360041" cy="457200"/>
                  </a:xfrm>
                  <a:prstGeom prst="rect">
                    <a:avLst/>
                  </a:prstGeom>
                  <a:blipFill>
                    <a:blip r:embed="rId10"/>
                    <a:stretch>
                      <a:fillRect/>
                    </a:stretch>
                  </a:blipFill>
                  <a:ln w="25400">
                    <a:noFill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6" name="TextBox 35">
                    <a:extLst>
                      <a:ext uri="{FF2B5EF4-FFF2-40B4-BE49-F238E27FC236}">
                        <a16:creationId xmlns:a16="http://schemas.microsoft.com/office/drawing/2014/main" id="{92362CDB-CCFF-4D18-8CDC-F6815DA85699}"/>
                      </a:ext>
                    </a:extLst>
                  </p:cNvPr>
                  <p:cNvSpPr txBox="1"/>
                  <p:nvPr/>
                </p:nvSpPr>
                <p:spPr>
                  <a:xfrm>
                    <a:off x="-132566" y="1403775"/>
                    <a:ext cx="720080" cy="457200"/>
                  </a:xfrm>
                  <a:prstGeom prst="rect">
                    <a:avLst/>
                  </a:prstGeom>
                  <a:noFill/>
                  <a:ln w="25400">
                    <a:noFill/>
                  </a:ln>
                </p:spPr>
                <p:txBody>
                  <a:bodyPr wrap="none" lIns="0" tIns="0" rIns="0" bIns="0" rtlCol="0" anchor="ctr" anchorCtr="0">
                    <a:noAutofit/>
                  </a:bodyPr>
                  <a:lstStyle/>
                  <a:p>
                    <a:pPr algn="r"/>
                    <a14:m>
                      <m:oMathPara xmlns:m="http://schemas.openxmlformats.org/officeDocument/2006/math">
                        <m:oMathParaPr>
                          <m:jc m:val="center"/>
                        </m:oMathParaPr>
                        <m:oMath xmlns:m="http://schemas.openxmlformats.org/officeDocument/2006/math"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𝐷𝑎𝑡𝑎</m:t>
                          </m:r>
                        </m:oMath>
                      </m:oMathPara>
                    </a14:m>
                    <a:endParaRPr lang="en-US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mc:Choice>
            <mc:Fallback xmlns="">
              <p:sp>
                <p:nvSpPr>
                  <p:cNvPr id="36" name="TextBox 35">
                    <a:extLst>
                      <a:ext uri="{FF2B5EF4-FFF2-40B4-BE49-F238E27FC236}">
                        <a16:creationId xmlns:a16="http://schemas.microsoft.com/office/drawing/2014/main" id="{92362CDB-CCFF-4D18-8CDC-F6815DA85699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-132566" y="1403775"/>
                    <a:ext cx="720080" cy="457200"/>
                  </a:xfrm>
                  <a:prstGeom prst="rect">
                    <a:avLst/>
                  </a:prstGeom>
                  <a:blipFill>
                    <a:blip r:embed="rId11"/>
                    <a:stretch>
                      <a:fillRect l="-12712" r="-11017"/>
                    </a:stretch>
                  </a:blipFill>
                  <a:ln w="25400">
                    <a:noFill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18" name="Isosceles Triangle 17"/>
            <p:cNvSpPr/>
            <p:nvPr/>
          </p:nvSpPr>
          <p:spPr>
            <a:xfrm rot="5400000">
              <a:off x="2208589" y="2675347"/>
              <a:ext cx="226814" cy="228600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4530058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Register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44440" y="951899"/>
                <a:ext cx="9389941" cy="2477101"/>
              </a:xfrm>
            </p:spPr>
            <p:txBody>
              <a:bodyPr/>
              <a:lstStyle/>
              <a:p>
                <a:pPr>
                  <a:spcBef>
                    <a:spcPts val="2000"/>
                  </a:spcBef>
                </a:pPr>
                <a:r>
                  <a:rPr lang="en-US" dirty="0"/>
                  <a:t>A register is a circuit capable of storing data</a:t>
                </a:r>
              </a:p>
              <a:p>
                <a:pPr>
                  <a:spcBef>
                    <a:spcPts val="2000"/>
                  </a:spcBef>
                </a:pPr>
                <a:r>
                  <a:rPr lang="en-US" dirty="0"/>
                  <a:t>An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/>
                      </a:rPr>
                      <m:t>𝑛</m:t>
                    </m:r>
                  </m:oMath>
                </a14:m>
                <a:r>
                  <a:rPr lang="en-US" dirty="0"/>
                  <a:t>-bit register consists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/>
                      </a:rPr>
                      <m:t>𝑛</m:t>
                    </m:r>
                  </m:oMath>
                </a14:m>
                <a:r>
                  <a:rPr lang="en-US" dirty="0"/>
                  <a:t> Flip-Flops and stores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/>
                      </a:rPr>
                      <m:t>𝑛</m:t>
                    </m:r>
                  </m:oMath>
                </a14:m>
                <a:r>
                  <a:rPr lang="en-US" dirty="0"/>
                  <a:t> bits of data</a:t>
                </a:r>
              </a:p>
              <a:p>
                <a:pPr>
                  <a:spcBef>
                    <a:spcPts val="2000"/>
                  </a:spcBef>
                </a:pPr>
                <a:r>
                  <a:rPr lang="en-US" dirty="0"/>
                  <a:t>Common clock: data is loaded in parallel at the same clock edge</a:t>
                </a:r>
              </a:p>
              <a:p>
                <a:pPr>
                  <a:spcBef>
                    <a:spcPts val="2000"/>
                  </a:spcBef>
                </a:pPr>
                <a:r>
                  <a:rPr lang="en-US" dirty="0"/>
                  <a:t>Common reset: All Flip-Flops are reset in parallel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44440" y="951899"/>
                <a:ext cx="9389941" cy="2477101"/>
              </a:xfrm>
              <a:blipFill>
                <a:blip r:embed="rId2"/>
                <a:stretch>
                  <a:fillRect l="-909" t="-17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oup 3"/>
          <p:cNvGrpSpPr/>
          <p:nvPr/>
        </p:nvGrpSpPr>
        <p:grpSpPr>
          <a:xfrm>
            <a:off x="402047" y="3544214"/>
            <a:ext cx="7143268" cy="2707529"/>
            <a:chOff x="56405" y="1816004"/>
            <a:chExt cx="8410622" cy="2707529"/>
          </a:xfrm>
        </p:grpSpPr>
        <p:cxnSp>
          <p:nvCxnSpPr>
            <p:cNvPr id="5" name="Straight Connector 4"/>
            <p:cNvCxnSpPr>
              <a:endCxn id="36" idx="2"/>
            </p:cNvCxnSpPr>
            <p:nvPr/>
          </p:nvCxnSpPr>
          <p:spPr>
            <a:xfrm flipH="1" flipV="1">
              <a:off x="3628038" y="3428999"/>
              <a:ext cx="1" cy="576071"/>
            </a:xfrm>
            <a:prstGeom prst="line">
              <a:avLst/>
            </a:prstGeom>
            <a:ln w="25400">
              <a:solidFill>
                <a:schemeClr val="tx1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>
              <a:endCxn id="46" idx="2"/>
            </p:cNvCxnSpPr>
            <p:nvPr/>
          </p:nvCxnSpPr>
          <p:spPr>
            <a:xfrm flipH="1" flipV="1">
              <a:off x="5529069" y="3428999"/>
              <a:ext cx="2" cy="576071"/>
            </a:xfrm>
            <a:prstGeom prst="line">
              <a:avLst/>
            </a:prstGeom>
            <a:ln w="25400">
              <a:solidFill>
                <a:schemeClr val="tx1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>
              <a:endCxn id="25" idx="2"/>
            </p:cNvCxnSpPr>
            <p:nvPr/>
          </p:nvCxnSpPr>
          <p:spPr>
            <a:xfrm flipV="1">
              <a:off x="1727006" y="3428999"/>
              <a:ext cx="1" cy="576071"/>
            </a:xfrm>
            <a:prstGeom prst="line">
              <a:avLst/>
            </a:prstGeom>
            <a:ln w="25400">
              <a:solidFill>
                <a:schemeClr val="tx1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Freeform 7"/>
            <p:cNvSpPr/>
            <p:nvPr/>
          </p:nvSpPr>
          <p:spPr>
            <a:xfrm flipV="1">
              <a:off x="984213" y="3064920"/>
              <a:ext cx="213819" cy="663398"/>
            </a:xfrm>
            <a:custGeom>
              <a:avLst/>
              <a:gdLst>
                <a:gd name="connsiteX0" fmla="*/ 0 w 286512"/>
                <a:gd name="connsiteY0" fmla="*/ 0 h 658368"/>
                <a:gd name="connsiteX1" fmla="*/ 0 w 286512"/>
                <a:gd name="connsiteY1" fmla="*/ 0 h 658368"/>
                <a:gd name="connsiteX2" fmla="*/ 0 w 286512"/>
                <a:gd name="connsiteY2" fmla="*/ 658368 h 658368"/>
                <a:gd name="connsiteX3" fmla="*/ 286512 w 286512"/>
                <a:gd name="connsiteY3" fmla="*/ 658368 h 6583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86512" h="658368">
                  <a:moveTo>
                    <a:pt x="0" y="0"/>
                  </a:moveTo>
                  <a:lnTo>
                    <a:pt x="0" y="0"/>
                  </a:lnTo>
                  <a:lnTo>
                    <a:pt x="0" y="658368"/>
                  </a:lnTo>
                  <a:lnTo>
                    <a:pt x="286512" y="658368"/>
                  </a:lnTo>
                </a:path>
              </a:pathLst>
            </a:custGeom>
            <a:noFill/>
            <a:ln>
              <a:solidFill>
                <a:schemeClr val="tx1"/>
              </a:solidFill>
              <a:headEnd type="oval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 8"/>
            <p:cNvSpPr/>
            <p:nvPr/>
          </p:nvSpPr>
          <p:spPr>
            <a:xfrm flipV="1">
              <a:off x="2895757" y="3064920"/>
              <a:ext cx="213819" cy="663398"/>
            </a:xfrm>
            <a:custGeom>
              <a:avLst/>
              <a:gdLst>
                <a:gd name="connsiteX0" fmla="*/ 0 w 286512"/>
                <a:gd name="connsiteY0" fmla="*/ 0 h 658368"/>
                <a:gd name="connsiteX1" fmla="*/ 0 w 286512"/>
                <a:gd name="connsiteY1" fmla="*/ 0 h 658368"/>
                <a:gd name="connsiteX2" fmla="*/ 0 w 286512"/>
                <a:gd name="connsiteY2" fmla="*/ 658368 h 658368"/>
                <a:gd name="connsiteX3" fmla="*/ 286512 w 286512"/>
                <a:gd name="connsiteY3" fmla="*/ 658368 h 6583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86512" h="658368">
                  <a:moveTo>
                    <a:pt x="0" y="0"/>
                  </a:moveTo>
                  <a:lnTo>
                    <a:pt x="0" y="0"/>
                  </a:lnTo>
                  <a:lnTo>
                    <a:pt x="0" y="658368"/>
                  </a:lnTo>
                  <a:lnTo>
                    <a:pt x="286512" y="658368"/>
                  </a:lnTo>
                </a:path>
              </a:pathLst>
            </a:custGeom>
            <a:noFill/>
            <a:ln>
              <a:solidFill>
                <a:schemeClr val="tx1"/>
              </a:solidFill>
              <a:headEnd type="oval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Freeform 9"/>
            <p:cNvSpPr/>
            <p:nvPr/>
          </p:nvSpPr>
          <p:spPr>
            <a:xfrm>
              <a:off x="805296" y="3064922"/>
              <a:ext cx="6118536" cy="663396"/>
            </a:xfrm>
            <a:custGeom>
              <a:avLst/>
              <a:gdLst>
                <a:gd name="connsiteX0" fmla="*/ 5961888 w 5961888"/>
                <a:gd name="connsiteY0" fmla="*/ 0 h 597408"/>
                <a:gd name="connsiteX1" fmla="*/ 5742432 w 5961888"/>
                <a:gd name="connsiteY1" fmla="*/ 0 h 597408"/>
                <a:gd name="connsiteX2" fmla="*/ 5742432 w 5961888"/>
                <a:gd name="connsiteY2" fmla="*/ 597408 h 597408"/>
                <a:gd name="connsiteX3" fmla="*/ 0 w 5961888"/>
                <a:gd name="connsiteY3" fmla="*/ 597408 h 5974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961888" h="597408">
                  <a:moveTo>
                    <a:pt x="5961888" y="0"/>
                  </a:moveTo>
                  <a:lnTo>
                    <a:pt x="5742432" y="0"/>
                  </a:lnTo>
                  <a:lnTo>
                    <a:pt x="5742432" y="597408"/>
                  </a:lnTo>
                  <a:lnTo>
                    <a:pt x="0" y="597408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6565996" y="1816004"/>
              <a:ext cx="1901031" cy="2707529"/>
              <a:chOff x="5183428" y="1816004"/>
              <a:chExt cx="1901031" cy="2707529"/>
            </a:xfrm>
          </p:grpSpPr>
          <p:grpSp>
            <p:nvGrpSpPr>
              <p:cNvPr id="52" name="Group 51"/>
              <p:cNvGrpSpPr/>
              <p:nvPr/>
            </p:nvGrpSpPr>
            <p:grpSpPr>
              <a:xfrm>
                <a:off x="5529069" y="2288290"/>
                <a:ext cx="1036927" cy="1140710"/>
                <a:chOff x="5529069" y="2288290"/>
                <a:chExt cx="1036927" cy="1140710"/>
              </a:xfrm>
            </p:grpSpPr>
            <p:sp>
              <p:nvSpPr>
                <p:cNvPr id="57" name="Rectangle 56"/>
                <p:cNvSpPr/>
                <p:nvPr/>
              </p:nvSpPr>
              <p:spPr>
                <a:xfrm>
                  <a:off x="5529069" y="2288290"/>
                  <a:ext cx="1036927" cy="1140709"/>
                </a:xfrm>
                <a:prstGeom prst="rect">
                  <a:avLst/>
                </a:prstGeom>
                <a:solidFill>
                  <a:srgbClr val="FFFFCC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58" name="TextBox 57"/>
                    <p:cNvSpPr txBox="1"/>
                    <p:nvPr/>
                  </p:nvSpPr>
                  <p:spPr>
                    <a:xfrm>
                      <a:off x="5603631" y="2392074"/>
                      <a:ext cx="386295" cy="345642"/>
                    </a:xfrm>
                    <a:prstGeom prst="rect">
                      <a:avLst/>
                    </a:prstGeom>
                    <a:noFill/>
                    <a:ln w="25400">
                      <a:noFill/>
                    </a:ln>
                  </p:spPr>
                  <p:txBody>
                    <a:bodyPr wrap="square" lIns="0" tIns="0" rIns="0" bIns="0" rtlCol="0" anchor="ctr" anchorCtr="0">
                      <a:noAutofit/>
                    </a:bodyPr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sz="2000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i="1" dirty="0" smtClean="0">
                                    <a:latin typeface="Cambria Math"/>
                                  </a:rPr>
                                  <m:t>𝐷</m:t>
                                </m:r>
                              </m:e>
                              <m:sub>
                                <m:r>
                                  <a:rPr lang="en-US" sz="2000" b="0" i="1" dirty="0" smtClean="0">
                                    <a:latin typeface="Cambria Math"/>
                                  </a:rPr>
                                  <m:t>0</m:t>
                                </m:r>
                              </m:sub>
                            </m:sSub>
                          </m:oMath>
                        </m:oMathPara>
                      </a14:m>
                      <a:endParaRPr lang="en-US" sz="2000" dirty="0"/>
                    </a:p>
                  </p:txBody>
                </p:sp>
              </mc:Choice>
              <mc:Fallback xmlns="">
                <p:sp>
                  <p:nvSpPr>
                    <p:cNvPr id="58" name="TextBox 57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603631" y="2392074"/>
                      <a:ext cx="386295" cy="345642"/>
                    </a:xfrm>
                    <a:prstGeom prst="rect">
                      <a:avLst/>
                    </a:prstGeom>
                    <a:blipFill rotWithShape="1">
                      <a:blip r:embed="rId3"/>
                      <a:stretch>
                        <a:fillRect l="-29630" b="-12281"/>
                      </a:stretch>
                    </a:blipFill>
                    <a:ln w="25400">
                      <a:noFill/>
                    </a:ln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59" name="TextBox 58"/>
                    <p:cNvSpPr txBox="1"/>
                    <p:nvPr/>
                  </p:nvSpPr>
                  <p:spPr>
                    <a:xfrm>
                      <a:off x="5989926" y="3140965"/>
                      <a:ext cx="172820" cy="288035"/>
                    </a:xfrm>
                    <a:prstGeom prst="rect">
                      <a:avLst/>
                    </a:prstGeom>
                    <a:noFill/>
                    <a:ln w="25400">
                      <a:noFill/>
                    </a:ln>
                  </p:spPr>
                  <p:txBody>
                    <a:bodyPr wrap="square" lIns="0" tIns="0" rIns="0" bIns="0" rtlCol="0" anchor="ctr" anchorCtr="0">
                      <a:noAutofit/>
                    </a:bodyPr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"/>
                          </m:oMathParaPr>
                          <m:oMath xmlns:m="http://schemas.openxmlformats.org/officeDocument/2006/math">
                            <m:r>
                              <a:rPr lang="en-US" sz="2000" i="1" dirty="0" smtClean="0">
                                <a:latin typeface="Cambria Math"/>
                              </a:rPr>
                              <m:t>𝑅</m:t>
                            </m:r>
                          </m:oMath>
                        </m:oMathPara>
                      </a14:m>
                      <a:endParaRPr lang="en-US" sz="2000" dirty="0"/>
                    </a:p>
                  </p:txBody>
                </p:sp>
              </mc:Choice>
              <mc:Fallback xmlns="">
                <p:sp>
                  <p:nvSpPr>
                    <p:cNvPr id="59" name="TextBox 58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989926" y="3140965"/>
                      <a:ext cx="172820" cy="288035"/>
                    </a:xfrm>
                    <a:prstGeom prst="rect">
                      <a:avLst/>
                    </a:prstGeom>
                    <a:blipFill rotWithShape="1">
                      <a:blip r:embed="rId4"/>
                      <a:stretch>
                        <a:fillRect l="-91667" r="-41667" b="-14894"/>
                      </a:stretch>
                    </a:blipFill>
                    <a:ln w="25400">
                      <a:noFill/>
                    </a:ln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60" name="Isosceles Triangle 59"/>
                <p:cNvSpPr/>
                <p:nvPr/>
              </p:nvSpPr>
              <p:spPr>
                <a:xfrm rot="5400000">
                  <a:off x="5516584" y="3001966"/>
                  <a:ext cx="151485" cy="126512"/>
                </a:xfrm>
                <a:prstGeom prst="triangl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61" name="TextBox 60"/>
                    <p:cNvSpPr txBox="1"/>
                    <p:nvPr/>
                  </p:nvSpPr>
                  <p:spPr>
                    <a:xfrm>
                      <a:off x="6208276" y="2392074"/>
                      <a:ext cx="324497" cy="345642"/>
                    </a:xfrm>
                    <a:prstGeom prst="rect">
                      <a:avLst/>
                    </a:prstGeom>
                    <a:noFill/>
                    <a:ln w="25400">
                      <a:noFill/>
                    </a:ln>
                  </p:spPr>
                  <p:txBody>
                    <a:bodyPr wrap="square" lIns="0" tIns="0" rIns="0" bIns="0" rtlCol="0" anchor="ctr" anchorCtr="0">
                      <a:noAutofit/>
                    </a:bodyPr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sz="2000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i="1" dirty="0" smtClean="0">
                                    <a:latin typeface="Cambria Math"/>
                                  </a:rPr>
                                  <m:t>𝑄</m:t>
                                </m:r>
                              </m:e>
                              <m:sub>
                                <m:r>
                                  <a:rPr lang="en-US" sz="2000" b="0" i="1" dirty="0" smtClean="0">
                                    <a:latin typeface="Cambria Math"/>
                                  </a:rPr>
                                  <m:t>0</m:t>
                                </m:r>
                              </m:sub>
                            </m:sSub>
                          </m:oMath>
                        </m:oMathPara>
                      </a14:m>
                      <a:endParaRPr lang="en-US" sz="2000" dirty="0"/>
                    </a:p>
                  </p:txBody>
                </p:sp>
              </mc:Choice>
              <mc:Fallback xmlns="">
                <p:sp>
                  <p:nvSpPr>
                    <p:cNvPr id="61" name="TextBox 60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208276" y="2392074"/>
                      <a:ext cx="324497" cy="345642"/>
                    </a:xfrm>
                    <a:prstGeom prst="rect">
                      <a:avLst/>
                    </a:prstGeom>
                    <a:blipFill rotWithShape="1">
                      <a:blip r:embed="rId5"/>
                      <a:stretch>
                        <a:fillRect l="-53333" r="-8889" b="-21053"/>
                      </a:stretch>
                    </a:blipFill>
                    <a:ln w="25400">
                      <a:noFill/>
                    </a:ln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3" name="TextBox 52"/>
                  <p:cNvSpPr txBox="1"/>
                  <p:nvPr/>
                </p:nvSpPr>
                <p:spPr>
                  <a:xfrm>
                    <a:off x="5183428" y="1816004"/>
                    <a:ext cx="288035" cy="345642"/>
                  </a:xfrm>
                  <a:prstGeom prst="rect">
                    <a:avLst/>
                  </a:prstGeom>
                  <a:noFill/>
                  <a:ln w="25400">
                    <a:noFill/>
                  </a:ln>
                </p:spPr>
                <p:txBody>
                  <a:bodyPr wrap="square" lIns="0" tIns="0" rIns="0" bIns="0" rtlCol="0" anchor="ctr" anchorCtr="0">
                    <a:noAutofit/>
                  </a:bodyPr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20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 dirty="0" smtClean="0">
                                  <a:latin typeface="Cambria Math"/>
                                </a:rPr>
                                <m:t>𝐷</m:t>
                              </m:r>
                            </m:e>
                            <m:sub>
                              <m:r>
                                <a:rPr lang="en-US" sz="2000" b="0" i="1" dirty="0" smtClean="0"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</m:oMath>
                      </m:oMathPara>
                    </a14:m>
                    <a:endParaRPr lang="en-US" sz="2000" dirty="0"/>
                  </a:p>
                </p:txBody>
              </p:sp>
            </mc:Choice>
            <mc:Fallback xmlns="">
              <p:sp>
                <p:nvSpPr>
                  <p:cNvPr id="53" name="TextBox 5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183428" y="1816004"/>
                    <a:ext cx="288035" cy="345642"/>
                  </a:xfrm>
                  <a:prstGeom prst="rect">
                    <a:avLst/>
                  </a:prstGeom>
                  <a:blipFill rotWithShape="1">
                    <a:blip r:embed="rId6"/>
                    <a:stretch>
                      <a:fillRect l="-57500" r="-17500" b="-12281"/>
                    </a:stretch>
                  </a:blipFill>
                  <a:ln w="25400">
                    <a:noFill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54" name="Freeform 53"/>
              <p:cNvSpPr/>
              <p:nvPr/>
            </p:nvSpPr>
            <p:spPr>
              <a:xfrm>
                <a:off x="5254752" y="2219253"/>
                <a:ext cx="286512" cy="316682"/>
              </a:xfrm>
              <a:custGeom>
                <a:avLst/>
                <a:gdLst>
                  <a:gd name="connsiteX0" fmla="*/ 0 w 286512"/>
                  <a:gd name="connsiteY0" fmla="*/ 0 h 658368"/>
                  <a:gd name="connsiteX1" fmla="*/ 0 w 286512"/>
                  <a:gd name="connsiteY1" fmla="*/ 0 h 658368"/>
                  <a:gd name="connsiteX2" fmla="*/ 0 w 286512"/>
                  <a:gd name="connsiteY2" fmla="*/ 658368 h 658368"/>
                  <a:gd name="connsiteX3" fmla="*/ 286512 w 286512"/>
                  <a:gd name="connsiteY3" fmla="*/ 658368 h 6583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86512" h="658368">
                    <a:moveTo>
                      <a:pt x="0" y="0"/>
                    </a:moveTo>
                    <a:lnTo>
                      <a:pt x="0" y="0"/>
                    </a:lnTo>
                    <a:lnTo>
                      <a:pt x="0" y="658368"/>
                    </a:lnTo>
                    <a:lnTo>
                      <a:pt x="286512" y="658368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Freeform 54"/>
              <p:cNvSpPr/>
              <p:nvPr/>
            </p:nvSpPr>
            <p:spPr>
              <a:xfrm flipH="1" flipV="1">
                <a:off x="6565991" y="2571443"/>
                <a:ext cx="288035" cy="1606447"/>
              </a:xfrm>
              <a:custGeom>
                <a:avLst/>
                <a:gdLst>
                  <a:gd name="connsiteX0" fmla="*/ 0 w 286512"/>
                  <a:gd name="connsiteY0" fmla="*/ 0 h 658368"/>
                  <a:gd name="connsiteX1" fmla="*/ 0 w 286512"/>
                  <a:gd name="connsiteY1" fmla="*/ 0 h 658368"/>
                  <a:gd name="connsiteX2" fmla="*/ 0 w 286512"/>
                  <a:gd name="connsiteY2" fmla="*/ 658368 h 658368"/>
                  <a:gd name="connsiteX3" fmla="*/ 286512 w 286512"/>
                  <a:gd name="connsiteY3" fmla="*/ 658368 h 6583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86512" h="658368">
                    <a:moveTo>
                      <a:pt x="0" y="0"/>
                    </a:moveTo>
                    <a:lnTo>
                      <a:pt x="0" y="0"/>
                    </a:lnTo>
                    <a:lnTo>
                      <a:pt x="0" y="658368"/>
                    </a:lnTo>
                    <a:lnTo>
                      <a:pt x="286512" y="658368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6" name="TextBox 55"/>
                  <p:cNvSpPr txBox="1"/>
                  <p:nvPr/>
                </p:nvSpPr>
                <p:spPr>
                  <a:xfrm>
                    <a:off x="6796425" y="4177891"/>
                    <a:ext cx="288034" cy="345642"/>
                  </a:xfrm>
                  <a:prstGeom prst="rect">
                    <a:avLst/>
                  </a:prstGeom>
                  <a:noFill/>
                  <a:ln w="25400">
                    <a:noFill/>
                  </a:ln>
                </p:spPr>
                <p:txBody>
                  <a:bodyPr wrap="square" lIns="0" tIns="0" rIns="0" bIns="0" rtlCol="0" anchor="ctr" anchorCtr="0">
                    <a:noAutofit/>
                  </a:bodyPr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20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dirty="0" smtClean="0">
                                  <a:latin typeface="Cambria Math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en-US" sz="2000" b="0" i="1" dirty="0" smtClean="0"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</m:oMath>
                      </m:oMathPara>
                    </a14:m>
                    <a:endParaRPr lang="en-US" sz="2000" dirty="0"/>
                  </a:p>
                </p:txBody>
              </p:sp>
            </mc:Choice>
            <mc:Fallback xmlns="">
              <p:sp>
                <p:nvSpPr>
                  <p:cNvPr id="56" name="TextBox 5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796425" y="4177891"/>
                    <a:ext cx="288034" cy="345642"/>
                  </a:xfrm>
                  <a:prstGeom prst="rect">
                    <a:avLst/>
                  </a:prstGeom>
                  <a:blipFill rotWithShape="1">
                    <a:blip r:embed="rId7"/>
                    <a:stretch>
                      <a:fillRect l="-67500" r="-15000" b="-21053"/>
                    </a:stretch>
                  </a:blipFill>
                  <a:ln w="25400">
                    <a:noFill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12" name="Group 11"/>
            <p:cNvGrpSpPr/>
            <p:nvPr/>
          </p:nvGrpSpPr>
          <p:grpSpPr>
            <a:xfrm>
              <a:off x="4664965" y="1816004"/>
              <a:ext cx="1901031" cy="2707529"/>
              <a:chOff x="5183428" y="1816004"/>
              <a:chExt cx="1901031" cy="2707529"/>
            </a:xfrm>
          </p:grpSpPr>
          <p:grpSp>
            <p:nvGrpSpPr>
              <p:cNvPr id="42" name="Group 41"/>
              <p:cNvGrpSpPr/>
              <p:nvPr/>
            </p:nvGrpSpPr>
            <p:grpSpPr>
              <a:xfrm>
                <a:off x="5529069" y="2288290"/>
                <a:ext cx="1036927" cy="1140710"/>
                <a:chOff x="5529069" y="2288290"/>
                <a:chExt cx="1036927" cy="1140710"/>
              </a:xfrm>
            </p:grpSpPr>
            <p:sp>
              <p:nvSpPr>
                <p:cNvPr id="46" name="Rectangle 45"/>
                <p:cNvSpPr/>
                <p:nvPr/>
              </p:nvSpPr>
              <p:spPr>
                <a:xfrm>
                  <a:off x="5529069" y="2288290"/>
                  <a:ext cx="1036927" cy="1140709"/>
                </a:xfrm>
                <a:prstGeom prst="rect">
                  <a:avLst/>
                </a:prstGeom>
                <a:solidFill>
                  <a:srgbClr val="FFFFCC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47" name="TextBox 46"/>
                    <p:cNvSpPr txBox="1"/>
                    <p:nvPr/>
                  </p:nvSpPr>
                  <p:spPr>
                    <a:xfrm>
                      <a:off x="5603631" y="2392074"/>
                      <a:ext cx="386295" cy="345642"/>
                    </a:xfrm>
                    <a:prstGeom prst="rect">
                      <a:avLst/>
                    </a:prstGeom>
                    <a:noFill/>
                    <a:ln w="25400">
                      <a:noFill/>
                    </a:ln>
                  </p:spPr>
                  <p:txBody>
                    <a:bodyPr wrap="square" lIns="0" tIns="0" rIns="0" bIns="0" rtlCol="0" anchor="ctr" anchorCtr="0">
                      <a:noAutofit/>
                    </a:bodyPr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sz="2000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i="1" dirty="0" smtClean="0">
                                    <a:latin typeface="Cambria Math"/>
                                  </a:rPr>
                                  <m:t>𝐷</m:t>
                                </m:r>
                              </m:e>
                              <m:sub>
                                <m:r>
                                  <a:rPr lang="en-US" sz="2000" b="0" i="1" dirty="0" smtClean="0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</m:oMath>
                        </m:oMathPara>
                      </a14:m>
                      <a:endParaRPr lang="en-US" sz="2000" dirty="0"/>
                    </a:p>
                  </p:txBody>
                </p:sp>
              </mc:Choice>
              <mc:Fallback xmlns="">
                <p:sp>
                  <p:nvSpPr>
                    <p:cNvPr id="47" name="TextBox 46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603631" y="2392074"/>
                      <a:ext cx="386295" cy="345642"/>
                    </a:xfrm>
                    <a:prstGeom prst="rect">
                      <a:avLst/>
                    </a:prstGeom>
                    <a:blipFill rotWithShape="1">
                      <a:blip r:embed="rId8"/>
                      <a:stretch>
                        <a:fillRect l="-32075" b="-10526"/>
                      </a:stretch>
                    </a:blipFill>
                    <a:ln w="25400">
                      <a:noFill/>
                    </a:ln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48" name="TextBox 47"/>
                    <p:cNvSpPr txBox="1"/>
                    <p:nvPr/>
                  </p:nvSpPr>
                  <p:spPr>
                    <a:xfrm>
                      <a:off x="5989926" y="3140965"/>
                      <a:ext cx="172820" cy="288035"/>
                    </a:xfrm>
                    <a:prstGeom prst="rect">
                      <a:avLst/>
                    </a:prstGeom>
                    <a:noFill/>
                    <a:ln w="25400">
                      <a:noFill/>
                    </a:ln>
                  </p:spPr>
                  <p:txBody>
                    <a:bodyPr wrap="square" lIns="0" tIns="0" rIns="0" bIns="0" rtlCol="0" anchor="ctr" anchorCtr="0">
                      <a:noAutofit/>
                    </a:bodyPr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"/>
                          </m:oMathParaPr>
                          <m:oMath xmlns:m="http://schemas.openxmlformats.org/officeDocument/2006/math">
                            <m:r>
                              <a:rPr lang="en-US" sz="2000" i="1" dirty="0" smtClean="0">
                                <a:latin typeface="Cambria Math"/>
                              </a:rPr>
                              <m:t>𝑅</m:t>
                            </m:r>
                          </m:oMath>
                        </m:oMathPara>
                      </a14:m>
                      <a:endParaRPr lang="en-US" sz="2000" dirty="0"/>
                    </a:p>
                  </p:txBody>
                </p:sp>
              </mc:Choice>
              <mc:Fallback xmlns="">
                <p:sp>
                  <p:nvSpPr>
                    <p:cNvPr id="48" name="TextBox 47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989926" y="3140965"/>
                      <a:ext cx="172820" cy="288035"/>
                    </a:xfrm>
                    <a:prstGeom prst="rect">
                      <a:avLst/>
                    </a:prstGeom>
                    <a:blipFill rotWithShape="1">
                      <a:blip r:embed="rId9"/>
                      <a:stretch>
                        <a:fillRect l="-91667" r="-41667" b="-14894"/>
                      </a:stretch>
                    </a:blipFill>
                    <a:ln w="25400">
                      <a:noFill/>
                    </a:ln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49" name="Isosceles Triangle 48"/>
                <p:cNvSpPr/>
                <p:nvPr/>
              </p:nvSpPr>
              <p:spPr>
                <a:xfrm rot="5400000">
                  <a:off x="5516584" y="3001966"/>
                  <a:ext cx="151485" cy="126512"/>
                </a:xfrm>
                <a:prstGeom prst="triangl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50" name="TextBox 49"/>
                    <p:cNvSpPr txBox="1"/>
                    <p:nvPr/>
                  </p:nvSpPr>
                  <p:spPr>
                    <a:xfrm>
                      <a:off x="6208276" y="2392074"/>
                      <a:ext cx="324497" cy="345642"/>
                    </a:xfrm>
                    <a:prstGeom prst="rect">
                      <a:avLst/>
                    </a:prstGeom>
                    <a:noFill/>
                    <a:ln w="25400">
                      <a:noFill/>
                    </a:ln>
                  </p:spPr>
                  <p:txBody>
                    <a:bodyPr wrap="square" lIns="0" tIns="0" rIns="0" bIns="0" rtlCol="0" anchor="ctr" anchorCtr="0">
                      <a:noAutofit/>
                    </a:bodyPr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sz="2000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i="1" dirty="0" smtClean="0">
                                    <a:latin typeface="Cambria Math"/>
                                  </a:rPr>
                                  <m:t>𝑄</m:t>
                                </m:r>
                              </m:e>
                              <m:sub>
                                <m:r>
                                  <a:rPr lang="en-US" sz="2000" b="0" i="1" dirty="0" smtClean="0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</m:oMath>
                        </m:oMathPara>
                      </a14:m>
                      <a:endParaRPr lang="en-US" sz="2000" dirty="0"/>
                    </a:p>
                  </p:txBody>
                </p:sp>
              </mc:Choice>
              <mc:Fallback xmlns="">
                <p:sp>
                  <p:nvSpPr>
                    <p:cNvPr id="50" name="TextBox 49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208276" y="2392074"/>
                      <a:ext cx="324497" cy="345642"/>
                    </a:xfrm>
                    <a:prstGeom prst="rect">
                      <a:avLst/>
                    </a:prstGeom>
                    <a:blipFill rotWithShape="1">
                      <a:blip r:embed="rId10"/>
                      <a:stretch>
                        <a:fillRect l="-51111" r="-8889" b="-21053"/>
                      </a:stretch>
                    </a:blipFill>
                    <a:ln w="25400">
                      <a:noFill/>
                    </a:ln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3" name="TextBox 42"/>
                  <p:cNvSpPr txBox="1"/>
                  <p:nvPr/>
                </p:nvSpPr>
                <p:spPr>
                  <a:xfrm>
                    <a:off x="5183428" y="1816004"/>
                    <a:ext cx="288035" cy="345642"/>
                  </a:xfrm>
                  <a:prstGeom prst="rect">
                    <a:avLst/>
                  </a:prstGeom>
                  <a:noFill/>
                  <a:ln w="25400">
                    <a:noFill/>
                  </a:ln>
                </p:spPr>
                <p:txBody>
                  <a:bodyPr wrap="square" lIns="0" tIns="0" rIns="0" bIns="0" rtlCol="0" anchor="ctr" anchorCtr="0">
                    <a:noAutofit/>
                  </a:bodyPr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20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 dirty="0" smtClean="0">
                                  <a:latin typeface="Cambria Math"/>
                                </a:rPr>
                                <m:t>𝐷</m:t>
                              </m:r>
                            </m:e>
                            <m:sub>
                              <m:r>
                                <a:rPr lang="en-US" sz="2000" b="0" i="1" dirty="0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oMath>
                      </m:oMathPara>
                    </a14:m>
                    <a:endParaRPr lang="en-US" sz="2000" dirty="0"/>
                  </a:p>
                </p:txBody>
              </p:sp>
            </mc:Choice>
            <mc:Fallback xmlns="">
              <p:sp>
                <p:nvSpPr>
                  <p:cNvPr id="43" name="TextBox 4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183428" y="1816004"/>
                    <a:ext cx="288035" cy="345642"/>
                  </a:xfrm>
                  <a:prstGeom prst="rect">
                    <a:avLst/>
                  </a:prstGeom>
                  <a:blipFill rotWithShape="1">
                    <a:blip r:embed="rId11"/>
                    <a:stretch>
                      <a:fillRect l="-57500" r="-15000" b="-10526"/>
                    </a:stretch>
                  </a:blipFill>
                  <a:ln w="25400">
                    <a:noFill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44" name="Freeform 43"/>
              <p:cNvSpPr/>
              <p:nvPr/>
            </p:nvSpPr>
            <p:spPr>
              <a:xfrm>
                <a:off x="5254752" y="2219253"/>
                <a:ext cx="286512" cy="316682"/>
              </a:xfrm>
              <a:custGeom>
                <a:avLst/>
                <a:gdLst>
                  <a:gd name="connsiteX0" fmla="*/ 0 w 286512"/>
                  <a:gd name="connsiteY0" fmla="*/ 0 h 658368"/>
                  <a:gd name="connsiteX1" fmla="*/ 0 w 286512"/>
                  <a:gd name="connsiteY1" fmla="*/ 0 h 658368"/>
                  <a:gd name="connsiteX2" fmla="*/ 0 w 286512"/>
                  <a:gd name="connsiteY2" fmla="*/ 658368 h 658368"/>
                  <a:gd name="connsiteX3" fmla="*/ 286512 w 286512"/>
                  <a:gd name="connsiteY3" fmla="*/ 658368 h 6583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86512" h="658368">
                    <a:moveTo>
                      <a:pt x="0" y="0"/>
                    </a:moveTo>
                    <a:lnTo>
                      <a:pt x="0" y="0"/>
                    </a:lnTo>
                    <a:lnTo>
                      <a:pt x="0" y="658368"/>
                    </a:lnTo>
                    <a:lnTo>
                      <a:pt x="286512" y="658368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5" name="TextBox 44"/>
                  <p:cNvSpPr txBox="1"/>
                  <p:nvPr/>
                </p:nvSpPr>
                <p:spPr>
                  <a:xfrm>
                    <a:off x="6796425" y="4177891"/>
                    <a:ext cx="288034" cy="345642"/>
                  </a:xfrm>
                  <a:prstGeom prst="rect">
                    <a:avLst/>
                  </a:prstGeom>
                  <a:noFill/>
                  <a:ln w="25400">
                    <a:noFill/>
                  </a:ln>
                </p:spPr>
                <p:txBody>
                  <a:bodyPr wrap="square" lIns="0" tIns="0" rIns="0" bIns="0" rtlCol="0" anchor="ctr" anchorCtr="0">
                    <a:noAutofit/>
                  </a:bodyPr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20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dirty="0" smtClean="0">
                                  <a:latin typeface="Cambria Math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en-US" sz="2000" b="0" i="1" dirty="0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oMath>
                      </m:oMathPara>
                    </a14:m>
                    <a:endParaRPr lang="en-US" sz="2000" dirty="0"/>
                  </a:p>
                </p:txBody>
              </p:sp>
            </mc:Choice>
            <mc:Fallback xmlns="">
              <p:sp>
                <p:nvSpPr>
                  <p:cNvPr id="45" name="TextBox 4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796425" y="4177891"/>
                    <a:ext cx="288034" cy="345642"/>
                  </a:xfrm>
                  <a:prstGeom prst="rect">
                    <a:avLst/>
                  </a:prstGeom>
                  <a:blipFill rotWithShape="1">
                    <a:blip r:embed="rId12"/>
                    <a:stretch>
                      <a:fillRect l="-65000" r="-15000" b="-21053"/>
                    </a:stretch>
                  </a:blipFill>
                  <a:ln w="25400">
                    <a:noFill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13" name="Group 12"/>
            <p:cNvGrpSpPr/>
            <p:nvPr/>
          </p:nvGrpSpPr>
          <p:grpSpPr>
            <a:xfrm>
              <a:off x="2763934" y="1816004"/>
              <a:ext cx="1901031" cy="2707529"/>
              <a:chOff x="5183428" y="1816004"/>
              <a:chExt cx="1901031" cy="2707529"/>
            </a:xfrm>
          </p:grpSpPr>
          <p:grpSp>
            <p:nvGrpSpPr>
              <p:cNvPr id="31" name="Group 30"/>
              <p:cNvGrpSpPr/>
              <p:nvPr/>
            </p:nvGrpSpPr>
            <p:grpSpPr>
              <a:xfrm>
                <a:off x="5529069" y="2288290"/>
                <a:ext cx="1036927" cy="1140710"/>
                <a:chOff x="5529069" y="2288290"/>
                <a:chExt cx="1036927" cy="1140710"/>
              </a:xfrm>
            </p:grpSpPr>
            <p:sp>
              <p:nvSpPr>
                <p:cNvPr id="36" name="Rectangle 35"/>
                <p:cNvSpPr/>
                <p:nvPr/>
              </p:nvSpPr>
              <p:spPr>
                <a:xfrm>
                  <a:off x="5529069" y="2288290"/>
                  <a:ext cx="1036927" cy="1140709"/>
                </a:xfrm>
                <a:prstGeom prst="rect">
                  <a:avLst/>
                </a:prstGeom>
                <a:solidFill>
                  <a:srgbClr val="FFFFCC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37" name="TextBox 36"/>
                    <p:cNvSpPr txBox="1"/>
                    <p:nvPr/>
                  </p:nvSpPr>
                  <p:spPr>
                    <a:xfrm>
                      <a:off x="5603631" y="2392074"/>
                      <a:ext cx="386295" cy="345642"/>
                    </a:xfrm>
                    <a:prstGeom prst="rect">
                      <a:avLst/>
                    </a:prstGeom>
                    <a:noFill/>
                    <a:ln w="25400">
                      <a:noFill/>
                    </a:ln>
                  </p:spPr>
                  <p:txBody>
                    <a:bodyPr wrap="square" lIns="0" tIns="0" rIns="0" bIns="0" rtlCol="0" anchor="ctr" anchorCtr="0">
                      <a:noAutofit/>
                    </a:bodyPr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sz="2000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i="1" dirty="0" smtClean="0">
                                    <a:latin typeface="Cambria Math"/>
                                  </a:rPr>
                                  <m:t>𝐷</m:t>
                                </m:r>
                              </m:e>
                              <m:sub>
                                <m:r>
                                  <a:rPr lang="en-US" sz="2000" b="0" i="1" dirty="0" smtClean="0">
                                    <a:latin typeface="Cambria Math"/>
                                  </a:rPr>
                                  <m:t>2</m:t>
                                </m:r>
                              </m:sub>
                            </m:sSub>
                          </m:oMath>
                        </m:oMathPara>
                      </a14:m>
                      <a:endParaRPr lang="en-US" sz="2000" dirty="0"/>
                    </a:p>
                  </p:txBody>
                </p:sp>
              </mc:Choice>
              <mc:Fallback xmlns="">
                <p:sp>
                  <p:nvSpPr>
                    <p:cNvPr id="37" name="TextBox 36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603631" y="2392074"/>
                      <a:ext cx="386295" cy="345642"/>
                    </a:xfrm>
                    <a:prstGeom prst="rect">
                      <a:avLst/>
                    </a:prstGeom>
                    <a:blipFill rotWithShape="1">
                      <a:blip r:embed="rId13"/>
                      <a:stretch>
                        <a:fillRect l="-29630" b="-12281"/>
                      </a:stretch>
                    </a:blipFill>
                    <a:ln w="25400">
                      <a:noFill/>
                    </a:ln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38" name="TextBox 37"/>
                    <p:cNvSpPr txBox="1"/>
                    <p:nvPr/>
                  </p:nvSpPr>
                  <p:spPr>
                    <a:xfrm>
                      <a:off x="5989926" y="3140965"/>
                      <a:ext cx="172820" cy="288035"/>
                    </a:xfrm>
                    <a:prstGeom prst="rect">
                      <a:avLst/>
                    </a:prstGeom>
                    <a:noFill/>
                    <a:ln w="25400">
                      <a:noFill/>
                    </a:ln>
                  </p:spPr>
                  <p:txBody>
                    <a:bodyPr wrap="square" lIns="0" tIns="0" rIns="0" bIns="0" rtlCol="0" anchor="ctr" anchorCtr="0">
                      <a:noAutofit/>
                    </a:bodyPr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"/>
                          </m:oMathParaPr>
                          <m:oMath xmlns:m="http://schemas.openxmlformats.org/officeDocument/2006/math">
                            <m:r>
                              <a:rPr lang="en-US" sz="2000" i="1" dirty="0" smtClean="0">
                                <a:latin typeface="Cambria Math"/>
                              </a:rPr>
                              <m:t>𝑅</m:t>
                            </m:r>
                          </m:oMath>
                        </m:oMathPara>
                      </a14:m>
                      <a:endParaRPr lang="en-US" sz="2000" dirty="0"/>
                    </a:p>
                  </p:txBody>
                </p:sp>
              </mc:Choice>
              <mc:Fallback xmlns="">
                <p:sp>
                  <p:nvSpPr>
                    <p:cNvPr id="38" name="TextBox 37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989926" y="3140965"/>
                      <a:ext cx="172820" cy="288035"/>
                    </a:xfrm>
                    <a:prstGeom prst="rect">
                      <a:avLst/>
                    </a:prstGeom>
                    <a:blipFill rotWithShape="1">
                      <a:blip r:embed="rId14"/>
                      <a:stretch>
                        <a:fillRect l="-95833" r="-37500" b="-14894"/>
                      </a:stretch>
                    </a:blipFill>
                    <a:ln w="25400">
                      <a:noFill/>
                    </a:ln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39" name="Isosceles Triangle 38"/>
                <p:cNvSpPr/>
                <p:nvPr/>
              </p:nvSpPr>
              <p:spPr>
                <a:xfrm rot="5400000">
                  <a:off x="5516584" y="3001966"/>
                  <a:ext cx="151485" cy="126512"/>
                </a:xfrm>
                <a:prstGeom prst="triangl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40" name="TextBox 39"/>
                    <p:cNvSpPr txBox="1"/>
                    <p:nvPr/>
                  </p:nvSpPr>
                  <p:spPr>
                    <a:xfrm>
                      <a:off x="6208276" y="2392074"/>
                      <a:ext cx="324497" cy="345642"/>
                    </a:xfrm>
                    <a:prstGeom prst="rect">
                      <a:avLst/>
                    </a:prstGeom>
                    <a:noFill/>
                    <a:ln w="25400">
                      <a:noFill/>
                    </a:ln>
                  </p:spPr>
                  <p:txBody>
                    <a:bodyPr wrap="square" lIns="0" tIns="0" rIns="0" bIns="0" rtlCol="0" anchor="ctr" anchorCtr="0">
                      <a:noAutofit/>
                    </a:bodyPr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sz="2000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i="1" dirty="0" smtClean="0">
                                    <a:latin typeface="Cambria Math"/>
                                  </a:rPr>
                                  <m:t>𝑄</m:t>
                                </m:r>
                              </m:e>
                              <m:sub>
                                <m:r>
                                  <a:rPr lang="en-US" sz="2000" b="0" i="1" dirty="0" smtClean="0">
                                    <a:latin typeface="Cambria Math"/>
                                  </a:rPr>
                                  <m:t>2</m:t>
                                </m:r>
                              </m:sub>
                            </m:sSub>
                          </m:oMath>
                        </m:oMathPara>
                      </a14:m>
                      <a:endParaRPr lang="en-US" sz="2000" dirty="0"/>
                    </a:p>
                  </p:txBody>
                </p:sp>
              </mc:Choice>
              <mc:Fallback xmlns="">
                <p:sp>
                  <p:nvSpPr>
                    <p:cNvPr id="40" name="TextBox 39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208276" y="2392074"/>
                      <a:ext cx="324497" cy="345642"/>
                    </a:xfrm>
                    <a:prstGeom prst="rect">
                      <a:avLst/>
                    </a:prstGeom>
                    <a:blipFill rotWithShape="1">
                      <a:blip r:embed="rId15"/>
                      <a:stretch>
                        <a:fillRect l="-53333" r="-8889" b="-21053"/>
                      </a:stretch>
                    </a:blipFill>
                    <a:ln w="25400">
                      <a:noFill/>
                    </a:ln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2" name="TextBox 31"/>
                  <p:cNvSpPr txBox="1"/>
                  <p:nvPr/>
                </p:nvSpPr>
                <p:spPr>
                  <a:xfrm>
                    <a:off x="5183428" y="1816004"/>
                    <a:ext cx="288035" cy="345642"/>
                  </a:xfrm>
                  <a:prstGeom prst="rect">
                    <a:avLst/>
                  </a:prstGeom>
                  <a:noFill/>
                  <a:ln w="25400">
                    <a:noFill/>
                  </a:ln>
                </p:spPr>
                <p:txBody>
                  <a:bodyPr wrap="square" lIns="0" tIns="0" rIns="0" bIns="0" rtlCol="0" anchor="ctr" anchorCtr="0">
                    <a:noAutofit/>
                  </a:bodyPr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20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 dirty="0" smtClean="0">
                                  <a:latin typeface="Cambria Math"/>
                                </a:rPr>
                                <m:t>𝐷</m:t>
                              </m:r>
                            </m:e>
                            <m:sub>
                              <m:r>
                                <a:rPr lang="en-US" sz="2000" b="0" i="1" dirty="0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oMath>
                      </m:oMathPara>
                    </a14:m>
                    <a:endParaRPr lang="en-US" sz="2000" dirty="0"/>
                  </a:p>
                </p:txBody>
              </p:sp>
            </mc:Choice>
            <mc:Fallback xmlns="">
              <p:sp>
                <p:nvSpPr>
                  <p:cNvPr id="32" name="TextBox 31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183428" y="1816004"/>
                    <a:ext cx="288035" cy="345642"/>
                  </a:xfrm>
                  <a:prstGeom prst="rect">
                    <a:avLst/>
                  </a:prstGeom>
                  <a:blipFill rotWithShape="1">
                    <a:blip r:embed="rId16"/>
                    <a:stretch>
                      <a:fillRect l="-57500" r="-17500" b="-12281"/>
                    </a:stretch>
                  </a:blipFill>
                  <a:ln w="25400">
                    <a:noFill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33" name="Freeform 32"/>
              <p:cNvSpPr/>
              <p:nvPr/>
            </p:nvSpPr>
            <p:spPr>
              <a:xfrm>
                <a:off x="5254752" y="2219253"/>
                <a:ext cx="286512" cy="316682"/>
              </a:xfrm>
              <a:custGeom>
                <a:avLst/>
                <a:gdLst>
                  <a:gd name="connsiteX0" fmla="*/ 0 w 286512"/>
                  <a:gd name="connsiteY0" fmla="*/ 0 h 658368"/>
                  <a:gd name="connsiteX1" fmla="*/ 0 w 286512"/>
                  <a:gd name="connsiteY1" fmla="*/ 0 h 658368"/>
                  <a:gd name="connsiteX2" fmla="*/ 0 w 286512"/>
                  <a:gd name="connsiteY2" fmla="*/ 658368 h 658368"/>
                  <a:gd name="connsiteX3" fmla="*/ 286512 w 286512"/>
                  <a:gd name="connsiteY3" fmla="*/ 658368 h 6583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86512" h="658368">
                    <a:moveTo>
                      <a:pt x="0" y="0"/>
                    </a:moveTo>
                    <a:lnTo>
                      <a:pt x="0" y="0"/>
                    </a:lnTo>
                    <a:lnTo>
                      <a:pt x="0" y="658368"/>
                    </a:lnTo>
                    <a:lnTo>
                      <a:pt x="286512" y="658368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Freeform 33"/>
              <p:cNvSpPr/>
              <p:nvPr/>
            </p:nvSpPr>
            <p:spPr>
              <a:xfrm flipH="1" flipV="1">
                <a:off x="6565992" y="2571444"/>
                <a:ext cx="288035" cy="1606445"/>
              </a:xfrm>
              <a:custGeom>
                <a:avLst/>
                <a:gdLst>
                  <a:gd name="connsiteX0" fmla="*/ 0 w 286512"/>
                  <a:gd name="connsiteY0" fmla="*/ 0 h 658368"/>
                  <a:gd name="connsiteX1" fmla="*/ 0 w 286512"/>
                  <a:gd name="connsiteY1" fmla="*/ 0 h 658368"/>
                  <a:gd name="connsiteX2" fmla="*/ 0 w 286512"/>
                  <a:gd name="connsiteY2" fmla="*/ 658368 h 658368"/>
                  <a:gd name="connsiteX3" fmla="*/ 286512 w 286512"/>
                  <a:gd name="connsiteY3" fmla="*/ 658368 h 6583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86512" h="658368">
                    <a:moveTo>
                      <a:pt x="0" y="0"/>
                    </a:moveTo>
                    <a:lnTo>
                      <a:pt x="0" y="0"/>
                    </a:lnTo>
                    <a:lnTo>
                      <a:pt x="0" y="658368"/>
                    </a:lnTo>
                    <a:lnTo>
                      <a:pt x="286512" y="658368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5" name="TextBox 34"/>
                  <p:cNvSpPr txBox="1"/>
                  <p:nvPr/>
                </p:nvSpPr>
                <p:spPr>
                  <a:xfrm>
                    <a:off x="6796425" y="4177891"/>
                    <a:ext cx="288034" cy="345642"/>
                  </a:xfrm>
                  <a:prstGeom prst="rect">
                    <a:avLst/>
                  </a:prstGeom>
                  <a:noFill/>
                  <a:ln w="25400">
                    <a:noFill/>
                  </a:ln>
                </p:spPr>
                <p:txBody>
                  <a:bodyPr wrap="square" lIns="0" tIns="0" rIns="0" bIns="0" rtlCol="0" anchor="ctr" anchorCtr="0">
                    <a:noAutofit/>
                  </a:bodyPr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20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dirty="0" smtClean="0">
                                  <a:latin typeface="Cambria Math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en-US" sz="2000" b="0" i="1" dirty="0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oMath>
                      </m:oMathPara>
                    </a14:m>
                    <a:endParaRPr lang="en-US" sz="2000" dirty="0"/>
                  </a:p>
                </p:txBody>
              </p:sp>
            </mc:Choice>
            <mc:Fallback xmlns="">
              <p:sp>
                <p:nvSpPr>
                  <p:cNvPr id="35" name="TextBox 3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796425" y="4177891"/>
                    <a:ext cx="288034" cy="345642"/>
                  </a:xfrm>
                  <a:prstGeom prst="rect">
                    <a:avLst/>
                  </a:prstGeom>
                  <a:blipFill rotWithShape="1">
                    <a:blip r:embed="rId17"/>
                    <a:stretch>
                      <a:fillRect l="-65000" r="-17500" b="-21053"/>
                    </a:stretch>
                  </a:blipFill>
                  <a:ln w="25400">
                    <a:noFill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14" name="Group 13"/>
            <p:cNvGrpSpPr/>
            <p:nvPr/>
          </p:nvGrpSpPr>
          <p:grpSpPr>
            <a:xfrm>
              <a:off x="862903" y="1816004"/>
              <a:ext cx="1901031" cy="2707529"/>
              <a:chOff x="5183428" y="1816004"/>
              <a:chExt cx="1901031" cy="2707529"/>
            </a:xfrm>
          </p:grpSpPr>
          <p:grpSp>
            <p:nvGrpSpPr>
              <p:cNvPr id="20" name="Group 19"/>
              <p:cNvGrpSpPr/>
              <p:nvPr/>
            </p:nvGrpSpPr>
            <p:grpSpPr>
              <a:xfrm>
                <a:off x="5529069" y="2288290"/>
                <a:ext cx="1036927" cy="1140710"/>
                <a:chOff x="5529069" y="2288290"/>
                <a:chExt cx="1036927" cy="1140710"/>
              </a:xfrm>
            </p:grpSpPr>
            <p:sp>
              <p:nvSpPr>
                <p:cNvPr id="25" name="Rectangle 24"/>
                <p:cNvSpPr/>
                <p:nvPr/>
              </p:nvSpPr>
              <p:spPr>
                <a:xfrm>
                  <a:off x="5529069" y="2288290"/>
                  <a:ext cx="1036927" cy="1140709"/>
                </a:xfrm>
                <a:prstGeom prst="rect">
                  <a:avLst/>
                </a:prstGeom>
                <a:solidFill>
                  <a:srgbClr val="FFFFCC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6" name="TextBox 25"/>
                    <p:cNvSpPr txBox="1"/>
                    <p:nvPr/>
                  </p:nvSpPr>
                  <p:spPr>
                    <a:xfrm>
                      <a:off x="5603631" y="2392074"/>
                      <a:ext cx="386295" cy="345642"/>
                    </a:xfrm>
                    <a:prstGeom prst="rect">
                      <a:avLst/>
                    </a:prstGeom>
                    <a:noFill/>
                    <a:ln w="25400">
                      <a:noFill/>
                    </a:ln>
                  </p:spPr>
                  <p:txBody>
                    <a:bodyPr wrap="square" lIns="0" tIns="0" rIns="0" bIns="0" rtlCol="0" anchor="ctr" anchorCtr="0">
                      <a:noAutofit/>
                    </a:bodyPr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sz="2000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i="1" dirty="0" smtClean="0">
                                    <a:latin typeface="Cambria Math"/>
                                  </a:rPr>
                                  <m:t>𝐷</m:t>
                                </m:r>
                              </m:e>
                              <m:sub>
                                <m:r>
                                  <a:rPr lang="en-US" sz="2000" b="0" i="1" dirty="0" smtClean="0">
                                    <a:latin typeface="Cambria Math"/>
                                  </a:rPr>
                                  <m:t>3</m:t>
                                </m:r>
                              </m:sub>
                            </m:sSub>
                          </m:oMath>
                        </m:oMathPara>
                      </a14:m>
                      <a:endParaRPr lang="en-US" sz="2000" dirty="0"/>
                    </a:p>
                  </p:txBody>
                </p:sp>
              </mc:Choice>
              <mc:Fallback xmlns="">
                <p:sp>
                  <p:nvSpPr>
                    <p:cNvPr id="26" name="TextBox 25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603631" y="2392074"/>
                      <a:ext cx="386295" cy="345642"/>
                    </a:xfrm>
                    <a:prstGeom prst="rect">
                      <a:avLst/>
                    </a:prstGeom>
                    <a:blipFill rotWithShape="1">
                      <a:blip r:embed="rId18"/>
                      <a:stretch>
                        <a:fillRect l="-29630" b="-12281"/>
                      </a:stretch>
                    </a:blipFill>
                    <a:ln w="25400">
                      <a:noFill/>
                    </a:ln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7" name="TextBox 26"/>
                    <p:cNvSpPr txBox="1"/>
                    <p:nvPr/>
                  </p:nvSpPr>
                  <p:spPr>
                    <a:xfrm>
                      <a:off x="5989926" y="3140965"/>
                      <a:ext cx="172820" cy="288035"/>
                    </a:xfrm>
                    <a:prstGeom prst="rect">
                      <a:avLst/>
                    </a:prstGeom>
                    <a:noFill/>
                    <a:ln w="25400">
                      <a:noFill/>
                    </a:ln>
                  </p:spPr>
                  <p:txBody>
                    <a:bodyPr wrap="square" lIns="0" tIns="0" rIns="0" bIns="0" rtlCol="0" anchor="ctr" anchorCtr="0">
                      <a:noAutofit/>
                    </a:bodyPr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"/>
                          </m:oMathParaPr>
                          <m:oMath xmlns:m="http://schemas.openxmlformats.org/officeDocument/2006/math">
                            <m:r>
                              <a:rPr lang="en-US" sz="2000" i="1" dirty="0" smtClean="0">
                                <a:latin typeface="Cambria Math"/>
                              </a:rPr>
                              <m:t>𝑅</m:t>
                            </m:r>
                          </m:oMath>
                        </m:oMathPara>
                      </a14:m>
                      <a:endParaRPr lang="en-US" sz="2000" dirty="0"/>
                    </a:p>
                  </p:txBody>
                </p:sp>
              </mc:Choice>
              <mc:Fallback xmlns="">
                <p:sp>
                  <p:nvSpPr>
                    <p:cNvPr id="27" name="TextBox 26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989926" y="3140965"/>
                      <a:ext cx="172820" cy="288035"/>
                    </a:xfrm>
                    <a:prstGeom prst="rect">
                      <a:avLst/>
                    </a:prstGeom>
                    <a:blipFill rotWithShape="1">
                      <a:blip r:embed="rId19"/>
                      <a:stretch>
                        <a:fillRect l="-91667" r="-41667" b="-14894"/>
                      </a:stretch>
                    </a:blipFill>
                    <a:ln w="25400">
                      <a:noFill/>
                    </a:ln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28" name="Isosceles Triangle 27"/>
                <p:cNvSpPr/>
                <p:nvPr/>
              </p:nvSpPr>
              <p:spPr>
                <a:xfrm rot="5400000">
                  <a:off x="5516584" y="3001966"/>
                  <a:ext cx="151485" cy="126512"/>
                </a:xfrm>
                <a:prstGeom prst="triangl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9" name="TextBox 28"/>
                    <p:cNvSpPr txBox="1"/>
                    <p:nvPr/>
                  </p:nvSpPr>
                  <p:spPr>
                    <a:xfrm>
                      <a:off x="6208276" y="2392074"/>
                      <a:ext cx="324497" cy="345642"/>
                    </a:xfrm>
                    <a:prstGeom prst="rect">
                      <a:avLst/>
                    </a:prstGeom>
                    <a:noFill/>
                    <a:ln w="25400">
                      <a:noFill/>
                    </a:ln>
                  </p:spPr>
                  <p:txBody>
                    <a:bodyPr wrap="square" lIns="0" tIns="0" rIns="0" bIns="0" rtlCol="0" anchor="ctr" anchorCtr="0">
                      <a:noAutofit/>
                    </a:bodyPr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sz="2000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i="1" dirty="0" smtClean="0">
                                    <a:latin typeface="Cambria Math"/>
                                  </a:rPr>
                                  <m:t>𝑄</m:t>
                                </m:r>
                              </m:e>
                              <m:sub>
                                <m:r>
                                  <a:rPr lang="en-US" sz="2000" b="0" i="1" dirty="0" smtClean="0">
                                    <a:latin typeface="Cambria Math"/>
                                  </a:rPr>
                                  <m:t>3</m:t>
                                </m:r>
                              </m:sub>
                            </m:sSub>
                          </m:oMath>
                        </m:oMathPara>
                      </a14:m>
                      <a:endParaRPr lang="en-US" sz="2000" dirty="0"/>
                    </a:p>
                  </p:txBody>
                </p:sp>
              </mc:Choice>
              <mc:Fallback xmlns="">
                <p:sp>
                  <p:nvSpPr>
                    <p:cNvPr id="29" name="TextBox 28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208276" y="2392074"/>
                      <a:ext cx="324497" cy="345642"/>
                    </a:xfrm>
                    <a:prstGeom prst="rect">
                      <a:avLst/>
                    </a:prstGeom>
                    <a:blipFill rotWithShape="1">
                      <a:blip r:embed="rId20"/>
                      <a:stretch>
                        <a:fillRect l="-53333" r="-8889" b="-21053"/>
                      </a:stretch>
                    </a:blipFill>
                    <a:ln w="25400">
                      <a:noFill/>
                    </a:ln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1" name="TextBox 20"/>
                  <p:cNvSpPr txBox="1"/>
                  <p:nvPr/>
                </p:nvSpPr>
                <p:spPr>
                  <a:xfrm>
                    <a:off x="5183428" y="1816004"/>
                    <a:ext cx="288035" cy="345642"/>
                  </a:xfrm>
                  <a:prstGeom prst="rect">
                    <a:avLst/>
                  </a:prstGeom>
                  <a:noFill/>
                  <a:ln w="25400">
                    <a:noFill/>
                  </a:ln>
                </p:spPr>
                <p:txBody>
                  <a:bodyPr wrap="square" lIns="0" tIns="0" rIns="0" bIns="0" rtlCol="0" anchor="ctr" anchorCtr="0">
                    <a:noAutofit/>
                  </a:bodyPr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20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 dirty="0" smtClean="0">
                                  <a:latin typeface="Cambria Math"/>
                                </a:rPr>
                                <m:t>𝐷</m:t>
                              </m:r>
                            </m:e>
                            <m:sub>
                              <m:r>
                                <a:rPr lang="en-US" sz="2000" b="0" i="1" dirty="0" smtClean="0">
                                  <a:latin typeface="Cambria Math"/>
                                </a:rPr>
                                <m:t>3</m:t>
                              </m:r>
                            </m:sub>
                          </m:sSub>
                        </m:oMath>
                      </m:oMathPara>
                    </a14:m>
                    <a:endParaRPr lang="en-US" sz="2000" dirty="0"/>
                  </a:p>
                </p:txBody>
              </p:sp>
            </mc:Choice>
            <mc:Fallback xmlns="">
              <p:sp>
                <p:nvSpPr>
                  <p:cNvPr id="21" name="TextBox 20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183428" y="1816004"/>
                    <a:ext cx="288035" cy="345642"/>
                  </a:xfrm>
                  <a:prstGeom prst="rect">
                    <a:avLst/>
                  </a:prstGeom>
                  <a:blipFill rotWithShape="1">
                    <a:blip r:embed="rId21"/>
                    <a:stretch>
                      <a:fillRect l="-57500" r="-17500" b="-12281"/>
                    </a:stretch>
                  </a:blipFill>
                  <a:ln w="25400">
                    <a:noFill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22" name="Freeform 21"/>
              <p:cNvSpPr/>
              <p:nvPr/>
            </p:nvSpPr>
            <p:spPr>
              <a:xfrm>
                <a:off x="5254752" y="2219253"/>
                <a:ext cx="286512" cy="316682"/>
              </a:xfrm>
              <a:custGeom>
                <a:avLst/>
                <a:gdLst>
                  <a:gd name="connsiteX0" fmla="*/ 0 w 286512"/>
                  <a:gd name="connsiteY0" fmla="*/ 0 h 658368"/>
                  <a:gd name="connsiteX1" fmla="*/ 0 w 286512"/>
                  <a:gd name="connsiteY1" fmla="*/ 0 h 658368"/>
                  <a:gd name="connsiteX2" fmla="*/ 0 w 286512"/>
                  <a:gd name="connsiteY2" fmla="*/ 658368 h 658368"/>
                  <a:gd name="connsiteX3" fmla="*/ 286512 w 286512"/>
                  <a:gd name="connsiteY3" fmla="*/ 658368 h 6583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86512" h="658368">
                    <a:moveTo>
                      <a:pt x="0" y="0"/>
                    </a:moveTo>
                    <a:lnTo>
                      <a:pt x="0" y="0"/>
                    </a:lnTo>
                    <a:lnTo>
                      <a:pt x="0" y="658368"/>
                    </a:lnTo>
                    <a:lnTo>
                      <a:pt x="286512" y="658368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Freeform 22"/>
              <p:cNvSpPr/>
              <p:nvPr/>
            </p:nvSpPr>
            <p:spPr>
              <a:xfrm flipH="1" flipV="1">
                <a:off x="6565992" y="2571445"/>
                <a:ext cx="288035" cy="1606444"/>
              </a:xfrm>
              <a:custGeom>
                <a:avLst/>
                <a:gdLst>
                  <a:gd name="connsiteX0" fmla="*/ 0 w 286512"/>
                  <a:gd name="connsiteY0" fmla="*/ 0 h 658368"/>
                  <a:gd name="connsiteX1" fmla="*/ 0 w 286512"/>
                  <a:gd name="connsiteY1" fmla="*/ 0 h 658368"/>
                  <a:gd name="connsiteX2" fmla="*/ 0 w 286512"/>
                  <a:gd name="connsiteY2" fmla="*/ 658368 h 658368"/>
                  <a:gd name="connsiteX3" fmla="*/ 286512 w 286512"/>
                  <a:gd name="connsiteY3" fmla="*/ 658368 h 6583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86512" h="658368">
                    <a:moveTo>
                      <a:pt x="0" y="0"/>
                    </a:moveTo>
                    <a:lnTo>
                      <a:pt x="0" y="0"/>
                    </a:lnTo>
                    <a:lnTo>
                      <a:pt x="0" y="658368"/>
                    </a:lnTo>
                    <a:lnTo>
                      <a:pt x="286512" y="658368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4" name="TextBox 23"/>
                  <p:cNvSpPr txBox="1"/>
                  <p:nvPr/>
                </p:nvSpPr>
                <p:spPr>
                  <a:xfrm>
                    <a:off x="6796425" y="4177891"/>
                    <a:ext cx="288034" cy="345642"/>
                  </a:xfrm>
                  <a:prstGeom prst="rect">
                    <a:avLst/>
                  </a:prstGeom>
                  <a:noFill/>
                  <a:ln w="25400">
                    <a:noFill/>
                  </a:ln>
                </p:spPr>
                <p:txBody>
                  <a:bodyPr wrap="square" lIns="0" tIns="0" rIns="0" bIns="0" rtlCol="0" anchor="ctr" anchorCtr="0">
                    <a:noAutofit/>
                  </a:bodyPr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20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dirty="0" smtClean="0">
                                  <a:latin typeface="Cambria Math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en-US" sz="2000" b="0" i="1" dirty="0" smtClean="0">
                                  <a:latin typeface="Cambria Math"/>
                                </a:rPr>
                                <m:t>3</m:t>
                              </m:r>
                            </m:sub>
                          </m:sSub>
                        </m:oMath>
                      </m:oMathPara>
                    </a14:m>
                    <a:endParaRPr lang="en-US" sz="2000" dirty="0"/>
                  </a:p>
                </p:txBody>
              </p:sp>
            </mc:Choice>
            <mc:Fallback xmlns="">
              <p:sp>
                <p:nvSpPr>
                  <p:cNvPr id="24" name="TextBox 2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796425" y="4177891"/>
                    <a:ext cx="288034" cy="345642"/>
                  </a:xfrm>
                  <a:prstGeom prst="rect">
                    <a:avLst/>
                  </a:prstGeom>
                  <a:blipFill rotWithShape="1">
                    <a:blip r:embed="rId22"/>
                    <a:stretch>
                      <a:fillRect l="-65000" r="-17500" b="-21053"/>
                    </a:stretch>
                  </a:blipFill>
                  <a:ln w="25400">
                    <a:noFill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15" name="Freeform 14"/>
            <p:cNvSpPr/>
            <p:nvPr/>
          </p:nvSpPr>
          <p:spPr>
            <a:xfrm>
              <a:off x="805296" y="3428999"/>
              <a:ext cx="6619632" cy="576071"/>
            </a:xfrm>
            <a:custGeom>
              <a:avLst/>
              <a:gdLst>
                <a:gd name="connsiteX0" fmla="*/ 6473952 w 6473952"/>
                <a:gd name="connsiteY0" fmla="*/ 0 h 408432"/>
                <a:gd name="connsiteX1" fmla="*/ 6473952 w 6473952"/>
                <a:gd name="connsiteY1" fmla="*/ 408432 h 408432"/>
                <a:gd name="connsiteX2" fmla="*/ 0 w 6473952"/>
                <a:gd name="connsiteY2" fmla="*/ 408432 h 408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473952" h="408432">
                  <a:moveTo>
                    <a:pt x="6473952" y="0"/>
                  </a:moveTo>
                  <a:lnTo>
                    <a:pt x="6473952" y="408432"/>
                  </a:lnTo>
                  <a:lnTo>
                    <a:pt x="0" y="408432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 15"/>
            <p:cNvSpPr/>
            <p:nvPr/>
          </p:nvSpPr>
          <p:spPr>
            <a:xfrm flipH="1" flipV="1">
              <a:off x="6047533" y="2571443"/>
              <a:ext cx="288035" cy="1606447"/>
            </a:xfrm>
            <a:custGeom>
              <a:avLst/>
              <a:gdLst>
                <a:gd name="connsiteX0" fmla="*/ 0 w 286512"/>
                <a:gd name="connsiteY0" fmla="*/ 0 h 658368"/>
                <a:gd name="connsiteX1" fmla="*/ 0 w 286512"/>
                <a:gd name="connsiteY1" fmla="*/ 0 h 658368"/>
                <a:gd name="connsiteX2" fmla="*/ 0 w 286512"/>
                <a:gd name="connsiteY2" fmla="*/ 658368 h 658368"/>
                <a:gd name="connsiteX3" fmla="*/ 286512 w 286512"/>
                <a:gd name="connsiteY3" fmla="*/ 658368 h 6583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86512" h="658368">
                  <a:moveTo>
                    <a:pt x="0" y="0"/>
                  </a:moveTo>
                  <a:lnTo>
                    <a:pt x="0" y="0"/>
                  </a:lnTo>
                  <a:lnTo>
                    <a:pt x="0" y="658368"/>
                  </a:lnTo>
                  <a:lnTo>
                    <a:pt x="286512" y="658368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/>
                <p:cNvSpPr txBox="1"/>
                <p:nvPr/>
              </p:nvSpPr>
              <p:spPr>
                <a:xfrm>
                  <a:off x="56406" y="3486607"/>
                  <a:ext cx="705000" cy="345642"/>
                </a:xfrm>
                <a:prstGeom prst="rect">
                  <a:avLst/>
                </a:prstGeom>
                <a:noFill/>
                <a:ln w="25400">
                  <a:noFill/>
                </a:ln>
              </p:spPr>
              <p:txBody>
                <a:bodyPr wrap="square" lIns="0" tIns="0" rIns="0" bIns="0" rtlCol="0" anchor="ctr" anchorCtr="0">
                  <a:no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0" i="1" dirty="0" smtClean="0">
                            <a:latin typeface="Cambria Math"/>
                          </a:rPr>
                          <m:t>𝐶𝑙𝑜𝑐𝑘</m:t>
                        </m:r>
                      </m:oMath>
                    </m:oMathPara>
                  </a14:m>
                  <a:endParaRPr lang="en-US" sz="2000" dirty="0"/>
                </a:p>
              </p:txBody>
            </p:sp>
          </mc:Choice>
          <mc:Fallback xmlns="">
            <p:sp>
              <p:nvSpPr>
                <p:cNvPr id="17" name="TextBox 1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6406" y="3486607"/>
                  <a:ext cx="705000" cy="345642"/>
                </a:xfrm>
                <a:prstGeom prst="rect">
                  <a:avLst/>
                </a:prstGeom>
                <a:blipFill rotWithShape="1">
                  <a:blip r:embed="rId23"/>
                  <a:stretch>
                    <a:fillRect l="-23469" r="-11224" b="-3509"/>
                  </a:stretch>
                </a:blipFill>
                <a:ln w="25400"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/>
                <p:cNvSpPr txBox="1"/>
                <p:nvPr/>
              </p:nvSpPr>
              <p:spPr>
                <a:xfrm>
                  <a:off x="56405" y="3832249"/>
                  <a:ext cx="705000" cy="345642"/>
                </a:xfrm>
                <a:prstGeom prst="rect">
                  <a:avLst/>
                </a:prstGeom>
                <a:noFill/>
                <a:ln w="25400">
                  <a:noFill/>
                </a:ln>
              </p:spPr>
              <p:txBody>
                <a:bodyPr wrap="square" lIns="0" tIns="0" rIns="0" bIns="0" rtlCol="0" anchor="ctr" anchorCtr="0">
                  <a:no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0" i="1" dirty="0" smtClean="0">
                            <a:latin typeface="Cambria Math"/>
                          </a:rPr>
                          <m:t>𝑅𝑒𝑠𝑒𝑡</m:t>
                        </m:r>
                      </m:oMath>
                    </m:oMathPara>
                  </a14:m>
                  <a:endParaRPr lang="en-US" sz="2000" dirty="0"/>
                </a:p>
              </p:txBody>
            </p:sp>
          </mc:Choice>
          <mc:Fallback xmlns="">
            <p:sp>
              <p:nvSpPr>
                <p:cNvPr id="18" name="TextBox 1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6405" y="3832249"/>
                  <a:ext cx="705000" cy="345642"/>
                </a:xfrm>
                <a:prstGeom prst="rect">
                  <a:avLst/>
                </a:prstGeom>
                <a:blipFill rotWithShape="1">
                  <a:blip r:embed="rId24"/>
                  <a:stretch>
                    <a:fillRect l="-23469" r="-12245" b="-3509"/>
                  </a:stretch>
                </a:blipFill>
                <a:ln w="25400"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9" name="Freeform 18"/>
            <p:cNvSpPr/>
            <p:nvPr/>
          </p:nvSpPr>
          <p:spPr>
            <a:xfrm flipV="1">
              <a:off x="4808981" y="3064920"/>
              <a:ext cx="213819" cy="663398"/>
            </a:xfrm>
            <a:custGeom>
              <a:avLst/>
              <a:gdLst>
                <a:gd name="connsiteX0" fmla="*/ 0 w 286512"/>
                <a:gd name="connsiteY0" fmla="*/ 0 h 658368"/>
                <a:gd name="connsiteX1" fmla="*/ 0 w 286512"/>
                <a:gd name="connsiteY1" fmla="*/ 0 h 658368"/>
                <a:gd name="connsiteX2" fmla="*/ 0 w 286512"/>
                <a:gd name="connsiteY2" fmla="*/ 658368 h 658368"/>
                <a:gd name="connsiteX3" fmla="*/ 286512 w 286512"/>
                <a:gd name="connsiteY3" fmla="*/ 658368 h 6583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86512" h="658368">
                  <a:moveTo>
                    <a:pt x="0" y="0"/>
                  </a:moveTo>
                  <a:lnTo>
                    <a:pt x="0" y="0"/>
                  </a:lnTo>
                  <a:lnTo>
                    <a:pt x="0" y="658368"/>
                  </a:lnTo>
                  <a:lnTo>
                    <a:pt x="286512" y="658368"/>
                  </a:lnTo>
                </a:path>
              </a:pathLst>
            </a:custGeom>
            <a:noFill/>
            <a:ln>
              <a:solidFill>
                <a:schemeClr val="tx1"/>
              </a:solidFill>
              <a:headEnd type="oval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7890957" y="3016695"/>
            <a:ext cx="1612990" cy="3465476"/>
            <a:chOff x="7545315" y="1124720"/>
            <a:chExt cx="1612990" cy="3465476"/>
          </a:xfrm>
        </p:grpSpPr>
        <p:cxnSp>
          <p:nvCxnSpPr>
            <p:cNvPr id="64" name="Straight Connector 63"/>
            <p:cNvCxnSpPr/>
            <p:nvPr/>
          </p:nvCxnSpPr>
          <p:spPr>
            <a:xfrm>
              <a:off x="8351810" y="3834189"/>
              <a:ext cx="0" cy="3437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5" name="Group 64"/>
            <p:cNvGrpSpPr/>
            <p:nvPr/>
          </p:nvGrpSpPr>
          <p:grpSpPr>
            <a:xfrm>
              <a:off x="7545315" y="2132841"/>
              <a:ext cx="1612990" cy="957720"/>
              <a:chOff x="7372494" y="2132841"/>
              <a:chExt cx="1901031" cy="957720"/>
            </a:xfrm>
          </p:grpSpPr>
          <p:cxnSp>
            <p:nvCxnSpPr>
              <p:cNvPr id="82" name="Straight Connector 81"/>
              <p:cNvCxnSpPr/>
              <p:nvPr/>
            </p:nvCxnSpPr>
            <p:spPr>
              <a:xfrm>
                <a:off x="7372494" y="2132841"/>
                <a:ext cx="1901031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/>
              <p:nvPr/>
            </p:nvCxnSpPr>
            <p:spPr>
              <a:xfrm>
                <a:off x="7372494" y="2456881"/>
                <a:ext cx="1901031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/>
              <p:nvPr/>
            </p:nvCxnSpPr>
            <p:spPr>
              <a:xfrm>
                <a:off x="7372494" y="2773721"/>
                <a:ext cx="1901031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/>
              <p:cNvCxnSpPr/>
              <p:nvPr/>
            </p:nvCxnSpPr>
            <p:spPr>
              <a:xfrm>
                <a:off x="7372494" y="3090561"/>
                <a:ext cx="1901031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6" name="Rectangle 65"/>
            <p:cNvSpPr/>
            <p:nvPr/>
          </p:nvSpPr>
          <p:spPr>
            <a:xfrm>
              <a:off x="7833349" y="1873612"/>
              <a:ext cx="1036927" cy="1958637"/>
            </a:xfrm>
            <a:prstGeom prst="rect">
              <a:avLst/>
            </a:prstGeom>
            <a:solidFill>
              <a:srgbClr val="FFFF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7" name="TextBox 66"/>
                <p:cNvSpPr txBox="1"/>
                <p:nvPr/>
              </p:nvSpPr>
              <p:spPr>
                <a:xfrm>
                  <a:off x="7890957" y="1960021"/>
                  <a:ext cx="345642" cy="345642"/>
                </a:xfrm>
                <a:prstGeom prst="rect">
                  <a:avLst/>
                </a:prstGeom>
                <a:noFill/>
                <a:ln w="25400">
                  <a:noFill/>
                </a:ln>
              </p:spPr>
              <p:txBody>
                <a:bodyPr wrap="square" lIns="0" tIns="0" rIns="0" bIns="0" rtlCol="0" anchor="ctr" anchorCtr="0">
                  <a:no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b="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i="1" dirty="0" smtClean="0">
                                <a:latin typeface="Cambria Math"/>
                              </a:rPr>
                              <m:t>𝐷</m:t>
                            </m:r>
                          </m:e>
                          <m:sub>
                            <m:r>
                              <a:rPr lang="en-US" sz="2000" b="0" i="1" dirty="0" smtClean="0">
                                <a:latin typeface="Cambria Math"/>
                              </a:rPr>
                              <m:t>3</m:t>
                            </m:r>
                          </m:sub>
                        </m:sSub>
                      </m:oMath>
                    </m:oMathPara>
                  </a14:m>
                  <a:endParaRPr lang="en-US" sz="2000" dirty="0"/>
                </a:p>
              </p:txBody>
            </p:sp>
          </mc:Choice>
          <mc:Fallback xmlns="">
            <p:sp>
              <p:nvSpPr>
                <p:cNvPr id="67" name="TextBox 6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890957" y="1960021"/>
                  <a:ext cx="345642" cy="345642"/>
                </a:xfrm>
                <a:prstGeom prst="rect">
                  <a:avLst/>
                </a:prstGeom>
                <a:blipFill rotWithShape="1">
                  <a:blip r:embed="rId25"/>
                  <a:stretch>
                    <a:fillRect l="-26316" b="-12281"/>
                  </a:stretch>
                </a:blipFill>
                <a:ln w="25400"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8" name="TextBox 67"/>
            <p:cNvSpPr txBox="1"/>
            <p:nvPr/>
          </p:nvSpPr>
          <p:spPr>
            <a:xfrm>
              <a:off x="7844648" y="1124720"/>
              <a:ext cx="968021" cy="691284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r>
                <a:rPr lang="en-US" sz="2000" i="0" dirty="0">
                  <a:latin typeface="+mn-lt"/>
                </a:rPr>
                <a:t>4-bit</a:t>
              </a:r>
            </a:p>
            <a:p>
              <a:pPr algn="ctr"/>
              <a:r>
                <a:rPr lang="en-US" sz="2000" i="0" dirty="0">
                  <a:latin typeface="+mn-lt"/>
                </a:rPr>
                <a:t>R</a:t>
              </a:r>
              <a:r>
                <a:rPr lang="en-US" sz="2000" b="0" i="0" dirty="0">
                  <a:latin typeface="+mn-lt"/>
                </a:rPr>
                <a:t>egister</a:t>
              </a:r>
              <a:endParaRPr lang="en-US" sz="2000" dirty="0">
                <a:latin typeface="+mn-lt"/>
              </a:endParaRPr>
            </a:p>
          </p:txBody>
        </p:sp>
        <p:sp>
          <p:nvSpPr>
            <p:cNvPr id="69" name="Isosceles Triangle 68"/>
            <p:cNvSpPr/>
            <p:nvPr/>
          </p:nvSpPr>
          <p:spPr>
            <a:xfrm rot="5400000">
              <a:off x="7820864" y="3462822"/>
              <a:ext cx="151485" cy="126512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2" name="TextBox 71"/>
                <p:cNvSpPr txBox="1"/>
                <p:nvPr/>
              </p:nvSpPr>
              <p:spPr>
                <a:xfrm>
                  <a:off x="7999312" y="4244554"/>
                  <a:ext cx="705000" cy="345642"/>
                </a:xfrm>
                <a:prstGeom prst="rect">
                  <a:avLst/>
                </a:prstGeom>
                <a:noFill/>
                <a:ln w="25400">
                  <a:noFill/>
                </a:ln>
              </p:spPr>
              <p:txBody>
                <a:bodyPr wrap="square" lIns="0" tIns="0" rIns="0" bIns="0" rtlCol="0" anchor="ctr" anchorCtr="0">
                  <a:no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0" i="1" dirty="0" smtClean="0">
                            <a:latin typeface="Cambria Math"/>
                          </a:rPr>
                          <m:t>𝑅𝑒𝑠𝑒𝑡</m:t>
                        </m:r>
                      </m:oMath>
                    </m:oMathPara>
                  </a14:m>
                  <a:endParaRPr lang="en-US" sz="2000" dirty="0"/>
                </a:p>
              </p:txBody>
            </p:sp>
          </mc:Choice>
          <mc:Fallback xmlns="">
            <p:sp>
              <p:nvSpPr>
                <p:cNvPr id="72" name="TextBox 7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999312" y="4244554"/>
                  <a:ext cx="705000" cy="345642"/>
                </a:xfrm>
                <a:prstGeom prst="rect">
                  <a:avLst/>
                </a:prstGeom>
                <a:blipFill rotWithShape="1">
                  <a:blip r:embed="rId26"/>
                  <a:stretch>
                    <a:fillRect l="-12069" r="-2586" b="-3571"/>
                  </a:stretch>
                </a:blipFill>
                <a:ln w="25400"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3" name="TextBox 72"/>
                <p:cNvSpPr txBox="1"/>
                <p:nvPr/>
              </p:nvSpPr>
              <p:spPr>
                <a:xfrm>
                  <a:off x="7890957" y="2276860"/>
                  <a:ext cx="345642" cy="345642"/>
                </a:xfrm>
                <a:prstGeom prst="rect">
                  <a:avLst/>
                </a:prstGeom>
                <a:noFill/>
                <a:ln w="25400">
                  <a:noFill/>
                </a:ln>
              </p:spPr>
              <p:txBody>
                <a:bodyPr wrap="square" lIns="0" tIns="0" rIns="0" bIns="0" rtlCol="0" anchor="ctr" anchorCtr="0">
                  <a:no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b="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i="1" dirty="0" smtClean="0">
                                <a:latin typeface="Cambria Math"/>
                              </a:rPr>
                              <m:t>𝐷</m:t>
                            </m:r>
                          </m:e>
                          <m:sub>
                            <m:r>
                              <a:rPr lang="en-US" sz="2000" b="0" i="1" dirty="0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sz="2000" dirty="0"/>
                </a:p>
              </p:txBody>
            </p:sp>
          </mc:Choice>
          <mc:Fallback xmlns="">
            <p:sp>
              <p:nvSpPr>
                <p:cNvPr id="73" name="TextBox 7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890957" y="2276860"/>
                  <a:ext cx="345642" cy="345642"/>
                </a:xfrm>
                <a:prstGeom prst="rect">
                  <a:avLst/>
                </a:prstGeom>
                <a:blipFill rotWithShape="1">
                  <a:blip r:embed="rId27"/>
                  <a:stretch>
                    <a:fillRect l="-26316" b="-12281"/>
                  </a:stretch>
                </a:blipFill>
                <a:ln w="25400"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4" name="TextBox 73"/>
                <p:cNvSpPr txBox="1"/>
                <p:nvPr/>
              </p:nvSpPr>
              <p:spPr>
                <a:xfrm>
                  <a:off x="7890957" y="2593699"/>
                  <a:ext cx="345642" cy="345642"/>
                </a:xfrm>
                <a:prstGeom prst="rect">
                  <a:avLst/>
                </a:prstGeom>
                <a:noFill/>
                <a:ln w="25400">
                  <a:noFill/>
                </a:ln>
              </p:spPr>
              <p:txBody>
                <a:bodyPr wrap="square" lIns="0" tIns="0" rIns="0" bIns="0" rtlCol="0" anchor="ctr" anchorCtr="0">
                  <a:no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b="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i="1" dirty="0" smtClean="0">
                                <a:latin typeface="Cambria Math"/>
                              </a:rPr>
                              <m:t>𝐷</m:t>
                            </m:r>
                          </m:e>
                          <m:sub>
                            <m:r>
                              <a:rPr lang="en-US" sz="2000" b="0" i="1" dirty="0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sz="2000" dirty="0"/>
                </a:p>
              </p:txBody>
            </p:sp>
          </mc:Choice>
          <mc:Fallback xmlns="">
            <p:sp>
              <p:nvSpPr>
                <p:cNvPr id="74" name="TextBox 7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890957" y="2593699"/>
                  <a:ext cx="345642" cy="345642"/>
                </a:xfrm>
                <a:prstGeom prst="rect">
                  <a:avLst/>
                </a:prstGeom>
                <a:blipFill rotWithShape="1">
                  <a:blip r:embed="rId28"/>
                  <a:stretch>
                    <a:fillRect l="-24561" b="-10526"/>
                  </a:stretch>
                </a:blipFill>
                <a:ln w="25400"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5" name="TextBox 74"/>
                <p:cNvSpPr txBox="1"/>
                <p:nvPr/>
              </p:nvSpPr>
              <p:spPr>
                <a:xfrm>
                  <a:off x="7890957" y="2910538"/>
                  <a:ext cx="345642" cy="345642"/>
                </a:xfrm>
                <a:prstGeom prst="rect">
                  <a:avLst/>
                </a:prstGeom>
                <a:noFill/>
                <a:ln w="25400">
                  <a:noFill/>
                </a:ln>
              </p:spPr>
              <p:txBody>
                <a:bodyPr wrap="square" lIns="0" tIns="0" rIns="0" bIns="0" rtlCol="0" anchor="ctr" anchorCtr="0">
                  <a:no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b="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i="1" dirty="0" smtClean="0">
                                <a:latin typeface="Cambria Math"/>
                              </a:rPr>
                              <m:t>𝐷</m:t>
                            </m:r>
                          </m:e>
                          <m:sub>
                            <m:r>
                              <a:rPr lang="en-US" sz="2000" b="0" i="1" dirty="0" smtClean="0">
                                <a:latin typeface="Cambria Math"/>
                              </a:rPr>
                              <m:t>0</m:t>
                            </m:r>
                          </m:sub>
                        </m:sSub>
                      </m:oMath>
                    </m:oMathPara>
                  </a14:m>
                  <a:endParaRPr lang="en-US" sz="2000" dirty="0"/>
                </a:p>
              </p:txBody>
            </p:sp>
          </mc:Choice>
          <mc:Fallback xmlns="">
            <p:sp>
              <p:nvSpPr>
                <p:cNvPr id="75" name="TextBox 7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890957" y="2910538"/>
                  <a:ext cx="345642" cy="345642"/>
                </a:xfrm>
                <a:prstGeom prst="rect">
                  <a:avLst/>
                </a:prstGeom>
                <a:blipFill rotWithShape="1">
                  <a:blip r:embed="rId29"/>
                  <a:stretch>
                    <a:fillRect l="-26316" b="-12281"/>
                  </a:stretch>
                </a:blipFill>
                <a:ln w="25400"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76" name="Group 75"/>
            <p:cNvGrpSpPr/>
            <p:nvPr/>
          </p:nvGrpSpPr>
          <p:grpSpPr>
            <a:xfrm>
              <a:off x="8524634" y="1960020"/>
              <a:ext cx="345642" cy="1296159"/>
              <a:chOff x="8043357" y="2112421"/>
              <a:chExt cx="345642" cy="1296159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8" name="TextBox 77"/>
                  <p:cNvSpPr txBox="1"/>
                  <p:nvPr/>
                </p:nvSpPr>
                <p:spPr>
                  <a:xfrm>
                    <a:off x="8043357" y="2112421"/>
                    <a:ext cx="345642" cy="345642"/>
                  </a:xfrm>
                  <a:prstGeom prst="rect">
                    <a:avLst/>
                  </a:prstGeom>
                  <a:noFill/>
                  <a:ln w="25400">
                    <a:noFill/>
                  </a:ln>
                </p:spPr>
                <p:txBody>
                  <a:bodyPr wrap="square" lIns="0" tIns="0" rIns="0" bIns="0" rtlCol="0" anchor="ctr" anchorCtr="0">
                    <a:noAutofit/>
                  </a:bodyPr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20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dirty="0" smtClean="0">
                                  <a:latin typeface="Cambria Math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en-US" sz="2000" b="0" i="1" dirty="0" smtClean="0">
                                  <a:latin typeface="Cambria Math"/>
                                </a:rPr>
                                <m:t>3</m:t>
                              </m:r>
                            </m:sub>
                          </m:sSub>
                        </m:oMath>
                      </m:oMathPara>
                    </a14:m>
                    <a:endParaRPr lang="en-US" sz="2000" dirty="0"/>
                  </a:p>
                </p:txBody>
              </p:sp>
            </mc:Choice>
            <mc:Fallback xmlns="">
              <p:sp>
                <p:nvSpPr>
                  <p:cNvPr id="78" name="TextBox 7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043357" y="2112421"/>
                    <a:ext cx="345642" cy="345642"/>
                  </a:xfrm>
                  <a:prstGeom prst="rect">
                    <a:avLst/>
                  </a:prstGeom>
                  <a:blipFill rotWithShape="1">
                    <a:blip r:embed="rId30"/>
                    <a:stretch>
                      <a:fillRect l="-31579" b="-21053"/>
                    </a:stretch>
                  </a:blipFill>
                  <a:ln w="25400">
                    <a:noFill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9" name="TextBox 78"/>
                  <p:cNvSpPr txBox="1"/>
                  <p:nvPr/>
                </p:nvSpPr>
                <p:spPr>
                  <a:xfrm>
                    <a:off x="8043357" y="2429260"/>
                    <a:ext cx="345642" cy="345642"/>
                  </a:xfrm>
                  <a:prstGeom prst="rect">
                    <a:avLst/>
                  </a:prstGeom>
                  <a:noFill/>
                  <a:ln w="25400">
                    <a:noFill/>
                  </a:ln>
                </p:spPr>
                <p:txBody>
                  <a:bodyPr wrap="square" lIns="0" tIns="0" rIns="0" bIns="0" rtlCol="0" anchor="ctr" anchorCtr="0">
                    <a:noAutofit/>
                  </a:bodyPr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20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dirty="0" smtClean="0">
                                  <a:latin typeface="Cambria Math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en-US" sz="2000" b="0" i="1" dirty="0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oMath>
                      </m:oMathPara>
                    </a14:m>
                    <a:endParaRPr lang="en-US" sz="2000" dirty="0"/>
                  </a:p>
                </p:txBody>
              </p:sp>
            </mc:Choice>
            <mc:Fallback xmlns="">
              <p:sp>
                <p:nvSpPr>
                  <p:cNvPr id="79" name="TextBox 7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043357" y="2429260"/>
                    <a:ext cx="345642" cy="345642"/>
                  </a:xfrm>
                  <a:prstGeom prst="rect">
                    <a:avLst/>
                  </a:prstGeom>
                  <a:blipFill rotWithShape="1">
                    <a:blip r:embed="rId31"/>
                    <a:stretch>
                      <a:fillRect l="-31579" b="-21053"/>
                    </a:stretch>
                  </a:blipFill>
                  <a:ln w="25400">
                    <a:noFill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0" name="TextBox 79"/>
                  <p:cNvSpPr txBox="1"/>
                  <p:nvPr/>
                </p:nvSpPr>
                <p:spPr>
                  <a:xfrm>
                    <a:off x="8043357" y="2746099"/>
                    <a:ext cx="345642" cy="345642"/>
                  </a:xfrm>
                  <a:prstGeom prst="rect">
                    <a:avLst/>
                  </a:prstGeom>
                  <a:noFill/>
                  <a:ln w="25400">
                    <a:noFill/>
                  </a:ln>
                </p:spPr>
                <p:txBody>
                  <a:bodyPr wrap="square" lIns="0" tIns="0" rIns="0" bIns="0" rtlCol="0" anchor="ctr" anchorCtr="0">
                    <a:noAutofit/>
                  </a:bodyPr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20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dirty="0" smtClean="0">
                                  <a:latin typeface="Cambria Math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en-US" sz="2000" b="0" i="1" dirty="0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oMath>
                      </m:oMathPara>
                    </a14:m>
                    <a:endParaRPr lang="en-US" sz="2000" dirty="0"/>
                  </a:p>
                </p:txBody>
              </p:sp>
            </mc:Choice>
            <mc:Fallback xmlns="">
              <p:sp>
                <p:nvSpPr>
                  <p:cNvPr id="80" name="TextBox 7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043357" y="2746099"/>
                    <a:ext cx="345642" cy="345642"/>
                  </a:xfrm>
                  <a:prstGeom prst="rect">
                    <a:avLst/>
                  </a:prstGeom>
                  <a:blipFill rotWithShape="1">
                    <a:blip r:embed="rId32"/>
                    <a:stretch>
                      <a:fillRect l="-29825" b="-21053"/>
                    </a:stretch>
                  </a:blipFill>
                  <a:ln w="25400">
                    <a:noFill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1" name="TextBox 80"/>
                  <p:cNvSpPr txBox="1"/>
                  <p:nvPr/>
                </p:nvSpPr>
                <p:spPr>
                  <a:xfrm>
                    <a:off x="8043357" y="3062938"/>
                    <a:ext cx="345642" cy="345642"/>
                  </a:xfrm>
                  <a:prstGeom prst="rect">
                    <a:avLst/>
                  </a:prstGeom>
                  <a:noFill/>
                  <a:ln w="25400">
                    <a:noFill/>
                  </a:ln>
                </p:spPr>
                <p:txBody>
                  <a:bodyPr wrap="square" lIns="0" tIns="0" rIns="0" bIns="0" rtlCol="0" anchor="ctr" anchorCtr="0">
                    <a:noAutofit/>
                  </a:bodyPr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20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dirty="0" smtClean="0">
                                  <a:latin typeface="Cambria Math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en-US" sz="2000" b="0" i="1" dirty="0" smtClean="0"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</m:oMath>
                      </m:oMathPara>
                    </a14:m>
                    <a:endParaRPr lang="en-US" sz="2000" dirty="0"/>
                  </a:p>
                </p:txBody>
              </p:sp>
            </mc:Choice>
            <mc:Fallback xmlns="">
              <p:sp>
                <p:nvSpPr>
                  <p:cNvPr id="81" name="TextBox 80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043357" y="3062938"/>
                    <a:ext cx="345642" cy="345642"/>
                  </a:xfrm>
                  <a:prstGeom prst="rect">
                    <a:avLst/>
                  </a:prstGeom>
                  <a:blipFill rotWithShape="1">
                    <a:blip r:embed="rId33"/>
                    <a:stretch>
                      <a:fillRect l="-31579" b="-21053"/>
                    </a:stretch>
                  </a:blipFill>
                  <a:ln w="25400">
                    <a:noFill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77" name="Straight Connector 76"/>
            <p:cNvCxnSpPr/>
            <p:nvPr/>
          </p:nvCxnSpPr>
          <p:spPr>
            <a:xfrm>
              <a:off x="7545315" y="3529814"/>
              <a:ext cx="288035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26480526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Register Enable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894292"/>
            <a:ext cx="8915400" cy="2649922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b="1" dirty="0">
                <a:solidFill>
                  <a:srgbClr val="FF0000"/>
                </a:solidFill>
              </a:rPr>
              <a:t>Question:</a:t>
            </a:r>
            <a:r>
              <a:rPr lang="en-US" dirty="0"/>
              <a:t> How to control the loading of data into a register?</a:t>
            </a:r>
          </a:p>
          <a:p>
            <a:pPr>
              <a:spcBef>
                <a:spcPts val="1200"/>
              </a:spcBef>
            </a:pPr>
            <a:r>
              <a:rPr lang="en-US" b="1" dirty="0">
                <a:solidFill>
                  <a:srgbClr val="FF0000"/>
                </a:solidFill>
              </a:rPr>
              <a:t>Solution:</a:t>
            </a:r>
            <a:r>
              <a:rPr lang="en-US" dirty="0"/>
              <a:t> Introduce an </a:t>
            </a:r>
            <a:r>
              <a:rPr lang="en-US" b="1" dirty="0">
                <a:solidFill>
                  <a:srgbClr val="FF0000"/>
                </a:solidFill>
              </a:rPr>
              <a:t>Enable</a:t>
            </a:r>
            <a:r>
              <a:rPr lang="en-US" dirty="0"/>
              <a:t> control signal</a:t>
            </a:r>
          </a:p>
          <a:p>
            <a:pPr marL="360363" indent="0">
              <a:spcBef>
                <a:spcPts val="1200"/>
              </a:spcBef>
              <a:buNone/>
            </a:pPr>
            <a:r>
              <a:rPr lang="en-US" dirty="0"/>
              <a:t>If the register is enabled, load the data into the register</a:t>
            </a:r>
          </a:p>
          <a:p>
            <a:pPr marL="360363" indent="0">
              <a:spcBef>
                <a:spcPts val="1200"/>
              </a:spcBef>
              <a:buNone/>
            </a:pPr>
            <a:r>
              <a:rPr lang="en-US" dirty="0"/>
              <a:t>Otherwise, do not change the value of the register</a:t>
            </a:r>
          </a:p>
          <a:p>
            <a:pPr>
              <a:spcBef>
                <a:spcPts val="1200"/>
              </a:spcBef>
            </a:pPr>
            <a:r>
              <a:rPr lang="en-US" b="1" dirty="0">
                <a:solidFill>
                  <a:srgbClr val="FF0000"/>
                </a:solidFill>
              </a:rPr>
              <a:t>Question:</a:t>
            </a:r>
            <a:r>
              <a:rPr lang="en-US" dirty="0"/>
              <a:t> How to implement register enable?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352600" y="3544214"/>
            <a:ext cx="6691516" cy="2916964"/>
            <a:chOff x="291445" y="3523221"/>
            <a:chExt cx="6691516" cy="2916964"/>
          </a:xfrm>
        </p:grpSpPr>
        <p:sp>
          <p:nvSpPr>
            <p:cNvPr id="5" name="Rectangle 4"/>
            <p:cNvSpPr/>
            <p:nvPr/>
          </p:nvSpPr>
          <p:spPr>
            <a:xfrm>
              <a:off x="1669402" y="4574016"/>
              <a:ext cx="4134462" cy="939084"/>
            </a:xfrm>
            <a:prstGeom prst="rect">
              <a:avLst/>
            </a:prstGeom>
            <a:solidFill>
              <a:srgbClr val="FFFF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</a:t>
              </a:r>
              <a:r>
                <a:rPr lang="en-US" sz="2400" dirty="0">
                  <a:solidFill>
                    <a:schemeClr val="tx1"/>
                  </a:solidFill>
                </a:rPr>
                <a:t>-bit Register</a:t>
              </a:r>
            </a:p>
          </p:txBody>
        </p:sp>
        <p:cxnSp>
          <p:nvCxnSpPr>
            <p:cNvPr id="24" name="Straight Connector 23"/>
            <p:cNvCxnSpPr/>
            <p:nvPr/>
          </p:nvCxnSpPr>
          <p:spPr>
            <a:xfrm>
              <a:off x="5792876" y="5041996"/>
              <a:ext cx="39641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Box 6"/>
                <p:cNvSpPr txBox="1"/>
                <p:nvPr/>
              </p:nvSpPr>
              <p:spPr>
                <a:xfrm>
                  <a:off x="493032" y="5099603"/>
                  <a:ext cx="705000" cy="271836"/>
                </a:xfrm>
                <a:prstGeom prst="rect">
                  <a:avLst/>
                </a:prstGeom>
                <a:noFill/>
                <a:ln w="25400">
                  <a:noFill/>
                </a:ln>
              </p:spPr>
              <p:txBody>
                <a:bodyPr wrap="square" lIns="0" tIns="0" rIns="0" bIns="0" rtlCol="0" anchor="ctr" anchorCtr="0">
                  <a:noAutofit/>
                </a:bodyPr>
                <a:lstStyle/>
                <a:p>
                  <a:pPr algn="r"/>
                  <a14:m>
                    <m:oMath xmlns:m="http://schemas.openxmlformats.org/officeDocument/2006/math">
                      <m:r>
                        <a:rPr lang="en-US" sz="2000" b="0" i="1" dirty="0" smtClean="0">
                          <a:latin typeface="Cambria Math"/>
                        </a:rPr>
                        <m:t>𝐶𝑙𝑜𝑐𝑘</m:t>
                      </m:r>
                    </m:oMath>
                  </a14:m>
                  <a:r>
                    <a:rPr lang="en-US" sz="2000" dirty="0"/>
                    <a:t> </a:t>
                  </a:r>
                </a:p>
              </p:txBody>
            </p:sp>
          </mc:Choice>
          <mc:Fallback xmlns="">
            <p:sp>
              <p:nvSpPr>
                <p:cNvPr id="7" name="TextBox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3032" y="5099603"/>
                  <a:ext cx="705000" cy="271836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 l="-2586" r="-11207" b="-17778"/>
                  </a:stretch>
                </a:blipFill>
                <a:ln w="25400"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TextBox 7"/>
                <p:cNvSpPr txBox="1"/>
                <p:nvPr/>
              </p:nvSpPr>
              <p:spPr>
                <a:xfrm>
                  <a:off x="6277961" y="4869175"/>
                  <a:ext cx="705000" cy="298283"/>
                </a:xfrm>
                <a:prstGeom prst="rect">
                  <a:avLst/>
                </a:prstGeom>
                <a:noFill/>
                <a:ln w="25400">
                  <a:noFill/>
                </a:ln>
              </p:spPr>
              <p:txBody>
                <a:bodyPr wrap="square" lIns="0" tIns="0" rIns="0" bIns="0" rtlCol="0" anchor="ctr" anchorCtr="0">
                  <a:noAutofit/>
                </a:bodyPr>
                <a:lstStyle/>
                <a:p>
                  <a:pPr algn="r"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n-US" sz="2000" b="0" i="1" dirty="0" smtClean="0">
                            <a:latin typeface="Cambria Math"/>
                          </a:rPr>
                          <m:t>𝑅𝑒𝑠𝑒𝑡</m:t>
                        </m:r>
                      </m:oMath>
                    </m:oMathPara>
                  </a14:m>
                  <a:endParaRPr lang="en-US" sz="2000" dirty="0"/>
                </a:p>
              </p:txBody>
            </p:sp>
          </mc:Choice>
          <mc:Fallback xmlns="">
            <p:sp>
              <p:nvSpPr>
                <p:cNvPr id="8" name="Text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277961" y="4869175"/>
                  <a:ext cx="705000" cy="298283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l="-12931" r="-1724" b="-12245"/>
                  </a:stretch>
                </a:blipFill>
                <a:ln w="25400"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9" name="Group 8"/>
            <p:cNvGrpSpPr/>
            <p:nvPr/>
          </p:nvGrpSpPr>
          <p:grpSpPr>
            <a:xfrm>
              <a:off x="1272983" y="5162347"/>
              <a:ext cx="522931" cy="151485"/>
              <a:chOff x="1272983" y="4984389"/>
              <a:chExt cx="522931" cy="151485"/>
            </a:xfrm>
          </p:grpSpPr>
          <p:sp>
            <p:nvSpPr>
              <p:cNvPr id="22" name="Isosceles Triangle 21"/>
              <p:cNvSpPr/>
              <p:nvPr/>
            </p:nvSpPr>
            <p:spPr>
              <a:xfrm rot="5400000">
                <a:off x="1656915" y="4996876"/>
                <a:ext cx="151485" cy="126512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cxnSp>
            <p:nvCxnSpPr>
              <p:cNvPr id="23" name="Straight Connector 22"/>
              <p:cNvCxnSpPr/>
              <p:nvPr/>
            </p:nvCxnSpPr>
            <p:spPr>
              <a:xfrm>
                <a:off x="1272983" y="5060132"/>
                <a:ext cx="396418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" name="Straight Connector 9"/>
            <p:cNvCxnSpPr/>
            <p:nvPr/>
          </p:nvCxnSpPr>
          <p:spPr>
            <a:xfrm>
              <a:off x="1266152" y="4811568"/>
              <a:ext cx="39641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/>
                <p:cNvSpPr txBox="1"/>
                <p:nvPr/>
              </p:nvSpPr>
              <p:spPr>
                <a:xfrm>
                  <a:off x="291445" y="4638747"/>
                  <a:ext cx="906587" cy="325835"/>
                </a:xfrm>
                <a:prstGeom prst="rect">
                  <a:avLst/>
                </a:prstGeom>
                <a:noFill/>
                <a:ln w="25400">
                  <a:noFill/>
                </a:ln>
              </p:spPr>
              <p:txBody>
                <a:bodyPr wrap="square" lIns="0" tIns="0" rIns="0" bIns="0" rtlCol="0" anchor="ctr" anchorCtr="0">
                  <a:noAutofit/>
                </a:bodyPr>
                <a:lstStyle/>
                <a:p>
                  <a:pPr algn="r"/>
                  <a14:m>
                    <m:oMath xmlns:m="http://schemas.openxmlformats.org/officeDocument/2006/math">
                      <m:r>
                        <a:rPr lang="en-US" sz="2000" b="0" i="1" dirty="0" smtClean="0">
                          <a:latin typeface="Cambria Math"/>
                        </a:rPr>
                        <m:t>𝐸𝑛𝑎𝑏𝑙𝑒</m:t>
                      </m:r>
                    </m:oMath>
                  </a14:m>
                  <a:r>
                    <a:rPr lang="en-US" sz="2000" dirty="0"/>
                    <a:t> </a:t>
                  </a:r>
                </a:p>
              </p:txBody>
            </p:sp>
          </mc:Choice>
          <mc:Fallback xmlns=""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1445" y="4638747"/>
                  <a:ext cx="906587" cy="325835"/>
                </a:xfrm>
                <a:prstGeom prst="rect">
                  <a:avLst/>
                </a:prstGeom>
                <a:blipFill>
                  <a:blip r:embed="rId4"/>
                  <a:stretch>
                    <a:fillRect r="-10067" b="-7407"/>
                  </a:stretch>
                </a:blipFill>
                <a:ln w="25400"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2" name="Group 11"/>
            <p:cNvGrpSpPr/>
            <p:nvPr/>
          </p:nvGrpSpPr>
          <p:grpSpPr>
            <a:xfrm>
              <a:off x="2934126" y="3523221"/>
              <a:ext cx="1612996" cy="1050795"/>
              <a:chOff x="2934126" y="3523221"/>
              <a:chExt cx="1612996" cy="1050795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8" name="TextBox 17"/>
                  <p:cNvSpPr txBox="1"/>
                  <p:nvPr/>
                </p:nvSpPr>
                <p:spPr>
                  <a:xfrm>
                    <a:off x="3949297" y="4062677"/>
                    <a:ext cx="197205" cy="215434"/>
                  </a:xfrm>
                  <a:prstGeom prst="rect">
                    <a:avLst/>
                  </a:prstGeom>
                  <a:noFill/>
                  <a:ln w="25400">
                    <a:noFill/>
                  </a:ln>
                </p:spPr>
                <p:txBody>
                  <a:bodyPr wrap="square" lIns="0" tIns="0" rIns="0" bIns="0" rtlCol="0" anchor="ctr" anchorCtr="0">
                    <a:noAutofit/>
                  </a:bodyPr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000" b="0" i="1" dirty="0" smtClean="0">
                              <a:latin typeface="Cambria Math"/>
                            </a:rPr>
                            <m:t>𝑛</m:t>
                          </m:r>
                        </m:oMath>
                      </m:oMathPara>
                    </a14:m>
                    <a:endParaRPr lang="en-US" sz="2000" dirty="0"/>
                  </a:p>
                </p:txBody>
              </p:sp>
            </mc:Choice>
            <mc:Fallback xmlns="">
              <p:sp>
                <p:nvSpPr>
                  <p:cNvPr id="18" name="TextBox 1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949297" y="4062677"/>
                    <a:ext cx="197205" cy="215434"/>
                  </a:xfrm>
                  <a:prstGeom prst="rect">
                    <a:avLst/>
                  </a:prstGeom>
                  <a:blipFill rotWithShape="1">
                    <a:blip r:embed="rId5"/>
                    <a:stretch>
                      <a:fillRect l="-37500" r="-3125" b="-25714"/>
                    </a:stretch>
                  </a:blipFill>
                  <a:ln w="25400">
                    <a:noFill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9" name="TextBox 18"/>
                  <p:cNvSpPr txBox="1"/>
                  <p:nvPr/>
                </p:nvSpPr>
                <p:spPr>
                  <a:xfrm>
                    <a:off x="2934126" y="3523221"/>
                    <a:ext cx="1612996" cy="497470"/>
                  </a:xfrm>
                  <a:prstGeom prst="rect">
                    <a:avLst/>
                  </a:prstGeom>
                  <a:noFill/>
                  <a:ln w="25400">
                    <a:noFill/>
                  </a:ln>
                </p:spPr>
                <p:txBody>
                  <a:bodyPr wrap="square" lIns="0" tIns="0" rIns="0" bIns="0" rtlCol="0" anchor="ctr" anchorCtr="0">
                    <a:noAutofit/>
                  </a:bodyPr>
                  <a:lstStyle/>
                  <a:p>
                    <a:pPr algn="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400" b="0" i="1" dirty="0" smtClean="0">
                              <a:latin typeface="Cambria Math"/>
                            </a:rPr>
                            <m:t>𝐼</m:t>
                          </m:r>
                          <m:r>
                            <a:rPr lang="en-US" sz="2400" b="0" i="1" dirty="0" smtClean="0">
                              <a:latin typeface="Cambria Math"/>
                            </a:rPr>
                            <m:t>[</m:t>
                          </m:r>
                          <m:r>
                            <a:rPr lang="en-US" sz="2400" b="0" i="1" dirty="0" smtClean="0">
                              <a:latin typeface="Cambria Math"/>
                            </a:rPr>
                            <m:t>𝑛</m:t>
                          </m:r>
                          <m:r>
                            <a:rPr lang="en-US" sz="2400" b="0" i="1" dirty="0" smtClean="0">
                              <a:latin typeface="Cambria Math"/>
                            </a:rPr>
                            <m:t>−1:0]</m:t>
                          </m:r>
                        </m:oMath>
                      </m:oMathPara>
                    </a14:m>
                    <a:endParaRPr lang="en-US" sz="2400" dirty="0"/>
                  </a:p>
                </p:txBody>
              </p:sp>
            </mc:Choice>
            <mc:Fallback xmlns="">
              <p:sp>
                <p:nvSpPr>
                  <p:cNvPr id="19" name="TextBox 1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934126" y="3523221"/>
                    <a:ext cx="1612996" cy="497470"/>
                  </a:xfrm>
                  <a:prstGeom prst="rect">
                    <a:avLst/>
                  </a:prstGeom>
                  <a:blipFill rotWithShape="1">
                    <a:blip r:embed="rId6"/>
                    <a:stretch>
                      <a:fillRect r="-1132" b="-15854"/>
                    </a:stretch>
                  </a:blipFill>
                  <a:ln w="25400">
                    <a:noFill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20" name="Straight Arrow Connector 19"/>
              <p:cNvCxnSpPr/>
              <p:nvPr/>
            </p:nvCxnSpPr>
            <p:spPr>
              <a:xfrm>
                <a:off x="3743253" y="4056740"/>
                <a:ext cx="0" cy="517276"/>
              </a:xfrm>
              <a:prstGeom prst="straightConnector1">
                <a:avLst/>
              </a:prstGeom>
              <a:ln w="101600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 flipV="1">
                <a:off x="3628039" y="4177891"/>
                <a:ext cx="230428" cy="8522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" name="Group 12"/>
            <p:cNvGrpSpPr/>
            <p:nvPr/>
          </p:nvGrpSpPr>
          <p:grpSpPr>
            <a:xfrm>
              <a:off x="2934126" y="5504039"/>
              <a:ext cx="1612996" cy="936146"/>
              <a:chOff x="2934126" y="4056740"/>
              <a:chExt cx="1612996" cy="936146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" name="TextBox 13"/>
                  <p:cNvSpPr txBox="1"/>
                  <p:nvPr/>
                </p:nvSpPr>
                <p:spPr>
                  <a:xfrm>
                    <a:off x="3949297" y="4062677"/>
                    <a:ext cx="197205" cy="215434"/>
                  </a:xfrm>
                  <a:prstGeom prst="rect">
                    <a:avLst/>
                  </a:prstGeom>
                  <a:noFill/>
                  <a:ln w="25400">
                    <a:noFill/>
                  </a:ln>
                </p:spPr>
                <p:txBody>
                  <a:bodyPr wrap="square" lIns="0" tIns="0" rIns="0" bIns="0" rtlCol="0" anchor="ctr" anchorCtr="0">
                    <a:noAutofit/>
                  </a:bodyPr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000" b="0" i="1" dirty="0" smtClean="0">
                              <a:latin typeface="Cambria Math"/>
                            </a:rPr>
                            <m:t>𝑛</m:t>
                          </m:r>
                        </m:oMath>
                      </m:oMathPara>
                    </a14:m>
                    <a:endParaRPr lang="en-US" sz="2000" dirty="0"/>
                  </a:p>
                </p:txBody>
              </p:sp>
            </mc:Choice>
            <mc:Fallback xmlns="">
              <p:sp>
                <p:nvSpPr>
                  <p:cNvPr id="14" name="TextBox 1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949297" y="4062677"/>
                    <a:ext cx="197205" cy="215434"/>
                  </a:xfrm>
                  <a:prstGeom prst="rect">
                    <a:avLst/>
                  </a:prstGeom>
                  <a:blipFill rotWithShape="1">
                    <a:blip r:embed="rId7"/>
                    <a:stretch>
                      <a:fillRect l="-37500" r="-3125" b="-22222"/>
                    </a:stretch>
                  </a:blipFill>
                  <a:ln w="25400">
                    <a:noFill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5" name="TextBox 14"/>
                  <p:cNvSpPr txBox="1"/>
                  <p:nvPr/>
                </p:nvSpPr>
                <p:spPr>
                  <a:xfrm>
                    <a:off x="2934126" y="4495416"/>
                    <a:ext cx="1612996" cy="497470"/>
                  </a:xfrm>
                  <a:prstGeom prst="rect">
                    <a:avLst/>
                  </a:prstGeom>
                  <a:noFill/>
                  <a:ln w="25400">
                    <a:noFill/>
                  </a:ln>
                </p:spPr>
                <p:txBody>
                  <a:bodyPr wrap="square" lIns="0" tIns="0" rIns="0" bIns="0" rtlCol="0" anchor="ctr" anchorCtr="0">
                    <a:noAutofit/>
                  </a:bodyPr>
                  <a:lstStyle/>
                  <a:p>
                    <a:pPr algn="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400" b="0" i="1" dirty="0" smtClean="0">
                              <a:latin typeface="Cambria Math"/>
                            </a:rPr>
                            <m:t>𝑄</m:t>
                          </m:r>
                          <m:r>
                            <a:rPr lang="en-US" sz="2400" b="0" i="1" dirty="0" smtClean="0">
                              <a:latin typeface="Cambria Math"/>
                            </a:rPr>
                            <m:t>[</m:t>
                          </m:r>
                          <m:r>
                            <a:rPr lang="en-US" sz="2400" b="0" i="1" dirty="0" smtClean="0">
                              <a:latin typeface="Cambria Math"/>
                            </a:rPr>
                            <m:t>𝑛</m:t>
                          </m:r>
                          <m:r>
                            <a:rPr lang="en-US" sz="2400" b="0" i="1" dirty="0" smtClean="0">
                              <a:latin typeface="Cambria Math"/>
                            </a:rPr>
                            <m:t>−1:0]</m:t>
                          </m:r>
                        </m:oMath>
                      </m:oMathPara>
                    </a14:m>
                    <a:endParaRPr lang="en-US" sz="2400" dirty="0"/>
                  </a:p>
                </p:txBody>
              </p:sp>
            </mc:Choice>
            <mc:Fallback xmlns="">
              <p:sp>
                <p:nvSpPr>
                  <p:cNvPr id="15" name="TextBox 1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934126" y="4495416"/>
                    <a:ext cx="1612996" cy="497470"/>
                  </a:xfrm>
                  <a:prstGeom prst="rect">
                    <a:avLst/>
                  </a:prstGeom>
                  <a:blipFill rotWithShape="1">
                    <a:blip r:embed="rId8"/>
                    <a:stretch>
                      <a:fillRect l="-2642" r="-3774" b="-15854"/>
                    </a:stretch>
                  </a:blipFill>
                  <a:ln w="25400">
                    <a:noFill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6" name="Straight Arrow Connector 15"/>
              <p:cNvCxnSpPr/>
              <p:nvPr/>
            </p:nvCxnSpPr>
            <p:spPr>
              <a:xfrm>
                <a:off x="3743253" y="4056740"/>
                <a:ext cx="0" cy="517276"/>
              </a:xfrm>
              <a:prstGeom prst="straightConnector1">
                <a:avLst/>
              </a:prstGeom>
              <a:ln w="101600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 flipV="1">
                <a:off x="3628039" y="4177891"/>
                <a:ext cx="230428" cy="8522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757445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Implementing Register Enable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44440" y="951899"/>
                <a:ext cx="9217120" cy="1901031"/>
              </a:xfrm>
            </p:spPr>
            <p:txBody>
              <a:bodyPr/>
              <a:lstStyle/>
              <a:p>
                <a:pPr>
                  <a:spcBef>
                    <a:spcPts val="1500"/>
                  </a:spcBef>
                </a:pPr>
                <a:r>
                  <a:rPr lang="en-US" b="1" dirty="0">
                    <a:solidFill>
                      <a:srgbClr val="FF0000"/>
                    </a:solidFill>
                  </a:rPr>
                  <a:t>Solution:</a:t>
                </a:r>
                <a:r>
                  <a:rPr lang="en-US" dirty="0"/>
                  <a:t> Add a mux (multiplexer) at the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/>
                      </a:rPr>
                      <m:t>𝐷</m:t>
                    </m:r>
                  </m:oMath>
                </a14:m>
                <a:r>
                  <a:rPr lang="en-US" dirty="0"/>
                  <a:t> input of the register</a:t>
                </a:r>
              </a:p>
              <a:p>
                <a:pPr>
                  <a:spcBef>
                    <a:spcPts val="1500"/>
                  </a:spcBef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/>
                          </a:rPr>
                          <m:t>𝐷</m:t>
                        </m:r>
                      </m:e>
                      <m:sub>
                        <m:r>
                          <a:rPr lang="en-US" b="0" i="1" dirty="0" smtClean="0">
                            <a:latin typeface="Cambria Math"/>
                          </a:rPr>
                          <m:t>𝑖</m:t>
                        </m:r>
                      </m:sub>
                    </m:sSub>
                    <m:r>
                      <a:rPr lang="en-US" b="0" i="1" dirty="0" smtClean="0">
                        <a:latin typeface="Cambria Math"/>
                      </a:rPr>
                      <m:t>=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𝐸𝑛𝑎𝑏𝑙𝑒</m:t>
                    </m:r>
                    <m:r>
                      <a:rPr lang="en-US" b="0" i="1" dirty="0" smtClean="0">
                        <a:latin typeface="Cambria Math"/>
                        <a:ea typeface="Cambria Math"/>
                      </a:rPr>
                      <m:t>∙</m:t>
                    </m:r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/>
                          </a:rPr>
                          <m:t>𝐼</m:t>
                        </m:r>
                      </m:e>
                      <m:sub>
                        <m:r>
                          <a:rPr lang="en-US" b="0" i="1" dirty="0" smtClean="0">
                            <a:latin typeface="Cambria Math"/>
                          </a:rPr>
                          <m:t>𝑖</m:t>
                        </m:r>
                      </m:sub>
                    </m:sSub>
                    <m:r>
                      <a:rPr lang="en-US" b="0" i="1" dirty="0" smtClean="0">
                        <a:latin typeface="Cambria Math"/>
                      </a:rPr>
                      <m:t>+</m:t>
                    </m:r>
                    <m:bar>
                      <m:barPr>
                        <m:pos m:val="top"/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𝐸𝑛𝑎𝑏𝑙𝑒</m:t>
                        </m:r>
                      </m:e>
                    </m:bar>
                    <m:r>
                      <a:rPr lang="en-US" b="0" i="1" dirty="0" smtClean="0">
                        <a:latin typeface="Cambria Math"/>
                        <a:ea typeface="Cambria Math"/>
                      </a:rPr>
                      <m:t>∙</m:t>
                    </m:r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/>
                          </a:rPr>
                          <m:t>𝑄</m:t>
                        </m:r>
                      </m:e>
                      <m:sub>
                        <m:r>
                          <a:rPr lang="en-US" b="0" i="1" dirty="0" smtClean="0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endParaRPr lang="en-US" dirty="0"/>
              </a:p>
              <a:p>
                <a:pPr>
                  <a:spcBef>
                    <a:spcPts val="1500"/>
                  </a:spcBef>
                  <a:tabLst>
                    <a:tab pos="4306888" algn="l"/>
                  </a:tabLst>
                </a:pPr>
                <a:r>
                  <a:rPr lang="en-US" dirty="0"/>
                  <a:t>If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𝐸𝑛𝑎𝑏𝑙𝑒</m:t>
                    </m:r>
                  </m:oMath>
                </a14:m>
                <a:r>
                  <a:rPr lang="en-US" dirty="0"/>
                  <a:t> is </a:t>
                </a:r>
                <a:r>
                  <a:rPr lang="en-US" b="1" dirty="0">
                    <a:solidFill>
                      <a:srgbClr val="FF0000"/>
                    </a:solidFill>
                  </a:rPr>
                  <a:t>1</a:t>
                </a:r>
                <a:r>
                  <a:rPr lang="en-US" dirty="0"/>
                  <a:t> </a:t>
                </a:r>
                <a:r>
                  <a:rPr lang="en-US" dirty="0">
                    <a:sym typeface="Wingdings" panose="05000000000000000000" pitchFamily="2" charset="2"/>
                  </a:rPr>
                  <a:t>then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/>
                          </a:rPr>
                          <m:t>𝐷</m:t>
                        </m:r>
                      </m:e>
                      <m:sub>
                        <m:r>
                          <a:rPr lang="en-US" b="0" i="1" dirty="0" smtClean="0">
                            <a:latin typeface="Cambria Math"/>
                          </a:rPr>
                          <m:t>𝑖</m:t>
                        </m:r>
                      </m:sub>
                    </m:sSub>
                    <m:r>
                      <a:rPr lang="en-US" i="1" dirty="0" smtClean="0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/>
                          </a:rPr>
                          <m:t>𝐼</m:t>
                        </m:r>
                      </m:e>
                      <m:sub>
                        <m:r>
                          <a:rPr lang="en-US" i="1" dirty="0" smtClean="0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>	If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𝐸𝑛𝑎𝑏𝑙𝑒</m:t>
                    </m:r>
                  </m:oMath>
                </a14:m>
                <a:r>
                  <a:rPr lang="en-US" dirty="0"/>
                  <a:t> is </a:t>
                </a:r>
                <a:r>
                  <a:rPr lang="en-US" b="1" dirty="0">
                    <a:solidFill>
                      <a:srgbClr val="FF0000"/>
                    </a:solidFill>
                  </a:rPr>
                  <a:t>0</a:t>
                </a:r>
                <a:r>
                  <a:rPr lang="en-US" dirty="0"/>
                  <a:t> then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/>
                          </a:rPr>
                          <m:t>𝐷</m:t>
                        </m:r>
                      </m:e>
                      <m:sub>
                        <m:r>
                          <a:rPr lang="en-US" b="0" i="1" dirty="0" smtClean="0">
                            <a:latin typeface="Cambria Math"/>
                          </a:rPr>
                          <m:t>𝑖</m:t>
                        </m:r>
                      </m:sub>
                    </m:sSub>
                    <m:r>
                      <a:rPr lang="en-US" i="1" dirty="0" smtClean="0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/>
                          </a:rPr>
                          <m:t>𝑄</m:t>
                        </m:r>
                      </m:e>
                      <m:sub>
                        <m:r>
                          <a:rPr lang="en-US" i="1" dirty="0" smtClean="0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44440" y="951899"/>
                <a:ext cx="9217120" cy="1901031"/>
              </a:xfrm>
              <a:blipFill>
                <a:blip r:embed="rId2"/>
                <a:stretch>
                  <a:fillRect l="-927" t="-22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33" name="Group 132"/>
          <p:cNvGrpSpPr/>
          <p:nvPr/>
        </p:nvGrpSpPr>
        <p:grpSpPr>
          <a:xfrm>
            <a:off x="986864" y="2910537"/>
            <a:ext cx="7662677" cy="3514027"/>
            <a:chOff x="1841276" y="2852930"/>
            <a:chExt cx="7662677" cy="3514027"/>
          </a:xfrm>
        </p:grpSpPr>
        <p:cxnSp>
          <p:nvCxnSpPr>
            <p:cNvPr id="6" name="Straight Connector 5"/>
            <p:cNvCxnSpPr>
              <a:endCxn id="43" idx="2"/>
            </p:cNvCxnSpPr>
            <p:nvPr/>
          </p:nvCxnSpPr>
          <p:spPr>
            <a:xfrm flipV="1">
              <a:off x="5394132" y="5272423"/>
              <a:ext cx="0" cy="576071"/>
            </a:xfrm>
            <a:prstGeom prst="line">
              <a:avLst/>
            </a:prstGeom>
            <a:ln w="25400">
              <a:solidFill>
                <a:schemeClr val="tx1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>
              <a:endCxn id="53" idx="2"/>
            </p:cNvCxnSpPr>
            <p:nvPr/>
          </p:nvCxnSpPr>
          <p:spPr>
            <a:xfrm flipV="1">
              <a:off x="7008705" y="5272423"/>
              <a:ext cx="0" cy="576071"/>
            </a:xfrm>
            <a:prstGeom prst="line">
              <a:avLst/>
            </a:prstGeom>
            <a:ln w="25400">
              <a:solidFill>
                <a:schemeClr val="tx1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>
              <a:endCxn id="37" idx="2"/>
            </p:cNvCxnSpPr>
            <p:nvPr/>
          </p:nvCxnSpPr>
          <p:spPr>
            <a:xfrm flipV="1">
              <a:off x="3779559" y="5272423"/>
              <a:ext cx="1" cy="576071"/>
            </a:xfrm>
            <a:prstGeom prst="line">
              <a:avLst/>
            </a:prstGeom>
            <a:ln w="25400">
              <a:solidFill>
                <a:schemeClr val="tx1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Freeform 8"/>
            <p:cNvSpPr/>
            <p:nvPr/>
          </p:nvSpPr>
          <p:spPr>
            <a:xfrm flipV="1">
              <a:off x="3200849" y="4908344"/>
              <a:ext cx="129444" cy="663398"/>
            </a:xfrm>
            <a:custGeom>
              <a:avLst/>
              <a:gdLst>
                <a:gd name="connsiteX0" fmla="*/ 0 w 286512"/>
                <a:gd name="connsiteY0" fmla="*/ 0 h 658368"/>
                <a:gd name="connsiteX1" fmla="*/ 0 w 286512"/>
                <a:gd name="connsiteY1" fmla="*/ 0 h 658368"/>
                <a:gd name="connsiteX2" fmla="*/ 0 w 286512"/>
                <a:gd name="connsiteY2" fmla="*/ 658368 h 658368"/>
                <a:gd name="connsiteX3" fmla="*/ 286512 w 286512"/>
                <a:gd name="connsiteY3" fmla="*/ 658368 h 6583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86512" h="658368">
                  <a:moveTo>
                    <a:pt x="0" y="0"/>
                  </a:moveTo>
                  <a:lnTo>
                    <a:pt x="0" y="0"/>
                  </a:lnTo>
                  <a:lnTo>
                    <a:pt x="0" y="658368"/>
                  </a:lnTo>
                  <a:lnTo>
                    <a:pt x="286512" y="658368"/>
                  </a:lnTo>
                </a:path>
              </a:pathLst>
            </a:custGeom>
            <a:noFill/>
            <a:ln>
              <a:solidFill>
                <a:schemeClr val="tx1"/>
              </a:solidFill>
              <a:headEnd type="oval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Freeform 9"/>
            <p:cNvSpPr/>
            <p:nvPr/>
          </p:nvSpPr>
          <p:spPr>
            <a:xfrm flipV="1">
              <a:off x="4832777" y="4908344"/>
              <a:ext cx="121018" cy="663398"/>
            </a:xfrm>
            <a:custGeom>
              <a:avLst/>
              <a:gdLst>
                <a:gd name="connsiteX0" fmla="*/ 0 w 286512"/>
                <a:gd name="connsiteY0" fmla="*/ 0 h 658368"/>
                <a:gd name="connsiteX1" fmla="*/ 0 w 286512"/>
                <a:gd name="connsiteY1" fmla="*/ 0 h 658368"/>
                <a:gd name="connsiteX2" fmla="*/ 0 w 286512"/>
                <a:gd name="connsiteY2" fmla="*/ 658368 h 658368"/>
                <a:gd name="connsiteX3" fmla="*/ 286512 w 286512"/>
                <a:gd name="connsiteY3" fmla="*/ 658368 h 6583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86512" h="658368">
                  <a:moveTo>
                    <a:pt x="0" y="0"/>
                  </a:moveTo>
                  <a:lnTo>
                    <a:pt x="0" y="0"/>
                  </a:lnTo>
                  <a:lnTo>
                    <a:pt x="0" y="658368"/>
                  </a:lnTo>
                  <a:lnTo>
                    <a:pt x="286512" y="658368"/>
                  </a:lnTo>
                </a:path>
              </a:pathLst>
            </a:custGeom>
            <a:noFill/>
            <a:ln>
              <a:solidFill>
                <a:schemeClr val="tx1"/>
              </a:solidFill>
              <a:headEnd type="oval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2706327" y="4908346"/>
              <a:ext cx="5544576" cy="663396"/>
            </a:xfrm>
            <a:custGeom>
              <a:avLst/>
              <a:gdLst>
                <a:gd name="connsiteX0" fmla="*/ 5961888 w 5961888"/>
                <a:gd name="connsiteY0" fmla="*/ 0 h 597408"/>
                <a:gd name="connsiteX1" fmla="*/ 5742432 w 5961888"/>
                <a:gd name="connsiteY1" fmla="*/ 0 h 597408"/>
                <a:gd name="connsiteX2" fmla="*/ 5742432 w 5961888"/>
                <a:gd name="connsiteY2" fmla="*/ 597408 h 597408"/>
                <a:gd name="connsiteX3" fmla="*/ 0 w 5961888"/>
                <a:gd name="connsiteY3" fmla="*/ 597408 h 5974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961888" h="597408">
                  <a:moveTo>
                    <a:pt x="5961888" y="0"/>
                  </a:moveTo>
                  <a:lnTo>
                    <a:pt x="5742432" y="0"/>
                  </a:lnTo>
                  <a:lnTo>
                    <a:pt x="5742432" y="597408"/>
                  </a:lnTo>
                  <a:lnTo>
                    <a:pt x="0" y="597408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9" name="Group 58"/>
            <p:cNvGrpSpPr/>
            <p:nvPr/>
          </p:nvGrpSpPr>
          <p:grpSpPr>
            <a:xfrm>
              <a:off x="8182938" y="4131714"/>
              <a:ext cx="880677" cy="1140710"/>
              <a:chOff x="5529069" y="2288290"/>
              <a:chExt cx="1036927" cy="1140710"/>
            </a:xfrm>
          </p:grpSpPr>
          <p:sp>
            <p:nvSpPr>
              <p:cNvPr id="64" name="Rectangle 63"/>
              <p:cNvSpPr/>
              <p:nvPr/>
            </p:nvSpPr>
            <p:spPr>
              <a:xfrm>
                <a:off x="5529069" y="2288290"/>
                <a:ext cx="1036927" cy="1140709"/>
              </a:xfrm>
              <a:prstGeom prst="rect">
                <a:avLst/>
              </a:prstGeom>
              <a:solidFill>
                <a:srgbClr val="FFFFCC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5" name="TextBox 64"/>
                  <p:cNvSpPr txBox="1"/>
                  <p:nvPr/>
                </p:nvSpPr>
                <p:spPr>
                  <a:xfrm>
                    <a:off x="5603630" y="2392074"/>
                    <a:ext cx="386294" cy="345642"/>
                  </a:xfrm>
                  <a:prstGeom prst="rect">
                    <a:avLst/>
                  </a:prstGeom>
                  <a:noFill/>
                  <a:ln w="25400">
                    <a:noFill/>
                  </a:ln>
                </p:spPr>
                <p:txBody>
                  <a:bodyPr wrap="square" lIns="0" tIns="0" rIns="0" bIns="0" rtlCol="0" anchor="ctr" anchorCtr="0">
                    <a:noAutofit/>
                  </a:bodyPr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20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 dirty="0" smtClean="0">
                                  <a:latin typeface="Cambria Math"/>
                                </a:rPr>
                                <m:t>𝐷</m:t>
                              </m:r>
                            </m:e>
                            <m:sub>
                              <m:r>
                                <a:rPr lang="en-US" sz="2000" b="0" i="1" dirty="0" smtClean="0"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</m:oMath>
                      </m:oMathPara>
                    </a14:m>
                    <a:endParaRPr lang="en-US" sz="2000" dirty="0"/>
                  </a:p>
                </p:txBody>
              </p:sp>
            </mc:Choice>
            <mc:Fallback xmlns="">
              <p:sp>
                <p:nvSpPr>
                  <p:cNvPr id="65" name="TextBox 6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603630" y="2392074"/>
                    <a:ext cx="386294" cy="345642"/>
                  </a:xfrm>
                  <a:prstGeom prst="rect">
                    <a:avLst/>
                  </a:prstGeom>
                  <a:blipFill rotWithShape="1">
                    <a:blip r:embed="rId3"/>
                    <a:stretch>
                      <a:fillRect l="-32075" b="-12281"/>
                    </a:stretch>
                  </a:blipFill>
                  <a:ln w="25400">
                    <a:noFill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6" name="TextBox 65"/>
                  <p:cNvSpPr txBox="1"/>
                  <p:nvPr/>
                </p:nvSpPr>
                <p:spPr>
                  <a:xfrm>
                    <a:off x="5989925" y="3140965"/>
                    <a:ext cx="172821" cy="288035"/>
                  </a:xfrm>
                  <a:prstGeom prst="rect">
                    <a:avLst/>
                  </a:prstGeom>
                  <a:noFill/>
                  <a:ln w="25400">
                    <a:noFill/>
                  </a:ln>
                </p:spPr>
                <p:txBody>
                  <a:bodyPr wrap="square" lIns="0" tIns="0" rIns="0" bIns="0" rtlCol="0" anchor="ctr" anchorCtr="0">
                    <a:noAutofit/>
                  </a:bodyPr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"/>
                        </m:oMathParaPr>
                        <m:oMath xmlns:m="http://schemas.openxmlformats.org/officeDocument/2006/math">
                          <m:r>
                            <a:rPr lang="en-US" sz="2000" i="1" dirty="0" smtClean="0">
                              <a:latin typeface="Cambria Math"/>
                            </a:rPr>
                            <m:t>𝑅</m:t>
                          </m:r>
                        </m:oMath>
                      </m:oMathPara>
                    </a14:m>
                    <a:endParaRPr lang="en-US" sz="2000" dirty="0"/>
                  </a:p>
                </p:txBody>
              </p:sp>
            </mc:Choice>
            <mc:Fallback xmlns="">
              <p:sp>
                <p:nvSpPr>
                  <p:cNvPr id="66" name="TextBox 6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989925" y="3140965"/>
                    <a:ext cx="172821" cy="288035"/>
                  </a:xfrm>
                  <a:prstGeom prst="rect">
                    <a:avLst/>
                  </a:prstGeom>
                  <a:blipFill rotWithShape="1">
                    <a:blip r:embed="rId4"/>
                    <a:stretch>
                      <a:fillRect l="-91667" r="-41667" b="-14894"/>
                    </a:stretch>
                  </a:blipFill>
                  <a:ln w="25400">
                    <a:noFill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67" name="Isosceles Triangle 66"/>
              <p:cNvSpPr/>
              <p:nvPr/>
            </p:nvSpPr>
            <p:spPr>
              <a:xfrm rot="5400000">
                <a:off x="5516584" y="3001966"/>
                <a:ext cx="151485" cy="126512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8" name="TextBox 67"/>
                  <p:cNvSpPr txBox="1"/>
                  <p:nvPr/>
                </p:nvSpPr>
                <p:spPr>
                  <a:xfrm>
                    <a:off x="6207745" y="2392074"/>
                    <a:ext cx="353112" cy="345642"/>
                  </a:xfrm>
                  <a:prstGeom prst="rect">
                    <a:avLst/>
                  </a:prstGeom>
                  <a:noFill/>
                  <a:ln w="25400">
                    <a:noFill/>
                  </a:ln>
                </p:spPr>
                <p:txBody>
                  <a:bodyPr wrap="square" lIns="0" tIns="0" rIns="0" bIns="0" rtlCol="0" anchor="ctr" anchorCtr="0">
                    <a:noAutofit/>
                  </a:bodyPr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20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 dirty="0" smtClean="0">
                                  <a:latin typeface="Cambria Math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en-US" sz="2000" b="0" i="1" dirty="0" smtClean="0"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</m:oMath>
                      </m:oMathPara>
                    </a14:m>
                    <a:endParaRPr lang="en-US" sz="2000" dirty="0"/>
                  </a:p>
                </p:txBody>
              </p:sp>
            </mc:Choice>
            <mc:Fallback xmlns="">
              <p:sp>
                <p:nvSpPr>
                  <p:cNvPr id="68" name="TextBox 6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207745" y="2392074"/>
                    <a:ext cx="353112" cy="345642"/>
                  </a:xfrm>
                  <a:prstGeom prst="rect">
                    <a:avLst/>
                  </a:prstGeom>
                  <a:blipFill rotWithShape="1">
                    <a:blip r:embed="rId5"/>
                    <a:stretch>
                      <a:fillRect l="-44898" r="-4082" b="-21053"/>
                    </a:stretch>
                  </a:blipFill>
                  <a:ln w="25400">
                    <a:noFill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62" name="Freeform 61"/>
            <p:cNvSpPr/>
            <p:nvPr/>
          </p:nvSpPr>
          <p:spPr>
            <a:xfrm flipH="1" flipV="1">
              <a:off x="9063611" y="4414866"/>
              <a:ext cx="209914" cy="1606447"/>
            </a:xfrm>
            <a:custGeom>
              <a:avLst/>
              <a:gdLst>
                <a:gd name="connsiteX0" fmla="*/ 0 w 286512"/>
                <a:gd name="connsiteY0" fmla="*/ 0 h 658368"/>
                <a:gd name="connsiteX1" fmla="*/ 0 w 286512"/>
                <a:gd name="connsiteY1" fmla="*/ 0 h 658368"/>
                <a:gd name="connsiteX2" fmla="*/ 0 w 286512"/>
                <a:gd name="connsiteY2" fmla="*/ 658368 h 658368"/>
                <a:gd name="connsiteX3" fmla="*/ 286512 w 286512"/>
                <a:gd name="connsiteY3" fmla="*/ 658368 h 6583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86512" h="658368">
                  <a:moveTo>
                    <a:pt x="0" y="0"/>
                  </a:moveTo>
                  <a:lnTo>
                    <a:pt x="0" y="0"/>
                  </a:lnTo>
                  <a:lnTo>
                    <a:pt x="0" y="658368"/>
                  </a:lnTo>
                  <a:lnTo>
                    <a:pt x="286512" y="658368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3" name="TextBox 62"/>
                <p:cNvSpPr txBox="1"/>
                <p:nvPr/>
              </p:nvSpPr>
              <p:spPr>
                <a:xfrm>
                  <a:off x="9259322" y="6021315"/>
                  <a:ext cx="244631" cy="345642"/>
                </a:xfrm>
                <a:prstGeom prst="rect">
                  <a:avLst/>
                </a:prstGeom>
                <a:noFill/>
                <a:ln w="25400">
                  <a:noFill/>
                </a:ln>
              </p:spPr>
              <p:txBody>
                <a:bodyPr wrap="square" lIns="0" tIns="0" rIns="0" bIns="0" rtlCol="0" anchor="ctr" anchorCtr="0">
                  <a:no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b="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dirty="0" smtClean="0">
                                <a:latin typeface="Cambria Math"/>
                              </a:rPr>
                              <m:t>𝑄</m:t>
                            </m:r>
                          </m:e>
                          <m:sub>
                            <m:r>
                              <a:rPr lang="en-US" sz="2000" b="0" i="1" dirty="0" smtClean="0">
                                <a:latin typeface="Cambria Math"/>
                              </a:rPr>
                              <m:t>0</m:t>
                            </m:r>
                          </m:sub>
                        </m:sSub>
                      </m:oMath>
                    </m:oMathPara>
                  </a14:m>
                  <a:endParaRPr lang="en-US" sz="2000" dirty="0"/>
                </a:p>
              </p:txBody>
            </p:sp>
          </mc:Choice>
          <mc:Fallback xmlns="">
            <p:sp>
              <p:nvSpPr>
                <p:cNvPr id="63" name="TextBox 6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259322" y="6021315"/>
                  <a:ext cx="244631" cy="345642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 l="-67500" r="-15000" b="-21053"/>
                  </a:stretch>
                </a:blipFill>
                <a:ln w="25400"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49" name="Group 48"/>
            <p:cNvGrpSpPr/>
            <p:nvPr/>
          </p:nvGrpSpPr>
          <p:grpSpPr>
            <a:xfrm>
              <a:off x="6568366" y="4131714"/>
              <a:ext cx="880677" cy="1140710"/>
              <a:chOff x="5529069" y="2288290"/>
              <a:chExt cx="1036927" cy="1140710"/>
            </a:xfrm>
          </p:grpSpPr>
          <p:sp>
            <p:nvSpPr>
              <p:cNvPr id="53" name="Rectangle 52"/>
              <p:cNvSpPr/>
              <p:nvPr/>
            </p:nvSpPr>
            <p:spPr>
              <a:xfrm>
                <a:off x="5529069" y="2288290"/>
                <a:ext cx="1036927" cy="1140709"/>
              </a:xfrm>
              <a:prstGeom prst="rect">
                <a:avLst/>
              </a:prstGeom>
              <a:solidFill>
                <a:srgbClr val="FFFFCC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4" name="TextBox 53"/>
                  <p:cNvSpPr txBox="1"/>
                  <p:nvPr/>
                </p:nvSpPr>
                <p:spPr>
                  <a:xfrm>
                    <a:off x="5603630" y="2392074"/>
                    <a:ext cx="386294" cy="345642"/>
                  </a:xfrm>
                  <a:prstGeom prst="rect">
                    <a:avLst/>
                  </a:prstGeom>
                  <a:noFill/>
                  <a:ln w="25400">
                    <a:noFill/>
                  </a:ln>
                </p:spPr>
                <p:txBody>
                  <a:bodyPr wrap="square" lIns="0" tIns="0" rIns="0" bIns="0" rtlCol="0" anchor="ctr" anchorCtr="0">
                    <a:noAutofit/>
                  </a:bodyPr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20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 dirty="0" smtClean="0">
                                  <a:latin typeface="Cambria Math"/>
                                </a:rPr>
                                <m:t>𝐷</m:t>
                              </m:r>
                            </m:e>
                            <m:sub>
                              <m:r>
                                <a:rPr lang="en-US" sz="2000" b="0" i="1" dirty="0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oMath>
                      </m:oMathPara>
                    </a14:m>
                    <a:endParaRPr lang="en-US" sz="2000" dirty="0"/>
                  </a:p>
                </p:txBody>
              </p:sp>
            </mc:Choice>
            <mc:Fallback xmlns="">
              <p:sp>
                <p:nvSpPr>
                  <p:cNvPr id="54" name="TextBox 5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603630" y="2392074"/>
                    <a:ext cx="386294" cy="345642"/>
                  </a:xfrm>
                  <a:prstGeom prst="rect">
                    <a:avLst/>
                  </a:prstGeom>
                  <a:blipFill rotWithShape="1">
                    <a:blip r:embed="rId7"/>
                    <a:stretch>
                      <a:fillRect l="-29630" b="-10526"/>
                    </a:stretch>
                  </a:blipFill>
                  <a:ln w="25400">
                    <a:noFill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5" name="TextBox 54"/>
                  <p:cNvSpPr txBox="1"/>
                  <p:nvPr/>
                </p:nvSpPr>
                <p:spPr>
                  <a:xfrm>
                    <a:off x="5989925" y="3140965"/>
                    <a:ext cx="172821" cy="288035"/>
                  </a:xfrm>
                  <a:prstGeom prst="rect">
                    <a:avLst/>
                  </a:prstGeom>
                  <a:noFill/>
                  <a:ln w="25400">
                    <a:noFill/>
                  </a:ln>
                </p:spPr>
                <p:txBody>
                  <a:bodyPr wrap="square" lIns="0" tIns="0" rIns="0" bIns="0" rtlCol="0" anchor="ctr" anchorCtr="0">
                    <a:noAutofit/>
                  </a:bodyPr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"/>
                        </m:oMathParaPr>
                        <m:oMath xmlns:m="http://schemas.openxmlformats.org/officeDocument/2006/math">
                          <m:r>
                            <a:rPr lang="en-US" sz="2000" i="1" dirty="0" smtClean="0">
                              <a:latin typeface="Cambria Math"/>
                            </a:rPr>
                            <m:t>𝑅</m:t>
                          </m:r>
                        </m:oMath>
                      </m:oMathPara>
                    </a14:m>
                    <a:endParaRPr lang="en-US" sz="2000" dirty="0"/>
                  </a:p>
                </p:txBody>
              </p:sp>
            </mc:Choice>
            <mc:Fallback xmlns="">
              <p:sp>
                <p:nvSpPr>
                  <p:cNvPr id="55" name="TextBox 5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989925" y="3140965"/>
                    <a:ext cx="172821" cy="288035"/>
                  </a:xfrm>
                  <a:prstGeom prst="rect">
                    <a:avLst/>
                  </a:prstGeom>
                  <a:blipFill rotWithShape="1">
                    <a:blip r:embed="rId8"/>
                    <a:stretch>
                      <a:fillRect l="-95833" r="-37500" b="-14894"/>
                    </a:stretch>
                  </a:blipFill>
                  <a:ln w="25400">
                    <a:noFill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56" name="Isosceles Triangle 55"/>
              <p:cNvSpPr/>
              <p:nvPr/>
            </p:nvSpPr>
            <p:spPr>
              <a:xfrm rot="5400000">
                <a:off x="5516584" y="3001966"/>
                <a:ext cx="151485" cy="126512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7" name="TextBox 56"/>
                  <p:cNvSpPr txBox="1"/>
                  <p:nvPr/>
                </p:nvSpPr>
                <p:spPr>
                  <a:xfrm>
                    <a:off x="6207745" y="2392074"/>
                    <a:ext cx="353112" cy="345642"/>
                  </a:xfrm>
                  <a:prstGeom prst="rect">
                    <a:avLst/>
                  </a:prstGeom>
                  <a:noFill/>
                  <a:ln w="25400">
                    <a:noFill/>
                  </a:ln>
                </p:spPr>
                <p:txBody>
                  <a:bodyPr wrap="square" lIns="0" tIns="0" rIns="0" bIns="0" rtlCol="0" anchor="ctr" anchorCtr="0">
                    <a:noAutofit/>
                  </a:bodyPr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20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 dirty="0" smtClean="0">
                                  <a:latin typeface="Cambria Math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en-US" sz="2000" b="0" i="1" dirty="0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oMath>
                      </m:oMathPara>
                    </a14:m>
                    <a:endParaRPr lang="en-US" sz="2000" dirty="0"/>
                  </a:p>
                </p:txBody>
              </p:sp>
            </mc:Choice>
            <mc:Fallback xmlns="">
              <p:sp>
                <p:nvSpPr>
                  <p:cNvPr id="57" name="TextBox 5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207745" y="2392074"/>
                    <a:ext cx="353112" cy="345642"/>
                  </a:xfrm>
                  <a:prstGeom prst="rect">
                    <a:avLst/>
                  </a:prstGeom>
                  <a:blipFill rotWithShape="1">
                    <a:blip r:embed="rId9"/>
                    <a:stretch>
                      <a:fillRect l="-42857" r="-4082" b="-21053"/>
                    </a:stretch>
                  </a:blipFill>
                  <a:ln w="25400">
                    <a:noFill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2" name="TextBox 51"/>
                <p:cNvSpPr txBox="1"/>
                <p:nvPr/>
              </p:nvSpPr>
              <p:spPr>
                <a:xfrm>
                  <a:off x="7644750" y="6021315"/>
                  <a:ext cx="244631" cy="345642"/>
                </a:xfrm>
                <a:prstGeom prst="rect">
                  <a:avLst/>
                </a:prstGeom>
                <a:noFill/>
                <a:ln w="25400">
                  <a:noFill/>
                </a:ln>
              </p:spPr>
              <p:txBody>
                <a:bodyPr wrap="square" lIns="0" tIns="0" rIns="0" bIns="0" rtlCol="0" anchor="ctr" anchorCtr="0">
                  <a:no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b="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dirty="0" smtClean="0">
                                <a:latin typeface="Cambria Math"/>
                              </a:rPr>
                              <m:t>𝑄</m:t>
                            </m:r>
                          </m:e>
                          <m:sub>
                            <m:r>
                              <a:rPr lang="en-US" sz="2000" b="0" i="1" dirty="0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sz="2000" dirty="0"/>
                </a:p>
              </p:txBody>
            </p:sp>
          </mc:Choice>
          <mc:Fallback xmlns="">
            <p:sp>
              <p:nvSpPr>
                <p:cNvPr id="52" name="TextBox 5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644750" y="6021315"/>
                  <a:ext cx="244631" cy="345642"/>
                </a:xfrm>
                <a:prstGeom prst="rect">
                  <a:avLst/>
                </a:prstGeom>
                <a:blipFill rotWithShape="1">
                  <a:blip r:embed="rId10"/>
                  <a:stretch>
                    <a:fillRect l="-65000" r="-15000" b="-21053"/>
                  </a:stretch>
                </a:blipFill>
                <a:ln w="25400"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3" name="Rectangle 42"/>
            <p:cNvSpPr/>
            <p:nvPr/>
          </p:nvSpPr>
          <p:spPr>
            <a:xfrm>
              <a:off x="4953793" y="4131714"/>
              <a:ext cx="880677" cy="1140709"/>
            </a:xfrm>
            <a:prstGeom prst="rect">
              <a:avLst/>
            </a:prstGeom>
            <a:solidFill>
              <a:srgbClr val="FFFF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4" name="TextBox 43"/>
                <p:cNvSpPr txBox="1"/>
                <p:nvPr/>
              </p:nvSpPr>
              <p:spPr>
                <a:xfrm>
                  <a:off x="5017119" y="4235498"/>
                  <a:ext cx="328085" cy="345642"/>
                </a:xfrm>
                <a:prstGeom prst="rect">
                  <a:avLst/>
                </a:prstGeom>
                <a:noFill/>
                <a:ln w="25400">
                  <a:noFill/>
                </a:ln>
              </p:spPr>
              <p:txBody>
                <a:bodyPr wrap="square" lIns="0" tIns="0" rIns="0" bIns="0" rtlCol="0" anchor="ctr" anchorCtr="0">
                  <a:no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b="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i="1" dirty="0" smtClean="0">
                                <a:latin typeface="Cambria Math"/>
                              </a:rPr>
                              <m:t>𝐷</m:t>
                            </m:r>
                          </m:e>
                          <m:sub>
                            <m:r>
                              <a:rPr lang="en-US" sz="2000" b="0" i="1" dirty="0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sz="2000" dirty="0"/>
                </a:p>
              </p:txBody>
            </p:sp>
          </mc:Choice>
          <mc:Fallback xmlns="">
            <p:sp>
              <p:nvSpPr>
                <p:cNvPr id="44" name="TextBox 4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17119" y="4235498"/>
                  <a:ext cx="328085" cy="345642"/>
                </a:xfrm>
                <a:prstGeom prst="rect">
                  <a:avLst/>
                </a:prstGeom>
                <a:blipFill rotWithShape="1">
                  <a:blip r:embed="rId11"/>
                  <a:stretch>
                    <a:fillRect l="-29630" b="-12281"/>
                  </a:stretch>
                </a:blipFill>
                <a:ln w="25400"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TextBox 44"/>
                <p:cNvSpPr txBox="1"/>
                <p:nvPr/>
              </p:nvSpPr>
              <p:spPr>
                <a:xfrm>
                  <a:off x="5345205" y="4984389"/>
                  <a:ext cx="146779" cy="288035"/>
                </a:xfrm>
                <a:prstGeom prst="rect">
                  <a:avLst/>
                </a:prstGeom>
                <a:noFill/>
                <a:ln w="25400">
                  <a:noFill/>
                </a:ln>
              </p:spPr>
              <p:txBody>
                <a:bodyPr wrap="square" lIns="0" tIns="0" rIns="0" bIns="0" rtlCol="0" anchor="ctr" anchorCtr="0">
                  <a:no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r>
                          <a:rPr lang="en-US" sz="2000" i="1" dirty="0" smtClean="0">
                            <a:latin typeface="Cambria Math"/>
                          </a:rPr>
                          <m:t>𝑅</m:t>
                        </m:r>
                      </m:oMath>
                    </m:oMathPara>
                  </a14:m>
                  <a:endParaRPr lang="en-US" sz="2000" dirty="0"/>
                </a:p>
              </p:txBody>
            </p:sp>
          </mc:Choice>
          <mc:Fallback xmlns="">
            <p:sp>
              <p:nvSpPr>
                <p:cNvPr id="45" name="TextBox 4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45205" y="4984389"/>
                  <a:ext cx="146779" cy="288035"/>
                </a:xfrm>
                <a:prstGeom prst="rect">
                  <a:avLst/>
                </a:prstGeom>
                <a:blipFill rotWithShape="1">
                  <a:blip r:embed="rId12"/>
                  <a:stretch>
                    <a:fillRect l="-91667" r="-41667" b="-14894"/>
                  </a:stretch>
                </a:blipFill>
                <a:ln w="25400"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6" name="Isosceles Triangle 45"/>
            <p:cNvSpPr/>
            <p:nvPr/>
          </p:nvSpPr>
          <p:spPr>
            <a:xfrm rot="5400000">
              <a:off x="4931776" y="4854922"/>
              <a:ext cx="151485" cy="107448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7" name="TextBox 46"/>
                <p:cNvSpPr txBox="1"/>
                <p:nvPr/>
              </p:nvSpPr>
              <p:spPr>
                <a:xfrm>
                  <a:off x="5530202" y="4235498"/>
                  <a:ext cx="299903" cy="345642"/>
                </a:xfrm>
                <a:prstGeom prst="rect">
                  <a:avLst/>
                </a:prstGeom>
                <a:noFill/>
                <a:ln w="25400">
                  <a:noFill/>
                </a:ln>
              </p:spPr>
              <p:txBody>
                <a:bodyPr wrap="square" lIns="0" tIns="0" rIns="0" bIns="0" rtlCol="0" anchor="ctr" anchorCtr="0">
                  <a:no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b="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i="1" dirty="0" smtClean="0">
                                <a:latin typeface="Cambria Math"/>
                              </a:rPr>
                              <m:t>𝑄</m:t>
                            </m:r>
                          </m:e>
                          <m:sub>
                            <m:r>
                              <a:rPr lang="en-US" sz="2000" b="0" i="1" dirty="0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sz="2000" dirty="0"/>
                </a:p>
              </p:txBody>
            </p:sp>
          </mc:Choice>
          <mc:Fallback xmlns="">
            <p:sp>
              <p:nvSpPr>
                <p:cNvPr id="47" name="TextBox 4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30202" y="4235498"/>
                  <a:ext cx="299903" cy="345642"/>
                </a:xfrm>
                <a:prstGeom prst="rect">
                  <a:avLst/>
                </a:prstGeom>
                <a:blipFill rotWithShape="1">
                  <a:blip r:embed="rId13"/>
                  <a:stretch>
                    <a:fillRect l="-44898" r="-4082" b="-21053"/>
                  </a:stretch>
                </a:blipFill>
                <a:ln w="25400"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7" name="Freeform 16"/>
            <p:cNvSpPr/>
            <p:nvPr/>
          </p:nvSpPr>
          <p:spPr>
            <a:xfrm flipH="1" flipV="1">
              <a:off x="5834467" y="4414867"/>
              <a:ext cx="213066" cy="1606445"/>
            </a:xfrm>
            <a:custGeom>
              <a:avLst/>
              <a:gdLst>
                <a:gd name="connsiteX0" fmla="*/ 0 w 286512"/>
                <a:gd name="connsiteY0" fmla="*/ 0 h 658368"/>
                <a:gd name="connsiteX1" fmla="*/ 0 w 286512"/>
                <a:gd name="connsiteY1" fmla="*/ 0 h 658368"/>
                <a:gd name="connsiteX2" fmla="*/ 0 w 286512"/>
                <a:gd name="connsiteY2" fmla="*/ 658368 h 658368"/>
                <a:gd name="connsiteX3" fmla="*/ 286512 w 286512"/>
                <a:gd name="connsiteY3" fmla="*/ 658368 h 6583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86512" h="658368">
                  <a:moveTo>
                    <a:pt x="0" y="0"/>
                  </a:moveTo>
                  <a:lnTo>
                    <a:pt x="0" y="0"/>
                  </a:lnTo>
                  <a:lnTo>
                    <a:pt x="0" y="658368"/>
                  </a:lnTo>
                  <a:lnTo>
                    <a:pt x="286512" y="658368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/>
                <p:cNvSpPr txBox="1"/>
                <p:nvPr/>
              </p:nvSpPr>
              <p:spPr>
                <a:xfrm>
                  <a:off x="6030177" y="6021315"/>
                  <a:ext cx="244631" cy="345642"/>
                </a:xfrm>
                <a:prstGeom prst="rect">
                  <a:avLst/>
                </a:prstGeom>
                <a:noFill/>
                <a:ln w="25400">
                  <a:noFill/>
                </a:ln>
              </p:spPr>
              <p:txBody>
                <a:bodyPr wrap="square" lIns="0" tIns="0" rIns="0" bIns="0" rtlCol="0" anchor="ctr" anchorCtr="0">
                  <a:no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b="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dirty="0" smtClean="0">
                                <a:latin typeface="Cambria Math"/>
                              </a:rPr>
                              <m:t>𝑄</m:t>
                            </m:r>
                          </m:e>
                          <m:sub>
                            <m:r>
                              <a:rPr lang="en-US" sz="2000" b="0" i="1" dirty="0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sz="2000" dirty="0"/>
                </a:p>
              </p:txBody>
            </p:sp>
          </mc:Choice>
          <mc:Fallback xmlns="">
            <p:sp>
              <p:nvSpPr>
                <p:cNvPr id="18" name="TextBox 1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30177" y="6021315"/>
                  <a:ext cx="244631" cy="345642"/>
                </a:xfrm>
                <a:prstGeom prst="rect">
                  <a:avLst/>
                </a:prstGeom>
                <a:blipFill rotWithShape="1">
                  <a:blip r:embed="rId14"/>
                  <a:stretch>
                    <a:fillRect l="-65000" r="-17500" b="-21053"/>
                  </a:stretch>
                </a:blipFill>
                <a:ln w="25400"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32" name="Group 31"/>
            <p:cNvGrpSpPr/>
            <p:nvPr/>
          </p:nvGrpSpPr>
          <p:grpSpPr>
            <a:xfrm>
              <a:off x="3339221" y="4131714"/>
              <a:ext cx="880677" cy="1140710"/>
              <a:chOff x="5529069" y="2288290"/>
              <a:chExt cx="1036927" cy="1140710"/>
            </a:xfrm>
          </p:grpSpPr>
          <p:sp>
            <p:nvSpPr>
              <p:cNvPr id="37" name="Rectangle 36"/>
              <p:cNvSpPr/>
              <p:nvPr/>
            </p:nvSpPr>
            <p:spPr>
              <a:xfrm>
                <a:off x="5529069" y="2288290"/>
                <a:ext cx="1036927" cy="1140709"/>
              </a:xfrm>
              <a:prstGeom prst="rect">
                <a:avLst/>
              </a:prstGeom>
              <a:solidFill>
                <a:srgbClr val="FFFFCC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8" name="TextBox 37"/>
                  <p:cNvSpPr txBox="1"/>
                  <p:nvPr/>
                </p:nvSpPr>
                <p:spPr>
                  <a:xfrm>
                    <a:off x="5603630" y="2392074"/>
                    <a:ext cx="386294" cy="345642"/>
                  </a:xfrm>
                  <a:prstGeom prst="rect">
                    <a:avLst/>
                  </a:prstGeom>
                  <a:noFill/>
                  <a:ln w="25400">
                    <a:noFill/>
                  </a:ln>
                </p:spPr>
                <p:txBody>
                  <a:bodyPr wrap="square" lIns="0" tIns="0" rIns="0" bIns="0" rtlCol="0" anchor="ctr" anchorCtr="0">
                    <a:noAutofit/>
                  </a:bodyPr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20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 dirty="0" smtClean="0">
                                  <a:latin typeface="Cambria Math"/>
                                </a:rPr>
                                <m:t>𝐷</m:t>
                              </m:r>
                            </m:e>
                            <m:sub>
                              <m:r>
                                <a:rPr lang="en-US" sz="2000" b="0" i="1" dirty="0" smtClean="0">
                                  <a:latin typeface="Cambria Math"/>
                                </a:rPr>
                                <m:t>3</m:t>
                              </m:r>
                            </m:sub>
                          </m:sSub>
                        </m:oMath>
                      </m:oMathPara>
                    </a14:m>
                    <a:endParaRPr lang="en-US" sz="2000" dirty="0"/>
                  </a:p>
                </p:txBody>
              </p:sp>
            </mc:Choice>
            <mc:Fallback xmlns="">
              <p:sp>
                <p:nvSpPr>
                  <p:cNvPr id="38" name="TextBox 3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603630" y="2392074"/>
                    <a:ext cx="386294" cy="345642"/>
                  </a:xfrm>
                  <a:prstGeom prst="rect">
                    <a:avLst/>
                  </a:prstGeom>
                  <a:blipFill rotWithShape="1">
                    <a:blip r:embed="rId15"/>
                    <a:stretch>
                      <a:fillRect l="-29630" b="-12281"/>
                    </a:stretch>
                  </a:blipFill>
                  <a:ln w="25400">
                    <a:noFill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9" name="TextBox 38"/>
                  <p:cNvSpPr txBox="1"/>
                  <p:nvPr/>
                </p:nvSpPr>
                <p:spPr>
                  <a:xfrm>
                    <a:off x="5989925" y="3140965"/>
                    <a:ext cx="172821" cy="288035"/>
                  </a:xfrm>
                  <a:prstGeom prst="rect">
                    <a:avLst/>
                  </a:prstGeom>
                  <a:noFill/>
                  <a:ln w="25400">
                    <a:noFill/>
                  </a:ln>
                </p:spPr>
                <p:txBody>
                  <a:bodyPr wrap="square" lIns="0" tIns="0" rIns="0" bIns="0" rtlCol="0" anchor="ctr" anchorCtr="0">
                    <a:noAutofit/>
                  </a:bodyPr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"/>
                        </m:oMathParaPr>
                        <m:oMath xmlns:m="http://schemas.openxmlformats.org/officeDocument/2006/math">
                          <m:r>
                            <a:rPr lang="en-US" sz="2000" i="1" dirty="0" smtClean="0">
                              <a:latin typeface="Cambria Math"/>
                            </a:rPr>
                            <m:t>𝑅</m:t>
                          </m:r>
                        </m:oMath>
                      </m:oMathPara>
                    </a14:m>
                    <a:endParaRPr lang="en-US" sz="2000" dirty="0"/>
                  </a:p>
                </p:txBody>
              </p:sp>
            </mc:Choice>
            <mc:Fallback xmlns="">
              <p:sp>
                <p:nvSpPr>
                  <p:cNvPr id="39" name="TextBox 3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989925" y="3140965"/>
                    <a:ext cx="172821" cy="288035"/>
                  </a:xfrm>
                  <a:prstGeom prst="rect">
                    <a:avLst/>
                  </a:prstGeom>
                  <a:blipFill rotWithShape="1">
                    <a:blip r:embed="rId16"/>
                    <a:stretch>
                      <a:fillRect l="-91667" r="-41667" b="-14894"/>
                    </a:stretch>
                  </a:blipFill>
                  <a:ln w="25400">
                    <a:noFill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40" name="Isosceles Triangle 39"/>
              <p:cNvSpPr/>
              <p:nvPr/>
            </p:nvSpPr>
            <p:spPr>
              <a:xfrm rot="5400000">
                <a:off x="5516584" y="3001966"/>
                <a:ext cx="151485" cy="126512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1" name="TextBox 40"/>
                  <p:cNvSpPr txBox="1"/>
                  <p:nvPr/>
                </p:nvSpPr>
                <p:spPr>
                  <a:xfrm>
                    <a:off x="6207745" y="2392074"/>
                    <a:ext cx="353112" cy="345642"/>
                  </a:xfrm>
                  <a:prstGeom prst="rect">
                    <a:avLst/>
                  </a:prstGeom>
                  <a:noFill/>
                  <a:ln w="25400">
                    <a:noFill/>
                  </a:ln>
                </p:spPr>
                <p:txBody>
                  <a:bodyPr wrap="square" lIns="0" tIns="0" rIns="0" bIns="0" rtlCol="0" anchor="ctr" anchorCtr="0">
                    <a:noAutofit/>
                  </a:bodyPr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20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 dirty="0" smtClean="0">
                                  <a:latin typeface="Cambria Math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en-US" sz="2000" b="0" i="1" dirty="0" smtClean="0">
                                  <a:latin typeface="Cambria Math"/>
                                </a:rPr>
                                <m:t>3</m:t>
                              </m:r>
                            </m:sub>
                          </m:sSub>
                        </m:oMath>
                      </m:oMathPara>
                    </a14:m>
                    <a:endParaRPr lang="en-US" sz="2000" dirty="0"/>
                  </a:p>
                </p:txBody>
              </p:sp>
            </mc:Choice>
            <mc:Fallback xmlns="">
              <p:sp>
                <p:nvSpPr>
                  <p:cNvPr id="41" name="TextBox 40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207745" y="2392074"/>
                    <a:ext cx="353112" cy="345642"/>
                  </a:xfrm>
                  <a:prstGeom prst="rect">
                    <a:avLst/>
                  </a:prstGeom>
                  <a:blipFill rotWithShape="1">
                    <a:blip r:embed="rId17"/>
                    <a:stretch>
                      <a:fillRect l="-44898" r="-4082" b="-21053"/>
                    </a:stretch>
                  </a:blipFill>
                  <a:ln w="25400">
                    <a:noFill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35" name="Freeform 34"/>
            <p:cNvSpPr/>
            <p:nvPr/>
          </p:nvSpPr>
          <p:spPr>
            <a:xfrm flipH="1" flipV="1">
              <a:off x="4219895" y="4414869"/>
              <a:ext cx="195710" cy="1606444"/>
            </a:xfrm>
            <a:custGeom>
              <a:avLst/>
              <a:gdLst>
                <a:gd name="connsiteX0" fmla="*/ 0 w 286512"/>
                <a:gd name="connsiteY0" fmla="*/ 0 h 658368"/>
                <a:gd name="connsiteX1" fmla="*/ 0 w 286512"/>
                <a:gd name="connsiteY1" fmla="*/ 0 h 658368"/>
                <a:gd name="connsiteX2" fmla="*/ 0 w 286512"/>
                <a:gd name="connsiteY2" fmla="*/ 658368 h 658368"/>
                <a:gd name="connsiteX3" fmla="*/ 286512 w 286512"/>
                <a:gd name="connsiteY3" fmla="*/ 658368 h 6583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86512" h="658368">
                  <a:moveTo>
                    <a:pt x="0" y="0"/>
                  </a:moveTo>
                  <a:lnTo>
                    <a:pt x="0" y="0"/>
                  </a:lnTo>
                  <a:lnTo>
                    <a:pt x="0" y="658368"/>
                  </a:lnTo>
                  <a:lnTo>
                    <a:pt x="286512" y="658368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6" name="TextBox 35"/>
                <p:cNvSpPr txBox="1"/>
                <p:nvPr/>
              </p:nvSpPr>
              <p:spPr>
                <a:xfrm>
                  <a:off x="4415605" y="6021315"/>
                  <a:ext cx="244631" cy="345642"/>
                </a:xfrm>
                <a:prstGeom prst="rect">
                  <a:avLst/>
                </a:prstGeom>
                <a:noFill/>
                <a:ln w="25400">
                  <a:noFill/>
                </a:ln>
              </p:spPr>
              <p:txBody>
                <a:bodyPr wrap="square" lIns="0" tIns="0" rIns="0" bIns="0" rtlCol="0" anchor="ctr" anchorCtr="0">
                  <a:no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b="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dirty="0" smtClean="0">
                                <a:latin typeface="Cambria Math"/>
                              </a:rPr>
                              <m:t>𝑄</m:t>
                            </m:r>
                          </m:e>
                          <m:sub>
                            <m:r>
                              <a:rPr lang="en-US" sz="2000" b="0" i="1" dirty="0" smtClean="0">
                                <a:latin typeface="Cambria Math"/>
                              </a:rPr>
                              <m:t>3</m:t>
                            </m:r>
                          </m:sub>
                        </m:sSub>
                      </m:oMath>
                    </m:oMathPara>
                  </a14:m>
                  <a:endParaRPr lang="en-US" sz="2000" dirty="0"/>
                </a:p>
              </p:txBody>
            </p:sp>
          </mc:Choice>
          <mc:Fallback xmlns="">
            <p:sp>
              <p:nvSpPr>
                <p:cNvPr id="36" name="TextBox 3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15605" y="6021315"/>
                  <a:ext cx="244631" cy="345642"/>
                </a:xfrm>
                <a:prstGeom prst="rect">
                  <a:avLst/>
                </a:prstGeom>
                <a:blipFill rotWithShape="1">
                  <a:blip r:embed="rId18"/>
                  <a:stretch>
                    <a:fillRect l="-65000" r="-17500" b="-21053"/>
                  </a:stretch>
                </a:blipFill>
                <a:ln w="25400"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0" name="Freeform 19"/>
            <p:cNvSpPr/>
            <p:nvPr/>
          </p:nvSpPr>
          <p:spPr>
            <a:xfrm>
              <a:off x="2706327" y="5272423"/>
              <a:ext cx="5912555" cy="576071"/>
            </a:xfrm>
            <a:custGeom>
              <a:avLst/>
              <a:gdLst>
                <a:gd name="connsiteX0" fmla="*/ 6473952 w 6473952"/>
                <a:gd name="connsiteY0" fmla="*/ 0 h 408432"/>
                <a:gd name="connsiteX1" fmla="*/ 6473952 w 6473952"/>
                <a:gd name="connsiteY1" fmla="*/ 408432 h 408432"/>
                <a:gd name="connsiteX2" fmla="*/ 0 w 6473952"/>
                <a:gd name="connsiteY2" fmla="*/ 408432 h 408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473952" h="408432">
                  <a:moveTo>
                    <a:pt x="6473952" y="0"/>
                  </a:moveTo>
                  <a:lnTo>
                    <a:pt x="6473952" y="408432"/>
                  </a:lnTo>
                  <a:lnTo>
                    <a:pt x="0" y="408432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 20"/>
            <p:cNvSpPr/>
            <p:nvPr/>
          </p:nvSpPr>
          <p:spPr>
            <a:xfrm flipH="1" flipV="1">
              <a:off x="7449041" y="4414865"/>
              <a:ext cx="204861" cy="1606447"/>
            </a:xfrm>
            <a:custGeom>
              <a:avLst/>
              <a:gdLst>
                <a:gd name="connsiteX0" fmla="*/ 0 w 286512"/>
                <a:gd name="connsiteY0" fmla="*/ 0 h 658368"/>
                <a:gd name="connsiteX1" fmla="*/ 0 w 286512"/>
                <a:gd name="connsiteY1" fmla="*/ 0 h 658368"/>
                <a:gd name="connsiteX2" fmla="*/ 0 w 286512"/>
                <a:gd name="connsiteY2" fmla="*/ 658368 h 658368"/>
                <a:gd name="connsiteX3" fmla="*/ 286512 w 286512"/>
                <a:gd name="connsiteY3" fmla="*/ 658368 h 6583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86512" h="658368">
                  <a:moveTo>
                    <a:pt x="0" y="0"/>
                  </a:moveTo>
                  <a:lnTo>
                    <a:pt x="0" y="0"/>
                  </a:lnTo>
                  <a:lnTo>
                    <a:pt x="0" y="658368"/>
                  </a:lnTo>
                  <a:lnTo>
                    <a:pt x="286512" y="658368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/>
                <p:cNvSpPr txBox="1"/>
                <p:nvPr/>
              </p:nvSpPr>
              <p:spPr>
                <a:xfrm>
                  <a:off x="1960747" y="5330031"/>
                  <a:ext cx="700977" cy="345642"/>
                </a:xfrm>
                <a:prstGeom prst="rect">
                  <a:avLst/>
                </a:prstGeom>
                <a:noFill/>
                <a:ln w="25400">
                  <a:noFill/>
                </a:ln>
              </p:spPr>
              <p:txBody>
                <a:bodyPr wrap="square" lIns="0" tIns="0" rIns="0" bIns="0" rtlCol="0" anchor="ctr" anchorCtr="0">
                  <a:no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right"/>
                      </m:oMathParaPr>
                      <m:oMath xmlns:m="http://schemas.openxmlformats.org/officeDocument/2006/math">
                        <m:r>
                          <a:rPr lang="en-US" sz="2000" b="0" i="1" dirty="0" smtClean="0">
                            <a:latin typeface="Cambria Math"/>
                          </a:rPr>
                          <m:t>𝐶𝑙𝑜𝑐𝑘</m:t>
                        </m:r>
                      </m:oMath>
                    </m:oMathPara>
                  </a14:m>
                  <a:endParaRPr lang="en-US" sz="2000" dirty="0"/>
                </a:p>
              </p:txBody>
            </p:sp>
          </mc:Choice>
          <mc:Fallback xmlns="">
            <p:sp>
              <p:nvSpPr>
                <p:cNvPr id="22" name="TextBox 2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960747" y="5330031"/>
                  <a:ext cx="700977" cy="345642"/>
                </a:xfrm>
                <a:prstGeom prst="rect">
                  <a:avLst/>
                </a:prstGeom>
                <a:blipFill rotWithShape="1">
                  <a:blip r:embed="rId19"/>
                  <a:stretch>
                    <a:fillRect l="-2609" r="-12174" b="-5357"/>
                  </a:stretch>
                </a:blipFill>
                <a:ln w="25400"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/>
                <p:cNvSpPr txBox="1"/>
                <p:nvPr/>
              </p:nvSpPr>
              <p:spPr>
                <a:xfrm>
                  <a:off x="2062958" y="5675673"/>
                  <a:ext cx="598766" cy="345642"/>
                </a:xfrm>
                <a:prstGeom prst="rect">
                  <a:avLst/>
                </a:prstGeom>
                <a:noFill/>
                <a:ln w="25400">
                  <a:noFill/>
                </a:ln>
              </p:spPr>
              <p:txBody>
                <a:bodyPr wrap="square" lIns="0" tIns="0" rIns="0" bIns="0" rtlCol="0" anchor="ctr" anchorCtr="0">
                  <a:no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0" i="1" dirty="0" smtClean="0">
                            <a:latin typeface="Cambria Math"/>
                          </a:rPr>
                          <m:t>𝑅𝑒𝑠𝑒𝑡</m:t>
                        </m:r>
                      </m:oMath>
                    </m:oMathPara>
                  </a14:m>
                  <a:endParaRPr lang="en-US" sz="2000" dirty="0"/>
                </a:p>
              </p:txBody>
            </p:sp>
          </mc:Choice>
          <mc:Fallback xmlns=""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62958" y="5675673"/>
                  <a:ext cx="598766" cy="345642"/>
                </a:xfrm>
                <a:prstGeom prst="rect">
                  <a:avLst/>
                </a:prstGeom>
                <a:blipFill rotWithShape="1">
                  <a:blip r:embed="rId20"/>
                  <a:stretch>
                    <a:fillRect l="-23469" r="-12245" b="-3509"/>
                  </a:stretch>
                </a:blipFill>
                <a:ln w="25400"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4" name="Freeform 23"/>
            <p:cNvSpPr/>
            <p:nvPr/>
          </p:nvSpPr>
          <p:spPr>
            <a:xfrm flipV="1">
              <a:off x="6439147" y="4908344"/>
              <a:ext cx="139576" cy="663398"/>
            </a:xfrm>
            <a:custGeom>
              <a:avLst/>
              <a:gdLst>
                <a:gd name="connsiteX0" fmla="*/ 0 w 286512"/>
                <a:gd name="connsiteY0" fmla="*/ 0 h 658368"/>
                <a:gd name="connsiteX1" fmla="*/ 0 w 286512"/>
                <a:gd name="connsiteY1" fmla="*/ 0 h 658368"/>
                <a:gd name="connsiteX2" fmla="*/ 0 w 286512"/>
                <a:gd name="connsiteY2" fmla="*/ 658368 h 658368"/>
                <a:gd name="connsiteX3" fmla="*/ 286512 w 286512"/>
                <a:gd name="connsiteY3" fmla="*/ 658368 h 6583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86512" h="658368">
                  <a:moveTo>
                    <a:pt x="0" y="0"/>
                  </a:moveTo>
                  <a:lnTo>
                    <a:pt x="0" y="0"/>
                  </a:lnTo>
                  <a:lnTo>
                    <a:pt x="0" y="658368"/>
                  </a:lnTo>
                  <a:lnTo>
                    <a:pt x="286512" y="658368"/>
                  </a:lnTo>
                </a:path>
              </a:pathLst>
            </a:custGeom>
            <a:noFill/>
            <a:ln>
              <a:solidFill>
                <a:schemeClr val="tx1"/>
              </a:solidFill>
              <a:headEnd type="oval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" name="TextBox 26"/>
                <p:cNvSpPr txBox="1"/>
                <p:nvPr/>
              </p:nvSpPr>
              <p:spPr>
                <a:xfrm>
                  <a:off x="1841276" y="3453662"/>
                  <a:ext cx="820448" cy="345642"/>
                </a:xfrm>
                <a:prstGeom prst="rect">
                  <a:avLst/>
                </a:prstGeom>
                <a:noFill/>
                <a:ln w="25400">
                  <a:noFill/>
                </a:ln>
              </p:spPr>
              <p:txBody>
                <a:bodyPr wrap="square" lIns="0" tIns="0" rIns="0" bIns="0" rtlCol="0" anchor="ctr" anchorCtr="0">
                  <a:no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r>
                          <a:rPr lang="en-US" sz="2000" b="0" i="1" dirty="0" smtClean="0">
                            <a:latin typeface="Cambria Math" panose="02040503050406030204" pitchFamily="18" charset="0"/>
                          </a:rPr>
                          <m:t>𝐸𝑛𝑎𝑏𝑙𝑒</m:t>
                        </m:r>
                      </m:oMath>
                    </m:oMathPara>
                  </a14:m>
                  <a:endParaRPr lang="en-US" sz="2000" dirty="0"/>
                </a:p>
              </p:txBody>
            </p:sp>
          </mc:Choice>
          <mc:Fallback xmlns="">
            <p:sp>
              <p:nvSpPr>
                <p:cNvPr id="27" name="TextBox 2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41276" y="3453662"/>
                  <a:ext cx="820448" cy="345642"/>
                </a:xfrm>
                <a:prstGeom prst="rect">
                  <a:avLst/>
                </a:prstGeom>
                <a:blipFill>
                  <a:blip r:embed="rId21"/>
                  <a:stretch>
                    <a:fillRect l="-14179" r="-5224" b="-3509"/>
                  </a:stretch>
                </a:blipFill>
                <a:ln w="25400"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97" name="Group 96"/>
            <p:cNvGrpSpPr/>
            <p:nvPr/>
          </p:nvGrpSpPr>
          <p:grpSpPr>
            <a:xfrm>
              <a:off x="2706327" y="2852930"/>
              <a:ext cx="5352442" cy="1561938"/>
              <a:chOff x="2706327" y="2852930"/>
              <a:chExt cx="5352442" cy="1561938"/>
            </a:xfrm>
          </p:grpSpPr>
          <p:cxnSp>
            <p:nvCxnSpPr>
              <p:cNvPr id="5" name="Straight Connector 4"/>
              <p:cNvCxnSpPr/>
              <p:nvPr/>
            </p:nvCxnSpPr>
            <p:spPr>
              <a:xfrm>
                <a:off x="2706327" y="3626483"/>
                <a:ext cx="5352442" cy="0"/>
              </a:xfrm>
              <a:prstGeom prst="line">
                <a:avLst/>
              </a:prstGeom>
              <a:ln w="254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3" name="TextBox 32"/>
                  <p:cNvSpPr txBox="1"/>
                  <p:nvPr/>
                </p:nvSpPr>
                <p:spPr>
                  <a:xfrm>
                    <a:off x="3000363" y="2852930"/>
                    <a:ext cx="345642" cy="345642"/>
                  </a:xfrm>
                  <a:prstGeom prst="rect">
                    <a:avLst/>
                  </a:prstGeom>
                  <a:noFill/>
                  <a:ln w="25400">
                    <a:noFill/>
                  </a:ln>
                </p:spPr>
                <p:txBody>
                  <a:bodyPr wrap="square" lIns="0" tIns="0" rIns="0" bIns="0" rtlCol="0" anchor="ctr" anchorCtr="0">
                    <a:noAutofit/>
                  </a:bodyPr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20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dirty="0" smtClean="0">
                                  <a:latin typeface="Cambria Math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sz="2000" b="0" i="1" dirty="0" smtClean="0">
                                  <a:latin typeface="Cambria Math"/>
                                </a:rPr>
                                <m:t>3</m:t>
                              </m:r>
                            </m:sub>
                          </m:sSub>
                        </m:oMath>
                      </m:oMathPara>
                    </a14:m>
                    <a:endParaRPr lang="en-US" sz="2000" dirty="0"/>
                  </a:p>
                </p:txBody>
              </p:sp>
            </mc:Choice>
            <mc:Fallback xmlns="">
              <p:sp>
                <p:nvSpPr>
                  <p:cNvPr id="33" name="TextBox 3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000363" y="2852930"/>
                    <a:ext cx="345642" cy="345642"/>
                  </a:xfrm>
                  <a:prstGeom prst="rect">
                    <a:avLst/>
                  </a:prstGeom>
                  <a:blipFill rotWithShape="1">
                    <a:blip r:embed="rId22"/>
                    <a:stretch>
                      <a:fillRect l="-14035" b="-12281"/>
                    </a:stretch>
                  </a:blipFill>
                  <a:ln w="25400">
                    <a:noFill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34" name="Freeform 33"/>
              <p:cNvSpPr/>
              <p:nvPr/>
            </p:nvSpPr>
            <p:spPr>
              <a:xfrm>
                <a:off x="3200849" y="3783896"/>
                <a:ext cx="138373" cy="595463"/>
              </a:xfrm>
              <a:custGeom>
                <a:avLst/>
                <a:gdLst>
                  <a:gd name="connsiteX0" fmla="*/ 0 w 286512"/>
                  <a:gd name="connsiteY0" fmla="*/ 0 h 658368"/>
                  <a:gd name="connsiteX1" fmla="*/ 0 w 286512"/>
                  <a:gd name="connsiteY1" fmla="*/ 0 h 658368"/>
                  <a:gd name="connsiteX2" fmla="*/ 0 w 286512"/>
                  <a:gd name="connsiteY2" fmla="*/ 658368 h 658368"/>
                  <a:gd name="connsiteX3" fmla="*/ 286512 w 286512"/>
                  <a:gd name="connsiteY3" fmla="*/ 658368 h 6583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86512" h="658368">
                    <a:moveTo>
                      <a:pt x="0" y="0"/>
                    </a:moveTo>
                    <a:lnTo>
                      <a:pt x="0" y="0"/>
                    </a:lnTo>
                    <a:lnTo>
                      <a:pt x="0" y="658368"/>
                    </a:lnTo>
                    <a:lnTo>
                      <a:pt x="286512" y="658368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75" name="Group 74"/>
              <p:cNvGrpSpPr/>
              <p:nvPr/>
            </p:nvGrpSpPr>
            <p:grpSpPr>
              <a:xfrm>
                <a:off x="2936755" y="3486607"/>
                <a:ext cx="613799" cy="297289"/>
                <a:chOff x="5061243" y="3131711"/>
                <a:chExt cx="773223" cy="297289"/>
              </a:xfrm>
            </p:grpSpPr>
            <p:sp>
              <p:nvSpPr>
                <p:cNvPr id="71" name="Flowchart: Manual Operation 70"/>
                <p:cNvSpPr/>
                <p:nvPr/>
              </p:nvSpPr>
              <p:spPr>
                <a:xfrm>
                  <a:off x="5061243" y="3131711"/>
                  <a:ext cx="773223" cy="297289"/>
                </a:xfrm>
                <a:prstGeom prst="flowChartManualOperation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180000" rIns="0" bIns="0" rtlCol="0" anchor="ctr"/>
                <a:lstStyle/>
                <a:p>
                  <a:pPr algn="ctr"/>
                  <a:endParaRPr lang="en-US" dirty="0">
                    <a:solidFill>
                      <a:schemeClr val="tx1"/>
                    </a:solidFill>
                    <a:latin typeface="Calibri" panose="020F0502020204030204" pitchFamily="34" charset="0"/>
                  </a:endParaRPr>
                </a:p>
              </p:txBody>
            </p:sp>
            <p:grpSp>
              <p:nvGrpSpPr>
                <p:cNvPr id="74" name="Group 73"/>
                <p:cNvGrpSpPr/>
                <p:nvPr/>
              </p:nvGrpSpPr>
              <p:grpSpPr>
                <a:xfrm>
                  <a:off x="5188623" y="3160843"/>
                  <a:ext cx="518463" cy="239682"/>
                  <a:chOff x="5183428" y="2852930"/>
                  <a:chExt cx="518463" cy="230428"/>
                </a:xfrm>
              </p:grpSpPr>
              <p:sp>
                <p:nvSpPr>
                  <p:cNvPr id="72" name="TextBox 71"/>
                  <p:cNvSpPr txBox="1"/>
                  <p:nvPr/>
                </p:nvSpPr>
                <p:spPr>
                  <a:xfrm>
                    <a:off x="5496583" y="2852930"/>
                    <a:ext cx="205308" cy="230428"/>
                  </a:xfrm>
                  <a:prstGeom prst="rect">
                    <a:avLst/>
                  </a:prstGeom>
                  <a:noFill/>
                  <a:ln w="25400">
                    <a:noFill/>
                  </a:ln>
                </p:spPr>
                <p:txBody>
                  <a:bodyPr wrap="none" lIns="0" tIns="0" rIns="0" bIns="0" rtlCol="0" anchor="ctr" anchorCtr="0">
                    <a:noAutofit/>
                  </a:bodyPr>
                  <a:lstStyle/>
                  <a:p>
                    <a:pPr algn="ctr"/>
                    <a:r>
                      <a:rPr lang="en-US" sz="1400" dirty="0"/>
                      <a:t>0</a:t>
                    </a:r>
                  </a:p>
                </p:txBody>
              </p:sp>
              <p:sp>
                <p:nvSpPr>
                  <p:cNvPr id="73" name="TextBox 72"/>
                  <p:cNvSpPr txBox="1"/>
                  <p:nvPr/>
                </p:nvSpPr>
                <p:spPr>
                  <a:xfrm>
                    <a:off x="5183428" y="2852930"/>
                    <a:ext cx="205308" cy="230428"/>
                  </a:xfrm>
                  <a:prstGeom prst="rect">
                    <a:avLst/>
                  </a:prstGeom>
                  <a:noFill/>
                  <a:ln w="25400">
                    <a:noFill/>
                  </a:ln>
                </p:spPr>
                <p:txBody>
                  <a:bodyPr wrap="none" lIns="0" tIns="0" rIns="0" bIns="0" rtlCol="0" anchor="ctr" anchorCtr="0">
                    <a:noAutofit/>
                  </a:bodyPr>
                  <a:lstStyle/>
                  <a:p>
                    <a:pPr algn="ctr"/>
                    <a:r>
                      <a:rPr lang="en-US" sz="1400" dirty="0"/>
                      <a:t>1</a:t>
                    </a:r>
                  </a:p>
                </p:txBody>
              </p:sp>
            </p:grpSp>
          </p:grpSp>
          <p:cxnSp>
            <p:nvCxnSpPr>
              <p:cNvPr id="93" name="Straight Connector 92"/>
              <p:cNvCxnSpPr/>
              <p:nvPr/>
            </p:nvCxnSpPr>
            <p:spPr>
              <a:xfrm>
                <a:off x="3109576" y="3256179"/>
                <a:ext cx="0" cy="23042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5" name="Freeform 94"/>
              <p:cNvSpPr/>
              <p:nvPr/>
            </p:nvSpPr>
            <p:spPr>
              <a:xfrm>
                <a:off x="3367949" y="3266662"/>
                <a:ext cx="1047656" cy="1148206"/>
              </a:xfrm>
              <a:custGeom>
                <a:avLst/>
                <a:gdLst>
                  <a:gd name="connsiteX0" fmla="*/ 0 w 1212574"/>
                  <a:gd name="connsiteY0" fmla="*/ 225287 h 1166191"/>
                  <a:gd name="connsiteX1" fmla="*/ 0 w 1212574"/>
                  <a:gd name="connsiteY1" fmla="*/ 0 h 1166191"/>
                  <a:gd name="connsiteX2" fmla="*/ 815008 w 1212574"/>
                  <a:gd name="connsiteY2" fmla="*/ 0 h 1166191"/>
                  <a:gd name="connsiteX3" fmla="*/ 1212574 w 1212574"/>
                  <a:gd name="connsiteY3" fmla="*/ 728869 h 1166191"/>
                  <a:gd name="connsiteX4" fmla="*/ 1212574 w 1212574"/>
                  <a:gd name="connsiteY4" fmla="*/ 1166191 h 116619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12574" h="1166191">
                    <a:moveTo>
                      <a:pt x="0" y="225287"/>
                    </a:moveTo>
                    <a:lnTo>
                      <a:pt x="0" y="0"/>
                    </a:lnTo>
                    <a:lnTo>
                      <a:pt x="815008" y="0"/>
                    </a:lnTo>
                    <a:lnTo>
                      <a:pt x="1212574" y="728869"/>
                    </a:lnTo>
                    <a:lnTo>
                      <a:pt x="1212574" y="1166191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  <a:headEnd type="none"/>
                <a:tailEnd type="oval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8" name="Group 97"/>
            <p:cNvGrpSpPr/>
            <p:nvPr/>
          </p:nvGrpSpPr>
          <p:grpSpPr>
            <a:xfrm>
              <a:off x="4568683" y="2852930"/>
              <a:ext cx="1478850" cy="1561938"/>
              <a:chOff x="2936755" y="2852930"/>
              <a:chExt cx="1478850" cy="1561938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0" name="TextBox 99"/>
                  <p:cNvSpPr txBox="1"/>
                  <p:nvPr/>
                </p:nvSpPr>
                <p:spPr>
                  <a:xfrm>
                    <a:off x="3000363" y="2852930"/>
                    <a:ext cx="345642" cy="345642"/>
                  </a:xfrm>
                  <a:prstGeom prst="rect">
                    <a:avLst/>
                  </a:prstGeom>
                  <a:noFill/>
                  <a:ln w="25400">
                    <a:noFill/>
                  </a:ln>
                </p:spPr>
                <p:txBody>
                  <a:bodyPr wrap="square" lIns="0" tIns="0" rIns="0" bIns="0" rtlCol="0" anchor="ctr" anchorCtr="0">
                    <a:noAutofit/>
                  </a:bodyPr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20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dirty="0" smtClean="0">
                                  <a:latin typeface="Cambria Math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sz="2000" b="0" i="1" dirty="0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oMath>
                      </m:oMathPara>
                    </a14:m>
                    <a:endParaRPr lang="en-US" sz="2000" dirty="0"/>
                  </a:p>
                </p:txBody>
              </p:sp>
            </mc:Choice>
            <mc:Fallback xmlns="">
              <p:sp>
                <p:nvSpPr>
                  <p:cNvPr id="100" name="TextBox 9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000363" y="2852930"/>
                    <a:ext cx="345642" cy="345642"/>
                  </a:xfrm>
                  <a:prstGeom prst="rect">
                    <a:avLst/>
                  </a:prstGeom>
                  <a:blipFill rotWithShape="1">
                    <a:blip r:embed="rId23"/>
                    <a:stretch>
                      <a:fillRect l="-14286" b="-12281"/>
                    </a:stretch>
                  </a:blipFill>
                  <a:ln w="25400">
                    <a:noFill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101" name="Freeform 100"/>
              <p:cNvSpPr/>
              <p:nvPr/>
            </p:nvSpPr>
            <p:spPr>
              <a:xfrm>
                <a:off x="3200849" y="3783896"/>
                <a:ext cx="138373" cy="595463"/>
              </a:xfrm>
              <a:custGeom>
                <a:avLst/>
                <a:gdLst>
                  <a:gd name="connsiteX0" fmla="*/ 0 w 286512"/>
                  <a:gd name="connsiteY0" fmla="*/ 0 h 658368"/>
                  <a:gd name="connsiteX1" fmla="*/ 0 w 286512"/>
                  <a:gd name="connsiteY1" fmla="*/ 0 h 658368"/>
                  <a:gd name="connsiteX2" fmla="*/ 0 w 286512"/>
                  <a:gd name="connsiteY2" fmla="*/ 658368 h 658368"/>
                  <a:gd name="connsiteX3" fmla="*/ 286512 w 286512"/>
                  <a:gd name="connsiteY3" fmla="*/ 658368 h 6583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86512" h="658368">
                    <a:moveTo>
                      <a:pt x="0" y="0"/>
                    </a:moveTo>
                    <a:lnTo>
                      <a:pt x="0" y="0"/>
                    </a:lnTo>
                    <a:lnTo>
                      <a:pt x="0" y="658368"/>
                    </a:lnTo>
                    <a:lnTo>
                      <a:pt x="286512" y="658368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2" name="Group 101"/>
              <p:cNvGrpSpPr/>
              <p:nvPr/>
            </p:nvGrpSpPr>
            <p:grpSpPr>
              <a:xfrm>
                <a:off x="2936755" y="3486607"/>
                <a:ext cx="613799" cy="297289"/>
                <a:chOff x="5061243" y="3131711"/>
                <a:chExt cx="773223" cy="297289"/>
              </a:xfrm>
            </p:grpSpPr>
            <p:sp>
              <p:nvSpPr>
                <p:cNvPr id="105" name="Flowchart: Manual Operation 104"/>
                <p:cNvSpPr/>
                <p:nvPr/>
              </p:nvSpPr>
              <p:spPr>
                <a:xfrm>
                  <a:off x="5061243" y="3131711"/>
                  <a:ext cx="773223" cy="297289"/>
                </a:xfrm>
                <a:prstGeom prst="flowChartManualOperation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180000" rIns="0" bIns="0" rtlCol="0" anchor="ctr"/>
                <a:lstStyle/>
                <a:p>
                  <a:pPr algn="ctr"/>
                  <a:endParaRPr lang="en-US" dirty="0">
                    <a:solidFill>
                      <a:schemeClr val="tx1"/>
                    </a:solidFill>
                    <a:latin typeface="Calibri" panose="020F0502020204030204" pitchFamily="34" charset="0"/>
                  </a:endParaRPr>
                </a:p>
              </p:txBody>
            </p:sp>
            <p:grpSp>
              <p:nvGrpSpPr>
                <p:cNvPr id="106" name="Group 105"/>
                <p:cNvGrpSpPr/>
                <p:nvPr/>
              </p:nvGrpSpPr>
              <p:grpSpPr>
                <a:xfrm>
                  <a:off x="5188623" y="3160843"/>
                  <a:ext cx="518463" cy="239682"/>
                  <a:chOff x="5183428" y="2852930"/>
                  <a:chExt cx="518463" cy="230428"/>
                </a:xfrm>
              </p:grpSpPr>
              <p:sp>
                <p:nvSpPr>
                  <p:cNvPr id="107" name="TextBox 106"/>
                  <p:cNvSpPr txBox="1"/>
                  <p:nvPr/>
                </p:nvSpPr>
                <p:spPr>
                  <a:xfrm>
                    <a:off x="5496583" y="2852930"/>
                    <a:ext cx="205308" cy="230428"/>
                  </a:xfrm>
                  <a:prstGeom prst="rect">
                    <a:avLst/>
                  </a:prstGeom>
                  <a:noFill/>
                  <a:ln w="25400">
                    <a:noFill/>
                  </a:ln>
                </p:spPr>
                <p:txBody>
                  <a:bodyPr wrap="none" lIns="0" tIns="0" rIns="0" bIns="0" rtlCol="0" anchor="ctr" anchorCtr="0">
                    <a:noAutofit/>
                  </a:bodyPr>
                  <a:lstStyle/>
                  <a:p>
                    <a:pPr algn="ctr"/>
                    <a:r>
                      <a:rPr lang="en-US" sz="1400" dirty="0"/>
                      <a:t>0</a:t>
                    </a:r>
                  </a:p>
                </p:txBody>
              </p:sp>
              <p:sp>
                <p:nvSpPr>
                  <p:cNvPr id="108" name="TextBox 107"/>
                  <p:cNvSpPr txBox="1"/>
                  <p:nvPr/>
                </p:nvSpPr>
                <p:spPr>
                  <a:xfrm>
                    <a:off x="5183428" y="2852930"/>
                    <a:ext cx="205308" cy="230428"/>
                  </a:xfrm>
                  <a:prstGeom prst="rect">
                    <a:avLst/>
                  </a:prstGeom>
                  <a:noFill/>
                  <a:ln w="25400">
                    <a:noFill/>
                  </a:ln>
                </p:spPr>
                <p:txBody>
                  <a:bodyPr wrap="none" lIns="0" tIns="0" rIns="0" bIns="0" rtlCol="0" anchor="ctr" anchorCtr="0">
                    <a:noAutofit/>
                  </a:bodyPr>
                  <a:lstStyle/>
                  <a:p>
                    <a:pPr algn="ctr"/>
                    <a:r>
                      <a:rPr lang="en-US" sz="1400" dirty="0"/>
                      <a:t>1</a:t>
                    </a:r>
                  </a:p>
                </p:txBody>
              </p:sp>
            </p:grpSp>
          </p:grpSp>
          <p:cxnSp>
            <p:nvCxnSpPr>
              <p:cNvPr id="103" name="Straight Connector 102"/>
              <p:cNvCxnSpPr/>
              <p:nvPr/>
            </p:nvCxnSpPr>
            <p:spPr>
              <a:xfrm>
                <a:off x="3109576" y="3256179"/>
                <a:ext cx="0" cy="23042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4" name="Freeform 103"/>
              <p:cNvSpPr/>
              <p:nvPr/>
            </p:nvSpPr>
            <p:spPr>
              <a:xfrm>
                <a:off x="3367949" y="3266662"/>
                <a:ext cx="1047656" cy="1148206"/>
              </a:xfrm>
              <a:custGeom>
                <a:avLst/>
                <a:gdLst>
                  <a:gd name="connsiteX0" fmla="*/ 0 w 1212574"/>
                  <a:gd name="connsiteY0" fmla="*/ 225287 h 1166191"/>
                  <a:gd name="connsiteX1" fmla="*/ 0 w 1212574"/>
                  <a:gd name="connsiteY1" fmla="*/ 0 h 1166191"/>
                  <a:gd name="connsiteX2" fmla="*/ 815008 w 1212574"/>
                  <a:gd name="connsiteY2" fmla="*/ 0 h 1166191"/>
                  <a:gd name="connsiteX3" fmla="*/ 1212574 w 1212574"/>
                  <a:gd name="connsiteY3" fmla="*/ 728869 h 1166191"/>
                  <a:gd name="connsiteX4" fmla="*/ 1212574 w 1212574"/>
                  <a:gd name="connsiteY4" fmla="*/ 1166191 h 116619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12574" h="1166191">
                    <a:moveTo>
                      <a:pt x="0" y="225287"/>
                    </a:moveTo>
                    <a:lnTo>
                      <a:pt x="0" y="0"/>
                    </a:lnTo>
                    <a:lnTo>
                      <a:pt x="815008" y="0"/>
                    </a:lnTo>
                    <a:lnTo>
                      <a:pt x="1212574" y="728869"/>
                    </a:lnTo>
                    <a:lnTo>
                      <a:pt x="1212574" y="1166191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  <a:headEnd type="none"/>
                <a:tailEnd type="oval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1" name="Group 110"/>
            <p:cNvGrpSpPr/>
            <p:nvPr/>
          </p:nvGrpSpPr>
          <p:grpSpPr>
            <a:xfrm>
              <a:off x="6175053" y="2852930"/>
              <a:ext cx="1478850" cy="1561938"/>
              <a:chOff x="2936755" y="2852930"/>
              <a:chExt cx="1478850" cy="1561938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13" name="TextBox 112"/>
                  <p:cNvSpPr txBox="1"/>
                  <p:nvPr/>
                </p:nvSpPr>
                <p:spPr>
                  <a:xfrm>
                    <a:off x="3000363" y="2852930"/>
                    <a:ext cx="345642" cy="345642"/>
                  </a:xfrm>
                  <a:prstGeom prst="rect">
                    <a:avLst/>
                  </a:prstGeom>
                  <a:noFill/>
                  <a:ln w="25400">
                    <a:noFill/>
                  </a:ln>
                </p:spPr>
                <p:txBody>
                  <a:bodyPr wrap="square" lIns="0" tIns="0" rIns="0" bIns="0" rtlCol="0" anchor="ctr" anchorCtr="0">
                    <a:noAutofit/>
                  </a:bodyPr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20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dirty="0" smtClean="0">
                                  <a:latin typeface="Cambria Math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sz="2000" b="0" i="1" dirty="0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oMath>
                      </m:oMathPara>
                    </a14:m>
                    <a:endParaRPr lang="en-US" sz="2000" dirty="0"/>
                  </a:p>
                </p:txBody>
              </p:sp>
            </mc:Choice>
            <mc:Fallback xmlns="">
              <p:sp>
                <p:nvSpPr>
                  <p:cNvPr id="113" name="TextBox 11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000363" y="2852930"/>
                    <a:ext cx="345642" cy="345642"/>
                  </a:xfrm>
                  <a:prstGeom prst="rect">
                    <a:avLst/>
                  </a:prstGeom>
                  <a:blipFill rotWithShape="1">
                    <a:blip r:embed="rId24"/>
                    <a:stretch>
                      <a:fillRect l="-14035" b="-10526"/>
                    </a:stretch>
                  </a:blipFill>
                  <a:ln w="25400">
                    <a:noFill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114" name="Freeform 113"/>
              <p:cNvSpPr/>
              <p:nvPr/>
            </p:nvSpPr>
            <p:spPr>
              <a:xfrm>
                <a:off x="3200849" y="3783896"/>
                <a:ext cx="138373" cy="595463"/>
              </a:xfrm>
              <a:custGeom>
                <a:avLst/>
                <a:gdLst>
                  <a:gd name="connsiteX0" fmla="*/ 0 w 286512"/>
                  <a:gd name="connsiteY0" fmla="*/ 0 h 658368"/>
                  <a:gd name="connsiteX1" fmla="*/ 0 w 286512"/>
                  <a:gd name="connsiteY1" fmla="*/ 0 h 658368"/>
                  <a:gd name="connsiteX2" fmla="*/ 0 w 286512"/>
                  <a:gd name="connsiteY2" fmla="*/ 658368 h 658368"/>
                  <a:gd name="connsiteX3" fmla="*/ 286512 w 286512"/>
                  <a:gd name="connsiteY3" fmla="*/ 658368 h 6583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86512" h="658368">
                    <a:moveTo>
                      <a:pt x="0" y="0"/>
                    </a:moveTo>
                    <a:lnTo>
                      <a:pt x="0" y="0"/>
                    </a:lnTo>
                    <a:lnTo>
                      <a:pt x="0" y="658368"/>
                    </a:lnTo>
                    <a:lnTo>
                      <a:pt x="286512" y="658368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15" name="Group 114"/>
              <p:cNvGrpSpPr/>
              <p:nvPr/>
            </p:nvGrpSpPr>
            <p:grpSpPr>
              <a:xfrm>
                <a:off x="2936755" y="3486607"/>
                <a:ext cx="613799" cy="297289"/>
                <a:chOff x="5061243" y="3131711"/>
                <a:chExt cx="773223" cy="297289"/>
              </a:xfrm>
            </p:grpSpPr>
            <p:sp>
              <p:nvSpPr>
                <p:cNvPr id="118" name="Flowchart: Manual Operation 117"/>
                <p:cNvSpPr/>
                <p:nvPr/>
              </p:nvSpPr>
              <p:spPr>
                <a:xfrm>
                  <a:off x="5061243" y="3131711"/>
                  <a:ext cx="773223" cy="297289"/>
                </a:xfrm>
                <a:prstGeom prst="flowChartManualOperation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180000" rIns="0" bIns="0" rtlCol="0" anchor="ctr"/>
                <a:lstStyle/>
                <a:p>
                  <a:pPr algn="ctr"/>
                  <a:endParaRPr lang="en-US" dirty="0">
                    <a:solidFill>
                      <a:schemeClr val="tx1"/>
                    </a:solidFill>
                    <a:latin typeface="Calibri" panose="020F0502020204030204" pitchFamily="34" charset="0"/>
                  </a:endParaRPr>
                </a:p>
              </p:txBody>
            </p:sp>
            <p:grpSp>
              <p:nvGrpSpPr>
                <p:cNvPr id="119" name="Group 118"/>
                <p:cNvGrpSpPr/>
                <p:nvPr/>
              </p:nvGrpSpPr>
              <p:grpSpPr>
                <a:xfrm>
                  <a:off x="5188623" y="3160843"/>
                  <a:ext cx="518463" cy="239682"/>
                  <a:chOff x="5183428" y="2852930"/>
                  <a:chExt cx="518463" cy="230428"/>
                </a:xfrm>
              </p:grpSpPr>
              <p:sp>
                <p:nvSpPr>
                  <p:cNvPr id="120" name="TextBox 119"/>
                  <p:cNvSpPr txBox="1"/>
                  <p:nvPr/>
                </p:nvSpPr>
                <p:spPr>
                  <a:xfrm>
                    <a:off x="5496583" y="2852930"/>
                    <a:ext cx="205308" cy="230428"/>
                  </a:xfrm>
                  <a:prstGeom prst="rect">
                    <a:avLst/>
                  </a:prstGeom>
                  <a:noFill/>
                  <a:ln w="25400">
                    <a:noFill/>
                  </a:ln>
                </p:spPr>
                <p:txBody>
                  <a:bodyPr wrap="none" lIns="0" tIns="0" rIns="0" bIns="0" rtlCol="0" anchor="ctr" anchorCtr="0">
                    <a:noAutofit/>
                  </a:bodyPr>
                  <a:lstStyle/>
                  <a:p>
                    <a:pPr algn="ctr"/>
                    <a:r>
                      <a:rPr lang="en-US" sz="1400" dirty="0"/>
                      <a:t>0</a:t>
                    </a:r>
                  </a:p>
                </p:txBody>
              </p:sp>
              <p:sp>
                <p:nvSpPr>
                  <p:cNvPr id="121" name="TextBox 120"/>
                  <p:cNvSpPr txBox="1"/>
                  <p:nvPr/>
                </p:nvSpPr>
                <p:spPr>
                  <a:xfrm>
                    <a:off x="5183428" y="2852930"/>
                    <a:ext cx="205308" cy="230428"/>
                  </a:xfrm>
                  <a:prstGeom prst="rect">
                    <a:avLst/>
                  </a:prstGeom>
                  <a:noFill/>
                  <a:ln w="25400">
                    <a:noFill/>
                  </a:ln>
                </p:spPr>
                <p:txBody>
                  <a:bodyPr wrap="none" lIns="0" tIns="0" rIns="0" bIns="0" rtlCol="0" anchor="ctr" anchorCtr="0">
                    <a:noAutofit/>
                  </a:bodyPr>
                  <a:lstStyle/>
                  <a:p>
                    <a:pPr algn="ctr"/>
                    <a:r>
                      <a:rPr lang="en-US" sz="1400" dirty="0"/>
                      <a:t>1</a:t>
                    </a:r>
                  </a:p>
                </p:txBody>
              </p:sp>
            </p:grpSp>
          </p:grpSp>
          <p:cxnSp>
            <p:nvCxnSpPr>
              <p:cNvPr id="116" name="Straight Connector 115"/>
              <p:cNvCxnSpPr/>
              <p:nvPr/>
            </p:nvCxnSpPr>
            <p:spPr>
              <a:xfrm>
                <a:off x="3109576" y="3256179"/>
                <a:ext cx="0" cy="23042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7" name="Freeform 116"/>
              <p:cNvSpPr/>
              <p:nvPr/>
            </p:nvSpPr>
            <p:spPr>
              <a:xfrm>
                <a:off x="3367949" y="3266662"/>
                <a:ext cx="1047656" cy="1148206"/>
              </a:xfrm>
              <a:custGeom>
                <a:avLst/>
                <a:gdLst>
                  <a:gd name="connsiteX0" fmla="*/ 0 w 1212574"/>
                  <a:gd name="connsiteY0" fmla="*/ 225287 h 1166191"/>
                  <a:gd name="connsiteX1" fmla="*/ 0 w 1212574"/>
                  <a:gd name="connsiteY1" fmla="*/ 0 h 1166191"/>
                  <a:gd name="connsiteX2" fmla="*/ 815008 w 1212574"/>
                  <a:gd name="connsiteY2" fmla="*/ 0 h 1166191"/>
                  <a:gd name="connsiteX3" fmla="*/ 1212574 w 1212574"/>
                  <a:gd name="connsiteY3" fmla="*/ 728869 h 1166191"/>
                  <a:gd name="connsiteX4" fmla="*/ 1212574 w 1212574"/>
                  <a:gd name="connsiteY4" fmla="*/ 1166191 h 116619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12574" h="1166191">
                    <a:moveTo>
                      <a:pt x="0" y="225287"/>
                    </a:moveTo>
                    <a:lnTo>
                      <a:pt x="0" y="0"/>
                    </a:lnTo>
                    <a:lnTo>
                      <a:pt x="815008" y="0"/>
                    </a:lnTo>
                    <a:lnTo>
                      <a:pt x="1212574" y="728869"/>
                    </a:lnTo>
                    <a:lnTo>
                      <a:pt x="1212574" y="1166191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  <a:headEnd type="none"/>
                <a:tailEnd type="oval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2" name="Group 121"/>
            <p:cNvGrpSpPr/>
            <p:nvPr/>
          </p:nvGrpSpPr>
          <p:grpSpPr>
            <a:xfrm>
              <a:off x="7794675" y="2852930"/>
              <a:ext cx="1478850" cy="1561938"/>
              <a:chOff x="2936755" y="2852930"/>
              <a:chExt cx="1478850" cy="1561938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24" name="TextBox 123"/>
                  <p:cNvSpPr txBox="1"/>
                  <p:nvPr/>
                </p:nvSpPr>
                <p:spPr>
                  <a:xfrm>
                    <a:off x="3000363" y="2852930"/>
                    <a:ext cx="345642" cy="345642"/>
                  </a:xfrm>
                  <a:prstGeom prst="rect">
                    <a:avLst/>
                  </a:prstGeom>
                  <a:noFill/>
                  <a:ln w="25400">
                    <a:noFill/>
                  </a:ln>
                </p:spPr>
                <p:txBody>
                  <a:bodyPr wrap="square" lIns="0" tIns="0" rIns="0" bIns="0" rtlCol="0" anchor="ctr" anchorCtr="0">
                    <a:noAutofit/>
                  </a:bodyPr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20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dirty="0" smtClean="0">
                                  <a:latin typeface="Cambria Math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sz="2000" b="0" i="1" dirty="0" smtClean="0"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</m:oMath>
                      </m:oMathPara>
                    </a14:m>
                    <a:endParaRPr lang="en-US" sz="2000" dirty="0"/>
                  </a:p>
                </p:txBody>
              </p:sp>
            </mc:Choice>
            <mc:Fallback xmlns="">
              <p:sp>
                <p:nvSpPr>
                  <p:cNvPr id="124" name="TextBox 12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000363" y="2852930"/>
                    <a:ext cx="345642" cy="345642"/>
                  </a:xfrm>
                  <a:prstGeom prst="rect">
                    <a:avLst/>
                  </a:prstGeom>
                  <a:blipFill rotWithShape="1">
                    <a:blip r:embed="rId25"/>
                    <a:stretch>
                      <a:fillRect l="-14035" b="-12281"/>
                    </a:stretch>
                  </a:blipFill>
                  <a:ln w="25400">
                    <a:noFill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125" name="Freeform 124"/>
              <p:cNvSpPr/>
              <p:nvPr/>
            </p:nvSpPr>
            <p:spPr>
              <a:xfrm>
                <a:off x="3200849" y="3783896"/>
                <a:ext cx="138373" cy="595463"/>
              </a:xfrm>
              <a:custGeom>
                <a:avLst/>
                <a:gdLst>
                  <a:gd name="connsiteX0" fmla="*/ 0 w 286512"/>
                  <a:gd name="connsiteY0" fmla="*/ 0 h 658368"/>
                  <a:gd name="connsiteX1" fmla="*/ 0 w 286512"/>
                  <a:gd name="connsiteY1" fmla="*/ 0 h 658368"/>
                  <a:gd name="connsiteX2" fmla="*/ 0 w 286512"/>
                  <a:gd name="connsiteY2" fmla="*/ 658368 h 658368"/>
                  <a:gd name="connsiteX3" fmla="*/ 286512 w 286512"/>
                  <a:gd name="connsiteY3" fmla="*/ 658368 h 6583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86512" h="658368">
                    <a:moveTo>
                      <a:pt x="0" y="0"/>
                    </a:moveTo>
                    <a:lnTo>
                      <a:pt x="0" y="0"/>
                    </a:lnTo>
                    <a:lnTo>
                      <a:pt x="0" y="658368"/>
                    </a:lnTo>
                    <a:lnTo>
                      <a:pt x="286512" y="658368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26" name="Group 125"/>
              <p:cNvGrpSpPr/>
              <p:nvPr/>
            </p:nvGrpSpPr>
            <p:grpSpPr>
              <a:xfrm>
                <a:off x="2936755" y="3486607"/>
                <a:ext cx="613799" cy="297289"/>
                <a:chOff x="5061243" y="3131711"/>
                <a:chExt cx="773223" cy="297289"/>
              </a:xfrm>
            </p:grpSpPr>
            <p:sp>
              <p:nvSpPr>
                <p:cNvPr id="129" name="Flowchart: Manual Operation 128"/>
                <p:cNvSpPr/>
                <p:nvPr/>
              </p:nvSpPr>
              <p:spPr>
                <a:xfrm>
                  <a:off x="5061243" y="3131711"/>
                  <a:ext cx="773223" cy="297289"/>
                </a:xfrm>
                <a:prstGeom prst="flowChartManualOperation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180000" rIns="0" bIns="0" rtlCol="0" anchor="ctr"/>
                <a:lstStyle/>
                <a:p>
                  <a:pPr algn="ctr"/>
                  <a:endParaRPr lang="en-US" dirty="0">
                    <a:solidFill>
                      <a:schemeClr val="tx1"/>
                    </a:solidFill>
                    <a:latin typeface="Calibri" panose="020F0502020204030204" pitchFamily="34" charset="0"/>
                  </a:endParaRPr>
                </a:p>
              </p:txBody>
            </p:sp>
            <p:grpSp>
              <p:nvGrpSpPr>
                <p:cNvPr id="130" name="Group 129"/>
                <p:cNvGrpSpPr/>
                <p:nvPr/>
              </p:nvGrpSpPr>
              <p:grpSpPr>
                <a:xfrm>
                  <a:off x="5188623" y="3160843"/>
                  <a:ext cx="518463" cy="239682"/>
                  <a:chOff x="5183428" y="2852930"/>
                  <a:chExt cx="518463" cy="230428"/>
                </a:xfrm>
              </p:grpSpPr>
              <p:sp>
                <p:nvSpPr>
                  <p:cNvPr id="131" name="TextBox 130"/>
                  <p:cNvSpPr txBox="1"/>
                  <p:nvPr/>
                </p:nvSpPr>
                <p:spPr>
                  <a:xfrm>
                    <a:off x="5496583" y="2852930"/>
                    <a:ext cx="205308" cy="230428"/>
                  </a:xfrm>
                  <a:prstGeom prst="rect">
                    <a:avLst/>
                  </a:prstGeom>
                  <a:noFill/>
                  <a:ln w="25400">
                    <a:noFill/>
                  </a:ln>
                </p:spPr>
                <p:txBody>
                  <a:bodyPr wrap="none" lIns="0" tIns="0" rIns="0" bIns="0" rtlCol="0" anchor="ctr" anchorCtr="0">
                    <a:noAutofit/>
                  </a:bodyPr>
                  <a:lstStyle/>
                  <a:p>
                    <a:pPr algn="ctr"/>
                    <a:r>
                      <a:rPr lang="en-US" sz="1400" dirty="0"/>
                      <a:t>0</a:t>
                    </a:r>
                  </a:p>
                </p:txBody>
              </p:sp>
              <p:sp>
                <p:nvSpPr>
                  <p:cNvPr id="132" name="TextBox 131"/>
                  <p:cNvSpPr txBox="1"/>
                  <p:nvPr/>
                </p:nvSpPr>
                <p:spPr>
                  <a:xfrm>
                    <a:off x="5183428" y="2852930"/>
                    <a:ext cx="205308" cy="230428"/>
                  </a:xfrm>
                  <a:prstGeom prst="rect">
                    <a:avLst/>
                  </a:prstGeom>
                  <a:noFill/>
                  <a:ln w="25400">
                    <a:noFill/>
                  </a:ln>
                </p:spPr>
                <p:txBody>
                  <a:bodyPr wrap="none" lIns="0" tIns="0" rIns="0" bIns="0" rtlCol="0" anchor="ctr" anchorCtr="0">
                    <a:noAutofit/>
                  </a:bodyPr>
                  <a:lstStyle/>
                  <a:p>
                    <a:pPr algn="ctr"/>
                    <a:r>
                      <a:rPr lang="en-US" sz="1400" dirty="0"/>
                      <a:t>1</a:t>
                    </a:r>
                  </a:p>
                </p:txBody>
              </p:sp>
            </p:grpSp>
          </p:grpSp>
          <p:cxnSp>
            <p:nvCxnSpPr>
              <p:cNvPr id="127" name="Straight Connector 126"/>
              <p:cNvCxnSpPr/>
              <p:nvPr/>
            </p:nvCxnSpPr>
            <p:spPr>
              <a:xfrm>
                <a:off x="3109576" y="3256179"/>
                <a:ext cx="0" cy="23042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8" name="Freeform 127"/>
              <p:cNvSpPr/>
              <p:nvPr/>
            </p:nvSpPr>
            <p:spPr>
              <a:xfrm>
                <a:off x="3367949" y="3266662"/>
                <a:ext cx="1047656" cy="1148206"/>
              </a:xfrm>
              <a:custGeom>
                <a:avLst/>
                <a:gdLst>
                  <a:gd name="connsiteX0" fmla="*/ 0 w 1212574"/>
                  <a:gd name="connsiteY0" fmla="*/ 225287 h 1166191"/>
                  <a:gd name="connsiteX1" fmla="*/ 0 w 1212574"/>
                  <a:gd name="connsiteY1" fmla="*/ 0 h 1166191"/>
                  <a:gd name="connsiteX2" fmla="*/ 815008 w 1212574"/>
                  <a:gd name="connsiteY2" fmla="*/ 0 h 1166191"/>
                  <a:gd name="connsiteX3" fmla="*/ 1212574 w 1212574"/>
                  <a:gd name="connsiteY3" fmla="*/ 728869 h 1166191"/>
                  <a:gd name="connsiteX4" fmla="*/ 1212574 w 1212574"/>
                  <a:gd name="connsiteY4" fmla="*/ 1166191 h 116619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12574" h="1166191">
                    <a:moveTo>
                      <a:pt x="0" y="225287"/>
                    </a:moveTo>
                    <a:lnTo>
                      <a:pt x="0" y="0"/>
                    </a:lnTo>
                    <a:lnTo>
                      <a:pt x="815008" y="0"/>
                    </a:lnTo>
                    <a:lnTo>
                      <a:pt x="1212574" y="728869"/>
                    </a:lnTo>
                    <a:lnTo>
                      <a:pt x="1212574" y="1166191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  <a:headEnd type="none"/>
                <a:tailEnd type="oval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79959230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. . .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352600" y="1178750"/>
            <a:ext cx="7650850" cy="51305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7663" indent="-347663" algn="l" rtl="0" fontAlgn="base">
              <a:spcBef>
                <a:spcPct val="4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98513" indent="-336550" algn="l" rtl="0" fontAlgn="base">
              <a:spcBef>
                <a:spcPct val="40000"/>
              </a:spcBef>
              <a:spcAft>
                <a:spcPct val="0"/>
              </a:spcAft>
              <a:buFont typeface="Wingdings" pitchFamily="2" charset="2"/>
              <a:buChar char="²"/>
              <a:defRPr sz="2000">
                <a:solidFill>
                  <a:schemeClr val="tx1"/>
                </a:solidFill>
                <a:latin typeface="+mn-lt"/>
                <a:cs typeface="+mn-cs"/>
              </a:defRPr>
            </a:lvl2pPr>
            <a:lvl3pPr marL="1144588" indent="-231775" algn="l" rtl="0" fontAlgn="base">
              <a:spcBef>
                <a:spcPct val="40000"/>
              </a:spcBef>
              <a:spcAft>
                <a:spcPct val="0"/>
              </a:spcAft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  <a:cs typeface="+mn-cs"/>
              </a:defRPr>
            </a:lvl3pPr>
            <a:lvl4pPr marL="1481138" indent="-222250" algn="l" rtl="0" fontAlgn="base">
              <a:spcBef>
                <a:spcPct val="4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  <a:cs typeface="+mn-cs"/>
              </a:defRPr>
            </a:lvl4pPr>
            <a:lvl5pPr marL="1828800" indent="-233363" algn="l" rtl="0" fontAlgn="base">
              <a:spcBef>
                <a:spcPct val="4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cs typeface="+mn-cs"/>
              </a:defRPr>
            </a:lvl5pPr>
            <a:lvl6pPr marL="2286000" indent="-233363" algn="l" rtl="0" fontAlgn="base">
              <a:spcBef>
                <a:spcPct val="4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cs typeface="+mn-cs"/>
              </a:defRPr>
            </a:lvl6pPr>
            <a:lvl7pPr marL="2743200" indent="-233363" algn="l" rtl="0" fontAlgn="base">
              <a:spcBef>
                <a:spcPct val="4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cs typeface="+mn-cs"/>
              </a:defRPr>
            </a:lvl7pPr>
            <a:lvl8pPr marL="3200400" indent="-233363" algn="l" rtl="0" fontAlgn="base">
              <a:spcBef>
                <a:spcPct val="4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cs typeface="+mn-cs"/>
              </a:defRPr>
            </a:lvl8pPr>
            <a:lvl9pPr marL="3657600" indent="-233363" algn="l" rtl="0" fontAlgn="base">
              <a:spcBef>
                <a:spcPct val="4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444500" indent="-444500">
              <a:lnSpc>
                <a:spcPct val="200000"/>
              </a:lnSpc>
              <a:spcBef>
                <a:spcPts val="2500"/>
              </a:spcBef>
            </a:pPr>
            <a:r>
              <a:rPr lang="en-US" altLang="en-US" sz="2800" kern="0" dirty="0"/>
              <a:t>Introduction to Sequential Circuits</a:t>
            </a:r>
          </a:p>
          <a:p>
            <a:pPr marL="444500" indent="-444500">
              <a:lnSpc>
                <a:spcPct val="200000"/>
              </a:lnSpc>
              <a:spcBef>
                <a:spcPts val="2500"/>
              </a:spcBef>
            </a:pPr>
            <a:r>
              <a:rPr lang="en-US" altLang="en-US" sz="2800" kern="0" dirty="0"/>
              <a:t>Latches</a:t>
            </a:r>
          </a:p>
          <a:p>
            <a:pPr marL="444500" indent="-444500">
              <a:lnSpc>
                <a:spcPct val="200000"/>
              </a:lnSpc>
              <a:spcBef>
                <a:spcPts val="2500"/>
              </a:spcBef>
            </a:pPr>
            <a:r>
              <a:rPr lang="en-US" altLang="en-US" sz="2800" kern="0" dirty="0"/>
              <a:t>Flip-Flops and Registers</a:t>
            </a:r>
          </a:p>
          <a:p>
            <a:pPr marL="444500" indent="-444500">
              <a:lnSpc>
                <a:spcPct val="200000"/>
              </a:lnSpc>
              <a:spcBef>
                <a:spcPts val="2500"/>
              </a:spcBef>
            </a:pPr>
            <a:r>
              <a:rPr lang="en-US" altLang="en-US" sz="2800" kern="0" dirty="0">
                <a:solidFill>
                  <a:srgbClr val="FF0000"/>
                </a:solidFill>
              </a:rPr>
              <a:t>Memory Units</a:t>
            </a:r>
          </a:p>
        </p:txBody>
      </p:sp>
    </p:spTree>
    <p:extLst>
      <p:ext uri="{BB962C8B-B14F-4D97-AF65-F5344CB8AC3E}">
        <p14:creationId xmlns:p14="http://schemas.microsoft.com/office/powerpoint/2010/main" val="153300387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750D0-3A44-4FD2-97D1-6961602A97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 Units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670027-4C6E-46AE-9D98-07727FCF49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9654" y="836684"/>
            <a:ext cx="9044298" cy="2707529"/>
          </a:xfrm>
        </p:spPr>
        <p:txBody>
          <a:bodyPr/>
          <a:lstStyle/>
          <a:p>
            <a:pPr>
              <a:spcBef>
                <a:spcPts val="1500"/>
              </a:spcBef>
            </a:pPr>
            <a:r>
              <a:rPr lang="en-US" dirty="0"/>
              <a:t>A memory unit is a device that can store binary information</a:t>
            </a:r>
          </a:p>
          <a:p>
            <a:pPr>
              <a:spcBef>
                <a:spcPts val="1500"/>
              </a:spcBef>
            </a:pPr>
            <a:r>
              <a:rPr lang="en-US" dirty="0"/>
              <a:t>It is a large group of cells, each capable of storing one bit</a:t>
            </a:r>
          </a:p>
          <a:p>
            <a:pPr>
              <a:spcBef>
                <a:spcPts val="1500"/>
              </a:spcBef>
            </a:pPr>
            <a:r>
              <a:rPr lang="en-US" dirty="0"/>
              <a:t>Two types of memory units: </a:t>
            </a:r>
            <a:r>
              <a:rPr lang="en-US" b="1" dirty="0">
                <a:solidFill>
                  <a:srgbClr val="FF0000"/>
                </a:solidFill>
              </a:rPr>
              <a:t>Volatile</a:t>
            </a:r>
            <a:r>
              <a:rPr lang="en-US" dirty="0"/>
              <a:t> and </a:t>
            </a:r>
            <a:r>
              <a:rPr lang="en-US" b="1" dirty="0">
                <a:solidFill>
                  <a:srgbClr val="FF0000"/>
                </a:solidFill>
              </a:rPr>
              <a:t>Non-Volatile</a:t>
            </a:r>
          </a:p>
          <a:p>
            <a:pPr>
              <a:spcBef>
                <a:spcPts val="1500"/>
              </a:spcBef>
            </a:pPr>
            <a:r>
              <a:rPr lang="en-US" dirty="0"/>
              <a:t>Random-Access Memory (RAM) is volatile</a:t>
            </a:r>
          </a:p>
          <a:p>
            <a:pPr>
              <a:spcBef>
                <a:spcPts val="1500"/>
              </a:spcBef>
            </a:pPr>
            <a:r>
              <a:rPr lang="en-US" dirty="0"/>
              <a:t>ROM, Flash, and FPGA are non-volatile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FB8DAD9A-3215-4EDC-916D-AA5EE21E970C}"/>
              </a:ext>
            </a:extLst>
          </p:cNvPr>
          <p:cNvGrpSpPr/>
          <p:nvPr/>
        </p:nvGrpSpPr>
        <p:grpSpPr>
          <a:xfrm>
            <a:off x="1520675" y="3661797"/>
            <a:ext cx="7429635" cy="2877981"/>
            <a:chOff x="1520675" y="3661797"/>
            <a:chExt cx="7429635" cy="2877981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D63F5500-688B-43BF-A87B-163EA6BD5A11}"/>
                </a:ext>
              </a:extLst>
            </p:cNvPr>
            <p:cNvSpPr txBox="1"/>
            <p:nvPr/>
          </p:nvSpPr>
          <p:spPr>
            <a:xfrm>
              <a:off x="3940169" y="3661797"/>
              <a:ext cx="1843424" cy="345642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none" lIns="0" tIns="0" rIns="0" bIns="0" rtlCol="0" anchor="ctr" anchorCtr="0">
              <a:noAutofit/>
            </a:bodyPr>
            <a:lstStyle/>
            <a:p>
              <a:pPr algn="ctr"/>
              <a:r>
                <a:rPr lang="en-US" sz="2000" dirty="0"/>
                <a:t>Memory Unit</a:t>
              </a:r>
            </a:p>
          </p:txBody>
        </p:sp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C8614F46-1FE9-4FAC-ABCB-D3A1880A3C2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557601" y="4065046"/>
              <a:ext cx="2297493" cy="511232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01E83072-73DF-4998-A5AE-06B9BF24F29C}"/>
                </a:ext>
              </a:extLst>
            </p:cNvPr>
            <p:cNvSpPr txBox="1"/>
            <p:nvPr/>
          </p:nvSpPr>
          <p:spPr>
            <a:xfrm>
              <a:off x="1981531" y="4638747"/>
              <a:ext cx="1152139" cy="345642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none" lIns="0" tIns="0" rIns="0" bIns="0" rtlCol="0" anchor="ctr" anchorCtr="0">
              <a:noAutofit/>
            </a:bodyPr>
            <a:lstStyle/>
            <a:p>
              <a:pPr algn="ctr"/>
              <a:r>
                <a:rPr lang="en-US" sz="2000" dirty="0"/>
                <a:t>Volatile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5DC76097-8D08-4254-96B6-3C37F6E57C71}"/>
                </a:ext>
              </a:extLst>
            </p:cNvPr>
            <p:cNvSpPr txBox="1"/>
            <p:nvPr/>
          </p:nvSpPr>
          <p:spPr>
            <a:xfrm>
              <a:off x="6217795" y="4638747"/>
              <a:ext cx="1843424" cy="345642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none" lIns="0" tIns="0" rIns="0" bIns="0" rtlCol="0" anchor="ctr" anchorCtr="0">
              <a:noAutofit/>
            </a:bodyPr>
            <a:lstStyle/>
            <a:p>
              <a:pPr algn="ctr"/>
              <a:r>
                <a:rPr lang="en-US" sz="2000" dirty="0"/>
                <a:t>Non-Volatile</a:t>
              </a:r>
            </a:p>
          </p:txBody>
        </p: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0B6314C7-DF73-4E3B-8352-0BC5FC88B5B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557601" y="4984389"/>
              <a:ext cx="1" cy="403249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05E255C2-BE8B-4104-8AFA-A2D30A00DF08}"/>
                </a:ext>
              </a:extLst>
            </p:cNvPr>
            <p:cNvSpPr txBox="1"/>
            <p:nvPr/>
          </p:nvSpPr>
          <p:spPr>
            <a:xfrm>
              <a:off x="2096748" y="5445246"/>
              <a:ext cx="921705" cy="345642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none" lIns="0" tIns="0" rIns="0" bIns="0" rtlCol="0" anchor="ctr" anchorCtr="0">
              <a:noAutofit/>
            </a:bodyPr>
            <a:lstStyle/>
            <a:p>
              <a:pPr algn="ctr"/>
              <a:r>
                <a:rPr lang="en-US" sz="2000" dirty="0"/>
                <a:t>RAM</a:t>
              </a:r>
            </a:p>
          </p:txBody>
        </p: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954C5467-4816-482E-98DB-0CAF6FFF1C11}"/>
                </a:ext>
              </a:extLst>
            </p:cNvPr>
            <p:cNvGrpSpPr/>
            <p:nvPr/>
          </p:nvGrpSpPr>
          <p:grpSpPr>
            <a:xfrm>
              <a:off x="1520675" y="5790887"/>
              <a:ext cx="2016245" cy="748891"/>
              <a:chOff x="1496580" y="5788518"/>
              <a:chExt cx="2016245" cy="748891"/>
            </a:xfrm>
          </p:grpSpPr>
          <p:cxnSp>
            <p:nvCxnSpPr>
              <p:cNvPr id="14" name="Straight Arrow Connector 13">
                <a:extLst>
                  <a:ext uri="{FF2B5EF4-FFF2-40B4-BE49-F238E27FC236}">
                    <a16:creationId xmlns:a16="http://schemas.microsoft.com/office/drawing/2014/main" id="{9AB3A103-2467-4070-8F46-C1D6C1D057E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957436" y="5788519"/>
                <a:ext cx="553216" cy="345641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Arrow Connector 15">
                <a:extLst>
                  <a:ext uri="{FF2B5EF4-FFF2-40B4-BE49-F238E27FC236}">
                    <a16:creationId xmlns:a16="http://schemas.microsoft.com/office/drawing/2014/main" id="{57FDC76F-0FED-4461-ACB1-4497C005888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05331" y="5788518"/>
                <a:ext cx="553216" cy="345641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65F3424E-630E-4BBB-98F9-A2645B91BE22}"/>
                  </a:ext>
                </a:extLst>
              </p:cNvPr>
              <p:cNvSpPr txBox="1"/>
              <p:nvPr/>
            </p:nvSpPr>
            <p:spPr>
              <a:xfrm>
                <a:off x="1496580" y="6191767"/>
                <a:ext cx="921712" cy="345642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 anchor="ctr" anchorCtr="0">
                <a:noAutofit/>
              </a:bodyPr>
              <a:lstStyle/>
              <a:p>
                <a:pPr algn="ctr"/>
                <a:r>
                  <a:rPr lang="en-US" sz="2000" dirty="0"/>
                  <a:t>SRAM</a:t>
                </a:r>
              </a:p>
            </p:txBody>
          </p:sp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BD2923B0-5EA8-441A-BB3F-70F00BA6588B}"/>
                  </a:ext>
                </a:extLst>
              </p:cNvPr>
              <p:cNvSpPr txBox="1"/>
              <p:nvPr/>
            </p:nvSpPr>
            <p:spPr>
              <a:xfrm>
                <a:off x="2591113" y="6191767"/>
                <a:ext cx="921712" cy="345642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 anchor="ctr" anchorCtr="0">
                <a:noAutofit/>
              </a:bodyPr>
              <a:lstStyle/>
              <a:p>
                <a:pPr algn="ctr"/>
                <a:r>
                  <a:rPr lang="en-US" sz="2000" dirty="0"/>
                  <a:t>DRAM</a:t>
                </a:r>
              </a:p>
            </p:txBody>
          </p:sp>
        </p:grp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876DE6E5-4629-4327-9E0E-82BEE338330C}"/>
                </a:ext>
              </a:extLst>
            </p:cNvPr>
            <p:cNvSpPr txBox="1"/>
            <p:nvPr/>
          </p:nvSpPr>
          <p:spPr>
            <a:xfrm>
              <a:off x="5322737" y="5904275"/>
              <a:ext cx="921705" cy="345642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none" lIns="0" tIns="0" rIns="0" bIns="0" rtlCol="0" anchor="ctr" anchorCtr="0">
              <a:noAutofit/>
            </a:bodyPr>
            <a:lstStyle/>
            <a:p>
              <a:pPr algn="ctr"/>
              <a:r>
                <a:rPr lang="en-US" sz="2000" dirty="0"/>
                <a:t>ROM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0757C64B-4DA0-4BEC-AE23-6EB9A5514493}"/>
                </a:ext>
              </a:extLst>
            </p:cNvPr>
            <p:cNvSpPr txBox="1"/>
            <p:nvPr/>
          </p:nvSpPr>
          <p:spPr>
            <a:xfrm>
              <a:off x="6678654" y="5904275"/>
              <a:ext cx="921705" cy="345642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none" lIns="0" tIns="0" rIns="0" bIns="0" rtlCol="0" anchor="ctr" anchorCtr="0">
              <a:noAutofit/>
            </a:bodyPr>
            <a:lstStyle/>
            <a:p>
              <a:pPr algn="ctr"/>
              <a:r>
                <a:rPr lang="en-US" sz="2000" dirty="0"/>
                <a:t>Flash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C143537A-637D-49ED-A315-4CFBE201968C}"/>
                </a:ext>
              </a:extLst>
            </p:cNvPr>
            <p:cNvSpPr txBox="1"/>
            <p:nvPr/>
          </p:nvSpPr>
          <p:spPr>
            <a:xfrm>
              <a:off x="8028605" y="5904275"/>
              <a:ext cx="921705" cy="345642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none" lIns="0" tIns="0" rIns="0" bIns="0" rtlCol="0" anchor="ctr" anchorCtr="0">
              <a:noAutofit/>
            </a:bodyPr>
            <a:lstStyle/>
            <a:p>
              <a:pPr algn="ctr"/>
              <a:r>
                <a:rPr lang="en-US" sz="2000" dirty="0"/>
                <a:t>FPGA</a:t>
              </a:r>
            </a:p>
          </p:txBody>
        </p: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0818FEF4-EE80-462C-83AB-029EA7F5236D}"/>
                </a:ext>
              </a:extLst>
            </p:cNvPr>
            <p:cNvGrpSpPr/>
            <p:nvPr/>
          </p:nvGrpSpPr>
          <p:grpSpPr>
            <a:xfrm>
              <a:off x="5756887" y="5007767"/>
              <a:ext cx="2751613" cy="806498"/>
              <a:chOff x="5756887" y="4984389"/>
              <a:chExt cx="2751613" cy="403200"/>
            </a:xfrm>
          </p:grpSpPr>
          <p:cxnSp>
            <p:nvCxnSpPr>
              <p:cNvPr id="19" name="Straight Arrow Connector 18">
                <a:extLst>
                  <a:ext uri="{FF2B5EF4-FFF2-40B4-BE49-F238E27FC236}">
                    <a16:creationId xmlns:a16="http://schemas.microsoft.com/office/drawing/2014/main" id="{C0847E85-3093-47AA-A023-7909D66D3A2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7133346" y="4984389"/>
                <a:ext cx="1" cy="403200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Arrow Connector 22">
                <a:extLst>
                  <a:ext uri="{FF2B5EF4-FFF2-40B4-BE49-F238E27FC236}">
                    <a16:creationId xmlns:a16="http://schemas.microsoft.com/office/drawing/2014/main" id="{06925501-FE6D-40A4-A588-B7DADC28EC0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125880" y="4984389"/>
                <a:ext cx="1382620" cy="403200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Arrow Connector 27">
                <a:extLst>
                  <a:ext uri="{FF2B5EF4-FFF2-40B4-BE49-F238E27FC236}">
                    <a16:creationId xmlns:a16="http://schemas.microsoft.com/office/drawing/2014/main" id="{713E5409-E5EB-4812-AB1D-8D6064B868B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5756887" y="4984389"/>
                <a:ext cx="1382620" cy="403200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4" name="Straight Arrow Connector 33">
              <a:extLst>
                <a:ext uri="{FF2B5EF4-FFF2-40B4-BE49-F238E27FC236}">
                  <a16:creationId xmlns:a16="http://schemas.microsoft.com/office/drawing/2014/main" id="{9529F25C-0BC5-48C3-953E-666D07F6F140}"/>
                </a:ext>
              </a:extLst>
            </p:cNvPr>
            <p:cNvCxnSpPr>
              <a:cxnSpLocks/>
            </p:cNvCxnSpPr>
            <p:nvPr/>
          </p:nvCxnSpPr>
          <p:spPr>
            <a:xfrm>
              <a:off x="4855094" y="4065046"/>
              <a:ext cx="2297493" cy="511232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TextBox 41">
            <a:extLst>
              <a:ext uri="{FF2B5EF4-FFF2-40B4-BE49-F238E27FC236}">
                <a16:creationId xmlns:a16="http://schemas.microsoft.com/office/drawing/2014/main" id="{78DA2C88-6FFD-4931-BB48-0E9FF96F907F}"/>
              </a:ext>
            </a:extLst>
          </p:cNvPr>
          <p:cNvSpPr txBox="1"/>
          <p:nvPr/>
        </p:nvSpPr>
        <p:spPr>
          <a:xfrm>
            <a:off x="542510" y="3942205"/>
            <a:ext cx="1457321" cy="1332000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2000" dirty="0"/>
              <a:t>Needs power supply to retain bits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B34D8B35-5E97-44E7-8B91-76516F35E041}"/>
              </a:ext>
            </a:extLst>
          </p:cNvPr>
          <p:cNvSpPr txBox="1"/>
          <p:nvPr/>
        </p:nvSpPr>
        <p:spPr>
          <a:xfrm>
            <a:off x="7941978" y="3719404"/>
            <a:ext cx="1504368" cy="1332000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2000" dirty="0"/>
              <a:t>Does not need power supply to retain bits</a:t>
            </a:r>
          </a:p>
        </p:txBody>
      </p:sp>
    </p:spTree>
    <p:extLst>
      <p:ext uri="{BB962C8B-B14F-4D97-AF65-F5344CB8AC3E}">
        <p14:creationId xmlns:p14="http://schemas.microsoft.com/office/powerpoint/2010/main" val="133630078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Random-Access Memory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4439" y="951899"/>
            <a:ext cx="9389941" cy="5530272"/>
          </a:xfrm>
        </p:spPr>
        <p:txBody>
          <a:bodyPr/>
          <a:lstStyle/>
          <a:p>
            <a:pPr>
              <a:spcBef>
                <a:spcPts val="1500"/>
              </a:spcBef>
            </a:pPr>
            <a:r>
              <a:rPr lang="en-US" dirty="0"/>
              <a:t>Large array of storage cells, capable of storing many 0's and 1's</a:t>
            </a:r>
          </a:p>
          <a:p>
            <a:pPr>
              <a:spcBef>
                <a:spcPts val="1500"/>
              </a:spcBef>
            </a:pPr>
            <a:r>
              <a:rPr lang="en-US" dirty="0"/>
              <a:t>Random Access: bits can be accessed randomly</a:t>
            </a:r>
          </a:p>
          <a:p>
            <a:pPr>
              <a:spcBef>
                <a:spcPts val="1500"/>
              </a:spcBef>
            </a:pPr>
            <a:r>
              <a:rPr lang="en-US" dirty="0"/>
              <a:t>Memory is addressable</a:t>
            </a:r>
          </a:p>
          <a:p>
            <a:pPr marL="360363" indent="0">
              <a:spcBef>
                <a:spcPts val="1500"/>
              </a:spcBef>
              <a:buNone/>
            </a:pPr>
            <a:r>
              <a:rPr lang="en-US" dirty="0"/>
              <a:t>Memory address consists of </a:t>
            </a:r>
            <a:r>
              <a:rPr lang="en-US" i="1" dirty="0"/>
              <a:t>k</a:t>
            </a:r>
            <a:r>
              <a:rPr lang="en-US" dirty="0"/>
              <a:t> bits</a:t>
            </a:r>
          </a:p>
          <a:p>
            <a:pPr marL="360363" indent="0">
              <a:spcBef>
                <a:spcPts val="1500"/>
              </a:spcBef>
              <a:buNone/>
            </a:pPr>
            <a:r>
              <a:rPr lang="en-US" dirty="0"/>
              <a:t>Can address 2</a:t>
            </a:r>
            <a:r>
              <a:rPr lang="en-US" i="1" baseline="30000" dirty="0"/>
              <a:t>k</a:t>
            </a:r>
            <a:r>
              <a:rPr lang="en-US" dirty="0"/>
              <a:t> words in memory</a:t>
            </a:r>
          </a:p>
          <a:p>
            <a:pPr marL="360363" indent="0">
              <a:spcBef>
                <a:spcPts val="1500"/>
              </a:spcBef>
              <a:buNone/>
            </a:pPr>
            <a:r>
              <a:rPr lang="en-US" dirty="0"/>
              <a:t>Each word consists of </a:t>
            </a:r>
            <a:r>
              <a:rPr lang="en-US" i="1" dirty="0"/>
              <a:t>n</a:t>
            </a:r>
            <a:r>
              <a:rPr lang="en-US" dirty="0"/>
              <a:t> bits</a:t>
            </a:r>
          </a:p>
          <a:p>
            <a:pPr>
              <a:spcBef>
                <a:spcPts val="1500"/>
              </a:spcBef>
            </a:pPr>
            <a:r>
              <a:rPr lang="en-US" dirty="0"/>
              <a:t>Memory capacity = 2</a:t>
            </a:r>
            <a:r>
              <a:rPr lang="en-US" i="1" baseline="30000" dirty="0"/>
              <a:t>k</a:t>
            </a:r>
            <a:r>
              <a:rPr lang="en-US" dirty="0"/>
              <a:t> × </a:t>
            </a:r>
            <a:r>
              <a:rPr lang="en-US" i="1" dirty="0"/>
              <a:t>n</a:t>
            </a:r>
            <a:r>
              <a:rPr lang="en-US" dirty="0"/>
              <a:t> bits</a:t>
            </a:r>
          </a:p>
          <a:p>
            <a:pPr marL="360363" indent="-342900">
              <a:spcBef>
                <a:spcPts val="1500"/>
              </a:spcBef>
            </a:pPr>
            <a:r>
              <a:rPr lang="en-US" dirty="0"/>
              <a:t>Two control functions: </a:t>
            </a:r>
            <a:r>
              <a:rPr lang="en-US" b="1" dirty="0">
                <a:solidFill>
                  <a:srgbClr val="FF0000"/>
                </a:solidFill>
              </a:rPr>
              <a:t>Read</a:t>
            </a:r>
            <a:r>
              <a:rPr lang="en-US" dirty="0"/>
              <a:t> and </a:t>
            </a:r>
            <a:r>
              <a:rPr lang="en-US" b="1" dirty="0">
                <a:solidFill>
                  <a:srgbClr val="FF0000"/>
                </a:solidFill>
              </a:rPr>
              <a:t>Write</a:t>
            </a:r>
          </a:p>
          <a:p>
            <a:pPr marL="357188" indent="0">
              <a:spcBef>
                <a:spcPts val="1500"/>
              </a:spcBef>
              <a:buNone/>
            </a:pPr>
            <a:r>
              <a:rPr lang="en-US" b="1" dirty="0">
                <a:solidFill>
                  <a:srgbClr val="FF0000"/>
                </a:solidFill>
              </a:rPr>
              <a:t>Read:</a:t>
            </a:r>
            <a:r>
              <a:rPr lang="en-US" dirty="0"/>
              <a:t> </a:t>
            </a:r>
            <a:r>
              <a:rPr lang="en-US" i="1" dirty="0" err="1"/>
              <a:t>Data_out</a:t>
            </a:r>
            <a:r>
              <a:rPr lang="en-US" dirty="0"/>
              <a:t> </a:t>
            </a:r>
            <a:r>
              <a:rPr lang="en-US" dirty="0">
                <a:sym typeface="Wingdings" panose="05000000000000000000" pitchFamily="2" charset="2"/>
              </a:rPr>
              <a:t> </a:t>
            </a:r>
            <a:r>
              <a:rPr lang="en-US" b="1" dirty="0">
                <a:sym typeface="Wingdings" panose="05000000000000000000" pitchFamily="2" charset="2"/>
              </a:rPr>
              <a:t>Memory</a:t>
            </a:r>
            <a:r>
              <a:rPr lang="en-US" dirty="0">
                <a:sym typeface="Wingdings" panose="05000000000000000000" pitchFamily="2" charset="2"/>
              </a:rPr>
              <a:t> [</a:t>
            </a:r>
            <a:r>
              <a:rPr lang="en-US" i="1" dirty="0">
                <a:sym typeface="Wingdings" panose="05000000000000000000" pitchFamily="2" charset="2"/>
              </a:rPr>
              <a:t>Address</a:t>
            </a:r>
            <a:r>
              <a:rPr lang="en-US" dirty="0">
                <a:sym typeface="Wingdings" panose="05000000000000000000" pitchFamily="2" charset="2"/>
              </a:rPr>
              <a:t>]</a:t>
            </a:r>
          </a:p>
          <a:p>
            <a:pPr marL="357188" indent="0">
              <a:spcBef>
                <a:spcPts val="1500"/>
              </a:spcBef>
              <a:buNone/>
            </a:pPr>
            <a:r>
              <a:rPr lang="en-US" b="1" dirty="0">
                <a:solidFill>
                  <a:srgbClr val="FF0000"/>
                </a:solidFill>
                <a:sym typeface="Wingdings" panose="05000000000000000000" pitchFamily="2" charset="2"/>
              </a:rPr>
              <a:t>Write: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b="1" dirty="0">
                <a:sym typeface="Wingdings" panose="05000000000000000000" pitchFamily="2" charset="2"/>
              </a:rPr>
              <a:t>Memory</a:t>
            </a:r>
            <a:r>
              <a:rPr lang="en-US" dirty="0">
                <a:sym typeface="Wingdings" panose="05000000000000000000" pitchFamily="2" charset="2"/>
              </a:rPr>
              <a:t> [</a:t>
            </a:r>
            <a:r>
              <a:rPr lang="en-US" i="1" dirty="0">
                <a:sym typeface="Wingdings" panose="05000000000000000000" pitchFamily="2" charset="2"/>
              </a:rPr>
              <a:t>Address</a:t>
            </a:r>
            <a:r>
              <a:rPr lang="en-US" dirty="0">
                <a:sym typeface="Wingdings" panose="05000000000000000000" pitchFamily="2" charset="2"/>
              </a:rPr>
              <a:t>]  </a:t>
            </a:r>
            <a:r>
              <a:rPr lang="en-US" i="1" dirty="0" err="1">
                <a:sym typeface="Wingdings" panose="05000000000000000000" pitchFamily="2" charset="2"/>
              </a:rPr>
              <a:t>Data_in</a:t>
            </a:r>
            <a:endParaRPr lang="en-US" i="1" dirty="0"/>
          </a:p>
        </p:txBody>
      </p:sp>
      <p:grpSp>
        <p:nvGrpSpPr>
          <p:cNvPr id="38" name="Group 37"/>
          <p:cNvGrpSpPr/>
          <p:nvPr/>
        </p:nvGrpSpPr>
        <p:grpSpPr>
          <a:xfrm>
            <a:off x="5810349" y="2276860"/>
            <a:ext cx="3520783" cy="3456420"/>
            <a:chOff x="5529070" y="2161646"/>
            <a:chExt cx="3520783" cy="3456420"/>
          </a:xfrm>
        </p:grpSpPr>
        <p:sp>
          <p:nvSpPr>
            <p:cNvPr id="4" name="TextBox 3"/>
            <p:cNvSpPr txBox="1"/>
            <p:nvPr/>
          </p:nvSpPr>
          <p:spPr>
            <a:xfrm>
              <a:off x="7479747" y="3083357"/>
              <a:ext cx="1570106" cy="1670603"/>
            </a:xfrm>
            <a:prstGeom prst="rect">
              <a:avLst/>
            </a:prstGeom>
            <a:solidFill>
              <a:srgbClr val="FFFFCC"/>
            </a:solidFill>
            <a:ln w="25400">
              <a:solidFill>
                <a:schemeClr val="tx1"/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r>
                <a:rPr lang="en-US" sz="2400" dirty="0">
                  <a:latin typeface="Calibri" panose="020F0502020204030204" pitchFamily="34" charset="0"/>
                </a:rPr>
                <a:t>Memory</a:t>
              </a:r>
            </a:p>
            <a:p>
              <a:pPr algn="ctr"/>
              <a:r>
                <a:rPr lang="en-US" sz="2400" dirty="0">
                  <a:latin typeface="Calibri" panose="020F0502020204030204" pitchFamily="34" charset="0"/>
                </a:rPr>
                <a:t>Unit</a:t>
              </a:r>
            </a:p>
            <a:p>
              <a:pPr algn="ctr"/>
              <a:r>
                <a:rPr lang="en-US" sz="2400" dirty="0">
                  <a:latin typeface="Calibri" panose="020F0502020204030204" pitchFamily="34" charset="0"/>
                </a:rPr>
                <a:t>2</a:t>
              </a:r>
              <a:r>
                <a:rPr lang="en-US" sz="2400" i="1" baseline="30000" dirty="0">
                  <a:latin typeface="Calibri" panose="020F0502020204030204" pitchFamily="34" charset="0"/>
                </a:rPr>
                <a:t>k</a:t>
              </a:r>
              <a:r>
                <a:rPr lang="en-US" sz="2400" dirty="0">
                  <a:latin typeface="Calibri" panose="020F0502020204030204" pitchFamily="34" charset="0"/>
                </a:rPr>
                <a:t> × </a:t>
              </a:r>
              <a:r>
                <a:rPr lang="en-US" sz="2400" i="1" dirty="0">
                  <a:latin typeface="Calibri" panose="020F0502020204030204" pitchFamily="34" charset="0"/>
                </a:rPr>
                <a:t>n</a:t>
              </a:r>
              <a:r>
                <a:rPr lang="en-US" sz="2400" dirty="0">
                  <a:latin typeface="Calibri" panose="020F0502020204030204" pitchFamily="34" charset="0"/>
                </a:rPr>
                <a:t> bits</a:t>
              </a:r>
            </a:p>
          </p:txBody>
        </p:sp>
        <p:grpSp>
          <p:nvGrpSpPr>
            <p:cNvPr id="12" name="Group 11"/>
            <p:cNvGrpSpPr/>
            <p:nvPr/>
          </p:nvGrpSpPr>
          <p:grpSpPr>
            <a:xfrm>
              <a:off x="7660529" y="2161646"/>
              <a:ext cx="1209747" cy="921712"/>
              <a:chOff x="7660529" y="2135270"/>
              <a:chExt cx="1209747" cy="921712"/>
            </a:xfrm>
          </p:grpSpPr>
          <p:cxnSp>
            <p:nvCxnSpPr>
              <p:cNvPr id="6" name="Straight Arrow Connector 5"/>
              <p:cNvCxnSpPr/>
              <p:nvPr/>
            </p:nvCxnSpPr>
            <p:spPr>
              <a:xfrm flipH="1">
                <a:off x="8264803" y="2564895"/>
                <a:ext cx="1" cy="492087"/>
              </a:xfrm>
              <a:prstGeom prst="straightConnector1">
                <a:avLst/>
              </a:prstGeom>
              <a:ln w="76200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/>
              <p:cNvCxnSpPr/>
              <p:nvPr/>
            </p:nvCxnSpPr>
            <p:spPr>
              <a:xfrm flipV="1">
                <a:off x="8147761" y="2680109"/>
                <a:ext cx="230428" cy="115213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" name="TextBox 9"/>
              <p:cNvSpPr txBox="1"/>
              <p:nvPr/>
            </p:nvSpPr>
            <p:spPr>
              <a:xfrm>
                <a:off x="8409420" y="2564894"/>
                <a:ext cx="228600" cy="288036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 anchor="ctr" anchorCtr="0">
                <a:noAutofit/>
              </a:bodyPr>
              <a:lstStyle/>
              <a:p>
                <a:pPr algn="ctr"/>
                <a:r>
                  <a:rPr lang="en-US" sz="2000" i="1" dirty="0">
                    <a:latin typeface="Calibri" panose="020F0502020204030204" pitchFamily="34" charset="0"/>
                  </a:rPr>
                  <a:t>n</a:t>
                </a:r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7660529" y="2135270"/>
                <a:ext cx="1209747" cy="288036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 anchor="ctr" anchorCtr="0">
                <a:noAutofit/>
              </a:bodyPr>
              <a:lstStyle/>
              <a:p>
                <a:pPr algn="ctr"/>
                <a:r>
                  <a:rPr lang="en-US" sz="2400" i="1" dirty="0" err="1">
                    <a:latin typeface="Calibri" panose="020F0502020204030204" pitchFamily="34" charset="0"/>
                  </a:rPr>
                  <a:t>Data_in</a:t>
                </a:r>
                <a:endParaRPr lang="en-US" sz="2400" i="1" dirty="0">
                  <a:latin typeface="Calibri" panose="020F0502020204030204" pitchFamily="34" charset="0"/>
                </a:endParaRPr>
              </a:p>
            </p:txBody>
          </p:sp>
        </p:grpSp>
        <p:grpSp>
          <p:nvGrpSpPr>
            <p:cNvPr id="13" name="Group 12"/>
            <p:cNvGrpSpPr/>
            <p:nvPr/>
          </p:nvGrpSpPr>
          <p:grpSpPr>
            <a:xfrm>
              <a:off x="7660529" y="4753962"/>
              <a:ext cx="1209747" cy="864104"/>
              <a:chOff x="7660529" y="2507288"/>
              <a:chExt cx="1209747" cy="864104"/>
            </a:xfrm>
          </p:grpSpPr>
          <p:cxnSp>
            <p:nvCxnSpPr>
              <p:cNvPr id="14" name="Straight Arrow Connector 13"/>
              <p:cNvCxnSpPr/>
              <p:nvPr/>
            </p:nvCxnSpPr>
            <p:spPr>
              <a:xfrm>
                <a:off x="8264801" y="2507288"/>
                <a:ext cx="0" cy="576069"/>
              </a:xfrm>
              <a:prstGeom prst="straightConnector1">
                <a:avLst/>
              </a:prstGeom>
              <a:ln w="76200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 flipV="1">
                <a:off x="8147761" y="2680109"/>
                <a:ext cx="230428" cy="115213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" name="TextBox 15"/>
              <p:cNvSpPr txBox="1"/>
              <p:nvPr/>
            </p:nvSpPr>
            <p:spPr>
              <a:xfrm>
                <a:off x="8409420" y="2564894"/>
                <a:ext cx="228600" cy="288036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 anchor="ctr" anchorCtr="0">
                <a:noAutofit/>
              </a:bodyPr>
              <a:lstStyle/>
              <a:p>
                <a:pPr algn="ctr"/>
                <a:r>
                  <a:rPr lang="en-US" sz="2000" i="1" dirty="0">
                    <a:latin typeface="Calibri" panose="020F0502020204030204" pitchFamily="34" charset="0"/>
                  </a:rPr>
                  <a:t>n</a:t>
                </a:r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7660529" y="3083356"/>
                <a:ext cx="1209747" cy="288036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 anchor="ctr" anchorCtr="0">
                <a:noAutofit/>
              </a:bodyPr>
              <a:lstStyle/>
              <a:p>
                <a:pPr algn="ctr"/>
                <a:r>
                  <a:rPr lang="en-US" sz="2400" i="1" dirty="0" err="1">
                    <a:latin typeface="Calibri" panose="020F0502020204030204" pitchFamily="34" charset="0"/>
                  </a:rPr>
                  <a:t>Data_out</a:t>
                </a:r>
                <a:endParaRPr lang="en-US" sz="2400" i="1" dirty="0">
                  <a:latin typeface="Calibri" panose="020F0502020204030204" pitchFamily="34" charset="0"/>
                </a:endParaRPr>
              </a:p>
            </p:txBody>
          </p:sp>
        </p:grpSp>
        <p:cxnSp>
          <p:nvCxnSpPr>
            <p:cNvPr id="19" name="Straight Arrow Connector 18"/>
            <p:cNvCxnSpPr/>
            <p:nvPr/>
          </p:nvCxnSpPr>
          <p:spPr>
            <a:xfrm>
              <a:off x="6796424" y="3463287"/>
              <a:ext cx="683323" cy="0"/>
            </a:xfrm>
            <a:prstGeom prst="straightConnector1">
              <a:avLst/>
            </a:prstGeom>
            <a:ln w="76200">
              <a:solidFill>
                <a:schemeClr val="tx1"/>
              </a:solidFill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V="1">
              <a:off x="7022871" y="3371393"/>
              <a:ext cx="115214" cy="201626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6971073" y="3083358"/>
              <a:ext cx="228600" cy="288036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none" lIns="0" tIns="0" rIns="0" bIns="0" rtlCol="0" anchor="ctr" anchorCtr="0">
              <a:noAutofit/>
            </a:bodyPr>
            <a:lstStyle/>
            <a:p>
              <a:pPr algn="ctr"/>
              <a:r>
                <a:rPr lang="en-US" sz="2000" i="1" dirty="0">
                  <a:latin typeface="Calibri" panose="020F0502020204030204" pitchFamily="34" charset="0"/>
                </a:rPr>
                <a:t>k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5529070" y="3313785"/>
              <a:ext cx="1209747" cy="288036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none" lIns="0" tIns="0" rIns="0" bIns="0" rtlCol="0" anchor="ctr" anchorCtr="0">
              <a:noAutofit/>
            </a:bodyPr>
            <a:lstStyle/>
            <a:p>
              <a:pPr algn="ctr"/>
              <a:r>
                <a:rPr lang="en-US" sz="2400" i="1" dirty="0">
                  <a:latin typeface="Calibri" panose="020F0502020204030204" pitchFamily="34" charset="0"/>
                </a:rPr>
                <a:t>Address</a:t>
              </a:r>
            </a:p>
          </p:txBody>
        </p:sp>
        <p:cxnSp>
          <p:nvCxnSpPr>
            <p:cNvPr id="34" name="Straight Arrow Connector 33"/>
            <p:cNvCxnSpPr/>
            <p:nvPr/>
          </p:nvCxnSpPr>
          <p:spPr>
            <a:xfrm>
              <a:off x="6787549" y="3976266"/>
              <a:ext cx="692198" cy="0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TextBox 34"/>
            <p:cNvSpPr txBox="1"/>
            <p:nvPr/>
          </p:nvSpPr>
          <p:spPr>
            <a:xfrm>
              <a:off x="5932319" y="3832248"/>
              <a:ext cx="855566" cy="288036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none" lIns="0" tIns="0" rIns="0" bIns="0" rtlCol="0" anchor="ctr" anchorCtr="0">
              <a:noAutofit/>
            </a:bodyPr>
            <a:lstStyle/>
            <a:p>
              <a:pPr algn="ctr"/>
              <a:r>
                <a:rPr lang="en-US" sz="2400" i="1" dirty="0">
                  <a:solidFill>
                    <a:srgbClr val="FF0000"/>
                  </a:solidFill>
                  <a:latin typeface="Calibri" panose="020F0502020204030204" pitchFamily="34" charset="0"/>
                </a:rPr>
                <a:t>Read</a:t>
              </a:r>
            </a:p>
          </p:txBody>
        </p:sp>
        <p:cxnSp>
          <p:nvCxnSpPr>
            <p:cNvPr id="36" name="Straight Arrow Connector 35"/>
            <p:cNvCxnSpPr/>
            <p:nvPr/>
          </p:nvCxnSpPr>
          <p:spPr>
            <a:xfrm>
              <a:off x="6787549" y="4494729"/>
              <a:ext cx="692198" cy="0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TextBox 36"/>
            <p:cNvSpPr txBox="1"/>
            <p:nvPr/>
          </p:nvSpPr>
          <p:spPr>
            <a:xfrm>
              <a:off x="5932319" y="4350711"/>
              <a:ext cx="855566" cy="288036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none" lIns="0" tIns="0" rIns="0" bIns="0" rtlCol="0" anchor="ctr" anchorCtr="0">
              <a:noAutofit/>
            </a:bodyPr>
            <a:lstStyle/>
            <a:p>
              <a:pPr algn="ctr"/>
              <a:r>
                <a:rPr lang="en-US" sz="2400" i="1" dirty="0">
                  <a:solidFill>
                    <a:srgbClr val="FF0000"/>
                  </a:solidFill>
                  <a:latin typeface="Calibri" panose="020F0502020204030204" pitchFamily="34" charset="0"/>
                </a:rPr>
                <a:t>Write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5858816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6EF1E9-F138-4809-BA83-624EC2CF0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 Capacity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8E4F8DF-B64F-44E7-A146-67B9DEB14A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047" y="951899"/>
            <a:ext cx="9217120" cy="5530272"/>
          </a:xfrm>
        </p:spPr>
        <p:txBody>
          <a:bodyPr/>
          <a:lstStyle/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en-US" dirty="0"/>
              <a:t>Each memory location is a group of </a:t>
            </a:r>
            <a:r>
              <a:rPr lang="en-US" i="1" dirty="0"/>
              <a:t>n</a:t>
            </a:r>
            <a:r>
              <a:rPr lang="en-US" dirty="0"/>
              <a:t> bits, which is read/written</a:t>
            </a:r>
          </a:p>
          <a:p>
            <a:pPr marL="358775" indent="0">
              <a:lnSpc>
                <a:spcPct val="110000"/>
              </a:lnSpc>
              <a:spcBef>
                <a:spcPts val="1200"/>
              </a:spcBef>
              <a:buNone/>
            </a:pPr>
            <a:r>
              <a:rPr lang="en-US" b="1" dirty="0">
                <a:solidFill>
                  <a:srgbClr val="FF0000"/>
                </a:solidFill>
              </a:rPr>
              <a:t>Byte</a:t>
            </a:r>
            <a:r>
              <a:rPr lang="en-US" dirty="0"/>
              <a:t> = 8-bit data</a:t>
            </a:r>
          </a:p>
          <a:p>
            <a:pPr marL="358775" indent="0">
              <a:lnSpc>
                <a:spcPct val="110000"/>
              </a:lnSpc>
              <a:spcBef>
                <a:spcPts val="1200"/>
              </a:spcBef>
              <a:buNone/>
            </a:pPr>
            <a:r>
              <a:rPr lang="en-US" dirty="0"/>
              <a:t>Half-word = 16-bit data = 2 bytes</a:t>
            </a:r>
          </a:p>
          <a:p>
            <a:pPr marL="358775" indent="0">
              <a:lnSpc>
                <a:spcPct val="110000"/>
              </a:lnSpc>
              <a:spcBef>
                <a:spcPts val="1200"/>
              </a:spcBef>
              <a:buNone/>
            </a:pPr>
            <a:r>
              <a:rPr lang="en-US" dirty="0"/>
              <a:t>Word = 32-bit data = 4 bytes</a:t>
            </a:r>
          </a:p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en-US" dirty="0"/>
              <a:t>The memory capacity is specified in bytes</a:t>
            </a:r>
          </a:p>
          <a:p>
            <a:pPr marL="358775" indent="0">
              <a:lnSpc>
                <a:spcPct val="110000"/>
              </a:lnSpc>
              <a:spcBef>
                <a:spcPts val="1200"/>
              </a:spcBef>
              <a:buNone/>
            </a:pPr>
            <a:r>
              <a:rPr lang="en-US" dirty="0"/>
              <a:t>1 KB (Kilo Byte) = 2</a:t>
            </a:r>
            <a:r>
              <a:rPr lang="en-US" baseline="30000" dirty="0"/>
              <a:t>10</a:t>
            </a:r>
            <a:r>
              <a:rPr lang="en-US" dirty="0"/>
              <a:t> = 1024 bytes (more than thousand = 10</a:t>
            </a:r>
            <a:r>
              <a:rPr lang="en-US" baseline="30000" dirty="0"/>
              <a:t>3</a:t>
            </a:r>
            <a:r>
              <a:rPr lang="en-US" dirty="0"/>
              <a:t>)</a:t>
            </a:r>
          </a:p>
          <a:p>
            <a:pPr marL="358775" indent="0">
              <a:lnSpc>
                <a:spcPct val="110000"/>
              </a:lnSpc>
              <a:spcBef>
                <a:spcPts val="1200"/>
              </a:spcBef>
              <a:buNone/>
            </a:pPr>
            <a:r>
              <a:rPr lang="en-US" dirty="0"/>
              <a:t>1 MB (Mega Byte) = 2</a:t>
            </a:r>
            <a:r>
              <a:rPr lang="en-US" baseline="30000" dirty="0"/>
              <a:t>20</a:t>
            </a:r>
            <a:r>
              <a:rPr lang="en-US" dirty="0"/>
              <a:t> Bytes (more than million = 10</a:t>
            </a:r>
            <a:r>
              <a:rPr lang="en-US" baseline="30000" dirty="0"/>
              <a:t>6</a:t>
            </a:r>
            <a:r>
              <a:rPr lang="en-US" dirty="0"/>
              <a:t>)</a:t>
            </a:r>
          </a:p>
          <a:p>
            <a:pPr marL="358775" indent="0">
              <a:lnSpc>
                <a:spcPct val="110000"/>
              </a:lnSpc>
              <a:spcBef>
                <a:spcPts val="1200"/>
              </a:spcBef>
              <a:buNone/>
            </a:pPr>
            <a:r>
              <a:rPr lang="en-US" dirty="0"/>
              <a:t>1 GB (Giga Byte) = 2</a:t>
            </a:r>
            <a:r>
              <a:rPr lang="en-US" baseline="30000" dirty="0"/>
              <a:t>30</a:t>
            </a:r>
            <a:r>
              <a:rPr lang="en-US" dirty="0"/>
              <a:t> Bytes (more than billion = 10</a:t>
            </a:r>
            <a:r>
              <a:rPr lang="en-US" baseline="30000" dirty="0"/>
              <a:t>9</a:t>
            </a:r>
            <a:r>
              <a:rPr lang="en-US" dirty="0"/>
              <a:t>)</a:t>
            </a:r>
          </a:p>
          <a:p>
            <a:pPr marL="358775" indent="0">
              <a:lnSpc>
                <a:spcPct val="110000"/>
              </a:lnSpc>
              <a:spcBef>
                <a:spcPts val="1200"/>
              </a:spcBef>
              <a:buNone/>
            </a:pPr>
            <a:r>
              <a:rPr lang="en-US" dirty="0"/>
              <a:t>1 TB (Tera Byte) = 2</a:t>
            </a:r>
            <a:r>
              <a:rPr lang="en-US" baseline="30000" dirty="0"/>
              <a:t>40</a:t>
            </a:r>
            <a:r>
              <a:rPr lang="en-US" dirty="0"/>
              <a:t> Bytes (more than trillion = 10</a:t>
            </a:r>
            <a:r>
              <a:rPr lang="en-US" baseline="30000" dirty="0"/>
              <a:t>12</a:t>
            </a:r>
            <a:r>
              <a:rPr lang="en-US" dirty="0"/>
              <a:t>)</a:t>
            </a:r>
          </a:p>
          <a:p>
            <a:pPr marL="358775" indent="-342900">
              <a:lnSpc>
                <a:spcPct val="110000"/>
              </a:lnSpc>
              <a:spcBef>
                <a:spcPts val="1200"/>
              </a:spcBef>
            </a:pPr>
            <a:r>
              <a:rPr lang="en-US" dirty="0"/>
              <a:t>The memory locations can be accessed (addressed) randomly</a:t>
            </a:r>
          </a:p>
        </p:txBody>
      </p:sp>
    </p:spTree>
    <p:extLst>
      <p:ext uri="{BB962C8B-B14F-4D97-AF65-F5344CB8AC3E}">
        <p14:creationId xmlns:p14="http://schemas.microsoft.com/office/powerpoint/2010/main" val="189445592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6EF1E9-F138-4809-BA83-624EC2CF0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 Address and Content</a:t>
            </a:r>
          </a:p>
        </p:txBody>
      </p:sp>
      <p:pic>
        <p:nvPicPr>
          <p:cNvPr id="7" name="Picture 6" descr="Table&#10;&#10;Description automatically generated">
            <a:extLst>
              <a:ext uri="{FF2B5EF4-FFF2-40B4-BE49-F238E27FC236}">
                <a16:creationId xmlns:a16="http://schemas.microsoft.com/office/drawing/2014/main" id="{3400B97A-4A11-4243-B841-BE7DF98640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2633" y="951899"/>
            <a:ext cx="5998939" cy="5530272"/>
          </a:xfrm>
          <a:prstGeom prst="rect">
            <a:avLst/>
          </a:prstGeom>
        </p:spPr>
      </p:pic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8E4F8DF-B64F-44E7-A146-67B9DEB14A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9226" y="792163"/>
            <a:ext cx="3388193" cy="5805222"/>
          </a:xfrm>
        </p:spPr>
        <p:txBody>
          <a:bodyPr/>
          <a:lstStyle/>
          <a:p>
            <a:pPr>
              <a:lnSpc>
                <a:spcPct val="110000"/>
              </a:lnSpc>
              <a:spcBef>
                <a:spcPts val="800"/>
              </a:spcBef>
            </a:pPr>
            <a:r>
              <a:rPr lang="en-US" dirty="0"/>
              <a:t>Example of a RAM</a:t>
            </a:r>
          </a:p>
          <a:p>
            <a:pPr marL="358775" indent="0">
              <a:lnSpc>
                <a:spcPct val="110000"/>
              </a:lnSpc>
              <a:spcBef>
                <a:spcPts val="800"/>
              </a:spcBef>
              <a:buNone/>
            </a:pPr>
            <a:r>
              <a:rPr lang="en-US" dirty="0"/>
              <a:t>Address = 10 bits</a:t>
            </a:r>
          </a:p>
          <a:p>
            <a:pPr marL="358775" indent="0">
              <a:lnSpc>
                <a:spcPct val="110000"/>
              </a:lnSpc>
              <a:spcBef>
                <a:spcPts val="800"/>
              </a:spcBef>
              <a:buNone/>
            </a:pPr>
            <a:r>
              <a:rPr lang="en-US" dirty="0"/>
              <a:t>2</a:t>
            </a:r>
            <a:r>
              <a:rPr lang="en-US" baseline="30000" dirty="0"/>
              <a:t>10</a:t>
            </a:r>
            <a:r>
              <a:rPr lang="en-US" dirty="0"/>
              <a:t> addresses</a:t>
            </a:r>
          </a:p>
          <a:p>
            <a:pPr marL="358775" indent="0">
              <a:lnSpc>
                <a:spcPct val="110000"/>
              </a:lnSpc>
              <a:spcBef>
                <a:spcPts val="800"/>
              </a:spcBef>
              <a:buNone/>
            </a:pPr>
            <a:r>
              <a:rPr lang="en-US" dirty="0"/>
              <a:t>From 0 to 1023</a:t>
            </a:r>
          </a:p>
          <a:p>
            <a:pPr marL="358775" indent="0">
              <a:lnSpc>
                <a:spcPct val="110000"/>
              </a:lnSpc>
              <a:spcBef>
                <a:spcPts val="800"/>
              </a:spcBef>
              <a:buNone/>
            </a:pPr>
            <a:r>
              <a:rPr lang="en-US" dirty="0"/>
              <a:t>Data = 16 bits</a:t>
            </a:r>
          </a:p>
          <a:p>
            <a:pPr>
              <a:lnSpc>
                <a:spcPct val="110000"/>
              </a:lnSpc>
              <a:spcBef>
                <a:spcPts val="800"/>
              </a:spcBef>
            </a:pPr>
            <a:r>
              <a:rPr lang="en-US" dirty="0"/>
              <a:t>Memory capacity =</a:t>
            </a:r>
          </a:p>
          <a:p>
            <a:pPr marL="358775" indent="0">
              <a:lnSpc>
                <a:spcPct val="110000"/>
              </a:lnSpc>
              <a:spcBef>
                <a:spcPts val="800"/>
              </a:spcBef>
              <a:buNone/>
            </a:pPr>
            <a:r>
              <a:rPr lang="en-US" dirty="0"/>
              <a:t>2</a:t>
            </a:r>
            <a:r>
              <a:rPr lang="en-US" baseline="30000" dirty="0"/>
              <a:t>10 </a:t>
            </a:r>
            <a:r>
              <a:rPr lang="en-US" dirty="0"/>
              <a:t>× 16 bits =</a:t>
            </a:r>
          </a:p>
          <a:p>
            <a:pPr marL="358775" indent="0">
              <a:lnSpc>
                <a:spcPct val="110000"/>
              </a:lnSpc>
              <a:spcBef>
                <a:spcPts val="800"/>
              </a:spcBef>
              <a:buNone/>
            </a:pPr>
            <a:r>
              <a:rPr lang="en-US" dirty="0"/>
              <a:t>16 Kbits = 2 </a:t>
            </a:r>
            <a:r>
              <a:rPr lang="en-US" dirty="0" err="1"/>
              <a:t>KBytes</a:t>
            </a:r>
            <a:endParaRPr lang="en-US" dirty="0"/>
          </a:p>
          <a:p>
            <a:pPr>
              <a:lnSpc>
                <a:spcPct val="110000"/>
              </a:lnSpc>
              <a:spcBef>
                <a:spcPts val="800"/>
              </a:spcBef>
            </a:pPr>
            <a:r>
              <a:rPr lang="en-US" dirty="0"/>
              <a:t>Memory can be addressed randomly</a:t>
            </a:r>
          </a:p>
          <a:p>
            <a:pPr>
              <a:lnSpc>
                <a:spcPct val="110000"/>
              </a:lnSpc>
              <a:spcBef>
                <a:spcPts val="800"/>
              </a:spcBef>
            </a:pPr>
            <a:r>
              <a:rPr lang="en-US" dirty="0"/>
              <a:t>Memory can be read and written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BE4F449-4314-4A0B-AE49-A6BC52C88D4C}"/>
              </a:ext>
            </a:extLst>
          </p:cNvPr>
          <p:cNvSpPr txBox="1"/>
          <p:nvPr/>
        </p:nvSpPr>
        <p:spPr>
          <a:xfrm>
            <a:off x="7487708" y="1067113"/>
            <a:ext cx="2073852" cy="345642"/>
          </a:xfrm>
          <a:prstGeom prst="rect">
            <a:avLst/>
          </a:prstGeom>
          <a:noFill/>
          <a:ln w="25400">
            <a:noFill/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16-bit data</a:t>
            </a:r>
          </a:p>
        </p:txBody>
      </p:sp>
    </p:spTree>
    <p:extLst>
      <p:ext uri="{BB962C8B-B14F-4D97-AF65-F5344CB8AC3E}">
        <p14:creationId xmlns:p14="http://schemas.microsoft.com/office/powerpoint/2010/main" val="26800335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Combinational versus Sequential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908720"/>
            <a:ext cx="8915400" cy="5670629"/>
          </a:xfrm>
        </p:spPr>
        <p:txBody>
          <a:bodyPr/>
          <a:lstStyle/>
          <a:p>
            <a:pPr>
              <a:spcBef>
                <a:spcPts val="1500"/>
              </a:spcBef>
            </a:pPr>
            <a:r>
              <a:rPr lang="en-US" dirty="0"/>
              <a:t>Two classes of digital circuits</a:t>
            </a:r>
          </a:p>
          <a:p>
            <a:pPr lvl="1">
              <a:spcBef>
                <a:spcPts val="1500"/>
              </a:spcBef>
            </a:pPr>
            <a:r>
              <a:rPr lang="en-US" dirty="0"/>
              <a:t>Combinational Circuits</a:t>
            </a:r>
          </a:p>
          <a:p>
            <a:pPr lvl="1">
              <a:spcBef>
                <a:spcPts val="1500"/>
              </a:spcBef>
            </a:pPr>
            <a:r>
              <a:rPr lang="en-US" dirty="0"/>
              <a:t>Sequential Circuits</a:t>
            </a:r>
          </a:p>
          <a:p>
            <a:pPr>
              <a:spcBef>
                <a:spcPts val="1500"/>
              </a:spcBef>
            </a:pPr>
            <a:r>
              <a:rPr lang="en-US" dirty="0"/>
              <a:t>Combinational Circuit</a:t>
            </a:r>
          </a:p>
          <a:p>
            <a:pPr lvl="1">
              <a:spcBef>
                <a:spcPts val="1500"/>
              </a:spcBef>
            </a:pPr>
            <a:r>
              <a:rPr lang="en-US" dirty="0"/>
              <a:t>Outputs = F(Inputs)</a:t>
            </a:r>
          </a:p>
          <a:p>
            <a:pPr lvl="1">
              <a:spcBef>
                <a:spcPts val="1500"/>
              </a:spcBef>
            </a:pPr>
            <a:r>
              <a:rPr lang="en-US" dirty="0"/>
              <a:t>Function of Inputs only</a:t>
            </a:r>
          </a:p>
          <a:p>
            <a:pPr lvl="1">
              <a:spcBef>
                <a:spcPts val="1500"/>
              </a:spcBef>
            </a:pPr>
            <a:r>
              <a:rPr lang="en-US" dirty="0"/>
              <a:t>NO internal memory</a:t>
            </a:r>
          </a:p>
          <a:p>
            <a:pPr>
              <a:spcBef>
                <a:spcPts val="1500"/>
              </a:spcBef>
            </a:pPr>
            <a:r>
              <a:rPr lang="en-US" dirty="0"/>
              <a:t>Sequential Circuit</a:t>
            </a:r>
          </a:p>
          <a:p>
            <a:pPr lvl="1">
              <a:spcBef>
                <a:spcPts val="1500"/>
              </a:spcBef>
            </a:pPr>
            <a:r>
              <a:rPr lang="en-US" dirty="0"/>
              <a:t>Outputs is a function of Inputs and internal Memory</a:t>
            </a:r>
          </a:p>
          <a:p>
            <a:pPr lvl="1">
              <a:spcBef>
                <a:spcPts val="1500"/>
              </a:spcBef>
            </a:pPr>
            <a:r>
              <a:rPr lang="en-US" dirty="0"/>
              <a:t>There is an internal memory that stores the state of the circuit</a:t>
            </a:r>
          </a:p>
          <a:p>
            <a:pPr lvl="1">
              <a:spcBef>
                <a:spcPts val="1500"/>
              </a:spcBef>
            </a:pPr>
            <a:r>
              <a:rPr lang="en-US" dirty="0"/>
              <a:t>Time is very important: memory changes with time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4412940" y="2933945"/>
            <a:ext cx="5040560" cy="1305145"/>
            <a:chOff x="4547955" y="1583795"/>
            <a:chExt cx="5040560" cy="1305145"/>
          </a:xfrm>
        </p:grpSpPr>
        <p:sp>
          <p:nvSpPr>
            <p:cNvPr id="4" name="TextBox 3"/>
            <p:cNvSpPr txBox="1"/>
            <p:nvPr/>
          </p:nvSpPr>
          <p:spPr>
            <a:xfrm>
              <a:off x="6078126" y="1583795"/>
              <a:ext cx="1980219" cy="1305145"/>
            </a:xfrm>
            <a:prstGeom prst="rect">
              <a:avLst/>
            </a:prstGeom>
            <a:solidFill>
              <a:srgbClr val="FFFFCC"/>
            </a:solidFill>
            <a:ln w="25400">
              <a:solidFill>
                <a:schemeClr val="tx1"/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000" dirty="0">
                  <a:latin typeface="+mn-lt"/>
                  <a:cs typeface="Times New Roman" panose="02020603050405020304" pitchFamily="18" charset="0"/>
                </a:rPr>
                <a:t>Combinational</a:t>
              </a:r>
            </a:p>
            <a:p>
              <a:pPr algn="ctr">
                <a:lnSpc>
                  <a:spcPct val="150000"/>
                </a:lnSpc>
              </a:pPr>
              <a:r>
                <a:rPr lang="en-US" sz="2000" dirty="0">
                  <a:latin typeface="+mn-lt"/>
                  <a:cs typeface="Times New Roman" panose="02020603050405020304" pitchFamily="18" charset="0"/>
                </a:rPr>
                <a:t>Circuit</a:t>
              </a:r>
            </a:p>
          </p:txBody>
        </p:sp>
        <p:cxnSp>
          <p:nvCxnSpPr>
            <p:cNvPr id="5" name="Straight Arrow Connector 4"/>
            <p:cNvCxnSpPr/>
            <p:nvPr/>
          </p:nvCxnSpPr>
          <p:spPr>
            <a:xfrm>
              <a:off x="5493060" y="2236367"/>
              <a:ext cx="585066" cy="0"/>
            </a:xfrm>
            <a:prstGeom prst="straightConnector1">
              <a:avLst/>
            </a:prstGeom>
            <a:ln w="76200">
              <a:solidFill>
                <a:schemeClr val="tx1"/>
              </a:solidFill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Arrow Connector 5"/>
            <p:cNvCxnSpPr/>
            <p:nvPr/>
          </p:nvCxnSpPr>
          <p:spPr>
            <a:xfrm>
              <a:off x="8058344" y="2236367"/>
              <a:ext cx="540061" cy="0"/>
            </a:xfrm>
            <a:prstGeom prst="straightConnector1">
              <a:avLst/>
            </a:prstGeom>
            <a:ln w="76200">
              <a:solidFill>
                <a:schemeClr val="tx1"/>
              </a:solidFill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/>
            <p:cNvSpPr txBox="1"/>
            <p:nvPr/>
          </p:nvSpPr>
          <p:spPr>
            <a:xfrm>
              <a:off x="4547955" y="2011342"/>
              <a:ext cx="900100" cy="450050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r>
                <a:rPr lang="en-US" sz="2000" dirty="0">
                  <a:latin typeface="+mn-lt"/>
                  <a:cs typeface="Times New Roman" panose="02020603050405020304" pitchFamily="18" charset="0"/>
                </a:rPr>
                <a:t>Inputs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8688415" y="2011342"/>
              <a:ext cx="900100" cy="450050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r>
                <a:rPr lang="en-US" sz="2000" dirty="0">
                  <a:latin typeface="+mn-lt"/>
                  <a:cs typeface="Times New Roman" panose="02020603050405020304" pitchFamily="18" charset="0"/>
                </a:rPr>
                <a:t>Outputs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5586050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0343DE-EB6A-4CD5-9B4E-27D755D845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of a Small 4×3 Memory Array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F1AB5A-9CAB-4567-84D8-70DC9ECF3E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300" y="863715"/>
            <a:ext cx="8915400" cy="2070230"/>
          </a:xfrm>
        </p:spPr>
        <p:txBody>
          <a:bodyPr/>
          <a:lstStyle/>
          <a:p>
            <a:r>
              <a:rPr lang="en-US" dirty="0"/>
              <a:t>2-bit Address </a:t>
            </a:r>
            <a:r>
              <a:rPr lang="en-US" dirty="0">
                <a:sym typeface="Wingdings" panose="05000000000000000000" pitchFamily="2" charset="2"/>
              </a:rPr>
              <a:t> 4 </a:t>
            </a:r>
            <a:r>
              <a:rPr lang="en-US" dirty="0" err="1">
                <a:sym typeface="Wingdings" panose="05000000000000000000" pitchFamily="2" charset="2"/>
              </a:rPr>
              <a:t>wordlines</a:t>
            </a:r>
            <a:r>
              <a:rPr lang="en-US" dirty="0">
                <a:sym typeface="Wingdings" panose="05000000000000000000" pitchFamily="2" charset="2"/>
              </a:rPr>
              <a:t> (rows), each storing 3 bits</a:t>
            </a:r>
          </a:p>
          <a:p>
            <a:r>
              <a:rPr lang="en-US" dirty="0"/>
              <a:t>The decoder enables one </a:t>
            </a:r>
            <a:r>
              <a:rPr lang="en-US" b="1" dirty="0" err="1">
                <a:solidFill>
                  <a:srgbClr val="FF0000"/>
                </a:solidFill>
              </a:rPr>
              <a:t>wordline</a:t>
            </a:r>
            <a:r>
              <a:rPr lang="en-US" dirty="0"/>
              <a:t> (row) at a time</a:t>
            </a:r>
          </a:p>
          <a:p>
            <a:r>
              <a:rPr lang="en-US" dirty="0"/>
              <a:t>The data are read on the </a:t>
            </a:r>
            <a:r>
              <a:rPr lang="en-US" b="1" dirty="0" err="1">
                <a:solidFill>
                  <a:srgbClr val="FF0000"/>
                </a:solidFill>
              </a:rPr>
              <a:t>bitlines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(columns)</a:t>
            </a:r>
          </a:p>
          <a:p>
            <a:r>
              <a:rPr lang="en-US" dirty="0">
                <a:sym typeface="Wingdings" panose="05000000000000000000" pitchFamily="2" charset="2"/>
              </a:rPr>
              <a:t>Each </a:t>
            </a:r>
            <a:r>
              <a:rPr lang="en-US">
                <a:sym typeface="Wingdings" panose="05000000000000000000" pitchFamily="2" charset="2"/>
              </a:rPr>
              <a:t>wordline </a:t>
            </a:r>
            <a:r>
              <a:rPr lang="en-US" dirty="0">
                <a:sym typeface="Wingdings" panose="05000000000000000000" pitchFamily="2" charset="2"/>
              </a:rPr>
              <a:t>in the memory array can be read and written</a:t>
            </a:r>
          </a:p>
        </p:txBody>
      </p:sp>
      <p:graphicFrame>
        <p:nvGraphicFramePr>
          <p:cNvPr id="5" name="Object 5">
            <a:extLst>
              <a:ext uri="{FF2B5EF4-FFF2-40B4-BE49-F238E27FC236}">
                <a16:creationId xmlns:a16="http://schemas.microsoft.com/office/drawing/2014/main" id="{472583D7-0A55-4518-8690-3A00B5895E4F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06629469"/>
              </p:ext>
            </p:extLst>
          </p:nvPr>
        </p:nvGraphicFramePr>
        <p:xfrm>
          <a:off x="1352550" y="2990850"/>
          <a:ext cx="6553200" cy="3498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Visio" r:id="rId4" imgW="4036320" imgH="2255400" progId="Visio.Drawing.11">
                  <p:embed/>
                </p:oleObj>
              </mc:Choice>
              <mc:Fallback>
                <p:oleObj name="Visio" r:id="rId4" imgW="4036320" imgH="2255400" progId="Visio.Drawing.11">
                  <p:embed/>
                  <p:pic>
                    <p:nvPicPr>
                      <p:cNvPr id="98304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2550" y="2990850"/>
                        <a:ext cx="6553200" cy="3498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4586684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Read-Only Memory (ROM)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4440" y="951899"/>
            <a:ext cx="8915400" cy="2534708"/>
          </a:xfrm>
        </p:spPr>
        <p:txBody>
          <a:bodyPr/>
          <a:lstStyle/>
          <a:p>
            <a:pPr>
              <a:spcBef>
                <a:spcPts val="2000"/>
              </a:spcBef>
            </a:pPr>
            <a:r>
              <a:rPr lang="en-US" dirty="0"/>
              <a:t>Address consists of </a:t>
            </a:r>
            <a:r>
              <a:rPr lang="en-US" i="1" dirty="0"/>
              <a:t>k</a:t>
            </a:r>
            <a:r>
              <a:rPr lang="en-US" dirty="0"/>
              <a:t> bits </a:t>
            </a:r>
            <a:r>
              <a:rPr lang="en-US" dirty="0">
                <a:sym typeface="Wingdings" panose="05000000000000000000" pitchFamily="2" charset="2"/>
              </a:rPr>
              <a:t> 2</a:t>
            </a:r>
            <a:r>
              <a:rPr lang="en-US" i="1" baseline="30000" dirty="0">
                <a:sym typeface="Wingdings" panose="05000000000000000000" pitchFamily="2" charset="2"/>
              </a:rPr>
              <a:t>k</a:t>
            </a:r>
            <a:r>
              <a:rPr lang="en-US" dirty="0">
                <a:sym typeface="Wingdings" panose="05000000000000000000" pitchFamily="2" charset="2"/>
              </a:rPr>
              <a:t> memory addresses</a:t>
            </a:r>
          </a:p>
          <a:p>
            <a:pPr>
              <a:spcBef>
                <a:spcPts val="2000"/>
              </a:spcBef>
            </a:pPr>
            <a:r>
              <a:rPr lang="en-US" dirty="0">
                <a:sym typeface="Wingdings" panose="05000000000000000000" pitchFamily="2" charset="2"/>
              </a:rPr>
              <a:t>At each memory address, there is a word consisting of </a:t>
            </a:r>
            <a:r>
              <a:rPr lang="en-US" i="1" dirty="0">
                <a:sym typeface="Wingdings" panose="05000000000000000000" pitchFamily="2" charset="2"/>
              </a:rPr>
              <a:t>n</a:t>
            </a:r>
            <a:r>
              <a:rPr lang="en-US" dirty="0">
                <a:sym typeface="Wingdings" panose="05000000000000000000" pitchFamily="2" charset="2"/>
              </a:rPr>
              <a:t> bits</a:t>
            </a:r>
          </a:p>
          <a:p>
            <a:pPr>
              <a:spcBef>
                <a:spcPts val="2000"/>
              </a:spcBef>
            </a:pPr>
            <a:r>
              <a:rPr lang="en-US" dirty="0">
                <a:sym typeface="Wingdings" panose="05000000000000000000" pitchFamily="2" charset="2"/>
              </a:rPr>
              <a:t>The </a:t>
            </a:r>
            <a:r>
              <a:rPr lang="en-US" i="1" dirty="0">
                <a:sym typeface="Wingdings" panose="05000000000000000000" pitchFamily="2" charset="2"/>
              </a:rPr>
              <a:t>n</a:t>
            </a:r>
            <a:r>
              <a:rPr lang="en-US" dirty="0">
                <a:sym typeface="Wingdings" panose="05000000000000000000" pitchFamily="2" charset="2"/>
              </a:rPr>
              <a:t>-bit word appears at the data output of the ROM</a:t>
            </a:r>
          </a:p>
          <a:p>
            <a:pPr>
              <a:spcBef>
                <a:spcPts val="2000"/>
              </a:spcBef>
            </a:pPr>
            <a:r>
              <a:rPr lang="en-US" dirty="0">
                <a:sym typeface="Wingdings" panose="05000000000000000000" pitchFamily="2" charset="2"/>
              </a:rPr>
              <a:t>ROM does not have data inputs or a write operation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2085622" y="3832248"/>
            <a:ext cx="5472665" cy="979320"/>
            <a:chOff x="5529070" y="3083358"/>
            <a:chExt cx="5472665" cy="979320"/>
          </a:xfrm>
        </p:grpSpPr>
        <p:cxnSp>
          <p:nvCxnSpPr>
            <p:cNvPr id="24" name="Straight Arrow Connector 23"/>
            <p:cNvCxnSpPr/>
            <p:nvPr/>
          </p:nvCxnSpPr>
          <p:spPr>
            <a:xfrm>
              <a:off x="9041912" y="3582210"/>
              <a:ext cx="683323" cy="0"/>
            </a:xfrm>
            <a:prstGeom prst="straightConnector1">
              <a:avLst/>
            </a:prstGeom>
            <a:ln w="76200">
              <a:solidFill>
                <a:schemeClr val="tx1"/>
              </a:solidFill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TextBox 4"/>
            <p:cNvSpPr txBox="1"/>
            <p:nvPr/>
          </p:nvSpPr>
          <p:spPr>
            <a:xfrm>
              <a:off x="7479747" y="3083358"/>
              <a:ext cx="1570106" cy="979320"/>
            </a:xfrm>
            <a:prstGeom prst="rect">
              <a:avLst/>
            </a:prstGeom>
            <a:solidFill>
              <a:srgbClr val="FFFFCC"/>
            </a:solidFill>
            <a:ln w="25400">
              <a:solidFill>
                <a:schemeClr val="tx1"/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r>
                <a:rPr lang="en-US" sz="2400" dirty="0">
                  <a:latin typeface="Calibri" panose="020F0502020204030204" pitchFamily="34" charset="0"/>
                </a:rPr>
                <a:t>ROM</a:t>
              </a:r>
            </a:p>
            <a:p>
              <a:pPr algn="ctr"/>
              <a:r>
                <a:rPr lang="en-US" sz="2400" dirty="0">
                  <a:latin typeface="Calibri" panose="020F0502020204030204" pitchFamily="34" charset="0"/>
                </a:rPr>
                <a:t>2</a:t>
              </a:r>
              <a:r>
                <a:rPr lang="en-US" sz="2400" i="1" baseline="30000" dirty="0">
                  <a:latin typeface="Calibri" panose="020F0502020204030204" pitchFamily="34" charset="0"/>
                </a:rPr>
                <a:t>k</a:t>
              </a:r>
              <a:r>
                <a:rPr lang="en-US" sz="2400" dirty="0">
                  <a:latin typeface="Calibri" panose="020F0502020204030204" pitchFamily="34" charset="0"/>
                </a:rPr>
                <a:t> × </a:t>
              </a:r>
              <a:r>
                <a:rPr lang="en-US" sz="2400" i="1" dirty="0">
                  <a:latin typeface="Calibri" panose="020F0502020204030204" pitchFamily="34" charset="0"/>
                </a:rPr>
                <a:t>n</a:t>
              </a:r>
              <a:r>
                <a:rPr lang="en-US" sz="2400" dirty="0">
                  <a:latin typeface="Calibri" panose="020F0502020204030204" pitchFamily="34" charset="0"/>
                </a:rPr>
                <a:t> bits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9791988" y="3428999"/>
              <a:ext cx="1209747" cy="288036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none" lIns="0" tIns="0" rIns="0" bIns="0" rtlCol="0" anchor="ctr" anchorCtr="0">
              <a:noAutofit/>
            </a:bodyPr>
            <a:lstStyle/>
            <a:p>
              <a:pPr algn="ctr"/>
              <a:r>
                <a:rPr lang="en-US" sz="2400" i="1" dirty="0" err="1">
                  <a:latin typeface="Calibri" panose="020F0502020204030204" pitchFamily="34" charset="0"/>
                </a:rPr>
                <a:t>Data_out</a:t>
              </a:r>
              <a:endParaRPr lang="en-US" sz="2400" i="1" dirty="0">
                <a:latin typeface="Calibri" panose="020F0502020204030204" pitchFamily="34" charset="0"/>
              </a:endParaRPr>
            </a:p>
          </p:txBody>
        </p:sp>
        <p:cxnSp>
          <p:nvCxnSpPr>
            <p:cNvPr id="8" name="Straight Arrow Connector 7"/>
            <p:cNvCxnSpPr/>
            <p:nvPr/>
          </p:nvCxnSpPr>
          <p:spPr>
            <a:xfrm>
              <a:off x="6796424" y="3582210"/>
              <a:ext cx="683323" cy="0"/>
            </a:xfrm>
            <a:prstGeom prst="straightConnector1">
              <a:avLst/>
            </a:prstGeom>
            <a:ln w="76200">
              <a:solidFill>
                <a:schemeClr val="tx1"/>
              </a:solidFill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V="1">
              <a:off x="7022871" y="3486607"/>
              <a:ext cx="115214" cy="201626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6971073" y="3198572"/>
              <a:ext cx="228600" cy="288036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none" lIns="0" tIns="0" rIns="0" bIns="0" rtlCol="0" anchor="ctr" anchorCtr="0">
              <a:noAutofit/>
            </a:bodyPr>
            <a:lstStyle/>
            <a:p>
              <a:pPr algn="ctr"/>
              <a:r>
                <a:rPr lang="en-US" sz="2000" i="1" dirty="0">
                  <a:latin typeface="Calibri" panose="020F0502020204030204" pitchFamily="34" charset="0"/>
                </a:rPr>
                <a:t>k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529070" y="3428999"/>
              <a:ext cx="1209747" cy="288036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none" lIns="0" tIns="0" rIns="0" bIns="0" rtlCol="0" anchor="ctr" anchorCtr="0">
              <a:noAutofit/>
            </a:bodyPr>
            <a:lstStyle/>
            <a:p>
              <a:pPr algn="ctr"/>
              <a:r>
                <a:rPr lang="en-US" sz="2400" i="1" dirty="0">
                  <a:latin typeface="Calibri" panose="020F0502020204030204" pitchFamily="34" charset="0"/>
                </a:rPr>
                <a:t>Address</a:t>
              </a:r>
            </a:p>
          </p:txBody>
        </p:sp>
        <p:cxnSp>
          <p:nvCxnSpPr>
            <p:cNvPr id="25" name="Straight Connector 24"/>
            <p:cNvCxnSpPr/>
            <p:nvPr/>
          </p:nvCxnSpPr>
          <p:spPr>
            <a:xfrm flipV="1">
              <a:off x="9276300" y="3486607"/>
              <a:ext cx="115214" cy="201626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9224502" y="3198572"/>
              <a:ext cx="228600" cy="288036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none" lIns="0" tIns="0" rIns="0" bIns="0" rtlCol="0" anchor="ctr" anchorCtr="0">
              <a:noAutofit/>
            </a:bodyPr>
            <a:lstStyle/>
            <a:p>
              <a:pPr algn="ctr"/>
              <a:r>
                <a:rPr lang="en-US" sz="2000" i="1" dirty="0">
                  <a:latin typeface="Calibri" panose="020F0502020204030204" pitchFamily="34" charset="0"/>
                </a:rPr>
                <a:t>n</a:t>
              </a:r>
            </a:p>
          </p:txBody>
        </p:sp>
      </p:grpSp>
      <p:sp>
        <p:nvSpPr>
          <p:cNvPr id="27" name="Content Placeholder 2"/>
          <p:cNvSpPr txBox="1">
            <a:spLocks/>
          </p:cNvSpPr>
          <p:nvPr/>
        </p:nvSpPr>
        <p:spPr bwMode="auto">
          <a:xfrm>
            <a:off x="344439" y="5214817"/>
            <a:ext cx="9332335" cy="12097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7663" indent="-347663" algn="l" rtl="0" fontAlgn="base">
              <a:spcBef>
                <a:spcPct val="4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98513" indent="-336550" algn="l" rtl="0" fontAlgn="base">
              <a:spcBef>
                <a:spcPct val="40000"/>
              </a:spcBef>
              <a:spcAft>
                <a:spcPct val="0"/>
              </a:spcAft>
              <a:buFont typeface="Wingdings" pitchFamily="2" charset="2"/>
              <a:buChar char="²"/>
              <a:defRPr sz="2000">
                <a:solidFill>
                  <a:schemeClr val="tx1"/>
                </a:solidFill>
                <a:latin typeface="+mn-lt"/>
                <a:cs typeface="+mn-cs"/>
              </a:defRPr>
            </a:lvl2pPr>
            <a:lvl3pPr marL="1144588" indent="-231775" algn="l" rtl="0" fontAlgn="base">
              <a:spcBef>
                <a:spcPct val="40000"/>
              </a:spcBef>
              <a:spcAft>
                <a:spcPct val="0"/>
              </a:spcAft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  <a:cs typeface="+mn-cs"/>
              </a:defRPr>
            </a:lvl3pPr>
            <a:lvl4pPr marL="1481138" indent="-222250" algn="l" rtl="0" fontAlgn="base">
              <a:spcBef>
                <a:spcPct val="4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  <a:cs typeface="+mn-cs"/>
              </a:defRPr>
            </a:lvl4pPr>
            <a:lvl5pPr marL="1828800" indent="-233363" algn="l" rtl="0" fontAlgn="base">
              <a:spcBef>
                <a:spcPct val="4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cs typeface="+mn-cs"/>
              </a:defRPr>
            </a:lvl5pPr>
            <a:lvl6pPr marL="2286000" indent="-233363" algn="l" rtl="0" fontAlgn="base">
              <a:spcBef>
                <a:spcPct val="4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cs typeface="+mn-cs"/>
              </a:defRPr>
            </a:lvl6pPr>
            <a:lvl7pPr marL="2743200" indent="-233363" algn="l" rtl="0" fontAlgn="base">
              <a:spcBef>
                <a:spcPct val="4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cs typeface="+mn-cs"/>
              </a:defRPr>
            </a:lvl7pPr>
            <a:lvl8pPr marL="3200400" indent="-233363" algn="l" rtl="0" fontAlgn="base">
              <a:spcBef>
                <a:spcPct val="4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cs typeface="+mn-cs"/>
              </a:defRPr>
            </a:lvl8pPr>
            <a:lvl9pPr marL="3657600" indent="-233363" algn="l" rtl="0" fontAlgn="base">
              <a:spcBef>
                <a:spcPct val="4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>
              <a:spcBef>
                <a:spcPts val="2000"/>
              </a:spcBef>
            </a:pPr>
            <a:r>
              <a:rPr lang="en-US" kern="0" dirty="0">
                <a:sym typeface="Wingdings" panose="05000000000000000000" pitchFamily="2" charset="2"/>
              </a:rPr>
              <a:t>ROM memory is useful for implementing Boolean Functions</a:t>
            </a:r>
          </a:p>
          <a:p>
            <a:pPr>
              <a:spcBef>
                <a:spcPts val="2000"/>
              </a:spcBef>
            </a:pPr>
            <a:r>
              <a:rPr lang="en-US" kern="0" dirty="0">
                <a:sym typeface="Wingdings" panose="05000000000000000000" pitchFamily="2" charset="2"/>
              </a:rPr>
              <a:t>Also useful for storing permanent data</a:t>
            </a:r>
          </a:p>
        </p:txBody>
      </p:sp>
    </p:spTree>
    <p:extLst>
      <p:ext uri="{BB962C8B-B14F-4D97-AF65-F5344CB8AC3E}">
        <p14:creationId xmlns:p14="http://schemas.microsoft.com/office/powerpoint/2010/main" val="10354937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ROMs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047" y="836685"/>
            <a:ext cx="9217119" cy="5645486"/>
          </a:xfrm>
        </p:spPr>
        <p:txBody>
          <a:bodyPr/>
          <a:lstStyle/>
          <a:p>
            <a:pPr marL="357188" indent="-357188">
              <a:lnSpc>
                <a:spcPct val="130000"/>
              </a:lnSpc>
              <a:spcBef>
                <a:spcPts val="1500"/>
              </a:spcBef>
            </a:pPr>
            <a:r>
              <a:rPr lang="en-US" dirty="0"/>
              <a:t>ROM may be programmed in four different ways</a:t>
            </a:r>
          </a:p>
          <a:p>
            <a:pPr marL="357188" indent="-357188">
              <a:lnSpc>
                <a:spcPct val="130000"/>
              </a:lnSpc>
              <a:spcBef>
                <a:spcPts val="1500"/>
              </a:spcBef>
              <a:buFont typeface="+mj-lt"/>
              <a:buAutoNum type="arabicPeriod"/>
            </a:pPr>
            <a:r>
              <a:rPr lang="en-US" b="1" dirty="0">
                <a:solidFill>
                  <a:srgbClr val="FF0000"/>
                </a:solidFill>
              </a:rPr>
              <a:t>Mask Programming:</a:t>
            </a:r>
            <a:r>
              <a:rPr lang="en-US" dirty="0"/>
              <a:t> done by circuit manufacturer (not by user)</a:t>
            </a:r>
          </a:p>
          <a:p>
            <a:pPr marL="357188" indent="-357188">
              <a:lnSpc>
                <a:spcPct val="130000"/>
              </a:lnSpc>
              <a:spcBef>
                <a:spcPts val="1500"/>
              </a:spcBef>
              <a:buFont typeface="+mj-lt"/>
              <a:buAutoNum type="arabicPeriod"/>
            </a:pPr>
            <a:r>
              <a:rPr lang="en-US" b="1" dirty="0">
                <a:solidFill>
                  <a:srgbClr val="FF0000"/>
                </a:solidFill>
              </a:rPr>
              <a:t>Programmable Read-Only Memory (PROM)</a:t>
            </a:r>
          </a:p>
          <a:p>
            <a:pPr marL="808038" lvl="1" indent="-357188">
              <a:lnSpc>
                <a:spcPct val="130000"/>
              </a:lnSpc>
              <a:spcBef>
                <a:spcPts val="1500"/>
              </a:spcBef>
            </a:pPr>
            <a:r>
              <a:rPr lang="en-US" dirty="0"/>
              <a:t>Fuses in the PROM are blown using a high-voltage pulse</a:t>
            </a:r>
          </a:p>
          <a:p>
            <a:pPr marL="808038" lvl="1" indent="-357188">
              <a:lnSpc>
                <a:spcPct val="130000"/>
              </a:lnSpc>
              <a:spcBef>
                <a:spcPts val="1500"/>
              </a:spcBef>
            </a:pPr>
            <a:r>
              <a:rPr lang="en-US" dirty="0"/>
              <a:t>Can be programmed only once (irreversible)</a:t>
            </a:r>
          </a:p>
          <a:p>
            <a:pPr marL="361950" indent="-361950">
              <a:lnSpc>
                <a:spcPct val="130000"/>
              </a:lnSpc>
              <a:spcBef>
                <a:spcPts val="1500"/>
              </a:spcBef>
              <a:buNone/>
            </a:pPr>
            <a:r>
              <a:rPr lang="en-US" b="1" dirty="0">
                <a:solidFill>
                  <a:srgbClr val="FF0000"/>
                </a:solidFill>
              </a:rPr>
              <a:t>3.	Electrically Erasable PROM (EEPROM)</a:t>
            </a:r>
            <a:endParaRPr lang="en-US" dirty="0"/>
          </a:p>
          <a:p>
            <a:pPr marL="357188" indent="0">
              <a:lnSpc>
                <a:spcPct val="130000"/>
              </a:lnSpc>
              <a:spcBef>
                <a:spcPts val="1500"/>
              </a:spcBef>
              <a:buNone/>
            </a:pPr>
            <a:r>
              <a:rPr lang="en-US" dirty="0"/>
              <a:t>Can be erased with an electric signal</a:t>
            </a:r>
          </a:p>
          <a:p>
            <a:pPr marL="342900" indent="-342900">
              <a:lnSpc>
                <a:spcPct val="130000"/>
              </a:lnSpc>
              <a:spcBef>
                <a:spcPts val="1500"/>
              </a:spcBef>
            </a:pPr>
            <a:r>
              <a:rPr lang="en-US" b="1" dirty="0">
                <a:solidFill>
                  <a:srgbClr val="FF0000"/>
                </a:solidFill>
              </a:rPr>
              <a:t>Flash memory </a:t>
            </a:r>
            <a:r>
              <a:rPr lang="en-US" dirty="0"/>
              <a:t>is similar to EEPROMs but has additional circuitry to erase blocks of memory</a:t>
            </a:r>
          </a:p>
        </p:txBody>
      </p:sp>
    </p:spTree>
    <p:extLst>
      <p:ext uri="{BB962C8B-B14F-4D97-AF65-F5344CB8AC3E}">
        <p14:creationId xmlns:p14="http://schemas.microsoft.com/office/powerpoint/2010/main" val="356086028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ROM Internal Structure (32 x 8-bit)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912572"/>
            <a:ext cx="9181474" cy="1018646"/>
          </a:xfrm>
        </p:spPr>
        <p:txBody>
          <a:bodyPr/>
          <a:lstStyle/>
          <a:p>
            <a:pPr>
              <a:spcBef>
                <a:spcPts val="1500"/>
              </a:spcBef>
            </a:pPr>
            <a:r>
              <a:rPr lang="en-US" dirty="0"/>
              <a:t>5-bit Input </a:t>
            </a:r>
            <a:r>
              <a:rPr lang="en-US" dirty="0">
                <a:sym typeface="Wingdings" panose="05000000000000000000" pitchFamily="2" charset="2"/>
              </a:rPr>
              <a:t> 5-to-32 binary decoder (Only one line is selected)</a:t>
            </a:r>
          </a:p>
          <a:p>
            <a:pPr>
              <a:spcBef>
                <a:spcPts val="1500"/>
              </a:spcBef>
            </a:pPr>
            <a:r>
              <a:rPr lang="en-US" dirty="0">
                <a:sym typeface="Wingdings" panose="05000000000000000000" pitchFamily="2" charset="2"/>
              </a:rPr>
              <a:t>Each line = 8 bits  8-bit Data output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2F81BA56-22FE-47A9-A0B6-ECB98D0D4643}"/>
              </a:ext>
            </a:extLst>
          </p:cNvPr>
          <p:cNvGrpSpPr/>
          <p:nvPr/>
        </p:nvGrpSpPr>
        <p:grpSpPr>
          <a:xfrm>
            <a:off x="452500" y="2194049"/>
            <a:ext cx="9159510" cy="3530206"/>
            <a:chOff x="517261" y="2104039"/>
            <a:chExt cx="9159510" cy="3530206"/>
          </a:xfrm>
        </p:grpSpPr>
        <p:sp>
          <p:nvSpPr>
            <p:cNvPr id="100" name="Rectangle 10"/>
            <p:cNvSpPr>
              <a:spLocks noChangeArrowheads="1"/>
            </p:cNvSpPr>
            <p:nvPr/>
          </p:nvSpPr>
          <p:spPr bwMode="auto">
            <a:xfrm>
              <a:off x="1554187" y="2104039"/>
              <a:ext cx="1281608" cy="2876653"/>
            </a:xfrm>
            <a:prstGeom prst="rect">
              <a:avLst/>
            </a:prstGeom>
            <a:solidFill>
              <a:srgbClr val="FFFFCC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endParaRPr lang="en-US"/>
            </a:p>
          </p:txBody>
        </p:sp>
        <p:sp>
          <p:nvSpPr>
            <p:cNvPr id="101" name="Text Box 11"/>
            <p:cNvSpPr txBox="1">
              <a:spLocks noChangeArrowheads="1"/>
            </p:cNvSpPr>
            <p:nvPr/>
          </p:nvSpPr>
          <p:spPr bwMode="auto">
            <a:xfrm>
              <a:off x="2415478" y="2186375"/>
              <a:ext cx="391253" cy="28025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0000" tIns="46800" rIns="90000" bIns="46800">
              <a:spAutoFit/>
            </a:bodyPr>
            <a:lstStyle/>
            <a:p>
              <a:pPr algn="r">
                <a:lnSpc>
                  <a:spcPct val="98000"/>
                </a:lnSpc>
              </a:pPr>
              <a:r>
                <a:rPr lang="en-US" sz="1600" dirty="0">
                  <a:latin typeface="Calibri" panose="020F0502020204030204" pitchFamily="34" charset="0"/>
                </a:rPr>
                <a:t>0</a:t>
              </a:r>
            </a:p>
            <a:p>
              <a:pPr algn="r">
                <a:lnSpc>
                  <a:spcPct val="98000"/>
                </a:lnSpc>
              </a:pPr>
              <a:r>
                <a:rPr lang="en-US" sz="1600" dirty="0">
                  <a:latin typeface="Calibri" panose="020F0502020204030204" pitchFamily="34" charset="0"/>
                </a:rPr>
                <a:t>1</a:t>
              </a:r>
            </a:p>
            <a:p>
              <a:pPr algn="r">
                <a:lnSpc>
                  <a:spcPct val="98000"/>
                </a:lnSpc>
              </a:pPr>
              <a:r>
                <a:rPr lang="en-US" sz="1600" dirty="0">
                  <a:latin typeface="Calibri" panose="020F0502020204030204" pitchFamily="34" charset="0"/>
                </a:rPr>
                <a:t>2</a:t>
              </a:r>
            </a:p>
            <a:p>
              <a:pPr algn="r">
                <a:lnSpc>
                  <a:spcPct val="98000"/>
                </a:lnSpc>
              </a:pPr>
              <a:r>
                <a:rPr lang="en-US" sz="1600" dirty="0">
                  <a:latin typeface="Calibri" panose="020F0502020204030204" pitchFamily="34" charset="0"/>
                </a:rPr>
                <a:t>3</a:t>
              </a:r>
            </a:p>
            <a:p>
              <a:pPr algn="r">
                <a:lnSpc>
                  <a:spcPct val="98000"/>
                </a:lnSpc>
              </a:pPr>
              <a:r>
                <a:rPr lang="en-US" sz="1600" dirty="0">
                  <a:latin typeface="Calibri" panose="020F0502020204030204" pitchFamily="34" charset="0"/>
                </a:rPr>
                <a:t>.</a:t>
              </a:r>
            </a:p>
            <a:p>
              <a:pPr algn="r">
                <a:lnSpc>
                  <a:spcPct val="98000"/>
                </a:lnSpc>
              </a:pPr>
              <a:r>
                <a:rPr lang="en-US" sz="1600" dirty="0">
                  <a:latin typeface="Calibri" panose="020F0502020204030204" pitchFamily="34" charset="0"/>
                </a:rPr>
                <a:t>.</a:t>
              </a:r>
            </a:p>
            <a:p>
              <a:pPr algn="r">
                <a:lnSpc>
                  <a:spcPct val="98000"/>
                </a:lnSpc>
              </a:pPr>
              <a:r>
                <a:rPr lang="en-US" sz="1600" dirty="0">
                  <a:latin typeface="Calibri" panose="020F0502020204030204" pitchFamily="34" charset="0"/>
                </a:rPr>
                <a:t>.</a:t>
              </a:r>
            </a:p>
            <a:p>
              <a:pPr algn="r">
                <a:lnSpc>
                  <a:spcPct val="98000"/>
                </a:lnSpc>
              </a:pPr>
              <a:r>
                <a:rPr lang="en-US" sz="1600" dirty="0">
                  <a:latin typeface="Calibri" panose="020F0502020204030204" pitchFamily="34" charset="0"/>
                </a:rPr>
                <a:t>28</a:t>
              </a:r>
            </a:p>
            <a:p>
              <a:pPr algn="r">
                <a:lnSpc>
                  <a:spcPct val="98000"/>
                </a:lnSpc>
              </a:pPr>
              <a:r>
                <a:rPr lang="en-US" sz="1600" dirty="0">
                  <a:latin typeface="Calibri" panose="020F0502020204030204" pitchFamily="34" charset="0"/>
                </a:rPr>
                <a:t>29</a:t>
              </a:r>
            </a:p>
            <a:p>
              <a:pPr algn="r">
                <a:lnSpc>
                  <a:spcPct val="98000"/>
                </a:lnSpc>
              </a:pPr>
              <a:r>
                <a:rPr lang="en-US" sz="1600" dirty="0">
                  <a:latin typeface="Calibri" panose="020F0502020204030204" pitchFamily="34" charset="0"/>
                </a:rPr>
                <a:t>30</a:t>
              </a:r>
            </a:p>
            <a:p>
              <a:pPr algn="r">
                <a:lnSpc>
                  <a:spcPct val="98000"/>
                </a:lnSpc>
              </a:pPr>
              <a:r>
                <a:rPr lang="en-US" sz="1600" dirty="0">
                  <a:latin typeface="Calibri" panose="020F0502020204030204" pitchFamily="34" charset="0"/>
                </a:rPr>
                <a:t>31</a:t>
              </a:r>
            </a:p>
          </p:txBody>
        </p:sp>
        <p:sp>
          <p:nvSpPr>
            <p:cNvPr id="102" name="Text Box 12"/>
            <p:cNvSpPr txBox="1">
              <a:spLocks noChangeArrowheads="1"/>
            </p:cNvSpPr>
            <p:nvPr/>
          </p:nvSpPr>
          <p:spPr bwMode="auto">
            <a:xfrm>
              <a:off x="517261" y="2276860"/>
              <a:ext cx="356486" cy="2392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90000" tIns="46800" rIns="90000" bIns="46800">
              <a:spAutoFit/>
            </a:bodyPr>
            <a:lstStyle/>
            <a:p>
              <a:pPr>
                <a:lnSpc>
                  <a:spcPct val="170000"/>
                </a:lnSpc>
              </a:pPr>
              <a:r>
                <a:rPr lang="en-US" dirty="0">
                  <a:latin typeface="Calibri" panose="020F0502020204030204" pitchFamily="34" charset="0"/>
                </a:rPr>
                <a:t>I4</a:t>
              </a:r>
              <a:endParaRPr lang="en-US" baseline="-25000" dirty="0">
                <a:latin typeface="Calibri" panose="020F0502020204030204" pitchFamily="34" charset="0"/>
              </a:endParaRPr>
            </a:p>
            <a:p>
              <a:pPr>
                <a:lnSpc>
                  <a:spcPct val="170000"/>
                </a:lnSpc>
              </a:pPr>
              <a:r>
                <a:rPr lang="en-US" dirty="0">
                  <a:latin typeface="Calibri" panose="020F0502020204030204" pitchFamily="34" charset="0"/>
                </a:rPr>
                <a:t>I3</a:t>
              </a:r>
              <a:endParaRPr lang="en-US" baseline="-25000" dirty="0">
                <a:latin typeface="Calibri" panose="020F0502020204030204" pitchFamily="34" charset="0"/>
              </a:endParaRPr>
            </a:p>
            <a:p>
              <a:pPr>
                <a:lnSpc>
                  <a:spcPct val="170000"/>
                </a:lnSpc>
              </a:pPr>
              <a:r>
                <a:rPr lang="en-US" dirty="0">
                  <a:latin typeface="Calibri" panose="020F0502020204030204" pitchFamily="34" charset="0"/>
                </a:rPr>
                <a:t>I2</a:t>
              </a:r>
              <a:endParaRPr lang="en-US" baseline="-25000" dirty="0">
                <a:latin typeface="Calibri" panose="020F0502020204030204" pitchFamily="34" charset="0"/>
              </a:endParaRPr>
            </a:p>
            <a:p>
              <a:pPr>
                <a:lnSpc>
                  <a:spcPct val="170000"/>
                </a:lnSpc>
              </a:pPr>
              <a:r>
                <a:rPr lang="en-US" dirty="0">
                  <a:latin typeface="Calibri" panose="020F0502020204030204" pitchFamily="34" charset="0"/>
                </a:rPr>
                <a:t>I1</a:t>
              </a:r>
              <a:endParaRPr lang="en-US" baseline="-25000" dirty="0">
                <a:latin typeface="Calibri" panose="020F0502020204030204" pitchFamily="34" charset="0"/>
              </a:endParaRPr>
            </a:p>
            <a:p>
              <a:pPr>
                <a:lnSpc>
                  <a:spcPct val="170000"/>
                </a:lnSpc>
              </a:pPr>
              <a:r>
                <a:rPr lang="en-US" dirty="0">
                  <a:latin typeface="Calibri" panose="020F0502020204030204" pitchFamily="34" charset="0"/>
                </a:rPr>
                <a:t>I0</a:t>
              </a:r>
              <a:endParaRPr lang="en-US" baseline="-25000" dirty="0">
                <a:latin typeface="Calibri" panose="020F0502020204030204" pitchFamily="34" charset="0"/>
              </a:endParaRPr>
            </a:p>
          </p:txBody>
        </p:sp>
        <p:sp>
          <p:nvSpPr>
            <p:cNvPr id="104" name="Line 13"/>
            <p:cNvSpPr>
              <a:spLocks noChangeShapeType="1"/>
            </p:cNvSpPr>
            <p:nvPr/>
          </p:nvSpPr>
          <p:spPr bwMode="auto">
            <a:xfrm>
              <a:off x="925695" y="2605316"/>
              <a:ext cx="61259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105" name="Line 14"/>
            <p:cNvSpPr>
              <a:spLocks noChangeShapeType="1"/>
            </p:cNvSpPr>
            <p:nvPr/>
          </p:nvSpPr>
          <p:spPr bwMode="auto">
            <a:xfrm>
              <a:off x="925695" y="3071723"/>
              <a:ext cx="61259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106" name="Line 15"/>
            <p:cNvSpPr>
              <a:spLocks noChangeShapeType="1"/>
            </p:cNvSpPr>
            <p:nvPr/>
          </p:nvSpPr>
          <p:spPr bwMode="auto">
            <a:xfrm>
              <a:off x="925695" y="3496856"/>
              <a:ext cx="61259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107" name="Line 16"/>
            <p:cNvSpPr>
              <a:spLocks noChangeShapeType="1"/>
            </p:cNvSpPr>
            <p:nvPr/>
          </p:nvSpPr>
          <p:spPr bwMode="auto">
            <a:xfrm>
              <a:off x="925695" y="4021048"/>
              <a:ext cx="61259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108" name="Line 17"/>
            <p:cNvSpPr>
              <a:spLocks noChangeShapeType="1"/>
            </p:cNvSpPr>
            <p:nvPr/>
          </p:nvSpPr>
          <p:spPr bwMode="auto">
            <a:xfrm>
              <a:off x="925695" y="4489519"/>
              <a:ext cx="61259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grpSp>
          <p:nvGrpSpPr>
            <p:cNvPr id="10" name="Group 27"/>
            <p:cNvGrpSpPr>
              <a:grpSpLocks/>
            </p:cNvGrpSpPr>
            <p:nvPr/>
          </p:nvGrpSpPr>
          <p:grpSpPr bwMode="auto">
            <a:xfrm>
              <a:off x="2835795" y="2363858"/>
              <a:ext cx="5043804" cy="2406333"/>
              <a:chOff x="1598" y="1954"/>
              <a:chExt cx="1158" cy="1166"/>
            </a:xfrm>
          </p:grpSpPr>
          <p:sp>
            <p:nvSpPr>
              <p:cNvPr id="92" name="Line 18"/>
              <p:cNvSpPr>
                <a:spLocks noChangeShapeType="1"/>
              </p:cNvSpPr>
              <p:nvPr/>
            </p:nvSpPr>
            <p:spPr bwMode="auto">
              <a:xfrm>
                <a:off x="1598" y="1954"/>
                <a:ext cx="115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93" name="Line 19"/>
              <p:cNvSpPr>
                <a:spLocks noChangeShapeType="1"/>
              </p:cNvSpPr>
              <p:nvPr/>
            </p:nvSpPr>
            <p:spPr bwMode="auto">
              <a:xfrm>
                <a:off x="1598" y="2071"/>
                <a:ext cx="115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94" name="Line 21"/>
              <p:cNvSpPr>
                <a:spLocks noChangeShapeType="1"/>
              </p:cNvSpPr>
              <p:nvPr/>
            </p:nvSpPr>
            <p:spPr bwMode="auto">
              <a:xfrm>
                <a:off x="1598" y="2194"/>
                <a:ext cx="115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95" name="Line 22"/>
              <p:cNvSpPr>
                <a:spLocks noChangeShapeType="1"/>
              </p:cNvSpPr>
              <p:nvPr/>
            </p:nvSpPr>
            <p:spPr bwMode="auto">
              <a:xfrm>
                <a:off x="1598" y="2318"/>
                <a:ext cx="115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96" name="Line 23"/>
              <p:cNvSpPr>
                <a:spLocks noChangeShapeType="1"/>
              </p:cNvSpPr>
              <p:nvPr/>
            </p:nvSpPr>
            <p:spPr bwMode="auto">
              <a:xfrm>
                <a:off x="1598" y="2763"/>
                <a:ext cx="115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97" name="Line 24"/>
              <p:cNvSpPr>
                <a:spLocks noChangeShapeType="1"/>
              </p:cNvSpPr>
              <p:nvPr/>
            </p:nvSpPr>
            <p:spPr bwMode="auto">
              <a:xfrm>
                <a:off x="1598" y="2880"/>
                <a:ext cx="115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98" name="Line 25"/>
              <p:cNvSpPr>
                <a:spLocks noChangeShapeType="1"/>
              </p:cNvSpPr>
              <p:nvPr/>
            </p:nvSpPr>
            <p:spPr bwMode="auto">
              <a:xfrm>
                <a:off x="1598" y="2990"/>
                <a:ext cx="115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99" name="Line 26"/>
              <p:cNvSpPr>
                <a:spLocks noChangeShapeType="1"/>
              </p:cNvSpPr>
              <p:nvPr/>
            </p:nvSpPr>
            <p:spPr bwMode="auto">
              <a:xfrm>
                <a:off x="1598" y="3120"/>
                <a:ext cx="115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</p:grpSp>
        <p:grpSp>
          <p:nvGrpSpPr>
            <p:cNvPr id="19" name="Group 139"/>
            <p:cNvGrpSpPr>
              <a:grpSpLocks/>
            </p:cNvGrpSpPr>
            <p:nvPr/>
          </p:nvGrpSpPr>
          <p:grpSpPr bwMode="auto">
            <a:xfrm>
              <a:off x="3159976" y="2149228"/>
              <a:ext cx="4491579" cy="3035776"/>
              <a:chOff x="1743" y="2214"/>
              <a:chExt cx="2009" cy="1107"/>
            </a:xfrm>
          </p:grpSpPr>
          <p:sp>
            <p:nvSpPr>
              <p:cNvPr id="28" name="Line 54"/>
              <p:cNvSpPr>
                <a:spLocks noChangeShapeType="1"/>
              </p:cNvSpPr>
              <p:nvPr/>
            </p:nvSpPr>
            <p:spPr bwMode="auto">
              <a:xfrm rot="5400000">
                <a:off x="1189" y="2768"/>
                <a:ext cx="1107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9" name="Line 75"/>
              <p:cNvSpPr>
                <a:spLocks noChangeShapeType="1"/>
              </p:cNvSpPr>
              <p:nvPr/>
            </p:nvSpPr>
            <p:spPr bwMode="auto">
              <a:xfrm rot="5400000">
                <a:off x="1470" y="2768"/>
                <a:ext cx="1107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30" name="Line 85"/>
              <p:cNvSpPr>
                <a:spLocks noChangeShapeType="1"/>
              </p:cNvSpPr>
              <p:nvPr/>
            </p:nvSpPr>
            <p:spPr bwMode="auto">
              <a:xfrm rot="5400000">
                <a:off x="1758" y="2768"/>
                <a:ext cx="1107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31" name="Line 95"/>
              <p:cNvSpPr>
                <a:spLocks noChangeShapeType="1"/>
              </p:cNvSpPr>
              <p:nvPr/>
            </p:nvSpPr>
            <p:spPr bwMode="auto">
              <a:xfrm rot="5400000">
                <a:off x="2046" y="2768"/>
                <a:ext cx="1107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32" name="Line 107"/>
              <p:cNvSpPr>
                <a:spLocks noChangeShapeType="1"/>
              </p:cNvSpPr>
              <p:nvPr/>
            </p:nvSpPr>
            <p:spPr bwMode="auto">
              <a:xfrm rot="5400000">
                <a:off x="2341" y="2768"/>
                <a:ext cx="1107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33" name="Line 117"/>
              <p:cNvSpPr>
                <a:spLocks noChangeShapeType="1"/>
              </p:cNvSpPr>
              <p:nvPr/>
            </p:nvSpPr>
            <p:spPr bwMode="auto">
              <a:xfrm rot="5400000">
                <a:off x="2622" y="2768"/>
                <a:ext cx="1107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34" name="Line 127"/>
              <p:cNvSpPr>
                <a:spLocks noChangeShapeType="1"/>
              </p:cNvSpPr>
              <p:nvPr/>
            </p:nvSpPr>
            <p:spPr bwMode="auto">
              <a:xfrm rot="5400000">
                <a:off x="2910" y="2768"/>
                <a:ext cx="1107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35" name="Line 137"/>
              <p:cNvSpPr>
                <a:spLocks noChangeShapeType="1"/>
              </p:cNvSpPr>
              <p:nvPr/>
            </p:nvSpPr>
            <p:spPr bwMode="auto">
              <a:xfrm rot="5400000">
                <a:off x="3198" y="2768"/>
                <a:ext cx="1107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</p:grpSp>
        <p:sp>
          <p:nvSpPr>
            <p:cNvPr id="9" name="Text Box 150"/>
            <p:cNvSpPr txBox="1">
              <a:spLocks noChangeArrowheads="1"/>
            </p:cNvSpPr>
            <p:nvPr/>
          </p:nvSpPr>
          <p:spPr bwMode="auto">
            <a:xfrm>
              <a:off x="2994532" y="5262770"/>
              <a:ext cx="4905189" cy="371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0000" tIns="46800" rIns="90000" bIns="46800">
              <a:spAutoFit/>
            </a:bodyPr>
            <a:lstStyle/>
            <a:p>
              <a:r>
                <a:rPr lang="en-US" dirty="0">
                  <a:latin typeface="Calibri" panose="020F0502020204030204" pitchFamily="34" charset="0"/>
                </a:rPr>
                <a:t>D7       D6       D5        D4       D3       D2       D1       D0</a:t>
              </a:r>
            </a:p>
          </p:txBody>
        </p:sp>
        <p:sp>
          <p:nvSpPr>
            <p:cNvPr id="6" name="Text Box 152"/>
            <p:cNvSpPr txBox="1">
              <a:spLocks noChangeArrowheads="1"/>
            </p:cNvSpPr>
            <p:nvPr/>
          </p:nvSpPr>
          <p:spPr bwMode="auto">
            <a:xfrm rot="16200000">
              <a:off x="865418" y="3332531"/>
              <a:ext cx="2412524" cy="4627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90000" tIns="46800" rIns="90000" bIns="46800">
              <a:spAutoFit/>
            </a:bodyPr>
            <a:lstStyle/>
            <a:p>
              <a:pPr algn="ctr"/>
              <a:r>
                <a:rPr lang="en-US" sz="2400" dirty="0">
                  <a:latin typeface="Calibri" panose="020F0502020204030204" pitchFamily="34" charset="0"/>
                </a:rPr>
                <a:t>5-to-32 decoder</a:t>
              </a:r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8079458" y="2393210"/>
              <a:ext cx="1597313" cy="2104434"/>
            </a:xfrm>
            <a:prstGeom prst="rect">
              <a:avLst/>
            </a:prstGeom>
            <a:noFill/>
            <a:ln w="25400">
              <a:solidFill>
                <a:srgbClr val="FF0000"/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>
                <a:lnSpc>
                  <a:spcPct val="120000"/>
                </a:lnSpc>
              </a:pPr>
              <a:r>
                <a:rPr lang="en-US" sz="2200" dirty="0">
                  <a:latin typeface="Calibri" panose="020F0502020204030204" pitchFamily="34" charset="0"/>
                </a:rPr>
                <a:t>32×8 = 256 connections</a:t>
              </a:r>
            </a:p>
            <a:p>
              <a:pPr algn="ctr">
                <a:lnSpc>
                  <a:spcPct val="120000"/>
                </a:lnSpc>
              </a:pPr>
              <a:r>
                <a:rPr lang="en-US" sz="2200" dirty="0">
                  <a:latin typeface="Calibri" panose="020F0502020204030204" pitchFamily="34" charset="0"/>
                </a:rPr>
                <a:t>Bits are stored at the intersection</a:t>
              </a:r>
            </a:p>
          </p:txBody>
        </p:sp>
      </p:grpSp>
      <p:sp>
        <p:nvSpPr>
          <p:cNvPr id="114" name="TextBox 113">
            <a:extLst>
              <a:ext uri="{FF2B5EF4-FFF2-40B4-BE49-F238E27FC236}">
                <a16:creationId xmlns:a16="http://schemas.microsoft.com/office/drawing/2014/main" id="{6C90A0A3-9B5F-499C-AF74-DB392EFAF99B}"/>
              </a:ext>
            </a:extLst>
          </p:cNvPr>
          <p:cNvSpPr txBox="1"/>
          <p:nvPr/>
        </p:nvSpPr>
        <p:spPr>
          <a:xfrm>
            <a:off x="2499298" y="5899060"/>
            <a:ext cx="5895655" cy="448847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sz="2200" dirty="0">
                <a:latin typeface="Calibri" panose="020F0502020204030204" pitchFamily="34" charset="0"/>
              </a:rPr>
              <a:t>The 32×8 = 256 intersections are programmable</a:t>
            </a:r>
          </a:p>
        </p:txBody>
      </p:sp>
    </p:spTree>
    <p:extLst>
      <p:ext uri="{BB962C8B-B14F-4D97-AF65-F5344CB8AC3E}">
        <p14:creationId xmlns:p14="http://schemas.microsoft.com/office/powerpoint/2010/main" val="318593462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Implementing a Combinational Circuit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0946" y="894293"/>
            <a:ext cx="8915400" cy="1094532"/>
          </a:xfrm>
        </p:spPr>
        <p:txBody>
          <a:bodyPr/>
          <a:lstStyle/>
          <a:p>
            <a:pPr>
              <a:spcBef>
                <a:spcPts val="1500"/>
              </a:spcBef>
            </a:pPr>
            <a:r>
              <a:rPr lang="en-US" dirty="0"/>
              <a:t>Implementing a Combinational Circuit with a ROM is easy</a:t>
            </a:r>
          </a:p>
          <a:p>
            <a:pPr>
              <a:spcBef>
                <a:spcPts val="1500"/>
              </a:spcBef>
            </a:pPr>
            <a:r>
              <a:rPr lang="en-US" dirty="0"/>
              <a:t>Store the truth table of the circuit by programming the ROM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323759" y="2622502"/>
          <a:ext cx="7258483" cy="32616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227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357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8463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I4 I3 I2 I1 I0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F7 F6 F5 F4 F3 F2 F1 F0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0  0  0  0  0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0  0</a:t>
                      </a:r>
                      <a:r>
                        <a:rPr lang="en-US" sz="2400" b="1" baseline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1  1  1  0  0  0</a:t>
                      </a:r>
                      <a:endParaRPr lang="en-US" sz="2400" b="1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0  0  0  0  1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0" spc="0" baseline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1  0  0  0  0  1  1  0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0  0  0  1</a:t>
                      </a:r>
                      <a:r>
                        <a:rPr lang="en-US" sz="2400" b="1" baseline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0</a:t>
                      </a:r>
                      <a:endParaRPr lang="en-US" sz="2400" b="1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0" spc="0" baseline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0  1  0  1  1  0  0  1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0  0  0  1</a:t>
                      </a:r>
                      <a:r>
                        <a:rPr lang="en-US" sz="2400" b="1" baseline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1</a:t>
                      </a:r>
                      <a:endParaRPr lang="en-US" sz="2400" b="1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0" spc="0" baseline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1  0  1  1  0  0  1  0</a:t>
                      </a:r>
                      <a:endParaRPr lang="en-US" sz="2400" b="1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· · ·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· · ·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1  1  1  1  1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0" spc="0" baseline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0  0  1  0  0  0  1  0</a:t>
                      </a:r>
                      <a:endParaRPr lang="en-US" sz="2400" b="1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920511" y="1988825"/>
            <a:ext cx="8122586" cy="630021"/>
          </a:xfrm>
          <a:prstGeom prst="rect">
            <a:avLst/>
          </a:prstGeom>
          <a:noFill/>
          <a:ln w="25400">
            <a:noFill/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Truth Table with Five Inputs and Eight output functions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23758" y="5941269"/>
            <a:ext cx="7258483" cy="630021"/>
          </a:xfrm>
          <a:prstGeom prst="rect">
            <a:avLst/>
          </a:prstGeom>
          <a:noFill/>
          <a:ln w="25400">
            <a:noFill/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Inputs are used as Address lines to the ROM</a:t>
            </a:r>
          </a:p>
        </p:txBody>
      </p:sp>
    </p:spTree>
    <p:extLst>
      <p:ext uri="{BB962C8B-B14F-4D97-AF65-F5344CB8AC3E}">
        <p14:creationId xmlns:p14="http://schemas.microsoft.com/office/powerpoint/2010/main" val="331354997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Programming a ROM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863715"/>
            <a:ext cx="8915400" cy="1725382"/>
          </a:xfrm>
        </p:spPr>
        <p:txBody>
          <a:bodyPr/>
          <a:lstStyle/>
          <a:p>
            <a:pPr marL="0" indent="0">
              <a:lnSpc>
                <a:spcPct val="150000"/>
              </a:lnSpc>
              <a:spcBef>
                <a:spcPts val="1000"/>
              </a:spcBef>
              <a:buNone/>
              <a:defRPr/>
            </a:pPr>
            <a:r>
              <a:rPr lang="en-US" sz="2000" dirty="0"/>
              <a:t>Every </a:t>
            </a:r>
            <a:r>
              <a:rPr lang="en-US" sz="2000" b="1" dirty="0">
                <a:solidFill>
                  <a:srgbClr val="FF0000"/>
                </a:solidFill>
              </a:rPr>
              <a:t>1</a:t>
            </a:r>
            <a:r>
              <a:rPr lang="en-US" sz="2000" dirty="0"/>
              <a:t> in the truth table </a:t>
            </a:r>
            <a:r>
              <a:rPr lang="en-US" sz="2000" dirty="0">
                <a:sym typeface="Wingdings" panose="05000000000000000000" pitchFamily="2" charset="2"/>
              </a:rPr>
              <a:t></a:t>
            </a:r>
            <a:r>
              <a:rPr lang="en-US" sz="2000" dirty="0"/>
              <a:t> </a:t>
            </a:r>
            <a:r>
              <a:rPr lang="en-US" sz="2000" b="1" dirty="0">
                <a:solidFill>
                  <a:srgbClr val="FF0000"/>
                </a:solidFill>
              </a:rPr>
              <a:t>X</a:t>
            </a:r>
            <a:r>
              <a:rPr lang="en-US" sz="2000" dirty="0"/>
              <a:t> connection is </a:t>
            </a:r>
            <a:r>
              <a:rPr lang="en-US" sz="2000" b="1" dirty="0">
                <a:solidFill>
                  <a:srgbClr val="FF0000"/>
                </a:solidFill>
              </a:rPr>
              <a:t>logic-1</a:t>
            </a:r>
          </a:p>
          <a:p>
            <a:pPr marL="0" indent="0">
              <a:lnSpc>
                <a:spcPct val="150000"/>
              </a:lnSpc>
              <a:spcBef>
                <a:spcPts val="1000"/>
              </a:spcBef>
              <a:buNone/>
              <a:defRPr/>
            </a:pPr>
            <a:r>
              <a:rPr lang="en-US" sz="2000" dirty="0"/>
              <a:t>Every </a:t>
            </a:r>
            <a:r>
              <a:rPr lang="en-US" sz="2000" b="1" dirty="0"/>
              <a:t>0</a:t>
            </a:r>
            <a:r>
              <a:rPr lang="en-US" sz="2000" dirty="0"/>
              <a:t> in the truth table </a:t>
            </a:r>
            <a:r>
              <a:rPr lang="en-US" sz="2000" dirty="0">
                <a:sym typeface="Wingdings" panose="05000000000000000000" pitchFamily="2" charset="2"/>
              </a:rPr>
              <a:t> </a:t>
            </a:r>
            <a:r>
              <a:rPr lang="en-US" sz="2000" b="1" dirty="0">
                <a:sym typeface="Wingdings" panose="05000000000000000000" pitchFamily="2" charset="2"/>
              </a:rPr>
              <a:t>No X </a:t>
            </a:r>
            <a:r>
              <a:rPr lang="en-US" sz="2000" dirty="0">
                <a:sym typeface="Wingdings" panose="05000000000000000000" pitchFamily="2" charset="2"/>
              </a:rPr>
              <a:t>connection is </a:t>
            </a:r>
            <a:r>
              <a:rPr lang="en-US" sz="2000" b="1" dirty="0">
                <a:sym typeface="Wingdings" panose="05000000000000000000" pitchFamily="2" charset="2"/>
              </a:rPr>
              <a:t>logic-0</a:t>
            </a:r>
            <a:endParaRPr lang="en-US" sz="2000" b="1" dirty="0"/>
          </a:p>
          <a:p>
            <a:pPr marL="0" indent="0">
              <a:lnSpc>
                <a:spcPct val="150000"/>
              </a:lnSpc>
              <a:spcBef>
                <a:spcPts val="1000"/>
              </a:spcBef>
              <a:buNone/>
              <a:defRPr/>
            </a:pPr>
            <a:r>
              <a:rPr lang="en-US" sz="2000" dirty="0"/>
              <a:t>Example: At address </a:t>
            </a:r>
            <a:r>
              <a:rPr lang="en-US" sz="2000" b="1" spc="100" dirty="0">
                <a:latin typeface="Consolas" panose="020B0609020204030204" pitchFamily="49" charset="0"/>
                <a:cs typeface="Consolas" panose="020B0609020204030204" pitchFamily="49" charset="0"/>
              </a:rPr>
              <a:t>00011</a:t>
            </a:r>
            <a:r>
              <a:rPr lang="en-US" sz="2000" dirty="0"/>
              <a:t> = (decimal </a:t>
            </a:r>
            <a:r>
              <a:rPr lang="en-US" sz="2000" b="1" dirty="0"/>
              <a:t>3</a:t>
            </a:r>
            <a:r>
              <a:rPr lang="en-US" sz="2000" dirty="0"/>
              <a:t>),</a:t>
            </a:r>
            <a:r>
              <a:rPr lang="en-US" sz="2000" dirty="0">
                <a:sym typeface="Wingdings" pitchFamily="2" charset="2"/>
              </a:rPr>
              <a:t> the word </a:t>
            </a:r>
            <a:r>
              <a:rPr lang="en-US" sz="2000" b="1" spc="1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  <a:sym typeface="Wingdings" pitchFamily="2" charset="2"/>
              </a:rPr>
              <a:t>1</a:t>
            </a:r>
            <a:r>
              <a:rPr lang="en-US" sz="2000" b="1" spc="100" dirty="0">
                <a:latin typeface="Consolas" panose="020B0609020204030204" pitchFamily="49" charset="0"/>
                <a:cs typeface="Consolas" panose="020B0609020204030204" pitchFamily="49" charset="0"/>
                <a:sym typeface="Wingdings" pitchFamily="2" charset="2"/>
              </a:rPr>
              <a:t>0</a:t>
            </a:r>
            <a:r>
              <a:rPr lang="en-US" sz="2000" b="1" spc="1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  <a:sym typeface="Wingdings" pitchFamily="2" charset="2"/>
              </a:rPr>
              <a:t>11</a:t>
            </a:r>
            <a:r>
              <a:rPr lang="en-US" sz="2000" b="1" spc="100" dirty="0">
                <a:latin typeface="Consolas" panose="020B0609020204030204" pitchFamily="49" charset="0"/>
                <a:cs typeface="Consolas" panose="020B0609020204030204" pitchFamily="49" charset="0"/>
                <a:sym typeface="Wingdings" pitchFamily="2" charset="2"/>
              </a:rPr>
              <a:t>00</a:t>
            </a:r>
            <a:r>
              <a:rPr lang="en-US" sz="2000" b="1" spc="1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  <a:sym typeface="Wingdings" pitchFamily="2" charset="2"/>
              </a:rPr>
              <a:t>1</a:t>
            </a:r>
            <a:r>
              <a:rPr lang="en-US" sz="2000" b="1" spc="100" dirty="0">
                <a:latin typeface="Consolas" panose="020B0609020204030204" pitchFamily="49" charset="0"/>
                <a:cs typeface="Consolas" panose="020B0609020204030204" pitchFamily="49" charset="0"/>
                <a:sym typeface="Wingdings" pitchFamily="2" charset="2"/>
              </a:rPr>
              <a:t>0</a:t>
            </a:r>
            <a:r>
              <a:rPr lang="en-US" sz="2000" dirty="0">
                <a:sym typeface="Wingdings" pitchFamily="2" charset="2"/>
              </a:rPr>
              <a:t> is stored</a:t>
            </a:r>
            <a:endParaRPr lang="en-US" sz="2000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CEEB8247-D76C-47A4-97E8-746E53BCD7C5}"/>
              </a:ext>
            </a:extLst>
          </p:cNvPr>
          <p:cNvGrpSpPr/>
          <p:nvPr/>
        </p:nvGrpSpPr>
        <p:grpSpPr>
          <a:xfrm>
            <a:off x="517261" y="2927860"/>
            <a:ext cx="8871478" cy="3516475"/>
            <a:chOff x="517261" y="2219253"/>
            <a:chExt cx="8871478" cy="3516475"/>
          </a:xfrm>
        </p:grpSpPr>
        <p:sp>
          <p:nvSpPr>
            <p:cNvPr id="108" name="Rectangle 10"/>
            <p:cNvSpPr>
              <a:spLocks noChangeArrowheads="1"/>
            </p:cNvSpPr>
            <p:nvPr/>
          </p:nvSpPr>
          <p:spPr bwMode="auto">
            <a:xfrm>
              <a:off x="1554187" y="2219253"/>
              <a:ext cx="1281608" cy="2876653"/>
            </a:xfrm>
            <a:prstGeom prst="rect">
              <a:avLst/>
            </a:prstGeom>
            <a:solidFill>
              <a:srgbClr val="FFFFCC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endParaRPr lang="en-US"/>
            </a:p>
          </p:txBody>
        </p:sp>
        <p:sp>
          <p:nvSpPr>
            <p:cNvPr id="109" name="Text Box 11"/>
            <p:cNvSpPr txBox="1">
              <a:spLocks noChangeArrowheads="1"/>
            </p:cNvSpPr>
            <p:nvPr/>
          </p:nvSpPr>
          <p:spPr bwMode="auto">
            <a:xfrm>
              <a:off x="2415478" y="2301589"/>
              <a:ext cx="391253" cy="28025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0000" tIns="46800" rIns="90000" bIns="46800">
              <a:spAutoFit/>
            </a:bodyPr>
            <a:lstStyle/>
            <a:p>
              <a:pPr algn="r">
                <a:lnSpc>
                  <a:spcPct val="98000"/>
                </a:lnSpc>
              </a:pPr>
              <a:r>
                <a:rPr lang="en-US" sz="1600" dirty="0">
                  <a:latin typeface="Calibri" panose="020F0502020204030204" pitchFamily="34" charset="0"/>
                </a:rPr>
                <a:t>0</a:t>
              </a:r>
            </a:p>
            <a:p>
              <a:pPr algn="r">
                <a:lnSpc>
                  <a:spcPct val="98000"/>
                </a:lnSpc>
              </a:pPr>
              <a:r>
                <a:rPr lang="en-US" sz="1600" dirty="0">
                  <a:latin typeface="Calibri" panose="020F0502020204030204" pitchFamily="34" charset="0"/>
                </a:rPr>
                <a:t>1</a:t>
              </a:r>
            </a:p>
            <a:p>
              <a:pPr algn="r">
                <a:lnSpc>
                  <a:spcPct val="98000"/>
                </a:lnSpc>
              </a:pPr>
              <a:r>
                <a:rPr lang="en-US" sz="1600" dirty="0">
                  <a:latin typeface="Calibri" panose="020F0502020204030204" pitchFamily="34" charset="0"/>
                </a:rPr>
                <a:t>2</a:t>
              </a:r>
            </a:p>
            <a:p>
              <a:pPr algn="r">
                <a:lnSpc>
                  <a:spcPct val="98000"/>
                </a:lnSpc>
              </a:pPr>
              <a:r>
                <a:rPr lang="en-US" sz="1600" dirty="0">
                  <a:latin typeface="Calibri" panose="020F0502020204030204" pitchFamily="34" charset="0"/>
                </a:rPr>
                <a:t>3</a:t>
              </a:r>
            </a:p>
            <a:p>
              <a:pPr algn="r">
                <a:lnSpc>
                  <a:spcPct val="98000"/>
                </a:lnSpc>
              </a:pPr>
              <a:r>
                <a:rPr lang="en-US" sz="1600" dirty="0">
                  <a:latin typeface="Calibri" panose="020F0502020204030204" pitchFamily="34" charset="0"/>
                </a:rPr>
                <a:t>.</a:t>
              </a:r>
            </a:p>
            <a:p>
              <a:pPr algn="r">
                <a:lnSpc>
                  <a:spcPct val="98000"/>
                </a:lnSpc>
              </a:pPr>
              <a:r>
                <a:rPr lang="en-US" sz="1600" dirty="0">
                  <a:latin typeface="Calibri" panose="020F0502020204030204" pitchFamily="34" charset="0"/>
                </a:rPr>
                <a:t>.</a:t>
              </a:r>
            </a:p>
            <a:p>
              <a:pPr algn="r">
                <a:lnSpc>
                  <a:spcPct val="98000"/>
                </a:lnSpc>
              </a:pPr>
              <a:r>
                <a:rPr lang="en-US" sz="1600" dirty="0">
                  <a:latin typeface="Calibri" panose="020F0502020204030204" pitchFamily="34" charset="0"/>
                </a:rPr>
                <a:t>.</a:t>
              </a:r>
            </a:p>
            <a:p>
              <a:pPr algn="r">
                <a:lnSpc>
                  <a:spcPct val="98000"/>
                </a:lnSpc>
              </a:pPr>
              <a:r>
                <a:rPr lang="en-US" sz="1600" dirty="0">
                  <a:latin typeface="Calibri" panose="020F0502020204030204" pitchFamily="34" charset="0"/>
                </a:rPr>
                <a:t>28</a:t>
              </a:r>
            </a:p>
            <a:p>
              <a:pPr algn="r">
                <a:lnSpc>
                  <a:spcPct val="98000"/>
                </a:lnSpc>
              </a:pPr>
              <a:r>
                <a:rPr lang="en-US" sz="1600" dirty="0">
                  <a:latin typeface="Calibri" panose="020F0502020204030204" pitchFamily="34" charset="0"/>
                </a:rPr>
                <a:t>29</a:t>
              </a:r>
            </a:p>
            <a:p>
              <a:pPr algn="r">
                <a:lnSpc>
                  <a:spcPct val="98000"/>
                </a:lnSpc>
              </a:pPr>
              <a:r>
                <a:rPr lang="en-US" sz="1600" dirty="0">
                  <a:latin typeface="Calibri" panose="020F0502020204030204" pitchFamily="34" charset="0"/>
                </a:rPr>
                <a:t>30</a:t>
              </a:r>
            </a:p>
            <a:p>
              <a:pPr algn="r">
                <a:lnSpc>
                  <a:spcPct val="98000"/>
                </a:lnSpc>
              </a:pPr>
              <a:r>
                <a:rPr lang="en-US" sz="1600" dirty="0">
                  <a:latin typeface="Calibri" panose="020F0502020204030204" pitchFamily="34" charset="0"/>
                </a:rPr>
                <a:t>31</a:t>
              </a:r>
            </a:p>
          </p:txBody>
        </p:sp>
        <p:sp>
          <p:nvSpPr>
            <p:cNvPr id="110" name="Text Box 12"/>
            <p:cNvSpPr txBox="1">
              <a:spLocks noChangeArrowheads="1"/>
            </p:cNvSpPr>
            <p:nvPr/>
          </p:nvSpPr>
          <p:spPr bwMode="auto">
            <a:xfrm>
              <a:off x="517261" y="2392074"/>
              <a:ext cx="356486" cy="2392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70000"/>
                </a:lnSpc>
              </a:pPr>
              <a:r>
                <a:rPr lang="en-US" dirty="0">
                  <a:latin typeface="Calibri" panose="020F0502020204030204" pitchFamily="34" charset="0"/>
                </a:rPr>
                <a:t>I4</a:t>
              </a:r>
              <a:endParaRPr lang="en-US" baseline="-25000" dirty="0">
                <a:latin typeface="Calibri" panose="020F0502020204030204" pitchFamily="34" charset="0"/>
              </a:endParaRPr>
            </a:p>
            <a:p>
              <a:pPr>
                <a:lnSpc>
                  <a:spcPct val="170000"/>
                </a:lnSpc>
              </a:pPr>
              <a:r>
                <a:rPr lang="en-US" dirty="0">
                  <a:latin typeface="Calibri" panose="020F0502020204030204" pitchFamily="34" charset="0"/>
                </a:rPr>
                <a:t>I3</a:t>
              </a:r>
              <a:endParaRPr lang="en-US" baseline="-25000" dirty="0">
                <a:latin typeface="Calibri" panose="020F0502020204030204" pitchFamily="34" charset="0"/>
              </a:endParaRPr>
            </a:p>
            <a:p>
              <a:pPr>
                <a:lnSpc>
                  <a:spcPct val="170000"/>
                </a:lnSpc>
              </a:pPr>
              <a:r>
                <a:rPr lang="en-US" dirty="0">
                  <a:latin typeface="Calibri" panose="020F0502020204030204" pitchFamily="34" charset="0"/>
                </a:rPr>
                <a:t>I2</a:t>
              </a:r>
              <a:endParaRPr lang="en-US" baseline="-25000" dirty="0">
                <a:latin typeface="Calibri" panose="020F0502020204030204" pitchFamily="34" charset="0"/>
              </a:endParaRPr>
            </a:p>
            <a:p>
              <a:pPr>
                <a:lnSpc>
                  <a:spcPct val="170000"/>
                </a:lnSpc>
              </a:pPr>
              <a:r>
                <a:rPr lang="en-US" dirty="0">
                  <a:latin typeface="Calibri" panose="020F0502020204030204" pitchFamily="34" charset="0"/>
                </a:rPr>
                <a:t>I1</a:t>
              </a:r>
              <a:endParaRPr lang="en-US" baseline="-25000" dirty="0">
                <a:latin typeface="Calibri" panose="020F0502020204030204" pitchFamily="34" charset="0"/>
              </a:endParaRPr>
            </a:p>
            <a:p>
              <a:pPr>
                <a:lnSpc>
                  <a:spcPct val="170000"/>
                </a:lnSpc>
              </a:pPr>
              <a:r>
                <a:rPr lang="en-US" dirty="0">
                  <a:latin typeface="Calibri" panose="020F0502020204030204" pitchFamily="34" charset="0"/>
                </a:rPr>
                <a:t>I0</a:t>
              </a:r>
              <a:endParaRPr lang="en-US" baseline="-25000" dirty="0">
                <a:latin typeface="Calibri" panose="020F0502020204030204" pitchFamily="34" charset="0"/>
              </a:endParaRPr>
            </a:p>
          </p:txBody>
        </p:sp>
        <p:sp>
          <p:nvSpPr>
            <p:cNvPr id="205" name="Line 13"/>
            <p:cNvSpPr>
              <a:spLocks noChangeShapeType="1"/>
            </p:cNvSpPr>
            <p:nvPr/>
          </p:nvSpPr>
          <p:spPr bwMode="auto">
            <a:xfrm>
              <a:off x="925695" y="2720530"/>
              <a:ext cx="61259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06" name="Line 14"/>
            <p:cNvSpPr>
              <a:spLocks noChangeShapeType="1"/>
            </p:cNvSpPr>
            <p:nvPr/>
          </p:nvSpPr>
          <p:spPr bwMode="auto">
            <a:xfrm>
              <a:off x="925695" y="3186937"/>
              <a:ext cx="61259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07" name="Line 15"/>
            <p:cNvSpPr>
              <a:spLocks noChangeShapeType="1"/>
            </p:cNvSpPr>
            <p:nvPr/>
          </p:nvSpPr>
          <p:spPr bwMode="auto">
            <a:xfrm>
              <a:off x="925695" y="3612070"/>
              <a:ext cx="61259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08" name="Line 16"/>
            <p:cNvSpPr>
              <a:spLocks noChangeShapeType="1"/>
            </p:cNvSpPr>
            <p:nvPr/>
          </p:nvSpPr>
          <p:spPr bwMode="auto">
            <a:xfrm>
              <a:off x="925695" y="4136262"/>
              <a:ext cx="61259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09" name="Line 17"/>
            <p:cNvSpPr>
              <a:spLocks noChangeShapeType="1"/>
            </p:cNvSpPr>
            <p:nvPr/>
          </p:nvSpPr>
          <p:spPr bwMode="auto">
            <a:xfrm>
              <a:off x="925695" y="4604733"/>
              <a:ext cx="61259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grpSp>
          <p:nvGrpSpPr>
            <p:cNvPr id="115" name="Group 27"/>
            <p:cNvGrpSpPr>
              <a:grpSpLocks/>
            </p:cNvGrpSpPr>
            <p:nvPr/>
          </p:nvGrpSpPr>
          <p:grpSpPr bwMode="auto">
            <a:xfrm>
              <a:off x="2835795" y="2479072"/>
              <a:ext cx="5043804" cy="2406333"/>
              <a:chOff x="1598" y="1954"/>
              <a:chExt cx="1158" cy="1166"/>
            </a:xfrm>
          </p:grpSpPr>
          <p:sp>
            <p:nvSpPr>
              <p:cNvPr id="197" name="Line 18"/>
              <p:cNvSpPr>
                <a:spLocks noChangeShapeType="1"/>
              </p:cNvSpPr>
              <p:nvPr/>
            </p:nvSpPr>
            <p:spPr bwMode="auto">
              <a:xfrm>
                <a:off x="1598" y="1954"/>
                <a:ext cx="115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98" name="Line 19"/>
              <p:cNvSpPr>
                <a:spLocks noChangeShapeType="1"/>
              </p:cNvSpPr>
              <p:nvPr/>
            </p:nvSpPr>
            <p:spPr bwMode="auto">
              <a:xfrm>
                <a:off x="1598" y="2071"/>
                <a:ext cx="115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99" name="Line 21"/>
              <p:cNvSpPr>
                <a:spLocks noChangeShapeType="1"/>
              </p:cNvSpPr>
              <p:nvPr/>
            </p:nvSpPr>
            <p:spPr bwMode="auto">
              <a:xfrm>
                <a:off x="1598" y="2194"/>
                <a:ext cx="115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00" name="Line 22"/>
              <p:cNvSpPr>
                <a:spLocks noChangeShapeType="1"/>
              </p:cNvSpPr>
              <p:nvPr/>
            </p:nvSpPr>
            <p:spPr bwMode="auto">
              <a:xfrm>
                <a:off x="1598" y="2318"/>
                <a:ext cx="1158" cy="0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01" name="Line 23"/>
              <p:cNvSpPr>
                <a:spLocks noChangeShapeType="1"/>
              </p:cNvSpPr>
              <p:nvPr/>
            </p:nvSpPr>
            <p:spPr bwMode="auto">
              <a:xfrm>
                <a:off x="1598" y="2763"/>
                <a:ext cx="115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02" name="Line 24"/>
              <p:cNvSpPr>
                <a:spLocks noChangeShapeType="1"/>
              </p:cNvSpPr>
              <p:nvPr/>
            </p:nvSpPr>
            <p:spPr bwMode="auto">
              <a:xfrm>
                <a:off x="1598" y="2880"/>
                <a:ext cx="115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03" name="Line 25"/>
              <p:cNvSpPr>
                <a:spLocks noChangeShapeType="1"/>
              </p:cNvSpPr>
              <p:nvPr/>
            </p:nvSpPr>
            <p:spPr bwMode="auto">
              <a:xfrm>
                <a:off x="1598" y="2990"/>
                <a:ext cx="115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04" name="Line 26"/>
              <p:cNvSpPr>
                <a:spLocks noChangeShapeType="1"/>
              </p:cNvSpPr>
              <p:nvPr/>
            </p:nvSpPr>
            <p:spPr bwMode="auto">
              <a:xfrm>
                <a:off x="1598" y="3120"/>
                <a:ext cx="115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</p:grpSp>
        <p:grpSp>
          <p:nvGrpSpPr>
            <p:cNvPr id="124" name="Group 139"/>
            <p:cNvGrpSpPr>
              <a:grpSpLocks/>
            </p:cNvGrpSpPr>
            <p:nvPr/>
          </p:nvGrpSpPr>
          <p:grpSpPr bwMode="auto">
            <a:xfrm>
              <a:off x="3159976" y="2264442"/>
              <a:ext cx="4491579" cy="3035776"/>
              <a:chOff x="1743" y="2214"/>
              <a:chExt cx="2009" cy="1107"/>
            </a:xfrm>
          </p:grpSpPr>
          <p:sp>
            <p:nvSpPr>
              <p:cNvPr id="133" name="Line 54"/>
              <p:cNvSpPr>
                <a:spLocks noChangeShapeType="1"/>
              </p:cNvSpPr>
              <p:nvPr/>
            </p:nvSpPr>
            <p:spPr bwMode="auto">
              <a:xfrm rot="5400000">
                <a:off x="1189" y="2768"/>
                <a:ext cx="1107" cy="0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34" name="Line 75"/>
              <p:cNvSpPr>
                <a:spLocks noChangeShapeType="1"/>
              </p:cNvSpPr>
              <p:nvPr/>
            </p:nvSpPr>
            <p:spPr bwMode="auto">
              <a:xfrm rot="5400000">
                <a:off x="1470" y="2768"/>
                <a:ext cx="1107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35" name="Line 85"/>
              <p:cNvSpPr>
                <a:spLocks noChangeShapeType="1"/>
              </p:cNvSpPr>
              <p:nvPr/>
            </p:nvSpPr>
            <p:spPr bwMode="auto">
              <a:xfrm rot="5400000">
                <a:off x="1758" y="2768"/>
                <a:ext cx="1107" cy="0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36" name="Line 95"/>
              <p:cNvSpPr>
                <a:spLocks noChangeShapeType="1"/>
              </p:cNvSpPr>
              <p:nvPr/>
            </p:nvSpPr>
            <p:spPr bwMode="auto">
              <a:xfrm rot="5400000">
                <a:off x="2046" y="2768"/>
                <a:ext cx="1107" cy="0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37" name="Line 107"/>
              <p:cNvSpPr>
                <a:spLocks noChangeShapeType="1"/>
              </p:cNvSpPr>
              <p:nvPr/>
            </p:nvSpPr>
            <p:spPr bwMode="auto">
              <a:xfrm rot="5400000">
                <a:off x="2341" y="2768"/>
                <a:ext cx="1107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38" name="Line 117"/>
              <p:cNvSpPr>
                <a:spLocks noChangeShapeType="1"/>
              </p:cNvSpPr>
              <p:nvPr/>
            </p:nvSpPr>
            <p:spPr bwMode="auto">
              <a:xfrm rot="5400000">
                <a:off x="2622" y="2768"/>
                <a:ext cx="1107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39" name="Line 127"/>
              <p:cNvSpPr>
                <a:spLocks noChangeShapeType="1"/>
              </p:cNvSpPr>
              <p:nvPr/>
            </p:nvSpPr>
            <p:spPr bwMode="auto">
              <a:xfrm rot="5400000">
                <a:off x="2910" y="2768"/>
                <a:ext cx="1107" cy="0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40" name="Line 137"/>
              <p:cNvSpPr>
                <a:spLocks noChangeShapeType="1"/>
              </p:cNvSpPr>
              <p:nvPr/>
            </p:nvSpPr>
            <p:spPr bwMode="auto">
              <a:xfrm rot="5400000">
                <a:off x="3198" y="2768"/>
                <a:ext cx="1107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</p:grpSp>
        <p:sp>
          <p:nvSpPr>
            <p:cNvPr id="113" name="Text Box 150"/>
            <p:cNvSpPr txBox="1">
              <a:spLocks noChangeArrowheads="1"/>
            </p:cNvSpPr>
            <p:nvPr/>
          </p:nvSpPr>
          <p:spPr bwMode="auto">
            <a:xfrm>
              <a:off x="2994532" y="5364215"/>
              <a:ext cx="4873748" cy="3715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0000" tIns="46800" rIns="90000" bIns="46800">
              <a:spAutoFit/>
            </a:bodyPr>
            <a:lstStyle/>
            <a:p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</a:rPr>
                <a:t>1          </a:t>
              </a:r>
              <a:r>
                <a:rPr lang="en-US" b="1" dirty="0">
                  <a:latin typeface="Calibri" panose="020F0502020204030204" pitchFamily="34" charset="0"/>
                </a:rPr>
                <a:t>0</a:t>
              </a:r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</a:rPr>
                <a:t>          1          1          </a:t>
              </a:r>
              <a:r>
                <a:rPr lang="en-US" b="1" dirty="0">
                  <a:latin typeface="Calibri" panose="020F0502020204030204" pitchFamily="34" charset="0"/>
                </a:rPr>
                <a:t>0</a:t>
              </a:r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</a:rPr>
                <a:t>          </a:t>
              </a:r>
              <a:r>
                <a:rPr lang="en-US" b="1" dirty="0">
                  <a:latin typeface="Calibri" panose="020F0502020204030204" pitchFamily="34" charset="0"/>
                </a:rPr>
                <a:t>0</a:t>
              </a:r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</a:rPr>
                <a:t>          1          </a:t>
              </a:r>
              <a:r>
                <a:rPr lang="en-US" b="1" dirty="0">
                  <a:latin typeface="Calibri" panose="020F0502020204030204" pitchFamily="34" charset="0"/>
                </a:rPr>
                <a:t>0</a:t>
              </a:r>
            </a:p>
          </p:txBody>
        </p:sp>
        <p:sp>
          <p:nvSpPr>
            <p:cNvPr id="114" name="Text Box 152"/>
            <p:cNvSpPr txBox="1">
              <a:spLocks noChangeArrowheads="1"/>
            </p:cNvSpPr>
            <p:nvPr/>
          </p:nvSpPr>
          <p:spPr bwMode="auto">
            <a:xfrm rot="16200000">
              <a:off x="865418" y="3447745"/>
              <a:ext cx="2412524" cy="4627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90000" tIns="46800" rIns="90000" bIns="46800">
              <a:spAutoFit/>
            </a:bodyPr>
            <a:lstStyle/>
            <a:p>
              <a:pPr algn="ctr"/>
              <a:r>
                <a:rPr lang="en-US" sz="2400" dirty="0">
                  <a:latin typeface="Calibri" panose="020F0502020204030204" pitchFamily="34" charset="0"/>
                </a:rPr>
                <a:t>5-to-32 decoder</a:t>
              </a:r>
            </a:p>
          </p:txBody>
        </p:sp>
        <p:grpSp>
          <p:nvGrpSpPr>
            <p:cNvPr id="242" name="Group 241"/>
            <p:cNvGrpSpPr/>
            <p:nvPr/>
          </p:nvGrpSpPr>
          <p:grpSpPr>
            <a:xfrm>
              <a:off x="3044018" y="2292663"/>
              <a:ext cx="4723774" cy="2721653"/>
              <a:chOff x="3044018" y="2292663"/>
              <a:chExt cx="4723774" cy="2721653"/>
            </a:xfrm>
          </p:grpSpPr>
          <p:sp>
            <p:nvSpPr>
              <p:cNvPr id="210" name="TextBox 209"/>
              <p:cNvSpPr txBox="1"/>
              <p:nvPr/>
            </p:nvSpPr>
            <p:spPr>
              <a:xfrm>
                <a:off x="3044018" y="3045579"/>
                <a:ext cx="230428" cy="313937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 anchor="ctr" anchorCtr="0">
                <a:noAutofit/>
              </a:bodyPr>
              <a:lstStyle/>
              <a:p>
                <a:pPr algn="ctr"/>
                <a:r>
                  <a:rPr lang="en-US" sz="2000" b="1" dirty="0">
                    <a:solidFill>
                      <a:srgbClr val="FF0000"/>
                    </a:solidFill>
                  </a:rPr>
                  <a:t>x</a:t>
                </a:r>
              </a:p>
            </p:txBody>
          </p:sp>
          <p:sp>
            <p:nvSpPr>
              <p:cNvPr id="211" name="TextBox 210"/>
              <p:cNvSpPr txBox="1"/>
              <p:nvPr/>
            </p:nvSpPr>
            <p:spPr>
              <a:xfrm>
                <a:off x="4319323" y="3045579"/>
                <a:ext cx="230428" cy="313937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 anchor="ctr" anchorCtr="0">
                <a:noAutofit/>
              </a:bodyPr>
              <a:lstStyle/>
              <a:p>
                <a:pPr algn="ctr"/>
                <a:r>
                  <a:rPr lang="en-US" sz="2000" b="1" dirty="0">
                    <a:solidFill>
                      <a:srgbClr val="FF0000"/>
                    </a:solidFill>
                  </a:rPr>
                  <a:t>x</a:t>
                </a:r>
              </a:p>
            </p:txBody>
          </p:sp>
          <p:sp>
            <p:nvSpPr>
              <p:cNvPr id="212" name="TextBox 211"/>
              <p:cNvSpPr txBox="1"/>
              <p:nvPr/>
            </p:nvSpPr>
            <p:spPr>
              <a:xfrm>
                <a:off x="4960951" y="3045579"/>
                <a:ext cx="230428" cy="313937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 anchor="ctr" anchorCtr="0">
                <a:noAutofit/>
              </a:bodyPr>
              <a:lstStyle/>
              <a:p>
                <a:pPr algn="ctr"/>
                <a:r>
                  <a:rPr lang="en-US" sz="2000" b="1" dirty="0">
                    <a:solidFill>
                      <a:srgbClr val="FF0000"/>
                    </a:solidFill>
                  </a:rPr>
                  <a:t>x</a:t>
                </a:r>
              </a:p>
            </p:txBody>
          </p:sp>
          <p:sp>
            <p:nvSpPr>
              <p:cNvPr id="213" name="TextBox 212"/>
              <p:cNvSpPr txBox="1"/>
              <p:nvPr/>
            </p:nvSpPr>
            <p:spPr>
              <a:xfrm>
                <a:off x="6893786" y="3045579"/>
                <a:ext cx="230428" cy="313937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 anchor="ctr" anchorCtr="0">
                <a:noAutofit/>
              </a:bodyPr>
              <a:lstStyle/>
              <a:p>
                <a:pPr algn="ctr"/>
                <a:r>
                  <a:rPr lang="en-US" sz="2000" b="1" dirty="0">
                    <a:solidFill>
                      <a:srgbClr val="FF0000"/>
                    </a:solidFill>
                  </a:rPr>
                  <a:t>x</a:t>
                </a:r>
              </a:p>
            </p:txBody>
          </p:sp>
          <p:sp>
            <p:nvSpPr>
              <p:cNvPr id="214" name="TextBox 213"/>
              <p:cNvSpPr txBox="1"/>
              <p:nvPr/>
            </p:nvSpPr>
            <p:spPr>
              <a:xfrm>
                <a:off x="3671694" y="2795323"/>
                <a:ext cx="230428" cy="313937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 anchor="ctr" anchorCtr="0">
                <a:noAutofit/>
              </a:bodyPr>
              <a:lstStyle/>
              <a:p>
                <a:pPr algn="ctr"/>
                <a:r>
                  <a:rPr lang="en-US" sz="2000" b="1" dirty="0"/>
                  <a:t>x</a:t>
                </a:r>
              </a:p>
            </p:txBody>
          </p:sp>
          <p:sp>
            <p:nvSpPr>
              <p:cNvPr id="215" name="TextBox 214"/>
              <p:cNvSpPr txBox="1"/>
              <p:nvPr/>
            </p:nvSpPr>
            <p:spPr>
              <a:xfrm>
                <a:off x="4962901" y="2795323"/>
                <a:ext cx="230428" cy="313937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 anchor="ctr" anchorCtr="0">
                <a:noAutofit/>
              </a:bodyPr>
              <a:lstStyle/>
              <a:p>
                <a:pPr algn="ctr"/>
                <a:r>
                  <a:rPr lang="en-US" sz="2000" b="1" dirty="0"/>
                  <a:t>x</a:t>
                </a:r>
              </a:p>
            </p:txBody>
          </p:sp>
          <p:sp>
            <p:nvSpPr>
              <p:cNvPr id="216" name="TextBox 215"/>
              <p:cNvSpPr txBox="1"/>
              <p:nvPr/>
            </p:nvSpPr>
            <p:spPr>
              <a:xfrm>
                <a:off x="5620431" y="2795323"/>
                <a:ext cx="230428" cy="313937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 anchor="ctr" anchorCtr="0">
                <a:noAutofit/>
              </a:bodyPr>
              <a:lstStyle/>
              <a:p>
                <a:pPr algn="ctr"/>
                <a:r>
                  <a:rPr lang="en-US" sz="2000" b="1" dirty="0"/>
                  <a:t>x</a:t>
                </a:r>
              </a:p>
            </p:txBody>
          </p:sp>
          <p:sp>
            <p:nvSpPr>
              <p:cNvPr id="217" name="TextBox 216"/>
              <p:cNvSpPr txBox="1"/>
              <p:nvPr/>
            </p:nvSpPr>
            <p:spPr>
              <a:xfrm>
                <a:off x="7537364" y="2795323"/>
                <a:ext cx="230428" cy="313937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 anchor="ctr" anchorCtr="0">
                <a:noAutofit/>
              </a:bodyPr>
              <a:lstStyle/>
              <a:p>
                <a:pPr algn="ctr"/>
                <a:r>
                  <a:rPr lang="en-US" sz="2000" b="1" dirty="0"/>
                  <a:t>x</a:t>
                </a:r>
              </a:p>
            </p:txBody>
          </p:sp>
          <p:sp>
            <p:nvSpPr>
              <p:cNvPr id="218" name="TextBox 217"/>
              <p:cNvSpPr txBox="1"/>
              <p:nvPr/>
            </p:nvSpPr>
            <p:spPr>
              <a:xfrm>
                <a:off x="3044018" y="2538993"/>
                <a:ext cx="230428" cy="313937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 anchor="ctr" anchorCtr="0">
                <a:noAutofit/>
              </a:bodyPr>
              <a:lstStyle/>
              <a:p>
                <a:pPr algn="ctr"/>
                <a:r>
                  <a:rPr lang="en-US" sz="2000" b="1" dirty="0"/>
                  <a:t>x</a:t>
                </a:r>
              </a:p>
            </p:txBody>
          </p:sp>
          <p:sp>
            <p:nvSpPr>
              <p:cNvPr id="219" name="TextBox 218"/>
              <p:cNvSpPr txBox="1"/>
              <p:nvPr/>
            </p:nvSpPr>
            <p:spPr>
              <a:xfrm>
                <a:off x="6246157" y="2538993"/>
                <a:ext cx="230428" cy="313937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 anchor="ctr" anchorCtr="0">
                <a:noAutofit/>
              </a:bodyPr>
              <a:lstStyle/>
              <a:p>
                <a:pPr algn="ctr"/>
                <a:r>
                  <a:rPr lang="en-US" sz="2000" b="1" dirty="0"/>
                  <a:t>x</a:t>
                </a:r>
              </a:p>
            </p:txBody>
          </p:sp>
          <p:sp>
            <p:nvSpPr>
              <p:cNvPr id="221" name="TextBox 220"/>
              <p:cNvSpPr txBox="1"/>
              <p:nvPr/>
            </p:nvSpPr>
            <p:spPr>
              <a:xfrm>
                <a:off x="6893786" y="2538993"/>
                <a:ext cx="230428" cy="313937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 anchor="ctr" anchorCtr="0">
                <a:noAutofit/>
              </a:bodyPr>
              <a:lstStyle/>
              <a:p>
                <a:pPr algn="ctr"/>
                <a:r>
                  <a:rPr lang="en-US" sz="2000" b="1" dirty="0"/>
                  <a:t>x</a:t>
                </a:r>
              </a:p>
            </p:txBody>
          </p:sp>
          <p:sp>
            <p:nvSpPr>
              <p:cNvPr id="222" name="TextBox 221"/>
              <p:cNvSpPr txBox="1"/>
              <p:nvPr/>
            </p:nvSpPr>
            <p:spPr>
              <a:xfrm>
                <a:off x="4321273" y="2292663"/>
                <a:ext cx="230428" cy="313937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 anchor="ctr" anchorCtr="0">
                <a:noAutofit/>
              </a:bodyPr>
              <a:lstStyle/>
              <a:p>
                <a:pPr algn="ctr"/>
                <a:r>
                  <a:rPr lang="en-US" sz="2000" b="1" dirty="0"/>
                  <a:t>x</a:t>
                </a:r>
              </a:p>
            </p:txBody>
          </p:sp>
          <p:sp>
            <p:nvSpPr>
              <p:cNvPr id="223" name="TextBox 222"/>
              <p:cNvSpPr txBox="1"/>
              <p:nvPr/>
            </p:nvSpPr>
            <p:spPr>
              <a:xfrm>
                <a:off x="4960951" y="2292663"/>
                <a:ext cx="230428" cy="313937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 anchor="ctr" anchorCtr="0">
                <a:noAutofit/>
              </a:bodyPr>
              <a:lstStyle/>
              <a:p>
                <a:pPr algn="ctr"/>
                <a:r>
                  <a:rPr lang="en-US" sz="2000" b="1" dirty="0"/>
                  <a:t>x</a:t>
                </a:r>
              </a:p>
            </p:txBody>
          </p:sp>
          <p:sp>
            <p:nvSpPr>
              <p:cNvPr id="224" name="TextBox 223"/>
              <p:cNvSpPr txBox="1"/>
              <p:nvPr/>
            </p:nvSpPr>
            <p:spPr>
              <a:xfrm>
                <a:off x="5620431" y="2292663"/>
                <a:ext cx="230428" cy="313937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 anchor="ctr" anchorCtr="0">
                <a:noAutofit/>
              </a:bodyPr>
              <a:lstStyle/>
              <a:p>
                <a:pPr algn="ctr"/>
                <a:r>
                  <a:rPr lang="en-US" sz="2000" b="1" dirty="0"/>
                  <a:t>x</a:t>
                </a:r>
              </a:p>
            </p:txBody>
          </p:sp>
          <p:sp>
            <p:nvSpPr>
              <p:cNvPr id="226" name="TextBox 225"/>
              <p:cNvSpPr txBox="1"/>
              <p:nvPr/>
            </p:nvSpPr>
            <p:spPr>
              <a:xfrm>
                <a:off x="4327274" y="4700379"/>
                <a:ext cx="230428" cy="313937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 anchor="ctr" anchorCtr="0">
                <a:noAutofit/>
              </a:bodyPr>
              <a:lstStyle/>
              <a:p>
                <a:pPr algn="ctr"/>
                <a:r>
                  <a:rPr lang="en-US" sz="2000" b="1" dirty="0"/>
                  <a:t>x</a:t>
                </a:r>
              </a:p>
            </p:txBody>
          </p:sp>
          <p:sp>
            <p:nvSpPr>
              <p:cNvPr id="228" name="TextBox 227"/>
              <p:cNvSpPr txBox="1"/>
              <p:nvPr/>
            </p:nvSpPr>
            <p:spPr>
              <a:xfrm>
                <a:off x="6901737" y="4700379"/>
                <a:ext cx="230428" cy="313937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 anchor="ctr" anchorCtr="0">
                <a:noAutofit/>
              </a:bodyPr>
              <a:lstStyle/>
              <a:p>
                <a:pPr algn="ctr"/>
                <a:r>
                  <a:rPr lang="en-US" sz="2000" b="1" dirty="0"/>
                  <a:t>x</a:t>
                </a:r>
              </a:p>
            </p:txBody>
          </p:sp>
          <p:sp>
            <p:nvSpPr>
              <p:cNvPr id="229" name="TextBox 228"/>
              <p:cNvSpPr txBox="1"/>
              <p:nvPr/>
            </p:nvSpPr>
            <p:spPr>
              <a:xfrm>
                <a:off x="3044018" y="4434221"/>
                <a:ext cx="230428" cy="313937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 anchor="ctr" anchorCtr="0">
                <a:noAutofit/>
              </a:bodyPr>
              <a:lstStyle/>
              <a:p>
                <a:pPr algn="ctr"/>
                <a:r>
                  <a:rPr lang="en-US" sz="2000" b="1" dirty="0"/>
                  <a:t>x</a:t>
                </a:r>
              </a:p>
            </p:txBody>
          </p:sp>
          <p:sp>
            <p:nvSpPr>
              <p:cNvPr id="230" name="TextBox 229"/>
              <p:cNvSpPr txBox="1"/>
              <p:nvPr/>
            </p:nvSpPr>
            <p:spPr>
              <a:xfrm>
                <a:off x="4319323" y="4434221"/>
                <a:ext cx="230428" cy="313937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 anchor="ctr" anchorCtr="0">
                <a:noAutofit/>
              </a:bodyPr>
              <a:lstStyle/>
              <a:p>
                <a:pPr algn="ctr"/>
                <a:r>
                  <a:rPr lang="en-US" sz="2000" b="1" dirty="0"/>
                  <a:t>x</a:t>
                </a:r>
              </a:p>
            </p:txBody>
          </p:sp>
          <p:sp>
            <p:nvSpPr>
              <p:cNvPr id="231" name="TextBox 230"/>
              <p:cNvSpPr txBox="1"/>
              <p:nvPr/>
            </p:nvSpPr>
            <p:spPr>
              <a:xfrm>
                <a:off x="4960951" y="4434221"/>
                <a:ext cx="230428" cy="313937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 anchor="ctr" anchorCtr="0">
                <a:noAutofit/>
              </a:bodyPr>
              <a:lstStyle/>
              <a:p>
                <a:pPr algn="ctr"/>
                <a:r>
                  <a:rPr lang="en-US" sz="2000" b="1" dirty="0"/>
                  <a:t>x</a:t>
                </a:r>
              </a:p>
            </p:txBody>
          </p:sp>
          <p:sp>
            <p:nvSpPr>
              <p:cNvPr id="232" name="TextBox 231"/>
              <p:cNvSpPr txBox="1"/>
              <p:nvPr/>
            </p:nvSpPr>
            <p:spPr>
              <a:xfrm>
                <a:off x="6893786" y="4434221"/>
                <a:ext cx="230428" cy="313937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 anchor="ctr" anchorCtr="0">
                <a:noAutofit/>
              </a:bodyPr>
              <a:lstStyle/>
              <a:p>
                <a:pPr algn="ctr"/>
                <a:r>
                  <a:rPr lang="en-US" sz="2000" b="1" dirty="0"/>
                  <a:t>x</a:t>
                </a:r>
              </a:p>
            </p:txBody>
          </p:sp>
          <p:sp>
            <p:nvSpPr>
              <p:cNvPr id="233" name="TextBox 232"/>
              <p:cNvSpPr txBox="1"/>
              <p:nvPr/>
            </p:nvSpPr>
            <p:spPr>
              <a:xfrm>
                <a:off x="3051969" y="4193793"/>
                <a:ext cx="230428" cy="313937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 anchor="ctr" anchorCtr="0">
                <a:noAutofit/>
              </a:bodyPr>
              <a:lstStyle/>
              <a:p>
                <a:pPr algn="ctr"/>
                <a:r>
                  <a:rPr lang="en-US" sz="2000" b="1" dirty="0"/>
                  <a:t>x</a:t>
                </a:r>
              </a:p>
            </p:txBody>
          </p:sp>
          <p:sp>
            <p:nvSpPr>
              <p:cNvPr id="234" name="TextBox 233"/>
              <p:cNvSpPr txBox="1"/>
              <p:nvPr/>
            </p:nvSpPr>
            <p:spPr>
              <a:xfrm>
                <a:off x="3669744" y="4201744"/>
                <a:ext cx="230428" cy="313937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 anchor="ctr" anchorCtr="0">
                <a:noAutofit/>
              </a:bodyPr>
              <a:lstStyle/>
              <a:p>
                <a:pPr algn="ctr"/>
                <a:r>
                  <a:rPr lang="en-US" sz="2000" b="1" dirty="0"/>
                  <a:t>x</a:t>
                </a:r>
              </a:p>
            </p:txBody>
          </p:sp>
          <p:sp>
            <p:nvSpPr>
              <p:cNvPr id="235" name="TextBox 234"/>
              <p:cNvSpPr txBox="1"/>
              <p:nvPr/>
            </p:nvSpPr>
            <p:spPr>
              <a:xfrm>
                <a:off x="5620431" y="4201744"/>
                <a:ext cx="230428" cy="313937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 anchor="ctr" anchorCtr="0">
                <a:noAutofit/>
              </a:bodyPr>
              <a:lstStyle/>
              <a:p>
                <a:pPr algn="ctr"/>
                <a:r>
                  <a:rPr lang="en-US" sz="2000" b="1" dirty="0"/>
                  <a:t>x</a:t>
                </a:r>
              </a:p>
            </p:txBody>
          </p:sp>
          <p:sp>
            <p:nvSpPr>
              <p:cNvPr id="236" name="TextBox 235"/>
              <p:cNvSpPr txBox="1"/>
              <p:nvPr/>
            </p:nvSpPr>
            <p:spPr>
              <a:xfrm>
                <a:off x="3671694" y="3971316"/>
                <a:ext cx="230428" cy="313937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 anchor="ctr" anchorCtr="0">
                <a:noAutofit/>
              </a:bodyPr>
              <a:lstStyle/>
              <a:p>
                <a:pPr algn="ctr"/>
                <a:r>
                  <a:rPr lang="en-US" sz="2000" b="1" dirty="0"/>
                  <a:t>x</a:t>
                </a:r>
              </a:p>
            </p:txBody>
          </p:sp>
          <p:sp>
            <p:nvSpPr>
              <p:cNvPr id="239" name="TextBox 238"/>
              <p:cNvSpPr txBox="1"/>
              <p:nvPr/>
            </p:nvSpPr>
            <p:spPr>
              <a:xfrm>
                <a:off x="7537364" y="3971316"/>
                <a:ext cx="230428" cy="313937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 anchor="ctr" anchorCtr="0">
                <a:noAutofit/>
              </a:bodyPr>
              <a:lstStyle/>
              <a:p>
                <a:pPr algn="ctr"/>
                <a:r>
                  <a:rPr lang="en-US" sz="2000" b="1" dirty="0"/>
                  <a:t>x</a:t>
                </a:r>
              </a:p>
            </p:txBody>
          </p:sp>
          <p:sp>
            <p:nvSpPr>
              <p:cNvPr id="240" name="TextBox 239"/>
              <p:cNvSpPr txBox="1"/>
              <p:nvPr/>
            </p:nvSpPr>
            <p:spPr>
              <a:xfrm>
                <a:off x="7537364" y="4432172"/>
                <a:ext cx="230428" cy="313937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 anchor="ctr" anchorCtr="0">
                <a:noAutofit/>
              </a:bodyPr>
              <a:lstStyle/>
              <a:p>
                <a:pPr algn="ctr"/>
                <a:r>
                  <a:rPr lang="en-US" sz="2000" b="1" dirty="0"/>
                  <a:t>x</a:t>
                </a:r>
              </a:p>
            </p:txBody>
          </p:sp>
          <p:sp>
            <p:nvSpPr>
              <p:cNvPr id="241" name="TextBox 240"/>
              <p:cNvSpPr txBox="1"/>
              <p:nvPr/>
            </p:nvSpPr>
            <p:spPr>
              <a:xfrm>
                <a:off x="6246157" y="4203694"/>
                <a:ext cx="230428" cy="313937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 anchor="ctr" anchorCtr="0">
                <a:noAutofit/>
              </a:bodyPr>
              <a:lstStyle/>
              <a:p>
                <a:pPr algn="ctr"/>
                <a:r>
                  <a:rPr lang="en-US" sz="2000" b="1" dirty="0"/>
                  <a:t>x</a:t>
                </a:r>
              </a:p>
            </p:txBody>
          </p:sp>
        </p:grpSp>
        <p:sp>
          <p:nvSpPr>
            <p:cNvPr id="245" name="TextBox 244"/>
            <p:cNvSpPr txBox="1"/>
            <p:nvPr/>
          </p:nvSpPr>
          <p:spPr>
            <a:xfrm>
              <a:off x="8121385" y="2319258"/>
              <a:ext cx="1267354" cy="1040258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none" lIns="0" tIns="0" rIns="0" bIns="0" rtlCol="0" anchor="ctr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b="1" spc="200" dirty="0">
                  <a:latin typeface="Consolas" panose="020B0609020204030204" pitchFamily="49" charset="0"/>
                  <a:cs typeface="Consolas" panose="020B0609020204030204" pitchFamily="49" charset="0"/>
                </a:rPr>
                <a:t>00111000</a:t>
              </a:r>
            </a:p>
            <a:p>
              <a:pPr algn="ctr">
                <a:lnSpc>
                  <a:spcPct val="90000"/>
                </a:lnSpc>
              </a:pPr>
              <a:r>
                <a:rPr lang="en-US" b="1" spc="200" dirty="0">
                  <a:latin typeface="Consolas" panose="020B0609020204030204" pitchFamily="49" charset="0"/>
                  <a:cs typeface="Consolas" panose="020B0609020204030204" pitchFamily="49" charset="0"/>
                </a:rPr>
                <a:t>10000110</a:t>
              </a:r>
            </a:p>
            <a:p>
              <a:pPr algn="ctr">
                <a:lnSpc>
                  <a:spcPct val="90000"/>
                </a:lnSpc>
              </a:pPr>
              <a:r>
                <a:rPr lang="en-US" b="1" spc="200" dirty="0">
                  <a:latin typeface="Consolas" panose="020B0609020204030204" pitchFamily="49" charset="0"/>
                  <a:cs typeface="Consolas" panose="020B0609020204030204" pitchFamily="49" charset="0"/>
                </a:rPr>
                <a:t>01011001</a:t>
              </a:r>
            </a:p>
            <a:p>
              <a:pPr algn="ctr">
                <a:lnSpc>
                  <a:spcPct val="90000"/>
                </a:lnSpc>
              </a:pPr>
              <a:r>
                <a:rPr lang="en-US" b="1" spc="200" dirty="0">
                  <a:solidFill>
                    <a:srgbClr val="FF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  <a:r>
                <a:rPr lang="en-US" b="1" spc="200" dirty="0"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  <a:r>
                <a:rPr lang="en-US" b="1" spc="200" dirty="0">
                  <a:solidFill>
                    <a:srgbClr val="FF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11</a:t>
              </a:r>
              <a:r>
                <a:rPr lang="en-US" b="1" spc="200" dirty="0">
                  <a:latin typeface="Consolas" panose="020B0609020204030204" pitchFamily="49" charset="0"/>
                  <a:cs typeface="Consolas" panose="020B0609020204030204" pitchFamily="49" charset="0"/>
                </a:rPr>
                <a:t>00</a:t>
              </a:r>
              <a:r>
                <a:rPr lang="en-US" b="1" spc="200" dirty="0">
                  <a:solidFill>
                    <a:srgbClr val="FF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  <a:r>
                <a:rPr lang="en-US" b="1" spc="200" dirty="0"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  <p:sp>
          <p:nvSpPr>
            <p:cNvPr id="225" name="TextBox 224"/>
            <p:cNvSpPr txBox="1"/>
            <p:nvPr/>
          </p:nvSpPr>
          <p:spPr>
            <a:xfrm>
              <a:off x="8121385" y="4001738"/>
              <a:ext cx="1267354" cy="1040258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none" lIns="0" tIns="0" rIns="0" bIns="0" rtlCol="0" anchor="ctr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b="1" spc="200" dirty="0">
                  <a:latin typeface="Consolas" panose="020B0609020204030204" pitchFamily="49" charset="0"/>
                  <a:cs typeface="Consolas" panose="020B0609020204030204" pitchFamily="49" charset="0"/>
                </a:rPr>
                <a:t>01000001</a:t>
              </a:r>
            </a:p>
            <a:p>
              <a:pPr algn="ctr">
                <a:lnSpc>
                  <a:spcPct val="90000"/>
                </a:lnSpc>
              </a:pPr>
              <a:r>
                <a:rPr lang="en-US" b="1" spc="200" dirty="0">
                  <a:latin typeface="Consolas" panose="020B0609020204030204" pitchFamily="49" charset="0"/>
                  <a:cs typeface="Consolas" panose="020B0609020204030204" pitchFamily="49" charset="0"/>
                </a:rPr>
                <a:t>11001100</a:t>
              </a:r>
            </a:p>
            <a:p>
              <a:pPr algn="ctr">
                <a:lnSpc>
                  <a:spcPct val="90000"/>
                </a:lnSpc>
              </a:pPr>
              <a:r>
                <a:rPr lang="en-US" b="1" spc="200" dirty="0">
                  <a:latin typeface="Consolas" panose="020B0609020204030204" pitchFamily="49" charset="0"/>
                  <a:cs typeface="Consolas" panose="020B0609020204030204" pitchFamily="49" charset="0"/>
                </a:rPr>
                <a:t>10110011</a:t>
              </a:r>
            </a:p>
            <a:p>
              <a:pPr algn="ctr">
                <a:lnSpc>
                  <a:spcPct val="90000"/>
                </a:lnSpc>
              </a:pPr>
              <a:r>
                <a:rPr lang="en-US" b="1" spc="200" dirty="0">
                  <a:latin typeface="Consolas" panose="020B0609020204030204" pitchFamily="49" charset="0"/>
                  <a:cs typeface="Consolas" panose="020B0609020204030204" pitchFamily="49" charset="0"/>
                </a:rPr>
                <a:t>00100010</a:t>
              </a:r>
            </a:p>
          </p:txBody>
        </p: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25DBD6E0-F4EC-4F31-8B03-6A973833CB76}"/>
                </a:ext>
              </a:extLst>
            </p:cNvPr>
            <p:cNvGrpSpPr/>
            <p:nvPr/>
          </p:nvGrpSpPr>
          <p:grpSpPr>
            <a:xfrm>
              <a:off x="1039282" y="2400295"/>
              <a:ext cx="288035" cy="2243361"/>
              <a:chOff x="1039282" y="2400295"/>
              <a:chExt cx="288035" cy="2243361"/>
            </a:xfrm>
          </p:grpSpPr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B017C9F-AFBC-4462-A47A-4870C7C87696}"/>
                  </a:ext>
                </a:extLst>
              </p:cNvPr>
              <p:cNvSpPr txBox="1"/>
              <p:nvPr/>
            </p:nvSpPr>
            <p:spPr>
              <a:xfrm>
                <a:off x="1039282" y="2400295"/>
                <a:ext cx="288035" cy="344700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square" lIns="0" tIns="0" rIns="0" bIns="0" rtlCol="0" anchor="ctr" anchorCtr="0">
                <a:noAutofit/>
              </a:bodyPr>
              <a:lstStyle/>
              <a:p>
                <a:pPr algn="ctr"/>
                <a:r>
                  <a:rPr lang="en-US" sz="2000" b="1" dirty="0">
                    <a:solidFill>
                      <a:srgbClr val="FF0000"/>
                    </a:solidFill>
                    <a:latin typeface="Consolas" panose="020B0609020204030204" pitchFamily="49" charset="0"/>
                  </a:rPr>
                  <a:t>0</a:t>
                </a:r>
              </a:p>
            </p:txBody>
          </p:sp>
          <p:sp>
            <p:nvSpPr>
              <p:cNvPr id="220" name="TextBox 219">
                <a:extLst>
                  <a:ext uri="{FF2B5EF4-FFF2-40B4-BE49-F238E27FC236}">
                    <a16:creationId xmlns:a16="http://schemas.microsoft.com/office/drawing/2014/main" id="{82E16AA6-4A3B-4A20-AE97-A4701B088DC8}"/>
                  </a:ext>
                </a:extLst>
              </p:cNvPr>
              <p:cNvSpPr txBox="1"/>
              <p:nvPr/>
            </p:nvSpPr>
            <p:spPr>
              <a:xfrm>
                <a:off x="1039282" y="2892880"/>
                <a:ext cx="288035" cy="344700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square" lIns="0" tIns="0" rIns="0" bIns="0" rtlCol="0" anchor="ctr" anchorCtr="0">
                <a:noAutofit/>
              </a:bodyPr>
              <a:lstStyle/>
              <a:p>
                <a:pPr algn="ctr"/>
                <a:r>
                  <a:rPr lang="en-US" sz="2000" b="1" dirty="0">
                    <a:solidFill>
                      <a:srgbClr val="FF0000"/>
                    </a:solidFill>
                    <a:latin typeface="Consolas" panose="020B0609020204030204" pitchFamily="49" charset="0"/>
                  </a:rPr>
                  <a:t>0</a:t>
                </a:r>
              </a:p>
            </p:txBody>
          </p:sp>
          <p:sp>
            <p:nvSpPr>
              <p:cNvPr id="227" name="TextBox 226">
                <a:extLst>
                  <a:ext uri="{FF2B5EF4-FFF2-40B4-BE49-F238E27FC236}">
                    <a16:creationId xmlns:a16="http://schemas.microsoft.com/office/drawing/2014/main" id="{6B9F2012-F9FB-4417-8923-B5E757EB971B}"/>
                  </a:ext>
                </a:extLst>
              </p:cNvPr>
              <p:cNvSpPr txBox="1"/>
              <p:nvPr/>
            </p:nvSpPr>
            <p:spPr>
              <a:xfrm>
                <a:off x="1039282" y="3313786"/>
                <a:ext cx="288035" cy="344700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square" lIns="0" tIns="0" rIns="0" bIns="0" rtlCol="0" anchor="ctr" anchorCtr="0">
                <a:noAutofit/>
              </a:bodyPr>
              <a:lstStyle/>
              <a:p>
                <a:pPr algn="ctr"/>
                <a:r>
                  <a:rPr lang="en-US" sz="2000" b="1" dirty="0">
                    <a:solidFill>
                      <a:srgbClr val="FF0000"/>
                    </a:solidFill>
                    <a:latin typeface="Consolas" panose="020B0609020204030204" pitchFamily="49" charset="0"/>
                  </a:rPr>
                  <a:t>0</a:t>
                </a:r>
              </a:p>
            </p:txBody>
          </p:sp>
          <p:sp>
            <p:nvSpPr>
              <p:cNvPr id="237" name="TextBox 236">
                <a:extLst>
                  <a:ext uri="{FF2B5EF4-FFF2-40B4-BE49-F238E27FC236}">
                    <a16:creationId xmlns:a16="http://schemas.microsoft.com/office/drawing/2014/main" id="{190E4C4F-48AC-4C76-B0BF-643221FB7AF5}"/>
                  </a:ext>
                </a:extLst>
              </p:cNvPr>
              <p:cNvSpPr txBox="1"/>
              <p:nvPr/>
            </p:nvSpPr>
            <p:spPr>
              <a:xfrm>
                <a:off x="1039282" y="3833191"/>
                <a:ext cx="288035" cy="344700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square" lIns="0" tIns="0" rIns="0" bIns="0" rtlCol="0" anchor="ctr" anchorCtr="0">
                <a:noAutofit/>
              </a:bodyPr>
              <a:lstStyle/>
              <a:p>
                <a:pPr algn="ctr"/>
                <a:r>
                  <a:rPr lang="en-US" sz="2000" b="1" dirty="0">
                    <a:solidFill>
                      <a:srgbClr val="FF0000"/>
                    </a:solidFill>
                    <a:latin typeface="Consolas" panose="020B0609020204030204" pitchFamily="49" charset="0"/>
                  </a:rPr>
                  <a:t>1</a:t>
                </a:r>
              </a:p>
            </p:txBody>
          </p:sp>
          <p:sp>
            <p:nvSpPr>
              <p:cNvPr id="238" name="TextBox 237">
                <a:extLst>
                  <a:ext uri="{FF2B5EF4-FFF2-40B4-BE49-F238E27FC236}">
                    <a16:creationId xmlns:a16="http://schemas.microsoft.com/office/drawing/2014/main" id="{A31B4EEF-36F9-4102-A359-C8934DB4B143}"/>
                  </a:ext>
                </a:extLst>
              </p:cNvPr>
              <p:cNvSpPr txBox="1"/>
              <p:nvPr/>
            </p:nvSpPr>
            <p:spPr>
              <a:xfrm>
                <a:off x="1039282" y="4298956"/>
                <a:ext cx="288035" cy="344700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square" lIns="0" tIns="0" rIns="0" bIns="0" rtlCol="0" anchor="ctr" anchorCtr="0">
                <a:noAutofit/>
              </a:bodyPr>
              <a:lstStyle/>
              <a:p>
                <a:pPr algn="ctr"/>
                <a:r>
                  <a:rPr lang="en-US" sz="2000" b="1" dirty="0">
                    <a:solidFill>
                      <a:srgbClr val="FF0000"/>
                    </a:solidFill>
                    <a:latin typeface="Consolas" panose="020B0609020204030204" pitchFamily="49" charset="0"/>
                  </a:rPr>
                  <a:t>1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31826808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Square Function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0510" y="819101"/>
            <a:ext cx="7546516" cy="1728210"/>
          </a:xfrm>
        </p:spPr>
        <p:txBody>
          <a:bodyPr/>
          <a:lstStyle/>
          <a:p>
            <a:pPr>
              <a:lnSpc>
                <a:spcPct val="120000"/>
              </a:lnSpc>
              <a:spcBef>
                <a:spcPts val="1000"/>
              </a:spcBef>
            </a:pPr>
            <a:r>
              <a:rPr lang="en-US" dirty="0"/>
              <a:t>Design a square function with a minimum size ROM</a:t>
            </a:r>
          </a:p>
          <a:p>
            <a:pPr>
              <a:lnSpc>
                <a:spcPct val="120000"/>
              </a:lnSpc>
              <a:spcBef>
                <a:spcPts val="1000"/>
              </a:spcBef>
            </a:pPr>
            <a:r>
              <a:rPr lang="en-US" dirty="0"/>
              <a:t>Input </a:t>
            </a:r>
            <a:r>
              <a:rPr lang="en-US" b="1" dirty="0"/>
              <a:t>X</a:t>
            </a:r>
            <a:r>
              <a:rPr lang="en-US" dirty="0"/>
              <a:t> = 3-bit number, Output </a:t>
            </a:r>
            <a:r>
              <a:rPr lang="en-US" b="1" dirty="0"/>
              <a:t>Y = X</a:t>
            </a:r>
            <a:r>
              <a:rPr lang="en-US" b="1" baseline="30000" dirty="0"/>
              <a:t>2</a:t>
            </a:r>
          </a:p>
          <a:p>
            <a:pPr>
              <a:lnSpc>
                <a:spcPct val="120000"/>
              </a:lnSpc>
              <a:spcBef>
                <a:spcPts val="1000"/>
              </a:spcBef>
            </a:pPr>
            <a:r>
              <a:rPr lang="en-US" b="1" dirty="0">
                <a:solidFill>
                  <a:srgbClr val="FF0000"/>
                </a:solidFill>
              </a:rPr>
              <a:t>Solution:</a:t>
            </a:r>
            <a:r>
              <a:rPr lang="en-US" dirty="0"/>
              <a:t> Derive the Truth Table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093331" y="2549948"/>
          <a:ext cx="7373696" cy="39322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92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020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18463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X</a:t>
                      </a:r>
                      <a:r>
                        <a:rPr lang="en-US" sz="2400" b="1" baseline="-250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2</a:t>
                      </a:r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X</a:t>
                      </a:r>
                      <a:r>
                        <a:rPr lang="en-US" sz="2400" b="1" baseline="-250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1</a:t>
                      </a:r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X</a:t>
                      </a:r>
                      <a:r>
                        <a:rPr lang="en-US" sz="2400" b="1" baseline="-250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Square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Y</a:t>
                      </a:r>
                      <a:r>
                        <a:rPr lang="en-US" sz="2400" b="1" baseline="-250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5</a:t>
                      </a:r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Y</a:t>
                      </a:r>
                      <a:r>
                        <a:rPr lang="en-US" sz="2400" b="1" baseline="-250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4</a:t>
                      </a:r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Y</a:t>
                      </a:r>
                      <a:r>
                        <a:rPr lang="en-US" sz="2400" b="1" baseline="-250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3</a:t>
                      </a:r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Y</a:t>
                      </a:r>
                      <a:r>
                        <a:rPr lang="en-US" sz="2400" b="1" baseline="-250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2</a:t>
                      </a:r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Y</a:t>
                      </a:r>
                      <a:r>
                        <a:rPr lang="en-US" sz="2400" b="1" baseline="-250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1</a:t>
                      </a:r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Y</a:t>
                      </a:r>
                      <a:r>
                        <a:rPr lang="en-US" sz="2400" b="1" baseline="-250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0  0  0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baseline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0  0  0  0  0  0</a:t>
                      </a:r>
                      <a:endParaRPr lang="en-US" sz="2200" b="1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0  0  1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kern="0" spc="0" baseline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0  0  0  0  0  1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0  1</a:t>
                      </a:r>
                      <a:r>
                        <a:rPr lang="en-US" sz="2200" b="1" baseline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0</a:t>
                      </a:r>
                      <a:endParaRPr lang="en-US" sz="2200" b="1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kern="0" spc="0" baseline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0  0  0  1  0  0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0  1</a:t>
                      </a:r>
                      <a:r>
                        <a:rPr lang="en-US" sz="2200" b="1" baseline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1</a:t>
                      </a:r>
                      <a:endParaRPr lang="en-US" sz="2200" b="1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kern="0" spc="0" baseline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0  0  1  0  0  1</a:t>
                      </a:r>
                      <a:endParaRPr lang="en-US" sz="2200" b="1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1  0  0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0  1</a:t>
                      </a:r>
                      <a:r>
                        <a:rPr lang="en-US" sz="2200" b="1" baseline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0  0  0  0</a:t>
                      </a:r>
                      <a:endParaRPr lang="en-US" sz="2200" b="1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1  0  1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kern="0" spc="0" baseline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0  1  1  0  0  1</a:t>
                      </a:r>
                      <a:endParaRPr lang="en-US" sz="2200" b="1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1  1  0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36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kern="0" spc="0" baseline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1  0  0  1  0  0</a:t>
                      </a:r>
                      <a:endParaRPr lang="en-US" sz="2200" b="1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1  1  1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49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kern="0" spc="0" baseline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1  1  0  0  0  1</a:t>
                      </a:r>
                      <a:endParaRPr lang="en-US" sz="2200" b="1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8248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Minimum-Sized ROM Table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894293"/>
            <a:ext cx="8915400" cy="1555388"/>
          </a:xfrm>
        </p:spPr>
        <p:txBody>
          <a:bodyPr/>
          <a:lstStyle/>
          <a:p>
            <a:r>
              <a:rPr lang="en-US" dirty="0"/>
              <a:t>Output </a:t>
            </a:r>
            <a:r>
              <a:rPr lang="en-US" b="1" dirty="0">
                <a:solidFill>
                  <a:srgbClr val="0000FF"/>
                </a:solidFill>
              </a:rPr>
              <a:t>Y</a:t>
            </a:r>
            <a:r>
              <a:rPr lang="en-US" b="1" baseline="-25000" dirty="0">
                <a:solidFill>
                  <a:srgbClr val="0000FF"/>
                </a:solidFill>
              </a:rPr>
              <a:t>0</a:t>
            </a:r>
            <a:r>
              <a:rPr lang="en-US" dirty="0"/>
              <a:t> is identical to input </a:t>
            </a:r>
            <a:r>
              <a:rPr lang="en-US" b="1" dirty="0">
                <a:solidFill>
                  <a:srgbClr val="0000FF"/>
                </a:solidFill>
              </a:rPr>
              <a:t>X</a:t>
            </a:r>
            <a:r>
              <a:rPr lang="en-US" b="1" baseline="-25000" dirty="0">
                <a:solidFill>
                  <a:srgbClr val="0000FF"/>
                </a:solidFill>
              </a:rPr>
              <a:t>0</a:t>
            </a:r>
            <a:r>
              <a:rPr lang="en-US" dirty="0"/>
              <a:t> </a:t>
            </a:r>
            <a:r>
              <a:rPr lang="en-US" dirty="0">
                <a:sym typeface="Wingdings" panose="05000000000000000000" pitchFamily="2" charset="2"/>
              </a:rPr>
              <a:t> No need to store in ROM</a:t>
            </a:r>
            <a:endParaRPr lang="en-US" dirty="0"/>
          </a:p>
          <a:p>
            <a:r>
              <a:rPr lang="en-US" dirty="0"/>
              <a:t>Similarly, Output </a:t>
            </a:r>
            <a:r>
              <a:rPr lang="en-US" b="1" dirty="0">
                <a:solidFill>
                  <a:srgbClr val="C00000"/>
                </a:solidFill>
              </a:rPr>
              <a:t>Y</a:t>
            </a:r>
            <a:r>
              <a:rPr lang="en-US" b="1" baseline="-25000" dirty="0">
                <a:solidFill>
                  <a:srgbClr val="C00000"/>
                </a:solidFill>
              </a:rPr>
              <a:t>1</a:t>
            </a:r>
            <a:r>
              <a:rPr lang="en-US" dirty="0"/>
              <a:t> is always </a:t>
            </a:r>
            <a:r>
              <a:rPr lang="en-US" b="1" dirty="0">
                <a:solidFill>
                  <a:srgbClr val="C00000"/>
                </a:solidFill>
              </a:rPr>
              <a:t>0</a:t>
            </a:r>
            <a:r>
              <a:rPr lang="en-US" dirty="0"/>
              <a:t> </a:t>
            </a:r>
            <a:r>
              <a:rPr lang="en-US" dirty="0">
                <a:sym typeface="Wingdings" panose="05000000000000000000" pitchFamily="2" charset="2"/>
              </a:rPr>
              <a:t> No need to store in ROM</a:t>
            </a:r>
          </a:p>
          <a:p>
            <a:r>
              <a:rPr lang="en-US" dirty="0">
                <a:sym typeface="Wingdings" panose="05000000000000000000" pitchFamily="2" charset="2"/>
              </a:rPr>
              <a:t>ROM table  Only need to store </a:t>
            </a:r>
            <a:r>
              <a:rPr lang="en-US" b="1" dirty="0">
                <a:sym typeface="Wingdings" panose="05000000000000000000" pitchFamily="2" charset="2"/>
              </a:rPr>
              <a:t>Y</a:t>
            </a:r>
            <a:r>
              <a:rPr lang="en-US" b="1" baseline="-25000" dirty="0">
                <a:sym typeface="Wingdings" panose="05000000000000000000" pitchFamily="2" charset="2"/>
              </a:rPr>
              <a:t>5</a:t>
            </a:r>
            <a:r>
              <a:rPr lang="en-US" dirty="0">
                <a:sym typeface="Wingdings" panose="05000000000000000000" pitchFamily="2" charset="2"/>
              </a:rPr>
              <a:t>, </a:t>
            </a:r>
            <a:r>
              <a:rPr lang="en-US" b="1" dirty="0">
                <a:sym typeface="Wingdings" panose="05000000000000000000" pitchFamily="2" charset="2"/>
              </a:rPr>
              <a:t>Y</a:t>
            </a:r>
            <a:r>
              <a:rPr lang="en-US" b="1" baseline="-25000" dirty="0">
                <a:sym typeface="Wingdings" panose="05000000000000000000" pitchFamily="2" charset="2"/>
              </a:rPr>
              <a:t>4</a:t>
            </a:r>
            <a:r>
              <a:rPr lang="en-US" dirty="0">
                <a:sym typeface="Wingdings" panose="05000000000000000000" pitchFamily="2" charset="2"/>
              </a:rPr>
              <a:t>, </a:t>
            </a:r>
            <a:r>
              <a:rPr lang="en-US" b="1" dirty="0">
                <a:sym typeface="Wingdings" panose="05000000000000000000" pitchFamily="2" charset="2"/>
              </a:rPr>
              <a:t>Y</a:t>
            </a:r>
            <a:r>
              <a:rPr lang="en-US" b="1" baseline="-25000" dirty="0">
                <a:sym typeface="Wingdings" panose="05000000000000000000" pitchFamily="2" charset="2"/>
              </a:rPr>
              <a:t>3</a:t>
            </a:r>
            <a:r>
              <a:rPr lang="en-US" dirty="0">
                <a:sym typeface="Wingdings" panose="05000000000000000000" pitchFamily="2" charset="2"/>
              </a:rPr>
              <a:t>, and </a:t>
            </a:r>
            <a:r>
              <a:rPr lang="en-US" b="1" dirty="0">
                <a:sym typeface="Wingdings" panose="05000000000000000000" pitchFamily="2" charset="2"/>
              </a:rPr>
              <a:t>Y</a:t>
            </a:r>
            <a:r>
              <a:rPr lang="en-US" b="1" baseline="-25000" dirty="0">
                <a:sym typeface="Wingdings" panose="05000000000000000000" pitchFamily="2" charset="2"/>
              </a:rPr>
              <a:t>2</a:t>
            </a:r>
            <a:r>
              <a:rPr lang="en-US" dirty="0">
                <a:sym typeface="Wingdings" panose="05000000000000000000" pitchFamily="2" charset="2"/>
              </a:rPr>
              <a:t> in ROM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978117" y="2507288"/>
          <a:ext cx="4608560" cy="39322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53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86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45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18463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X</a:t>
                      </a:r>
                      <a:r>
                        <a:rPr lang="en-US" sz="2400" b="1" baseline="-250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2</a:t>
                      </a:r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X</a:t>
                      </a:r>
                      <a:r>
                        <a:rPr lang="en-US" sz="2400" b="1" baseline="-250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1</a:t>
                      </a:r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</a:t>
                      </a:r>
                      <a:r>
                        <a:rPr lang="en-US" sz="2400" b="1" dirty="0">
                          <a:solidFill>
                            <a:srgbClr val="0000FF"/>
                          </a:solidFill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X</a:t>
                      </a:r>
                      <a:r>
                        <a:rPr lang="en-US" sz="2400" b="1" baseline="-25000" dirty="0">
                          <a:solidFill>
                            <a:srgbClr val="0000FF"/>
                          </a:solidFill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</a:t>
                      </a: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Y</a:t>
                      </a:r>
                      <a:r>
                        <a:rPr lang="en-US" sz="2400" b="1" baseline="-250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5</a:t>
                      </a:r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Y</a:t>
                      </a:r>
                      <a:r>
                        <a:rPr lang="en-US" sz="2400" b="1" baseline="-250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4</a:t>
                      </a:r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Y</a:t>
                      </a:r>
                      <a:r>
                        <a:rPr lang="en-US" sz="2400" b="1" baseline="-250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3</a:t>
                      </a:r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Y</a:t>
                      </a:r>
                      <a:r>
                        <a:rPr lang="en-US" sz="2400" b="1" baseline="-250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2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solidFill>
                            <a:srgbClr val="C00000"/>
                          </a:solidFill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Y</a:t>
                      </a:r>
                      <a:r>
                        <a:rPr lang="en-US" sz="2400" b="1" baseline="-25000" dirty="0">
                          <a:solidFill>
                            <a:srgbClr val="C00000"/>
                          </a:solidFill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1</a:t>
                      </a:r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</a:t>
                      </a:r>
                      <a:r>
                        <a:rPr lang="en-US" sz="2400" b="1" dirty="0">
                          <a:solidFill>
                            <a:srgbClr val="0000FF"/>
                          </a:solidFill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Y</a:t>
                      </a:r>
                      <a:r>
                        <a:rPr lang="en-US" sz="2400" b="1" baseline="-25000" dirty="0">
                          <a:solidFill>
                            <a:srgbClr val="0000FF"/>
                          </a:solidFill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0  0  </a:t>
                      </a:r>
                      <a:r>
                        <a:rPr lang="en-US" sz="2200" b="1" dirty="0">
                          <a:solidFill>
                            <a:srgbClr val="0000FF"/>
                          </a:solidFill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</a:t>
                      </a: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baseline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0  0  0  0</a:t>
                      </a:r>
                      <a:endParaRPr lang="en-US" sz="2200" b="1" dirty="0">
                        <a:solidFill>
                          <a:srgbClr val="0000FF"/>
                        </a:solidFill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baseline="0" dirty="0">
                          <a:solidFill>
                            <a:srgbClr val="C00000"/>
                          </a:solidFill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</a:t>
                      </a:r>
                      <a:r>
                        <a:rPr lang="en-US" sz="2200" b="1" baseline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</a:t>
                      </a:r>
                      <a:r>
                        <a:rPr lang="en-US" sz="2200" b="1" baseline="0" dirty="0">
                          <a:solidFill>
                            <a:srgbClr val="0000FF"/>
                          </a:solidFill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</a:t>
                      </a:r>
                      <a:endParaRPr lang="en-US" sz="2200" b="1" dirty="0">
                        <a:solidFill>
                          <a:srgbClr val="0000FF"/>
                        </a:solidFill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0  0  </a:t>
                      </a:r>
                      <a:r>
                        <a:rPr lang="en-US" sz="2200" b="1" dirty="0">
                          <a:solidFill>
                            <a:srgbClr val="0000FF"/>
                          </a:solidFill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1</a:t>
                      </a: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kern="0" spc="0" baseline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0  0  0  0</a:t>
                      </a:r>
                      <a:endParaRPr lang="en-US" sz="2200" b="1" kern="0" spc="0" baseline="0" dirty="0">
                        <a:solidFill>
                          <a:srgbClr val="0000FF"/>
                        </a:solidFill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kern="0" spc="0" baseline="0" dirty="0">
                          <a:solidFill>
                            <a:srgbClr val="C00000"/>
                          </a:solidFill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</a:t>
                      </a:r>
                      <a:r>
                        <a:rPr lang="en-US" sz="2200" b="1" kern="0" spc="0" baseline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</a:t>
                      </a:r>
                      <a:r>
                        <a:rPr lang="en-US" sz="2200" b="1" kern="0" spc="0" baseline="0" dirty="0">
                          <a:solidFill>
                            <a:srgbClr val="0000FF"/>
                          </a:solidFill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1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0  1</a:t>
                      </a:r>
                      <a:r>
                        <a:rPr lang="en-US" sz="2200" b="1" baseline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</a:t>
                      </a:r>
                      <a:r>
                        <a:rPr lang="en-US" sz="2200" b="1" baseline="0" dirty="0">
                          <a:solidFill>
                            <a:srgbClr val="0000FF"/>
                          </a:solidFill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</a:t>
                      </a:r>
                      <a:endParaRPr lang="en-US" sz="2200" b="1" dirty="0">
                        <a:solidFill>
                          <a:srgbClr val="0000FF"/>
                        </a:solidFill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kern="0" spc="0" baseline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0  0  0  1</a:t>
                      </a:r>
                      <a:endParaRPr lang="en-US" sz="2200" b="1" kern="0" spc="0" baseline="0" dirty="0">
                        <a:solidFill>
                          <a:srgbClr val="0000FF"/>
                        </a:solidFill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kern="0" spc="0" baseline="0" dirty="0">
                          <a:solidFill>
                            <a:srgbClr val="C00000"/>
                          </a:solidFill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</a:t>
                      </a:r>
                      <a:r>
                        <a:rPr lang="en-US" sz="2200" b="1" kern="0" spc="0" baseline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</a:t>
                      </a:r>
                      <a:r>
                        <a:rPr lang="en-US" sz="2200" b="1" kern="0" spc="0" baseline="0" dirty="0">
                          <a:solidFill>
                            <a:srgbClr val="0000FF"/>
                          </a:solidFill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0  1</a:t>
                      </a:r>
                      <a:r>
                        <a:rPr lang="en-US" sz="2200" b="1" baseline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</a:t>
                      </a:r>
                      <a:r>
                        <a:rPr lang="en-US" sz="2200" b="1" baseline="0" dirty="0">
                          <a:solidFill>
                            <a:srgbClr val="0000FF"/>
                          </a:solidFill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1</a:t>
                      </a:r>
                      <a:endParaRPr lang="en-US" sz="2200" b="1" dirty="0">
                        <a:solidFill>
                          <a:srgbClr val="0000FF"/>
                        </a:solidFill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kern="0" spc="0" baseline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0  0  1  0</a:t>
                      </a:r>
                      <a:endParaRPr lang="en-US" sz="2200" b="1" dirty="0">
                        <a:solidFill>
                          <a:srgbClr val="0000FF"/>
                        </a:solidFill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kern="0" spc="0" baseline="0" dirty="0">
                          <a:solidFill>
                            <a:srgbClr val="C00000"/>
                          </a:solidFill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</a:t>
                      </a:r>
                      <a:r>
                        <a:rPr lang="en-US" sz="2200" b="1" kern="0" spc="0" baseline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</a:t>
                      </a:r>
                      <a:r>
                        <a:rPr lang="en-US" sz="2200" b="1" kern="0" spc="0" baseline="0" dirty="0">
                          <a:solidFill>
                            <a:srgbClr val="0000FF"/>
                          </a:solidFill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1</a:t>
                      </a:r>
                      <a:endParaRPr lang="en-US" sz="2200" b="1" dirty="0">
                        <a:solidFill>
                          <a:srgbClr val="0000FF"/>
                        </a:solidFill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1  0  </a:t>
                      </a:r>
                      <a:r>
                        <a:rPr lang="en-US" sz="2200" b="1" dirty="0">
                          <a:solidFill>
                            <a:srgbClr val="0000FF"/>
                          </a:solidFill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</a:t>
                      </a: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0  1</a:t>
                      </a:r>
                      <a:r>
                        <a:rPr lang="en-US" sz="2200" b="1" baseline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0  0</a:t>
                      </a:r>
                      <a:endParaRPr lang="en-US" sz="2200" b="1" dirty="0">
                        <a:solidFill>
                          <a:srgbClr val="0000FF"/>
                        </a:solidFill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baseline="0" dirty="0">
                          <a:solidFill>
                            <a:srgbClr val="C00000"/>
                          </a:solidFill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</a:t>
                      </a:r>
                      <a:r>
                        <a:rPr lang="en-US" sz="2200" b="1" baseline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</a:t>
                      </a:r>
                      <a:r>
                        <a:rPr lang="en-US" sz="2200" b="1" baseline="0" dirty="0">
                          <a:solidFill>
                            <a:srgbClr val="0000FF"/>
                          </a:solidFill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</a:t>
                      </a:r>
                      <a:endParaRPr lang="en-US" sz="2200" b="1" dirty="0">
                        <a:solidFill>
                          <a:srgbClr val="0000FF"/>
                        </a:solidFill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1  0  </a:t>
                      </a:r>
                      <a:r>
                        <a:rPr lang="en-US" sz="2200" b="1" dirty="0">
                          <a:solidFill>
                            <a:srgbClr val="0000FF"/>
                          </a:solidFill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1</a:t>
                      </a: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kern="0" spc="0" baseline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0  1  1  0</a:t>
                      </a:r>
                      <a:endParaRPr lang="en-US" sz="2200" b="1" dirty="0">
                        <a:solidFill>
                          <a:srgbClr val="0000FF"/>
                        </a:solidFill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kern="0" spc="0" baseline="0" dirty="0">
                          <a:solidFill>
                            <a:srgbClr val="C00000"/>
                          </a:solidFill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</a:t>
                      </a:r>
                      <a:r>
                        <a:rPr lang="en-US" sz="2200" b="1" kern="0" spc="0" baseline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</a:t>
                      </a:r>
                      <a:r>
                        <a:rPr lang="en-US" sz="2200" b="1" kern="0" spc="0" baseline="0" dirty="0">
                          <a:solidFill>
                            <a:srgbClr val="0000FF"/>
                          </a:solidFill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1</a:t>
                      </a:r>
                      <a:endParaRPr lang="en-US" sz="2200" b="1" dirty="0">
                        <a:solidFill>
                          <a:srgbClr val="0000FF"/>
                        </a:solidFill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1  1  </a:t>
                      </a:r>
                      <a:r>
                        <a:rPr lang="en-US" sz="2200" b="1" dirty="0">
                          <a:solidFill>
                            <a:srgbClr val="0000FF"/>
                          </a:solidFill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</a:t>
                      </a: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kern="0" spc="0" baseline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1  0  0  1</a:t>
                      </a:r>
                      <a:endParaRPr lang="en-US" sz="2200" b="1" dirty="0">
                        <a:solidFill>
                          <a:srgbClr val="0000FF"/>
                        </a:solidFill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kern="0" spc="0" baseline="0" dirty="0">
                          <a:solidFill>
                            <a:srgbClr val="C00000"/>
                          </a:solidFill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</a:t>
                      </a:r>
                      <a:r>
                        <a:rPr lang="en-US" sz="2200" b="1" kern="0" spc="0" baseline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</a:t>
                      </a:r>
                      <a:r>
                        <a:rPr lang="en-US" sz="2200" b="1" kern="0" spc="0" baseline="0" dirty="0">
                          <a:solidFill>
                            <a:srgbClr val="0000FF"/>
                          </a:solidFill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</a:t>
                      </a:r>
                      <a:endParaRPr lang="en-US" sz="2200" b="1" dirty="0">
                        <a:solidFill>
                          <a:srgbClr val="0000FF"/>
                        </a:solidFill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1  1  </a:t>
                      </a:r>
                      <a:r>
                        <a:rPr lang="en-US" sz="2200" b="1" dirty="0">
                          <a:solidFill>
                            <a:srgbClr val="0000FF"/>
                          </a:solidFill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1</a:t>
                      </a: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kern="0" spc="0" baseline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1  1  0  0</a:t>
                      </a:r>
                      <a:endParaRPr lang="en-US" sz="2200" b="1" dirty="0">
                        <a:solidFill>
                          <a:srgbClr val="0000FF"/>
                        </a:solidFill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kern="0" spc="0" baseline="0" dirty="0">
                          <a:solidFill>
                            <a:srgbClr val="C00000"/>
                          </a:solidFill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</a:t>
                      </a:r>
                      <a:r>
                        <a:rPr lang="en-US" sz="2200" b="1" kern="0" spc="0" baseline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</a:t>
                      </a:r>
                      <a:r>
                        <a:rPr lang="en-US" sz="2200" b="1" kern="0" spc="0" baseline="0" dirty="0">
                          <a:solidFill>
                            <a:srgbClr val="0000FF"/>
                          </a:solidFill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1</a:t>
                      </a:r>
                      <a:endParaRPr lang="en-US" sz="2200" b="1" dirty="0">
                        <a:solidFill>
                          <a:srgbClr val="0000FF"/>
                        </a:solidFill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pSp>
        <p:nvGrpSpPr>
          <p:cNvPr id="26" name="Group 25"/>
          <p:cNvGrpSpPr/>
          <p:nvPr/>
        </p:nvGrpSpPr>
        <p:grpSpPr>
          <a:xfrm>
            <a:off x="6152509" y="3889856"/>
            <a:ext cx="3063409" cy="2477101"/>
            <a:chOff x="6152509" y="3486607"/>
            <a:chExt cx="3063409" cy="2477101"/>
          </a:xfrm>
        </p:grpSpPr>
        <p:sp>
          <p:nvSpPr>
            <p:cNvPr id="5" name="TextBox 4"/>
            <p:cNvSpPr txBox="1"/>
            <p:nvPr/>
          </p:nvSpPr>
          <p:spPr>
            <a:xfrm>
              <a:off x="7026852" y="3544214"/>
              <a:ext cx="1267354" cy="1555389"/>
            </a:xfrm>
            <a:prstGeom prst="rect">
              <a:avLst/>
            </a:prstGeom>
            <a:noFill/>
            <a:ln w="25400">
              <a:solidFill>
                <a:schemeClr val="tx1"/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>
                <a:lnSpc>
                  <a:spcPct val="120000"/>
                </a:lnSpc>
              </a:pPr>
              <a:r>
                <a:rPr lang="en-US" sz="2400" dirty="0">
                  <a:latin typeface="Calibri" panose="020F0502020204030204" pitchFamily="34" charset="0"/>
                </a:rPr>
                <a:t>8 × 4</a:t>
              </a:r>
            </a:p>
            <a:p>
              <a:pPr algn="ctr">
                <a:lnSpc>
                  <a:spcPct val="120000"/>
                </a:lnSpc>
              </a:pPr>
              <a:r>
                <a:rPr lang="en-US" sz="2400" dirty="0">
                  <a:latin typeface="Calibri" panose="020F0502020204030204" pitchFamily="34" charset="0"/>
                </a:rPr>
                <a:t>ROM</a:t>
              </a:r>
            </a:p>
          </p:txBody>
        </p:sp>
        <p:cxnSp>
          <p:nvCxnSpPr>
            <p:cNvPr id="7" name="Straight Arrow Connector 6"/>
            <p:cNvCxnSpPr/>
            <p:nvPr/>
          </p:nvCxnSpPr>
          <p:spPr>
            <a:xfrm>
              <a:off x="6450782" y="3947463"/>
              <a:ext cx="57607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>
              <a:off x="6450782" y="4350712"/>
              <a:ext cx="57607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>
              <a:off x="6450782" y="4753961"/>
              <a:ext cx="57607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6152509" y="3717035"/>
              <a:ext cx="288035" cy="460856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r>
                <a:rPr lang="en-US" sz="2000" dirty="0">
                  <a:latin typeface="Calibri" panose="020F0502020204030204" pitchFamily="34" charset="0"/>
                </a:rPr>
                <a:t>X</a:t>
              </a:r>
              <a:r>
                <a:rPr lang="en-US" sz="2000" baseline="-25000" dirty="0">
                  <a:latin typeface="Calibri" panose="020F0502020204030204" pitchFamily="34" charset="0"/>
                </a:rPr>
                <a:t>2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6162747" y="4120284"/>
              <a:ext cx="288035" cy="460856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r>
                <a:rPr lang="en-US" sz="2000" dirty="0">
                  <a:latin typeface="Calibri" panose="020F0502020204030204" pitchFamily="34" charset="0"/>
                </a:rPr>
                <a:t>X</a:t>
              </a:r>
              <a:r>
                <a:rPr lang="en-US" sz="2000" baseline="-25000" dirty="0">
                  <a:latin typeface="Calibri" panose="020F0502020204030204" pitchFamily="34" charset="0"/>
                </a:rPr>
                <a:t>1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172985" y="4523533"/>
              <a:ext cx="288035" cy="460856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r>
                <a:rPr lang="en-US" sz="2000" dirty="0">
                  <a:latin typeface="Calibri" panose="020F0502020204030204" pitchFamily="34" charset="0"/>
                </a:rPr>
                <a:t>X</a:t>
              </a:r>
              <a:r>
                <a:rPr lang="en-US" sz="2000" baseline="-25000" dirty="0">
                  <a:latin typeface="Calibri" panose="020F0502020204030204" pitchFamily="34" charset="0"/>
                </a:rPr>
                <a:t>0</a:t>
              </a:r>
            </a:p>
          </p:txBody>
        </p:sp>
        <p:sp>
          <p:nvSpPr>
            <p:cNvPr id="13" name="Freeform 12"/>
            <p:cNvSpPr/>
            <p:nvPr/>
          </p:nvSpPr>
          <p:spPr>
            <a:xfrm>
              <a:off x="6690947" y="4753962"/>
              <a:ext cx="2179330" cy="979318"/>
            </a:xfrm>
            <a:custGeom>
              <a:avLst/>
              <a:gdLst>
                <a:gd name="connsiteX0" fmla="*/ 0 w 2488223"/>
                <a:gd name="connsiteY0" fmla="*/ 0 h 1046284"/>
                <a:gd name="connsiteX1" fmla="*/ 0 w 2488223"/>
                <a:gd name="connsiteY1" fmla="*/ 1046284 h 1046284"/>
                <a:gd name="connsiteX2" fmla="*/ 2488223 w 2488223"/>
                <a:gd name="connsiteY2" fmla="*/ 1046284 h 10462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488223" h="1046284">
                  <a:moveTo>
                    <a:pt x="0" y="0"/>
                  </a:moveTo>
                  <a:lnTo>
                    <a:pt x="0" y="1046284"/>
                  </a:lnTo>
                  <a:lnTo>
                    <a:pt x="2488223" y="1046284"/>
                  </a:lnTo>
                </a:path>
              </a:pathLst>
            </a:custGeom>
            <a:noFill/>
            <a:ln w="19050">
              <a:solidFill>
                <a:schemeClr val="tx1"/>
              </a:solidFill>
              <a:headEnd type="oval"/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8927883" y="3486607"/>
              <a:ext cx="288035" cy="460856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r>
                <a:rPr lang="en-US" sz="2000" dirty="0">
                  <a:latin typeface="Calibri" panose="020F0502020204030204" pitchFamily="34" charset="0"/>
                </a:rPr>
                <a:t>Y</a:t>
              </a:r>
              <a:r>
                <a:rPr lang="en-US" sz="2000" baseline="-25000" dirty="0">
                  <a:latin typeface="Calibri" panose="020F0502020204030204" pitchFamily="34" charset="0"/>
                </a:rPr>
                <a:t>5</a:t>
              </a:r>
            </a:p>
          </p:txBody>
        </p:sp>
        <p:cxnSp>
          <p:nvCxnSpPr>
            <p:cNvPr id="15" name="Straight Arrow Connector 14"/>
            <p:cNvCxnSpPr/>
            <p:nvPr/>
          </p:nvCxnSpPr>
          <p:spPr>
            <a:xfrm>
              <a:off x="8294206" y="3717035"/>
              <a:ext cx="57607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/>
            <p:nvPr/>
          </p:nvCxnSpPr>
          <p:spPr>
            <a:xfrm>
              <a:off x="8294206" y="4120284"/>
              <a:ext cx="57607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/>
            <p:nvPr/>
          </p:nvCxnSpPr>
          <p:spPr>
            <a:xfrm>
              <a:off x="8294206" y="4523533"/>
              <a:ext cx="57607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/>
            <p:nvPr/>
          </p:nvCxnSpPr>
          <p:spPr>
            <a:xfrm>
              <a:off x="8294206" y="4926782"/>
              <a:ext cx="57607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/>
            <p:nvPr/>
          </p:nvCxnSpPr>
          <p:spPr>
            <a:xfrm>
              <a:off x="8294206" y="5330031"/>
              <a:ext cx="57607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8927883" y="3889856"/>
              <a:ext cx="288035" cy="460856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r>
                <a:rPr lang="en-US" sz="2000" dirty="0">
                  <a:latin typeface="Calibri" panose="020F0502020204030204" pitchFamily="34" charset="0"/>
                </a:rPr>
                <a:t>Y</a:t>
              </a:r>
              <a:r>
                <a:rPr lang="en-US" sz="2000" baseline="-25000" dirty="0">
                  <a:latin typeface="Calibri" panose="020F0502020204030204" pitchFamily="34" charset="0"/>
                </a:rPr>
                <a:t>4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8927883" y="4293105"/>
              <a:ext cx="288035" cy="460856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r>
                <a:rPr lang="en-US" sz="2000" dirty="0">
                  <a:latin typeface="Calibri" panose="020F0502020204030204" pitchFamily="34" charset="0"/>
                </a:rPr>
                <a:t>Y</a:t>
              </a:r>
              <a:r>
                <a:rPr lang="en-US" sz="2000" baseline="-25000" dirty="0">
                  <a:latin typeface="Calibri" panose="020F0502020204030204" pitchFamily="34" charset="0"/>
                </a:rPr>
                <a:t>3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8927883" y="4696354"/>
              <a:ext cx="288035" cy="460856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r>
                <a:rPr lang="en-US" sz="2000" dirty="0">
                  <a:latin typeface="Calibri" panose="020F0502020204030204" pitchFamily="34" charset="0"/>
                </a:rPr>
                <a:t>Y</a:t>
              </a:r>
              <a:r>
                <a:rPr lang="en-US" sz="2000" baseline="-25000" dirty="0">
                  <a:latin typeface="Calibri" panose="020F0502020204030204" pitchFamily="34" charset="0"/>
                </a:rPr>
                <a:t>2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8927883" y="5099603"/>
              <a:ext cx="288035" cy="460856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r>
                <a:rPr lang="en-US" sz="2000" dirty="0">
                  <a:latin typeface="Calibri" panose="020F0502020204030204" pitchFamily="34" charset="0"/>
                </a:rPr>
                <a:t>Y</a:t>
              </a:r>
              <a:r>
                <a:rPr lang="en-US" sz="2000" baseline="-25000" dirty="0">
                  <a:latin typeface="Calibri" panose="020F0502020204030204" pitchFamily="34" charset="0"/>
                </a:rPr>
                <a:t>1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8927883" y="5502852"/>
              <a:ext cx="288035" cy="460856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r>
                <a:rPr lang="en-US" sz="2000" dirty="0">
                  <a:latin typeface="Calibri" panose="020F0502020204030204" pitchFamily="34" charset="0"/>
                </a:rPr>
                <a:t>Y</a:t>
              </a:r>
              <a:r>
                <a:rPr lang="en-US" sz="2000" baseline="-25000" dirty="0">
                  <a:latin typeface="Calibri" panose="020F0502020204030204" pitchFamily="34" charset="0"/>
                </a:rPr>
                <a:t>0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8006171" y="5099603"/>
              <a:ext cx="288035" cy="460856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r>
                <a:rPr lang="en-US" sz="2000" b="1" dirty="0">
                  <a:latin typeface="Calibri" panose="020F0502020204030204" pitchFamily="34" charset="0"/>
                </a:rPr>
                <a:t>0</a:t>
              </a:r>
              <a:endParaRPr lang="en-US" sz="2000" b="1" baseline="-25000" dirty="0">
                <a:latin typeface="Calibri" panose="020F0502020204030204" pitchFamily="34" charset="0"/>
              </a:endParaRPr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6440544" y="2737716"/>
            <a:ext cx="2429732" cy="1144828"/>
          </a:xfrm>
          <a:prstGeom prst="rect">
            <a:avLst/>
          </a:prstGeom>
          <a:noFill/>
          <a:ln w="25400">
            <a:noFill/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>
              <a:lnSpc>
                <a:spcPct val="130000"/>
              </a:lnSpc>
            </a:pPr>
            <a:r>
              <a:rPr lang="en-US" sz="2400" b="1" dirty="0">
                <a:solidFill>
                  <a:srgbClr val="FF0000"/>
                </a:solidFill>
                <a:latin typeface="Calibri" panose="020F0502020204030204" pitchFamily="34" charset="0"/>
              </a:rPr>
              <a:t>Minimal ROM</a:t>
            </a:r>
          </a:p>
          <a:p>
            <a:pPr algn="ctr">
              <a:lnSpc>
                <a:spcPct val="130000"/>
              </a:lnSpc>
            </a:pPr>
            <a:r>
              <a:rPr lang="en-US" sz="2400" b="1" dirty="0">
                <a:solidFill>
                  <a:srgbClr val="FF0000"/>
                </a:solidFill>
                <a:latin typeface="Calibri" panose="020F0502020204030204" pitchFamily="34" charset="0"/>
              </a:rPr>
              <a:t>Size = 2</a:t>
            </a:r>
            <a:r>
              <a:rPr lang="en-US" sz="2400" b="1" baseline="30000" dirty="0">
                <a:solidFill>
                  <a:srgbClr val="FF0000"/>
                </a:solidFill>
                <a:latin typeface="Calibri" panose="020F0502020204030204" pitchFamily="34" charset="0"/>
              </a:rPr>
              <a:t>3</a:t>
            </a:r>
            <a:r>
              <a:rPr lang="en-US" sz="2400" b="1" dirty="0">
                <a:solidFill>
                  <a:srgbClr val="FF0000"/>
                </a:solidFill>
                <a:latin typeface="Calibri" panose="020F0502020204030204" pitchFamily="34" charset="0"/>
              </a:rPr>
              <a:t> × 4 bits</a:t>
            </a:r>
          </a:p>
        </p:txBody>
      </p:sp>
    </p:spTree>
    <p:extLst>
      <p:ext uri="{BB962C8B-B14F-4D97-AF65-F5344CB8AC3E}">
        <p14:creationId xmlns:p14="http://schemas.microsoft.com/office/powerpoint/2010/main" val="3840097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Sequential Circuits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7496" y="863715"/>
            <a:ext cx="8775974" cy="5715635"/>
          </a:xfrm>
        </p:spPr>
        <p:txBody>
          <a:bodyPr/>
          <a:lstStyle/>
          <a:p>
            <a:pPr marL="0" indent="0">
              <a:lnSpc>
                <a:spcPct val="120000"/>
              </a:lnSpc>
              <a:spcBef>
                <a:spcPts val="1000"/>
              </a:spcBef>
              <a:buNone/>
            </a:pPr>
            <a:r>
              <a:rPr lang="en-US" dirty="0"/>
              <a:t>A Sequential circuit consists of:</a:t>
            </a:r>
          </a:p>
          <a:p>
            <a:pPr marL="444500" indent="-444500">
              <a:lnSpc>
                <a:spcPct val="120000"/>
              </a:lnSpc>
              <a:spcBef>
                <a:spcPts val="1000"/>
              </a:spcBef>
              <a:buAutoNum type="arabicPeriod"/>
            </a:pPr>
            <a:r>
              <a:rPr lang="en-US" dirty="0"/>
              <a:t>Memory elements:</a:t>
            </a:r>
          </a:p>
          <a:p>
            <a:pPr marL="803275" lvl="1" indent="-352425">
              <a:lnSpc>
                <a:spcPct val="120000"/>
              </a:lnSpc>
              <a:spcBef>
                <a:spcPts val="1000"/>
              </a:spcBef>
            </a:pPr>
            <a:r>
              <a:rPr lang="en-US" b="1" dirty="0"/>
              <a:t>Latches</a:t>
            </a:r>
            <a:r>
              <a:rPr lang="en-US" dirty="0"/>
              <a:t> or </a:t>
            </a:r>
            <a:r>
              <a:rPr lang="en-US" b="1" dirty="0"/>
              <a:t>Flip-Flops</a:t>
            </a:r>
          </a:p>
          <a:p>
            <a:pPr lvl="1">
              <a:lnSpc>
                <a:spcPct val="120000"/>
              </a:lnSpc>
              <a:spcBef>
                <a:spcPts val="1000"/>
              </a:spcBef>
            </a:pPr>
            <a:r>
              <a:rPr lang="en-US" dirty="0"/>
              <a:t>Store the </a:t>
            </a:r>
            <a:r>
              <a:rPr lang="en-US" b="1" dirty="0">
                <a:solidFill>
                  <a:srgbClr val="FF0000"/>
                </a:solidFill>
              </a:rPr>
              <a:t>Present State</a:t>
            </a:r>
          </a:p>
          <a:p>
            <a:pPr marL="444500" indent="-444500">
              <a:lnSpc>
                <a:spcPct val="120000"/>
              </a:lnSpc>
              <a:spcBef>
                <a:spcPts val="1000"/>
              </a:spcBef>
              <a:buAutoNum type="arabicPeriod"/>
            </a:pPr>
            <a:r>
              <a:rPr lang="en-US" dirty="0"/>
              <a:t>Combinational Logic</a:t>
            </a:r>
          </a:p>
          <a:p>
            <a:pPr marL="803275" lvl="1" indent="-352425">
              <a:lnSpc>
                <a:spcPct val="120000"/>
              </a:lnSpc>
              <a:spcBef>
                <a:spcPts val="1000"/>
              </a:spcBef>
            </a:pPr>
            <a:r>
              <a:rPr lang="en-US" dirty="0"/>
              <a:t>Produces the </a:t>
            </a:r>
            <a:r>
              <a:rPr lang="en-US" b="1" dirty="0">
                <a:solidFill>
                  <a:srgbClr val="FF0000"/>
                </a:solidFill>
              </a:rPr>
              <a:t>Outputs</a:t>
            </a:r>
            <a:endParaRPr lang="en-US" dirty="0"/>
          </a:p>
          <a:p>
            <a:pPr marL="803275" lvl="1" indent="-352425">
              <a:lnSpc>
                <a:spcPct val="120000"/>
              </a:lnSpc>
              <a:spcBef>
                <a:spcPts val="1000"/>
              </a:spcBef>
            </a:pPr>
            <a:r>
              <a:rPr lang="en-US" dirty="0"/>
              <a:t>Produces the </a:t>
            </a:r>
            <a:r>
              <a:rPr lang="en-US" b="1" dirty="0">
                <a:solidFill>
                  <a:srgbClr val="FF0000"/>
                </a:solidFill>
              </a:rPr>
              <a:t>Next State</a:t>
            </a:r>
          </a:p>
          <a:p>
            <a:pPr marL="803275" lvl="1" indent="-352425">
              <a:lnSpc>
                <a:spcPct val="120000"/>
              </a:lnSpc>
              <a:spcBef>
                <a:spcPts val="1000"/>
              </a:spcBef>
            </a:pPr>
            <a:r>
              <a:rPr lang="en-US" b="1" dirty="0">
                <a:solidFill>
                  <a:srgbClr val="FF0000"/>
                </a:solidFill>
              </a:rPr>
              <a:t>Next state </a:t>
            </a:r>
            <a:r>
              <a:rPr lang="en-US" dirty="0"/>
              <a:t>= memory input (not stored yet)</a:t>
            </a:r>
          </a:p>
          <a:p>
            <a:pPr>
              <a:lnSpc>
                <a:spcPct val="120000"/>
              </a:lnSpc>
              <a:spcBef>
                <a:spcPts val="1000"/>
              </a:spcBef>
            </a:pPr>
            <a:r>
              <a:rPr lang="en-US" b="1" dirty="0">
                <a:solidFill>
                  <a:srgbClr val="FF0000"/>
                </a:solidFill>
              </a:rPr>
              <a:t>Synchronous</a:t>
            </a:r>
            <a:r>
              <a:rPr lang="en-US" dirty="0"/>
              <a:t> sequential circuits use a </a:t>
            </a:r>
            <a:r>
              <a:rPr lang="en-US" b="1" dirty="0">
                <a:solidFill>
                  <a:srgbClr val="FF0000"/>
                </a:solidFill>
              </a:rPr>
              <a:t>clock signal</a:t>
            </a:r>
          </a:p>
          <a:p>
            <a:pPr lvl="1">
              <a:lnSpc>
                <a:spcPct val="120000"/>
              </a:lnSpc>
              <a:spcBef>
                <a:spcPts val="1000"/>
              </a:spcBef>
            </a:pPr>
            <a:r>
              <a:rPr lang="en-US" dirty="0"/>
              <a:t>The clock signal is an input to the memory elements</a:t>
            </a:r>
          </a:p>
          <a:p>
            <a:pPr lvl="1">
              <a:lnSpc>
                <a:spcPct val="120000"/>
              </a:lnSpc>
              <a:spcBef>
                <a:spcPts val="1000"/>
              </a:spcBef>
            </a:pPr>
            <a:r>
              <a:rPr lang="en-US" dirty="0"/>
              <a:t>The clock determines </a:t>
            </a:r>
            <a:r>
              <a:rPr lang="en-US" b="1" dirty="0">
                <a:solidFill>
                  <a:srgbClr val="FF0000"/>
                </a:solidFill>
              </a:rPr>
              <a:t>when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the memory should be updated</a:t>
            </a:r>
          </a:p>
          <a:p>
            <a:pPr marL="803275" lvl="1" indent="-352425">
              <a:spcBef>
                <a:spcPts val="2500"/>
              </a:spcBef>
              <a:buNone/>
            </a:pPr>
            <a:endParaRPr lang="en-US" dirty="0"/>
          </a:p>
          <a:p>
            <a:pPr marL="803275" lvl="1" indent="-352425">
              <a:spcBef>
                <a:spcPts val="2500"/>
              </a:spcBef>
              <a:buNone/>
            </a:pPr>
            <a:endParaRPr lang="en-US" dirty="0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C465DDDD-AA07-4E38-83FC-3F554DDE66F7}"/>
              </a:ext>
            </a:extLst>
          </p:cNvPr>
          <p:cNvGrpSpPr/>
          <p:nvPr/>
        </p:nvGrpSpPr>
        <p:grpSpPr>
          <a:xfrm>
            <a:off x="4682968" y="1397389"/>
            <a:ext cx="4905547" cy="2841701"/>
            <a:chOff x="4682968" y="1088740"/>
            <a:chExt cx="4905547" cy="2841701"/>
          </a:xfrm>
        </p:grpSpPr>
        <p:sp>
          <p:nvSpPr>
            <p:cNvPr id="19" name="Freeform 14">
              <a:extLst>
                <a:ext uri="{FF2B5EF4-FFF2-40B4-BE49-F238E27FC236}">
                  <a16:creationId xmlns:a16="http://schemas.microsoft.com/office/drawing/2014/main" id="{7EB23227-472B-46BB-AEE4-0D58E50DDE4F}"/>
                </a:ext>
              </a:extLst>
            </p:cNvPr>
            <p:cNvSpPr/>
            <p:nvPr/>
          </p:nvSpPr>
          <p:spPr>
            <a:xfrm>
              <a:off x="5493060" y="3526089"/>
              <a:ext cx="1575175" cy="250960"/>
            </a:xfrm>
            <a:custGeom>
              <a:avLst/>
              <a:gdLst>
                <a:gd name="connsiteX0" fmla="*/ 0 w 906449"/>
                <a:gd name="connsiteY0" fmla="*/ 540689 h 540689"/>
                <a:gd name="connsiteX1" fmla="*/ 906449 w 906449"/>
                <a:gd name="connsiteY1" fmla="*/ 540689 h 540689"/>
                <a:gd name="connsiteX2" fmla="*/ 906449 w 906449"/>
                <a:gd name="connsiteY2" fmla="*/ 0 h 540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06449" h="540689">
                  <a:moveTo>
                    <a:pt x="0" y="540689"/>
                  </a:moveTo>
                  <a:lnTo>
                    <a:pt x="906449" y="540689"/>
                  </a:lnTo>
                  <a:lnTo>
                    <a:pt x="906449" y="0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DA95F425-0A02-43FD-AB2F-A4D6239F0658}"/>
                </a:ext>
              </a:extLst>
            </p:cNvPr>
            <p:cNvSpPr txBox="1"/>
            <p:nvPr/>
          </p:nvSpPr>
          <p:spPr>
            <a:xfrm>
              <a:off x="4727974" y="3609020"/>
              <a:ext cx="765085" cy="321421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r>
                <a:rPr lang="en-US" sz="2000" b="1" dirty="0">
                  <a:solidFill>
                    <a:srgbClr val="FF0000"/>
                  </a:solidFill>
                  <a:latin typeface="+mn-lt"/>
                  <a:cs typeface="Times New Roman" panose="02020603050405020304" pitchFamily="18" charset="0"/>
                </a:rPr>
                <a:t>Clock</a:t>
              </a:r>
            </a:p>
          </p:txBody>
        </p:sp>
        <p:sp>
          <p:nvSpPr>
            <p:cNvPr id="21" name="Freeform 18">
              <a:extLst>
                <a:ext uri="{FF2B5EF4-FFF2-40B4-BE49-F238E27FC236}">
                  <a16:creationId xmlns:a16="http://schemas.microsoft.com/office/drawing/2014/main" id="{7CC85781-6B9C-43ED-A315-2C125C172303}"/>
                </a:ext>
              </a:extLst>
            </p:cNvPr>
            <p:cNvSpPr/>
            <p:nvPr/>
          </p:nvSpPr>
          <p:spPr>
            <a:xfrm flipH="1">
              <a:off x="8045771" y="2078850"/>
              <a:ext cx="417619" cy="990109"/>
            </a:xfrm>
            <a:custGeom>
              <a:avLst/>
              <a:gdLst>
                <a:gd name="connsiteX0" fmla="*/ 477078 w 500932"/>
                <a:gd name="connsiteY0" fmla="*/ 1081377 h 1081377"/>
                <a:gd name="connsiteX1" fmla="*/ 0 w 500932"/>
                <a:gd name="connsiteY1" fmla="*/ 1081377 h 1081377"/>
                <a:gd name="connsiteX2" fmla="*/ 0 w 500932"/>
                <a:gd name="connsiteY2" fmla="*/ 0 h 1081377"/>
                <a:gd name="connsiteX3" fmla="*/ 500932 w 500932"/>
                <a:gd name="connsiteY3" fmla="*/ 0 h 10813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00932" h="1081377">
                  <a:moveTo>
                    <a:pt x="477078" y="1081377"/>
                  </a:moveTo>
                  <a:lnTo>
                    <a:pt x="0" y="1081377"/>
                  </a:lnTo>
                  <a:lnTo>
                    <a:pt x="0" y="0"/>
                  </a:lnTo>
                  <a:lnTo>
                    <a:pt x="500932" y="0"/>
                  </a:lnTo>
                </a:path>
              </a:pathLst>
            </a:custGeom>
            <a:noFill/>
            <a:ln w="50800">
              <a:solidFill>
                <a:schemeClr val="tx1"/>
              </a:solidFill>
              <a:headEnd type="triangle"/>
              <a:tail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73E171E9-E30C-4CB3-8689-A47A9468D29F}"/>
                </a:ext>
              </a:extLst>
            </p:cNvPr>
            <p:cNvSpPr txBox="1"/>
            <p:nvPr/>
          </p:nvSpPr>
          <p:spPr>
            <a:xfrm>
              <a:off x="6078126" y="1088740"/>
              <a:ext cx="1980219" cy="1305145"/>
            </a:xfrm>
            <a:prstGeom prst="rect">
              <a:avLst/>
            </a:prstGeom>
            <a:solidFill>
              <a:srgbClr val="FFFFCC"/>
            </a:solidFill>
            <a:ln w="25400">
              <a:solidFill>
                <a:schemeClr val="tx1"/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r>
                <a:rPr lang="en-US" sz="2000" dirty="0">
                  <a:latin typeface="+mn-lt"/>
                  <a:cs typeface="Times New Roman" panose="02020603050405020304" pitchFamily="18" charset="0"/>
                </a:rPr>
                <a:t>Combinational</a:t>
              </a:r>
            </a:p>
            <a:p>
              <a:pPr algn="ctr">
                <a:lnSpc>
                  <a:spcPct val="150000"/>
                </a:lnSpc>
              </a:pPr>
              <a:r>
                <a:rPr lang="en-US" sz="2000" dirty="0">
                  <a:latin typeface="+mn-lt"/>
                  <a:cs typeface="Times New Roman" panose="02020603050405020304" pitchFamily="18" charset="0"/>
                </a:rPr>
                <a:t>Logic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30A959FB-5955-4155-9E1A-A21BEB2B7026}"/>
                </a:ext>
              </a:extLst>
            </p:cNvPr>
            <p:cNvSpPr txBox="1"/>
            <p:nvPr/>
          </p:nvSpPr>
          <p:spPr>
            <a:xfrm>
              <a:off x="6078126" y="2573905"/>
              <a:ext cx="1980217" cy="945104"/>
            </a:xfrm>
            <a:prstGeom prst="rect">
              <a:avLst/>
            </a:prstGeom>
            <a:solidFill>
              <a:srgbClr val="FFE1FF"/>
            </a:solidFill>
            <a:ln w="25400">
              <a:solidFill>
                <a:schemeClr val="tx1"/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r>
                <a:rPr lang="en-US" sz="2000" dirty="0">
                  <a:latin typeface="+mn-lt"/>
                  <a:cs typeface="Times New Roman" panose="02020603050405020304" pitchFamily="18" charset="0"/>
                </a:rPr>
                <a:t>Memory</a:t>
              </a:r>
            </a:p>
            <a:p>
              <a:pPr algn="ctr">
                <a:lnSpc>
                  <a:spcPct val="150000"/>
                </a:lnSpc>
              </a:pPr>
              <a:r>
                <a:rPr lang="en-US" sz="2000" dirty="0">
                  <a:latin typeface="+mn-lt"/>
                  <a:cs typeface="Times New Roman" panose="02020603050405020304" pitchFamily="18" charset="0"/>
                </a:rPr>
                <a:t>Elements</a:t>
              </a:r>
            </a:p>
          </p:txBody>
        </p:sp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id="{58F9D242-5071-457E-A24B-20398F0CF4DC}"/>
                </a:ext>
              </a:extLst>
            </p:cNvPr>
            <p:cNvCxnSpPr/>
            <p:nvPr/>
          </p:nvCxnSpPr>
          <p:spPr>
            <a:xfrm>
              <a:off x="5493060" y="1403775"/>
              <a:ext cx="585066" cy="0"/>
            </a:xfrm>
            <a:prstGeom prst="straightConnector1">
              <a:avLst/>
            </a:prstGeom>
            <a:ln w="76200">
              <a:solidFill>
                <a:schemeClr val="tx1"/>
              </a:solidFill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F50A7D47-F985-4FDA-AD93-1EC5FF1BE373}"/>
                </a:ext>
              </a:extLst>
            </p:cNvPr>
            <p:cNvCxnSpPr/>
            <p:nvPr/>
          </p:nvCxnSpPr>
          <p:spPr>
            <a:xfrm>
              <a:off x="8058344" y="1403775"/>
              <a:ext cx="540061" cy="0"/>
            </a:xfrm>
            <a:prstGeom prst="straightConnector1">
              <a:avLst/>
            </a:prstGeom>
            <a:ln w="76200">
              <a:solidFill>
                <a:schemeClr val="tx1"/>
              </a:solidFill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B17BB0A7-0921-4042-ABBE-A35DB4B9D770}"/>
                </a:ext>
              </a:extLst>
            </p:cNvPr>
            <p:cNvSpPr txBox="1"/>
            <p:nvPr/>
          </p:nvSpPr>
          <p:spPr>
            <a:xfrm>
              <a:off x="4682969" y="1178750"/>
              <a:ext cx="765085" cy="450050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r>
                <a:rPr lang="en-US" sz="2000" dirty="0">
                  <a:latin typeface="+mn-lt"/>
                  <a:cs typeface="Times New Roman" panose="02020603050405020304" pitchFamily="18" charset="0"/>
                </a:rPr>
                <a:t>Inputs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C16E3AA2-A118-469F-B309-EE6082CA24D4}"/>
                </a:ext>
              </a:extLst>
            </p:cNvPr>
            <p:cNvSpPr txBox="1"/>
            <p:nvPr/>
          </p:nvSpPr>
          <p:spPr>
            <a:xfrm>
              <a:off x="8688415" y="1178750"/>
              <a:ext cx="900100" cy="450050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r>
                <a:rPr lang="en-US" sz="2000" dirty="0">
                  <a:latin typeface="+mn-lt"/>
                  <a:cs typeface="Times New Roman" panose="02020603050405020304" pitchFamily="18" charset="0"/>
                </a:rPr>
                <a:t>Outputs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A43EF462-99AF-4FC5-854A-F3F359CC1E47}"/>
                </a:ext>
              </a:extLst>
            </p:cNvPr>
            <p:cNvSpPr txBox="1"/>
            <p:nvPr/>
          </p:nvSpPr>
          <p:spPr>
            <a:xfrm>
              <a:off x="8598405" y="2208260"/>
              <a:ext cx="720080" cy="731291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>
                <a:lnSpc>
                  <a:spcPct val="120000"/>
                </a:lnSpc>
              </a:pPr>
              <a:r>
                <a:rPr lang="en-US" sz="2000" dirty="0">
                  <a:latin typeface="+mn-lt"/>
                  <a:cs typeface="Times New Roman" panose="02020603050405020304" pitchFamily="18" charset="0"/>
                </a:rPr>
                <a:t>Next</a:t>
              </a:r>
            </a:p>
            <a:p>
              <a:pPr algn="ctr">
                <a:lnSpc>
                  <a:spcPct val="120000"/>
                </a:lnSpc>
              </a:pPr>
              <a:r>
                <a:rPr lang="en-US" sz="2000" dirty="0">
                  <a:latin typeface="+mn-lt"/>
                  <a:cs typeface="Times New Roman" panose="02020603050405020304" pitchFamily="18" charset="0"/>
                </a:rPr>
                <a:t>State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1824BD9E-03B4-43BA-9536-849DCB36957F}"/>
                </a:ext>
              </a:extLst>
            </p:cNvPr>
            <p:cNvSpPr txBox="1"/>
            <p:nvPr/>
          </p:nvSpPr>
          <p:spPr>
            <a:xfrm>
              <a:off x="4682968" y="2208260"/>
              <a:ext cx="900101" cy="731291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>
                <a:lnSpc>
                  <a:spcPct val="120000"/>
                </a:lnSpc>
              </a:pPr>
              <a:r>
                <a:rPr lang="en-US" sz="2000" dirty="0">
                  <a:latin typeface="+mn-lt"/>
                  <a:cs typeface="Times New Roman" panose="02020603050405020304" pitchFamily="18" charset="0"/>
                </a:rPr>
                <a:t>Present</a:t>
              </a:r>
            </a:p>
            <a:p>
              <a:pPr algn="ctr">
                <a:lnSpc>
                  <a:spcPct val="120000"/>
                </a:lnSpc>
              </a:pPr>
              <a:r>
                <a:rPr lang="en-US" sz="2000" dirty="0">
                  <a:latin typeface="+mn-lt"/>
                  <a:cs typeface="Times New Roman" panose="02020603050405020304" pitchFamily="18" charset="0"/>
                </a:rPr>
                <a:t>State</a:t>
              </a:r>
            </a:p>
          </p:txBody>
        </p:sp>
        <p:sp>
          <p:nvSpPr>
            <p:cNvPr id="30" name="Freeform 27">
              <a:extLst>
                <a:ext uri="{FF2B5EF4-FFF2-40B4-BE49-F238E27FC236}">
                  <a16:creationId xmlns:a16="http://schemas.microsoft.com/office/drawing/2014/main" id="{EBB0657B-342B-475F-BF3A-705B821DA82A}"/>
                </a:ext>
              </a:extLst>
            </p:cNvPr>
            <p:cNvSpPr/>
            <p:nvPr/>
          </p:nvSpPr>
          <p:spPr>
            <a:xfrm>
              <a:off x="5673079" y="2078851"/>
              <a:ext cx="417619" cy="990109"/>
            </a:xfrm>
            <a:custGeom>
              <a:avLst/>
              <a:gdLst>
                <a:gd name="connsiteX0" fmla="*/ 477078 w 500932"/>
                <a:gd name="connsiteY0" fmla="*/ 1081377 h 1081377"/>
                <a:gd name="connsiteX1" fmla="*/ 0 w 500932"/>
                <a:gd name="connsiteY1" fmla="*/ 1081377 h 1081377"/>
                <a:gd name="connsiteX2" fmla="*/ 0 w 500932"/>
                <a:gd name="connsiteY2" fmla="*/ 0 h 1081377"/>
                <a:gd name="connsiteX3" fmla="*/ 500932 w 500932"/>
                <a:gd name="connsiteY3" fmla="*/ 0 h 10813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00932" h="1081377">
                  <a:moveTo>
                    <a:pt x="477078" y="1081377"/>
                  </a:moveTo>
                  <a:lnTo>
                    <a:pt x="0" y="1081377"/>
                  </a:lnTo>
                  <a:lnTo>
                    <a:pt x="0" y="0"/>
                  </a:lnTo>
                  <a:lnTo>
                    <a:pt x="500932" y="0"/>
                  </a:lnTo>
                </a:path>
              </a:pathLst>
            </a:custGeom>
            <a:noFill/>
            <a:ln w="50800">
              <a:solidFill>
                <a:schemeClr val="tx1"/>
              </a:solidFill>
              <a:tailEnd type="triangl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8106693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Clock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2510" y="2798930"/>
            <a:ext cx="9181020" cy="3735414"/>
          </a:xfrm>
        </p:spPr>
        <p:txBody>
          <a:bodyPr/>
          <a:lstStyle/>
          <a:p>
            <a:pPr>
              <a:lnSpc>
                <a:spcPct val="120000"/>
              </a:lnSpc>
              <a:spcBef>
                <a:spcPts val="1500"/>
              </a:spcBef>
            </a:pPr>
            <a:r>
              <a:rPr lang="en-US" dirty="0"/>
              <a:t>Clock is a periodic signal = Train of pulses (1's and 0's)</a:t>
            </a:r>
          </a:p>
          <a:p>
            <a:pPr>
              <a:lnSpc>
                <a:spcPct val="120000"/>
              </a:lnSpc>
              <a:spcBef>
                <a:spcPts val="1500"/>
              </a:spcBef>
            </a:pPr>
            <a:r>
              <a:rPr lang="en-US" altLang="en-US" dirty="0"/>
              <a:t>The same clock cycle repeats indefinitely over time</a:t>
            </a:r>
          </a:p>
          <a:p>
            <a:pPr>
              <a:lnSpc>
                <a:spcPct val="120000"/>
              </a:lnSpc>
              <a:spcBef>
                <a:spcPts val="1500"/>
              </a:spcBef>
            </a:pPr>
            <a:r>
              <a:rPr lang="en-US" altLang="en-US" b="1" dirty="0">
                <a:solidFill>
                  <a:srgbClr val="FF0000"/>
                </a:solidFill>
              </a:rPr>
              <a:t>Positive Pulse</a:t>
            </a:r>
            <a:r>
              <a:rPr lang="en-US" altLang="en-US" dirty="0"/>
              <a:t>: when the </a:t>
            </a:r>
            <a:r>
              <a:rPr lang="en-US" altLang="en-US" b="1" dirty="0"/>
              <a:t>level</a:t>
            </a:r>
            <a:r>
              <a:rPr lang="en-US" altLang="en-US" dirty="0"/>
              <a:t> of the clock is </a:t>
            </a:r>
            <a:r>
              <a:rPr lang="en-US" altLang="en-US" b="1" dirty="0">
                <a:solidFill>
                  <a:srgbClr val="FF0000"/>
                </a:solidFill>
              </a:rPr>
              <a:t>1</a:t>
            </a:r>
          </a:p>
          <a:p>
            <a:pPr>
              <a:lnSpc>
                <a:spcPct val="120000"/>
              </a:lnSpc>
              <a:spcBef>
                <a:spcPts val="1500"/>
              </a:spcBef>
            </a:pPr>
            <a:r>
              <a:rPr lang="en-US" altLang="en-US" b="1" dirty="0">
                <a:solidFill>
                  <a:srgbClr val="0000FF"/>
                </a:solidFill>
              </a:rPr>
              <a:t>Negative Pulse</a:t>
            </a:r>
            <a:r>
              <a:rPr lang="en-US" altLang="en-US" dirty="0"/>
              <a:t>: when the </a:t>
            </a:r>
            <a:r>
              <a:rPr lang="en-US" altLang="en-US" b="1" dirty="0"/>
              <a:t>level</a:t>
            </a:r>
            <a:r>
              <a:rPr lang="en-US" altLang="en-US" dirty="0"/>
              <a:t> of the clock is </a:t>
            </a:r>
            <a:r>
              <a:rPr lang="en-US" altLang="en-US" b="1" dirty="0">
                <a:solidFill>
                  <a:srgbClr val="0000FF"/>
                </a:solidFill>
              </a:rPr>
              <a:t>0</a:t>
            </a:r>
          </a:p>
          <a:p>
            <a:pPr>
              <a:lnSpc>
                <a:spcPct val="120000"/>
              </a:lnSpc>
              <a:spcBef>
                <a:spcPts val="1500"/>
              </a:spcBef>
            </a:pPr>
            <a:r>
              <a:rPr lang="en-US" altLang="en-US" b="1" dirty="0">
                <a:solidFill>
                  <a:srgbClr val="FF0000"/>
                </a:solidFill>
              </a:rPr>
              <a:t>Rising Edge</a:t>
            </a:r>
            <a:r>
              <a:rPr lang="en-US" altLang="en-US" dirty="0"/>
              <a:t>: when the clock goes </a:t>
            </a:r>
            <a:r>
              <a:rPr lang="en-US" altLang="en-US" b="1" dirty="0">
                <a:solidFill>
                  <a:srgbClr val="FF0000"/>
                </a:solidFill>
              </a:rPr>
              <a:t>from 0 to 1</a:t>
            </a:r>
          </a:p>
          <a:p>
            <a:pPr>
              <a:lnSpc>
                <a:spcPct val="120000"/>
              </a:lnSpc>
              <a:spcBef>
                <a:spcPts val="1500"/>
              </a:spcBef>
            </a:pPr>
            <a:r>
              <a:rPr lang="en-US" altLang="en-US" b="1" dirty="0">
                <a:solidFill>
                  <a:srgbClr val="0000FF"/>
                </a:solidFill>
              </a:rPr>
              <a:t>Falling Edge</a:t>
            </a:r>
            <a:r>
              <a:rPr lang="en-US" altLang="en-US" dirty="0"/>
              <a:t>: when the clock goes </a:t>
            </a:r>
            <a:r>
              <a:rPr lang="en-US" altLang="en-US" b="1" dirty="0">
                <a:solidFill>
                  <a:srgbClr val="0000FF"/>
                </a:solidFill>
              </a:rPr>
              <a:t>from 1 down to 0</a:t>
            </a:r>
          </a:p>
        </p:txBody>
      </p:sp>
      <p:grpSp>
        <p:nvGrpSpPr>
          <p:cNvPr id="59" name="Group 58"/>
          <p:cNvGrpSpPr/>
          <p:nvPr/>
        </p:nvGrpSpPr>
        <p:grpSpPr>
          <a:xfrm>
            <a:off x="722530" y="953725"/>
            <a:ext cx="8775975" cy="1778714"/>
            <a:chOff x="722530" y="953725"/>
            <a:chExt cx="8775975" cy="1778714"/>
          </a:xfrm>
        </p:grpSpPr>
        <p:grpSp>
          <p:nvGrpSpPr>
            <p:cNvPr id="38" name="Group 37"/>
            <p:cNvGrpSpPr/>
            <p:nvPr/>
          </p:nvGrpSpPr>
          <p:grpSpPr>
            <a:xfrm>
              <a:off x="1033813" y="1222353"/>
              <a:ext cx="7474582" cy="1352955"/>
              <a:chOff x="2846256" y="1327897"/>
              <a:chExt cx="7474582" cy="1657482"/>
            </a:xfrm>
          </p:grpSpPr>
          <p:sp>
            <p:nvSpPr>
              <p:cNvPr id="6" name="Line 3"/>
              <p:cNvSpPr>
                <a:spLocks noChangeShapeType="1"/>
              </p:cNvSpPr>
              <p:nvPr/>
            </p:nvSpPr>
            <p:spPr bwMode="auto">
              <a:xfrm>
                <a:off x="2846256" y="1327897"/>
                <a:ext cx="0" cy="165576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" name="Line 4"/>
              <p:cNvSpPr>
                <a:spLocks noChangeShapeType="1"/>
              </p:cNvSpPr>
              <p:nvPr/>
            </p:nvSpPr>
            <p:spPr bwMode="auto">
              <a:xfrm>
                <a:off x="4719109" y="1327897"/>
                <a:ext cx="0" cy="165576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" name="Line 5"/>
              <p:cNvSpPr>
                <a:spLocks noChangeShapeType="1"/>
              </p:cNvSpPr>
              <p:nvPr/>
            </p:nvSpPr>
            <p:spPr bwMode="auto">
              <a:xfrm>
                <a:off x="6590242" y="1327897"/>
                <a:ext cx="0" cy="165576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" name="Line 6"/>
              <p:cNvSpPr>
                <a:spLocks noChangeShapeType="1"/>
              </p:cNvSpPr>
              <p:nvPr/>
            </p:nvSpPr>
            <p:spPr bwMode="auto">
              <a:xfrm>
                <a:off x="8463096" y="1327897"/>
                <a:ext cx="0" cy="165576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" name="Line 6"/>
              <p:cNvSpPr>
                <a:spLocks noChangeShapeType="1"/>
              </p:cNvSpPr>
              <p:nvPr/>
            </p:nvSpPr>
            <p:spPr bwMode="auto">
              <a:xfrm>
                <a:off x="10320838" y="1329616"/>
                <a:ext cx="0" cy="165576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" name="Line 6"/>
              <p:cNvSpPr>
                <a:spLocks noChangeShapeType="1"/>
              </p:cNvSpPr>
              <p:nvPr/>
            </p:nvSpPr>
            <p:spPr bwMode="auto">
              <a:xfrm>
                <a:off x="7523902" y="1329617"/>
                <a:ext cx="0" cy="88215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0" name="Line 10"/>
            <p:cNvSpPr>
              <a:spLocks noChangeShapeType="1"/>
            </p:cNvSpPr>
            <p:nvPr/>
          </p:nvSpPr>
          <p:spPr bwMode="auto">
            <a:xfrm>
              <a:off x="1033813" y="1777922"/>
              <a:ext cx="935567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Line 11"/>
            <p:cNvSpPr>
              <a:spLocks noChangeShapeType="1"/>
            </p:cNvSpPr>
            <p:nvPr/>
          </p:nvSpPr>
          <p:spPr bwMode="auto">
            <a:xfrm>
              <a:off x="1033813" y="1777922"/>
              <a:ext cx="0" cy="55251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Line 12"/>
            <p:cNvSpPr>
              <a:spLocks noChangeShapeType="1"/>
            </p:cNvSpPr>
            <p:nvPr/>
          </p:nvSpPr>
          <p:spPr bwMode="auto">
            <a:xfrm>
              <a:off x="1969380" y="1777922"/>
              <a:ext cx="0" cy="55251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Line 13"/>
            <p:cNvSpPr>
              <a:spLocks noChangeShapeType="1"/>
            </p:cNvSpPr>
            <p:nvPr/>
          </p:nvSpPr>
          <p:spPr bwMode="auto">
            <a:xfrm>
              <a:off x="1969380" y="2330440"/>
              <a:ext cx="935567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Line 14"/>
            <p:cNvSpPr>
              <a:spLocks noChangeShapeType="1"/>
            </p:cNvSpPr>
            <p:nvPr/>
          </p:nvSpPr>
          <p:spPr bwMode="auto">
            <a:xfrm>
              <a:off x="722530" y="2330440"/>
              <a:ext cx="311283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Line 15"/>
            <p:cNvSpPr>
              <a:spLocks noChangeShapeType="1"/>
            </p:cNvSpPr>
            <p:nvPr/>
          </p:nvSpPr>
          <p:spPr bwMode="auto">
            <a:xfrm>
              <a:off x="2906666" y="1777922"/>
              <a:ext cx="935567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Line 16"/>
            <p:cNvSpPr>
              <a:spLocks noChangeShapeType="1"/>
            </p:cNvSpPr>
            <p:nvPr/>
          </p:nvSpPr>
          <p:spPr bwMode="auto">
            <a:xfrm>
              <a:off x="2906666" y="1777922"/>
              <a:ext cx="0" cy="55251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Line 17"/>
            <p:cNvSpPr>
              <a:spLocks noChangeShapeType="1"/>
            </p:cNvSpPr>
            <p:nvPr/>
          </p:nvSpPr>
          <p:spPr bwMode="auto">
            <a:xfrm>
              <a:off x="3842233" y="1777922"/>
              <a:ext cx="0" cy="55251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Line 18"/>
            <p:cNvSpPr>
              <a:spLocks noChangeShapeType="1"/>
            </p:cNvSpPr>
            <p:nvPr/>
          </p:nvSpPr>
          <p:spPr bwMode="auto">
            <a:xfrm>
              <a:off x="3842233" y="2330440"/>
              <a:ext cx="935567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Line 19"/>
            <p:cNvSpPr>
              <a:spLocks noChangeShapeType="1"/>
            </p:cNvSpPr>
            <p:nvPr/>
          </p:nvSpPr>
          <p:spPr bwMode="auto">
            <a:xfrm>
              <a:off x="4777799" y="1777922"/>
              <a:ext cx="935567" cy="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Line 20"/>
            <p:cNvSpPr>
              <a:spLocks noChangeShapeType="1"/>
            </p:cNvSpPr>
            <p:nvPr/>
          </p:nvSpPr>
          <p:spPr bwMode="auto">
            <a:xfrm>
              <a:off x="4777799" y="1777922"/>
              <a:ext cx="0" cy="552517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 type="arrow"/>
              <a:tailEnd type="none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" name="Group 3"/>
            <p:cNvGrpSpPr/>
            <p:nvPr/>
          </p:nvGrpSpPr>
          <p:grpSpPr>
            <a:xfrm>
              <a:off x="722530" y="1222351"/>
              <a:ext cx="8086439" cy="1351553"/>
              <a:chOff x="1532620" y="1500134"/>
              <a:chExt cx="6395907" cy="1444002"/>
            </a:xfrm>
          </p:grpSpPr>
          <p:sp>
            <p:nvSpPr>
              <p:cNvPr id="28" name="Line 28"/>
              <p:cNvSpPr>
                <a:spLocks noChangeShapeType="1"/>
              </p:cNvSpPr>
              <p:nvPr/>
            </p:nvSpPr>
            <p:spPr bwMode="auto">
              <a:xfrm>
                <a:off x="1532620" y="2944136"/>
                <a:ext cx="639590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" name="Line 29"/>
              <p:cNvSpPr>
                <a:spLocks noChangeShapeType="1"/>
              </p:cNvSpPr>
              <p:nvPr/>
            </p:nvSpPr>
            <p:spPr bwMode="auto">
              <a:xfrm flipV="1">
                <a:off x="1532620" y="1500134"/>
                <a:ext cx="0" cy="14440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0" name="Text Box 30"/>
            <p:cNvSpPr txBox="1">
              <a:spLocks noChangeArrowheads="1"/>
            </p:cNvSpPr>
            <p:nvPr/>
          </p:nvSpPr>
          <p:spPr bwMode="auto">
            <a:xfrm>
              <a:off x="8808968" y="2393885"/>
              <a:ext cx="689537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40000"/>
                </a:spcBef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spcBef>
                  <a:spcPct val="40000"/>
                </a:spcBef>
                <a:buFont typeface="Wingdings" pitchFamily="2" charset="2"/>
                <a:buChar char="²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spcBef>
                  <a:spcPct val="40000"/>
                </a:spcBef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spcBef>
                  <a:spcPct val="40000"/>
                </a:spcBef>
                <a:buChar char="–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spcBef>
                  <a:spcPct val="40000"/>
                </a:spcBef>
                <a:buChar char="»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 dirty="0"/>
                <a:t>Time</a:t>
              </a:r>
              <a:endParaRPr lang="en-AU" altLang="en-US" sz="1600" dirty="0"/>
            </a:p>
          </p:txBody>
        </p:sp>
        <p:sp>
          <p:nvSpPr>
            <p:cNvPr id="33" name="Rectangle 33"/>
            <p:cNvSpPr>
              <a:spLocks noChangeArrowheads="1"/>
            </p:cNvSpPr>
            <p:nvPr/>
          </p:nvSpPr>
          <p:spPr bwMode="auto">
            <a:xfrm>
              <a:off x="1346815" y="1222352"/>
              <a:ext cx="1246849" cy="27778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40000"/>
                </a:spcBef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spcBef>
                  <a:spcPct val="40000"/>
                </a:spcBef>
                <a:buFont typeface="Wingdings" pitchFamily="2" charset="2"/>
                <a:buChar char="²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spcBef>
                  <a:spcPct val="40000"/>
                </a:spcBef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spcBef>
                  <a:spcPct val="40000"/>
                </a:spcBef>
                <a:buChar char="–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spcBef>
                  <a:spcPct val="40000"/>
                </a:spcBef>
                <a:buChar char="»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grpSp>
          <p:nvGrpSpPr>
            <p:cNvPr id="32" name="Group 31"/>
            <p:cNvGrpSpPr/>
            <p:nvPr/>
          </p:nvGrpSpPr>
          <p:grpSpPr>
            <a:xfrm>
              <a:off x="1033813" y="1200236"/>
              <a:ext cx="1872853" cy="383559"/>
              <a:chOff x="1033813" y="1200236"/>
              <a:chExt cx="1872853" cy="383559"/>
            </a:xfrm>
          </p:grpSpPr>
          <p:sp>
            <p:nvSpPr>
              <p:cNvPr id="5" name="Line 2"/>
              <p:cNvSpPr>
                <a:spLocks noChangeShapeType="1"/>
              </p:cNvSpPr>
              <p:nvPr/>
            </p:nvSpPr>
            <p:spPr bwMode="auto">
              <a:xfrm>
                <a:off x="1033813" y="1583795"/>
                <a:ext cx="1872853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" name="Text Box 34"/>
              <p:cNvSpPr txBox="1">
                <a:spLocks noChangeArrowheads="1"/>
              </p:cNvSpPr>
              <p:nvPr/>
            </p:nvSpPr>
            <p:spPr bwMode="auto">
              <a:xfrm>
                <a:off x="1367876" y="1200236"/>
                <a:ext cx="1225787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spcBef>
                    <a:spcPct val="40000"/>
                  </a:spcBef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spcBef>
                    <a:spcPct val="40000"/>
                  </a:spcBef>
                  <a:buFont typeface="Wingdings" pitchFamily="2" charset="2"/>
                  <a:buChar char="²"/>
                  <a:defRPr sz="20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spcBef>
                    <a:spcPct val="40000"/>
                  </a:spcBef>
                  <a:buFont typeface="Wingdings" pitchFamily="2" charset="2"/>
                  <a:buChar char="§"/>
                  <a:defRPr sz="24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spcBef>
                    <a:spcPct val="40000"/>
                  </a:spcBef>
                  <a:buChar char="–"/>
                  <a:defRPr sz="16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spcBef>
                    <a:spcPct val="40000"/>
                  </a:spcBef>
                  <a:buChar char="»"/>
                  <a:defRPr sz="16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4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4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4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4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 dirty="0"/>
                  <a:t>Clock cycle</a:t>
                </a:r>
                <a:endParaRPr lang="en-AU" altLang="en-US" sz="1600" dirty="0"/>
              </a:p>
            </p:txBody>
          </p:sp>
        </p:grpSp>
        <p:grpSp>
          <p:nvGrpSpPr>
            <p:cNvPr id="31" name="Group 30"/>
            <p:cNvGrpSpPr/>
            <p:nvPr/>
          </p:nvGrpSpPr>
          <p:grpSpPr>
            <a:xfrm>
              <a:off x="5713366" y="1777922"/>
              <a:ext cx="1869489" cy="552518"/>
              <a:chOff x="5713366" y="1777922"/>
              <a:chExt cx="1869489" cy="552518"/>
            </a:xfrm>
          </p:grpSpPr>
          <p:sp>
            <p:nvSpPr>
              <p:cNvPr id="21" name="Line 21"/>
              <p:cNvSpPr>
                <a:spLocks noChangeShapeType="1"/>
              </p:cNvSpPr>
              <p:nvPr/>
            </p:nvSpPr>
            <p:spPr bwMode="auto">
              <a:xfrm>
                <a:off x="5713366" y="1777922"/>
                <a:ext cx="0" cy="552517"/>
              </a:xfrm>
              <a:prstGeom prst="line">
                <a:avLst/>
              </a:prstGeom>
              <a:noFill/>
              <a:ln w="25400">
                <a:solidFill>
                  <a:srgbClr val="0000FF"/>
                </a:solidFill>
                <a:round/>
                <a:headEnd/>
                <a:tailEnd type="arrow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Line 22"/>
              <p:cNvSpPr>
                <a:spLocks noChangeShapeType="1"/>
              </p:cNvSpPr>
              <p:nvPr/>
            </p:nvSpPr>
            <p:spPr bwMode="auto">
              <a:xfrm>
                <a:off x="5713366" y="2330440"/>
                <a:ext cx="935567" cy="0"/>
              </a:xfrm>
              <a:prstGeom prst="line">
                <a:avLst/>
              </a:prstGeom>
              <a:noFill/>
              <a:ln w="2540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Line 23"/>
              <p:cNvSpPr>
                <a:spLocks noChangeShapeType="1"/>
              </p:cNvSpPr>
              <p:nvPr/>
            </p:nvSpPr>
            <p:spPr bwMode="auto">
              <a:xfrm>
                <a:off x="6650653" y="1777922"/>
                <a:ext cx="0" cy="552517"/>
              </a:xfrm>
              <a:prstGeom prst="line">
                <a:avLst/>
              </a:prstGeom>
              <a:noFill/>
              <a:ln w="25400">
                <a:solidFill>
                  <a:srgbClr val="FF0000"/>
                </a:solidFill>
                <a:round/>
                <a:headEnd type="arrow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" name="Line 19"/>
              <p:cNvSpPr>
                <a:spLocks noChangeShapeType="1"/>
              </p:cNvSpPr>
              <p:nvPr/>
            </p:nvSpPr>
            <p:spPr bwMode="auto">
              <a:xfrm>
                <a:off x="6647288" y="1784967"/>
                <a:ext cx="935567" cy="0"/>
              </a:xfrm>
              <a:prstGeom prst="line">
                <a:avLst/>
              </a:prstGeom>
              <a:noFill/>
              <a:ln w="254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0" name="Line 21"/>
            <p:cNvSpPr>
              <a:spLocks noChangeShapeType="1"/>
            </p:cNvSpPr>
            <p:nvPr/>
          </p:nvSpPr>
          <p:spPr bwMode="auto">
            <a:xfrm>
              <a:off x="7576060" y="1779717"/>
              <a:ext cx="0" cy="552517"/>
            </a:xfrm>
            <a:prstGeom prst="line">
              <a:avLst/>
            </a:prstGeom>
            <a:noFill/>
            <a:ln w="25400">
              <a:solidFill>
                <a:srgbClr val="0000FF"/>
              </a:solidFill>
              <a:round/>
              <a:headEnd/>
              <a:tailEnd type="arrow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Line 22"/>
            <p:cNvSpPr>
              <a:spLocks noChangeShapeType="1"/>
            </p:cNvSpPr>
            <p:nvPr/>
          </p:nvSpPr>
          <p:spPr bwMode="auto">
            <a:xfrm>
              <a:off x="7576060" y="2332235"/>
              <a:ext cx="935567" cy="0"/>
            </a:xfrm>
            <a:prstGeom prst="line">
              <a:avLst/>
            </a:prstGeom>
            <a:noFill/>
            <a:ln w="254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Line 23"/>
            <p:cNvSpPr>
              <a:spLocks noChangeShapeType="1"/>
            </p:cNvSpPr>
            <p:nvPr/>
          </p:nvSpPr>
          <p:spPr bwMode="auto">
            <a:xfrm>
              <a:off x="8513347" y="1779717"/>
              <a:ext cx="0" cy="552517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 type="arrow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Line 19"/>
            <p:cNvSpPr>
              <a:spLocks noChangeShapeType="1"/>
            </p:cNvSpPr>
            <p:nvPr/>
          </p:nvSpPr>
          <p:spPr bwMode="auto">
            <a:xfrm>
              <a:off x="8509983" y="1786762"/>
              <a:ext cx="298986" cy="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5" name="Group 44"/>
            <p:cNvGrpSpPr/>
            <p:nvPr/>
          </p:nvGrpSpPr>
          <p:grpSpPr>
            <a:xfrm>
              <a:off x="2908078" y="1202603"/>
              <a:ext cx="1872853" cy="383559"/>
              <a:chOff x="1033813" y="1200236"/>
              <a:chExt cx="1872853" cy="383559"/>
            </a:xfrm>
          </p:grpSpPr>
          <p:sp>
            <p:nvSpPr>
              <p:cNvPr id="46" name="Line 2"/>
              <p:cNvSpPr>
                <a:spLocks noChangeShapeType="1"/>
              </p:cNvSpPr>
              <p:nvPr/>
            </p:nvSpPr>
            <p:spPr bwMode="auto">
              <a:xfrm>
                <a:off x="1033813" y="1583795"/>
                <a:ext cx="1872853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" name="Text Box 34"/>
              <p:cNvSpPr txBox="1">
                <a:spLocks noChangeArrowheads="1"/>
              </p:cNvSpPr>
              <p:nvPr/>
            </p:nvSpPr>
            <p:spPr bwMode="auto">
              <a:xfrm>
                <a:off x="1367876" y="1200236"/>
                <a:ext cx="1225787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spcBef>
                    <a:spcPct val="40000"/>
                  </a:spcBef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spcBef>
                    <a:spcPct val="40000"/>
                  </a:spcBef>
                  <a:buFont typeface="Wingdings" pitchFamily="2" charset="2"/>
                  <a:buChar char="²"/>
                  <a:defRPr sz="20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spcBef>
                    <a:spcPct val="40000"/>
                  </a:spcBef>
                  <a:buFont typeface="Wingdings" pitchFamily="2" charset="2"/>
                  <a:buChar char="§"/>
                  <a:defRPr sz="24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spcBef>
                    <a:spcPct val="40000"/>
                  </a:spcBef>
                  <a:buChar char="–"/>
                  <a:defRPr sz="16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spcBef>
                    <a:spcPct val="40000"/>
                  </a:spcBef>
                  <a:buChar char="»"/>
                  <a:defRPr sz="16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4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4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4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4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 dirty="0"/>
                  <a:t>Clock cycle</a:t>
                </a:r>
                <a:endParaRPr lang="en-AU" altLang="en-US" sz="1600" dirty="0"/>
              </a:p>
            </p:txBody>
          </p:sp>
        </p:grpSp>
        <p:sp>
          <p:nvSpPr>
            <p:cNvPr id="52" name="Line 2"/>
            <p:cNvSpPr>
              <a:spLocks noChangeShapeType="1"/>
            </p:cNvSpPr>
            <p:nvPr/>
          </p:nvSpPr>
          <p:spPr bwMode="auto">
            <a:xfrm>
              <a:off x="4782387" y="1586162"/>
              <a:ext cx="9309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Text Box 34"/>
            <p:cNvSpPr txBox="1">
              <a:spLocks noChangeArrowheads="1"/>
            </p:cNvSpPr>
            <p:nvPr/>
          </p:nvSpPr>
          <p:spPr bwMode="auto">
            <a:xfrm>
              <a:off x="4772980" y="953725"/>
              <a:ext cx="961675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40000"/>
                </a:spcBef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spcBef>
                  <a:spcPct val="40000"/>
                </a:spcBef>
                <a:buFont typeface="Wingdings" pitchFamily="2" charset="2"/>
                <a:buChar char="²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spcBef>
                  <a:spcPct val="40000"/>
                </a:spcBef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spcBef>
                  <a:spcPct val="40000"/>
                </a:spcBef>
                <a:buChar char="–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spcBef>
                  <a:spcPct val="40000"/>
                </a:spcBef>
                <a:buChar char="»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 dirty="0">
                  <a:solidFill>
                    <a:srgbClr val="FF0000"/>
                  </a:solidFill>
                </a:rPr>
                <a:t>Positive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 dirty="0">
                  <a:solidFill>
                    <a:srgbClr val="FF0000"/>
                  </a:solidFill>
                </a:rPr>
                <a:t>Pulse</a:t>
              </a:r>
              <a:endParaRPr lang="en-AU" altLang="en-US" sz="1600" dirty="0">
                <a:solidFill>
                  <a:srgbClr val="FF0000"/>
                </a:solidFill>
              </a:endParaRPr>
            </a:p>
          </p:txBody>
        </p:sp>
        <p:sp>
          <p:nvSpPr>
            <p:cNvPr id="55" name="Line 2"/>
            <p:cNvSpPr>
              <a:spLocks noChangeShapeType="1"/>
            </p:cNvSpPr>
            <p:nvPr/>
          </p:nvSpPr>
          <p:spPr bwMode="auto">
            <a:xfrm>
              <a:off x="5695019" y="1585872"/>
              <a:ext cx="95226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Text Box 34"/>
            <p:cNvSpPr txBox="1">
              <a:spLocks noChangeArrowheads="1"/>
            </p:cNvSpPr>
            <p:nvPr/>
          </p:nvSpPr>
          <p:spPr bwMode="auto">
            <a:xfrm>
              <a:off x="5685613" y="953725"/>
              <a:ext cx="961675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rIns="0">
              <a:spAutoFit/>
            </a:bodyPr>
            <a:lstStyle>
              <a:lvl1pPr eaLnBrk="0" hangingPunct="0">
                <a:spcBef>
                  <a:spcPct val="40000"/>
                </a:spcBef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spcBef>
                  <a:spcPct val="40000"/>
                </a:spcBef>
                <a:buFont typeface="Wingdings" pitchFamily="2" charset="2"/>
                <a:buChar char="²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spcBef>
                  <a:spcPct val="40000"/>
                </a:spcBef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spcBef>
                  <a:spcPct val="40000"/>
                </a:spcBef>
                <a:buChar char="–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spcBef>
                  <a:spcPct val="40000"/>
                </a:spcBef>
                <a:buChar char="»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 dirty="0">
                  <a:solidFill>
                    <a:srgbClr val="0000FF"/>
                  </a:solidFill>
                </a:rPr>
                <a:t>Negative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 dirty="0">
                  <a:solidFill>
                    <a:srgbClr val="0000FF"/>
                  </a:solidFill>
                </a:rPr>
                <a:t>Pulse</a:t>
              </a:r>
              <a:endParaRPr lang="en-AU" altLang="en-US" sz="1600" dirty="0">
                <a:solidFill>
                  <a:srgbClr val="0000F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988578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Clock Cycle versus Clock Frequency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2500" y="2530933"/>
            <a:ext cx="9136015" cy="4003412"/>
          </a:xfrm>
        </p:spPr>
        <p:txBody>
          <a:bodyPr/>
          <a:lstStyle/>
          <a:p>
            <a:pPr>
              <a:spcBef>
                <a:spcPts val="1300"/>
              </a:spcBef>
            </a:pPr>
            <a:r>
              <a:rPr lang="en-US" altLang="en-US" dirty="0"/>
              <a:t>Clock cycle (or period) is a time duration</a:t>
            </a:r>
          </a:p>
          <a:p>
            <a:pPr marL="627063" lvl="1">
              <a:spcBef>
                <a:spcPts val="1300"/>
              </a:spcBef>
            </a:pPr>
            <a:r>
              <a:rPr lang="en-US" altLang="en-US" dirty="0"/>
              <a:t>Measured in seconds, </a:t>
            </a:r>
            <a:r>
              <a:rPr lang="en-US" altLang="en-US" dirty="0" err="1"/>
              <a:t>milli</a:t>
            </a:r>
            <a:r>
              <a:rPr lang="en-US" altLang="en-US" dirty="0"/>
              <a:t>-, micro-, </a:t>
            </a:r>
            <a:r>
              <a:rPr lang="en-US" altLang="en-US" dirty="0" err="1"/>
              <a:t>nano</a:t>
            </a:r>
            <a:r>
              <a:rPr lang="en-US" altLang="en-US" dirty="0"/>
              <a:t>-, or </a:t>
            </a:r>
            <a:r>
              <a:rPr lang="en-US" altLang="en-US" dirty="0" err="1"/>
              <a:t>pico</a:t>
            </a:r>
            <a:r>
              <a:rPr lang="en-US" altLang="en-US" dirty="0"/>
              <a:t>-seconds</a:t>
            </a:r>
          </a:p>
          <a:p>
            <a:pPr marL="627063" lvl="1">
              <a:spcBef>
                <a:spcPts val="1300"/>
              </a:spcBef>
            </a:pPr>
            <a:r>
              <a:rPr lang="en-US" altLang="en-US" dirty="0"/>
              <a:t>1 </a:t>
            </a:r>
            <a:r>
              <a:rPr lang="en-US" altLang="en-US" dirty="0" err="1"/>
              <a:t>ms</a:t>
            </a:r>
            <a:r>
              <a:rPr lang="en-US" altLang="en-US" dirty="0"/>
              <a:t> = 10</a:t>
            </a:r>
            <a:r>
              <a:rPr lang="en-US" altLang="en-US" baseline="30000" dirty="0"/>
              <a:t>-3</a:t>
            </a:r>
            <a:r>
              <a:rPr lang="en-US" altLang="en-US" dirty="0"/>
              <a:t> sec, 1 µs = 10</a:t>
            </a:r>
            <a:r>
              <a:rPr lang="en-US" altLang="en-US" baseline="30000" dirty="0"/>
              <a:t>-6</a:t>
            </a:r>
            <a:r>
              <a:rPr lang="en-US" altLang="en-US" dirty="0"/>
              <a:t> sec, 1 ns = 10</a:t>
            </a:r>
            <a:r>
              <a:rPr lang="en-US" altLang="en-US" baseline="30000" dirty="0"/>
              <a:t>-9</a:t>
            </a:r>
            <a:r>
              <a:rPr lang="en-US" altLang="en-US" dirty="0"/>
              <a:t> sec, 1 </a:t>
            </a:r>
            <a:r>
              <a:rPr lang="en-US" altLang="en-US" dirty="0" err="1"/>
              <a:t>ps</a:t>
            </a:r>
            <a:r>
              <a:rPr lang="en-US" altLang="en-US" dirty="0"/>
              <a:t> = 10</a:t>
            </a:r>
            <a:r>
              <a:rPr lang="en-US" altLang="en-US" baseline="30000" dirty="0"/>
              <a:t>-12</a:t>
            </a:r>
            <a:r>
              <a:rPr lang="en-US" altLang="en-US" dirty="0"/>
              <a:t> sec</a:t>
            </a:r>
          </a:p>
          <a:p>
            <a:pPr>
              <a:spcBef>
                <a:spcPts val="1300"/>
              </a:spcBef>
            </a:pPr>
            <a:r>
              <a:rPr lang="en-US" altLang="en-US" dirty="0"/>
              <a:t>Clock frequency = number of cycles per second (Hertz)</a:t>
            </a:r>
          </a:p>
          <a:p>
            <a:pPr lvl="1">
              <a:spcBef>
                <a:spcPts val="1300"/>
              </a:spcBef>
            </a:pPr>
            <a:r>
              <a:rPr lang="en-US" altLang="en-US" dirty="0"/>
              <a:t>1 Hz = 1 cycle/sec, 1 KHz = 10</a:t>
            </a:r>
            <a:r>
              <a:rPr lang="en-US" altLang="en-US" baseline="30000" dirty="0"/>
              <a:t>3</a:t>
            </a:r>
            <a:r>
              <a:rPr lang="en-US" altLang="en-US" dirty="0"/>
              <a:t> Hz, 1 MHz = 10</a:t>
            </a:r>
            <a:r>
              <a:rPr lang="en-US" altLang="en-US" baseline="30000" dirty="0"/>
              <a:t>6</a:t>
            </a:r>
            <a:r>
              <a:rPr lang="en-US" altLang="en-US" dirty="0"/>
              <a:t> Hz, 1 GHz = 10</a:t>
            </a:r>
            <a:r>
              <a:rPr lang="en-US" altLang="en-US" baseline="30000" dirty="0"/>
              <a:t>9</a:t>
            </a:r>
            <a:r>
              <a:rPr lang="en-US" altLang="en-US" dirty="0"/>
              <a:t> Hz</a:t>
            </a:r>
          </a:p>
          <a:p>
            <a:pPr>
              <a:spcBef>
                <a:spcPts val="1300"/>
              </a:spcBef>
            </a:pPr>
            <a:r>
              <a:rPr lang="en-US" altLang="en-US" dirty="0"/>
              <a:t>Clock frequency = 1 / Clock Cycle</a:t>
            </a:r>
          </a:p>
          <a:p>
            <a:pPr lvl="1">
              <a:spcBef>
                <a:spcPts val="1300"/>
              </a:spcBef>
            </a:pPr>
            <a:r>
              <a:rPr lang="en-US" altLang="en-US" dirty="0"/>
              <a:t>Example: Given the clock cycle = 0.5 ns = 0.5 ×10</a:t>
            </a:r>
            <a:r>
              <a:rPr lang="en-US" altLang="en-US" baseline="30000" dirty="0"/>
              <a:t>-9</a:t>
            </a:r>
            <a:r>
              <a:rPr lang="en-US" altLang="en-US" dirty="0"/>
              <a:t> sec</a:t>
            </a:r>
          </a:p>
          <a:p>
            <a:pPr lvl="1">
              <a:spcBef>
                <a:spcPts val="1300"/>
              </a:spcBef>
            </a:pPr>
            <a:r>
              <a:rPr lang="en-US" altLang="en-US" dirty="0">
                <a:sym typeface="Wingdings" panose="05000000000000000000" pitchFamily="2" charset="2"/>
              </a:rPr>
              <a:t>Then, the clock f</a:t>
            </a:r>
            <a:r>
              <a:rPr lang="en-US" altLang="en-US" dirty="0"/>
              <a:t>requency = 1/(0.5×10</a:t>
            </a:r>
            <a:r>
              <a:rPr lang="en-US" altLang="en-US" baseline="30000" dirty="0"/>
              <a:t>-9</a:t>
            </a:r>
            <a:r>
              <a:rPr lang="en-US" altLang="en-US" dirty="0"/>
              <a:t>) = 2×10</a:t>
            </a:r>
            <a:r>
              <a:rPr lang="en-US" altLang="en-US" baseline="30000" dirty="0"/>
              <a:t>9</a:t>
            </a:r>
            <a:r>
              <a:rPr lang="en-US" altLang="en-US" dirty="0"/>
              <a:t> Hz = 2 GHz</a:t>
            </a:r>
          </a:p>
        </p:txBody>
      </p:sp>
      <p:grpSp>
        <p:nvGrpSpPr>
          <p:cNvPr id="25" name="Group 24"/>
          <p:cNvGrpSpPr/>
          <p:nvPr/>
        </p:nvGrpSpPr>
        <p:grpSpPr>
          <a:xfrm>
            <a:off x="1532620" y="998730"/>
            <a:ext cx="7200800" cy="1532203"/>
            <a:chOff x="1532620" y="1200236"/>
            <a:chExt cx="7200800" cy="1532203"/>
          </a:xfrm>
        </p:grpSpPr>
        <p:sp>
          <p:nvSpPr>
            <p:cNvPr id="5" name="Line 2"/>
            <p:cNvSpPr>
              <a:spLocks noChangeShapeType="1"/>
            </p:cNvSpPr>
            <p:nvPr/>
          </p:nvSpPr>
          <p:spPr bwMode="auto">
            <a:xfrm>
              <a:off x="1843903" y="1583795"/>
              <a:ext cx="187285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38" name="Group 37"/>
            <p:cNvGrpSpPr/>
            <p:nvPr/>
          </p:nvGrpSpPr>
          <p:grpSpPr>
            <a:xfrm>
              <a:off x="1843903" y="1222352"/>
              <a:ext cx="5616840" cy="1351552"/>
              <a:chOff x="2846256" y="1327897"/>
              <a:chExt cx="5616840" cy="1655763"/>
            </a:xfrm>
          </p:grpSpPr>
          <p:sp>
            <p:nvSpPr>
              <p:cNvPr id="6" name="Line 3"/>
              <p:cNvSpPr>
                <a:spLocks noChangeShapeType="1"/>
              </p:cNvSpPr>
              <p:nvPr/>
            </p:nvSpPr>
            <p:spPr bwMode="auto">
              <a:xfrm>
                <a:off x="2846256" y="1327897"/>
                <a:ext cx="0" cy="165576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" name="Line 4"/>
              <p:cNvSpPr>
                <a:spLocks noChangeShapeType="1"/>
              </p:cNvSpPr>
              <p:nvPr/>
            </p:nvSpPr>
            <p:spPr bwMode="auto">
              <a:xfrm>
                <a:off x="4719109" y="1327897"/>
                <a:ext cx="0" cy="165576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" name="Line 5"/>
              <p:cNvSpPr>
                <a:spLocks noChangeShapeType="1"/>
              </p:cNvSpPr>
              <p:nvPr/>
            </p:nvSpPr>
            <p:spPr bwMode="auto">
              <a:xfrm>
                <a:off x="6590242" y="1327897"/>
                <a:ext cx="0" cy="165576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" name="Line 6"/>
              <p:cNvSpPr>
                <a:spLocks noChangeShapeType="1"/>
              </p:cNvSpPr>
              <p:nvPr/>
            </p:nvSpPr>
            <p:spPr bwMode="auto">
              <a:xfrm>
                <a:off x="8463096" y="1327897"/>
                <a:ext cx="0" cy="165576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0" name="Line 10"/>
            <p:cNvSpPr>
              <a:spLocks noChangeShapeType="1"/>
            </p:cNvSpPr>
            <p:nvPr/>
          </p:nvSpPr>
          <p:spPr bwMode="auto">
            <a:xfrm>
              <a:off x="1843903" y="1777922"/>
              <a:ext cx="935567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Line 11"/>
            <p:cNvSpPr>
              <a:spLocks noChangeShapeType="1"/>
            </p:cNvSpPr>
            <p:nvPr/>
          </p:nvSpPr>
          <p:spPr bwMode="auto">
            <a:xfrm>
              <a:off x="1843903" y="1777922"/>
              <a:ext cx="0" cy="55251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Line 12"/>
            <p:cNvSpPr>
              <a:spLocks noChangeShapeType="1"/>
            </p:cNvSpPr>
            <p:nvPr/>
          </p:nvSpPr>
          <p:spPr bwMode="auto">
            <a:xfrm>
              <a:off x="2779470" y="1777922"/>
              <a:ext cx="0" cy="55251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Line 13"/>
            <p:cNvSpPr>
              <a:spLocks noChangeShapeType="1"/>
            </p:cNvSpPr>
            <p:nvPr/>
          </p:nvSpPr>
          <p:spPr bwMode="auto">
            <a:xfrm>
              <a:off x="2779470" y="2330440"/>
              <a:ext cx="935567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Line 14"/>
            <p:cNvSpPr>
              <a:spLocks noChangeShapeType="1"/>
            </p:cNvSpPr>
            <p:nvPr/>
          </p:nvSpPr>
          <p:spPr bwMode="auto">
            <a:xfrm>
              <a:off x="1532620" y="2330440"/>
              <a:ext cx="311283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Line 15"/>
            <p:cNvSpPr>
              <a:spLocks noChangeShapeType="1"/>
            </p:cNvSpPr>
            <p:nvPr/>
          </p:nvSpPr>
          <p:spPr bwMode="auto">
            <a:xfrm>
              <a:off x="3716756" y="1777922"/>
              <a:ext cx="935567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Line 16"/>
            <p:cNvSpPr>
              <a:spLocks noChangeShapeType="1"/>
            </p:cNvSpPr>
            <p:nvPr/>
          </p:nvSpPr>
          <p:spPr bwMode="auto">
            <a:xfrm>
              <a:off x="3716756" y="1777922"/>
              <a:ext cx="0" cy="55251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Line 17"/>
            <p:cNvSpPr>
              <a:spLocks noChangeShapeType="1"/>
            </p:cNvSpPr>
            <p:nvPr/>
          </p:nvSpPr>
          <p:spPr bwMode="auto">
            <a:xfrm>
              <a:off x="4652323" y="1777922"/>
              <a:ext cx="0" cy="55251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Line 18"/>
            <p:cNvSpPr>
              <a:spLocks noChangeShapeType="1"/>
            </p:cNvSpPr>
            <p:nvPr/>
          </p:nvSpPr>
          <p:spPr bwMode="auto">
            <a:xfrm>
              <a:off x="4652323" y="2330440"/>
              <a:ext cx="935567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Line 19"/>
            <p:cNvSpPr>
              <a:spLocks noChangeShapeType="1"/>
            </p:cNvSpPr>
            <p:nvPr/>
          </p:nvSpPr>
          <p:spPr bwMode="auto">
            <a:xfrm>
              <a:off x="5587889" y="1777922"/>
              <a:ext cx="935567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Line 20"/>
            <p:cNvSpPr>
              <a:spLocks noChangeShapeType="1"/>
            </p:cNvSpPr>
            <p:nvPr/>
          </p:nvSpPr>
          <p:spPr bwMode="auto">
            <a:xfrm>
              <a:off x="5587889" y="1777922"/>
              <a:ext cx="0" cy="55251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Line 21"/>
            <p:cNvSpPr>
              <a:spLocks noChangeShapeType="1"/>
            </p:cNvSpPr>
            <p:nvPr/>
          </p:nvSpPr>
          <p:spPr bwMode="auto">
            <a:xfrm>
              <a:off x="6523456" y="1777922"/>
              <a:ext cx="0" cy="55251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Line 22"/>
            <p:cNvSpPr>
              <a:spLocks noChangeShapeType="1"/>
            </p:cNvSpPr>
            <p:nvPr/>
          </p:nvSpPr>
          <p:spPr bwMode="auto">
            <a:xfrm>
              <a:off x="6523456" y="2330440"/>
              <a:ext cx="935567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Line 23"/>
            <p:cNvSpPr>
              <a:spLocks noChangeShapeType="1"/>
            </p:cNvSpPr>
            <p:nvPr/>
          </p:nvSpPr>
          <p:spPr bwMode="auto">
            <a:xfrm>
              <a:off x="7460743" y="1777922"/>
              <a:ext cx="0" cy="55251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Line 24"/>
            <p:cNvSpPr>
              <a:spLocks noChangeShapeType="1"/>
            </p:cNvSpPr>
            <p:nvPr/>
          </p:nvSpPr>
          <p:spPr bwMode="auto">
            <a:xfrm>
              <a:off x="7460743" y="1777922"/>
              <a:ext cx="31128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" name="Group 3"/>
            <p:cNvGrpSpPr/>
            <p:nvPr/>
          </p:nvGrpSpPr>
          <p:grpSpPr>
            <a:xfrm>
              <a:off x="1532620" y="1222351"/>
              <a:ext cx="6395907" cy="1351553"/>
              <a:chOff x="1532620" y="1500134"/>
              <a:chExt cx="6395907" cy="1444002"/>
            </a:xfrm>
          </p:grpSpPr>
          <p:sp>
            <p:nvSpPr>
              <p:cNvPr id="28" name="Line 28"/>
              <p:cNvSpPr>
                <a:spLocks noChangeShapeType="1"/>
              </p:cNvSpPr>
              <p:nvPr/>
            </p:nvSpPr>
            <p:spPr bwMode="auto">
              <a:xfrm>
                <a:off x="1532620" y="2944136"/>
                <a:ext cx="639590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" name="Line 29"/>
              <p:cNvSpPr>
                <a:spLocks noChangeShapeType="1"/>
              </p:cNvSpPr>
              <p:nvPr/>
            </p:nvSpPr>
            <p:spPr bwMode="auto">
              <a:xfrm flipV="1">
                <a:off x="1532620" y="1500134"/>
                <a:ext cx="0" cy="14440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0" name="Text Box 30"/>
            <p:cNvSpPr txBox="1">
              <a:spLocks noChangeArrowheads="1"/>
            </p:cNvSpPr>
            <p:nvPr/>
          </p:nvSpPr>
          <p:spPr bwMode="auto">
            <a:xfrm>
              <a:off x="8043883" y="2393885"/>
              <a:ext cx="689537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40000"/>
                </a:spcBef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spcBef>
                  <a:spcPct val="40000"/>
                </a:spcBef>
                <a:buFont typeface="Wingdings" pitchFamily="2" charset="2"/>
                <a:buChar char="²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spcBef>
                  <a:spcPct val="40000"/>
                </a:spcBef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spcBef>
                  <a:spcPct val="40000"/>
                </a:spcBef>
                <a:buChar char="–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spcBef>
                  <a:spcPct val="40000"/>
                </a:spcBef>
                <a:buChar char="»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 dirty="0"/>
                <a:t>Time</a:t>
              </a:r>
              <a:endParaRPr lang="en-AU" altLang="en-US" sz="1600" dirty="0"/>
            </a:p>
          </p:txBody>
        </p:sp>
        <p:sp>
          <p:nvSpPr>
            <p:cNvPr id="33" name="Rectangle 33"/>
            <p:cNvSpPr>
              <a:spLocks noChangeArrowheads="1"/>
            </p:cNvSpPr>
            <p:nvPr/>
          </p:nvSpPr>
          <p:spPr bwMode="auto">
            <a:xfrm>
              <a:off x="2156905" y="1222352"/>
              <a:ext cx="1246849" cy="27778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40000"/>
                </a:spcBef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spcBef>
                  <a:spcPct val="40000"/>
                </a:spcBef>
                <a:buFont typeface="Wingdings" pitchFamily="2" charset="2"/>
                <a:buChar char="²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spcBef>
                  <a:spcPct val="40000"/>
                </a:spcBef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spcBef>
                  <a:spcPct val="40000"/>
                </a:spcBef>
                <a:buChar char="–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spcBef>
                  <a:spcPct val="40000"/>
                </a:spcBef>
                <a:buChar char="»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34" name="Text Box 34"/>
            <p:cNvSpPr txBox="1">
              <a:spLocks noChangeArrowheads="1"/>
            </p:cNvSpPr>
            <p:nvPr/>
          </p:nvSpPr>
          <p:spPr bwMode="auto">
            <a:xfrm>
              <a:off x="2177966" y="1200236"/>
              <a:ext cx="1225787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40000"/>
                </a:spcBef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spcBef>
                  <a:spcPct val="40000"/>
                </a:spcBef>
                <a:buFont typeface="Wingdings" pitchFamily="2" charset="2"/>
                <a:buChar char="²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spcBef>
                  <a:spcPct val="40000"/>
                </a:spcBef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spcBef>
                  <a:spcPct val="40000"/>
                </a:spcBef>
                <a:buChar char="–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spcBef>
                  <a:spcPct val="40000"/>
                </a:spcBef>
                <a:buChar char="»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 dirty="0"/>
                <a:t>Clock cycle</a:t>
              </a:r>
              <a:endParaRPr lang="en-AU" altLang="en-US" sz="1600" dirty="0"/>
            </a:p>
          </p:txBody>
        </p:sp>
        <p:sp>
          <p:nvSpPr>
            <p:cNvPr id="32" name="Line 2"/>
            <p:cNvSpPr>
              <a:spLocks noChangeShapeType="1"/>
            </p:cNvSpPr>
            <p:nvPr/>
          </p:nvSpPr>
          <p:spPr bwMode="auto">
            <a:xfrm>
              <a:off x="3716843" y="1583795"/>
              <a:ext cx="187285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Text Box 34"/>
            <p:cNvSpPr txBox="1">
              <a:spLocks noChangeArrowheads="1"/>
            </p:cNvSpPr>
            <p:nvPr/>
          </p:nvSpPr>
          <p:spPr bwMode="auto">
            <a:xfrm>
              <a:off x="4050906" y="1200236"/>
              <a:ext cx="1225787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40000"/>
                </a:spcBef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spcBef>
                  <a:spcPct val="40000"/>
                </a:spcBef>
                <a:buFont typeface="Wingdings" pitchFamily="2" charset="2"/>
                <a:buChar char="²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spcBef>
                  <a:spcPct val="40000"/>
                </a:spcBef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spcBef>
                  <a:spcPct val="40000"/>
                </a:spcBef>
                <a:buChar char="–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spcBef>
                  <a:spcPct val="40000"/>
                </a:spcBef>
                <a:buChar char="»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 dirty="0"/>
                <a:t>Clock cycle</a:t>
              </a:r>
              <a:endParaRPr lang="en-AU" altLang="en-US" sz="1600" dirty="0"/>
            </a:p>
          </p:txBody>
        </p:sp>
        <p:sp>
          <p:nvSpPr>
            <p:cNvPr id="36" name="Line 2"/>
            <p:cNvSpPr>
              <a:spLocks noChangeShapeType="1"/>
            </p:cNvSpPr>
            <p:nvPr/>
          </p:nvSpPr>
          <p:spPr bwMode="auto">
            <a:xfrm>
              <a:off x="5589783" y="1583795"/>
              <a:ext cx="187285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Text Box 34"/>
            <p:cNvSpPr txBox="1">
              <a:spLocks noChangeArrowheads="1"/>
            </p:cNvSpPr>
            <p:nvPr/>
          </p:nvSpPr>
          <p:spPr bwMode="auto">
            <a:xfrm>
              <a:off x="5923846" y="1200236"/>
              <a:ext cx="1225787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40000"/>
                </a:spcBef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spcBef>
                  <a:spcPct val="40000"/>
                </a:spcBef>
                <a:buFont typeface="Wingdings" pitchFamily="2" charset="2"/>
                <a:buChar char="²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spcBef>
                  <a:spcPct val="40000"/>
                </a:spcBef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spcBef>
                  <a:spcPct val="40000"/>
                </a:spcBef>
                <a:buChar char="–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spcBef>
                  <a:spcPct val="40000"/>
                </a:spcBef>
                <a:buChar char="»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 dirty="0"/>
                <a:t>Clock cycle</a:t>
              </a:r>
              <a:endParaRPr lang="en-AU" altLang="en-US" sz="1600" dirty="0"/>
            </a:p>
          </p:txBody>
        </p:sp>
      </p:grpSp>
    </p:spTree>
    <p:extLst>
      <p:ext uri="{BB962C8B-B14F-4D97-AF65-F5344CB8AC3E}">
        <p14:creationId xmlns:p14="http://schemas.microsoft.com/office/powerpoint/2010/main" val="9878047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 Elements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7485" y="863715"/>
            <a:ext cx="9361040" cy="5670630"/>
          </a:xfrm>
        </p:spPr>
        <p:txBody>
          <a:bodyPr/>
          <a:lstStyle/>
          <a:p>
            <a:pPr>
              <a:lnSpc>
                <a:spcPct val="110000"/>
              </a:lnSpc>
              <a:spcBef>
                <a:spcPts val="1500"/>
              </a:spcBef>
            </a:pPr>
            <a:r>
              <a:rPr lang="en-US" dirty="0"/>
              <a:t>Memory can store and maintain binary state (0's or 1's)</a:t>
            </a:r>
          </a:p>
          <a:p>
            <a:pPr lvl="1">
              <a:lnSpc>
                <a:spcPct val="110000"/>
              </a:lnSpc>
              <a:spcBef>
                <a:spcPts val="1500"/>
              </a:spcBef>
            </a:pPr>
            <a:r>
              <a:rPr lang="en-US" dirty="0"/>
              <a:t>Until directed by an input signal to change state</a:t>
            </a:r>
          </a:p>
          <a:p>
            <a:pPr>
              <a:lnSpc>
                <a:spcPct val="110000"/>
              </a:lnSpc>
              <a:spcBef>
                <a:spcPts val="1500"/>
              </a:spcBef>
            </a:pPr>
            <a:r>
              <a:rPr lang="en-US" dirty="0"/>
              <a:t>Main difference between memory elements</a:t>
            </a:r>
          </a:p>
          <a:p>
            <a:pPr lvl="1">
              <a:lnSpc>
                <a:spcPct val="110000"/>
              </a:lnSpc>
              <a:spcBef>
                <a:spcPts val="1500"/>
              </a:spcBef>
            </a:pPr>
            <a:r>
              <a:rPr lang="en-US" dirty="0"/>
              <a:t>Number of inputs they have</a:t>
            </a:r>
          </a:p>
          <a:p>
            <a:pPr lvl="1">
              <a:lnSpc>
                <a:spcPct val="110000"/>
              </a:lnSpc>
              <a:spcBef>
                <a:spcPts val="1500"/>
              </a:spcBef>
            </a:pPr>
            <a:r>
              <a:rPr lang="en-US" dirty="0"/>
              <a:t>How the inputs affect the binary state</a:t>
            </a:r>
          </a:p>
          <a:p>
            <a:pPr>
              <a:lnSpc>
                <a:spcPct val="110000"/>
              </a:lnSpc>
              <a:spcBef>
                <a:spcPts val="1500"/>
              </a:spcBef>
            </a:pPr>
            <a:r>
              <a:rPr lang="en-US" dirty="0"/>
              <a:t>Two main types:</a:t>
            </a:r>
          </a:p>
          <a:p>
            <a:pPr lvl="1">
              <a:lnSpc>
                <a:spcPct val="110000"/>
              </a:lnSpc>
              <a:spcBef>
                <a:spcPts val="1500"/>
              </a:spcBef>
            </a:pPr>
            <a:r>
              <a:rPr lang="en-US" dirty="0"/>
              <a:t>Latches are level-sensitive (the level of the clock)</a:t>
            </a:r>
          </a:p>
          <a:p>
            <a:pPr lvl="1">
              <a:lnSpc>
                <a:spcPct val="110000"/>
              </a:lnSpc>
              <a:spcBef>
                <a:spcPts val="1500"/>
              </a:spcBef>
            </a:pPr>
            <a:r>
              <a:rPr lang="en-US" dirty="0"/>
              <a:t>Flip-Flops are edge-sensitive (sensitive to the edge of the clock)</a:t>
            </a:r>
          </a:p>
          <a:p>
            <a:pPr>
              <a:lnSpc>
                <a:spcPct val="110000"/>
              </a:lnSpc>
              <a:spcBef>
                <a:spcPts val="1500"/>
              </a:spcBef>
            </a:pPr>
            <a:r>
              <a:rPr lang="en-US" dirty="0"/>
              <a:t>Flip-Flips are used in synchronous sequential circuits</a:t>
            </a:r>
          </a:p>
          <a:p>
            <a:pPr>
              <a:lnSpc>
                <a:spcPct val="110000"/>
              </a:lnSpc>
              <a:spcBef>
                <a:spcPts val="1500"/>
              </a:spcBef>
            </a:pPr>
            <a:r>
              <a:rPr lang="en-US" dirty="0"/>
              <a:t>Flip-Flops are built with latches</a:t>
            </a:r>
          </a:p>
        </p:txBody>
      </p:sp>
    </p:spTree>
    <p:extLst>
      <p:ext uri="{BB962C8B-B14F-4D97-AF65-F5344CB8AC3E}">
        <p14:creationId xmlns:p14="http://schemas.microsoft.com/office/powerpoint/2010/main" val="23212192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. . .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352600" y="1178750"/>
            <a:ext cx="7650850" cy="51305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7663" indent="-347663" algn="l" rtl="0" fontAlgn="base">
              <a:spcBef>
                <a:spcPct val="4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98513" indent="-336550" algn="l" rtl="0" fontAlgn="base">
              <a:spcBef>
                <a:spcPct val="40000"/>
              </a:spcBef>
              <a:spcAft>
                <a:spcPct val="0"/>
              </a:spcAft>
              <a:buFont typeface="Wingdings" pitchFamily="2" charset="2"/>
              <a:buChar char="²"/>
              <a:defRPr sz="2000">
                <a:solidFill>
                  <a:schemeClr val="tx1"/>
                </a:solidFill>
                <a:latin typeface="+mn-lt"/>
                <a:cs typeface="+mn-cs"/>
              </a:defRPr>
            </a:lvl2pPr>
            <a:lvl3pPr marL="1144588" indent="-231775" algn="l" rtl="0" fontAlgn="base">
              <a:spcBef>
                <a:spcPct val="40000"/>
              </a:spcBef>
              <a:spcAft>
                <a:spcPct val="0"/>
              </a:spcAft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  <a:cs typeface="+mn-cs"/>
              </a:defRPr>
            </a:lvl3pPr>
            <a:lvl4pPr marL="1481138" indent="-222250" algn="l" rtl="0" fontAlgn="base">
              <a:spcBef>
                <a:spcPct val="4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  <a:cs typeface="+mn-cs"/>
              </a:defRPr>
            </a:lvl4pPr>
            <a:lvl5pPr marL="1828800" indent="-233363" algn="l" rtl="0" fontAlgn="base">
              <a:spcBef>
                <a:spcPct val="4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cs typeface="+mn-cs"/>
              </a:defRPr>
            </a:lvl5pPr>
            <a:lvl6pPr marL="2286000" indent="-233363" algn="l" rtl="0" fontAlgn="base">
              <a:spcBef>
                <a:spcPct val="4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cs typeface="+mn-cs"/>
              </a:defRPr>
            </a:lvl6pPr>
            <a:lvl7pPr marL="2743200" indent="-233363" algn="l" rtl="0" fontAlgn="base">
              <a:spcBef>
                <a:spcPct val="4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cs typeface="+mn-cs"/>
              </a:defRPr>
            </a:lvl7pPr>
            <a:lvl8pPr marL="3200400" indent="-233363" algn="l" rtl="0" fontAlgn="base">
              <a:spcBef>
                <a:spcPct val="4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cs typeface="+mn-cs"/>
              </a:defRPr>
            </a:lvl8pPr>
            <a:lvl9pPr marL="3657600" indent="-233363" algn="l" rtl="0" fontAlgn="base">
              <a:spcBef>
                <a:spcPct val="4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444500" indent="-444500">
              <a:lnSpc>
                <a:spcPct val="200000"/>
              </a:lnSpc>
              <a:spcBef>
                <a:spcPts val="2500"/>
              </a:spcBef>
            </a:pPr>
            <a:r>
              <a:rPr lang="en-US" altLang="en-US" sz="2800" kern="0" dirty="0"/>
              <a:t>Introduction to Sequential Circuits</a:t>
            </a:r>
          </a:p>
          <a:p>
            <a:pPr marL="444500" indent="-444500">
              <a:lnSpc>
                <a:spcPct val="200000"/>
              </a:lnSpc>
              <a:spcBef>
                <a:spcPts val="2500"/>
              </a:spcBef>
            </a:pPr>
            <a:r>
              <a:rPr lang="en-US" altLang="en-US" sz="2800" kern="0" dirty="0">
                <a:solidFill>
                  <a:srgbClr val="FF0000"/>
                </a:solidFill>
              </a:rPr>
              <a:t>Latches</a:t>
            </a:r>
          </a:p>
          <a:p>
            <a:pPr marL="444500" indent="-444500">
              <a:lnSpc>
                <a:spcPct val="200000"/>
              </a:lnSpc>
              <a:spcBef>
                <a:spcPts val="2500"/>
              </a:spcBef>
            </a:pPr>
            <a:r>
              <a:rPr lang="en-US" altLang="en-US" sz="2800" kern="0" dirty="0"/>
              <a:t>Flip-Flops and Registers</a:t>
            </a:r>
          </a:p>
          <a:p>
            <a:pPr marL="444500" indent="-444500">
              <a:lnSpc>
                <a:spcPct val="200000"/>
              </a:lnSpc>
              <a:spcBef>
                <a:spcPts val="2500"/>
              </a:spcBef>
            </a:pPr>
            <a:r>
              <a:rPr lang="en-US" altLang="en-US" sz="2800" kern="0" dirty="0"/>
              <a:t>Memory Units</a:t>
            </a:r>
          </a:p>
        </p:txBody>
      </p:sp>
    </p:spTree>
    <p:extLst>
      <p:ext uri="{BB962C8B-B14F-4D97-AF65-F5344CB8AC3E}">
        <p14:creationId xmlns:p14="http://schemas.microsoft.com/office/powerpoint/2010/main" val="4258680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SR Latch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95299" y="908720"/>
                <a:ext cx="9183225" cy="2925325"/>
              </a:xfrm>
            </p:spPr>
            <p:txBody>
              <a:bodyPr/>
              <a:lstStyle/>
              <a:p>
                <a:pPr>
                  <a:lnSpc>
                    <a:spcPct val="150000"/>
                  </a:lnSpc>
                  <a:spcBef>
                    <a:spcPts val="1500"/>
                  </a:spcBef>
                </a:pPr>
                <a:r>
                  <a:rPr lang="en-US" dirty="0"/>
                  <a:t>A </a:t>
                </a:r>
                <a:r>
                  <a:rPr lang="en-US" b="1" dirty="0">
                    <a:solidFill>
                      <a:srgbClr val="FF0000"/>
                    </a:solidFill>
                  </a:rPr>
                  <a:t>latch</a:t>
                </a:r>
                <a:r>
                  <a:rPr lang="en-US" dirty="0">
                    <a:solidFill>
                      <a:srgbClr val="FF0000"/>
                    </a:solidFill>
                  </a:rPr>
                  <a:t> </a:t>
                </a:r>
                <a:r>
                  <a:rPr lang="en-US" dirty="0"/>
                  <a:t>is a memory element that can store 0 or 1</a:t>
                </a:r>
              </a:p>
              <a:p>
                <a:pPr>
                  <a:lnSpc>
                    <a:spcPct val="150000"/>
                  </a:lnSpc>
                  <a:spcBef>
                    <a:spcPts val="1500"/>
                  </a:spcBef>
                </a:pPr>
                <a:r>
                  <a:rPr lang="en-US" dirty="0"/>
                  <a:t>An </a:t>
                </a:r>
                <a:r>
                  <a:rPr lang="en-US" b="1" dirty="0">
                    <a:solidFill>
                      <a:srgbClr val="FF0000"/>
                    </a:solidFill>
                  </a:rPr>
                  <a:t>SR Latch</a:t>
                </a:r>
                <a:r>
                  <a:rPr lang="en-US" dirty="0"/>
                  <a:t> can be built using two </a:t>
                </a:r>
                <a:r>
                  <a:rPr lang="en-US" b="1" dirty="0">
                    <a:solidFill>
                      <a:srgbClr val="FF0000"/>
                    </a:solidFill>
                  </a:rPr>
                  <a:t>cross-coupled</a:t>
                </a:r>
                <a:r>
                  <a:rPr lang="en-US" dirty="0"/>
                  <a:t> NOR gates</a:t>
                </a:r>
              </a:p>
              <a:p>
                <a:pPr>
                  <a:lnSpc>
                    <a:spcPct val="150000"/>
                  </a:lnSpc>
                  <a:spcBef>
                    <a:spcPts val="1500"/>
                  </a:spcBef>
                </a:pPr>
                <a:r>
                  <a:rPr lang="en-US" dirty="0"/>
                  <a:t>Two inputs: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/>
                      </a:rPr>
                      <m:t>𝑆</m:t>
                    </m:r>
                  </m:oMath>
                </a14:m>
                <a:r>
                  <a:rPr lang="en-US" dirty="0"/>
                  <a:t> (Set)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/>
                      </a:rPr>
                      <m:t>𝑅</m:t>
                    </m:r>
                  </m:oMath>
                </a14:m>
                <a:r>
                  <a:rPr lang="en-US" dirty="0"/>
                  <a:t> (Reset)</a:t>
                </a:r>
              </a:p>
              <a:p>
                <a:pPr>
                  <a:lnSpc>
                    <a:spcPct val="150000"/>
                  </a:lnSpc>
                  <a:spcBef>
                    <a:spcPts val="1500"/>
                  </a:spcBef>
                </a:pPr>
                <a:r>
                  <a:rPr lang="en-US" dirty="0"/>
                  <a:t>Two outputs: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/>
                      </a:rPr>
                      <m:t>𝑄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bar>
                      <m:barPr>
                        <m:pos m:val="top"/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r>
                          <a:rPr lang="en-US" b="0" i="1" dirty="0" smtClean="0">
                            <a:latin typeface="Cambria Math"/>
                          </a:rPr>
                          <m:t>𝑄</m:t>
                        </m:r>
                      </m:e>
                    </m:ba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95299" y="908720"/>
                <a:ext cx="9183225" cy="2925325"/>
              </a:xfrm>
              <a:blipFill>
                <a:blip r:embed="rId2"/>
                <a:stretch>
                  <a:fillRect l="-863" b="-18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82810" y="3924055"/>
            <a:ext cx="6600560" cy="24860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9352002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Comic Sans MS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 w="25400">
          <a:solidFill>
            <a:srgbClr val="FF0000"/>
          </a:solidFill>
        </a:ln>
      </a:spPr>
      <a:bodyPr wrap="square" lIns="0" tIns="0" rIns="0" bIns="0" rtlCol="0" anchor="ctr" anchorCtr="0">
        <a:noAutofit/>
      </a:bodyPr>
      <a:lstStyle>
        <a:defPPr algn="ctr">
          <a:defRPr sz="2000" dirty="0" smtClean="0">
            <a:latin typeface="+mn-lt"/>
            <a:cs typeface="Times New Roman" panose="02020603050405020304" pitchFamily="18" charset="0"/>
          </a:defRPr>
        </a:defPPr>
      </a:lstStyle>
    </a:tx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34942</TotalTime>
  <Words>2674</Words>
  <Application>Microsoft Office PowerPoint</Application>
  <PresentationFormat>A4 Paper (210x297 mm)</PresentationFormat>
  <Paragraphs>654</Paragraphs>
  <Slides>37</Slides>
  <Notes>0</Notes>
  <HiddenSlides>0</HiddenSlides>
  <MMClips>0</MMClips>
  <ScaleCrop>false</ScaleCrop>
  <HeadingPairs>
    <vt:vector size="10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37</vt:i4>
      </vt:variant>
      <vt:variant>
        <vt:lpstr>Custom Shows</vt:lpstr>
      </vt:variant>
      <vt:variant>
        <vt:i4>1</vt:i4>
      </vt:variant>
    </vt:vector>
  </HeadingPairs>
  <TitlesOfParts>
    <vt:vector size="48" baseType="lpstr">
      <vt:lpstr>Arial</vt:lpstr>
      <vt:lpstr>Arial Narrow</vt:lpstr>
      <vt:lpstr>Calibri</vt:lpstr>
      <vt:lpstr>Cambria Math</vt:lpstr>
      <vt:lpstr>Comic Sans MS</vt:lpstr>
      <vt:lpstr>Consolas</vt:lpstr>
      <vt:lpstr>Times New Roman</vt:lpstr>
      <vt:lpstr>Wingdings</vt:lpstr>
      <vt:lpstr>Default Design</vt:lpstr>
      <vt:lpstr>Visio</vt:lpstr>
      <vt:lpstr>Memory Elements and Units</vt:lpstr>
      <vt:lpstr>Presentation Outline</vt:lpstr>
      <vt:lpstr>Combinational versus Sequential</vt:lpstr>
      <vt:lpstr>Sequential Circuits</vt:lpstr>
      <vt:lpstr>The Clock</vt:lpstr>
      <vt:lpstr>Clock Cycle versus Clock Frequency</vt:lpstr>
      <vt:lpstr>Memory Elements</vt:lpstr>
      <vt:lpstr>Next . . .</vt:lpstr>
      <vt:lpstr>SR Latch</vt:lpstr>
      <vt:lpstr>SR Latch Operation</vt:lpstr>
      <vt:lpstr>SR Latch Invalid Operation</vt:lpstr>
      <vt:lpstr>SR Latch with Clock Input</vt:lpstr>
      <vt:lpstr>D Latch with Clock Input</vt:lpstr>
      <vt:lpstr>Graphic Symbols for Latches</vt:lpstr>
      <vt:lpstr>Problem with Latches</vt:lpstr>
      <vt:lpstr>Next . . .</vt:lpstr>
      <vt:lpstr>Flip-Flops</vt:lpstr>
      <vt:lpstr>Edge-Triggered D Flip-Flop</vt:lpstr>
      <vt:lpstr>D Flip-Flop Timing Diagram</vt:lpstr>
      <vt:lpstr>Negative Edge-Triggered D Flip-Flop</vt:lpstr>
      <vt:lpstr>Graphic Symbols for Flip-Flops</vt:lpstr>
      <vt:lpstr>Register</vt:lpstr>
      <vt:lpstr>Register Enable</vt:lpstr>
      <vt:lpstr>Implementing Register Enable</vt:lpstr>
      <vt:lpstr>Next . . .</vt:lpstr>
      <vt:lpstr>Memory Units</vt:lpstr>
      <vt:lpstr>Random-Access Memory</vt:lpstr>
      <vt:lpstr>Memory Capacity</vt:lpstr>
      <vt:lpstr>Memory Address and Content</vt:lpstr>
      <vt:lpstr>Example of a Small 4×3 Memory Array</vt:lpstr>
      <vt:lpstr>Read-Only Memory (ROM)</vt:lpstr>
      <vt:lpstr>Types of ROMs</vt:lpstr>
      <vt:lpstr>ROM Internal Structure (32 x 8-bit)</vt:lpstr>
      <vt:lpstr>Implementing a Combinational Circuit</vt:lpstr>
      <vt:lpstr>Programming a ROM</vt:lpstr>
      <vt:lpstr>Example: Square Function</vt:lpstr>
      <vt:lpstr>Minimum-Sized ROM Table</vt:lpstr>
      <vt:lpstr>Shl</vt:lpstr>
    </vt:vector>
  </TitlesOfParts>
  <Company>KFUPM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Sequential Circuits</dc:title>
  <dc:creator>Dr. Muhamed Mudawar</dc:creator>
  <cp:lastModifiedBy>Muhamed Fawzi Mudawar</cp:lastModifiedBy>
  <cp:revision>1875</cp:revision>
  <cp:lastPrinted>2022-01-15T19:20:16Z</cp:lastPrinted>
  <dcterms:created xsi:type="dcterms:W3CDTF">2004-09-12T13:54:39Z</dcterms:created>
  <dcterms:modified xsi:type="dcterms:W3CDTF">2022-02-17T09:36:54Z</dcterms:modified>
</cp:coreProperties>
</file>